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2"/>
  </p:notesMasterIdLst>
  <p:handoutMasterIdLst>
    <p:handoutMasterId r:id="rId103"/>
  </p:handoutMasterIdLst>
  <p:sldIdLst>
    <p:sldId id="481" r:id="rId3"/>
    <p:sldId id="482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408" r:id="rId29"/>
    <p:sldId id="409" r:id="rId30"/>
    <p:sldId id="410" r:id="rId31"/>
    <p:sldId id="411" r:id="rId32"/>
    <p:sldId id="412" r:id="rId33"/>
    <p:sldId id="413" r:id="rId34"/>
    <p:sldId id="414" r:id="rId35"/>
    <p:sldId id="415" r:id="rId36"/>
    <p:sldId id="416" r:id="rId37"/>
    <p:sldId id="417" r:id="rId38"/>
    <p:sldId id="418" r:id="rId39"/>
    <p:sldId id="419" r:id="rId40"/>
    <p:sldId id="420" r:id="rId41"/>
    <p:sldId id="421" r:id="rId42"/>
    <p:sldId id="422" r:id="rId43"/>
    <p:sldId id="423" r:id="rId44"/>
    <p:sldId id="424" r:id="rId45"/>
    <p:sldId id="425" r:id="rId46"/>
    <p:sldId id="426" r:id="rId47"/>
    <p:sldId id="427" r:id="rId48"/>
    <p:sldId id="428" r:id="rId49"/>
    <p:sldId id="429" r:id="rId50"/>
    <p:sldId id="430" r:id="rId51"/>
    <p:sldId id="431" r:id="rId52"/>
    <p:sldId id="432" r:id="rId53"/>
    <p:sldId id="433" r:id="rId54"/>
    <p:sldId id="434" r:id="rId55"/>
    <p:sldId id="435" r:id="rId56"/>
    <p:sldId id="436" r:id="rId57"/>
    <p:sldId id="437" r:id="rId58"/>
    <p:sldId id="438" r:id="rId59"/>
    <p:sldId id="439" r:id="rId60"/>
    <p:sldId id="440" r:id="rId61"/>
    <p:sldId id="441" r:id="rId62"/>
    <p:sldId id="442" r:id="rId63"/>
    <p:sldId id="443" r:id="rId64"/>
    <p:sldId id="444" r:id="rId65"/>
    <p:sldId id="445" r:id="rId66"/>
    <p:sldId id="446" r:id="rId67"/>
    <p:sldId id="447" r:id="rId68"/>
    <p:sldId id="448" r:id="rId69"/>
    <p:sldId id="449" r:id="rId70"/>
    <p:sldId id="450" r:id="rId71"/>
    <p:sldId id="451" r:id="rId72"/>
    <p:sldId id="452" r:id="rId73"/>
    <p:sldId id="453" r:id="rId74"/>
    <p:sldId id="454" r:id="rId75"/>
    <p:sldId id="455" r:id="rId76"/>
    <p:sldId id="456" r:id="rId77"/>
    <p:sldId id="457" r:id="rId78"/>
    <p:sldId id="458" r:id="rId79"/>
    <p:sldId id="459" r:id="rId80"/>
    <p:sldId id="460" r:id="rId81"/>
    <p:sldId id="461" r:id="rId82"/>
    <p:sldId id="462" r:id="rId83"/>
    <p:sldId id="463" r:id="rId84"/>
    <p:sldId id="464" r:id="rId85"/>
    <p:sldId id="465" r:id="rId86"/>
    <p:sldId id="466" r:id="rId87"/>
    <p:sldId id="467" r:id="rId88"/>
    <p:sldId id="468" r:id="rId89"/>
    <p:sldId id="469" r:id="rId90"/>
    <p:sldId id="470" r:id="rId91"/>
    <p:sldId id="471" r:id="rId92"/>
    <p:sldId id="472" r:id="rId93"/>
    <p:sldId id="473" r:id="rId94"/>
    <p:sldId id="474" r:id="rId95"/>
    <p:sldId id="475" r:id="rId96"/>
    <p:sldId id="476" r:id="rId97"/>
    <p:sldId id="477" r:id="rId98"/>
    <p:sldId id="478" r:id="rId99"/>
    <p:sldId id="479" r:id="rId100"/>
    <p:sldId id="480" r:id="rId101"/>
  </p:sldIdLst>
  <p:sldSz cx="12192000" cy="6858000"/>
  <p:notesSz cx="6858000" cy="9144000"/>
  <p:custDataLst>
    <p:tags r:id="rId10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N Fermin" initials="CF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D06"/>
    <a:srgbClr val="06ACFF"/>
    <a:srgbClr val="ADE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 showGuides="1">
      <p:cViewPr varScale="1">
        <p:scale>
          <a:sx n="78" d="100"/>
          <a:sy n="78" d="100"/>
        </p:scale>
        <p:origin x="600" y="84"/>
      </p:cViewPr>
      <p:guideLst>
        <p:guide orient="horz" pos="2160"/>
        <p:guide pos="3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8" Type="http://schemas.openxmlformats.org/officeDocument/2006/relationships/tags" Target="tags/tag3.xml"/><Relationship Id="rId107" Type="http://schemas.openxmlformats.org/officeDocument/2006/relationships/commentAuthors" Target="commentAuthors.xml"/><Relationship Id="rId106" Type="http://schemas.openxmlformats.org/officeDocument/2006/relationships/tableStyles" Target="tableStyles.xml"/><Relationship Id="rId105" Type="http://schemas.openxmlformats.org/officeDocument/2006/relationships/viewProps" Target="viewProps.xml"/><Relationship Id="rId104" Type="http://schemas.openxmlformats.org/officeDocument/2006/relationships/presProps" Target="presProps.xml"/><Relationship Id="rId103" Type="http://schemas.openxmlformats.org/officeDocument/2006/relationships/handoutMaster" Target="handoutMasters/handoutMaster1.xml"/><Relationship Id="rId102" Type="http://schemas.openxmlformats.org/officeDocument/2006/relationships/notesMaster" Target="notesMasters/notesMaster1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/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/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/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/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000">
                <a:srgbClr val="AFDEFA">
                  <a:alpha val="52000"/>
                </a:srgbClr>
              </a:gs>
              <a:gs pos="92000">
                <a:srgbClr val="84CDF8">
                  <a:lumMod val="94000"/>
                </a:srgbClr>
              </a:gs>
              <a:gs pos="0">
                <a:schemeClr val="bg1"/>
              </a:gs>
              <a:gs pos="100000">
                <a:srgbClr val="0198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9274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762000"/>
            <a:ext cx="108839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67" y="1628775"/>
            <a:ext cx="10871200" cy="4495800"/>
          </a:xfrm>
        </p:spPr>
        <p:txBody>
          <a:bodyPr/>
          <a:lstStyle>
            <a:lvl1pPr>
              <a:buClrTx/>
              <a:buFont typeface="Wingdings" panose="05000000000000000000" pitchFamily="2" charset="2"/>
              <a:buChar char="Ø"/>
              <a:defRPr/>
            </a:lvl1pPr>
            <a:lvl2pPr>
              <a:buClrTx/>
              <a:buFont typeface="Wingdings" panose="05000000000000000000" pitchFamily="2" charset="2"/>
              <a:buChar char="u"/>
              <a:defRPr/>
            </a:lvl2pPr>
            <a:lvl3pPr>
              <a:buClrTx/>
              <a:buFont typeface="Wingdings" panose="05000000000000000000" pitchFamily="2" charset="2"/>
              <a:buChar char="l"/>
              <a:defRPr sz="28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536700" y="6286500"/>
            <a:ext cx="2540000" cy="4572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787900" y="6286500"/>
            <a:ext cx="3860800" cy="4572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9900" y="6286500"/>
            <a:ext cx="2540000" cy="457200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CONTENTS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TRANSITION PAGE</a:t>
            </a:r>
            <a:endParaRPr lang="en-US" altLang="zh-CN" sz="16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一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人事管理与人力资源管理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二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三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四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41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anose="020B0503020204020204" pitchFamily="34" charset="-122"/>
                <a:cs typeface="Arial Unicode MS" pitchFamily="34" charset="-122"/>
              </a:rPr>
              <a:t>五</a:t>
            </a:r>
            <a:endParaRPr lang="en-US" altLang="zh-CN" b="1" dirty="0">
              <a:solidFill>
                <a:prstClr val="white"/>
              </a:solidFill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white"/>
                </a:solidFill>
              </a:rPr>
              <a:t>‹#›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slide" Target="slide26.xml"/><Relationship Id="rId1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3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3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" Target="slide79.xml"/><Relationship Id="rId7" Type="http://schemas.openxmlformats.org/officeDocument/2006/relationships/slide" Target="slide61.xml"/><Relationship Id="rId6" Type="http://schemas.openxmlformats.org/officeDocument/2006/relationships/slide" Target="slide54.xml"/><Relationship Id="rId5" Type="http://schemas.openxmlformats.org/officeDocument/2006/relationships/slide" Target="slide46.xml"/><Relationship Id="rId4" Type="http://schemas.openxmlformats.org/officeDocument/2006/relationships/slide" Target="slide36.xml"/><Relationship Id="rId3" Type="http://schemas.openxmlformats.org/officeDocument/2006/relationships/slide" Target="slide31.xml"/><Relationship Id="rId2" Type="http://schemas.openxmlformats.org/officeDocument/2006/relationships/slide" Target="slide13.xml"/><Relationship Id="rId1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slide" Target="slide35.xml"/><Relationship Id="rId1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1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3" Type="http://schemas.openxmlformats.org/officeDocument/2006/relationships/slide" Target="slide45.xml"/><Relationship Id="rId2" Type="http://schemas.openxmlformats.org/officeDocument/2006/relationships/slide" Target="slide41.xml"/><Relationship Id="rId1" Type="http://schemas.openxmlformats.org/officeDocument/2006/relationships/slide" Target="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3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1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7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26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.png"/><Relationship Id="rId11" Type="http://schemas.openxmlformats.org/officeDocument/2006/relationships/slide" Target="slide1.xml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5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31.png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3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9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63" y="2014220"/>
            <a:ext cx="8215313" cy="175323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学习任务3  选择结构程序设计--个人所得税计算</a:t>
            </a:r>
            <a:endParaRPr kumimoji="1" sz="54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2879090" y="3928110"/>
            <a:ext cx="6505575" cy="1245235"/>
          </a:xfrm>
        </p:spPr>
        <p:txBody>
          <a:bodyPr vert="horz" wrap="square" lIns="91440" tIns="45720" rIns="91440" bIns="45720" numCol="1" anchor="t" anchorCtr="0" compatLnSpc="1"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思政育人主题：团结协作，合作共赢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1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3"/>
          <p:cNvSpPr>
            <a:spLocks noGrp="1"/>
          </p:cNvSpPr>
          <p:nvPr>
            <p:ph idx="1"/>
          </p:nvPr>
        </p:nvSpPr>
        <p:spPr>
          <a:xfrm>
            <a:off x="2095500" y="785813"/>
            <a:ext cx="7858125" cy="5786437"/>
          </a:xfrm>
        </p:spPr>
        <p:txBody>
          <a:bodyPr vert="horz" wrap="square" lIns="91440" tIns="45720" rIns="91440" bIns="45720" anchor="t" anchorCtr="0"/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 (disc&lt;0)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 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printf(“has not real roots\n”);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else                                 </a:t>
            </a:r>
            <a:r>
              <a:rPr kumimoji="1"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{  p=-b/(2.0*a);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q=sqrt(disc)/(2.0*a);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x1=p+q;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x2=p-q;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printf(“real roots:\nx1=%7.2f\n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                   x2=%7.2f\n”,x1,x2);  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229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0188" y="714375"/>
            <a:ext cx="2428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-15&lt;0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为真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33121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7225" y="1785938"/>
            <a:ext cx="4868863" cy="555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2738438" y="1714500"/>
            <a:ext cx="607218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2297" name="图片 8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2024063" y="1143000"/>
            <a:ext cx="8215312" cy="4643438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 &lt;math.h&gt;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 ( )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{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double a,b,c,disc,x1,x2,p,q;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scanf("%lf%lf%lf",&amp;a,&amp;b,&amp;c);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disc=b*b-4*a*c;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331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9938" y="5286375"/>
            <a:ext cx="5857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计算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en-US" altLang="zh-CN" sz="3200" b="1" baseline="30000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-4ac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disc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的值变为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95563" y="4643438"/>
            <a:ext cx="607218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3517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2063" y="4214813"/>
            <a:ext cx="1585912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9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2095500" y="785813"/>
            <a:ext cx="7858125" cy="5786437"/>
          </a:xfrm>
        </p:spPr>
        <p:txBody>
          <a:bodyPr vert="horz" wrap="square" lIns="91440" tIns="45720" rIns="91440" bIns="45720" anchor="t" anchorCtr="0"/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 (disc&lt;0)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  printf(“has not real roots\n”);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else                                 </a:t>
            </a:r>
            <a:r>
              <a:rPr kumimoji="1"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{  p=-b/(2.0*a);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q=sqrt(disc)/(2.0*a);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x1=p+q;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x2=p-q;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printf(“real roots:\nx1=%7.2f\n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                   x2=%7.2f\n”,x1,x2);  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433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0188" y="714375"/>
            <a:ext cx="2428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8&lt;0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为假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81250" y="2143125"/>
            <a:ext cx="9286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0" name="TextBox 9"/>
          <p:cNvSpPr txBox="1"/>
          <p:nvPr/>
        </p:nvSpPr>
        <p:spPr>
          <a:xfrm>
            <a:off x="6096000" y="2143125"/>
            <a:ext cx="2357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p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的值变为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-1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24750" y="2643188"/>
            <a:ext cx="2857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q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的值变为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0.71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81313" y="2701925"/>
            <a:ext cx="28575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>
            <a:off x="2881313" y="3214688"/>
            <a:ext cx="435768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5080000" y="3163888"/>
            <a:ext cx="32146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x1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的值变为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-0.29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881313" y="3643313"/>
            <a:ext cx="18573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0" name="TextBox 19"/>
          <p:cNvSpPr txBox="1"/>
          <p:nvPr/>
        </p:nvSpPr>
        <p:spPr>
          <a:xfrm>
            <a:off x="5080000" y="3663950"/>
            <a:ext cx="32146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x2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的值变为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-1.71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881313" y="4143375"/>
            <a:ext cx="18573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36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0" y="5072063"/>
            <a:ext cx="2951163" cy="135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3" name="图片 17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2095500" y="785813"/>
            <a:ext cx="7858125" cy="5786437"/>
          </a:xfrm>
        </p:spPr>
        <p:txBody>
          <a:bodyPr vert="horz" wrap="square" lIns="91440" tIns="45720" rIns="91440" bIns="45720" anchor="t" anchorCtr="0"/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 (disc&lt;0)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  printf(“has not real roots\n”);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else                                 </a:t>
            </a:r>
            <a:r>
              <a:rPr kumimoji="1"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{  p=-b/(2.0*a);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q=sqrt(disc)/(2.0*a);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x1=p+q;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x2=p-q;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printf(“real roots:\nx1=%7.2f\n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                   x2=%7.2f\n”,x1,x2);  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536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1563" y="5715000"/>
            <a:ext cx="49291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选择结构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用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if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语句实现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38375" y="642938"/>
            <a:ext cx="7572375" cy="50006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8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3"/>
          <p:cNvSpPr>
            <a:spLocks noGrp="1"/>
          </p:cNvSpPr>
          <p:nvPr>
            <p:ph idx="1"/>
          </p:nvPr>
        </p:nvSpPr>
        <p:spPr>
          <a:xfrm>
            <a:off x="2095500" y="785813"/>
            <a:ext cx="7858125" cy="5786437"/>
          </a:xfrm>
        </p:spPr>
        <p:txBody>
          <a:bodyPr vert="horz" wrap="square" lIns="91440" tIns="45720" rIns="91440" bIns="45720" anchor="t" anchorCtr="0"/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 (disc&lt;0)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  printf(“has not real roots\n”);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else                                 </a:t>
            </a:r>
            <a:r>
              <a:rPr kumimoji="1"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{  p=-b/(2.0*a);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q=sqrt(disc)/(2.0*a);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x1=p+q;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x2=p-q;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printf(“real roots:\nx1=%7.2f\n</a:t>
            </a:r>
            <a:endParaRPr kumimoji="1" lang="en-US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                   x2=%7.2f\n”,x1,x2);  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1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638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0250" y="5786438"/>
            <a:ext cx="2000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复合语句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38375" y="2214563"/>
            <a:ext cx="7572375" cy="3429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92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语句实现选择结构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2309813" y="2357438"/>
            <a:ext cx="7715250" cy="2000250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3.2.1 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用</a:t>
            </a:r>
            <a:r>
              <a:rPr kumimoji="1" lang="en-US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if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语句处理选择结构举例</a:t>
            </a:r>
            <a:endParaRPr kumimoji="1" lang="en-US" altLang="zh-CN" sz="3600" dirty="0"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2" action="ppaction://hlinksldjump"/>
              </a:rPr>
              <a:t>3.2.2  if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2" action="ppaction://hlinksldjump"/>
              </a:rPr>
              <a:t>语句的一般形式</a:t>
            </a:r>
            <a:endParaRPr kumimoji="1" lang="en-US" altLang="zh-CN" sz="3600" dirty="0">
              <a:latin typeface="+mn-lt"/>
              <a:ea typeface="+mn-ea"/>
              <a:cs typeface="+mn-cs"/>
            </a:endParaRPr>
          </a:p>
        </p:txBody>
      </p:sp>
      <p:sp>
        <p:nvSpPr>
          <p:cNvPr id="1741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5" name="图片 6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95438" y="720884"/>
            <a:ext cx="90011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语句处理选择结构举例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2166938" y="1857375"/>
            <a:ext cx="7786687" cy="4214813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2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输入两个实数，按代数值由小到大的顺序输出这两个数。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843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9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166938" y="1714500"/>
            <a:ext cx="7786688" cy="25717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解题思路：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只需要做一次比较，然后进行一次交换即可</a:t>
            </a: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用</a:t>
            </a: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if</a:t>
            </a:r>
            <a:r>
              <a:rPr kumimoji="1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语句实现条件判断</a:t>
            </a:r>
            <a:endParaRPr kumimoji="1" lang="zh-CN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关键是怎样实现两个变量值的互换</a:t>
            </a: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5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圆柱形 6"/>
          <p:cNvSpPr/>
          <p:nvPr/>
        </p:nvSpPr>
        <p:spPr>
          <a:xfrm>
            <a:off x="5167313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" name="圆柱形 7"/>
          <p:cNvSpPr/>
          <p:nvPr/>
        </p:nvSpPr>
        <p:spPr>
          <a:xfrm>
            <a:off x="6810375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7250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B050"/>
                </a:solidFill>
                <a:latin typeface="Arial" panose="020B0604020202020204" pitchFamily="34" charset="0"/>
              </a:rPr>
              <a:t>A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3313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52750" y="4357688"/>
            <a:ext cx="1428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互换前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圆柱形 11"/>
          <p:cNvSpPr/>
          <p:nvPr/>
        </p:nvSpPr>
        <p:spPr>
          <a:xfrm>
            <a:off x="5167313" y="5357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3" name="圆柱形 12"/>
          <p:cNvSpPr/>
          <p:nvPr/>
        </p:nvSpPr>
        <p:spPr>
          <a:xfrm>
            <a:off x="6810375" y="5357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7250" y="5500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B050"/>
                </a:solidFill>
                <a:latin typeface="Arial" panose="020B0604020202020204" pitchFamily="34" charset="0"/>
              </a:rPr>
              <a:t>A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53313" y="5500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52750" y="5500688"/>
            <a:ext cx="1428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互换后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81313" y="5265738"/>
            <a:ext cx="52149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1595438" y="720884"/>
            <a:ext cx="90011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语句处理选择结构举例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pic>
        <p:nvPicPr>
          <p:cNvPr id="19474" name="图片 18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/>
      <p:bldP spid="11" grpId="0"/>
      <p:bldP spid="12" grpId="0" bldLvl="0" animBg="1"/>
      <p:bldP spid="13" grpId="0" bldLvl="0" animBg="1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5" name="圆柱形 6"/>
          <p:cNvSpPr/>
          <p:nvPr/>
        </p:nvSpPr>
        <p:spPr>
          <a:xfrm>
            <a:off x="5167313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圆柱形 7"/>
          <p:cNvSpPr/>
          <p:nvPr/>
        </p:nvSpPr>
        <p:spPr>
          <a:xfrm>
            <a:off x="6810375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TextBox 8"/>
          <p:cNvSpPr txBox="1"/>
          <p:nvPr/>
        </p:nvSpPr>
        <p:spPr>
          <a:xfrm>
            <a:off x="4667250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B050"/>
                </a:solidFill>
                <a:latin typeface="Arial" panose="020B0604020202020204" pitchFamily="34" charset="0"/>
              </a:rPr>
              <a:t>A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TextBox 9"/>
          <p:cNvSpPr txBox="1"/>
          <p:nvPr/>
        </p:nvSpPr>
        <p:spPr>
          <a:xfrm>
            <a:off x="7453313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0" name="圆柱形 19"/>
          <p:cNvSpPr/>
          <p:nvPr/>
        </p:nvSpPr>
        <p:spPr>
          <a:xfrm>
            <a:off x="5953125" y="2571750"/>
            <a:ext cx="571500" cy="928688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53063" y="2714625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C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4" name="上箭头 23"/>
          <p:cNvSpPr/>
          <p:nvPr/>
        </p:nvSpPr>
        <p:spPr>
          <a:xfrm rot="2133267">
            <a:off x="5576888" y="3459163"/>
            <a:ext cx="357187" cy="785812"/>
          </a:xfrm>
          <a:prstGeom prst="up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15025" y="2689225"/>
            <a:ext cx="6429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1595438" y="720884"/>
            <a:ext cx="90011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语句处理选择结构举例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pic>
        <p:nvPicPr>
          <p:cNvPr id="20494" name="图片 13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  <p:bldP spid="24" grpId="0" bldLvl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9" name="圆柱形 6"/>
          <p:cNvSpPr/>
          <p:nvPr/>
        </p:nvSpPr>
        <p:spPr>
          <a:xfrm>
            <a:off x="5167313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圆柱形 7"/>
          <p:cNvSpPr/>
          <p:nvPr/>
        </p:nvSpPr>
        <p:spPr>
          <a:xfrm>
            <a:off x="6810375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TextBox 8"/>
          <p:cNvSpPr txBox="1"/>
          <p:nvPr/>
        </p:nvSpPr>
        <p:spPr>
          <a:xfrm>
            <a:off x="4667250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B050"/>
                </a:solidFill>
                <a:latin typeface="Arial" panose="020B0604020202020204" pitchFamily="34" charset="0"/>
              </a:rPr>
              <a:t>A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TextBox 9"/>
          <p:cNvSpPr txBox="1"/>
          <p:nvPr/>
        </p:nvSpPr>
        <p:spPr>
          <a:xfrm>
            <a:off x="7453313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圆柱形 19"/>
          <p:cNvSpPr/>
          <p:nvPr/>
        </p:nvSpPr>
        <p:spPr>
          <a:xfrm>
            <a:off x="5953125" y="2571750"/>
            <a:ext cx="571500" cy="928688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4" name="TextBox 20"/>
          <p:cNvSpPr txBox="1"/>
          <p:nvPr/>
        </p:nvSpPr>
        <p:spPr>
          <a:xfrm>
            <a:off x="5453063" y="2714625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C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4" name="上箭头 23"/>
          <p:cNvSpPr/>
          <p:nvPr/>
        </p:nvSpPr>
        <p:spPr>
          <a:xfrm rot="-5400000">
            <a:off x="6076950" y="4244975"/>
            <a:ext cx="357188" cy="785813"/>
          </a:xfrm>
          <a:prstGeom prst="up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6" name="TextBox 13"/>
          <p:cNvSpPr txBox="1"/>
          <p:nvPr/>
        </p:nvSpPr>
        <p:spPr>
          <a:xfrm>
            <a:off x="5915025" y="2689225"/>
            <a:ext cx="6429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2400" y="4365625"/>
            <a:ext cx="428625" cy="2768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0" tIns="0" rIns="0" bIns="0">
            <a:spAutoFit/>
          </a:bodyPr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595438" y="720884"/>
            <a:ext cx="90011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语句处理选择结构举例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pic>
        <p:nvPicPr>
          <p:cNvPr id="21519" name="图片 15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2192000" cy="685863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endParaRPr lang="zh-CN" altLang="en-US"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0030" y="1489075"/>
            <a:ext cx="78524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案例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有人说，在学生时代一个人与同学的关系，就是今后职场中他与同事的关系。</a:t>
            </a:r>
            <a:r>
              <a:rPr 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我们</a:t>
            </a:r>
            <a:r>
              <a:rPr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平时的技术学习与实践中，组成研究小组，也要能够接纳那些不是那么合得来或者不太愿意合作的合伙人。在今后的职场中，在身处的软件开发团队中，员工形形色色，脾气秉性和行为方式各异，怎样协同攻关、合作共赢，是每个职业人必须处理好的问题。</a:t>
            </a:r>
            <a:endParaRPr sz="24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 spd="med"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3" name="圆柱形 6"/>
          <p:cNvSpPr/>
          <p:nvPr/>
        </p:nvSpPr>
        <p:spPr>
          <a:xfrm>
            <a:off x="5167313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TextBox 8"/>
          <p:cNvSpPr txBox="1"/>
          <p:nvPr/>
        </p:nvSpPr>
        <p:spPr>
          <a:xfrm>
            <a:off x="4667250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B050"/>
                </a:solidFill>
                <a:latin typeface="Arial" panose="020B0604020202020204" pitchFamily="34" charset="0"/>
              </a:rPr>
              <a:t>A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TextBox 9"/>
          <p:cNvSpPr txBox="1"/>
          <p:nvPr/>
        </p:nvSpPr>
        <p:spPr>
          <a:xfrm>
            <a:off x="7453313" y="4357688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圆柱形 19"/>
          <p:cNvSpPr/>
          <p:nvPr/>
        </p:nvSpPr>
        <p:spPr>
          <a:xfrm>
            <a:off x="5953125" y="2571750"/>
            <a:ext cx="571500" cy="928688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5453063" y="2714625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C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4" name="上箭头 23"/>
          <p:cNvSpPr/>
          <p:nvPr/>
        </p:nvSpPr>
        <p:spPr>
          <a:xfrm rot="8527934">
            <a:off x="6513513" y="3455988"/>
            <a:ext cx="357187" cy="785812"/>
          </a:xfrm>
          <a:prstGeom prst="up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9" name="TextBox 12"/>
          <p:cNvSpPr txBox="1"/>
          <p:nvPr/>
        </p:nvSpPr>
        <p:spPr>
          <a:xfrm>
            <a:off x="5915025" y="2689225"/>
            <a:ext cx="6429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圆柱形 16"/>
          <p:cNvSpPr/>
          <p:nvPr/>
        </p:nvSpPr>
        <p:spPr>
          <a:xfrm>
            <a:off x="6810375" y="4214813"/>
            <a:ext cx="571500" cy="928687"/>
          </a:xfrm>
          <a:prstGeom prst="can">
            <a:avLst>
              <a:gd name="adj" fmla="val 24995"/>
            </a:avLst>
          </a:prstGeom>
          <a:solidFill>
            <a:schemeClr val="accent1"/>
          </a:solidFill>
          <a:ln w="381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6413" y="4413250"/>
            <a:ext cx="500062" cy="2768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0" tIns="0" rIns="0" bIns="0">
            <a:spAutoFit/>
          </a:bodyPr>
          <a:p>
            <a:r>
              <a:rPr lang="en-US" altLang="zh-CN" dirty="0">
                <a:solidFill>
                  <a:srgbClr val="00B050"/>
                </a:solidFill>
                <a:latin typeface="Arial" panose="020B0604020202020204" pitchFamily="34" charset="0"/>
              </a:rPr>
              <a:t>★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40238" y="4010025"/>
            <a:ext cx="3714750" cy="1357313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95438" y="720884"/>
            <a:ext cx="90011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语句处理选择结构举例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pic>
        <p:nvPicPr>
          <p:cNvPr id="22544" name="图片 1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5" name="TextBox 14"/>
          <p:cNvSpPr txBox="1"/>
          <p:nvPr/>
        </p:nvSpPr>
        <p:spPr>
          <a:xfrm>
            <a:off x="5232400" y="4365625"/>
            <a:ext cx="428625" cy="2768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0" tIns="0" rIns="0" bIns="0">
            <a:spAutoFit/>
          </a:bodyPr>
          <a:p>
            <a:pPr algn="ctr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●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5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>
            <a:spLocks noGrp="1"/>
          </p:cNvSpPr>
          <p:nvPr>
            <p:ph idx="1"/>
          </p:nvPr>
        </p:nvSpPr>
        <p:spPr>
          <a:xfrm>
            <a:off x="2238375" y="428625"/>
            <a:ext cx="7000875" cy="628650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float a,b,t;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scanf("%f,%f",&amp;a,&amp;b);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if(a&gt;b)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{  t=a;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a=b;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b=t;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printf("%5.2f,%5.2f\n",a,b);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355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8688" y="3357563"/>
            <a:ext cx="3571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将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和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的值互换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67063" y="3071813"/>
            <a:ext cx="1357312" cy="14287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38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3313" y="5643563"/>
            <a:ext cx="2424112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524375" y="2428875"/>
            <a:ext cx="2071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如果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a&gt;b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3562" name="图片 9" descr="Untitled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2238375" y="428625"/>
            <a:ext cx="7000875" cy="628650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float a,b,t;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scanf("%f,%f",&amp;a,&amp;b);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if(a&gt;b)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{  t=a;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a=b;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b=t;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printf("%5.2f,%5.2f\n",a,b);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457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4125" y="2500313"/>
            <a:ext cx="2214563" cy="25717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7313" y="3143250"/>
            <a:ext cx="51435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选择结构，用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if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语句实现的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4584" name="图片 7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3"/>
          <p:cNvSpPr>
            <a:spLocks noGrp="1"/>
          </p:cNvSpPr>
          <p:nvPr>
            <p:ph idx="1"/>
          </p:nvPr>
        </p:nvSpPr>
        <p:spPr>
          <a:xfrm>
            <a:off x="2166938" y="1857375"/>
            <a:ext cx="7786687" cy="4214813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输入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个数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a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b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c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，要求按由小到大的顺序输出。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2560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6" name="图片 5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809750" y="1857375"/>
            <a:ext cx="8501063" cy="4214813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解题思路：可以先用伪代码写出算法：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if a&gt;b</a:t>
            </a:r>
            <a:r>
              <a:rPr kumimoji="1" lang="zh-CN" altLang="zh-CN" dirty="0">
                <a:latin typeface="+mn-lt"/>
                <a:ea typeface="+mn-ea"/>
              </a:rPr>
              <a:t>，</a:t>
            </a:r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和</a:t>
            </a:r>
            <a:r>
              <a:rPr kumimoji="1" lang="en-US" altLang="zh-CN" dirty="0">
                <a:latin typeface="+mn-lt"/>
                <a:ea typeface="+mn-ea"/>
              </a:rPr>
              <a:t>b</a:t>
            </a:r>
            <a:r>
              <a:rPr kumimoji="1" lang="zh-CN" altLang="zh-CN" dirty="0">
                <a:latin typeface="+mn-lt"/>
                <a:ea typeface="+mn-ea"/>
              </a:rPr>
              <a:t>对换</a:t>
            </a:r>
            <a:r>
              <a:rPr kumimoji="1" lang="en-US" altLang="zh-CN" dirty="0">
                <a:latin typeface="+mn-lt"/>
                <a:ea typeface="+mn-ea"/>
              </a:rPr>
              <a:t>    </a:t>
            </a:r>
            <a:r>
              <a:rPr kumimoji="1" lang="zh-CN" altLang="zh-CN" dirty="0">
                <a:latin typeface="+mn-lt"/>
                <a:ea typeface="+mn-ea"/>
              </a:rPr>
              <a:t>（</a:t>
            </a:r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是</a:t>
            </a:r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、</a:t>
            </a:r>
            <a:r>
              <a:rPr kumimoji="1" lang="en-US" altLang="zh-CN" dirty="0">
                <a:latin typeface="+mn-lt"/>
                <a:ea typeface="+mn-ea"/>
              </a:rPr>
              <a:t>b</a:t>
            </a:r>
            <a:r>
              <a:rPr kumimoji="1" lang="zh-CN" altLang="zh-CN" dirty="0">
                <a:latin typeface="+mn-lt"/>
                <a:ea typeface="+mn-ea"/>
              </a:rPr>
              <a:t>中的小者）</a:t>
            </a:r>
            <a:endParaRPr kumimoji="1" lang="zh-CN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if a&gt;c</a:t>
            </a:r>
            <a:r>
              <a:rPr kumimoji="1" lang="zh-CN" altLang="zh-CN" dirty="0">
                <a:latin typeface="+mn-lt"/>
                <a:ea typeface="+mn-ea"/>
              </a:rPr>
              <a:t>，</a:t>
            </a:r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和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对换</a:t>
            </a:r>
            <a:r>
              <a:rPr kumimoji="1" lang="en-US" altLang="zh-CN" dirty="0">
                <a:latin typeface="+mn-lt"/>
                <a:ea typeface="+mn-ea"/>
              </a:rPr>
              <a:t>     </a:t>
            </a:r>
            <a:r>
              <a:rPr kumimoji="1" lang="zh-CN" altLang="zh-CN" dirty="0">
                <a:latin typeface="+mn-lt"/>
                <a:ea typeface="+mn-ea"/>
              </a:rPr>
              <a:t>（</a:t>
            </a:r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是三者中最小者）</a:t>
            </a:r>
            <a:endParaRPr kumimoji="1" lang="zh-CN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if b&gt;c</a:t>
            </a:r>
            <a:r>
              <a:rPr kumimoji="1" lang="zh-CN" altLang="zh-CN" dirty="0">
                <a:latin typeface="+mn-lt"/>
                <a:ea typeface="+mn-ea"/>
              </a:rPr>
              <a:t>，</a:t>
            </a:r>
            <a:r>
              <a:rPr kumimoji="1" lang="en-US" altLang="zh-CN" dirty="0">
                <a:latin typeface="+mn-lt"/>
                <a:ea typeface="+mn-ea"/>
              </a:rPr>
              <a:t>b</a:t>
            </a:r>
            <a:r>
              <a:rPr kumimoji="1" lang="zh-CN" altLang="zh-CN" dirty="0">
                <a:latin typeface="+mn-lt"/>
                <a:ea typeface="+mn-ea"/>
              </a:rPr>
              <a:t>和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对换</a:t>
            </a:r>
            <a:r>
              <a:rPr kumimoji="1" lang="en-US" altLang="zh-CN" dirty="0">
                <a:latin typeface="+mn-lt"/>
                <a:ea typeface="+mn-ea"/>
              </a:rPr>
              <a:t>     </a:t>
            </a:r>
            <a:r>
              <a:rPr kumimoji="1" lang="zh-CN" altLang="zh-CN" dirty="0">
                <a:latin typeface="+mn-lt"/>
                <a:ea typeface="+mn-ea"/>
              </a:rPr>
              <a:t>（</a:t>
            </a:r>
            <a:r>
              <a:rPr kumimoji="1" lang="en-US" altLang="zh-CN" dirty="0">
                <a:latin typeface="+mn-lt"/>
                <a:ea typeface="+mn-ea"/>
              </a:rPr>
              <a:t>b</a:t>
            </a:r>
            <a:r>
              <a:rPr kumimoji="1" lang="zh-CN" altLang="zh-CN" dirty="0">
                <a:latin typeface="+mn-lt"/>
                <a:ea typeface="+mn-ea"/>
              </a:rPr>
              <a:t>是三者中次小者</a:t>
            </a:r>
            <a:r>
              <a:rPr kumimoji="1" lang="zh-CN" altLang="en-US" dirty="0">
                <a:latin typeface="+mn-lt"/>
                <a:ea typeface="+mn-ea"/>
              </a:rPr>
              <a:t>）</a:t>
            </a:r>
            <a:endParaRPr kumimoji="1" lang="zh-CN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顺序输出</a:t>
            </a:r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，</a:t>
            </a:r>
            <a:r>
              <a:rPr kumimoji="1" lang="en-US" altLang="zh-CN" dirty="0">
                <a:latin typeface="+mn-lt"/>
                <a:ea typeface="+mn-ea"/>
              </a:rPr>
              <a:t>b</a:t>
            </a:r>
            <a:r>
              <a:rPr kumimoji="1" lang="zh-CN" altLang="zh-CN" dirty="0">
                <a:latin typeface="+mn-lt"/>
                <a:ea typeface="+mn-ea"/>
              </a:rPr>
              <a:t>，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endParaRPr kumimoji="1" lang="en-US" altLang="zh-CN" dirty="0">
              <a:latin typeface="+mn-lt"/>
              <a:ea typeface="+mn-ea"/>
            </a:endParaRPr>
          </a:p>
        </p:txBody>
      </p:sp>
      <p:sp>
        <p:nvSpPr>
          <p:cNvPr id="2662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2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6630" name="图片 5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46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74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102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idx="1"/>
          </p:nvPr>
        </p:nvSpPr>
        <p:spPr>
          <a:xfrm>
            <a:off x="1881188" y="500063"/>
            <a:ext cx="8501062" cy="6143625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float a,b,c,t;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scanf("%f,%f,%f",&amp;a,&amp;b,&amp;c);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if(a&gt;b)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{   t=a;  a=b;  b=t;   }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if(a&gt;c)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{   t=a;  a=c;  c=t;   }       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if(b&gt;c) </a:t>
            </a:r>
            <a:endParaRPr kumimoji="1" lang="zh-CN" altLang="zh-CN" sz="2800" dirty="0">
              <a:solidFill>
                <a:srgbClr val="FFC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  {   t=b;  b=c;  c=t;   }                        </a:t>
            </a:r>
            <a:endParaRPr kumimoji="1" lang="zh-CN" altLang="zh-CN" sz="2800" dirty="0">
              <a:solidFill>
                <a:srgbClr val="FFC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printf("%5.2f,%5.2f,%5.2f\n",a,b,c);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765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0063" y="2357438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如果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a&gt;b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，将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对换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81813" y="2786063"/>
            <a:ext cx="314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是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中的小者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7656" name="图片 9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1881188" y="500063"/>
            <a:ext cx="8501062" cy="6143625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float a,b,c,t;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scanf("%f,%f,%f",&amp;a,&amp;b,&amp;c);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if(a&gt;b)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{   t=a;  a=b;  b=t;   }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if(a&gt;c)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{   t=a;  a=c;  c=t;   }       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if(b&gt;c) </a:t>
            </a:r>
            <a:endParaRPr kumimoji="1" lang="zh-CN" altLang="zh-CN" sz="2800" dirty="0">
              <a:solidFill>
                <a:srgbClr val="FFC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  {   t=b;  b=c;  c=t;   }                        </a:t>
            </a:r>
            <a:endParaRPr kumimoji="1" lang="zh-CN" altLang="zh-CN" sz="2800" dirty="0">
              <a:solidFill>
                <a:srgbClr val="FFC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printf("%5.2f,%5.2f,%5.2f\n",a,b,c);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867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7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7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0063" y="3262313"/>
            <a:ext cx="4857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如果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a&gt;c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，将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c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对换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81813" y="3690938"/>
            <a:ext cx="314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是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三者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中的小者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8680" name="图片 9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1881188" y="500063"/>
            <a:ext cx="8501062" cy="6143625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float a,b,c,t;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scanf("%f,%f,%f",&amp;a,&amp;b,&amp;c);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if(a&gt;b)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{   t=a;  a=b;  b=t;   } 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if(a&gt;c)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{   t=a;  a=c;  c=t;   }       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en-US" altLang="zh-CN" sz="2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if(b&gt;c) </a:t>
            </a:r>
            <a:endParaRPr kumimoji="1" lang="zh-CN" altLang="zh-CN" sz="2800" dirty="0">
              <a:solidFill>
                <a:srgbClr val="FFC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  {   t=b;  b=c;  c=t;   }                        </a:t>
            </a:r>
            <a:endParaRPr kumimoji="1" lang="zh-CN" altLang="zh-CN" sz="2800" dirty="0">
              <a:solidFill>
                <a:srgbClr val="FFC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printf("%5.2f,%5.2f,%5.2f\n",a,b,c);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969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0063" y="4262438"/>
            <a:ext cx="4857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如果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b&gt;c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，将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c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对换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81813" y="4691063"/>
            <a:ext cx="3500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是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三者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中的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次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小者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39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0" y="5786438"/>
            <a:ext cx="3548063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5" name="图片 9" descr="Untitled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3.2.2  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语句的一般形式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2166938" y="2571750"/>
            <a:ext cx="7786687" cy="1643063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  if (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表达式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)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 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  [ else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2  ]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3072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67125" y="2643188"/>
            <a:ext cx="1214438" cy="500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6453188" y="1714500"/>
            <a:ext cx="2428875" cy="150018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7394"/>
              <a:gd name="adj6" fmla="val -65083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关系表达式</a:t>
            </a:r>
            <a:endParaRPr lang="en-US" altLang="zh-CN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逻辑表达式</a:t>
            </a:r>
            <a:endParaRPr lang="en-US" altLang="zh-CN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数值表达式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8563" y="4143375"/>
            <a:ext cx="43576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方括号内的部分为可选的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952750" y="4000500"/>
            <a:ext cx="32146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30731" name="图片 11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3.2.2  if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语句的一般形式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2166938" y="2571750"/>
            <a:ext cx="7786687" cy="1643063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  if (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表达式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)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 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  [ else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2  ]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3174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4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5875" y="2643188"/>
            <a:ext cx="1285875" cy="500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7500" y="3357563"/>
            <a:ext cx="28575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简单的语句</a:t>
            </a:r>
            <a:endParaRPr lang="en-US" altLang="zh-CN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复合语句</a:t>
            </a:r>
            <a:endParaRPr lang="en-US" altLang="zh-CN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另一个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if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语句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52938" y="3357563"/>
            <a:ext cx="1285875" cy="500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1754" name="图片 10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7858125" cy="4643438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1" action="ppaction://hlinksldjump"/>
              </a:rPr>
              <a:t>3.1 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1" action="ppaction://hlinksldjump"/>
              </a:rPr>
              <a:t>选择结构和条件判断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2" action="ppaction://hlinksldjump"/>
              </a:rPr>
              <a:t>3.2 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2" action="ppaction://hlinksldjump"/>
              </a:rPr>
              <a:t>用</a:t>
            </a:r>
            <a:r>
              <a:rPr kumimoji="1" lang="en-US" altLang="zh-CN" dirty="0">
                <a:latin typeface="+mn-lt"/>
                <a:ea typeface="+mn-ea"/>
                <a:cs typeface="+mn-cs"/>
                <a:hlinkClick r:id="rId2" action="ppaction://hlinksldjump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2" action="ppaction://hlinksldjump"/>
              </a:rPr>
              <a:t>语句实现选择结构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3" action="ppaction://hlinksldjump"/>
              </a:rPr>
              <a:t>3.3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3" action="ppaction://hlinksldjump"/>
              </a:rPr>
              <a:t>关系运算符和关系表达式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4" action="ppaction://hlinksldjump"/>
              </a:rPr>
              <a:t>3.4 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4" action="ppaction://hlinksldjump"/>
              </a:rPr>
              <a:t>逻辑运算符和逻辑表达式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5" action="ppaction://hlinksldjump"/>
              </a:rPr>
              <a:t>3.5 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5" action="ppaction://hlinksldjump"/>
              </a:rPr>
              <a:t>条件运算符和条件表达式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6" action="ppaction://hlinksldjump"/>
              </a:rPr>
              <a:t>3.6 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6" action="ppaction://hlinksldjump"/>
              </a:rPr>
              <a:t>选择结构的嵌套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7" action="ppaction://hlinksldjump"/>
              </a:rPr>
              <a:t>3.7 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7" action="ppaction://hlinksldjump"/>
              </a:rPr>
              <a:t>用</a:t>
            </a:r>
            <a:r>
              <a:rPr kumimoji="1" lang="en-US" altLang="zh-CN" dirty="0">
                <a:latin typeface="+mn-lt"/>
                <a:ea typeface="+mn-ea"/>
                <a:cs typeface="+mn-cs"/>
                <a:hlinkClick r:id="rId7" action="ppaction://hlinksldjump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7" action="ppaction://hlinksldjump"/>
              </a:rPr>
              <a:t>语句实现多分支选择结构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  <a:hlinkClick r:id="rId8" action="ppaction://hlinksldjump"/>
              </a:rPr>
              <a:t>3.8</a:t>
            </a:r>
            <a:r>
              <a:rPr kumimoji="1" lang="zh-CN" altLang="zh-CN" dirty="0">
                <a:latin typeface="+mn-lt"/>
                <a:ea typeface="+mn-ea"/>
                <a:cs typeface="+mn-cs"/>
                <a:hlinkClick r:id="rId8" action="ppaction://hlinksldjump"/>
              </a:rPr>
              <a:t>选择结构程序综合举例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kumimoji="1"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952625" y="714375"/>
            <a:ext cx="8286750" cy="5857875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zh-CN" altLang="zh-CN" sz="2800" dirty="0">
                <a:latin typeface="+mn-lt"/>
                <a:ea typeface="+mn-ea"/>
                <a:cs typeface="+mn-cs"/>
              </a:rPr>
              <a:t>最常用的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3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种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en-US" sz="2800" dirty="0">
                <a:latin typeface="+mn-lt"/>
                <a:ea typeface="+mn-ea"/>
                <a:cs typeface="+mn-cs"/>
              </a:rPr>
              <a:t>语句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形式</a:t>
            </a:r>
            <a:r>
              <a:rPr kumimoji="1" lang="zh-CN" altLang="en-US" sz="2800" dirty="0">
                <a:latin typeface="+mn-lt"/>
                <a:ea typeface="+mn-ea"/>
                <a:cs typeface="+mn-cs"/>
              </a:rPr>
              <a:t>：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1. if (</a:t>
            </a:r>
            <a:r>
              <a:rPr kumimoji="1"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表达式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) </a:t>
            </a:r>
            <a:r>
              <a:rPr kumimoji="1" lang="zh-CN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1    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没有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else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子句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)</a:t>
            </a:r>
            <a:endParaRPr kumimoji="1" lang="en-US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2. if (</a:t>
            </a:r>
            <a:r>
              <a:rPr kumimoji="1" lang="zh-CN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表达式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) </a:t>
            </a:r>
            <a:r>
              <a:rPr kumimoji="1" lang="zh-CN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1         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 else  </a:t>
            </a:r>
            <a:r>
              <a:rPr kumimoji="1" lang="zh-CN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2           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有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else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子句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)</a:t>
            </a:r>
            <a:endParaRPr kumimoji="1" lang="zh-CN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3. if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（表达式１） </a:t>
            </a: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   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语句１</a:t>
            </a:r>
            <a:endParaRPr kumimoji="1" lang="zh-CN" altLang="zh-CN" sz="2800" dirty="0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    else if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（表达式２） 语句２</a:t>
            </a:r>
            <a:endParaRPr kumimoji="1" lang="zh-CN" altLang="zh-CN" sz="2800" dirty="0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    else if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（表达式３） 语句３</a:t>
            </a:r>
            <a:endParaRPr kumimoji="1" lang="zh-CN" altLang="zh-CN" sz="2800" dirty="0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                  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┆</a:t>
            </a:r>
            <a:endParaRPr kumimoji="1" lang="zh-CN" altLang="zh-CN" sz="2800" dirty="0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    else if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（表达式ｍ） 语句ｍ</a:t>
            </a:r>
            <a:endParaRPr kumimoji="1" lang="zh-CN" altLang="zh-CN" sz="2800" dirty="0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    else   </a:t>
            </a:r>
            <a:r>
              <a:rPr kumimoji="1" lang="zh-CN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sz="2800" dirty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m+1</a:t>
            </a:r>
            <a:endParaRPr kumimoji="1" lang="en-US" altLang="zh-CN" sz="2800" dirty="0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     (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在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else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部分又嵌套了多层的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语句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)</a:t>
            </a:r>
            <a:endParaRPr kumimoji="1" lang="en-US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77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2774" name="图片 5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44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69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44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charRg st="144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66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67">
                                            <p:txEl>
                                              <p:charRg st="166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86" end="2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charRg st="186" end="2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08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7">
                                            <p:txEl>
                                              <p:charRg st="208" end="2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25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67">
                                            <p:txEl>
                                              <p:charRg st="225" end="2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3"/>
          <p:cNvSpPr>
            <a:spLocks noGrp="1"/>
          </p:cNvSpPr>
          <p:nvPr>
            <p:ph idx="1"/>
          </p:nvPr>
        </p:nvSpPr>
        <p:spPr>
          <a:xfrm>
            <a:off x="1881188" y="571500"/>
            <a:ext cx="7929562" cy="2714625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if(number &gt; 500)  cost = 0.15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else if (number &gt; 300)  cost = 0.10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else if (number &gt; 100)  cost = 0.075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else if (number &gt; 50)   cost = 0.05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else    cost=0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79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881188" y="3219450"/>
            <a:ext cx="7929563" cy="35004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if (number &gt; 500)  cost = 0.15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else </a:t>
            </a:r>
            <a:endParaRPr kumimoji="1" lang="zh-CN" altLang="zh-CN" sz="2800" b="1" kern="1200" cap="none" spc="0" normalizeH="0" baseline="0" noProof="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if (number &gt; 300)   cost = 0.10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else </a:t>
            </a:r>
            <a:endParaRPr kumimoji="1" lang="zh-CN" altLang="zh-CN" sz="2800" b="1" kern="1200" cap="none" spc="0" normalizeH="0" baseline="0" noProof="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if (number &gt; 100)  cost = 0.075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else </a:t>
            </a:r>
            <a:endParaRPr kumimoji="1" lang="zh-CN" altLang="zh-CN" sz="2800" b="1" kern="1200" cap="none" spc="0" normalizeH="0" baseline="0" noProof="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    if (number &gt; 50)  cost = 0.05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    else   cost = 0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;</a:t>
            </a:r>
            <a:endParaRPr kumimoji="1" lang="zh-CN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2643188"/>
            <a:ext cx="1428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等价于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2095500" y="3500438"/>
            <a:ext cx="6000750" cy="1714500"/>
          </a:xfrm>
          <a:prstGeom prst="irregularSeal1">
            <a:avLst/>
          </a:prstGeom>
          <a:solidFill>
            <a:srgbClr val="CCECFF"/>
          </a:solidFill>
          <a:ln w="9525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分号不能丢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3801" name="图片 8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1143000"/>
            <a:ext cx="8286750" cy="42862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说明：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(1)</a:t>
            </a:r>
            <a:r>
              <a:rPr kumimoji="1" lang="zh-CN" altLang="zh-CN" dirty="0">
                <a:latin typeface="+mn-lt"/>
                <a:ea typeface="+mn-ea"/>
              </a:rPr>
              <a:t>整个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语句可写在多行上，也可写在一行上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zh-CN" altLang="en-US" dirty="0">
                <a:latin typeface="+mn-lt"/>
                <a:ea typeface="+mn-ea"/>
              </a:rPr>
              <a:t>      但</a:t>
            </a:r>
            <a:r>
              <a:rPr kumimoji="1" lang="zh-CN" altLang="zh-CN" dirty="0">
                <a:latin typeface="+mn-lt"/>
                <a:ea typeface="+mn-ea"/>
              </a:rPr>
              <a:t>都是一个整体，属于同一个语句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(2)</a:t>
            </a:r>
            <a:r>
              <a:rPr kumimoji="1" lang="zh-CN" altLang="zh-CN" dirty="0">
                <a:latin typeface="+mn-lt"/>
                <a:ea typeface="+mn-ea"/>
              </a:rPr>
              <a:t>“语句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r>
              <a:rPr kumimoji="1" lang="zh-CN" altLang="zh-CN" dirty="0">
                <a:latin typeface="+mn-lt"/>
                <a:ea typeface="+mn-ea"/>
              </a:rPr>
              <a:t>”…“语句</a:t>
            </a:r>
            <a:r>
              <a:rPr kumimoji="1" lang="en-US" altLang="zh-CN" dirty="0">
                <a:latin typeface="+mn-lt"/>
                <a:ea typeface="+mn-ea"/>
              </a:rPr>
              <a:t>m</a:t>
            </a:r>
            <a:r>
              <a:rPr kumimoji="1" lang="zh-CN" altLang="zh-CN" dirty="0">
                <a:latin typeface="+mn-lt"/>
                <a:ea typeface="+mn-ea"/>
              </a:rPr>
              <a:t>”是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中的内嵌语句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</a:t>
            </a:r>
            <a:r>
              <a:rPr kumimoji="1" lang="zh-CN" altLang="zh-CN" dirty="0">
                <a:latin typeface="+mn-lt"/>
                <a:ea typeface="+mn-ea"/>
              </a:rPr>
              <a:t>内嵌语句也可以是一个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(3)</a:t>
            </a:r>
            <a:r>
              <a:rPr kumimoji="1" lang="zh-CN" altLang="zh-CN" dirty="0">
                <a:latin typeface="+mn-lt"/>
                <a:ea typeface="+mn-ea"/>
              </a:rPr>
              <a:t>“语句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r>
              <a:rPr kumimoji="1" lang="zh-CN" altLang="zh-CN" dirty="0">
                <a:latin typeface="+mn-lt"/>
                <a:ea typeface="+mn-ea"/>
              </a:rPr>
              <a:t>”…“语句</a:t>
            </a:r>
            <a:r>
              <a:rPr kumimoji="1" lang="en-US" altLang="zh-CN" dirty="0">
                <a:latin typeface="+mn-lt"/>
                <a:ea typeface="+mn-ea"/>
              </a:rPr>
              <a:t>m</a:t>
            </a:r>
            <a:r>
              <a:rPr kumimoji="1" lang="zh-CN" altLang="zh-CN" dirty="0">
                <a:latin typeface="+mn-lt"/>
                <a:ea typeface="+mn-ea"/>
              </a:rPr>
              <a:t>”可以是简单的语句，也可以是复合语句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3481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82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82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4822" name="图片 5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74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95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关系运算符和关系表达式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2309813" y="2214563"/>
            <a:ext cx="7429500" cy="1928812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3.3.1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关系运算符及其优先次序</a:t>
            </a:r>
            <a:endParaRPr kumimoji="1" lang="en-US" altLang="zh-CN" sz="36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2" action="ppaction://hlinksldjump"/>
              </a:rPr>
              <a:t>3.3.2 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2" action="ppaction://hlinksldjump"/>
              </a:rPr>
              <a:t>关系表达式</a:t>
            </a:r>
            <a:endParaRPr kumimoji="1" lang="en-US" altLang="zh-CN" sz="3600" dirty="0">
              <a:latin typeface="+mn-lt"/>
              <a:ea typeface="+mn-ea"/>
              <a:cs typeface="+mn-cs"/>
            </a:endParaRPr>
          </a:p>
        </p:txBody>
      </p:sp>
      <p:sp>
        <p:nvSpPr>
          <p:cNvPr id="3584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5847" name="图片 6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关系运算符及其优先次序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238375" y="1785938"/>
            <a:ext cx="7429500" cy="4500562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关系运算符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用来对两个数值进行比较</a:t>
            </a:r>
            <a:r>
              <a:rPr kumimoji="1" lang="zh-CN" altLang="en-US" dirty="0">
                <a:latin typeface="+mn-lt"/>
                <a:ea typeface="+mn-ea"/>
              </a:rPr>
              <a:t>的</a:t>
            </a:r>
            <a:r>
              <a:rPr kumimoji="1" lang="zh-CN" altLang="zh-CN" dirty="0">
                <a:latin typeface="+mn-lt"/>
                <a:ea typeface="+mn-ea"/>
              </a:rPr>
              <a:t>比较运算符</a:t>
            </a:r>
            <a:endParaRPr kumimoji="1" lang="en-US" altLang="zh-CN" dirty="0">
              <a:latin typeface="+mn-lt"/>
              <a:ea typeface="+mn-ea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Ｃ语言提供６种关系运算符：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① ＜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  (</a:t>
            </a: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小于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)   </a:t>
            </a: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② ＜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=     (</a:t>
            </a: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小于或等于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)   </a:t>
            </a:r>
            <a:endParaRPr kumimoji="1" lang="zh-CN" altLang="zh-CN" dirty="0">
              <a:solidFill>
                <a:srgbClr val="00B050"/>
              </a:solidFill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③ ＞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  (</a:t>
            </a: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大于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)   </a:t>
            </a: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④ ＞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=     (</a:t>
            </a:r>
            <a:r>
              <a:rPr kumimoji="1" lang="zh-CN" altLang="zh-CN" dirty="0">
                <a:solidFill>
                  <a:srgbClr val="00B050"/>
                </a:solidFill>
                <a:latin typeface="+mn-lt"/>
                <a:ea typeface="+mn-ea"/>
              </a:rPr>
              <a:t>大于或等于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) </a:t>
            </a:r>
            <a:endParaRPr kumimoji="1" lang="en-US" altLang="zh-CN" dirty="0">
              <a:solidFill>
                <a:srgbClr val="00B050"/>
              </a:solidFill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   </a:t>
            </a:r>
            <a:endParaRPr kumimoji="1" lang="zh-CN" altLang="zh-CN" dirty="0">
              <a:solidFill>
                <a:srgbClr val="00B050"/>
              </a:solidFill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solidFill>
                  <a:srgbClr val="9D138D"/>
                </a:solidFill>
                <a:latin typeface="+mn-lt"/>
                <a:ea typeface="+mn-ea"/>
              </a:rPr>
              <a:t>⑤</a:t>
            </a:r>
            <a:r>
              <a:rPr kumimoji="1" lang="en-US" altLang="zh-CN" dirty="0">
                <a:solidFill>
                  <a:srgbClr val="9D138D"/>
                </a:solidFill>
                <a:latin typeface="+mn-lt"/>
                <a:ea typeface="+mn-ea"/>
              </a:rPr>
              <a:t> ==   (</a:t>
            </a:r>
            <a:r>
              <a:rPr kumimoji="1" lang="zh-CN" altLang="zh-CN" dirty="0">
                <a:solidFill>
                  <a:srgbClr val="9D138D"/>
                </a:solidFill>
                <a:latin typeface="+mn-lt"/>
                <a:ea typeface="+mn-ea"/>
              </a:rPr>
              <a:t>等于</a:t>
            </a:r>
            <a:r>
              <a:rPr kumimoji="1" lang="en-US" altLang="zh-CN" dirty="0">
                <a:solidFill>
                  <a:srgbClr val="9D138D"/>
                </a:solidFill>
                <a:latin typeface="+mn-lt"/>
                <a:ea typeface="+mn-ea"/>
              </a:rPr>
              <a:t>)      </a:t>
            </a:r>
            <a:r>
              <a:rPr kumimoji="1" lang="zh-CN" altLang="zh-CN" dirty="0">
                <a:solidFill>
                  <a:srgbClr val="9D138D"/>
                </a:solidFill>
                <a:latin typeface="+mn-lt"/>
                <a:ea typeface="+mn-ea"/>
              </a:rPr>
              <a:t>⑥</a:t>
            </a:r>
            <a:r>
              <a:rPr kumimoji="1" lang="en-US" altLang="zh-CN" dirty="0">
                <a:solidFill>
                  <a:srgbClr val="9D138D"/>
                </a:solidFill>
                <a:latin typeface="+mn-lt"/>
                <a:ea typeface="+mn-ea"/>
              </a:rPr>
              <a:t> !=   (</a:t>
            </a:r>
            <a:r>
              <a:rPr kumimoji="1" lang="zh-CN" altLang="zh-CN" dirty="0">
                <a:solidFill>
                  <a:srgbClr val="9D138D"/>
                </a:solidFill>
                <a:latin typeface="+mn-lt"/>
                <a:ea typeface="+mn-ea"/>
              </a:rPr>
              <a:t>不等于</a:t>
            </a:r>
            <a:r>
              <a:rPr kumimoji="1" lang="en-US" altLang="zh-CN" dirty="0">
                <a:solidFill>
                  <a:srgbClr val="9D138D"/>
                </a:solidFill>
                <a:latin typeface="+mn-lt"/>
                <a:ea typeface="+mn-ea"/>
              </a:rPr>
              <a:t>) 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</a:endParaRPr>
          </a:p>
        </p:txBody>
      </p:sp>
      <p:sp>
        <p:nvSpPr>
          <p:cNvPr id="3686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7125" y="4929188"/>
            <a:ext cx="30718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优先级相同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(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高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7000" y="3714750"/>
            <a:ext cx="7000875" cy="121443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8438" y="5500688"/>
            <a:ext cx="7000875" cy="642937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0" y="6143625"/>
            <a:ext cx="30718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优先级相同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(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低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)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36875" name="图片 10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9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charRg st="39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71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charRg st="10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charRg st="105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 bldLvl="0" animBg="1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关系运算符及其优先次序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238375" y="1785938"/>
            <a:ext cx="7429500" cy="785812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关系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、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算术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、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赋值运算符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的优先级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endParaRPr kumimoji="1" lang="en-US" altLang="zh-CN" dirty="0">
              <a:solidFill>
                <a:srgbClr val="9D138D"/>
              </a:solidFill>
              <a:latin typeface="+mn-lt"/>
              <a:ea typeface="+mn-ea"/>
            </a:endParaRPr>
          </a:p>
        </p:txBody>
      </p:sp>
      <p:sp>
        <p:nvSpPr>
          <p:cNvPr id="3789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3524250" y="2928938"/>
            <a:ext cx="3643313" cy="2143125"/>
            <a:chOff x="1785918" y="2715414"/>
            <a:chExt cx="3643338" cy="2143140"/>
          </a:xfrm>
        </p:grpSpPr>
        <p:sp>
          <p:nvSpPr>
            <p:cNvPr id="37897" name="TextBox 10"/>
            <p:cNvSpPr txBox="1"/>
            <p:nvPr/>
          </p:nvSpPr>
          <p:spPr>
            <a:xfrm>
              <a:off x="1785918" y="2786058"/>
              <a:ext cx="3643338" cy="5219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算术运算符      </a:t>
              </a:r>
              <a:r>
                <a:rPr lang="en-US" altLang="zh-CN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(</a:t>
              </a:r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高</a:t>
              </a:r>
              <a:r>
                <a:rPr lang="en-US" altLang="zh-CN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)</a:t>
              </a:r>
              <a:endPara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898" name="TextBox 11"/>
            <p:cNvSpPr txBox="1"/>
            <p:nvPr/>
          </p:nvSpPr>
          <p:spPr>
            <a:xfrm>
              <a:off x="1785918" y="4286256"/>
              <a:ext cx="3643338" cy="5219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赋值运算符      </a:t>
              </a:r>
              <a:r>
                <a:rPr lang="en-US" altLang="zh-CN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(</a:t>
              </a:r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低</a:t>
              </a:r>
              <a:r>
                <a:rPr lang="en-US" altLang="zh-CN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)</a:t>
              </a:r>
              <a:endPara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899" name="TextBox 12"/>
            <p:cNvSpPr txBox="1"/>
            <p:nvPr/>
          </p:nvSpPr>
          <p:spPr>
            <a:xfrm>
              <a:off x="1823496" y="3579312"/>
              <a:ext cx="2143140" cy="5219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关系运算符 </a:t>
              </a:r>
              <a:endPara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37900" name="直接箭头连接符 14"/>
            <p:cNvCxnSpPr/>
            <p:nvPr/>
          </p:nvCxnSpPr>
          <p:spPr>
            <a:xfrm rot="5400000" flipH="1" flipV="1">
              <a:off x="2857488" y="3786190"/>
              <a:ext cx="2143140" cy="1588"/>
            </a:xfrm>
            <a:prstGeom prst="straightConnector1">
              <a:avLst/>
            </a:prstGeom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arrow" w="med" len="med"/>
            </a:ln>
          </p:spPr>
        </p:cxnSp>
      </p:grpSp>
      <p:pic>
        <p:nvPicPr>
          <p:cNvPr id="37896" name="图片 11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关系运算符及其优先次序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81250" y="2143125"/>
            <a:ext cx="7429500" cy="3143250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c&gt;a+b   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等效于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c&gt;(a+b)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a&gt;b==c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等效于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(a&gt;b)==c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a==b&lt;c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等效于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a==(b&lt;c)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a=b&gt;c  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等效于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a=(b&gt;c)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91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8919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charRg st="77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3.3.2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关系表达式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785938"/>
            <a:ext cx="7429500" cy="4071937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关系表达式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用关系运算符将两个数值或数值表达式连接起来的式子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关系表达式的值是一个逻辑值，即“真”或“假”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在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的逻辑运算中，以“１”代表“真”，以“０”代表“假”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</a:endParaRPr>
          </a:p>
        </p:txBody>
      </p:sp>
      <p:sp>
        <p:nvSpPr>
          <p:cNvPr id="3994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9943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3.4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逻辑运算符和逻辑表达式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2809875" y="2286000"/>
            <a:ext cx="7286625" cy="2714625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3.3.1 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1" action="ppaction://hlinksldjump"/>
              </a:rPr>
              <a:t>逻辑运算符及其优先次序</a:t>
            </a:r>
            <a:endParaRPr kumimoji="1" lang="en-US" altLang="zh-CN" sz="36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2" action="ppaction://hlinksldjump"/>
              </a:rPr>
              <a:t>3.3.2 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2" action="ppaction://hlinksldjump"/>
              </a:rPr>
              <a:t>逻辑表达式</a:t>
            </a:r>
            <a:endParaRPr kumimoji="1" lang="en-US" altLang="zh-CN" sz="36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3600" dirty="0">
                <a:latin typeface="+mn-lt"/>
                <a:ea typeface="+mn-ea"/>
                <a:cs typeface="+mn-cs"/>
                <a:hlinkClick r:id="rId3" action="ppaction://hlinksldjump"/>
              </a:rPr>
              <a:t>3.3.3 </a:t>
            </a:r>
            <a:r>
              <a:rPr kumimoji="1" lang="zh-CN" altLang="zh-CN" sz="3600" dirty="0">
                <a:latin typeface="+mn-lt"/>
                <a:ea typeface="+mn-ea"/>
                <a:cs typeface="+mn-cs"/>
                <a:hlinkClick r:id="rId3" action="ppaction://hlinksldjump"/>
              </a:rPr>
              <a:t>逻辑型变量</a:t>
            </a:r>
            <a:endParaRPr kumimoji="1" lang="en-US" altLang="zh-CN" sz="36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96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0967" name="图片 6" descr="Untitl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705803"/>
            <a:ext cx="85725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643063"/>
            <a:ext cx="7786687" cy="4500562"/>
          </a:xfrm>
        </p:spPr>
        <p:txBody>
          <a:bodyPr vert="horz" wrap="square" lIns="91440" tIns="45720" rIns="91440" bIns="45720" anchor="t" anchorCtr="0"/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3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种逻辑运算符：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&amp;&amp;</a:t>
            </a:r>
            <a:r>
              <a:rPr kumimoji="1" lang="zh-CN" altLang="en-US" dirty="0">
                <a:latin typeface="+mn-lt"/>
                <a:ea typeface="+mn-ea"/>
              </a:rPr>
              <a:t>（</a:t>
            </a:r>
            <a:r>
              <a:rPr kumimoji="1" lang="zh-CN" altLang="zh-CN" dirty="0">
                <a:latin typeface="+mn-lt"/>
                <a:ea typeface="+mn-ea"/>
              </a:rPr>
              <a:t>逻辑与</a:t>
            </a:r>
            <a:r>
              <a:rPr kumimoji="1" lang="zh-CN" altLang="en-US" dirty="0">
                <a:latin typeface="+mn-lt"/>
                <a:ea typeface="+mn-ea"/>
              </a:rPr>
              <a:t>）</a:t>
            </a:r>
            <a:r>
              <a:rPr kumimoji="1" lang="en-US" altLang="zh-CN" dirty="0">
                <a:latin typeface="+mn-lt"/>
                <a:ea typeface="+mn-ea"/>
              </a:rPr>
              <a:t>  ||</a:t>
            </a:r>
            <a:r>
              <a:rPr kumimoji="1" lang="zh-CN" altLang="en-US" dirty="0">
                <a:latin typeface="+mn-lt"/>
                <a:ea typeface="+mn-ea"/>
              </a:rPr>
              <a:t>（</a:t>
            </a:r>
            <a:r>
              <a:rPr kumimoji="1" lang="zh-CN" altLang="zh-CN" dirty="0">
                <a:latin typeface="+mn-lt"/>
                <a:ea typeface="+mn-ea"/>
              </a:rPr>
              <a:t>逻辑或</a:t>
            </a:r>
            <a:r>
              <a:rPr kumimoji="1" lang="zh-CN" altLang="en-US" dirty="0">
                <a:latin typeface="+mn-lt"/>
                <a:ea typeface="+mn-ea"/>
              </a:rPr>
              <a:t>）</a:t>
            </a:r>
            <a:r>
              <a:rPr kumimoji="1" lang="en-US" altLang="zh-CN" dirty="0">
                <a:latin typeface="+mn-lt"/>
                <a:ea typeface="+mn-ea"/>
              </a:rPr>
              <a:t>  !</a:t>
            </a:r>
            <a:r>
              <a:rPr kumimoji="1" lang="zh-CN" altLang="en-US" dirty="0">
                <a:latin typeface="+mn-lt"/>
                <a:ea typeface="+mn-ea"/>
              </a:rPr>
              <a:t>（</a:t>
            </a:r>
            <a:r>
              <a:rPr kumimoji="1" lang="zh-CN" altLang="zh-CN" dirty="0">
                <a:latin typeface="+mn-lt"/>
                <a:ea typeface="+mn-ea"/>
              </a:rPr>
              <a:t>逻辑非</a:t>
            </a:r>
            <a:r>
              <a:rPr kumimoji="1" lang="zh-CN" altLang="en-US" dirty="0">
                <a:latin typeface="+mn-lt"/>
                <a:ea typeface="+mn-ea"/>
              </a:rPr>
              <a:t>）</a:t>
            </a:r>
            <a:endParaRPr kumimoji="1" lang="en-US" altLang="zh-CN" dirty="0">
              <a:latin typeface="+mn-lt"/>
              <a:ea typeface="+mn-ea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&amp;&amp;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||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是双目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(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元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)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运算符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!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是一目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(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元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)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运算符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逻辑表达式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用逻辑运算符将关系表达式或其他逻辑量连接起来的式子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</a:endParaRPr>
          </a:p>
        </p:txBody>
      </p:sp>
      <p:sp>
        <p:nvSpPr>
          <p:cNvPr id="4198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98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99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1991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9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49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6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charRg st="6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选择结构和条件判断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81250" y="1714500"/>
            <a:ext cx="7500938" cy="4643438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在现实生活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中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，需要进行判断和选择的情况是很多的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</a:rPr>
              <a:t>如果你在家，我去拜访你</a:t>
            </a:r>
            <a:endParaRPr kumimoji="1" lang="en-US" altLang="zh-CN" dirty="0">
              <a:latin typeface="+mn-lt"/>
              <a:ea typeface="+mn-ea"/>
            </a:endParaRP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</a:rPr>
              <a:t>如果考试不及格，要补考</a:t>
            </a:r>
            <a:endParaRPr kumimoji="1" lang="en-US" altLang="zh-CN" dirty="0">
              <a:latin typeface="+mn-lt"/>
              <a:ea typeface="+mn-ea"/>
            </a:endParaRP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</a:rPr>
              <a:t>如果遇到红灯，要停车等待</a:t>
            </a:r>
            <a:endParaRPr kumimoji="1" lang="en-US" altLang="zh-CN" dirty="0">
              <a:latin typeface="+mn-lt"/>
              <a:ea typeface="+mn-ea"/>
            </a:endParaRP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</a:rPr>
              <a:t>周末我们去郊游</a:t>
            </a:r>
            <a:endParaRPr kumimoji="1" lang="en-US" altLang="zh-CN" dirty="0">
              <a:latin typeface="+mn-lt"/>
              <a:ea typeface="+mn-ea"/>
            </a:endParaRP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en-US" altLang="zh-CN" dirty="0">
                <a:latin typeface="+mn-lt"/>
                <a:ea typeface="+mn-ea"/>
              </a:rPr>
              <a:t>70</a:t>
            </a:r>
            <a:r>
              <a:rPr kumimoji="1" lang="zh-CN" altLang="zh-CN" dirty="0">
                <a:latin typeface="+mn-lt"/>
                <a:ea typeface="+mn-ea"/>
              </a:rPr>
              <a:t>岁以上的老年人，入公园免票</a:t>
            </a:r>
            <a:endParaRPr kumimoji="1" lang="zh-CN" altLang="en-US" dirty="0">
              <a:latin typeface="+mn-lt"/>
              <a:ea typeface="+mn-ea"/>
            </a:endParaRPr>
          </a:p>
        </p:txBody>
      </p:sp>
      <p:pic>
        <p:nvPicPr>
          <p:cNvPr id="7172" name="图片 3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3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charRg st="61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705803"/>
            <a:ext cx="85725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524125" y="1857375"/>
            <a:ext cx="7786688" cy="3286125"/>
          </a:xfrm>
        </p:spPr>
        <p:txBody>
          <a:bodyPr vert="horz" wrap="square" lIns="91440" tIns="45720" rIns="91440" bIns="45720" anchor="t" anchorCtr="0"/>
          <a:p>
            <a:r>
              <a:rPr kumimoji="1" lang="zh-CN" altLang="en-US" dirty="0">
                <a:latin typeface="+mn-lt"/>
                <a:ea typeface="+mn-ea"/>
                <a:cs typeface="+mn-cs"/>
              </a:rPr>
              <a:t>判断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年龄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在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13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至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17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岁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之内？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age&gt;=13 &amp;&amp; age&lt;=17</a:t>
            </a:r>
            <a:endParaRPr kumimoji="1" lang="en-US" altLang="zh-CN" dirty="0">
              <a:latin typeface="+mn-lt"/>
              <a:ea typeface="+mn-ea"/>
            </a:endParaRPr>
          </a:p>
          <a:p>
            <a:r>
              <a:rPr kumimoji="1" lang="zh-CN" altLang="en-US" dirty="0">
                <a:latin typeface="+mn-lt"/>
                <a:ea typeface="+mn-ea"/>
                <a:cs typeface="+mn-cs"/>
              </a:rPr>
              <a:t>判断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年龄小于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12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或大于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65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？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age&lt;12 || age&gt;65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endParaRPr kumimoji="1" lang="en-US" altLang="zh-CN" dirty="0">
              <a:solidFill>
                <a:srgbClr val="9D138D"/>
              </a:solidFill>
              <a:latin typeface="+mn-lt"/>
              <a:ea typeface="+mn-ea"/>
            </a:endParaRPr>
          </a:p>
        </p:txBody>
      </p:sp>
      <p:sp>
        <p:nvSpPr>
          <p:cNvPr id="4301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3015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705803"/>
            <a:ext cx="85725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4403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3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095500" y="2571750"/>
          <a:ext cx="8286750" cy="3000395"/>
        </p:xfrm>
        <a:graphic>
          <a:graphicData uri="http://schemas.openxmlformats.org/drawingml/2006/table">
            <a:tbl>
              <a:tblPr/>
              <a:tblGrid>
                <a:gridCol w="1214755"/>
                <a:gridCol w="1214120"/>
                <a:gridCol w="1214755"/>
                <a:gridCol w="1285875"/>
                <a:gridCol w="1642745"/>
                <a:gridCol w="1714500"/>
              </a:tblGrid>
              <a:tr h="600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a</a:t>
                      </a:r>
                      <a:endParaRPr lang="zh-CN" sz="3200" b="1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b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! a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! b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a &amp;&amp; b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a || b 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真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309813" y="1785938"/>
            <a:ext cx="4357688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zh-CN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逻辑运算的真值表</a:t>
            </a:r>
            <a:endParaRPr kumimoji="1" lang="en-US" altLang="zh-CN" sz="2800" b="1" kern="0" cap="none" spc="0" normalizeH="0" baseline="0" noProof="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4083" name="图片 9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705803"/>
            <a:ext cx="85725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逻辑运算符及其优先次序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4505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6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6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 txBox="1"/>
          <p:nvPr/>
        </p:nvSpPr>
        <p:spPr>
          <a:xfrm>
            <a:off x="2238375" y="1714500"/>
            <a:ext cx="8143875" cy="2143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zh-CN" sz="3200" b="1" dirty="0">
                <a:latin typeface="Arial" panose="020B0604020202020204" pitchFamily="34" charset="0"/>
              </a:rPr>
              <a:t>逻辑运算符的优先次序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!  </a:t>
            </a:r>
            <a:r>
              <a:rPr lang="zh-CN" altLang="zh-CN" sz="3200" b="1" dirty="0">
                <a:latin typeface="Arial" panose="020B0604020202020204" pitchFamily="34" charset="0"/>
              </a:rPr>
              <a:t>→</a:t>
            </a:r>
            <a:r>
              <a:rPr lang="en-US" altLang="zh-CN" sz="3200" b="1" dirty="0">
                <a:latin typeface="Arial" panose="020B0604020202020204" pitchFamily="34" charset="0"/>
              </a:rPr>
              <a:t> &amp;&amp; </a:t>
            </a:r>
            <a:r>
              <a:rPr lang="zh-CN" altLang="zh-CN" sz="3200" b="1" dirty="0">
                <a:latin typeface="Arial" panose="020B0604020202020204" pitchFamily="34" charset="0"/>
              </a:rPr>
              <a:t>→ </a:t>
            </a:r>
            <a:r>
              <a:rPr lang="en-US" altLang="zh-CN" sz="3200" b="1" dirty="0">
                <a:latin typeface="Arial" panose="020B0604020202020204" pitchFamily="34" charset="0"/>
              </a:rPr>
              <a:t>||           </a:t>
            </a: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</a:rPr>
              <a:t>!</a:t>
            </a:r>
            <a:r>
              <a:rPr lang="zh-CN" altLang="zh-CN" sz="3200" b="1" dirty="0">
                <a:latin typeface="Arial" panose="020B0604020202020204" pitchFamily="34" charset="0"/>
              </a:rPr>
              <a:t>为三者中最高</a:t>
            </a:r>
            <a:r>
              <a:rPr lang="zh-CN" altLang="en-US" sz="3200" b="1" dirty="0">
                <a:latin typeface="Arial" panose="020B0604020202020204" pitchFamily="34" charset="0"/>
              </a:rPr>
              <a:t>）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Arial" panose="020B0604020202020204" pitchFamily="34" charset="0"/>
              </a:rPr>
              <a:t>与其他运算符的优先次序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</a:pP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0" name="Rectangle 3"/>
          <p:cNvSpPr txBox="1"/>
          <p:nvPr/>
        </p:nvSpPr>
        <p:spPr>
          <a:xfrm>
            <a:off x="3667125" y="3786188"/>
            <a:ext cx="4300538" cy="2643187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  !    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（高）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算术运算符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关系运算符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&amp;&amp; </a:t>
            </a:r>
            <a:r>
              <a:rPr lang="zh-CN" altLang="en-US" sz="2800" b="1" dirty="0">
                <a:latin typeface="Arial" panose="020B0604020202020204" pitchFamily="34" charset="0"/>
              </a:rPr>
              <a:t>和 </a:t>
            </a:r>
            <a:r>
              <a:rPr lang="en-US" altLang="zh-CN" sz="2800" b="1" dirty="0">
                <a:latin typeface="Arial" panose="020B0604020202020204" pitchFamily="34" charset="0"/>
              </a:rPr>
              <a:t>||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赋值运算符           （低）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</a:pPr>
            <a:endParaRPr lang="en-US" altLang="zh-CN" sz="2800" b="1" dirty="0">
              <a:latin typeface="Arial" panose="020B0604020202020204" pitchFamily="34" charset="0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rot="5400000" flipH="1" flipV="1">
            <a:off x="4918075" y="5097463"/>
            <a:ext cx="2357438" cy="1587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pic>
        <p:nvPicPr>
          <p:cNvPr id="45065" name="图片 11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charRg st="1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1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1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charRg st="1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3.3.2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785938"/>
            <a:ext cx="8072437" cy="3786187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sz="2800" dirty="0">
                <a:latin typeface="+mn-lt"/>
                <a:ea typeface="+mn-ea"/>
                <a:cs typeface="+mn-cs"/>
              </a:rPr>
              <a:t>逻辑表达式的值应该是逻辑量“真”或“假”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r>
              <a:rPr kumimoji="1" lang="zh-CN" altLang="zh-CN" sz="2800" dirty="0">
                <a:latin typeface="+mn-lt"/>
                <a:ea typeface="+mn-ea"/>
                <a:cs typeface="+mn-cs"/>
              </a:rPr>
              <a:t>编译系统在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表示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逻辑运算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结果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时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以数值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kumimoji="1" lang="zh-CN" altLang="zh-CN" dirty="0">
                <a:latin typeface="+mn-lt"/>
                <a:ea typeface="+mn-ea"/>
              </a:rPr>
              <a:t>代表“真”，以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kumimoji="1" lang="zh-CN" altLang="zh-CN" dirty="0">
                <a:latin typeface="+mn-lt"/>
                <a:ea typeface="+mn-ea"/>
              </a:rPr>
              <a:t>代表“假”</a:t>
            </a:r>
            <a:endParaRPr kumimoji="1" lang="en-US" altLang="zh-CN" dirty="0">
              <a:latin typeface="+mn-lt"/>
              <a:ea typeface="+mn-ea"/>
            </a:endParaRPr>
          </a:p>
          <a:p>
            <a:r>
              <a:rPr kumimoji="1" lang="zh-CN" altLang="zh-CN" sz="2800" dirty="0">
                <a:latin typeface="+mn-lt"/>
                <a:ea typeface="+mn-ea"/>
                <a:cs typeface="+mn-cs"/>
              </a:rPr>
              <a:t>但在</a:t>
            </a:r>
            <a:r>
              <a:rPr kumimoji="1" lang="zh-CN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判断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一个量是否为“真”时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以</a:t>
            </a:r>
            <a:r>
              <a:rPr kumimoji="1" lang="en-US" altLang="zh-CN" dirty="0">
                <a:latin typeface="+mn-lt"/>
                <a:ea typeface="+mn-ea"/>
              </a:rPr>
              <a:t>0</a:t>
            </a:r>
            <a:r>
              <a:rPr kumimoji="1" lang="zh-CN" altLang="zh-CN" dirty="0">
                <a:latin typeface="+mn-lt"/>
                <a:ea typeface="+mn-ea"/>
              </a:rPr>
              <a:t>代表“假”，以非</a:t>
            </a:r>
            <a:r>
              <a:rPr kumimoji="1" lang="en-US" altLang="zh-CN" dirty="0">
                <a:latin typeface="+mn-lt"/>
                <a:ea typeface="+mn-ea"/>
              </a:rPr>
              <a:t>0</a:t>
            </a:r>
            <a:r>
              <a:rPr kumimoji="1" lang="zh-CN" altLang="zh-CN" dirty="0">
                <a:latin typeface="+mn-lt"/>
                <a:ea typeface="+mn-ea"/>
              </a:rPr>
              <a:t>代表“真”</a:t>
            </a:r>
            <a:endParaRPr kumimoji="1" lang="en-US" altLang="zh-CN" dirty="0">
              <a:latin typeface="+mn-lt"/>
              <a:ea typeface="+mn-ea"/>
            </a:endParaRPr>
          </a:p>
          <a:p>
            <a:r>
              <a:rPr kumimoji="1" lang="zh-CN" altLang="en-US" sz="2800" dirty="0">
                <a:latin typeface="+mn-lt"/>
                <a:ea typeface="+mn-ea"/>
                <a:cs typeface="+mn-cs"/>
              </a:rPr>
              <a:t>注意：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将一个非零的数值认作为“真”</a:t>
            </a:r>
            <a:endParaRPr kumimoji="1" lang="en-US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608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608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608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6087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69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67">
                                            <p:txEl>
                                              <p:charRg st="86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3.3.2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81250" y="2000250"/>
            <a:ext cx="7643813" cy="3500438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(1) 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若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a=4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，则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!a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的值为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0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(2) 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若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a=4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，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b=5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，则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a &amp;&amp; b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的值为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(3) a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和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b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值分别为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4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和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，</a:t>
            </a:r>
            <a:r>
              <a:rPr kumimoji="1" lang="zh-CN" altLang="en-US" sz="2800" dirty="0">
                <a:latin typeface="+mn-lt"/>
                <a:ea typeface="+mn-ea"/>
                <a:cs typeface="+mn-cs"/>
              </a:rPr>
              <a:t>则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a||b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的值为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(4) a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和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b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值分别为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4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和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，</a:t>
            </a:r>
            <a:r>
              <a:rPr kumimoji="1" lang="zh-CN" altLang="en-US" sz="2800" dirty="0">
                <a:latin typeface="+mn-lt"/>
                <a:ea typeface="+mn-ea"/>
                <a:cs typeface="+mn-cs"/>
              </a:rPr>
              <a:t>则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!a||b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的值为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(5) 4 &amp;&amp; 0 || 2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的值为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endParaRPr kumimoji="1" lang="en-US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10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10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11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7111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4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3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93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3.3.2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81250" y="2000250"/>
            <a:ext cx="5643563" cy="785813"/>
          </a:xfrm>
        </p:spPr>
        <p:txBody>
          <a:bodyPr vert="horz" wrap="square" lIns="91440" tIns="45720" rIns="91440" bIns="45720" anchor="t" anchorCtr="0"/>
          <a:p>
            <a:r>
              <a:rPr kumimoji="1" lang="zh-CN" altLang="en-US" dirty="0">
                <a:latin typeface="+mn-lt"/>
                <a:ea typeface="+mn-ea"/>
                <a:cs typeface="+mn-cs"/>
              </a:rPr>
              <a:t>修改后的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逻辑运算真值表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13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13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13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381250" y="2857500"/>
          <a:ext cx="7643495" cy="2571770"/>
        </p:xfrm>
        <a:graphic>
          <a:graphicData uri="http://schemas.openxmlformats.org/drawingml/2006/table">
            <a:tbl>
              <a:tblPr/>
              <a:tblGrid>
                <a:gridCol w="1071880"/>
                <a:gridCol w="1281430"/>
                <a:gridCol w="1218565"/>
                <a:gridCol w="1214120"/>
                <a:gridCol w="1513840"/>
                <a:gridCol w="1343660"/>
              </a:tblGrid>
              <a:tr h="514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a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b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! a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! b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a &amp;&amp; b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a || b 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非</a:t>
                      </a: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非</a:t>
                      </a: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非</a:t>
                      </a: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非</a:t>
                      </a: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66725" algn="just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假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66725" algn="just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3200" b="1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8179" name="图片 7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3.3.2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166938" y="1714500"/>
            <a:ext cx="8286750" cy="4429125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判别某一年是否闰年，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用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逻辑表达式表示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闰年的条件是符合下面二者之一：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①能被</a:t>
            </a:r>
            <a:r>
              <a:rPr kumimoji="1" lang="en-US" altLang="zh-CN" dirty="0">
                <a:latin typeface="+mn-lt"/>
                <a:ea typeface="+mn-ea"/>
              </a:rPr>
              <a:t>4</a:t>
            </a:r>
            <a:r>
              <a:rPr kumimoji="1" lang="zh-CN" altLang="zh-CN" dirty="0">
                <a:latin typeface="+mn-lt"/>
                <a:ea typeface="+mn-ea"/>
              </a:rPr>
              <a:t>整除，但不能被</a:t>
            </a:r>
            <a:r>
              <a:rPr kumimoji="1" lang="en-US" altLang="zh-CN" dirty="0">
                <a:latin typeface="+mn-lt"/>
                <a:ea typeface="+mn-ea"/>
              </a:rPr>
              <a:t>100</a:t>
            </a:r>
            <a:r>
              <a:rPr kumimoji="1" lang="zh-CN" altLang="zh-CN" dirty="0">
                <a:latin typeface="+mn-lt"/>
                <a:ea typeface="+mn-ea"/>
              </a:rPr>
              <a:t>整除，如</a:t>
            </a:r>
            <a:r>
              <a:rPr kumimoji="1" lang="en-US" altLang="zh-CN" dirty="0">
                <a:latin typeface="+mn-lt"/>
                <a:ea typeface="+mn-ea"/>
              </a:rPr>
              <a:t>2008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②能被</a:t>
            </a:r>
            <a:r>
              <a:rPr kumimoji="1" lang="en-US" altLang="zh-CN" dirty="0">
                <a:latin typeface="+mn-lt"/>
                <a:ea typeface="+mn-ea"/>
              </a:rPr>
              <a:t>400</a:t>
            </a:r>
            <a:r>
              <a:rPr kumimoji="1" lang="zh-CN" altLang="zh-CN" dirty="0">
                <a:latin typeface="+mn-lt"/>
                <a:ea typeface="+mn-ea"/>
              </a:rPr>
              <a:t>整除，如</a:t>
            </a:r>
            <a:r>
              <a:rPr kumimoji="1" lang="en-US" altLang="zh-CN" dirty="0">
                <a:latin typeface="+mn-lt"/>
                <a:ea typeface="+mn-ea"/>
              </a:rPr>
              <a:t>2000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(year % 4 == 0 &amp;&amp; year 100 !=0)</a:t>
            </a:r>
            <a:endParaRPr kumimoji="1" lang="en-US" altLang="zh-CN" dirty="0">
              <a:latin typeface="+mn-lt"/>
              <a:ea typeface="+mn-ea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                     || year % 400 == 0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如果表达式值为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r>
              <a:rPr kumimoji="1" lang="zh-CN" altLang="zh-CN" dirty="0">
                <a:latin typeface="+mn-lt"/>
                <a:ea typeface="+mn-ea"/>
              </a:rPr>
              <a:t>，则闰年；否则为非闰年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</a:endParaRPr>
          </a:p>
        </p:txBody>
      </p:sp>
      <p:sp>
        <p:nvSpPr>
          <p:cNvPr id="4915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5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5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9159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73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5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67">
                                            <p:txEl>
                                              <p:charRg st="105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48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7">
                                            <p:txEl>
                                              <p:charRg st="148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3.3.3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逻辑型变量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2000250"/>
            <a:ext cx="7715250" cy="2857500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这是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C99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所增加的一种数据类型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可以将关系运算和逻辑运算的结果存到一个逻辑型变量中，以便于分析和运算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018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8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8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0183" name="图片 6" descr="Untitled2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5" y="6143625"/>
            <a:ext cx="4699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charRg st="1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2000250"/>
            <a:ext cx="7715250" cy="4286250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有一种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语句，当被判别的表达式的值为“真”或“假” 时，都执行一个赋值语句且向同一个变量赋值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如：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if (a&gt;b)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     max=a;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else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     max=b;</a:t>
            </a:r>
            <a:endParaRPr kumimoji="1" lang="zh-CN" altLang="zh-CN" dirty="0">
              <a:latin typeface="+mn-lt"/>
              <a:ea typeface="+mn-ea"/>
            </a:endParaRPr>
          </a:p>
          <a:p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0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0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0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3188" y="4714875"/>
            <a:ext cx="385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max = (a &gt; b) </a:t>
            </a:r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?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a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: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b;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1375" y="3857625"/>
            <a:ext cx="2714625" cy="2214563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29663" y="4572000"/>
            <a:ext cx="357187" cy="78581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10688" y="4572000"/>
            <a:ext cx="357187" cy="78581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24813" y="4000500"/>
            <a:ext cx="2428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条件运算符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1212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charRg st="5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7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charRg st="77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9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charRg st="89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 bldLvl="0" animBg="1"/>
      <p:bldP spid="10" grpId="0" bldLvl="0" animBg="1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2309813" y="2000250"/>
            <a:ext cx="7715250" cy="4286250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有一种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语句，当被判别的表达式的值为“真”或“假” 时，都执行一个赋值语句且向同一个变量赋值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如：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if (a&gt;b)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     max=a;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else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     max=b;</a:t>
            </a:r>
            <a:endParaRPr kumimoji="1" lang="zh-CN" altLang="zh-CN" dirty="0">
              <a:latin typeface="+mn-lt"/>
              <a:ea typeface="+mn-ea"/>
            </a:endParaRPr>
          </a:p>
          <a:p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222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2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1" name="TextBox 6"/>
          <p:cNvSpPr txBox="1"/>
          <p:nvPr/>
        </p:nvSpPr>
        <p:spPr>
          <a:xfrm>
            <a:off x="6453188" y="4714875"/>
            <a:ext cx="385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max = (a &gt; b) </a:t>
            </a:r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?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a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: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b;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24750" y="4714875"/>
            <a:ext cx="2357438" cy="500063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7563" y="5429250"/>
            <a:ext cx="2428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条件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表达式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2234" name="图片 9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选择结构和条件判断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81250" y="1714500"/>
            <a:ext cx="7500938" cy="4643438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在现实生活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中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，需要进行判断和选择的情况是很多的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处理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这些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问题，关键在于进行条件判断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由于程序处理问题的需要，在大多数程序中都会包含选择结构，需要在进行下一个操作之前先进行条件判断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8196" name="图片 3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42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2000250"/>
            <a:ext cx="7715250" cy="4286250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条件表达式的一般形式为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sz="3200" dirty="0">
                <a:latin typeface="+mn-lt"/>
                <a:ea typeface="+mn-ea"/>
              </a:rPr>
              <a:t>表达式１</a:t>
            </a:r>
            <a:r>
              <a:rPr kumimoji="1" lang="zh-CN" altLang="zh-CN" sz="3200" dirty="0">
                <a:solidFill>
                  <a:srgbClr val="FF0000"/>
                </a:solidFill>
                <a:latin typeface="+mn-lt"/>
                <a:ea typeface="+mn-ea"/>
              </a:rPr>
              <a:t>？</a:t>
            </a:r>
            <a:r>
              <a:rPr kumimoji="1" lang="zh-CN" altLang="zh-CN" sz="3200" dirty="0">
                <a:latin typeface="+mn-lt"/>
                <a:ea typeface="+mn-ea"/>
              </a:rPr>
              <a:t>表达式２</a:t>
            </a:r>
            <a:r>
              <a:rPr kumimoji="1"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:</a:t>
            </a:r>
            <a:r>
              <a:rPr kumimoji="1" lang="en-US" altLang="zh-CN" sz="3200" dirty="0">
                <a:latin typeface="+mn-lt"/>
                <a:ea typeface="+mn-ea"/>
              </a:rPr>
              <a:t> </a:t>
            </a:r>
            <a:r>
              <a:rPr kumimoji="1" lang="zh-CN" altLang="zh-CN" sz="3200" dirty="0">
                <a:latin typeface="+mn-lt"/>
                <a:ea typeface="+mn-ea"/>
              </a:rPr>
              <a:t>表达式３</a:t>
            </a:r>
            <a:endParaRPr kumimoji="1" lang="zh-CN" altLang="zh-CN" sz="3200" dirty="0">
              <a:latin typeface="+mn-lt"/>
              <a:ea typeface="+mn-ea"/>
            </a:endParaRPr>
          </a:p>
        </p:txBody>
      </p:sp>
      <p:sp>
        <p:nvSpPr>
          <p:cNvPr id="5325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3255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2000250"/>
            <a:ext cx="7786687" cy="3857625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条件运算符的执行顺序：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求解表达式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若为非</a:t>
            </a:r>
            <a:r>
              <a:rPr kumimoji="1" lang="en-US" altLang="zh-CN" dirty="0">
                <a:latin typeface="+mn-lt"/>
                <a:ea typeface="+mn-ea"/>
              </a:rPr>
              <a:t>0</a:t>
            </a:r>
            <a:r>
              <a:rPr kumimoji="1" lang="zh-CN" altLang="zh-CN" dirty="0">
                <a:latin typeface="+mn-lt"/>
                <a:ea typeface="+mn-ea"/>
              </a:rPr>
              <a:t>（真）则求解表达式</a:t>
            </a:r>
            <a:r>
              <a:rPr kumimoji="1" lang="en-US" altLang="zh-CN" dirty="0">
                <a:latin typeface="+mn-lt"/>
                <a:ea typeface="+mn-ea"/>
              </a:rPr>
              <a:t>2</a:t>
            </a:r>
            <a:r>
              <a:rPr kumimoji="1" lang="zh-CN" altLang="zh-CN" dirty="0">
                <a:latin typeface="+mn-lt"/>
                <a:ea typeface="+mn-ea"/>
              </a:rPr>
              <a:t>，此时表达式</a:t>
            </a:r>
            <a:r>
              <a:rPr kumimoji="1" lang="en-US" altLang="zh-CN" dirty="0">
                <a:latin typeface="+mn-lt"/>
                <a:ea typeface="+mn-ea"/>
              </a:rPr>
              <a:t>2</a:t>
            </a:r>
            <a:r>
              <a:rPr kumimoji="1" lang="zh-CN" altLang="zh-CN" dirty="0">
                <a:latin typeface="+mn-lt"/>
                <a:ea typeface="+mn-ea"/>
              </a:rPr>
              <a:t>的值就作为整个条件表达式的值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若表达式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r>
              <a:rPr kumimoji="1" lang="zh-CN" altLang="zh-CN" dirty="0">
                <a:latin typeface="+mn-lt"/>
                <a:ea typeface="+mn-ea"/>
              </a:rPr>
              <a:t>的值为</a:t>
            </a:r>
            <a:r>
              <a:rPr kumimoji="1" lang="en-US" altLang="zh-CN" dirty="0">
                <a:latin typeface="+mn-lt"/>
                <a:ea typeface="+mn-ea"/>
              </a:rPr>
              <a:t>0</a:t>
            </a:r>
            <a:r>
              <a:rPr kumimoji="1" lang="zh-CN" altLang="zh-CN" dirty="0">
                <a:latin typeface="+mn-lt"/>
                <a:ea typeface="+mn-ea"/>
              </a:rPr>
              <a:t>（假），则求解表达式</a:t>
            </a:r>
            <a:r>
              <a:rPr kumimoji="1" lang="en-US" altLang="zh-CN" dirty="0">
                <a:latin typeface="+mn-lt"/>
                <a:ea typeface="+mn-ea"/>
              </a:rPr>
              <a:t>3</a:t>
            </a:r>
            <a:r>
              <a:rPr kumimoji="1" lang="zh-CN" altLang="zh-CN" dirty="0">
                <a:latin typeface="+mn-lt"/>
                <a:ea typeface="+mn-ea"/>
              </a:rPr>
              <a:t>，表达式</a:t>
            </a:r>
            <a:r>
              <a:rPr kumimoji="1" lang="en-US" altLang="zh-CN" dirty="0">
                <a:latin typeface="+mn-lt"/>
                <a:ea typeface="+mn-ea"/>
              </a:rPr>
              <a:t>3</a:t>
            </a:r>
            <a:r>
              <a:rPr kumimoji="1" lang="zh-CN" altLang="zh-CN" dirty="0">
                <a:latin typeface="+mn-lt"/>
                <a:ea typeface="+mn-ea"/>
              </a:rPr>
              <a:t>的值就是整个条件表达式的值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5427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27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27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4279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1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595438" y="1857375"/>
            <a:ext cx="8821737" cy="3857625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条件运算符优先于赋值运算符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条件运算符的结合方向为“自右至左”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en-US" dirty="0">
                <a:latin typeface="+mn-lt"/>
                <a:ea typeface="+mn-ea"/>
                <a:cs typeface="+mn-cs"/>
              </a:rPr>
              <a:t>以下为合法的使用方法：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a&gt;b ? (max=a):(max=b);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a&gt;b ? printf(“%d”,a): printf(“%d”,b);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5530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530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530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5303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44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67">
                                            <p:txEl>
                                              <p:charRg st="67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166938" y="2000250"/>
            <a:ext cx="7786687" cy="2786063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4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输入一个字符，判别它是否大写字母，如果是，将它转换成小写字母；如果不是，不转换。然后输出最后得到的字符。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5632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32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32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6327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166938" y="2000250"/>
            <a:ext cx="7786687" cy="2571750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解题思路：用条件表达式来处理，当字母是大写时，转换成小写字母，否则不转换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5734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34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35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7351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3.5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条件运算符和条件表达式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952625" y="1714500"/>
            <a:ext cx="8643938" cy="4643438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char ch;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scanf("%c",&amp;ch);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ch=(ch&gt;='A' &amp;&amp; ch&lt;='Z‘)?(ch+32):ch;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printf("%c\n",ch);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5837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37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37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10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5000625"/>
            <a:ext cx="642937" cy="1004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6" name="图片 7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2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62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charRg st="10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1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7">
                                            <p:txEl>
                                              <p:charRg st="121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3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267">
                                            <p:txEl>
                                              <p:charRg st="133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7715250" cy="48577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在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语句中又包含一个或多个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语句称为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语句的嵌套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一般形式：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if( )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if( )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1            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else 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2              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else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if( )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3            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else 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4            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5939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39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39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81750" y="4786313"/>
            <a:ext cx="15001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内嵌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if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9938" y="4000500"/>
            <a:ext cx="2357437" cy="10001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9300" y="5500688"/>
            <a:ext cx="2357438" cy="10001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0250" y="2857500"/>
            <a:ext cx="40005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else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总是与它上面最近的未配对的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if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配对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9403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2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3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98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31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131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 bldLvl="0" animBg="1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60419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7715250" cy="48577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在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语句中又包含一个或多个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语句称为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语句的嵌套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if ()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{</a:t>
            </a:r>
            <a:r>
              <a:rPr kumimoji="1" lang="en-US" altLang="zh-CN" dirty="0">
                <a:latin typeface="+mn-lt"/>
                <a:ea typeface="+mn-ea"/>
              </a:rPr>
              <a:t>                  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if ()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1    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</a:rPr>
              <a:t>}</a:t>
            </a:r>
            <a:r>
              <a:rPr kumimoji="1" lang="en-US" altLang="zh-CN" dirty="0">
                <a:latin typeface="+mn-lt"/>
                <a:ea typeface="+mn-ea"/>
              </a:rPr>
              <a:t>                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else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2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6042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42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0250" y="4071938"/>
            <a:ext cx="15001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内嵌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if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38438" y="3429000"/>
            <a:ext cx="2786062" cy="1714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81688" y="4857750"/>
            <a:ext cx="4286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</a:rPr>
              <a:t>{ }</a:t>
            </a:r>
            <a:r>
              <a:rPr lang="zh-CN" altLang="zh-CN" sz="3200" b="1" dirty="0">
                <a:solidFill>
                  <a:srgbClr val="00B050"/>
                </a:solidFill>
                <a:latin typeface="Arial" panose="020B0604020202020204" pitchFamily="34" charset="0"/>
              </a:rPr>
              <a:t>限定了内嵌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</a:rPr>
              <a:t>if</a:t>
            </a:r>
            <a:r>
              <a:rPr lang="zh-CN" altLang="zh-CN" sz="3200" b="1" dirty="0">
                <a:solidFill>
                  <a:srgbClr val="00B050"/>
                </a:solidFill>
                <a:latin typeface="Arial" panose="020B0604020202020204" pitchFamily="34" charset="0"/>
              </a:rPr>
              <a:t>范围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60426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2052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7715250" cy="3786188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5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有一函数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: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编一程序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，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输入一个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x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值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，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要求输出相应的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y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值。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205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050" name="Object 1"/>
          <p:cNvGraphicFramePr/>
          <p:nvPr/>
        </p:nvGraphicFramePr>
        <p:xfrm>
          <a:off x="3810000" y="2357438"/>
          <a:ext cx="2500313" cy="165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78865" imgH="711200" progId="Equation.3">
                  <p:embed/>
                </p:oleObj>
              </mc:Choice>
              <mc:Fallback>
                <p:oleObj name="" r:id="rId1" imgW="1078865" imgH="711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10000" y="2357438"/>
                        <a:ext cx="2500313" cy="1658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7" name="图片 8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7715250" cy="3214688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</a:rPr>
              <a:t>用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语句检查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r>
              <a:rPr kumimoji="1" lang="zh-CN" altLang="zh-CN" dirty="0">
                <a:latin typeface="+mn-lt"/>
                <a:ea typeface="+mn-ea"/>
              </a:rPr>
              <a:t>的值，根据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r>
              <a:rPr kumimoji="1" lang="zh-CN" altLang="zh-CN" dirty="0">
                <a:latin typeface="+mn-lt"/>
                <a:ea typeface="+mn-ea"/>
              </a:rPr>
              <a:t>的值决定赋予</a:t>
            </a:r>
            <a:r>
              <a:rPr kumimoji="1" lang="en-US" altLang="zh-CN" dirty="0">
                <a:latin typeface="+mn-lt"/>
                <a:ea typeface="+mn-ea"/>
              </a:rPr>
              <a:t>y</a:t>
            </a:r>
            <a:r>
              <a:rPr kumimoji="1" lang="zh-CN" altLang="zh-CN" dirty="0">
                <a:latin typeface="+mn-lt"/>
                <a:ea typeface="+mn-ea"/>
              </a:rPr>
              <a:t>的值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</a:rPr>
              <a:t>由于</a:t>
            </a:r>
            <a:r>
              <a:rPr kumimoji="1" lang="en-US" altLang="zh-CN" dirty="0">
                <a:latin typeface="+mn-lt"/>
                <a:ea typeface="+mn-ea"/>
              </a:rPr>
              <a:t>y</a:t>
            </a:r>
            <a:r>
              <a:rPr kumimoji="1" lang="zh-CN" altLang="zh-CN" dirty="0">
                <a:latin typeface="+mn-lt"/>
                <a:ea typeface="+mn-ea"/>
              </a:rPr>
              <a:t>的可能值不是两个而是三个，因此不可能只用一个简单的</a:t>
            </a:r>
            <a:r>
              <a:rPr kumimoji="1" lang="en-US" altLang="zh-CN" dirty="0">
                <a:latin typeface="+mn-lt"/>
                <a:ea typeface="+mn-ea"/>
              </a:rPr>
              <a:t>(</a:t>
            </a:r>
            <a:r>
              <a:rPr kumimoji="1" lang="zh-CN" altLang="zh-CN" dirty="0">
                <a:latin typeface="+mn-lt"/>
                <a:ea typeface="+mn-ea"/>
              </a:rPr>
              <a:t>无内嵌</a:t>
            </a:r>
            <a:r>
              <a:rPr kumimoji="1" lang="en-US" altLang="zh-CN" dirty="0">
                <a:latin typeface="+mn-lt"/>
                <a:ea typeface="+mn-ea"/>
              </a:rPr>
              <a:t>if)</a:t>
            </a:r>
            <a:r>
              <a:rPr kumimoji="1" lang="zh-CN" altLang="zh-CN" dirty="0">
                <a:latin typeface="+mn-lt"/>
                <a:ea typeface="+mn-ea"/>
              </a:rPr>
              <a:t>的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语句来实现</a:t>
            </a:r>
            <a:endParaRPr kumimoji="1" lang="en-US" altLang="zh-CN" dirty="0">
              <a:latin typeface="+mn-lt"/>
              <a:ea typeface="+mn-ea"/>
            </a:endParaRPr>
          </a:p>
        </p:txBody>
      </p:sp>
      <p:sp>
        <p:nvSpPr>
          <p:cNvPr id="6144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48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6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选择结构和条件判断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024063" y="1714500"/>
            <a:ext cx="8215313" cy="46434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1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语言有两种选择语句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</a:t>
            </a: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</a:t>
            </a:r>
            <a:r>
              <a:rPr kumimoji="1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语句</a:t>
            </a:r>
            <a:r>
              <a:rPr kumimoji="1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，实现两个分支的选择结构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</a:t>
            </a: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语句</a:t>
            </a:r>
            <a:r>
              <a:rPr kumimoji="1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，实现多分支的选择结构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0" name="图片 3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6715125" cy="42862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r>
              <a:rPr kumimoji="1" lang="zh-CN" altLang="en-US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方法</a:t>
            </a:r>
            <a:r>
              <a:rPr kumimoji="1" lang="en-US" altLang="zh-CN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1</a:t>
            </a:r>
            <a:endParaRPr kumimoji="1" lang="en-US" altLang="zh-CN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(1) </a:t>
            </a:r>
            <a:r>
              <a:rPr kumimoji="1" lang="zh-CN" altLang="zh-CN" dirty="0">
                <a:latin typeface="+mn-lt"/>
                <a:ea typeface="+mn-ea"/>
              </a:rPr>
              <a:t>先后用</a:t>
            </a:r>
            <a:r>
              <a:rPr kumimoji="1" lang="en-US" altLang="zh-CN" dirty="0">
                <a:latin typeface="+mn-lt"/>
                <a:ea typeface="+mn-ea"/>
              </a:rPr>
              <a:t>3</a:t>
            </a:r>
            <a:r>
              <a:rPr kumimoji="1" lang="zh-CN" altLang="zh-CN" dirty="0">
                <a:latin typeface="+mn-lt"/>
                <a:ea typeface="+mn-ea"/>
              </a:rPr>
              <a:t>个独立的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语句处理：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输入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 x &lt;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=-1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 x =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 0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 x &gt;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 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输出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r>
              <a:rPr kumimoji="1" lang="zh-CN" altLang="en-US" dirty="0">
                <a:latin typeface="+mn-lt"/>
                <a:ea typeface="+mn-ea"/>
              </a:rPr>
              <a:t>和</a:t>
            </a:r>
            <a:r>
              <a:rPr kumimoji="1" lang="en-US" altLang="zh-CN" dirty="0">
                <a:latin typeface="+mn-lt"/>
                <a:ea typeface="+mn-ea"/>
              </a:rPr>
              <a:t>y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6246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6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7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7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381500" y="0"/>
            <a:ext cx="6286500" cy="257175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</a:ln>
        </p:spPr>
        <p:txBody>
          <a:bodyPr/>
          <a:lstStyle/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scanf("%d",&amp;x);</a:t>
            </a:r>
            <a:endParaRPr kumimoji="1" lang="en-US" altLang="zh-CN" sz="2800" b="1" kern="1200" cap="none" spc="0" normalizeH="0" baseline="0" noProof="0" dirty="0" err="1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if(x&lt;0)    y = -1;</a:t>
            </a:r>
            <a:endParaRPr kumimoji="1" lang="en-US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if(x==0)  y = 0;</a:t>
            </a:r>
            <a:endParaRPr kumimoji="1" lang="zh-CN" altLang="zh-CN" sz="2800" b="1" kern="1200" cap="none" spc="0" normalizeH="0" baseline="0" noProof="0" dirty="0" err="1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if(x&gt;0)    y = 1;</a:t>
            </a:r>
            <a:endParaRPr kumimoji="1" lang="en-US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printf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("x=%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=%d\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n",x,y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 err="1">
              <a:latin typeface="+mn-lt"/>
              <a:ea typeface="+mn-ea"/>
              <a:cs typeface="+mn-cs"/>
            </a:endParaRPr>
          </a:p>
        </p:txBody>
      </p:sp>
      <p:pic>
        <p:nvPicPr>
          <p:cNvPr id="1853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3786188"/>
            <a:ext cx="2143125" cy="881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4" name="图片 9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2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3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65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charRg st="8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6715125" cy="48577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r>
              <a:rPr kumimoji="1" lang="zh-CN" altLang="en-US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方法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2</a:t>
            </a:r>
            <a:endParaRPr kumimoji="1" lang="en-US" altLang="zh-CN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(2) </a:t>
            </a:r>
            <a:r>
              <a:rPr kumimoji="1" lang="zh-CN" altLang="zh-CN" dirty="0">
                <a:latin typeface="+mn-lt"/>
                <a:ea typeface="+mn-ea"/>
              </a:rPr>
              <a:t>用一个嵌套的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语句处理：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输入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x &lt;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 -1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否则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</a:t>
            </a: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 x =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 0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</a:t>
            </a:r>
            <a:r>
              <a:rPr kumimoji="1" lang="zh-CN" altLang="zh-CN" dirty="0">
                <a:latin typeface="+mn-lt"/>
                <a:ea typeface="+mn-ea"/>
              </a:rPr>
              <a:t>否则</a:t>
            </a:r>
            <a:r>
              <a:rPr kumimoji="1" lang="en-US" altLang="zh-CN" dirty="0">
                <a:latin typeface="+mn-lt"/>
                <a:ea typeface="+mn-ea"/>
              </a:rPr>
              <a:t>   y = 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输出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r>
              <a:rPr kumimoji="1" lang="zh-CN" altLang="zh-CN" dirty="0">
                <a:latin typeface="+mn-lt"/>
                <a:ea typeface="+mn-ea"/>
              </a:rPr>
              <a:t>和</a:t>
            </a:r>
            <a:r>
              <a:rPr kumimoji="1" lang="en-US" altLang="zh-CN" dirty="0">
                <a:latin typeface="+mn-lt"/>
                <a:ea typeface="+mn-ea"/>
              </a:rPr>
              <a:t>y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6349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310063" y="0"/>
            <a:ext cx="6357938" cy="32861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/>
          <a:lstStyle/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scanf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d",&amp;x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if(x&lt;0)  y=-1;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else 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    if(x==0) y=0;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    else  y=1;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printf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("x=%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=%d\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n",x,y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853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7688" y="3643313"/>
            <a:ext cx="2143125" cy="881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637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7688" y="4857750"/>
            <a:ext cx="2089150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9" name="图片 10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27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5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4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84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88" y="828041"/>
            <a:ext cx="8429625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3.6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选择结构的嵌套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64515" name="Rectangle 3"/>
          <p:cNvSpPr>
            <a:spLocks noGrp="1"/>
          </p:cNvSpPr>
          <p:nvPr>
            <p:ph idx="1"/>
          </p:nvPr>
        </p:nvSpPr>
        <p:spPr>
          <a:xfrm>
            <a:off x="2309813" y="1714500"/>
            <a:ext cx="6715125" cy="48577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r>
              <a:rPr kumimoji="1" lang="zh-CN" altLang="en-US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方法</a:t>
            </a:r>
            <a:r>
              <a:rPr kumimoji="1" lang="en-US" altLang="zh-CN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2</a:t>
            </a:r>
            <a:endParaRPr kumimoji="1" lang="en-US" altLang="zh-CN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(2) </a:t>
            </a:r>
            <a:r>
              <a:rPr kumimoji="1" lang="zh-CN" altLang="zh-CN" dirty="0">
                <a:latin typeface="+mn-lt"/>
                <a:ea typeface="+mn-ea"/>
              </a:rPr>
              <a:t>用一个嵌套的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语句处理：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输入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x &lt;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 -1 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否则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</a:t>
            </a:r>
            <a:r>
              <a:rPr kumimoji="1" lang="zh-CN" altLang="zh-CN" dirty="0">
                <a:latin typeface="+mn-lt"/>
                <a:ea typeface="+mn-ea"/>
              </a:rPr>
              <a:t>若</a:t>
            </a:r>
            <a:r>
              <a:rPr kumimoji="1" lang="en-US" altLang="zh-CN" dirty="0">
                <a:latin typeface="+mn-lt"/>
                <a:ea typeface="+mn-ea"/>
              </a:rPr>
              <a:t> x = 0, </a:t>
            </a:r>
            <a:r>
              <a:rPr kumimoji="1" lang="zh-CN" altLang="zh-CN" dirty="0">
                <a:latin typeface="+mn-lt"/>
                <a:ea typeface="+mn-ea"/>
              </a:rPr>
              <a:t>则</a:t>
            </a:r>
            <a:r>
              <a:rPr kumimoji="1" lang="en-US" altLang="zh-CN" dirty="0">
                <a:latin typeface="+mn-lt"/>
                <a:ea typeface="+mn-ea"/>
              </a:rPr>
              <a:t>y = 0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</a:t>
            </a:r>
            <a:r>
              <a:rPr kumimoji="1" lang="zh-CN" altLang="zh-CN" dirty="0">
                <a:latin typeface="+mn-lt"/>
                <a:ea typeface="+mn-ea"/>
              </a:rPr>
              <a:t>否则</a:t>
            </a:r>
            <a:r>
              <a:rPr kumimoji="1" lang="en-US" altLang="zh-CN" dirty="0">
                <a:latin typeface="+mn-lt"/>
                <a:ea typeface="+mn-ea"/>
              </a:rPr>
              <a:t>   y = 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输出</a:t>
            </a:r>
            <a:r>
              <a:rPr kumimoji="1" lang="en-US" altLang="zh-CN" dirty="0">
                <a:latin typeface="+mn-lt"/>
                <a:ea typeface="+mn-ea"/>
              </a:rPr>
              <a:t>x</a:t>
            </a:r>
            <a:r>
              <a:rPr kumimoji="1" lang="zh-CN" altLang="zh-CN" dirty="0">
                <a:latin typeface="+mn-lt"/>
                <a:ea typeface="+mn-ea"/>
              </a:rPr>
              <a:t>和</a:t>
            </a:r>
            <a:r>
              <a:rPr kumimoji="1" lang="en-US" altLang="zh-CN" dirty="0">
                <a:latin typeface="+mn-lt"/>
                <a:ea typeface="+mn-ea"/>
              </a:rPr>
              <a:t>y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6451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51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51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51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310063" y="0"/>
            <a:ext cx="6357938" cy="32861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/>
          <a:lstStyle/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scanf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d",&amp;x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if(x&lt;0)  y=-1;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else 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    if(x==0) y=0;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    else  y=1;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285750" marR="0" indent="-285750" defTabSz="914400" ea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printf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("x=%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=%d\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n",x,y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524000" y="3857625"/>
            <a:ext cx="6357938" cy="27860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scanf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d",&amp;x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if (x&gt;=0)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    if (x&gt;0) y=1;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    else     y=0;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else       y=-1;</a:t>
            </a:r>
            <a:endParaRPr kumimoji="1" lang="zh-CN" altLang="zh-CN" sz="28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printf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("x=%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d,y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=%d\</a:t>
            </a:r>
            <a:r>
              <a:rPr kumimoji="1" lang="en-US" altLang="zh-CN" sz="2800" b="1" kern="1200" cap="none" spc="0" normalizeH="0" baseline="0" noProof="0" dirty="0" err="1">
                <a:latin typeface="+mn-lt"/>
                <a:ea typeface="+mn-ea"/>
                <a:cs typeface="+mn-cs"/>
              </a:rPr>
              <a:t>n",x,y</a:t>
            </a:r>
            <a:r>
              <a:rPr kumimoji="1" lang="en-US" altLang="zh-CN" sz="2800" b="1" kern="1200" cap="none" spc="0" normalizeH="0" baseline="0" noProof="0" dirty="0">
                <a:latin typeface="+mn-lt"/>
                <a:ea typeface="+mn-ea"/>
                <a:cs typeface="+mn-cs"/>
              </a:rPr>
              <a:t>);</a:t>
            </a:r>
            <a:endParaRPr kumimoji="1" lang="zh-CN" altLang="zh-CN" sz="2800" b="1" kern="1200" cap="none" spc="0" normalizeH="0" baseline="0" noProof="0" dirty="0" err="1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1000125"/>
            <a:ext cx="4357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提倡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内嵌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if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放在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else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中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10125" y="1571625"/>
            <a:ext cx="3000375" cy="10001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4524" name="图片 13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599123"/>
            <a:ext cx="8786813" cy="70675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3.7 </a:t>
            </a:r>
            <a:r>
              <a:rPr kumimoji="1" lang="zh-CN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switch</a:t>
            </a:r>
            <a:r>
              <a:rPr kumimoji="1" lang="zh-CN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语句实现多分支选择结构</a:t>
            </a:r>
            <a:endParaRPr kumimoji="1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65539" name="Rectangle 3"/>
          <p:cNvSpPr>
            <a:spLocks noGrp="1"/>
          </p:cNvSpPr>
          <p:nvPr>
            <p:ph idx="1"/>
          </p:nvPr>
        </p:nvSpPr>
        <p:spPr>
          <a:xfrm>
            <a:off x="2166938" y="1428750"/>
            <a:ext cx="7929562" cy="4857750"/>
          </a:xfrm>
        </p:spPr>
        <p:txBody>
          <a:bodyPr vert="horz" wrap="square" lIns="91440" tIns="45720" rIns="91440" bIns="45720" anchor="t" anchorCtr="0"/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语句用来实现多分支选择结构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学生成绩分类</a:t>
            </a:r>
            <a:endParaRPr kumimoji="1" lang="en-US" altLang="zh-CN" dirty="0">
              <a:latin typeface="+mn-lt"/>
              <a:ea typeface="+mn-ea"/>
            </a:endParaRPr>
          </a:p>
          <a:p>
            <a:pPr lvl="2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85</a:t>
            </a:r>
            <a:r>
              <a:rPr kumimoji="1" lang="zh-CN" altLang="zh-CN" dirty="0">
                <a:latin typeface="+mn-lt"/>
                <a:ea typeface="+mn-ea"/>
              </a:rPr>
              <a:t>分以上为</a:t>
            </a:r>
            <a:r>
              <a:rPr kumimoji="1" lang="en-US" altLang="zh-CN" dirty="0">
                <a:latin typeface="+mn-lt"/>
                <a:ea typeface="+mn-ea"/>
              </a:rPr>
              <a:t>’A’</a:t>
            </a:r>
            <a:r>
              <a:rPr kumimoji="1" lang="zh-CN" altLang="zh-CN" dirty="0">
                <a:latin typeface="+mn-lt"/>
                <a:ea typeface="+mn-ea"/>
              </a:rPr>
              <a:t>等</a:t>
            </a:r>
            <a:endParaRPr kumimoji="1" lang="en-US" altLang="zh-CN" dirty="0">
              <a:latin typeface="+mn-lt"/>
              <a:ea typeface="+mn-ea"/>
            </a:endParaRPr>
          </a:p>
          <a:p>
            <a:pPr lvl="2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70</a:t>
            </a:r>
            <a:r>
              <a:rPr kumimoji="1" lang="zh-CN" altLang="zh-CN" dirty="0">
                <a:latin typeface="+mn-lt"/>
                <a:ea typeface="+mn-ea"/>
              </a:rPr>
              <a:t>～</a:t>
            </a:r>
            <a:r>
              <a:rPr kumimoji="1" lang="en-US" altLang="zh-CN" dirty="0">
                <a:latin typeface="+mn-lt"/>
                <a:ea typeface="+mn-ea"/>
              </a:rPr>
              <a:t>84</a:t>
            </a:r>
            <a:r>
              <a:rPr kumimoji="1" lang="zh-CN" altLang="zh-CN" dirty="0">
                <a:latin typeface="+mn-lt"/>
                <a:ea typeface="+mn-ea"/>
              </a:rPr>
              <a:t>分为</a:t>
            </a:r>
            <a:r>
              <a:rPr kumimoji="1" lang="en-US" altLang="zh-CN" dirty="0">
                <a:latin typeface="+mn-lt"/>
                <a:ea typeface="+mn-ea"/>
              </a:rPr>
              <a:t>’B’</a:t>
            </a:r>
            <a:r>
              <a:rPr kumimoji="1" lang="zh-CN" altLang="zh-CN" dirty="0">
                <a:latin typeface="+mn-lt"/>
                <a:ea typeface="+mn-ea"/>
              </a:rPr>
              <a:t>等</a:t>
            </a:r>
            <a:endParaRPr kumimoji="1" lang="en-US" altLang="zh-CN" dirty="0">
              <a:latin typeface="+mn-lt"/>
              <a:ea typeface="+mn-ea"/>
            </a:endParaRPr>
          </a:p>
          <a:p>
            <a:pPr lvl="2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60</a:t>
            </a:r>
            <a:r>
              <a:rPr kumimoji="1" lang="zh-CN" altLang="zh-CN" dirty="0">
                <a:latin typeface="+mn-lt"/>
                <a:ea typeface="+mn-ea"/>
              </a:rPr>
              <a:t>～</a:t>
            </a:r>
            <a:r>
              <a:rPr kumimoji="1" lang="en-US" altLang="zh-CN" dirty="0">
                <a:latin typeface="+mn-lt"/>
                <a:ea typeface="+mn-ea"/>
              </a:rPr>
              <a:t>69</a:t>
            </a:r>
            <a:r>
              <a:rPr kumimoji="1" lang="zh-CN" altLang="zh-CN" dirty="0">
                <a:latin typeface="+mn-lt"/>
                <a:ea typeface="+mn-ea"/>
              </a:rPr>
              <a:t>分为</a:t>
            </a:r>
            <a:r>
              <a:rPr kumimoji="1" lang="en-US" altLang="zh-CN" dirty="0">
                <a:latin typeface="+mn-lt"/>
                <a:ea typeface="+mn-ea"/>
              </a:rPr>
              <a:t>’C’</a:t>
            </a:r>
            <a:r>
              <a:rPr kumimoji="1" lang="zh-CN" altLang="zh-CN" dirty="0">
                <a:latin typeface="+mn-lt"/>
                <a:ea typeface="+mn-ea"/>
              </a:rPr>
              <a:t>等</a:t>
            </a:r>
            <a:endParaRPr kumimoji="1" lang="en-US" altLang="zh-CN" dirty="0">
              <a:latin typeface="+mn-lt"/>
              <a:ea typeface="+mn-ea"/>
            </a:endParaRPr>
          </a:p>
          <a:p>
            <a:pPr lvl="2"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</a:rPr>
              <a:t>……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人口统计分类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</a:t>
            </a:r>
            <a:r>
              <a:rPr kumimoji="1" lang="zh-CN" altLang="zh-CN" dirty="0">
                <a:latin typeface="+mn-lt"/>
                <a:ea typeface="+mn-ea"/>
              </a:rPr>
              <a:t>按年龄分为老、中、青、少、儿童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6554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5544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539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39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553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6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39">
                                            <p:txEl>
                                              <p:charRg st="62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5539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7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539">
                                            <p:txEl>
                                              <p:charRg st="72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599123"/>
            <a:ext cx="8786813" cy="70675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3.7 </a:t>
            </a:r>
            <a:r>
              <a:rPr kumimoji="1" lang="zh-CN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switch</a:t>
            </a:r>
            <a:r>
              <a:rPr kumimoji="1" lang="zh-CN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语句实现多分支选择结构</a:t>
            </a:r>
            <a:endParaRPr kumimoji="1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1714500"/>
            <a:ext cx="7929562" cy="2857500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6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要求按照考试成绩的等级输出百分制分数段，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A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等为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85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分以上，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B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等为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70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84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分，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C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等为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60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69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分 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D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等为 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60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分以下 。成绩的等级由键盘输入。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6656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656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656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656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6568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599123"/>
            <a:ext cx="8786813" cy="70675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3.7 </a:t>
            </a:r>
            <a:r>
              <a:rPr kumimoji="1" lang="zh-CN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用</a:t>
            </a:r>
            <a:r>
              <a:rPr kumimoji="1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switch</a:t>
            </a:r>
            <a:r>
              <a:rPr kumimoji="1" lang="zh-CN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语句实现多分支选择结构</a:t>
            </a:r>
            <a:endParaRPr kumimoji="1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1714500"/>
            <a:ext cx="7929562" cy="3929063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en-US" dirty="0">
                <a:latin typeface="+mn-lt"/>
                <a:ea typeface="+mn-ea"/>
              </a:rPr>
              <a:t>判断出</a:t>
            </a:r>
            <a:r>
              <a:rPr kumimoji="1" lang="zh-CN" altLang="zh-CN" dirty="0">
                <a:latin typeface="+mn-lt"/>
                <a:ea typeface="+mn-ea"/>
              </a:rPr>
              <a:t>这是一个多分支选择问题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根据百分制分数将学生成绩分为</a:t>
            </a:r>
            <a:r>
              <a:rPr kumimoji="1" lang="en-US" altLang="zh-CN" dirty="0">
                <a:latin typeface="+mn-lt"/>
                <a:ea typeface="+mn-ea"/>
              </a:rPr>
              <a:t>4</a:t>
            </a:r>
            <a:r>
              <a:rPr kumimoji="1" lang="zh-CN" altLang="zh-CN" dirty="0">
                <a:latin typeface="+mn-lt"/>
                <a:ea typeface="+mn-ea"/>
              </a:rPr>
              <a:t>个等级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如果用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zh-CN" altLang="en-US" dirty="0">
                <a:latin typeface="+mn-lt"/>
                <a:ea typeface="+mn-ea"/>
              </a:rPr>
              <a:t>，</a:t>
            </a:r>
            <a:r>
              <a:rPr kumimoji="1" lang="zh-CN" altLang="zh-CN" dirty="0">
                <a:latin typeface="+mn-lt"/>
                <a:ea typeface="+mn-ea"/>
              </a:rPr>
              <a:t>至少要用</a:t>
            </a:r>
            <a:r>
              <a:rPr kumimoji="1" lang="en-US" altLang="zh-CN" dirty="0">
                <a:latin typeface="+mn-lt"/>
                <a:ea typeface="+mn-ea"/>
              </a:rPr>
              <a:t>3</a:t>
            </a:r>
            <a:r>
              <a:rPr kumimoji="1" lang="zh-CN" altLang="zh-CN" dirty="0">
                <a:latin typeface="+mn-lt"/>
                <a:ea typeface="+mn-ea"/>
              </a:rPr>
              <a:t>层嵌套的</a:t>
            </a:r>
            <a:r>
              <a:rPr kumimoji="1" lang="en-US" altLang="zh-CN" dirty="0">
                <a:latin typeface="+mn-lt"/>
                <a:ea typeface="+mn-ea"/>
              </a:rPr>
              <a:t>if</a:t>
            </a:r>
            <a:r>
              <a:rPr kumimoji="1" lang="zh-CN" altLang="zh-CN" dirty="0">
                <a:latin typeface="+mn-lt"/>
                <a:ea typeface="+mn-ea"/>
              </a:rPr>
              <a:t>，进行</a:t>
            </a:r>
            <a:r>
              <a:rPr kumimoji="1" lang="en-US" altLang="zh-CN" dirty="0">
                <a:latin typeface="+mn-lt"/>
                <a:ea typeface="+mn-ea"/>
              </a:rPr>
              <a:t>3</a:t>
            </a:r>
            <a:r>
              <a:rPr kumimoji="1" lang="zh-CN" altLang="zh-CN" dirty="0">
                <a:latin typeface="+mn-lt"/>
                <a:ea typeface="+mn-ea"/>
              </a:rPr>
              <a:t>次检查判断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用</a:t>
            </a:r>
            <a:r>
              <a:rPr kumimoji="1" lang="en-US" altLang="zh-CN" dirty="0">
                <a:latin typeface="+mn-lt"/>
                <a:ea typeface="+mn-ea"/>
              </a:rPr>
              <a:t>switch</a:t>
            </a:r>
            <a:r>
              <a:rPr kumimoji="1" lang="zh-CN" altLang="zh-CN" dirty="0">
                <a:latin typeface="+mn-lt"/>
                <a:ea typeface="+mn-ea"/>
              </a:rPr>
              <a:t>语句进行一次检查即可得到结果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6758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589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590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59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7592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9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69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char grade;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6861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61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61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61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73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0" y="1714500"/>
            <a:ext cx="3841750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3810000" y="2643188"/>
            <a:ext cx="1214438" cy="4286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1625" y="2571750"/>
            <a:ext cx="1500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值为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24125" y="3500438"/>
            <a:ext cx="73580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8739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0" y="2143125"/>
            <a:ext cx="3857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20" name="图片 12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char grade;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6963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63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63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63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53438" y="3071813"/>
            <a:ext cx="1571625" cy="4286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53438" y="2500313"/>
            <a:ext cx="15001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不能少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69641" name="图片 8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char grade;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065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0000" y="2643188"/>
            <a:ext cx="1214438" cy="4286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1625" y="2571750"/>
            <a:ext cx="1500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值为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C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95563" y="4429125"/>
            <a:ext cx="735806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8739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0" y="1747838"/>
            <a:ext cx="3786188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739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538" y="2143125"/>
            <a:ext cx="3714750" cy="471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8" name="图片 12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char grade;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168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68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68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68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0000" y="2643188"/>
            <a:ext cx="1214438" cy="4286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1625" y="2571750"/>
            <a:ext cx="1500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值为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F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24125" y="5357813"/>
            <a:ext cx="77152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884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5" y="5429250"/>
            <a:ext cx="5286375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41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5" y="5786438"/>
            <a:ext cx="5286375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2" name="图片 12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5" y="785972"/>
            <a:ext cx="8001000" cy="829945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3.1 </a:t>
            </a:r>
            <a:r>
              <a:rPr kumimoji="1" lang="zh-CN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选择结构和条件判断</a:t>
            </a:r>
            <a:endParaRPr kumimoji="1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030" name="Rectangle 3"/>
          <p:cNvSpPr>
            <a:spLocks noGrp="1"/>
          </p:cNvSpPr>
          <p:nvPr>
            <p:ph idx="1"/>
          </p:nvPr>
        </p:nvSpPr>
        <p:spPr>
          <a:xfrm>
            <a:off x="2024063" y="1714500"/>
            <a:ext cx="8215312" cy="4643438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对一元二次方程的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程序进行改进。题目要求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是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求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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                   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方程的根。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由键盘输入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a,b,c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。假设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a,b,c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的值任意，并不保证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                   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。需要在程序中进行判别，如果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                  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，就计算并输出方程的两个实根，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否则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就输出“方程无实根”的信息。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3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026" name="Object 1"/>
          <p:cNvGraphicFramePr/>
          <p:nvPr/>
        </p:nvGraphicFramePr>
        <p:xfrm>
          <a:off x="3595370" y="2335213"/>
          <a:ext cx="2643188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16000" imgH="203200" progId="Equation.3">
                  <p:embed/>
                </p:oleObj>
              </mc:Choice>
              <mc:Fallback>
                <p:oleObj name="" r:id="rId1" imgW="10160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95370" y="2335213"/>
                        <a:ext cx="2643188" cy="519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027" name="Object 5"/>
          <p:cNvGraphicFramePr/>
          <p:nvPr/>
        </p:nvGraphicFramePr>
        <p:xfrm>
          <a:off x="3495675" y="3409315"/>
          <a:ext cx="21431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786765" imgH="203200" progId="Equation.3">
                  <p:embed/>
                </p:oleObj>
              </mc:Choice>
              <mc:Fallback>
                <p:oleObj name="" r:id="rId3" imgW="786765" imgH="2032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5675" y="3409315"/>
                        <a:ext cx="2143125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5"/>
          <p:cNvGraphicFramePr/>
          <p:nvPr/>
        </p:nvGraphicFramePr>
        <p:xfrm>
          <a:off x="4353878" y="3872230"/>
          <a:ext cx="21431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786765" imgH="203200" progId="Equation.3">
                  <p:embed/>
                </p:oleObj>
              </mc:Choice>
              <mc:Fallback>
                <p:oleObj name="" r:id="rId5" imgW="786765" imgH="2032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3878" y="3872230"/>
                        <a:ext cx="2143125" cy="541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4" name="图片 9" descr="Untitl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char grade;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270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70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70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71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271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5" y="5429250"/>
            <a:ext cx="5286375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5" y="5786438"/>
            <a:ext cx="52863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4452938" y="5786438"/>
            <a:ext cx="2000250" cy="500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6125" y="1857375"/>
            <a:ext cx="33210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此行位置有问题，应如何修改？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38375" y="2143125"/>
            <a:ext cx="4572000" cy="500063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2716" name="图片 11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857250"/>
            <a:ext cx="7929562" cy="5572125"/>
          </a:xfrm>
        </p:spPr>
        <p:txBody>
          <a:bodyPr vert="horz" wrap="square" lIns="91440" tIns="45720" rIns="91440" bIns="45720" anchor="t" anchorCtr="0"/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语句的作用是根据表达式的值，使流程跳转到不同的语句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语句的一般形式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switch</a:t>
            </a:r>
            <a:r>
              <a:rPr kumimoji="1" lang="zh-CN" altLang="zh-CN" dirty="0">
                <a:latin typeface="+mn-lt"/>
                <a:ea typeface="+mn-ea"/>
              </a:rPr>
              <a:t>（表达式）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{  case  </a:t>
            </a:r>
            <a:r>
              <a:rPr kumimoji="1" lang="zh-CN" altLang="zh-CN" dirty="0">
                <a:latin typeface="+mn-lt"/>
                <a:ea typeface="+mn-ea"/>
              </a:rPr>
              <a:t>常量</a:t>
            </a:r>
            <a:r>
              <a:rPr kumimoji="1" lang="en-US" altLang="zh-CN" dirty="0">
                <a:latin typeface="+mn-lt"/>
                <a:ea typeface="+mn-ea"/>
              </a:rPr>
              <a:t>1 </a:t>
            </a:r>
            <a:r>
              <a:rPr kumimoji="1" lang="zh-CN" altLang="zh-CN" dirty="0">
                <a:latin typeface="+mn-lt"/>
                <a:ea typeface="+mn-ea"/>
              </a:rPr>
              <a:t>：语句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case  </a:t>
            </a:r>
            <a:r>
              <a:rPr kumimoji="1" lang="zh-CN" altLang="zh-CN" dirty="0">
                <a:latin typeface="+mn-lt"/>
                <a:ea typeface="+mn-ea"/>
              </a:rPr>
              <a:t>常量</a:t>
            </a:r>
            <a:r>
              <a:rPr kumimoji="1" lang="en-US" altLang="zh-CN" dirty="0">
                <a:latin typeface="+mn-lt"/>
                <a:ea typeface="+mn-ea"/>
              </a:rPr>
              <a:t>2 </a:t>
            </a:r>
            <a:r>
              <a:rPr kumimoji="1" lang="zh-CN" altLang="zh-CN" dirty="0">
                <a:latin typeface="+mn-lt"/>
                <a:ea typeface="+mn-ea"/>
              </a:rPr>
              <a:t>：语句</a:t>
            </a:r>
            <a:r>
              <a:rPr kumimoji="1" lang="en-US" altLang="zh-CN" dirty="0">
                <a:latin typeface="+mn-lt"/>
                <a:ea typeface="+mn-ea"/>
              </a:rPr>
              <a:t>2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 </a:t>
            </a:r>
            <a:r>
              <a:rPr kumimoji="1" lang="zh-CN" altLang="zh-CN" dirty="0">
                <a:latin typeface="+mn-lt"/>
                <a:ea typeface="+mn-ea"/>
              </a:rPr>
              <a:t>┇</a:t>
            </a:r>
            <a:r>
              <a:rPr kumimoji="1" lang="en-US" altLang="zh-CN" dirty="0">
                <a:latin typeface="+mn-lt"/>
                <a:ea typeface="+mn-ea"/>
              </a:rPr>
              <a:t>    </a:t>
            </a:r>
            <a:r>
              <a:rPr kumimoji="1" lang="zh-CN" altLang="zh-CN" dirty="0">
                <a:latin typeface="+mn-lt"/>
                <a:ea typeface="+mn-ea"/>
              </a:rPr>
              <a:t>┇</a:t>
            </a:r>
            <a:r>
              <a:rPr kumimoji="1" lang="en-US" altLang="zh-CN" dirty="0">
                <a:latin typeface="+mn-lt"/>
                <a:ea typeface="+mn-ea"/>
              </a:rPr>
              <a:t>       </a:t>
            </a:r>
            <a:r>
              <a:rPr kumimoji="1" lang="zh-CN" altLang="zh-CN" dirty="0">
                <a:latin typeface="+mn-lt"/>
                <a:ea typeface="+mn-ea"/>
              </a:rPr>
              <a:t>┇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case  </a:t>
            </a:r>
            <a:r>
              <a:rPr kumimoji="1" lang="zh-CN" altLang="zh-CN" dirty="0">
                <a:latin typeface="+mn-lt"/>
                <a:ea typeface="+mn-ea"/>
              </a:rPr>
              <a:t>常量</a:t>
            </a:r>
            <a:r>
              <a:rPr kumimoji="1" lang="en-US" altLang="zh-CN" dirty="0">
                <a:latin typeface="+mn-lt"/>
                <a:ea typeface="+mn-ea"/>
              </a:rPr>
              <a:t>n </a:t>
            </a:r>
            <a:r>
              <a:rPr kumimoji="1" lang="zh-CN" altLang="zh-CN" dirty="0">
                <a:latin typeface="+mn-lt"/>
                <a:ea typeface="+mn-ea"/>
              </a:rPr>
              <a:t>：语句</a:t>
            </a:r>
            <a:r>
              <a:rPr kumimoji="1" lang="en-US" altLang="zh-CN" dirty="0">
                <a:latin typeface="+mn-lt"/>
                <a:ea typeface="+mn-ea"/>
              </a:rPr>
              <a:t>n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default     : 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n+1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}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7373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373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373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373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7188" y="2786063"/>
            <a:ext cx="1143000" cy="500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7375" y="2714625"/>
            <a:ext cx="40719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整数类型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(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包括字符型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)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73737" name="图片 10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charRg st="5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7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77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charRg st="96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1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67">
                                            <p:txEl>
                                              <p:charRg st="118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37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charRg st="137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6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7">
                                            <p:txEl>
                                              <p:charRg st="162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9" grpId="0" bldLvl="0" animBg="1"/>
      <p:bldP spid="10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3"/>
          <p:cNvSpPr>
            <a:spLocks noGrp="1"/>
          </p:cNvSpPr>
          <p:nvPr>
            <p:ph idx="1"/>
          </p:nvPr>
        </p:nvSpPr>
        <p:spPr>
          <a:xfrm>
            <a:off x="2024063" y="857250"/>
            <a:ext cx="7929562" cy="5572125"/>
          </a:xfrm>
        </p:spPr>
        <p:txBody>
          <a:bodyPr vert="horz" wrap="square" lIns="91440" tIns="45720" rIns="91440" bIns="45720" anchor="t" anchorCtr="0"/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语句的作用是根据表达式的值，使流程跳转到不同的语句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语句的一般形式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switch</a:t>
            </a:r>
            <a:r>
              <a:rPr kumimoji="1" lang="zh-CN" altLang="zh-CN" dirty="0">
                <a:latin typeface="+mn-lt"/>
                <a:ea typeface="+mn-ea"/>
              </a:rPr>
              <a:t>（表达式）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{  case  </a:t>
            </a:r>
            <a:r>
              <a:rPr kumimoji="1" lang="zh-CN" altLang="zh-CN" dirty="0">
                <a:latin typeface="+mn-lt"/>
                <a:ea typeface="+mn-ea"/>
              </a:rPr>
              <a:t>常量</a:t>
            </a:r>
            <a:r>
              <a:rPr kumimoji="1" lang="en-US" altLang="zh-CN" dirty="0">
                <a:latin typeface="+mn-lt"/>
                <a:ea typeface="+mn-ea"/>
              </a:rPr>
              <a:t>1 </a:t>
            </a:r>
            <a:r>
              <a:rPr kumimoji="1" lang="zh-CN" altLang="zh-CN" dirty="0">
                <a:latin typeface="+mn-lt"/>
                <a:ea typeface="+mn-ea"/>
              </a:rPr>
              <a:t>：语句</a:t>
            </a:r>
            <a:r>
              <a:rPr kumimoji="1" lang="en-US" altLang="zh-CN" dirty="0">
                <a:latin typeface="+mn-lt"/>
                <a:ea typeface="+mn-ea"/>
              </a:rPr>
              <a:t>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case  </a:t>
            </a:r>
            <a:r>
              <a:rPr kumimoji="1" lang="zh-CN" altLang="zh-CN" dirty="0">
                <a:latin typeface="+mn-lt"/>
                <a:ea typeface="+mn-ea"/>
              </a:rPr>
              <a:t>常量</a:t>
            </a:r>
            <a:r>
              <a:rPr kumimoji="1" lang="en-US" altLang="zh-CN" dirty="0">
                <a:latin typeface="+mn-lt"/>
                <a:ea typeface="+mn-ea"/>
              </a:rPr>
              <a:t>2 </a:t>
            </a:r>
            <a:r>
              <a:rPr kumimoji="1" lang="zh-CN" altLang="zh-CN" dirty="0">
                <a:latin typeface="+mn-lt"/>
                <a:ea typeface="+mn-ea"/>
              </a:rPr>
              <a:t>：语句</a:t>
            </a:r>
            <a:r>
              <a:rPr kumimoji="1" lang="en-US" altLang="zh-CN" dirty="0">
                <a:latin typeface="+mn-lt"/>
                <a:ea typeface="+mn-ea"/>
              </a:rPr>
              <a:t>2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   </a:t>
            </a:r>
            <a:r>
              <a:rPr kumimoji="1" lang="zh-CN" altLang="zh-CN" dirty="0">
                <a:latin typeface="+mn-lt"/>
                <a:ea typeface="+mn-ea"/>
              </a:rPr>
              <a:t>┇</a:t>
            </a:r>
            <a:r>
              <a:rPr kumimoji="1" lang="en-US" altLang="zh-CN" dirty="0">
                <a:latin typeface="+mn-lt"/>
                <a:ea typeface="+mn-ea"/>
              </a:rPr>
              <a:t>    </a:t>
            </a:r>
            <a:r>
              <a:rPr kumimoji="1" lang="zh-CN" altLang="zh-CN" dirty="0">
                <a:latin typeface="+mn-lt"/>
                <a:ea typeface="+mn-ea"/>
              </a:rPr>
              <a:t>┇</a:t>
            </a:r>
            <a:r>
              <a:rPr kumimoji="1" lang="en-US" altLang="zh-CN" dirty="0">
                <a:latin typeface="+mn-lt"/>
                <a:ea typeface="+mn-ea"/>
              </a:rPr>
              <a:t>       </a:t>
            </a:r>
            <a:r>
              <a:rPr kumimoji="1" lang="zh-CN" altLang="zh-CN" dirty="0">
                <a:latin typeface="+mn-lt"/>
                <a:ea typeface="+mn-ea"/>
              </a:rPr>
              <a:t>┇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case  </a:t>
            </a:r>
            <a:r>
              <a:rPr kumimoji="1" lang="zh-CN" altLang="zh-CN" dirty="0">
                <a:latin typeface="+mn-lt"/>
                <a:ea typeface="+mn-ea"/>
              </a:rPr>
              <a:t>常量</a:t>
            </a:r>
            <a:r>
              <a:rPr kumimoji="1" lang="en-US" altLang="zh-CN" dirty="0">
                <a:latin typeface="+mn-lt"/>
                <a:ea typeface="+mn-ea"/>
              </a:rPr>
              <a:t>n </a:t>
            </a:r>
            <a:r>
              <a:rPr kumimoji="1" lang="zh-CN" altLang="zh-CN" dirty="0">
                <a:latin typeface="+mn-lt"/>
                <a:ea typeface="+mn-ea"/>
              </a:rPr>
              <a:t>：语句</a:t>
            </a:r>
            <a:r>
              <a:rPr kumimoji="1" lang="en-US" altLang="zh-CN" dirty="0">
                <a:latin typeface="+mn-lt"/>
                <a:ea typeface="+mn-ea"/>
              </a:rPr>
              <a:t>n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 default     :  </a:t>
            </a:r>
            <a:r>
              <a:rPr kumimoji="1" lang="zh-CN" altLang="zh-CN" dirty="0">
                <a:latin typeface="+mn-lt"/>
                <a:ea typeface="+mn-ea"/>
              </a:rPr>
              <a:t>语句</a:t>
            </a:r>
            <a:r>
              <a:rPr kumimoji="1" lang="en-US" altLang="zh-CN" dirty="0">
                <a:latin typeface="+mn-lt"/>
                <a:ea typeface="+mn-ea"/>
              </a:rPr>
              <a:t>n+1</a:t>
            </a:r>
            <a:endParaRPr kumimoji="1" lang="zh-CN" altLang="zh-CN" dirty="0">
              <a:latin typeface="+mn-lt"/>
              <a:ea typeface="+mn-ea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}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7475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75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75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75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95750" y="3357563"/>
            <a:ext cx="1143000" cy="20002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8875" y="4357688"/>
            <a:ext cx="2000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不能相同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74761" name="图片 10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5929313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577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578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578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578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8453438" y="3286125"/>
            <a:ext cx="1285875" cy="206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>
          <a:xfrm flipV="1">
            <a:off x="8239125" y="3786188"/>
            <a:ext cx="1285875" cy="20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>
          <a:xfrm flipV="1">
            <a:off x="8167688" y="4214813"/>
            <a:ext cx="1285875" cy="20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>
          <a:xfrm flipV="1">
            <a:off x="7739063" y="4714875"/>
            <a:ext cx="1285875" cy="206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894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5" y="714375"/>
            <a:ext cx="3511550" cy="221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8" name="图片 11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5929313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'A': printf("85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100\n");break;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'B': printf("70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84\n");break;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'C':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680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680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680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680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381500" y="3286125"/>
            <a:ext cx="5357813" cy="714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>
          <a:xfrm flipV="1">
            <a:off x="4381500" y="3786188"/>
            <a:ext cx="5143500" cy="714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76809" name="图片 8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3"/>
          <p:cNvSpPr>
            <a:spLocks noGrp="1"/>
          </p:cNvSpPr>
          <p:nvPr>
            <p:ph idx="1"/>
          </p:nvPr>
        </p:nvSpPr>
        <p:spPr>
          <a:xfrm>
            <a:off x="1881188" y="285750"/>
            <a:ext cx="8643937" cy="5786438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scanf("%c",&amp;grade);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printf("Your score:");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switch(grade)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 case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'A‘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: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'B‘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: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'C'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: printf("60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～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69\n");break;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case 'D': printf("&lt;60\n");break;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default:  printf("enter data error!\n");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782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782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782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783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04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625" y="3071813"/>
            <a:ext cx="3257550" cy="76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32" name="图片 7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1214438"/>
            <a:ext cx="7929562" cy="4429125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7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编写程序，用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switch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语句处理菜单命令。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解题思路：在许多应用程序中，用菜单对流程进行控制，例如从键盘输入一个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’A’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或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’a’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字符，就会执行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A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操作，输入一个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’B’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或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’b’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字符，就会执行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B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操作，等等。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7885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885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885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885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8855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3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142875"/>
            <a:ext cx="8429625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void action1(int,int),action2(int,int);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char ch;  int a=15,b=23;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ch=getchar();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switch(ch)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{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case 'a':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case ‘A’: action1(a,b);break; 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 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case 'b':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   case ‘B’: action2(a,b);break; 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 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default:  putchar(‘\a’);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7987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987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987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987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2500313"/>
            <a:ext cx="2214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输入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或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24375" y="3857625"/>
            <a:ext cx="25717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0" name="TextBox 9"/>
          <p:cNvSpPr txBox="1"/>
          <p:nvPr/>
        </p:nvSpPr>
        <p:spPr>
          <a:xfrm>
            <a:off x="4810125" y="3833813"/>
            <a:ext cx="52149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调用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action1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函数，执行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操作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5938" y="285750"/>
            <a:ext cx="4786312" cy="192881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void action1(int x,int y) </a:t>
            </a:r>
            <a:endParaRPr lang="en-US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{</a:t>
            </a:r>
            <a:endParaRPr lang="zh-CN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    printf("x+y=%d\n",x+y);</a:t>
            </a:r>
            <a:endParaRPr lang="zh-CN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}</a:t>
            </a:r>
            <a:endParaRPr lang="zh-CN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79883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3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2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charRg st="72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0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charRg st="100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17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117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3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charRg st="131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4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7">
                                            <p:txEl>
                                              <p:charRg st="146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84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267">
                                            <p:txEl>
                                              <p:charRg st="184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00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267">
                                            <p:txEl>
                                              <p:charRg st="200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38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67">
                                            <p:txEl>
                                              <p:charRg st="238" end="2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68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267">
                                            <p:txEl>
                                              <p:charRg st="268" end="2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73" end="2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267">
                                            <p:txEl>
                                              <p:charRg st="273" end="2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86" end="2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267">
                                            <p:txEl>
                                              <p:charRg st="286" end="2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7" grpId="0"/>
      <p:bldP spid="10" grpId="0"/>
      <p:bldP spid="11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3"/>
          <p:cNvSpPr>
            <a:spLocks noGrp="1"/>
          </p:cNvSpPr>
          <p:nvPr>
            <p:ph idx="1"/>
          </p:nvPr>
        </p:nvSpPr>
        <p:spPr>
          <a:xfrm>
            <a:off x="2024063" y="142875"/>
            <a:ext cx="8429625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void action1(int,int),action2(int,int);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char ch;  int a=15,b=23;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ch=getchar();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switch(ch)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{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case 'a':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     case ‘A’: action1(a,b);break;  </a:t>
            </a:r>
            <a:endParaRPr kumimoji="1" lang="zh-CN" altLang="zh-CN" sz="280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</a:t>
            </a: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case 'b':</a:t>
            </a:r>
            <a:endParaRPr kumimoji="1" lang="zh-CN" altLang="zh-CN" sz="2800" dirty="0">
              <a:solidFill>
                <a:srgbClr val="9D138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solidFill>
                  <a:srgbClr val="9D138D"/>
                </a:solidFill>
                <a:latin typeface="+mn-lt"/>
                <a:ea typeface="+mn-ea"/>
                <a:cs typeface="+mn-cs"/>
              </a:rPr>
              <a:t>      case ‘B’: action2(a,b);break; 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 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default:  putchar(‘\a’);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8089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90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90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90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2500313"/>
            <a:ext cx="2214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输入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或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24375" y="4786313"/>
            <a:ext cx="25717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0" name="TextBox 9"/>
          <p:cNvSpPr txBox="1"/>
          <p:nvPr/>
        </p:nvSpPr>
        <p:spPr>
          <a:xfrm>
            <a:off x="4595813" y="3857625"/>
            <a:ext cx="52149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调用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action2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函数，执行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操作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53063" y="214313"/>
            <a:ext cx="5072062" cy="192881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void action2(int x,int y)</a:t>
            </a:r>
            <a:endParaRPr lang="zh-CN" altLang="zh-CN" sz="2800" b="1" dirty="0">
              <a:solidFill>
                <a:srgbClr val="9D138D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{</a:t>
            </a:r>
            <a:endParaRPr lang="zh-CN" altLang="zh-CN" sz="2800" b="1" dirty="0">
              <a:solidFill>
                <a:srgbClr val="9D138D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  printf("x*y=%d\n",x*y);</a:t>
            </a:r>
            <a:endParaRPr lang="zh-CN" altLang="zh-CN" sz="2800" b="1" dirty="0">
              <a:solidFill>
                <a:srgbClr val="9D138D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9D138D"/>
                </a:solidFill>
                <a:latin typeface="Arial" panose="020B0604020202020204" pitchFamily="34" charset="0"/>
              </a:rPr>
              <a:t>}</a:t>
            </a:r>
            <a:endParaRPr lang="zh-CN" altLang="zh-CN" sz="2800" b="1" dirty="0">
              <a:solidFill>
                <a:srgbClr val="9D138D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80907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3"/>
          <p:cNvSpPr>
            <a:spLocks noGrp="1"/>
          </p:cNvSpPr>
          <p:nvPr>
            <p:ph idx="1"/>
          </p:nvPr>
        </p:nvSpPr>
        <p:spPr>
          <a:xfrm>
            <a:off x="2024063" y="142875"/>
            <a:ext cx="8429625" cy="6572250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void action1(int,int),action2(int,int);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char ch;  int a=15,b=23;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ch=getchar();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switch(ch)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{ case 'a':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‘A’: action1(a,b);break;  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'b':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‘B’: action2(a,b);break;  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default:  putchar(‘\a’);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8192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2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2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2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2500313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输入其他字符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24375" y="5286375"/>
            <a:ext cx="25717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0" name="TextBox 9"/>
          <p:cNvSpPr txBox="1"/>
          <p:nvPr/>
        </p:nvSpPr>
        <p:spPr>
          <a:xfrm>
            <a:off x="5238750" y="5357813"/>
            <a:ext cx="2000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发出警告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81930" name="图片 10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1881188" y="714375"/>
            <a:ext cx="2714625" cy="785813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4810125" y="1357313"/>
            <a:ext cx="2428875" cy="500062"/>
          </a:xfrm>
          <a:prstGeom prst="parallelogram">
            <a:avLst>
              <a:gd name="adj" fmla="val 25004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输入</a:t>
            </a:r>
            <a:r>
              <a:rPr lang="en-US" altLang="zh-CN" sz="2800" b="1" dirty="0">
                <a:latin typeface="Arial" panose="020B0604020202020204" pitchFamily="34" charset="0"/>
              </a:rPr>
              <a:t>a,b,c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rot="5400000">
            <a:off x="5775325" y="1106488"/>
            <a:ext cx="500063" cy="1587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10" name="直接箭头连接符 9"/>
          <p:cNvCxnSpPr/>
          <p:nvPr/>
        </p:nvCxnSpPr>
        <p:spPr>
          <a:xfrm rot="5400000">
            <a:off x="5775325" y="2106613"/>
            <a:ext cx="500063" cy="1587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1" name="流程图: 过程 10"/>
          <p:cNvSpPr/>
          <p:nvPr/>
        </p:nvSpPr>
        <p:spPr>
          <a:xfrm>
            <a:off x="4978400" y="2357438"/>
            <a:ext cx="2071688" cy="500062"/>
          </a:xfrm>
          <a:prstGeom prst="flowChartProcess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计算</a:t>
            </a:r>
            <a:r>
              <a:rPr lang="en-US" altLang="zh-CN" sz="2800" b="1" dirty="0">
                <a:latin typeface="Arial" panose="020B0604020202020204" pitchFamily="34" charset="0"/>
              </a:rPr>
              <a:t>disc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rot="5400000">
            <a:off x="5775325" y="3106738"/>
            <a:ext cx="500063" cy="1587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3" name="流程图: 决策 12"/>
          <p:cNvSpPr/>
          <p:nvPr/>
        </p:nvSpPr>
        <p:spPr>
          <a:xfrm>
            <a:off x="4679950" y="3344863"/>
            <a:ext cx="2714625" cy="857250"/>
          </a:xfrm>
          <a:prstGeom prst="flowChartDecision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/>
          <a:p>
            <a:pPr algn="ctr"/>
            <a:r>
              <a:rPr lang="en-US" altLang="zh-CN" sz="2800" b="1" dirty="0">
                <a:latin typeface="Arial" panose="020B0604020202020204" pitchFamily="34" charset="0"/>
              </a:rPr>
              <a:t>disc&lt;0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rot="5400000">
            <a:off x="3405188" y="4014788"/>
            <a:ext cx="500062" cy="1587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5" name="流程图: 过程 14"/>
          <p:cNvSpPr/>
          <p:nvPr/>
        </p:nvSpPr>
        <p:spPr>
          <a:xfrm>
            <a:off x="2608263" y="4265613"/>
            <a:ext cx="2071687" cy="500062"/>
          </a:xfrm>
          <a:prstGeom prst="flowChartProcess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计算</a:t>
            </a:r>
            <a:r>
              <a:rPr lang="en-US" altLang="zh-CN" sz="2800" b="1" dirty="0">
                <a:latin typeface="Arial" panose="020B0604020202020204" pitchFamily="34" charset="0"/>
              </a:rPr>
              <a:t>x</a:t>
            </a:r>
            <a:r>
              <a:rPr lang="en-US" altLang="zh-CN" sz="2800" b="1" baseline="-25000" dirty="0">
                <a:latin typeface="Arial" panose="020B0604020202020204" pitchFamily="34" charset="0"/>
              </a:rPr>
              <a:t>1</a:t>
            </a:r>
            <a:r>
              <a:rPr lang="en-US" altLang="zh-CN" sz="2800" b="1" dirty="0">
                <a:latin typeface="Arial" panose="020B0604020202020204" pitchFamily="34" charset="0"/>
              </a:rPr>
              <a:t>,x</a:t>
            </a:r>
            <a:r>
              <a:rPr lang="en-US" altLang="zh-CN" sz="2800" b="1" baseline="-25000" dirty="0">
                <a:latin typeface="Arial" panose="020B0604020202020204" pitchFamily="34" charset="0"/>
              </a:rPr>
              <a:t>2</a:t>
            </a:r>
            <a:endParaRPr lang="zh-CN" altLang="en-US" sz="2800" b="1" baseline="-25000" dirty="0">
              <a:latin typeface="Arial" panose="020B0604020202020204" pitchFamily="34" charset="0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7158038" y="4286250"/>
            <a:ext cx="2428875" cy="500063"/>
          </a:xfrm>
          <a:prstGeom prst="parallelogram">
            <a:avLst>
              <a:gd name="adj" fmla="val 25004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输出无实根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rot="5400000">
            <a:off x="8123238" y="4035425"/>
            <a:ext cx="500062" cy="1588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8" name="平行四边形 17"/>
          <p:cNvSpPr/>
          <p:nvPr/>
        </p:nvSpPr>
        <p:spPr>
          <a:xfrm>
            <a:off x="2465388" y="5265738"/>
            <a:ext cx="2428875" cy="571500"/>
          </a:xfrm>
          <a:prstGeom prst="parallelogram">
            <a:avLst>
              <a:gd name="adj" fmla="val 25007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输出</a:t>
            </a:r>
            <a:r>
              <a:rPr lang="en-US" altLang="zh-CN" sz="2800" b="1" dirty="0">
                <a:latin typeface="Arial" panose="020B0604020202020204" pitchFamily="34" charset="0"/>
              </a:rPr>
              <a:t>x</a:t>
            </a:r>
            <a:r>
              <a:rPr lang="en-US" altLang="zh-CN" sz="2800" b="1" baseline="-25000" dirty="0">
                <a:latin typeface="Arial" panose="020B0604020202020204" pitchFamily="34" charset="0"/>
              </a:rPr>
              <a:t>1</a:t>
            </a:r>
            <a:r>
              <a:rPr lang="en-US" altLang="zh-CN" sz="2800" b="1" dirty="0">
                <a:latin typeface="Arial" panose="020B0604020202020204" pitchFamily="34" charset="0"/>
              </a:rPr>
              <a:t>,x</a:t>
            </a:r>
            <a:r>
              <a:rPr lang="en-US" altLang="zh-CN" sz="2800" b="1" baseline="-25000" dirty="0">
                <a:latin typeface="Arial" panose="020B0604020202020204" pitchFamily="34" charset="0"/>
              </a:rPr>
              <a:t>2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rot="5400000">
            <a:off x="3430588" y="5014913"/>
            <a:ext cx="500062" cy="1587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/>
          <p:nvPr/>
        </p:nvCxnSpPr>
        <p:spPr>
          <a:xfrm>
            <a:off x="3667125" y="3765550"/>
            <a:ext cx="10001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3" name="直接连接符 22"/>
          <p:cNvCxnSpPr/>
          <p:nvPr/>
        </p:nvCxnSpPr>
        <p:spPr>
          <a:xfrm>
            <a:off x="7381875" y="3786188"/>
            <a:ext cx="10001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4" name="直接连接符 23"/>
          <p:cNvCxnSpPr/>
          <p:nvPr/>
        </p:nvCxnSpPr>
        <p:spPr>
          <a:xfrm>
            <a:off x="3667125" y="6286500"/>
            <a:ext cx="47148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6" name="直接箭头连接符 25"/>
          <p:cNvCxnSpPr/>
          <p:nvPr/>
        </p:nvCxnSpPr>
        <p:spPr>
          <a:xfrm rot="5400000">
            <a:off x="5867400" y="6545263"/>
            <a:ext cx="500063" cy="1587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9" name="直接连接符 28"/>
          <p:cNvCxnSpPr>
            <a:endCxn id="16" idx="4"/>
          </p:cNvCxnSpPr>
          <p:nvPr/>
        </p:nvCxnSpPr>
        <p:spPr>
          <a:xfrm rot="-5400000" flipV="1">
            <a:off x="7626350" y="5530850"/>
            <a:ext cx="1500188" cy="95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>
          <a:xfrm rot="-5400000" flipV="1">
            <a:off x="3457575" y="6067425"/>
            <a:ext cx="428625" cy="95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6" name="TextBox 45"/>
          <p:cNvSpPr txBox="1"/>
          <p:nvPr/>
        </p:nvSpPr>
        <p:spPr>
          <a:xfrm>
            <a:off x="4024313" y="328612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24750" y="3214688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假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0266" name="图片 2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8" grpId="0" bldLvl="0" animBg="1"/>
      <p:bldP spid="46" grpId="0"/>
      <p:bldP spid="4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3"/>
          <p:cNvSpPr>
            <a:spLocks noGrp="1"/>
          </p:cNvSpPr>
          <p:nvPr>
            <p:ph idx="1"/>
          </p:nvPr>
        </p:nvSpPr>
        <p:spPr>
          <a:xfrm>
            <a:off x="1738313" y="928688"/>
            <a:ext cx="8715375" cy="5286375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这是一个非常简单的示意程序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实际应用中，所指定的操作可能比较复杂： 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A</a:t>
            </a:r>
            <a:r>
              <a:rPr kumimoji="1" lang="zh-CN" altLang="zh-CN" dirty="0">
                <a:latin typeface="+mn-lt"/>
                <a:ea typeface="+mn-ea"/>
              </a:rPr>
              <a:t>：输入全班学生各门课的成绩</a:t>
            </a:r>
            <a:endParaRPr kumimoji="1" lang="zh-CN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B</a:t>
            </a:r>
            <a:r>
              <a:rPr kumimoji="1" lang="zh-CN" altLang="zh-CN" dirty="0">
                <a:latin typeface="+mn-lt"/>
                <a:ea typeface="+mn-ea"/>
              </a:rPr>
              <a:t>：计算并输出每个学生各门课的平均成绩</a:t>
            </a:r>
            <a:endParaRPr kumimoji="1" lang="zh-CN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：计算并输出各门课的全班平均成绩</a:t>
            </a:r>
            <a:endParaRPr kumimoji="1" lang="zh-CN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D</a:t>
            </a:r>
            <a:r>
              <a:rPr kumimoji="1" lang="zh-CN" altLang="zh-CN" dirty="0">
                <a:latin typeface="+mn-lt"/>
                <a:ea typeface="+mn-ea"/>
              </a:rPr>
              <a:t>：对全班学生的平均成绩由高到低排序并输出</a:t>
            </a:r>
            <a:endParaRPr kumimoji="1" lang="zh-CN" altLang="zh-CN" dirty="0">
              <a:latin typeface="+mn-lt"/>
              <a:ea typeface="+mn-ea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可以按以上思路编写程序，把各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action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函数设计成不同的功能以实现各要求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8294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94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94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95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2951" name="图片 6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568325"/>
            <a:ext cx="8786813" cy="768350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3.8</a:t>
            </a:r>
            <a:r>
              <a:rPr kumimoji="1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选择结构程序综合举例</a:t>
            </a:r>
            <a:endParaRPr kumimoji="1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024063" y="1714500"/>
            <a:ext cx="7929562" cy="3286125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8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写一程序，判断某一年是否闰年。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解题思路：在前面已介绍过判别闰年的方法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en-US" dirty="0">
                <a:latin typeface="+mn-lt"/>
                <a:ea typeface="+mn-ea"/>
                <a:cs typeface="+mn-cs"/>
              </a:rPr>
              <a:t>本例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用不同的方法编写程序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8397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3973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3974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397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3976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568325"/>
            <a:ext cx="8786813" cy="768350"/>
          </a:xfrm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3.8</a:t>
            </a:r>
            <a:r>
              <a:rPr kumimoji="1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j-cs"/>
              </a:rPr>
              <a:t>选择结构程序综合举例</a:t>
            </a:r>
            <a:endParaRPr kumimoji="1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j-cs"/>
            </a:endParaRPr>
          </a:p>
        </p:txBody>
      </p:sp>
      <p:sp>
        <p:nvSpPr>
          <p:cNvPr id="84995" name="Rectangle 3"/>
          <p:cNvSpPr>
            <a:spLocks noGrp="1"/>
          </p:cNvSpPr>
          <p:nvPr>
            <p:ph idx="1"/>
          </p:nvPr>
        </p:nvSpPr>
        <p:spPr>
          <a:xfrm>
            <a:off x="2024063" y="1714500"/>
            <a:ext cx="7929562" cy="3857625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用变量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leap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代表是否闰年的信息。若闰年，令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leap=1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；非闰年，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leap=0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。最后判断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leap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是否为１（真），若是，则输出“闰年”信息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en-US" dirty="0">
                <a:latin typeface="+mn-lt"/>
                <a:ea typeface="+mn-ea"/>
                <a:cs typeface="+mn-cs"/>
              </a:rPr>
              <a:t>参见教材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图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13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8499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997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998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99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5000" name="图片 7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3"/>
          <p:cNvSpPr>
            <a:spLocks noGrp="1"/>
          </p:cNvSpPr>
          <p:nvPr>
            <p:ph idx="1"/>
          </p:nvPr>
        </p:nvSpPr>
        <p:spPr>
          <a:xfrm>
            <a:off x="1666875" y="0"/>
            <a:ext cx="9001125" cy="6858000"/>
          </a:xfrm>
        </p:spPr>
        <p:txBody>
          <a:bodyPr vert="horz" wrap="square" lIns="91440" tIns="45720" rIns="91440" bIns="45720" anchor="t" anchorCtr="0"/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{int year,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printf("enter year:"); scanf("%d",&amp;year);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(year%4==0)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if(year%100==0)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   if(year%400==0)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)     printf("%d is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printf("%d is not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printf("a leap year.\n");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8601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02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02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02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81563" y="857250"/>
            <a:ext cx="2357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标志变量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95688" y="1357313"/>
            <a:ext cx="1000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>
          <a:xfrm>
            <a:off x="1952625" y="5000625"/>
            <a:ext cx="16430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4" name="TextBox 13"/>
          <p:cNvSpPr txBox="1"/>
          <p:nvPr/>
        </p:nvSpPr>
        <p:spPr>
          <a:xfrm>
            <a:off x="5310188" y="4000500"/>
            <a:ext cx="4214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与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if (leap!=0)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含义相同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86027" name="图片 10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Rectangle 3"/>
          <p:cNvSpPr>
            <a:spLocks noGrp="1"/>
          </p:cNvSpPr>
          <p:nvPr>
            <p:ph idx="1"/>
          </p:nvPr>
        </p:nvSpPr>
        <p:spPr>
          <a:xfrm>
            <a:off x="1666875" y="0"/>
            <a:ext cx="9001125" cy="6858000"/>
          </a:xfrm>
        </p:spPr>
        <p:txBody>
          <a:bodyPr vert="horz" wrap="square" lIns="91440" tIns="45720" rIns="91440" bIns="45720" anchor="t" anchorCtr="0"/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{int year,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printf("enter year:"); scanf("%d",&amp;year);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(year%4==0)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if(year%100==0)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   if(year%400==0)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)     printf("%d is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printf("%d is not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printf("a leap year.\n");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8704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2487613" y="3178175"/>
            <a:ext cx="78581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4" name="TextBox 13"/>
          <p:cNvSpPr txBox="1"/>
          <p:nvPr/>
        </p:nvSpPr>
        <p:spPr>
          <a:xfrm>
            <a:off x="6167438" y="3429000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采取锯齿形式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5400000">
            <a:off x="1595438" y="3143250"/>
            <a:ext cx="15716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7" name="直接连接符 16"/>
          <p:cNvCxnSpPr/>
          <p:nvPr/>
        </p:nvCxnSpPr>
        <p:spPr>
          <a:xfrm rot="5400000">
            <a:off x="703263" y="3106738"/>
            <a:ext cx="250031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914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27000"/>
            <a:ext cx="3857625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149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938" y="127000"/>
            <a:ext cx="5070475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3" name="图片 12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Rectangle 3"/>
          <p:cNvSpPr>
            <a:spLocks noGrp="1"/>
          </p:cNvSpPr>
          <p:nvPr>
            <p:ph idx="1"/>
          </p:nvPr>
        </p:nvSpPr>
        <p:spPr>
          <a:xfrm>
            <a:off x="1666875" y="0"/>
            <a:ext cx="9001125" cy="6858000"/>
          </a:xfrm>
        </p:spPr>
        <p:txBody>
          <a:bodyPr vert="horz" wrap="square" lIns="91440" tIns="45720" rIns="91440" bIns="45720" anchor="t" anchorCtr="0"/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{int year,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printf("enter year:"); scanf("%d",&amp;year);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(year%4==0)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if(year%100==0)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   if(year%400==0)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)     printf("%d is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printf("%d is not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printf("a leap year.\n");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8806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06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06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07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2625" y="1785938"/>
            <a:ext cx="6786563" cy="2786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24125" y="4786313"/>
            <a:ext cx="6858000" cy="1814830"/>
          </a:xfrm>
          <a:prstGeom prst="rect">
            <a:avLst/>
          </a:prstGeom>
          <a:solidFill>
            <a:srgbClr val="0000CC"/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if(year%4!=0)  leap=0;</a:t>
            </a:r>
            <a:endParaRPr kumimoji="1" lang="zh-CN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else if (year%100!=0)  leap=1;</a:t>
            </a:r>
            <a:endParaRPr kumimoji="1" lang="zh-CN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else if(year%400!=0)   leap=0;</a:t>
            </a:r>
            <a:endParaRPr kumimoji="1" lang="zh-CN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else  </a:t>
            </a:r>
            <a:r>
              <a:rPr kumimoji="1" lang="zh-CN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　</a:t>
            </a: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leap=1;</a:t>
            </a:r>
            <a:endParaRPr kumimoji="1" lang="zh-CN" altLang="en-US" sz="2800" b="1" kern="1200" cap="none" spc="0" normalizeH="0" baseline="0" noProof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8073" name="图片 8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3"/>
          <p:cNvSpPr>
            <a:spLocks noGrp="1"/>
          </p:cNvSpPr>
          <p:nvPr>
            <p:ph idx="1"/>
          </p:nvPr>
        </p:nvSpPr>
        <p:spPr>
          <a:xfrm>
            <a:off x="1666875" y="0"/>
            <a:ext cx="9001125" cy="6858000"/>
          </a:xfrm>
        </p:spPr>
        <p:txBody>
          <a:bodyPr vert="horz" wrap="square" lIns="91440" tIns="45720" rIns="91440" bIns="45720" anchor="t" anchorCtr="0"/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{int year,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printf("enter year:"); scanf("%d",&amp;year);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(year%4==0)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if(year%100==0)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   if(year%400==0)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	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=1;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  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=0;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 (</a:t>
            </a:r>
            <a:r>
              <a:rPr kumimoji="1" lang="en-US" altLang="zh-CN" sz="280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leap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)     printf("%d is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else  printf("%d is not ",year);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printf("a leap year.\n");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29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8909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09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09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09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095" name="矩形 12"/>
          <p:cNvSpPr/>
          <p:nvPr/>
        </p:nvSpPr>
        <p:spPr>
          <a:xfrm>
            <a:off x="1952625" y="1785938"/>
            <a:ext cx="6786563" cy="27860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66938" y="4586288"/>
            <a:ext cx="7643813" cy="2245360"/>
          </a:xfrm>
          <a:prstGeom prst="rect">
            <a:avLst/>
          </a:prstGeom>
          <a:solidFill>
            <a:srgbClr val="0000CC"/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if((year%4==0 &amp;&amp; year%100!=0) </a:t>
            </a:r>
            <a:endParaRPr kumimoji="1" lang="en-US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                        || (year%400==0))</a:t>
            </a:r>
            <a:endParaRPr kumimoji="1" lang="zh-CN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    leap=1;</a:t>
            </a:r>
            <a:endParaRPr kumimoji="1" lang="zh-CN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else  </a:t>
            </a:r>
            <a:endParaRPr kumimoji="1" lang="en-US" altLang="zh-CN" sz="2800" b="1" kern="1200" cap="none" spc="0" normalizeH="0" baseline="0" noProof="0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    leap=0;</a:t>
            </a:r>
            <a:endParaRPr kumimoji="1" lang="zh-CN" altLang="en-US" sz="2800" b="1" kern="1200" cap="none" spc="0" normalizeH="0" baseline="0" noProof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9097" name="图片 8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9" name="Rectangle 3"/>
          <p:cNvSpPr>
            <a:spLocks noGrp="1"/>
          </p:cNvSpPr>
          <p:nvPr>
            <p:ph idx="1"/>
          </p:nvPr>
        </p:nvSpPr>
        <p:spPr>
          <a:xfrm>
            <a:off x="2166938" y="857250"/>
            <a:ext cx="7929562" cy="785813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  <a:cs typeface="+mn-cs"/>
              </a:rPr>
              <a:t>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9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求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                      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方程的解。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308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1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2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3074" name="Object 1"/>
          <p:cNvGraphicFramePr/>
          <p:nvPr/>
        </p:nvGraphicFramePr>
        <p:xfrm>
          <a:off x="4238625" y="857250"/>
          <a:ext cx="32766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016000" imgH="203200" progId="Equation.3">
                  <p:embed/>
                </p:oleObj>
              </mc:Choice>
              <mc:Fallback>
                <p:oleObj name="" r:id="rId1" imgW="1016000" imgH="2032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38625" y="857250"/>
                        <a:ext cx="3276600" cy="642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5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6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7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8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2166938" y="1643063"/>
            <a:ext cx="7929562" cy="4857750"/>
            <a:chOff x="571472" y="1714488"/>
            <a:chExt cx="7929618" cy="4857784"/>
          </a:xfrm>
        </p:grpSpPr>
        <p:sp>
          <p:nvSpPr>
            <p:cNvPr id="3091" name="Rectangle 3"/>
            <p:cNvSpPr txBox="1"/>
            <p:nvPr/>
          </p:nvSpPr>
          <p:spPr>
            <a:xfrm>
              <a:off x="571472" y="1714488"/>
              <a:ext cx="7929618" cy="485778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zh-CN" sz="3200" b="1" dirty="0">
                  <a:latin typeface="Arial" panose="020B0604020202020204" pitchFamily="34" charset="0"/>
                </a:rPr>
                <a:t>解题思路：</a:t>
              </a:r>
              <a:r>
                <a:rPr lang="zh-CN" altLang="en-US" sz="3200" b="1" dirty="0">
                  <a:latin typeface="Arial" panose="020B0604020202020204" pitchFamily="34" charset="0"/>
                </a:rPr>
                <a:t>处理以下各情况</a:t>
              </a:r>
              <a:endParaRPr lang="en-US" altLang="zh-CN" sz="3200" b="1" dirty="0">
                <a:latin typeface="Arial" panose="020B0604020202020204" pitchFamily="34" charset="0"/>
              </a:endParaRPr>
            </a:p>
            <a:p>
              <a:pPr lvl="1" eaLnBrk="1" hangingPunct="1">
                <a:lnSpc>
                  <a:spcPct val="120000"/>
                </a:lnSpc>
              </a:pPr>
              <a:r>
                <a:rPr lang="zh-CN" altLang="zh-CN" sz="3200" b="1" dirty="0">
                  <a:latin typeface="Arial" panose="020B0604020202020204" pitchFamily="34" charset="0"/>
                </a:rPr>
                <a:t>①</a:t>
              </a:r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zh-CN" sz="3200" b="1" dirty="0">
                  <a:latin typeface="Arial" panose="020B0604020202020204" pitchFamily="34" charset="0"/>
                </a:rPr>
                <a:t>ａ＝０，不是二次方程</a:t>
              </a:r>
              <a:endParaRPr lang="en-US" altLang="zh-CN" sz="3200" b="1" dirty="0">
                <a:latin typeface="Arial" panose="020B0604020202020204" pitchFamily="34" charset="0"/>
              </a:endParaRPr>
            </a:p>
            <a:p>
              <a:pPr lvl="1" eaLnBrk="1" hangingPunct="1">
                <a:lnSpc>
                  <a:spcPct val="120000"/>
                </a:lnSpc>
              </a:pPr>
              <a:r>
                <a:rPr lang="zh-CN" altLang="zh-CN" sz="3200" b="1" dirty="0">
                  <a:latin typeface="Arial" panose="020B0604020202020204" pitchFamily="34" charset="0"/>
                </a:rPr>
                <a:t>② </a:t>
              </a:r>
              <a:r>
                <a:rPr lang="en-US" altLang="zh-CN" sz="3200" b="1" dirty="0">
                  <a:latin typeface="Arial" panose="020B0604020202020204" pitchFamily="34" charset="0"/>
                </a:rPr>
                <a:t>                    </a:t>
              </a:r>
              <a:r>
                <a:rPr lang="zh-CN" altLang="zh-CN" sz="3200" b="1" dirty="0">
                  <a:latin typeface="Arial" panose="020B0604020202020204" pitchFamily="34" charset="0"/>
                </a:rPr>
                <a:t>，有两个相等实根</a:t>
              </a:r>
              <a:endParaRPr lang="zh-CN" altLang="zh-CN" sz="3200" b="1" dirty="0"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latin typeface="Arial" panose="020B0604020202020204" pitchFamily="34" charset="0"/>
                </a:rPr>
                <a:t>    </a:t>
              </a:r>
              <a:r>
                <a:rPr lang="zh-CN" altLang="zh-CN" sz="3200" b="1" dirty="0">
                  <a:latin typeface="Arial" panose="020B0604020202020204" pitchFamily="34" charset="0"/>
                </a:rPr>
                <a:t>③</a:t>
              </a:r>
              <a:r>
                <a:rPr lang="en-US" altLang="zh-CN" sz="3200" b="1" dirty="0">
                  <a:latin typeface="Arial" panose="020B0604020202020204" pitchFamily="34" charset="0"/>
                </a:rPr>
                <a:t>                     </a:t>
              </a:r>
              <a:r>
                <a:rPr lang="zh-CN" altLang="zh-CN" sz="3200" b="1" dirty="0">
                  <a:latin typeface="Arial" panose="020B0604020202020204" pitchFamily="34" charset="0"/>
                </a:rPr>
                <a:t>，有两个不等实根。</a:t>
              </a:r>
              <a:endParaRPr lang="zh-CN" altLang="zh-CN" sz="3200" b="1" dirty="0"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latin typeface="Arial" panose="020B0604020202020204" pitchFamily="34" charset="0"/>
                </a:rPr>
                <a:t>    </a:t>
              </a:r>
              <a:r>
                <a:rPr lang="zh-CN" altLang="zh-CN" sz="3200" b="1" dirty="0">
                  <a:latin typeface="Arial" panose="020B0604020202020204" pitchFamily="34" charset="0"/>
                </a:rPr>
                <a:t>④</a:t>
              </a:r>
              <a:r>
                <a:rPr lang="en-US" altLang="zh-CN" sz="3200" b="1" dirty="0">
                  <a:latin typeface="Arial" panose="020B0604020202020204" pitchFamily="34" charset="0"/>
                </a:rPr>
                <a:t>                     </a:t>
              </a:r>
              <a:r>
                <a:rPr lang="zh-CN" altLang="zh-CN" sz="3200" b="1" dirty="0">
                  <a:latin typeface="Arial" panose="020B0604020202020204" pitchFamily="34" charset="0"/>
                </a:rPr>
                <a:t>，有两个共轭复根。</a:t>
              </a:r>
              <a:endParaRPr lang="en-US" altLang="zh-CN" sz="3200" b="1" dirty="0"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latin typeface="Arial" panose="020B0604020202020204" pitchFamily="34" charset="0"/>
                </a:rPr>
                <a:t>          </a:t>
              </a:r>
              <a:r>
                <a:rPr lang="zh-CN" altLang="zh-CN" sz="2800" b="1" dirty="0">
                  <a:latin typeface="Arial" panose="020B0604020202020204" pitchFamily="34" charset="0"/>
                </a:rPr>
                <a:t>应当以</a:t>
              </a:r>
              <a:r>
                <a:rPr lang="en-US" altLang="zh-CN" sz="2800" b="1" dirty="0">
                  <a:latin typeface="Arial" panose="020B0604020202020204" pitchFamily="34" charset="0"/>
                </a:rPr>
                <a:t>p+qi</a:t>
              </a:r>
              <a:r>
                <a:rPr lang="zh-CN" altLang="zh-CN" sz="2800" b="1" dirty="0">
                  <a:latin typeface="Arial" panose="020B0604020202020204" pitchFamily="34" charset="0"/>
                </a:rPr>
                <a:t>和</a:t>
              </a:r>
              <a:r>
                <a:rPr lang="en-US" altLang="zh-CN" sz="2800" b="1" dirty="0">
                  <a:latin typeface="Arial" panose="020B0604020202020204" pitchFamily="34" charset="0"/>
                </a:rPr>
                <a:t>p-qi</a:t>
              </a:r>
              <a:r>
                <a:rPr lang="zh-CN" altLang="zh-CN" sz="2800" b="1" dirty="0">
                  <a:latin typeface="Arial" panose="020B0604020202020204" pitchFamily="34" charset="0"/>
                </a:rPr>
                <a:t>的形式输出复根</a:t>
              </a:r>
              <a:endParaRPr lang="en-US" altLang="zh-CN" sz="2800" b="1" dirty="0"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latin typeface="Arial" panose="020B0604020202020204" pitchFamily="34" charset="0"/>
                </a:rPr>
                <a:t>          </a:t>
              </a:r>
              <a:r>
                <a:rPr lang="zh-CN" altLang="zh-CN" sz="2800" b="1" dirty="0">
                  <a:latin typeface="Arial" panose="020B0604020202020204" pitchFamily="34" charset="0"/>
                </a:rPr>
                <a:t>其中，</a:t>
              </a:r>
              <a:r>
                <a:rPr lang="en-US" altLang="zh-CN" sz="2800" b="1" dirty="0">
                  <a:latin typeface="Arial" panose="020B0604020202020204" pitchFamily="34" charset="0"/>
                </a:rPr>
                <a:t>p=-b/2a</a:t>
              </a:r>
              <a:r>
                <a:rPr lang="zh-CN" altLang="zh-CN" sz="2800" b="1" dirty="0">
                  <a:latin typeface="Arial" panose="020B0604020202020204" pitchFamily="34" charset="0"/>
                </a:rPr>
                <a:t>，</a:t>
              </a:r>
              <a:r>
                <a:rPr lang="en-US" altLang="zh-CN" sz="2800" b="1" dirty="0">
                  <a:latin typeface="Arial" panose="020B0604020202020204" pitchFamily="34" charset="0"/>
                </a:rPr>
                <a:t>q=(                 )/2a</a:t>
              </a:r>
              <a:endParaRPr lang="zh-CN" altLang="zh-CN" sz="2800" b="1" dirty="0"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3200" b="1" dirty="0">
                  <a:latin typeface="Arial" panose="020B0604020202020204" pitchFamily="34" charset="0"/>
                </a:rPr>
                <a:t>参见教材</a:t>
              </a:r>
              <a:r>
                <a:rPr lang="zh-CN" altLang="zh-CN" sz="3200" b="1" dirty="0">
                  <a:latin typeface="Arial" panose="020B0604020202020204" pitchFamily="34" charset="0"/>
                </a:rPr>
                <a:t>图</a:t>
              </a:r>
              <a:r>
                <a:rPr lang="en-US" altLang="zh-CN" sz="3200" b="1" dirty="0">
                  <a:latin typeface="Arial" panose="020B0604020202020204" pitchFamily="34" charset="0"/>
                </a:rPr>
                <a:t>3.</a:t>
              </a:r>
              <a:r>
                <a:rPr lang="en-US" altLang="zh-CN" sz="3200" b="1" dirty="0">
                  <a:latin typeface="Arial" panose="020B0604020202020204" pitchFamily="34" charset="0"/>
                </a:rPr>
                <a:t>14</a:t>
              </a:r>
              <a:endParaRPr lang="zh-CN" altLang="zh-CN" sz="3200" b="1" dirty="0">
                <a:latin typeface="Arial" panose="020B0604020202020204" pitchFamily="34" charset="0"/>
              </a:endParaRPr>
            </a:p>
          </p:txBody>
        </p:sp>
        <p:graphicFrame>
          <p:nvGraphicFramePr>
            <p:cNvPr id="3075" name="Object 3"/>
            <p:cNvGraphicFramePr/>
            <p:nvPr/>
          </p:nvGraphicFramePr>
          <p:xfrm>
            <a:off x="1714480" y="2933146"/>
            <a:ext cx="2143140" cy="542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786765" imgH="203200" progId="Equation.3">
                    <p:embed/>
                  </p:oleObj>
                </mc:Choice>
                <mc:Fallback>
                  <p:oleObj name="" r:id="rId3" imgW="786765" imgH="203200" progId="Equation.3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14480" y="2933146"/>
                          <a:ext cx="2143140" cy="542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6" name="Object 5"/>
            <p:cNvGraphicFramePr/>
            <p:nvPr/>
          </p:nvGraphicFramePr>
          <p:xfrm>
            <a:off x="1670257" y="3534298"/>
            <a:ext cx="2258801" cy="5715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5" imgW="786765" imgH="203200" progId="Equation.3">
                    <p:embed/>
                  </p:oleObj>
                </mc:Choice>
                <mc:Fallback>
                  <p:oleObj name="" r:id="rId5" imgW="786765" imgH="203200" progId="Equation.3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70257" y="3534298"/>
                          <a:ext cx="2258801" cy="5715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7" name="Object 7"/>
            <p:cNvGraphicFramePr/>
            <p:nvPr/>
          </p:nvGraphicFramePr>
          <p:xfrm>
            <a:off x="1676902" y="4093276"/>
            <a:ext cx="2204373" cy="5715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7" imgW="774065" imgH="203200" progId="Equation.3">
                    <p:embed/>
                  </p:oleObj>
                </mc:Choice>
                <mc:Fallback>
                  <p:oleObj name="" r:id="rId7" imgW="774065" imgH="203200" progId="Equation.3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676902" y="4093276"/>
                          <a:ext cx="2204373" cy="5715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8" name="Object 9"/>
            <p:cNvGraphicFramePr/>
            <p:nvPr/>
          </p:nvGraphicFramePr>
          <p:xfrm>
            <a:off x="4820174" y="5114742"/>
            <a:ext cx="1714512" cy="642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9" imgW="685800" imgH="254000" progId="Equation.3">
                    <p:embed/>
                  </p:oleObj>
                </mc:Choice>
                <mc:Fallback>
                  <p:oleObj name="" r:id="rId9" imgW="685800" imgH="254000" progId="Equation.3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820174" y="5114742"/>
                          <a:ext cx="1714512" cy="6429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090" name="图片 18" descr="Untitled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3"/>
          <p:cNvSpPr>
            <a:spLocks noGrp="1"/>
          </p:cNvSpPr>
          <p:nvPr>
            <p:ph idx="1"/>
          </p:nvPr>
        </p:nvSpPr>
        <p:spPr>
          <a:xfrm>
            <a:off x="2024063" y="785813"/>
            <a:ext cx="8286750" cy="54292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&lt;math.h&gt;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double a,b,c,disc,x1,x2,realpart,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              imagpart;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scanf("%lf,%lf,%lf",&amp;a,&amp;b,&amp;c);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printf("The equation 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if(fabs(a)&lt;=1e-6)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printf("is not a quadratic\n");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011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2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2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22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23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7438" y="4857750"/>
            <a:ext cx="385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实型不能用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if (a==0)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90125" name="图片 12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Rectangle 3"/>
          <p:cNvSpPr>
            <a:spLocks noGrp="1"/>
          </p:cNvSpPr>
          <p:nvPr>
            <p:ph idx="1"/>
          </p:nvPr>
        </p:nvSpPr>
        <p:spPr>
          <a:xfrm>
            <a:off x="1524000" y="1357313"/>
            <a:ext cx="8929688" cy="3857625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else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{disc=b*b-4*a*c;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if(fabs(disc)&lt;=1e-6)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printf("has two equal roots:%8.4f\n",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             -b/(2*a));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else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113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6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147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5938" y="1976438"/>
            <a:ext cx="5000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先算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disc</a:t>
            </a:r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，以减少重复计算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81750" y="2571750"/>
            <a:ext cx="385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不能用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if (disc==0)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91150" name="图片 13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2024063" y="1143000"/>
            <a:ext cx="8215312" cy="4643438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 &lt;math.h&gt;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 ( )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{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double a,b,c,disc,x1,x2,p,q;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scanf("%lf%lf%lf",&amp;a,&amp;b,&amp;c);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disc=b*b-4*a*c;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126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9938" y="5286375"/>
            <a:ext cx="5857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计算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  <a:r>
              <a:rPr lang="en-US" altLang="zh-CN" sz="3200" b="1" baseline="30000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-4ac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disc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的值变为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-15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95563" y="4643438"/>
            <a:ext cx="607218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3414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0625" y="4143375"/>
            <a:ext cx="1439863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9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3"/>
          <p:cNvSpPr>
            <a:spLocks noGrp="1"/>
          </p:cNvSpPr>
          <p:nvPr>
            <p:ph idx="1"/>
          </p:nvPr>
        </p:nvSpPr>
        <p:spPr>
          <a:xfrm>
            <a:off x="1524000" y="857250"/>
            <a:ext cx="8929688" cy="4714875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if(disc&gt;1e-6)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{x1=(-b+sqrt(disc))/(2*a);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x2=(-b-sqrt(disc))/(2*a);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printf("has distinct real roots:%8.4f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    and %8.4f\n",x1,x2);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else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216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70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71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172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Rectangle 3"/>
          <p:cNvSpPr>
            <a:spLocks noGrp="1"/>
          </p:cNvSpPr>
          <p:nvPr>
            <p:ph idx="1"/>
          </p:nvPr>
        </p:nvSpPr>
        <p:spPr>
          <a:xfrm>
            <a:off x="1666875" y="857250"/>
            <a:ext cx="8501063" cy="56435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{ realpart=-b/(2*a);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imagpart=sqrt(-disc)/(2*a);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 has complex roots:\n");         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printf("%8.4f+%8.4f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\n“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 ,realpart,imagpart);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printf("%8.4f-%8.4f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\n",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realpart,imagpart);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318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8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8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9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9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9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9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94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195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5042" name="Picture 2" descr="pic4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4786313"/>
            <a:ext cx="8421688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7" name="图片 12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Rectangle 3"/>
          <p:cNvSpPr>
            <a:spLocks noGrp="1"/>
          </p:cNvSpPr>
          <p:nvPr>
            <p:ph idx="1"/>
          </p:nvPr>
        </p:nvSpPr>
        <p:spPr>
          <a:xfrm>
            <a:off x="1666875" y="857250"/>
            <a:ext cx="8501063" cy="56435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{ realpart=-b/(2*a);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imagpart=sqrt(-disc)/(2*a);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 has complex roots:\n");         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printf("%8.4f+%8.4f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\n“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 ,realpart,imagpart);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printf("%8.4f-%8.4f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\n",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realpart,imagpart);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421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8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219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6066" name="Picture 2" descr="pic4-9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938" y="4572000"/>
            <a:ext cx="7602537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21" name="图片 12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Rectangle 3"/>
          <p:cNvSpPr>
            <a:spLocks noGrp="1"/>
          </p:cNvSpPr>
          <p:nvPr>
            <p:ph idx="1"/>
          </p:nvPr>
        </p:nvSpPr>
        <p:spPr>
          <a:xfrm>
            <a:off x="1666875" y="857250"/>
            <a:ext cx="8501063" cy="56435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{ realpart=-b/(2*a);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imagpart=sqrt(-disc)/(2*a);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 has complex roots:\n");         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printf("%8.4f+%8.4f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\n“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 ,realpart,imagpart);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printf("%8.4f-%8.4f</a:t>
            </a:r>
            <a:r>
              <a:rPr kumimoji="1" lang="en-US" altLang="zh-CN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\n",</a:t>
            </a:r>
            <a:endParaRPr kumimoji="1" lang="en-US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             realpart,imagpart);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	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523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3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3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3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3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4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4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42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43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70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4652963"/>
            <a:ext cx="8459787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5" name="图片 12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3"/>
          <p:cNvSpPr>
            <a:spLocks noGrp="1"/>
          </p:cNvSpPr>
          <p:nvPr>
            <p:ph idx="1"/>
          </p:nvPr>
        </p:nvSpPr>
        <p:spPr>
          <a:xfrm>
            <a:off x="1881188" y="785813"/>
            <a:ext cx="8215312" cy="5500687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10 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运输公司对用户计算运输费用。路程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(s km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）越远，每吨·千米运费越低。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标准如下： </a:t>
            </a:r>
            <a:endParaRPr kumimoji="1" lang="zh-CN" altLang="zh-CN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          s &lt; 250                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没有折扣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250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≤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s &lt; 500                 2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％折扣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 500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≤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s &lt; 1000               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％折扣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1000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≤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s &lt; 2000              8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％折扣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2000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≤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s &lt; 3000              10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％折扣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3000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≤</a:t>
            </a:r>
            <a:r>
              <a:rPr kumimoji="1" lang="en-US" altLang="zh-CN" sz="2800" dirty="0">
                <a:latin typeface="+mn-lt"/>
                <a:ea typeface="+mn-ea"/>
                <a:cs typeface="+mn-cs"/>
              </a:rPr>
              <a:t>s                           15</a:t>
            </a:r>
            <a:r>
              <a:rPr kumimoji="1" lang="zh-CN" altLang="zh-CN" sz="2800" dirty="0">
                <a:latin typeface="+mn-lt"/>
                <a:ea typeface="+mn-ea"/>
                <a:cs typeface="+mn-cs"/>
              </a:rPr>
              <a:t>％折扣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625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6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267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6268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Rectangle 3"/>
          <p:cNvSpPr>
            <a:spLocks noGrp="1"/>
          </p:cNvSpPr>
          <p:nvPr>
            <p:ph idx="1"/>
          </p:nvPr>
        </p:nvSpPr>
        <p:spPr>
          <a:xfrm>
            <a:off x="1881188" y="928688"/>
            <a:ext cx="7929562" cy="3357562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解题思路：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设每吨每千米货物的基本运费为</a:t>
            </a:r>
            <a:r>
              <a:rPr kumimoji="1" lang="en-US" altLang="zh-CN" dirty="0">
                <a:latin typeface="+mn-lt"/>
                <a:ea typeface="+mn-ea"/>
              </a:rPr>
              <a:t>p</a:t>
            </a:r>
            <a:r>
              <a:rPr kumimoji="1" lang="zh-CN" altLang="zh-CN" dirty="0">
                <a:latin typeface="+mn-lt"/>
                <a:ea typeface="+mn-ea"/>
              </a:rPr>
              <a:t>，货物重为</a:t>
            </a:r>
            <a:r>
              <a:rPr kumimoji="1" lang="en-US" altLang="zh-CN" dirty="0">
                <a:latin typeface="+mn-lt"/>
                <a:ea typeface="+mn-ea"/>
              </a:rPr>
              <a:t>w</a:t>
            </a:r>
            <a:r>
              <a:rPr kumimoji="1" lang="zh-CN" altLang="zh-CN" dirty="0">
                <a:latin typeface="+mn-lt"/>
                <a:ea typeface="+mn-ea"/>
              </a:rPr>
              <a:t>，距离为</a:t>
            </a:r>
            <a:r>
              <a:rPr kumimoji="1" lang="en-US" altLang="zh-CN" dirty="0">
                <a:latin typeface="+mn-lt"/>
                <a:ea typeface="+mn-ea"/>
              </a:rPr>
              <a:t>s</a:t>
            </a:r>
            <a:r>
              <a:rPr kumimoji="1" lang="zh-CN" altLang="zh-CN" dirty="0">
                <a:latin typeface="+mn-lt"/>
                <a:ea typeface="+mn-ea"/>
              </a:rPr>
              <a:t>，折扣为</a:t>
            </a:r>
            <a:r>
              <a:rPr kumimoji="1" lang="en-US" altLang="zh-CN" dirty="0">
                <a:latin typeface="+mn-lt"/>
                <a:ea typeface="+mn-ea"/>
              </a:rPr>
              <a:t>d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总运费</a:t>
            </a:r>
            <a:r>
              <a:rPr kumimoji="1" lang="en-US" altLang="zh-CN" dirty="0">
                <a:latin typeface="+mn-lt"/>
                <a:ea typeface="+mn-ea"/>
              </a:rPr>
              <a:t>f</a:t>
            </a:r>
            <a:r>
              <a:rPr kumimoji="1" lang="zh-CN" altLang="zh-CN" dirty="0">
                <a:latin typeface="+mn-lt"/>
                <a:ea typeface="+mn-ea"/>
              </a:rPr>
              <a:t>的计算公式为</a:t>
            </a:r>
            <a:r>
              <a:rPr kumimoji="1" lang="en-US" altLang="zh-CN" dirty="0">
                <a:latin typeface="+mn-lt"/>
                <a:ea typeface="+mn-ea"/>
              </a:rPr>
              <a:t>f=p</a:t>
            </a:r>
            <a:r>
              <a:rPr kumimoji="1" lang="zh-CN" altLang="zh-CN" dirty="0">
                <a:latin typeface="+mn-lt"/>
                <a:ea typeface="+mn-ea"/>
              </a:rPr>
              <a:t>×</a:t>
            </a:r>
            <a:r>
              <a:rPr kumimoji="1" lang="en-US" altLang="zh-CN" dirty="0">
                <a:latin typeface="+mn-lt"/>
                <a:ea typeface="+mn-ea"/>
              </a:rPr>
              <a:t>w</a:t>
            </a:r>
            <a:r>
              <a:rPr kumimoji="1" lang="zh-CN" altLang="zh-CN" dirty="0">
                <a:latin typeface="+mn-lt"/>
                <a:ea typeface="+mn-ea"/>
              </a:rPr>
              <a:t>×</a:t>
            </a:r>
            <a:r>
              <a:rPr kumimoji="1" lang="en-US" altLang="zh-CN" dirty="0">
                <a:latin typeface="+mn-lt"/>
                <a:ea typeface="+mn-ea"/>
              </a:rPr>
              <a:t>s</a:t>
            </a:r>
            <a:r>
              <a:rPr kumimoji="1" lang="zh-CN" altLang="zh-CN" dirty="0">
                <a:latin typeface="+mn-lt"/>
                <a:ea typeface="+mn-ea"/>
              </a:rPr>
              <a:t>×</a:t>
            </a:r>
            <a:r>
              <a:rPr kumimoji="1" lang="en-US" altLang="zh-CN" dirty="0">
                <a:latin typeface="+mn-lt"/>
                <a:ea typeface="+mn-ea"/>
              </a:rPr>
              <a:t>(1-d)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9728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6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90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91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7292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738313" y="785813"/>
            <a:ext cx="8786812" cy="5429250"/>
          </a:xfrm>
        </p:spPr>
        <p:txBody>
          <a:bodyPr vert="horz" wrap="square" lIns="91440" tIns="45720" rIns="91440" bIns="45720" anchor="t" anchorCtr="0"/>
          <a:p>
            <a:r>
              <a:rPr kumimoji="1" lang="zh-CN" altLang="zh-CN" dirty="0">
                <a:latin typeface="+mn-lt"/>
                <a:ea typeface="+mn-ea"/>
                <a:cs typeface="+mn-cs"/>
              </a:rPr>
              <a:t>折扣的变化规律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（参见教材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图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3.</a:t>
            </a:r>
            <a:r>
              <a:rPr kumimoji="1" lang="en-US" altLang="zh-CN" dirty="0">
                <a:latin typeface="+mn-lt"/>
                <a:ea typeface="+mn-ea"/>
                <a:cs typeface="+mn-cs"/>
              </a:rPr>
              <a:t>15</a:t>
            </a:r>
            <a:r>
              <a:rPr kumimoji="1" lang="zh-CN" altLang="en-US" dirty="0">
                <a:latin typeface="+mn-lt"/>
                <a:ea typeface="+mn-ea"/>
                <a:cs typeface="+mn-cs"/>
              </a:rPr>
              <a:t>）</a:t>
            </a:r>
            <a:r>
              <a:rPr kumimoji="1" lang="zh-CN" altLang="zh-CN" dirty="0">
                <a:latin typeface="+mn-lt"/>
                <a:ea typeface="+mn-ea"/>
                <a:cs typeface="+mn-cs"/>
              </a:rPr>
              <a:t>：</a:t>
            </a:r>
            <a:endParaRPr kumimoji="1" lang="en-US" altLang="zh-CN" dirty="0">
              <a:latin typeface="+mn-lt"/>
              <a:ea typeface="+mn-ea"/>
              <a:cs typeface="+mn-cs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折扣的“变化点”都是</a:t>
            </a:r>
            <a:r>
              <a:rPr kumimoji="1" lang="en-US" altLang="zh-CN" dirty="0">
                <a:latin typeface="+mn-lt"/>
                <a:ea typeface="+mn-ea"/>
              </a:rPr>
              <a:t>250</a:t>
            </a:r>
            <a:r>
              <a:rPr kumimoji="1" lang="zh-CN" altLang="zh-CN" dirty="0">
                <a:latin typeface="+mn-lt"/>
                <a:ea typeface="+mn-ea"/>
              </a:rPr>
              <a:t>的倍数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在横轴上加一种坐标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，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的值为</a:t>
            </a:r>
            <a:r>
              <a:rPr kumimoji="1" lang="en-US" altLang="zh-CN" dirty="0">
                <a:latin typeface="+mn-lt"/>
                <a:ea typeface="+mn-ea"/>
              </a:rPr>
              <a:t>s/250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代表</a:t>
            </a:r>
            <a:r>
              <a:rPr kumimoji="1" lang="en-US" altLang="zh-CN" dirty="0">
                <a:latin typeface="+mn-lt"/>
                <a:ea typeface="+mn-ea"/>
              </a:rPr>
              <a:t>250</a:t>
            </a:r>
            <a:r>
              <a:rPr kumimoji="1" lang="zh-CN" altLang="zh-CN" dirty="0">
                <a:latin typeface="+mn-lt"/>
                <a:ea typeface="+mn-ea"/>
              </a:rPr>
              <a:t>的倍数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zh-CN" altLang="zh-CN" dirty="0">
                <a:latin typeface="+mn-lt"/>
                <a:ea typeface="+mn-ea"/>
              </a:rPr>
              <a:t>当</a:t>
            </a:r>
            <a:r>
              <a:rPr kumimoji="1" lang="en-US" altLang="zh-CN" dirty="0">
                <a:latin typeface="+mn-lt"/>
                <a:ea typeface="+mn-ea"/>
              </a:rPr>
              <a:t>c&lt;1</a:t>
            </a:r>
            <a:r>
              <a:rPr kumimoji="1" lang="zh-CN" altLang="zh-CN" dirty="0">
                <a:latin typeface="+mn-lt"/>
                <a:ea typeface="+mn-ea"/>
              </a:rPr>
              <a:t>时，表示</a:t>
            </a:r>
            <a:r>
              <a:rPr kumimoji="1" lang="en-US" altLang="zh-CN" dirty="0">
                <a:latin typeface="+mn-lt"/>
                <a:ea typeface="+mn-ea"/>
              </a:rPr>
              <a:t>s&lt;250</a:t>
            </a:r>
            <a:r>
              <a:rPr kumimoji="1" lang="zh-CN" altLang="zh-CN" dirty="0">
                <a:latin typeface="+mn-lt"/>
                <a:ea typeface="+mn-ea"/>
              </a:rPr>
              <a:t>，无折扣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1</a:t>
            </a:r>
            <a:r>
              <a:rPr kumimoji="1" lang="zh-CN" altLang="zh-CN" dirty="0">
                <a:latin typeface="+mn-lt"/>
                <a:ea typeface="+mn-ea"/>
              </a:rPr>
              <a:t>≤</a:t>
            </a:r>
            <a:r>
              <a:rPr kumimoji="1" lang="en-US" altLang="zh-CN" dirty="0">
                <a:latin typeface="+mn-lt"/>
                <a:ea typeface="+mn-ea"/>
              </a:rPr>
              <a:t>c&lt;2</a:t>
            </a:r>
            <a:r>
              <a:rPr kumimoji="1" lang="zh-CN" altLang="zh-CN" dirty="0">
                <a:latin typeface="+mn-lt"/>
                <a:ea typeface="+mn-ea"/>
              </a:rPr>
              <a:t>时，表示</a:t>
            </a:r>
            <a:r>
              <a:rPr kumimoji="1" lang="en-US" altLang="zh-CN" dirty="0">
                <a:latin typeface="+mn-lt"/>
                <a:ea typeface="+mn-ea"/>
              </a:rPr>
              <a:t>250</a:t>
            </a:r>
            <a:r>
              <a:rPr kumimoji="1" lang="zh-CN" altLang="zh-CN" dirty="0">
                <a:latin typeface="+mn-lt"/>
                <a:ea typeface="+mn-ea"/>
              </a:rPr>
              <a:t>≤</a:t>
            </a:r>
            <a:r>
              <a:rPr kumimoji="1" lang="en-US" altLang="zh-CN" dirty="0">
                <a:latin typeface="+mn-lt"/>
                <a:ea typeface="+mn-ea"/>
              </a:rPr>
              <a:t>s&lt;500</a:t>
            </a:r>
            <a:r>
              <a:rPr kumimoji="1" lang="zh-CN" altLang="zh-CN" dirty="0">
                <a:latin typeface="+mn-lt"/>
                <a:ea typeface="+mn-ea"/>
              </a:rPr>
              <a:t>，折扣</a:t>
            </a:r>
            <a:r>
              <a:rPr kumimoji="1" lang="en-US" altLang="zh-CN" dirty="0">
                <a:latin typeface="+mn-lt"/>
                <a:ea typeface="+mn-ea"/>
              </a:rPr>
              <a:t>d=2</a:t>
            </a:r>
            <a:r>
              <a:rPr kumimoji="1" lang="zh-CN" altLang="zh-CN" dirty="0">
                <a:latin typeface="+mn-lt"/>
                <a:ea typeface="+mn-ea"/>
              </a:rPr>
              <a:t>％</a:t>
            </a:r>
            <a:endParaRPr kumimoji="1" lang="en-US" altLang="zh-CN" dirty="0">
              <a:latin typeface="+mn-lt"/>
              <a:ea typeface="+mn-ea"/>
            </a:endParaRPr>
          </a:p>
          <a:p>
            <a:pPr lvl="1"/>
            <a:r>
              <a:rPr kumimoji="1" lang="en-US" altLang="zh-CN" dirty="0">
                <a:latin typeface="+mn-lt"/>
                <a:ea typeface="+mn-ea"/>
              </a:rPr>
              <a:t>2</a:t>
            </a:r>
            <a:r>
              <a:rPr kumimoji="1" lang="zh-CN" altLang="zh-CN" dirty="0">
                <a:latin typeface="+mn-lt"/>
                <a:ea typeface="+mn-ea"/>
              </a:rPr>
              <a:t>≤</a:t>
            </a:r>
            <a:r>
              <a:rPr kumimoji="1" lang="en-US" altLang="zh-CN" dirty="0">
                <a:latin typeface="+mn-lt"/>
                <a:ea typeface="+mn-ea"/>
              </a:rPr>
              <a:t>c&lt;4</a:t>
            </a:r>
            <a:r>
              <a:rPr kumimoji="1" lang="zh-CN" altLang="zh-CN" dirty="0">
                <a:latin typeface="+mn-lt"/>
                <a:ea typeface="+mn-ea"/>
              </a:rPr>
              <a:t>时，</a:t>
            </a:r>
            <a:r>
              <a:rPr kumimoji="1" lang="en-US" altLang="zh-CN" dirty="0">
                <a:latin typeface="+mn-lt"/>
                <a:ea typeface="+mn-ea"/>
              </a:rPr>
              <a:t>d=5</a:t>
            </a:r>
            <a:r>
              <a:rPr kumimoji="1" lang="zh-CN" altLang="zh-CN" dirty="0">
                <a:latin typeface="+mn-lt"/>
                <a:ea typeface="+mn-ea"/>
              </a:rPr>
              <a:t>％；</a:t>
            </a:r>
            <a:r>
              <a:rPr kumimoji="1" lang="en-US" altLang="zh-CN" dirty="0">
                <a:latin typeface="+mn-lt"/>
                <a:ea typeface="+mn-ea"/>
              </a:rPr>
              <a:t>4</a:t>
            </a:r>
            <a:r>
              <a:rPr kumimoji="1" lang="zh-CN" altLang="zh-CN" dirty="0">
                <a:latin typeface="+mn-lt"/>
                <a:ea typeface="+mn-ea"/>
              </a:rPr>
              <a:t>≤</a:t>
            </a:r>
            <a:r>
              <a:rPr kumimoji="1" lang="en-US" altLang="zh-CN" dirty="0">
                <a:latin typeface="+mn-lt"/>
                <a:ea typeface="+mn-ea"/>
              </a:rPr>
              <a:t>c&lt;8</a:t>
            </a:r>
            <a:r>
              <a:rPr kumimoji="1" lang="zh-CN" altLang="zh-CN" dirty="0">
                <a:latin typeface="+mn-lt"/>
                <a:ea typeface="+mn-ea"/>
              </a:rPr>
              <a:t>时，</a:t>
            </a:r>
            <a:r>
              <a:rPr kumimoji="1" lang="en-US" altLang="zh-CN" dirty="0">
                <a:latin typeface="+mn-lt"/>
                <a:ea typeface="+mn-ea"/>
              </a:rPr>
              <a:t>d=8</a:t>
            </a:r>
            <a:r>
              <a:rPr kumimoji="1" lang="zh-CN" altLang="zh-CN" dirty="0">
                <a:latin typeface="+mn-lt"/>
                <a:ea typeface="+mn-ea"/>
              </a:rPr>
              <a:t>％；</a:t>
            </a:r>
            <a:endParaRPr kumimoji="1" lang="en-US" altLang="zh-CN" dirty="0">
              <a:latin typeface="+mn-lt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kumimoji="1" lang="en-US" altLang="zh-CN" dirty="0">
                <a:latin typeface="+mn-lt"/>
                <a:ea typeface="+mn-ea"/>
              </a:rPr>
              <a:t>   8</a:t>
            </a:r>
            <a:r>
              <a:rPr kumimoji="1" lang="zh-CN" altLang="zh-CN" dirty="0">
                <a:latin typeface="+mn-lt"/>
                <a:ea typeface="+mn-ea"/>
              </a:rPr>
              <a:t>≤</a:t>
            </a:r>
            <a:r>
              <a:rPr kumimoji="1" lang="en-US" altLang="zh-CN" dirty="0">
                <a:latin typeface="+mn-lt"/>
                <a:ea typeface="+mn-ea"/>
              </a:rPr>
              <a:t>c&lt;12</a:t>
            </a:r>
            <a:r>
              <a:rPr kumimoji="1" lang="zh-CN" altLang="zh-CN" dirty="0">
                <a:latin typeface="+mn-lt"/>
                <a:ea typeface="+mn-ea"/>
              </a:rPr>
              <a:t>时，</a:t>
            </a:r>
            <a:r>
              <a:rPr kumimoji="1" lang="en-US" altLang="zh-CN" dirty="0">
                <a:latin typeface="+mn-lt"/>
                <a:ea typeface="+mn-ea"/>
              </a:rPr>
              <a:t>d=10</a:t>
            </a:r>
            <a:r>
              <a:rPr kumimoji="1" lang="zh-CN" altLang="zh-CN" dirty="0">
                <a:latin typeface="+mn-lt"/>
                <a:ea typeface="+mn-ea"/>
              </a:rPr>
              <a:t>％；</a:t>
            </a:r>
            <a:r>
              <a:rPr kumimoji="1" lang="en-US" altLang="zh-CN" dirty="0">
                <a:latin typeface="+mn-lt"/>
                <a:ea typeface="+mn-ea"/>
              </a:rPr>
              <a:t>c</a:t>
            </a:r>
            <a:r>
              <a:rPr kumimoji="1" lang="zh-CN" altLang="zh-CN" dirty="0">
                <a:latin typeface="+mn-lt"/>
                <a:ea typeface="+mn-ea"/>
              </a:rPr>
              <a:t>≥</a:t>
            </a:r>
            <a:r>
              <a:rPr kumimoji="1" lang="en-US" altLang="zh-CN" dirty="0">
                <a:latin typeface="+mn-lt"/>
                <a:ea typeface="+mn-ea"/>
              </a:rPr>
              <a:t>12</a:t>
            </a:r>
            <a:r>
              <a:rPr kumimoji="1" lang="zh-CN" altLang="zh-CN" dirty="0">
                <a:latin typeface="+mn-lt"/>
                <a:ea typeface="+mn-ea"/>
              </a:rPr>
              <a:t>时，</a:t>
            </a:r>
            <a:r>
              <a:rPr kumimoji="1" lang="en-US" altLang="zh-CN" dirty="0">
                <a:latin typeface="+mn-lt"/>
                <a:ea typeface="+mn-ea"/>
              </a:rPr>
              <a:t>d=15</a:t>
            </a:r>
            <a:r>
              <a:rPr kumimoji="1" lang="zh-CN" altLang="zh-CN" dirty="0">
                <a:latin typeface="+mn-lt"/>
                <a:ea typeface="+mn-ea"/>
              </a:rPr>
              <a:t>％</a:t>
            </a:r>
            <a:endParaRPr kumimoji="1" lang="zh-CN" altLang="zh-CN" dirty="0">
              <a:latin typeface="+mn-lt"/>
              <a:ea typeface="+mn-ea"/>
            </a:endParaRPr>
          </a:p>
        </p:txBody>
      </p:sp>
      <p:sp>
        <p:nvSpPr>
          <p:cNvPr id="98307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08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09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0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4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5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8316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68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86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12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charRg st="112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37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137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Rectangle 3"/>
          <p:cNvSpPr>
            <a:spLocks noGrp="1"/>
          </p:cNvSpPr>
          <p:nvPr>
            <p:ph idx="1"/>
          </p:nvPr>
        </p:nvSpPr>
        <p:spPr>
          <a:xfrm>
            <a:off x="2024063" y="785813"/>
            <a:ext cx="7858125" cy="5429250"/>
          </a:xfrm>
        </p:spPr>
        <p:txBody>
          <a:bodyPr vert="horz" wrap="square" lIns="91440" tIns="45720" rIns="91440" bIns="45720" anchor="t" anchorCtr="0"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#include &lt;stdio.h&gt;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int main()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{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int c,s;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float p,w,d,f;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printf("please enter price,weight,discount:");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scanf("%f,%f,%d",&amp;p,&amp;w,&amp;s);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if(s&gt;=3000)  c=12;                 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else         c=s/250;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99331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2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3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4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8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9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24625" y="4857750"/>
            <a:ext cx="4000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输入单价、重量、距离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99341" name="图片 12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3"/>
          <p:cNvSpPr>
            <a:spLocks noGrp="1"/>
          </p:cNvSpPr>
          <p:nvPr>
            <p:ph idx="1"/>
          </p:nvPr>
        </p:nvSpPr>
        <p:spPr>
          <a:xfrm>
            <a:off x="2024063" y="500063"/>
            <a:ext cx="7858125" cy="6072187"/>
          </a:xfrm>
        </p:spPr>
        <p:txBody>
          <a:bodyPr vert="horz" wrap="square" lIns="91440" tIns="45720" rIns="91440" bIns="45720" anchor="t" anchorCtr="0"/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switch(c)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{ case 0:   d=0; break;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1:   d=2; break;            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2: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3:   d=5; break;             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4: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5: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6: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7:   d=8; break;             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8:  case 9:  case 10: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11:  d=10; break;          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   case 12:  d=15; break;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lnSpc>
                <a:spcPts val="3000"/>
              </a:lnSpc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00355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56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57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58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5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6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6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62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63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0364" name="图片 11" descr="Untitl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Rectangle 3"/>
          <p:cNvSpPr>
            <a:spLocks noGrp="1"/>
          </p:cNvSpPr>
          <p:nvPr>
            <p:ph idx="1"/>
          </p:nvPr>
        </p:nvSpPr>
        <p:spPr>
          <a:xfrm>
            <a:off x="2238375" y="1143000"/>
            <a:ext cx="7858125" cy="3000375"/>
          </a:xfrm>
        </p:spPr>
        <p:txBody>
          <a:bodyPr vert="horz" wrap="square" lIns="91440" tIns="45720" rIns="91440" bIns="45720" anchor="t" anchorCtr="0"/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f = p * w * s * (1 - d / 100);                  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printf(“freight=%10.2f\n”,f); 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   return 0;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</a:pPr>
            <a:r>
              <a:rPr kumimoji="1" lang="en-US" altLang="zh-CN" sz="2800" dirty="0">
                <a:latin typeface="+mn-lt"/>
                <a:ea typeface="+mn-ea"/>
                <a:cs typeface="+mn-cs"/>
              </a:rPr>
              <a:t>}</a:t>
            </a:r>
            <a:endParaRPr kumimoji="1" lang="zh-CN" altLang="zh-CN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0137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0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1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2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3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4" name="Rectangle 4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5" name="Rectangle 6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6" name="Rectangle 8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387" name="Rectangle 10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91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438" y="3714750"/>
            <a:ext cx="9001125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9" name="图片 12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0" y="5937250"/>
            <a:ext cx="927100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10801,&quot;width&quot;:19200}"/>
</p:tagLst>
</file>

<file path=ppt/tags/tag3.xml><?xml version="1.0" encoding="utf-8"?>
<p:tagLst xmlns:p="http://schemas.openxmlformats.org/presentationml/2006/main">
  <p:tag name="COMMONDATA" val="eyJoZGlkIjoiNTFkOTIyMDY2YjE4NTIwODdhMjI4ZTBiNTExZWIyMjgifQ=="/>
  <p:tag name="KSO_WPP_MARK_KEY" val="9c2819c2-b7c2-4c90-ac85-5be0471c64ba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淘PPT</Template>
  <TotalTime>0</TotalTime>
  <Words>17190</Words>
  <Application>WPS 演示</Application>
  <PresentationFormat>宽屏</PresentationFormat>
  <Paragraphs>1275</Paragraphs>
  <Slides>99</Slides>
  <Notes>35</Notes>
  <HiddenSlides>5</HiddenSlides>
  <MMClips>1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99</vt:i4>
      </vt:variant>
    </vt:vector>
  </HeadingPairs>
  <TitlesOfParts>
    <vt:vector size="119" baseType="lpstr">
      <vt:lpstr>Arial</vt:lpstr>
      <vt:lpstr>宋体</vt:lpstr>
      <vt:lpstr>Wingdings</vt:lpstr>
      <vt:lpstr>微软雅黑</vt:lpstr>
      <vt:lpstr>Arial Unicode MS</vt:lpstr>
      <vt:lpstr>黑体</vt:lpstr>
      <vt:lpstr>华文新魏</vt:lpstr>
      <vt:lpstr>Calibri</vt:lpstr>
      <vt:lpstr>Arial Unicode MS</vt:lpstr>
      <vt:lpstr>Times New Roman</vt:lpstr>
      <vt:lpstr>1_Office 主题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项目3：条件选择程序设计</vt:lpstr>
      <vt:lpstr>PowerPoint 演示文稿</vt:lpstr>
      <vt:lpstr>PowerPoint 演示文稿</vt:lpstr>
      <vt:lpstr>3.1 选择结构和条件判断</vt:lpstr>
      <vt:lpstr>3.1 选择结构和条件判断</vt:lpstr>
      <vt:lpstr>3.1 选择结构和条件判断</vt:lpstr>
      <vt:lpstr>3.1 选择结构和条件判断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3.2 用if语句实现选择结构</vt:lpstr>
      <vt:lpstr>3.2.1 用if语句处理选择结构举例</vt:lpstr>
      <vt:lpstr>3.2.1 用if语句处理选择结构举例</vt:lpstr>
      <vt:lpstr>3.2.1 用if语句处理选择结构举例</vt:lpstr>
      <vt:lpstr>3.2.1 用if语句处理选择结构举例</vt:lpstr>
      <vt:lpstr>3.2.1 用if语句处理选择结构举例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3.2.2  if语句的一般形式</vt:lpstr>
      <vt:lpstr>3.2.2  if语句的一般形式</vt:lpstr>
      <vt:lpstr>PowerPoint 演示文稿</vt:lpstr>
      <vt:lpstr>PowerPoint 演示文稿</vt:lpstr>
      <vt:lpstr>PowerPoint 演示文稿</vt:lpstr>
      <vt:lpstr>3.3关系运算符和关系表达式</vt:lpstr>
      <vt:lpstr>3.3.1关系运算符及其优先次序</vt:lpstr>
      <vt:lpstr>3.3.1关系运算符及其优先次序</vt:lpstr>
      <vt:lpstr>3.3.1关系运算符及其优先次序</vt:lpstr>
      <vt:lpstr>3.3.2 关系表达式</vt:lpstr>
      <vt:lpstr>3.4 逻辑运算符和逻辑表达式</vt:lpstr>
      <vt:lpstr>3.3.1 逻辑运算符及其优先次序</vt:lpstr>
      <vt:lpstr>3.3.1 逻辑运算符及其优先次序</vt:lpstr>
      <vt:lpstr>3.3.1 逻辑运算符及其优先次序</vt:lpstr>
      <vt:lpstr>3.3.1 逻辑运算符及其优先次序</vt:lpstr>
      <vt:lpstr>3.3.2 逻辑表达式</vt:lpstr>
      <vt:lpstr>3.3.2 逻辑表达式</vt:lpstr>
      <vt:lpstr>3.3.2 逻辑表达式</vt:lpstr>
      <vt:lpstr>3.3.2 逻辑表达式</vt:lpstr>
      <vt:lpstr>3.3.3 逻辑型变量</vt:lpstr>
      <vt:lpstr>3.5 条件运算符和条件表达式</vt:lpstr>
      <vt:lpstr>3.5 条件运算符和条件表达式</vt:lpstr>
      <vt:lpstr>3.5 条件运算符和条件表达式</vt:lpstr>
      <vt:lpstr>3.5 条件运算符和条件表达式</vt:lpstr>
      <vt:lpstr>3.5 条件运算符和条件表达式</vt:lpstr>
      <vt:lpstr>3.5 条件运算符和条件表达式</vt:lpstr>
      <vt:lpstr>3.5 条件运算符和条件表达式</vt:lpstr>
      <vt:lpstr>3.5 条件运算符和条件表达式</vt:lpstr>
      <vt:lpstr>3.6 选择结构的嵌套</vt:lpstr>
      <vt:lpstr>3.6 选择结构的嵌套</vt:lpstr>
      <vt:lpstr>3.6 选择结构的嵌套</vt:lpstr>
      <vt:lpstr>3.6 选择结构的嵌套</vt:lpstr>
      <vt:lpstr>3.6 选择结构的嵌套</vt:lpstr>
      <vt:lpstr>3.6 选择结构的嵌套</vt:lpstr>
      <vt:lpstr>3.6 选择结构的嵌套</vt:lpstr>
      <vt:lpstr>3.7 用switch语句实现多分支选择结构</vt:lpstr>
      <vt:lpstr>3.7 用switch语句实现多分支选择结构</vt:lpstr>
      <vt:lpstr>3.7 用switch语句实现多分支选择结构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3.8选择结构程序综合举例</vt:lpstr>
      <vt:lpstr>3.8选择结构程序综合举例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淘PPT模板</Company>
  <LinksUpToDate>false</LinksUpToDate>
  <SharedDoc>false</SharedDoc>
  <HyperlinksChanged>false</HyperlinksChanged>
  <AppVersion>14.0000</AppVersion>
  <Manager>淘PPT模板</Manager>
  <HyperlinkBase>淘PPT模板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淘PPT模板</dc:title>
  <dc:creator>tppt.taobao.com</dc:creator>
  <cp:keywords>淘PPT模板</cp:keywords>
  <dc:description>tppt.taobao.com</dc:description>
  <dc:subject>淘PPT模板</dc:subject>
  <cp:category>淘PPT模板</cp:category>
  <cp:lastModifiedBy>郑茵</cp:lastModifiedBy>
  <cp:revision>54</cp:revision>
  <dcterms:created xsi:type="dcterms:W3CDTF">2015-10-15T01:42:00Z</dcterms:created>
  <dcterms:modified xsi:type="dcterms:W3CDTF">2023-08-22T11:05:56Z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320526A727124046804C75E1FB81CF68_13</vt:lpwstr>
  </property>
</Properties>
</file>