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8"/>
  </p:notesMasterIdLst>
  <p:handoutMasterIdLst>
    <p:handoutMasterId r:id="rId219"/>
  </p:handoutMasterIdLst>
  <p:sldIdLst>
    <p:sldId id="560" r:id="rId3"/>
    <p:sldId id="561" r:id="rId4"/>
    <p:sldId id="347" r:id="rId5"/>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26" r:id="rId84"/>
    <p:sldId id="427" r:id="rId85"/>
    <p:sldId id="428" r:id="rId86"/>
    <p:sldId id="429" r:id="rId87"/>
    <p:sldId id="430" r:id="rId88"/>
    <p:sldId id="431" r:id="rId89"/>
    <p:sldId id="432" r:id="rId90"/>
    <p:sldId id="433" r:id="rId91"/>
    <p:sldId id="434" r:id="rId92"/>
    <p:sldId id="435" r:id="rId93"/>
    <p:sldId id="436" r:id="rId94"/>
    <p:sldId id="437" r:id="rId95"/>
    <p:sldId id="438" r:id="rId96"/>
    <p:sldId id="439" r:id="rId97"/>
    <p:sldId id="440" r:id="rId98"/>
    <p:sldId id="441" r:id="rId99"/>
    <p:sldId id="442" r:id="rId100"/>
    <p:sldId id="443" r:id="rId101"/>
    <p:sldId id="444" r:id="rId102"/>
    <p:sldId id="445" r:id="rId103"/>
    <p:sldId id="446" r:id="rId104"/>
    <p:sldId id="447" r:id="rId105"/>
    <p:sldId id="448" r:id="rId106"/>
    <p:sldId id="449" r:id="rId107"/>
    <p:sldId id="450" r:id="rId108"/>
    <p:sldId id="451" r:id="rId109"/>
    <p:sldId id="452" r:id="rId110"/>
    <p:sldId id="453" r:id="rId111"/>
    <p:sldId id="454" r:id="rId112"/>
    <p:sldId id="455" r:id="rId113"/>
    <p:sldId id="456" r:id="rId114"/>
    <p:sldId id="457" r:id="rId115"/>
    <p:sldId id="458" r:id="rId116"/>
    <p:sldId id="459" r:id="rId117"/>
    <p:sldId id="460" r:id="rId118"/>
    <p:sldId id="461" r:id="rId119"/>
    <p:sldId id="462" r:id="rId120"/>
    <p:sldId id="463" r:id="rId121"/>
    <p:sldId id="464" r:id="rId122"/>
    <p:sldId id="465" r:id="rId123"/>
    <p:sldId id="466" r:id="rId124"/>
    <p:sldId id="467" r:id="rId125"/>
    <p:sldId id="468" r:id="rId126"/>
    <p:sldId id="469" r:id="rId127"/>
    <p:sldId id="470" r:id="rId128"/>
    <p:sldId id="471" r:id="rId129"/>
    <p:sldId id="472" r:id="rId130"/>
    <p:sldId id="473" r:id="rId131"/>
    <p:sldId id="474" r:id="rId132"/>
    <p:sldId id="475" r:id="rId133"/>
    <p:sldId id="476" r:id="rId134"/>
    <p:sldId id="477" r:id="rId135"/>
    <p:sldId id="478" r:id="rId136"/>
    <p:sldId id="479" r:id="rId137"/>
    <p:sldId id="480" r:id="rId138"/>
    <p:sldId id="481" r:id="rId139"/>
    <p:sldId id="482" r:id="rId140"/>
    <p:sldId id="483" r:id="rId141"/>
    <p:sldId id="484" r:id="rId142"/>
    <p:sldId id="485" r:id="rId143"/>
    <p:sldId id="486" r:id="rId144"/>
    <p:sldId id="487" r:id="rId145"/>
    <p:sldId id="488" r:id="rId146"/>
    <p:sldId id="489" r:id="rId147"/>
    <p:sldId id="490" r:id="rId148"/>
    <p:sldId id="491" r:id="rId149"/>
    <p:sldId id="492" r:id="rId150"/>
    <p:sldId id="493" r:id="rId151"/>
    <p:sldId id="494" r:id="rId152"/>
    <p:sldId id="495" r:id="rId153"/>
    <p:sldId id="496" r:id="rId154"/>
    <p:sldId id="497" r:id="rId155"/>
    <p:sldId id="498" r:id="rId156"/>
    <p:sldId id="499" r:id="rId157"/>
    <p:sldId id="500" r:id="rId158"/>
    <p:sldId id="501" r:id="rId159"/>
    <p:sldId id="502" r:id="rId160"/>
    <p:sldId id="503" r:id="rId161"/>
    <p:sldId id="504" r:id="rId162"/>
    <p:sldId id="505" r:id="rId163"/>
    <p:sldId id="506" r:id="rId164"/>
    <p:sldId id="507" r:id="rId165"/>
    <p:sldId id="508" r:id="rId166"/>
    <p:sldId id="509" r:id="rId167"/>
    <p:sldId id="510" r:id="rId168"/>
    <p:sldId id="511" r:id="rId169"/>
    <p:sldId id="512" r:id="rId170"/>
    <p:sldId id="513" r:id="rId171"/>
    <p:sldId id="514" r:id="rId172"/>
    <p:sldId id="515" r:id="rId173"/>
    <p:sldId id="516" r:id="rId174"/>
    <p:sldId id="517" r:id="rId175"/>
    <p:sldId id="518" r:id="rId176"/>
    <p:sldId id="519" r:id="rId177"/>
    <p:sldId id="520" r:id="rId178"/>
    <p:sldId id="521" r:id="rId179"/>
    <p:sldId id="522" r:id="rId180"/>
    <p:sldId id="523" r:id="rId181"/>
    <p:sldId id="524" r:id="rId182"/>
    <p:sldId id="525" r:id="rId183"/>
    <p:sldId id="526" r:id="rId184"/>
    <p:sldId id="527" r:id="rId185"/>
    <p:sldId id="528" r:id="rId186"/>
    <p:sldId id="529" r:id="rId187"/>
    <p:sldId id="530" r:id="rId188"/>
    <p:sldId id="531" r:id="rId189"/>
    <p:sldId id="532" r:id="rId190"/>
    <p:sldId id="533" r:id="rId191"/>
    <p:sldId id="534" r:id="rId192"/>
    <p:sldId id="535" r:id="rId193"/>
    <p:sldId id="536" r:id="rId194"/>
    <p:sldId id="537" r:id="rId195"/>
    <p:sldId id="538" r:id="rId196"/>
    <p:sldId id="539" r:id="rId197"/>
    <p:sldId id="540" r:id="rId198"/>
    <p:sldId id="541" r:id="rId199"/>
    <p:sldId id="542" r:id="rId200"/>
    <p:sldId id="543" r:id="rId201"/>
    <p:sldId id="544" r:id="rId202"/>
    <p:sldId id="545" r:id="rId203"/>
    <p:sldId id="546" r:id="rId204"/>
    <p:sldId id="547" r:id="rId205"/>
    <p:sldId id="548" r:id="rId206"/>
    <p:sldId id="549" r:id="rId207"/>
    <p:sldId id="550" r:id="rId208"/>
    <p:sldId id="551" r:id="rId209"/>
    <p:sldId id="552" r:id="rId210"/>
    <p:sldId id="553" r:id="rId211"/>
    <p:sldId id="554" r:id="rId212"/>
    <p:sldId id="555" r:id="rId213"/>
    <p:sldId id="556" r:id="rId214"/>
    <p:sldId id="557" r:id="rId215"/>
    <p:sldId id="558" r:id="rId216"/>
    <p:sldId id="559" r:id="rId217"/>
  </p:sldIdLst>
  <p:sldSz cx="12192000" cy="6858000"/>
  <p:notesSz cx="6858000" cy="9144000"/>
  <p:custDataLst>
    <p:tags r:id="rId2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4" Type="http://schemas.openxmlformats.org/officeDocument/2006/relationships/tags" Target="tags/tag3.xml"/><Relationship Id="rId223" Type="http://schemas.openxmlformats.org/officeDocument/2006/relationships/commentAuthors" Target="commentAuthors.xml"/><Relationship Id="rId222" Type="http://schemas.openxmlformats.org/officeDocument/2006/relationships/tableStyles" Target="tableStyles.xml"/><Relationship Id="rId221" Type="http://schemas.openxmlformats.org/officeDocument/2006/relationships/viewProps" Target="viewProps.xml"/><Relationship Id="rId220" Type="http://schemas.openxmlformats.org/officeDocument/2006/relationships/presProps" Target="presProps.xml"/><Relationship Id="rId22" Type="http://schemas.openxmlformats.org/officeDocument/2006/relationships/slide" Target="slides/slide20.xml"/><Relationship Id="rId219" Type="http://schemas.openxmlformats.org/officeDocument/2006/relationships/handoutMaster" Target="handoutMasters/handoutMaster1.xml"/><Relationship Id="rId218" Type="http://schemas.openxmlformats.org/officeDocument/2006/relationships/notesMaster" Target="notesMasters/notesMaster1.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Rectangle 67"/>
          <p:cNvSpPr>
            <a:spLocks noGrp="1" noChangeArrowheads="1"/>
          </p:cNvSpPr>
          <p:nvPr>
            <p:ph type="dt" sz="half" idx="10"/>
          </p:nvPr>
        </p:nvSpPr>
        <p:spPr>
          <a:xfrm>
            <a:off x="1536700" y="6286500"/>
            <a:ext cx="2540000" cy="457200"/>
          </a:xfrm>
        </p:spPr>
        <p:txBody>
          <a:bodyPr/>
          <a:lstStyle>
            <a:lvl1pPr>
              <a:defRPr/>
            </a:lvl1pPr>
          </a:lstStyle>
          <a:p>
            <a:pPr>
              <a:defRPr/>
            </a:pPr>
            <a:endParaRPr lang="en-US" altLang="zh-CN"/>
          </a:p>
        </p:txBody>
      </p:sp>
      <p:sp>
        <p:nvSpPr>
          <p:cNvPr id="5" name="Rectangle 68"/>
          <p:cNvSpPr>
            <a:spLocks noGrp="1" noChangeArrowheads="1"/>
          </p:cNvSpPr>
          <p:nvPr>
            <p:ph type="ftr" sz="quarter" idx="11"/>
          </p:nvPr>
        </p:nvSpPr>
        <p:spPr>
          <a:xfrm>
            <a:off x="4787900" y="6286500"/>
            <a:ext cx="3860800" cy="457200"/>
          </a:xfrm>
        </p:spPr>
        <p:txBody>
          <a:bodyPr/>
          <a:lstStyle>
            <a:lvl1pPr>
              <a:defRPr/>
            </a:lvl1pPr>
          </a:lstStyle>
          <a:p>
            <a:pPr>
              <a:defRPr/>
            </a:pPr>
            <a:endParaRPr lang="en-US" altLang="zh-CN"/>
          </a:p>
        </p:txBody>
      </p:sp>
      <p:sp>
        <p:nvSpPr>
          <p:cNvPr id="6" name="Rectangle 69"/>
          <p:cNvSpPr>
            <a:spLocks noGrp="1" noChangeArrowheads="1"/>
          </p:cNvSpPr>
          <p:nvPr>
            <p:ph type="sldNum" sz="quarter" idx="12"/>
          </p:nvPr>
        </p:nvSpPr>
        <p:spPr>
          <a:xfrm>
            <a:off x="9359900" y="6286500"/>
            <a:ext cx="2540000" cy="457200"/>
          </a:xfrm>
        </p:spPr>
        <p:txBody>
          <a:bodyPr/>
          <a:lstStyle>
            <a:lvl1pPr>
              <a:defRPr/>
            </a:lvl1pPr>
          </a:lstStyle>
          <a:p>
            <a:pPr>
              <a:defRPr/>
            </a:pPr>
            <a:fld id="{739C1583-E764-4250-AE0A-B209C96C3554}" type="slidenum">
              <a:rPr lang="en-US" altLang="zh-CN"/>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10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20.xml"/><Relationship Id="rId2" Type="http://schemas.openxmlformats.org/officeDocument/2006/relationships/slide" Target="slide111.xml"/><Relationship Id="rId1" Type="http://schemas.openxmlformats.org/officeDocument/2006/relationships/slide" Target="slide100.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0.pn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1.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2.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3.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3.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slide" Target="slide99.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99.xml"/><Relationship Id="rId1"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99.xml"/></Relationships>
</file>

<file path=ppt/slides/_rels/slide13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45.xml"/><Relationship Id="rId3" Type="http://schemas.openxmlformats.org/officeDocument/2006/relationships/slide" Target="slide141.xml"/><Relationship Id="rId2" Type="http://schemas.openxmlformats.org/officeDocument/2006/relationships/slide" Target="slide137.xml"/><Relationship Id="rId1" Type="http://schemas.openxmlformats.org/officeDocument/2006/relationships/slide" Target="slide135.xml"/></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34.xml"/></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 Target="slide15.xml"/></Relationships>
</file>

<file path=ppt/slides/_rels/slide1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82.xml"/><Relationship Id="rId2" Type="http://schemas.openxmlformats.org/officeDocument/2006/relationships/slide" Target="slide178.xml"/><Relationship Id="rId1" Type="http://schemas.openxmlformats.org/officeDocument/2006/relationships/slide" Target="slide163.xml"/></Relationships>
</file>

<file path=ppt/slides/_rels/slide1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7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62.xml"/><Relationship Id="rId1" Type="http://schemas.openxmlformats.org/officeDocument/2006/relationships/image" Target="../media/image49.png"/></Relationships>
</file>

<file path=ppt/slides/_rels/slide1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4.xml"/><Relationship Id="rId1" Type="http://schemas.openxmlformats.org/officeDocument/2006/relationships/image" Target="../media/image9.png"/></Relationships>
</file>

<file path=ppt/slides/_rels/slide1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62.xml"/></Relationships>
</file>

<file path=ppt/slides/_rels/slide18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62.xml"/><Relationship Id="rId1" Type="http://schemas.openxmlformats.org/officeDocument/2006/relationships/image" Target="../media/image50.png"/></Relationships>
</file>

<file path=ppt/slides/_rels/slide18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99.xml"/><Relationship Id="rId2" Type="http://schemas.openxmlformats.org/officeDocument/2006/relationships/slide" Target="slide189.xml"/><Relationship Id="rId1" Type="http://schemas.openxmlformats.org/officeDocument/2006/relationships/slide" Target="slide18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1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0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20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20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20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87.xml"/></Relationships>
</file>

<file path=ppt/slides/_rels/slide20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87.xml"/><Relationship Id="rId1" Type="http://schemas.openxmlformats.org/officeDocument/2006/relationships/image" Target="../media/image51.png"/></Relationships>
</file>

<file path=ppt/slides/_rels/slide20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4.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slide" Target="slide14.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xml.rels><?xml version="1.0" encoding="UTF-8" standalone="yes"?>
<Relationships xmlns="http://schemas.openxmlformats.org/package/2006/relationships"><Relationship Id="rId9" Type="http://schemas.openxmlformats.org/officeDocument/2006/relationships/slide" Target="slide203.xml"/><Relationship Id="rId8" Type="http://schemas.openxmlformats.org/officeDocument/2006/relationships/slide" Target="slide187.xml"/><Relationship Id="rId7" Type="http://schemas.openxmlformats.org/officeDocument/2006/relationships/slide" Target="slide162.xml"/><Relationship Id="rId6" Type="http://schemas.openxmlformats.org/officeDocument/2006/relationships/slide" Target="slide153.xml"/><Relationship Id="rId5" Type="http://schemas.openxmlformats.org/officeDocument/2006/relationships/slide" Target="slide134.xml"/><Relationship Id="rId4" Type="http://schemas.openxmlformats.org/officeDocument/2006/relationships/slide" Target="slide99.xml"/><Relationship Id="rId3" Type="http://schemas.openxmlformats.org/officeDocument/2006/relationships/slide" Target="slide40.xml"/><Relationship Id="rId2" Type="http://schemas.openxmlformats.org/officeDocument/2006/relationships/slide" Target="slide14.xml"/><Relationship Id="rId10" Type="http://schemas.openxmlformats.org/officeDocument/2006/relationships/slideLayout" Target="../slideLayouts/slideLayout12.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4.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4.xml"/><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14.xml"/><Relationship Id="rId2" Type="http://schemas.openxmlformats.org/officeDocument/2006/relationships/image" Target="../media/image16.png"/><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14.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14.xml"/><Relationship Id="rId2" Type="http://schemas.openxmlformats.org/officeDocument/2006/relationships/image" Target="../media/image17.png"/><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png"/><Relationship Id="rId6" Type="http://schemas.openxmlformats.org/officeDocument/2006/relationships/slide" Target="slide1.xml"/><Relationship Id="rId5" Type="http://schemas.openxmlformats.org/officeDocument/2006/relationships/slide" Target="slide73.xml"/><Relationship Id="rId4" Type="http://schemas.openxmlformats.org/officeDocument/2006/relationships/slide" Target="slide58.xml"/><Relationship Id="rId3" Type="http://schemas.openxmlformats.org/officeDocument/2006/relationships/slide" Target="slide48.xml"/><Relationship Id="rId2" Type="http://schemas.openxmlformats.org/officeDocument/2006/relationships/slide" Target="slide43.xml"/><Relationship Id="rId1" Type="http://schemas.openxmlformats.org/officeDocument/2006/relationships/slide" Target="slide4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0.png"/><Relationship Id="rId1"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slide" Target="slide40.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5.png"/><Relationship Id="rId1" Type="http://schemas.openxmlformats.org/officeDocument/2006/relationships/image" Target="../media/image24.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5.png"/><Relationship Id="rId1" Type="http://schemas.openxmlformats.org/officeDocument/2006/relationships/image" Target="../media/image24.pn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5.png"/><Relationship Id="rId1" Type="http://schemas.openxmlformats.org/officeDocument/2006/relationships/image" Target="../media/image24.pn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5.png"/><Relationship Id="rId1" Type="http://schemas.openxmlformats.org/officeDocument/2006/relationships/image" Target="../media/image24.pn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5.png"/><Relationship Id="rId1" Type="http://schemas.openxmlformats.org/officeDocument/2006/relationships/image" Target="../media/image24.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4.png"/><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27.png"/><Relationship Id="rId1" Type="http://schemas.openxmlformats.org/officeDocument/2006/relationships/image" Target="../media/image26.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28.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29.pn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30.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31.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image" Target="../media/image4.png"/><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slide" Target="slide40.xml"/><Relationship Id="rId2" Type="http://schemas.openxmlformats.org/officeDocument/2006/relationships/image" Target="../media/image33.png"/><Relationship Id="rId1" Type="http://schemas.openxmlformats.org/officeDocument/2006/relationships/image" Target="../media/image32.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34.pn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slide" Target="slide40.xml"/><Relationship Id="rId1" Type="http://schemas.openxmlformats.org/officeDocument/2006/relationships/image" Target="../media/image35.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slide" Target="slide40.xml"/></Relationships>
</file>

<file path=ppt/slides/_rels/slide9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slide" Target="slide40.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学习任务7   指针--计件工资管理程序</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505575"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a:t>
            </a:r>
            <a:r>
              <a:rPr lang="en-US" b="0">
                <a:latin typeface="宋体" panose="02010600030101010101" pitchFamily="2" charset="-122"/>
                <a:ea typeface="宋体" panose="02010600030101010101" pitchFamily="2" charset="-122"/>
                <a:cs typeface="宋体" panose="02010600030101010101" pitchFamily="2" charset="-122"/>
                <a:sym typeface="+mn-ea"/>
              </a:rPr>
              <a:t>资源共享，团队合作</a:t>
            </a:r>
            <a:endParaRPr lang="en-US" b="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6024563" y="1571625"/>
            <a:ext cx="857250" cy="785813"/>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7" name="TextBox 6"/>
          <p:cNvSpPr txBox="1">
            <a:spLocks noChangeArrowheads="1"/>
          </p:cNvSpPr>
          <p:nvPr/>
        </p:nvSpPr>
        <p:spPr bwMode="auto">
          <a:xfrm>
            <a:off x="6310313" y="1000125"/>
            <a:ext cx="500062" cy="583565"/>
          </a:xfrm>
          <a:prstGeom prst="rect">
            <a:avLst/>
          </a:prstGeom>
          <a:noFill/>
          <a:ln w="9525">
            <a:noFill/>
            <a:miter lim="800000"/>
          </a:ln>
        </p:spPr>
        <p:txBody>
          <a:bodyPr>
            <a:spAutoFit/>
          </a:bodyPr>
          <a:lstStyle/>
          <a:p>
            <a:r>
              <a:rPr lang="en-US" altLang="zh-CN" sz="3200" b="1"/>
              <a:t>i</a:t>
            </a:r>
            <a:endParaRPr lang="zh-CN" altLang="en-US" sz="3200" b="1"/>
          </a:p>
        </p:txBody>
      </p:sp>
      <p:sp>
        <p:nvSpPr>
          <p:cNvPr id="8" name="TextBox 7"/>
          <p:cNvSpPr txBox="1">
            <a:spLocks noChangeArrowheads="1"/>
          </p:cNvSpPr>
          <p:nvPr/>
        </p:nvSpPr>
        <p:spPr bwMode="auto">
          <a:xfrm>
            <a:off x="5881688" y="2428875"/>
            <a:ext cx="1143000" cy="583565"/>
          </a:xfrm>
          <a:prstGeom prst="rect">
            <a:avLst/>
          </a:prstGeom>
          <a:noFill/>
          <a:ln w="9525">
            <a:noFill/>
            <a:miter lim="800000"/>
          </a:ln>
        </p:spPr>
        <p:txBody>
          <a:bodyPr>
            <a:spAutoFit/>
          </a:bodyPr>
          <a:lstStyle/>
          <a:p>
            <a:r>
              <a:rPr lang="en-US" altLang="zh-CN" sz="3200" b="1"/>
              <a:t>2000</a:t>
            </a:r>
            <a:endParaRPr lang="zh-CN" altLang="en-US" sz="3200" b="1"/>
          </a:p>
        </p:txBody>
      </p:sp>
      <p:sp>
        <p:nvSpPr>
          <p:cNvPr id="9" name="TextBox 8"/>
          <p:cNvSpPr txBox="1">
            <a:spLocks noChangeArrowheads="1"/>
          </p:cNvSpPr>
          <p:nvPr/>
        </p:nvSpPr>
        <p:spPr bwMode="auto">
          <a:xfrm>
            <a:off x="8024813" y="1701800"/>
            <a:ext cx="500062" cy="583565"/>
          </a:xfrm>
          <a:prstGeom prst="rect">
            <a:avLst/>
          </a:prstGeom>
          <a:noFill/>
          <a:ln w="9525">
            <a:noFill/>
            <a:miter lim="800000"/>
          </a:ln>
        </p:spPr>
        <p:txBody>
          <a:bodyPr>
            <a:spAutoFit/>
          </a:bodyPr>
          <a:lstStyle/>
          <a:p>
            <a:r>
              <a:rPr lang="en-US" altLang="zh-CN" sz="3200" b="1"/>
              <a:t>3</a:t>
            </a:r>
            <a:endParaRPr lang="zh-CN" altLang="en-US" sz="3200" b="1"/>
          </a:p>
        </p:txBody>
      </p:sp>
      <p:sp>
        <p:nvSpPr>
          <p:cNvPr id="12" name="矩形 11"/>
          <p:cNvSpPr>
            <a:spLocks noChangeArrowheads="1"/>
          </p:cNvSpPr>
          <p:nvPr/>
        </p:nvSpPr>
        <p:spPr bwMode="auto">
          <a:xfrm>
            <a:off x="5167313" y="4286250"/>
            <a:ext cx="1000125" cy="785813"/>
          </a:xfrm>
          <a:prstGeom prst="rect">
            <a:avLst/>
          </a:prstGeom>
          <a:solidFill>
            <a:schemeClr val="accent1"/>
          </a:solidFill>
          <a:ln w="38100" algn="ctr">
            <a:solidFill>
              <a:schemeClr val="tx1"/>
            </a:solidFill>
            <a:miter lim="800000"/>
          </a:ln>
        </p:spPr>
        <p:txBody>
          <a:bodyPr wrap="none" tIns="180000"/>
          <a:lstStyle/>
          <a:p>
            <a:pPr algn="ctr"/>
            <a:r>
              <a:rPr lang="en-US" altLang="zh-CN" sz="2800" b="1"/>
              <a:t>2000</a:t>
            </a:r>
            <a:endParaRPr lang="zh-CN" altLang="en-US" sz="2800" b="1"/>
          </a:p>
        </p:txBody>
      </p:sp>
      <p:sp>
        <p:nvSpPr>
          <p:cNvPr id="13" name="TextBox 12"/>
          <p:cNvSpPr txBox="1">
            <a:spLocks noChangeArrowheads="1"/>
          </p:cNvSpPr>
          <p:nvPr/>
        </p:nvSpPr>
        <p:spPr bwMode="auto">
          <a:xfrm>
            <a:off x="4667250" y="3714750"/>
            <a:ext cx="2000250" cy="583565"/>
          </a:xfrm>
          <a:prstGeom prst="rect">
            <a:avLst/>
          </a:prstGeom>
          <a:noFill/>
          <a:ln w="9525">
            <a:noFill/>
            <a:miter lim="800000"/>
          </a:ln>
        </p:spPr>
        <p:txBody>
          <a:bodyPr>
            <a:spAutoFit/>
          </a:bodyPr>
          <a:lstStyle/>
          <a:p>
            <a:r>
              <a:rPr lang="en-US" altLang="zh-CN" sz="3200" b="1"/>
              <a:t>i_pointer</a:t>
            </a:r>
            <a:endParaRPr lang="zh-CN" altLang="en-US" sz="3200" b="1"/>
          </a:p>
        </p:txBody>
      </p:sp>
      <p:sp>
        <p:nvSpPr>
          <p:cNvPr id="17" name="矩形 16"/>
          <p:cNvSpPr>
            <a:spLocks noChangeArrowheads="1"/>
          </p:cNvSpPr>
          <p:nvPr/>
        </p:nvSpPr>
        <p:spPr bwMode="auto">
          <a:xfrm>
            <a:off x="7381875" y="4286250"/>
            <a:ext cx="857250" cy="785813"/>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18" name="TextBox 17"/>
          <p:cNvSpPr txBox="1">
            <a:spLocks noChangeArrowheads="1"/>
          </p:cNvSpPr>
          <p:nvPr/>
        </p:nvSpPr>
        <p:spPr bwMode="auto">
          <a:xfrm>
            <a:off x="6810375" y="3714750"/>
            <a:ext cx="2214563" cy="583565"/>
          </a:xfrm>
          <a:prstGeom prst="rect">
            <a:avLst/>
          </a:prstGeom>
          <a:noFill/>
          <a:ln w="9525">
            <a:noFill/>
            <a:miter lim="800000"/>
          </a:ln>
        </p:spPr>
        <p:txBody>
          <a:bodyPr>
            <a:spAutoFit/>
          </a:bodyPr>
          <a:lstStyle/>
          <a:p>
            <a:r>
              <a:rPr lang="en-US" altLang="zh-CN" sz="3200" b="1"/>
              <a:t>*i_pointer</a:t>
            </a:r>
            <a:endParaRPr lang="zh-CN" altLang="en-US" sz="3200" b="1"/>
          </a:p>
        </p:txBody>
      </p:sp>
      <p:sp>
        <p:nvSpPr>
          <p:cNvPr id="19" name="TextBox 18"/>
          <p:cNvSpPr txBox="1">
            <a:spLocks noChangeArrowheads="1"/>
          </p:cNvSpPr>
          <p:nvPr/>
        </p:nvSpPr>
        <p:spPr bwMode="auto">
          <a:xfrm>
            <a:off x="7239000" y="5143500"/>
            <a:ext cx="1143000" cy="583565"/>
          </a:xfrm>
          <a:prstGeom prst="rect">
            <a:avLst/>
          </a:prstGeom>
          <a:noFill/>
          <a:ln w="9525">
            <a:noFill/>
            <a:miter lim="800000"/>
          </a:ln>
        </p:spPr>
        <p:txBody>
          <a:bodyPr>
            <a:spAutoFit/>
          </a:bodyPr>
          <a:lstStyle/>
          <a:p>
            <a:r>
              <a:rPr lang="en-US" altLang="zh-CN" sz="3200" b="1"/>
              <a:t>2000</a:t>
            </a:r>
            <a:endParaRPr lang="zh-CN" altLang="en-US" sz="3200" b="1"/>
          </a:p>
        </p:txBody>
      </p:sp>
      <p:sp>
        <p:nvSpPr>
          <p:cNvPr id="20" name="TextBox 19"/>
          <p:cNvSpPr txBox="1">
            <a:spLocks noChangeArrowheads="1"/>
          </p:cNvSpPr>
          <p:nvPr/>
        </p:nvSpPr>
        <p:spPr bwMode="auto">
          <a:xfrm>
            <a:off x="9310688" y="4416425"/>
            <a:ext cx="500062" cy="583565"/>
          </a:xfrm>
          <a:prstGeom prst="rect">
            <a:avLst/>
          </a:prstGeom>
          <a:noFill/>
          <a:ln w="9525">
            <a:noFill/>
            <a:miter lim="800000"/>
          </a:ln>
        </p:spPr>
        <p:txBody>
          <a:bodyPr>
            <a:spAutoFit/>
          </a:bodyPr>
          <a:lstStyle/>
          <a:p>
            <a:r>
              <a:rPr lang="en-US" altLang="zh-CN" sz="3200" b="1"/>
              <a:t>3</a:t>
            </a:r>
            <a:endParaRPr lang="zh-CN" altLang="en-US" sz="3200" b="1"/>
          </a:p>
        </p:txBody>
      </p:sp>
      <p:cxnSp>
        <p:nvCxnSpPr>
          <p:cNvPr id="23" name="直接箭头连接符 22"/>
          <p:cNvCxnSpPr>
            <a:cxnSpLocks noChangeShapeType="1"/>
            <a:stCxn id="12" idx="3"/>
            <a:endCxn id="17" idx="1"/>
          </p:cNvCxnSpPr>
          <p:nvPr/>
        </p:nvCxnSpPr>
        <p:spPr bwMode="auto">
          <a:xfrm>
            <a:off x="6167438" y="4679950"/>
            <a:ext cx="1214437" cy="1588"/>
          </a:xfrm>
          <a:prstGeom prst="straightConnector1">
            <a:avLst/>
          </a:prstGeom>
          <a:noFill/>
          <a:ln w="38100" algn="ctr">
            <a:solidFill>
              <a:schemeClr val="tx1"/>
            </a:solidFill>
            <a:miter lim="800000"/>
            <a:tailEnd type="arrow" w="med" len="med"/>
          </a:ln>
        </p:spPr>
      </p:cxnSp>
      <p:pic>
        <p:nvPicPr>
          <p:cNvPr id="236549" name="Picture 5"/>
          <p:cNvPicPr>
            <a:picLocks noChangeAspect="1" noChangeArrowheads="1"/>
          </p:cNvPicPr>
          <p:nvPr/>
        </p:nvPicPr>
        <p:blipFill>
          <a:blip r:embed="rId1"/>
          <a:srcRect/>
          <a:stretch>
            <a:fillRect/>
          </a:stretch>
        </p:blipFill>
        <p:spPr bwMode="auto">
          <a:xfrm>
            <a:off x="7000875" y="1643063"/>
            <a:ext cx="952500" cy="676275"/>
          </a:xfrm>
          <a:prstGeom prst="rect">
            <a:avLst/>
          </a:prstGeom>
          <a:noFill/>
          <a:ln w="9525">
            <a:noFill/>
            <a:miter lim="800000"/>
            <a:headEnd/>
            <a:tailEnd/>
          </a:ln>
        </p:spPr>
      </p:pic>
      <p:pic>
        <p:nvPicPr>
          <p:cNvPr id="26" name="Picture 5"/>
          <p:cNvPicPr>
            <a:picLocks noChangeAspect="1" noChangeArrowheads="1"/>
          </p:cNvPicPr>
          <p:nvPr/>
        </p:nvPicPr>
        <p:blipFill>
          <a:blip r:embed="rId1"/>
          <a:srcRect/>
          <a:stretch>
            <a:fillRect/>
          </a:stretch>
        </p:blipFill>
        <p:spPr bwMode="auto">
          <a:xfrm>
            <a:off x="8310563" y="4357688"/>
            <a:ext cx="952500" cy="676275"/>
          </a:xfrm>
          <a:prstGeom prst="rect">
            <a:avLst/>
          </a:prstGeom>
          <a:noFill/>
          <a:ln w="9525">
            <a:noFill/>
            <a:miter lim="800000"/>
            <a:headEnd/>
            <a:tailEnd/>
          </a:ln>
        </p:spPr>
      </p:pic>
      <p:sp>
        <p:nvSpPr>
          <p:cNvPr id="27" name="横卷形 26"/>
          <p:cNvSpPr>
            <a:spLocks noChangeArrowheads="1"/>
          </p:cNvSpPr>
          <p:nvPr/>
        </p:nvSpPr>
        <p:spPr bwMode="auto">
          <a:xfrm>
            <a:off x="1809750" y="1500188"/>
            <a:ext cx="2357438" cy="785812"/>
          </a:xfrm>
          <a:prstGeom prst="horizontalScroll">
            <a:avLst>
              <a:gd name="adj" fmla="val 12500"/>
            </a:avLst>
          </a:prstGeom>
          <a:solidFill>
            <a:srgbClr val="E1FFE1"/>
          </a:solidFill>
          <a:ln w="9525" algn="ctr">
            <a:solidFill>
              <a:schemeClr val="tx1"/>
            </a:solidFill>
            <a:miter lim="800000"/>
          </a:ln>
        </p:spPr>
        <p:txBody>
          <a:bodyPr wrap="none"/>
          <a:lstStyle/>
          <a:p>
            <a:pPr algn="ctr"/>
            <a:r>
              <a:rPr lang="zh-CN" altLang="en-US" sz="3200" b="1">
                <a:solidFill>
                  <a:srgbClr val="FF0000"/>
                </a:solidFill>
              </a:rPr>
              <a:t>直接存取</a:t>
            </a:r>
            <a:endParaRPr lang="zh-CN" altLang="en-US" sz="3200" b="1">
              <a:solidFill>
                <a:srgbClr val="FF0000"/>
              </a:solidFill>
            </a:endParaRPr>
          </a:p>
        </p:txBody>
      </p:sp>
      <p:sp>
        <p:nvSpPr>
          <p:cNvPr id="28" name="横卷形 27"/>
          <p:cNvSpPr>
            <a:spLocks noChangeArrowheads="1"/>
          </p:cNvSpPr>
          <p:nvPr/>
        </p:nvSpPr>
        <p:spPr bwMode="auto">
          <a:xfrm>
            <a:off x="1809750" y="4000500"/>
            <a:ext cx="2357438" cy="785813"/>
          </a:xfrm>
          <a:prstGeom prst="horizontalScroll">
            <a:avLst>
              <a:gd name="adj" fmla="val 12500"/>
            </a:avLst>
          </a:prstGeom>
          <a:solidFill>
            <a:srgbClr val="E1FFE1"/>
          </a:solidFill>
          <a:ln w="9525" algn="ctr">
            <a:solidFill>
              <a:schemeClr val="tx1"/>
            </a:solidFill>
            <a:miter lim="800000"/>
          </a:ln>
        </p:spPr>
        <p:txBody>
          <a:bodyPr wrap="none"/>
          <a:lstStyle/>
          <a:p>
            <a:pPr algn="ctr"/>
            <a:r>
              <a:rPr lang="zh-CN" altLang="en-US" sz="3200" b="1">
                <a:solidFill>
                  <a:srgbClr val="FF0000"/>
                </a:solidFill>
              </a:rPr>
              <a:t>间接存取</a:t>
            </a:r>
            <a:endParaRPr lang="zh-CN" altLang="en-US" sz="3200" b="1">
              <a:solidFill>
                <a:srgbClr val="FF0000"/>
              </a:solidFill>
            </a:endParaRPr>
          </a:p>
        </p:txBody>
      </p:sp>
      <p:pic>
        <p:nvPicPr>
          <p:cNvPr id="10257" name="图片 20" descr="Untitled.png">
            <a:hlinkClick r:id="rId2" action="ppaction://hlinksldjump"/>
          </p:cNvPr>
          <p:cNvPicPr>
            <a:picLocks noChangeAspect="1"/>
          </p:cNvPicPr>
          <p:nvPr/>
        </p:nvPicPr>
        <p:blipFill>
          <a:blip r:embed="rId3"/>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par>
                          <p:cTn id="26" fill="hold">
                            <p:stCondLst>
                              <p:cond delay="500"/>
                            </p:stCondLst>
                            <p:childTnLst>
                              <p:par>
                                <p:cTn id="27" presetID="12" presetClass="entr" presetSubtype="2" fill="hold" nodeType="afterEffect">
                                  <p:stCondLst>
                                    <p:cond delay="0"/>
                                  </p:stCondLst>
                                  <p:childTnLst>
                                    <p:set>
                                      <p:cBhvr>
                                        <p:cTn id="28" dur="1" fill="hold">
                                          <p:stCondLst>
                                            <p:cond delay="0"/>
                                          </p:stCondLst>
                                        </p:cTn>
                                        <p:tgtEl>
                                          <p:spTgt spid="236549"/>
                                        </p:tgtEl>
                                        <p:attrNameLst>
                                          <p:attrName>style.visibility</p:attrName>
                                        </p:attrNameLst>
                                      </p:cBhvr>
                                      <p:to>
                                        <p:strVal val="visible"/>
                                      </p:to>
                                    </p:set>
                                    <p:animEffect transition="in" filter="slide(fromRight)">
                                      <p:cBhvr>
                                        <p:cTn id="29" dur="500"/>
                                        <p:tgtEl>
                                          <p:spTgt spid="23654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linds(horizontal)">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slide(fromLeft)">
                                      <p:cBhvr>
                                        <p:cTn id="47" dur="500"/>
                                        <p:tgtEl>
                                          <p:spTgt spid="23"/>
                                        </p:tgtEl>
                                      </p:cBhvr>
                                    </p:animEffect>
                                  </p:childTnLst>
                                </p:cTn>
                              </p:par>
                            </p:childTnLst>
                          </p:cTn>
                        </p:par>
                        <p:par>
                          <p:cTn id="48" fill="hold">
                            <p:stCondLst>
                              <p:cond delay="500"/>
                            </p:stCondLst>
                            <p:childTnLst>
                              <p:par>
                                <p:cTn id="49" presetID="3" presetClass="entr" presetSubtype="1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linds(horizontal)">
                                      <p:cBhvr>
                                        <p:cTn id="51" dur="500"/>
                                        <p:tgtEl>
                                          <p:spTgt spid="18"/>
                                        </p:tgtEl>
                                      </p:cBhvr>
                                    </p:animEffect>
                                  </p:childTnLst>
                                </p:cTn>
                              </p:par>
                            </p:childTnLst>
                          </p:cTn>
                        </p:par>
                        <p:par>
                          <p:cTn id="52" fill="hold">
                            <p:stCondLst>
                              <p:cond delay="1000"/>
                            </p:stCondLst>
                            <p:childTnLst>
                              <p:par>
                                <p:cTn id="53" presetID="3" presetClass="entr" presetSubtype="1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linds(horizontal)">
                                      <p:cBhvr>
                                        <p:cTn id="55" dur="500"/>
                                        <p:tgtEl>
                                          <p:spTgt spid="17"/>
                                        </p:tgtEl>
                                      </p:cBhvr>
                                    </p:animEffect>
                                  </p:childTnLst>
                                </p:cTn>
                              </p:par>
                            </p:childTnLst>
                          </p:cTn>
                        </p:par>
                        <p:par>
                          <p:cTn id="56" fill="hold">
                            <p:stCondLst>
                              <p:cond delay="1500"/>
                            </p:stCondLst>
                            <p:childTnLst>
                              <p:par>
                                <p:cTn id="57" presetID="3" presetClass="entr" presetSubtype="1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linds(horizontal)">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linds(horizontal)">
                                      <p:cBhvr>
                                        <p:cTn id="64" dur="500"/>
                                        <p:tgtEl>
                                          <p:spTgt spid="20"/>
                                        </p:tgtEl>
                                      </p:cBhvr>
                                    </p:animEffect>
                                  </p:childTnLst>
                                </p:cTn>
                              </p:par>
                            </p:childTnLst>
                          </p:cTn>
                        </p:par>
                        <p:par>
                          <p:cTn id="65" fill="hold">
                            <p:stCondLst>
                              <p:cond delay="500"/>
                            </p:stCondLst>
                            <p:childTnLst>
                              <p:par>
                                <p:cTn id="66" presetID="12" presetClass="entr" presetSubtype="2"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lide(fromRight)">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8" grpId="0"/>
      <p:bldP spid="9" grpId="0"/>
      <p:bldP spid="12" grpId="0" bldLvl="0" animBg="1"/>
      <p:bldP spid="13" grpId="0"/>
      <p:bldP spid="17" grpId="0" bldLvl="0" animBg="1"/>
      <p:bldP spid="18" grpId="0"/>
      <p:bldP spid="19" grpId="0"/>
      <p:bldP spid="20" grpId="0"/>
      <p:bldP spid="27" grpId="0" bldLvl="0" animBg="1"/>
      <p:bldP spid="28"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2"/>
          <p:cNvSpPr>
            <a:spLocks noGrp="1"/>
          </p:cNvSpPr>
          <p:nvPr>
            <p:ph idx="1"/>
          </p:nvPr>
        </p:nvSpPr>
        <p:spPr>
          <a:xfrm>
            <a:off x="2024063" y="428625"/>
            <a:ext cx="8153400" cy="6215063"/>
          </a:xfrm>
        </p:spPr>
        <p:txBody>
          <a:bodyPr/>
          <a:lstStyle/>
          <a:p>
            <a:pPr>
              <a:lnSpc>
                <a:spcPts val="2900"/>
              </a:lnSpc>
              <a:buFont typeface="Wingdings" panose="05000000000000000000" pitchFamily="2" charset="2"/>
              <a:buNone/>
            </a:pPr>
            <a:r>
              <a:rPr lang="en-US" altLang="zh-CN" sz="2800" smtClean="0"/>
              <a:t>void search(float (*p)[4],int n) </a:t>
            </a:r>
            <a:endParaRPr lang="zh-CN" altLang="zh-CN" sz="2800" smtClean="0"/>
          </a:p>
          <a:p>
            <a:pPr>
              <a:lnSpc>
                <a:spcPts val="2900"/>
              </a:lnSpc>
              <a:buFont typeface="Wingdings" panose="05000000000000000000" pitchFamily="2" charset="2"/>
              <a:buNone/>
            </a:pPr>
            <a:r>
              <a:rPr lang="en-US" altLang="zh-CN" sz="2800" smtClean="0"/>
              <a:t>{ int i,j,flag;</a:t>
            </a:r>
            <a:endParaRPr lang="zh-CN" altLang="zh-CN" sz="2800" smtClean="0"/>
          </a:p>
          <a:p>
            <a:pPr>
              <a:lnSpc>
                <a:spcPts val="2900"/>
              </a:lnSpc>
              <a:buFont typeface="Wingdings" panose="05000000000000000000" pitchFamily="2" charset="2"/>
              <a:buNone/>
            </a:pPr>
            <a:r>
              <a:rPr lang="en-US" altLang="zh-CN" sz="2800" smtClean="0"/>
              <a:t>   for(j=0;j&lt;n;j++)</a:t>
            </a:r>
            <a:endParaRPr lang="zh-CN" altLang="zh-CN" sz="2800" smtClean="0"/>
          </a:p>
          <a:p>
            <a:pPr>
              <a:lnSpc>
                <a:spcPts val="2900"/>
              </a:lnSpc>
              <a:buFont typeface="Wingdings" panose="05000000000000000000" pitchFamily="2" charset="2"/>
              <a:buNone/>
            </a:pPr>
            <a:r>
              <a:rPr lang="en-US" altLang="zh-CN" sz="2800" smtClean="0"/>
              <a:t>   { flag=0;</a:t>
            </a:r>
            <a:endParaRPr lang="zh-CN" altLang="zh-CN" sz="2800" smtClean="0"/>
          </a:p>
          <a:p>
            <a:pPr>
              <a:lnSpc>
                <a:spcPts val="2900"/>
              </a:lnSpc>
              <a:buFont typeface="Wingdings" panose="05000000000000000000" pitchFamily="2" charset="2"/>
              <a:buNone/>
            </a:pPr>
            <a:r>
              <a:rPr lang="en-US" altLang="zh-CN" sz="2800" smtClean="0"/>
              <a:t>      for(i=0;i&lt;4;i++)</a:t>
            </a:r>
            <a:endParaRPr lang="zh-CN" altLang="zh-CN" sz="2800" smtClean="0"/>
          </a:p>
          <a:p>
            <a:pPr>
              <a:lnSpc>
                <a:spcPts val="2900"/>
              </a:lnSpc>
              <a:buFont typeface="Wingdings" panose="05000000000000000000" pitchFamily="2" charset="2"/>
              <a:buNone/>
            </a:pPr>
            <a:r>
              <a:rPr lang="en-US" altLang="zh-CN" sz="2800" smtClean="0"/>
              <a:t>         if(*(*(p+j)+i)&lt;60) flag=1;</a:t>
            </a:r>
            <a:endParaRPr lang="zh-CN" altLang="zh-CN" sz="2800" smtClean="0"/>
          </a:p>
          <a:p>
            <a:pPr>
              <a:lnSpc>
                <a:spcPts val="2900"/>
              </a:lnSpc>
              <a:buFont typeface="Wingdings" panose="05000000000000000000" pitchFamily="2" charset="2"/>
              <a:buNone/>
            </a:pPr>
            <a:r>
              <a:rPr lang="en-US" altLang="zh-CN" sz="2800" smtClean="0"/>
              <a:t>      if(flag==1)</a:t>
            </a:r>
            <a:endParaRPr lang="zh-CN" altLang="zh-CN" sz="2800" smtClean="0"/>
          </a:p>
          <a:p>
            <a:pPr>
              <a:lnSpc>
                <a:spcPts val="2900"/>
              </a:lnSpc>
              <a:buFont typeface="Wingdings" panose="05000000000000000000" pitchFamily="2" charset="2"/>
              <a:buNone/>
            </a:pPr>
            <a:r>
              <a:rPr lang="en-US" altLang="zh-CN" sz="2800" smtClean="0"/>
              <a:t>      { printf("No.%d fails\n",j+1);</a:t>
            </a:r>
            <a:endParaRPr lang="zh-CN" altLang="zh-CN" sz="2800" smtClean="0"/>
          </a:p>
          <a:p>
            <a:pPr>
              <a:lnSpc>
                <a:spcPts val="2900"/>
              </a:lnSpc>
              <a:buFont typeface="Wingdings" panose="05000000000000000000" pitchFamily="2" charset="2"/>
              <a:buNone/>
            </a:pPr>
            <a:r>
              <a:rPr lang="en-US" altLang="zh-CN" sz="2800" smtClean="0"/>
              <a:t>         for(i=0;i&lt;4;i++)</a:t>
            </a:r>
            <a:endParaRPr lang="zh-CN" altLang="zh-CN" sz="2800" smtClean="0"/>
          </a:p>
          <a:p>
            <a:pPr>
              <a:lnSpc>
                <a:spcPts val="2900"/>
              </a:lnSpc>
              <a:buFont typeface="Wingdings" panose="05000000000000000000" pitchFamily="2" charset="2"/>
              <a:buNone/>
            </a:pPr>
            <a:r>
              <a:rPr lang="en-US" altLang="zh-CN" sz="2800" smtClean="0"/>
              <a:t>            printf(“%5.1f ”,*(*(p+j)+i));                </a:t>
            </a:r>
            <a:endParaRPr lang="en-US" altLang="zh-CN" sz="2800" smtClean="0"/>
          </a:p>
          <a:p>
            <a:pPr>
              <a:lnSpc>
                <a:spcPts val="2900"/>
              </a:lnSpc>
              <a:buFont typeface="Wingdings" panose="05000000000000000000" pitchFamily="2" charset="2"/>
              <a:buNone/>
            </a:pPr>
            <a:r>
              <a:rPr lang="en-US" altLang="zh-CN" sz="2800" smtClean="0"/>
              <a:t>         printf("\n");</a:t>
            </a:r>
            <a:endParaRPr lang="zh-CN" altLang="zh-CN" sz="2800" smtClean="0"/>
          </a:p>
          <a:p>
            <a:pPr>
              <a:lnSpc>
                <a:spcPts val="2600"/>
              </a:lnSpc>
              <a:buFont typeface="Wingdings" panose="05000000000000000000" pitchFamily="2" charset="2"/>
              <a:buNone/>
            </a:pPr>
            <a:r>
              <a:rPr lang="en-US" altLang="zh-CN" sz="2800" smtClean="0"/>
              <a:t>      }</a:t>
            </a:r>
            <a:endParaRPr lang="zh-CN" altLang="zh-CN" sz="2800" smtClean="0"/>
          </a:p>
          <a:p>
            <a:pPr>
              <a:lnSpc>
                <a:spcPts val="2600"/>
              </a:lnSpc>
              <a:buFont typeface="Wingdings" panose="05000000000000000000" pitchFamily="2" charset="2"/>
              <a:buNone/>
            </a:pPr>
            <a:r>
              <a:rPr lang="en-US" altLang="zh-CN" sz="2800" smtClean="0"/>
              <a:t>   }</a:t>
            </a:r>
            <a:endParaRPr lang="zh-CN" altLang="zh-CN" sz="2800" smtClean="0"/>
          </a:p>
          <a:p>
            <a:pPr>
              <a:lnSpc>
                <a:spcPts val="2600"/>
              </a:lnSpc>
              <a:buFont typeface="Wingdings" panose="05000000000000000000" pitchFamily="2" charset="2"/>
              <a:buNone/>
            </a:pPr>
            <a:r>
              <a:rPr lang="en-US" altLang="zh-CN" sz="2800" smtClean="0"/>
              <a:t>}</a:t>
            </a:r>
            <a:endParaRPr lang="zh-CN" altLang="zh-CN" sz="2800" smtClean="0"/>
          </a:p>
        </p:txBody>
      </p:sp>
      <p:sp>
        <p:nvSpPr>
          <p:cNvPr id="11" name="圆角矩形标注 10"/>
          <p:cNvSpPr/>
          <p:nvPr/>
        </p:nvSpPr>
        <p:spPr bwMode="auto">
          <a:xfrm>
            <a:off x="6953250" y="1785938"/>
            <a:ext cx="3357563" cy="642937"/>
          </a:xfrm>
          <a:prstGeom prst="wedgeRoundRectCallout">
            <a:avLst>
              <a:gd name="adj1" fmla="val -19052"/>
              <a:gd name="adj2" fmla="val 10222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发现</a:t>
            </a:r>
            <a:r>
              <a:rPr lang="zh-CN" altLang="zh-CN" sz="2800" b="1" dirty="0">
                <a:solidFill>
                  <a:srgbClr val="0000CC"/>
                </a:solidFill>
                <a:latin typeface="+mn-lt"/>
                <a:ea typeface="+mn-ea"/>
              </a:rPr>
              <a:t>不及格</a:t>
            </a:r>
            <a:r>
              <a:rPr lang="zh-CN" altLang="en-US" sz="2800" b="1" dirty="0">
                <a:solidFill>
                  <a:srgbClr val="0000CC"/>
                </a:solidFill>
                <a:latin typeface="+mn-lt"/>
                <a:ea typeface="+mn-ea"/>
              </a:rPr>
              <a:t>，赋</a:t>
            </a:r>
            <a:r>
              <a:rPr lang="en-US" altLang="zh-CN" sz="2800" b="1" dirty="0">
                <a:solidFill>
                  <a:srgbClr val="0000CC"/>
                </a:solidFill>
                <a:latin typeface="+mn-lt"/>
                <a:ea typeface="+mn-ea"/>
              </a:rPr>
              <a:t>1</a:t>
            </a:r>
            <a:endParaRPr lang="en-US" altLang="zh-CN" sz="2800" b="1" dirty="0">
              <a:solidFill>
                <a:srgbClr val="0000CC"/>
              </a:solidFill>
              <a:latin typeface="+mn-lt"/>
              <a:ea typeface="+mn-ea"/>
            </a:endParaRPr>
          </a:p>
        </p:txBody>
      </p:sp>
      <p:sp>
        <p:nvSpPr>
          <p:cNvPr id="12" name="圆角矩形标注 11"/>
          <p:cNvSpPr/>
          <p:nvPr/>
        </p:nvSpPr>
        <p:spPr bwMode="auto">
          <a:xfrm>
            <a:off x="4953000" y="2000250"/>
            <a:ext cx="3786188" cy="642938"/>
          </a:xfrm>
          <a:prstGeom prst="wedgeRoundRectCallout">
            <a:avLst>
              <a:gd name="adj1" fmla="val -44531"/>
              <a:gd name="adj2" fmla="val 16520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若有</a:t>
            </a:r>
            <a:r>
              <a:rPr lang="zh-CN" altLang="zh-CN" sz="2800" b="1" dirty="0">
                <a:solidFill>
                  <a:srgbClr val="0000CC"/>
                </a:solidFill>
                <a:latin typeface="+mn-lt"/>
                <a:ea typeface="+mn-ea"/>
              </a:rPr>
              <a:t>不及格</a:t>
            </a:r>
            <a:r>
              <a:rPr lang="zh-CN" altLang="en-US" sz="2800" b="1" dirty="0">
                <a:solidFill>
                  <a:srgbClr val="0000CC"/>
                </a:solidFill>
                <a:latin typeface="+mn-lt"/>
                <a:ea typeface="+mn-ea"/>
              </a:rPr>
              <a:t>，则输出</a:t>
            </a:r>
            <a:endParaRPr lang="en-US" altLang="zh-CN" sz="2800" b="1" dirty="0">
              <a:solidFill>
                <a:srgbClr val="0000CC"/>
              </a:solidFill>
              <a:latin typeface="+mn-lt"/>
              <a:ea typeface="+mn-ea"/>
            </a:endParaRPr>
          </a:p>
        </p:txBody>
      </p:sp>
      <p:sp>
        <p:nvSpPr>
          <p:cNvPr id="13" name="圆角矩形标注 12"/>
          <p:cNvSpPr/>
          <p:nvPr/>
        </p:nvSpPr>
        <p:spPr bwMode="auto">
          <a:xfrm>
            <a:off x="5667375" y="5572125"/>
            <a:ext cx="4214813" cy="928688"/>
          </a:xfrm>
          <a:prstGeom prst="wedgeRoundRectCallout">
            <a:avLst>
              <a:gd name="adj1" fmla="val -33233"/>
              <a:gd name="adj2" fmla="val -10861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zh-CN" altLang="en-US" sz="2800" b="1" dirty="0">
                <a:solidFill>
                  <a:srgbClr val="0000CC"/>
                </a:solidFill>
                <a:latin typeface="+mn-lt"/>
                <a:ea typeface="+mn-ea"/>
              </a:rPr>
              <a:t>不用</a:t>
            </a:r>
            <a:r>
              <a:rPr lang="en-US" altLang="zh-CN" sz="2800" b="1" dirty="0">
                <a:solidFill>
                  <a:srgbClr val="0000CC"/>
                </a:solidFill>
                <a:latin typeface="+mn-lt"/>
                <a:ea typeface="+mn-ea"/>
              </a:rPr>
              <a:t>flag</a:t>
            </a:r>
            <a:r>
              <a:rPr lang="zh-CN" altLang="en-US" sz="2800" b="1" dirty="0">
                <a:solidFill>
                  <a:srgbClr val="0000CC"/>
                </a:solidFill>
                <a:latin typeface="+mn-lt"/>
                <a:ea typeface="+mn-ea"/>
              </a:rPr>
              <a:t>，而用</a:t>
            </a:r>
            <a:r>
              <a:rPr lang="en-US" altLang="zh-CN" sz="2800" b="1" dirty="0">
                <a:solidFill>
                  <a:srgbClr val="0000CC"/>
                </a:solidFill>
                <a:latin typeface="+mn-lt"/>
                <a:ea typeface="+mn-ea"/>
              </a:rPr>
              <a:t>break</a:t>
            </a:r>
            <a:r>
              <a:rPr lang="zh-CN" altLang="en-US" sz="2800" b="1" dirty="0">
                <a:solidFill>
                  <a:srgbClr val="0000CC"/>
                </a:solidFill>
                <a:latin typeface="+mn-lt"/>
                <a:ea typeface="+mn-ea"/>
              </a:rPr>
              <a:t>语句如何改程序？</a:t>
            </a:r>
            <a:endParaRPr lang="en-US" altLang="zh-CN" sz="2800" b="1" dirty="0">
              <a:solidFill>
                <a:srgbClr val="0000CC"/>
              </a:solidFill>
              <a:latin typeface="+mn-lt"/>
              <a:ea typeface="+mn-ea"/>
            </a:endParaRPr>
          </a:p>
        </p:txBody>
      </p:sp>
      <p:pic>
        <p:nvPicPr>
          <p:cNvPr id="102406"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通过指针引用字符串</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03427" name="Rectangle 3"/>
          <p:cNvSpPr>
            <a:spLocks noGrp="1" noChangeArrowheads="1"/>
          </p:cNvSpPr>
          <p:nvPr>
            <p:ph type="body" idx="1"/>
          </p:nvPr>
        </p:nvSpPr>
        <p:spPr>
          <a:xfrm>
            <a:off x="2166938" y="1857375"/>
            <a:ext cx="8286750" cy="2786063"/>
          </a:xfrm>
        </p:spPr>
        <p:txBody>
          <a:bodyPr/>
          <a:lstStyle/>
          <a:p>
            <a:pPr>
              <a:buFont typeface="Wingdings" panose="05000000000000000000" pitchFamily="2" charset="2"/>
              <a:buNone/>
            </a:pPr>
            <a:r>
              <a:rPr lang="en-US" altLang="zh-CN" smtClean="0">
                <a:hlinkClick r:id="rId1" action="ppaction://hlinksldjump"/>
              </a:rPr>
              <a:t>7.4.1 </a:t>
            </a:r>
            <a:r>
              <a:rPr lang="zh-CN" altLang="zh-CN" smtClean="0">
                <a:hlinkClick r:id="rId1" action="ppaction://hlinksldjump"/>
              </a:rPr>
              <a:t>字符串的引用方式</a:t>
            </a:r>
            <a:endParaRPr lang="en-US" altLang="zh-CN" smtClean="0"/>
          </a:p>
          <a:p>
            <a:pPr>
              <a:buFont typeface="Wingdings" panose="05000000000000000000" pitchFamily="2" charset="2"/>
              <a:buNone/>
            </a:pPr>
            <a:r>
              <a:rPr lang="en-US" altLang="zh-CN" smtClean="0">
                <a:hlinkClick r:id="rId2" action="ppaction://hlinksldjump"/>
              </a:rPr>
              <a:t>7.4.2 </a:t>
            </a:r>
            <a:r>
              <a:rPr lang="zh-CN" altLang="zh-CN" smtClean="0">
                <a:hlinkClick r:id="rId2" action="ppaction://hlinksldjump"/>
              </a:rPr>
              <a:t>字符指针作函数参数</a:t>
            </a:r>
            <a:endParaRPr lang="en-US" altLang="zh-CN" smtClean="0"/>
          </a:p>
          <a:p>
            <a:pPr>
              <a:buFont typeface="Wingdings" panose="05000000000000000000" pitchFamily="2" charset="2"/>
              <a:buNone/>
            </a:pPr>
            <a:r>
              <a:rPr lang="en-US" altLang="zh-CN" smtClean="0">
                <a:hlinkClick r:id="rId3" action="ppaction://hlinksldjump"/>
              </a:rPr>
              <a:t>7.4.3 </a:t>
            </a:r>
            <a:r>
              <a:rPr lang="zh-CN" altLang="zh-CN" smtClean="0">
                <a:hlinkClick r:id="rId3" action="ppaction://hlinksldjump"/>
              </a:rPr>
              <a:t>使用字符指针变量和字符数组的比较</a:t>
            </a:r>
            <a:endParaRPr lang="en-US" altLang="zh-CN" smtClean="0"/>
          </a:p>
        </p:txBody>
      </p:sp>
      <p:pic>
        <p:nvPicPr>
          <p:cNvPr id="103428"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字符串的引用方式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04451" name="Rectangle 3"/>
          <p:cNvSpPr>
            <a:spLocks noGrp="1" noChangeArrowheads="1"/>
          </p:cNvSpPr>
          <p:nvPr>
            <p:ph type="body" idx="1"/>
          </p:nvPr>
        </p:nvSpPr>
        <p:spPr>
          <a:xfrm>
            <a:off x="2238375" y="1643063"/>
            <a:ext cx="8215313" cy="4143375"/>
          </a:xfrm>
        </p:spPr>
        <p:txBody>
          <a:bodyPr/>
          <a:lstStyle/>
          <a:p>
            <a:r>
              <a:rPr lang="zh-CN" altLang="zh-CN" smtClean="0"/>
              <a:t>字符串是存放在字符数组中的。引用一个字符串，可以用以下两种方法。</a:t>
            </a:r>
            <a:endParaRPr lang="zh-CN" altLang="zh-CN" smtClean="0"/>
          </a:p>
          <a:p>
            <a:pPr lvl="1">
              <a:buFont typeface="Wingdings" panose="05000000000000000000" pitchFamily="2" charset="2"/>
              <a:buNone/>
            </a:pPr>
            <a:r>
              <a:rPr lang="en-US" altLang="zh-CN" smtClean="0"/>
              <a:t>(1) </a:t>
            </a:r>
            <a:r>
              <a:rPr lang="zh-CN" altLang="zh-CN" smtClean="0"/>
              <a:t>用字符数组存放一个字符串，可以通过数组名和格式声明“</a:t>
            </a:r>
            <a:r>
              <a:rPr lang="en-US" altLang="zh-CN" smtClean="0"/>
              <a:t>%s</a:t>
            </a:r>
            <a:r>
              <a:rPr lang="zh-CN" altLang="zh-CN" smtClean="0"/>
              <a:t>”输出该字符串，也可以通过数组名和下标引用字符串中一个字符。</a:t>
            </a:r>
            <a:endParaRPr lang="en-US" altLang="zh-CN" smtClean="0"/>
          </a:p>
          <a:p>
            <a:pPr lvl="1">
              <a:buFont typeface="Wingdings" panose="05000000000000000000" pitchFamily="2" charset="2"/>
              <a:buNone/>
            </a:pPr>
            <a:r>
              <a:rPr lang="en-US" altLang="zh-CN" smtClean="0"/>
              <a:t>(2) </a:t>
            </a:r>
            <a:r>
              <a:rPr lang="zh-CN" altLang="zh-CN" smtClean="0"/>
              <a:t>用字符指针变量指向一个字符串常量，通过字符指</a:t>
            </a:r>
            <a:r>
              <a:rPr lang="zh-CN" altLang="en-US" smtClean="0"/>
              <a:t>针</a:t>
            </a:r>
            <a:r>
              <a:rPr lang="zh-CN" altLang="zh-CN" smtClean="0"/>
              <a:t>变量引用字符串常量。</a:t>
            </a:r>
            <a:endParaRPr lang="en-US" altLang="zh-CN" smtClean="0"/>
          </a:p>
        </p:txBody>
      </p:sp>
      <p:pic>
        <p:nvPicPr>
          <p:cNvPr id="10445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1">
                                            <p:txEl>
                                              <p:pRg st="1" end="1"/>
                                            </p:txEl>
                                          </p:spTgt>
                                        </p:tgtEl>
                                        <p:attrNameLst>
                                          <p:attrName>style.visibility</p:attrName>
                                        </p:attrNameLst>
                                      </p:cBhvr>
                                      <p:to>
                                        <p:strVal val="visible"/>
                                      </p:to>
                                    </p:set>
                                    <p:animEffect transition="in" filter="blinds(horizontal)">
                                      <p:cBhvr>
                                        <p:cTn id="7" dur="500"/>
                                        <p:tgtEl>
                                          <p:spTgt spid="104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4451">
                                            <p:txEl>
                                              <p:pRg st="2" end="2"/>
                                            </p:txEl>
                                          </p:spTgt>
                                        </p:tgtEl>
                                        <p:attrNameLst>
                                          <p:attrName>style.visibility</p:attrName>
                                        </p:attrNameLst>
                                      </p:cBhvr>
                                      <p:to>
                                        <p:strVal val="visible"/>
                                      </p:to>
                                    </p:set>
                                    <p:animEffect transition="in" filter="blinds(horizontal)">
                                      <p:cBhvr>
                                        <p:cTn id="12" dur="500"/>
                                        <p:tgtEl>
                                          <p:spTgt spid="1044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928688"/>
            <a:ext cx="8153400" cy="542925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16 </a:t>
            </a:r>
            <a:r>
              <a:rPr lang="zh-CN" altLang="zh-CN" smtClean="0"/>
              <a:t>定义一个字符数组，在其中存放字符串“</a:t>
            </a:r>
            <a:r>
              <a:rPr lang="en-US" altLang="zh-CN" smtClean="0"/>
              <a:t>I love China!</a:t>
            </a:r>
            <a:r>
              <a:rPr lang="zh-CN" altLang="zh-CN" smtClean="0"/>
              <a:t>”，输出该字符串和第</a:t>
            </a:r>
            <a:r>
              <a:rPr lang="en-US" altLang="zh-CN" smtClean="0"/>
              <a:t>8</a:t>
            </a:r>
            <a:r>
              <a:rPr lang="zh-CN" altLang="zh-CN" smtClean="0"/>
              <a:t>个字符。</a:t>
            </a:r>
            <a:endParaRPr lang="zh-CN" altLang="zh-CN" smtClean="0"/>
          </a:p>
          <a:p>
            <a:r>
              <a:rPr lang="zh-CN" altLang="zh-CN" smtClean="0"/>
              <a:t>解题思路：定义字符数组</a:t>
            </a:r>
            <a:r>
              <a:rPr lang="en-US" altLang="zh-CN" smtClean="0"/>
              <a:t>string</a:t>
            </a:r>
            <a:r>
              <a:rPr lang="zh-CN" altLang="zh-CN" smtClean="0"/>
              <a:t>，对它初始化，由于在初始化时字符的个数是确定的，因此可不必指定数组的长度。用数组名</a:t>
            </a:r>
            <a:r>
              <a:rPr lang="en-US" altLang="zh-CN" smtClean="0"/>
              <a:t>string</a:t>
            </a:r>
            <a:r>
              <a:rPr lang="zh-CN" altLang="zh-CN" smtClean="0"/>
              <a:t>和输出格式</a:t>
            </a:r>
            <a:r>
              <a:rPr lang="en-US" altLang="zh-CN" smtClean="0"/>
              <a:t>%s</a:t>
            </a:r>
            <a:r>
              <a:rPr lang="zh-CN" altLang="zh-CN" smtClean="0"/>
              <a:t>可以输出整个字符串。用数组名和下标可以引用任一数组元素。</a:t>
            </a:r>
            <a:endParaRPr lang="zh-CN" altLang="en-US" smtClean="0"/>
          </a:p>
        </p:txBody>
      </p:sp>
      <p:pic>
        <p:nvPicPr>
          <p:cNvPr id="105475"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内容占位符 2"/>
          <p:cNvSpPr>
            <a:spLocks noGrp="1"/>
          </p:cNvSpPr>
          <p:nvPr>
            <p:ph idx="1"/>
          </p:nvPr>
        </p:nvSpPr>
        <p:spPr>
          <a:xfrm>
            <a:off x="2420938" y="928688"/>
            <a:ext cx="7104062" cy="3929062"/>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char string[]=“I love China!”; </a:t>
            </a:r>
            <a:endParaRPr lang="zh-CN" altLang="zh-CN" sz="2800" smtClean="0"/>
          </a:p>
          <a:p>
            <a:pPr>
              <a:lnSpc>
                <a:spcPct val="100000"/>
              </a:lnSpc>
              <a:buFont typeface="Wingdings" panose="05000000000000000000" pitchFamily="2" charset="2"/>
              <a:buNone/>
            </a:pPr>
            <a:r>
              <a:rPr lang="en-US" altLang="zh-CN" sz="2800" smtClean="0"/>
              <a:t>   printf(“%s\n”,string); </a:t>
            </a:r>
            <a:endParaRPr lang="zh-CN" altLang="zh-CN" sz="2800" smtClean="0"/>
          </a:p>
          <a:p>
            <a:pPr>
              <a:lnSpc>
                <a:spcPct val="100000"/>
              </a:lnSpc>
              <a:buFont typeface="Wingdings" panose="05000000000000000000" pitchFamily="2" charset="2"/>
              <a:buNone/>
            </a:pPr>
            <a:r>
              <a:rPr lang="en-US" altLang="zh-CN" sz="2800" smtClean="0"/>
              <a:t>   printf(“%c\n”,string[7]);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256002" name="Picture 2"/>
          <p:cNvPicPr>
            <a:picLocks noChangeAspect="1" noChangeArrowheads="1"/>
          </p:cNvPicPr>
          <p:nvPr/>
        </p:nvPicPr>
        <p:blipFill>
          <a:blip r:embed="rId1"/>
          <a:srcRect/>
          <a:stretch>
            <a:fillRect/>
          </a:stretch>
        </p:blipFill>
        <p:spPr bwMode="auto">
          <a:xfrm>
            <a:off x="4095750" y="4714875"/>
            <a:ext cx="3071813" cy="928688"/>
          </a:xfrm>
          <a:prstGeom prst="rect">
            <a:avLst/>
          </a:prstGeom>
          <a:noFill/>
          <a:ln w="9525">
            <a:noFill/>
            <a:miter lim="800000"/>
            <a:headEnd/>
            <a:tailEnd/>
          </a:ln>
        </p:spPr>
      </p:pic>
      <p:sp>
        <p:nvSpPr>
          <p:cNvPr id="4" name="TextBox 3"/>
          <p:cNvSpPr txBox="1">
            <a:spLocks noChangeArrowheads="1"/>
          </p:cNvSpPr>
          <p:nvPr/>
        </p:nvSpPr>
        <p:spPr bwMode="auto">
          <a:xfrm>
            <a:off x="4738688" y="1285875"/>
            <a:ext cx="1428750" cy="583565"/>
          </a:xfrm>
          <a:prstGeom prst="rect">
            <a:avLst/>
          </a:prstGeom>
          <a:noFill/>
          <a:ln w="9525">
            <a:noFill/>
            <a:miter lim="800000"/>
          </a:ln>
        </p:spPr>
        <p:txBody>
          <a:bodyPr>
            <a:spAutoFit/>
          </a:bodyPr>
          <a:lstStyle/>
          <a:p>
            <a:r>
              <a:rPr lang="en-US" altLang="zh-CN" sz="3200" b="1">
                <a:solidFill>
                  <a:srgbClr val="0000CC"/>
                </a:solidFill>
              </a:rPr>
              <a:t>string</a:t>
            </a:r>
            <a:endParaRPr lang="zh-CN" altLang="en-US" sz="3200" b="1">
              <a:solidFill>
                <a:srgbClr val="0000CC"/>
              </a:solidFill>
            </a:endParaRPr>
          </a:p>
        </p:txBody>
      </p:sp>
      <p:cxnSp>
        <p:nvCxnSpPr>
          <p:cNvPr id="5" name="直接箭头连接符 4"/>
          <p:cNvCxnSpPr>
            <a:cxnSpLocks noChangeShapeType="1"/>
          </p:cNvCxnSpPr>
          <p:nvPr/>
        </p:nvCxnSpPr>
        <p:spPr bwMode="auto">
          <a:xfrm rot="5400000">
            <a:off x="5809456" y="1785144"/>
            <a:ext cx="428625" cy="1588"/>
          </a:xfrm>
          <a:prstGeom prst="straightConnector1">
            <a:avLst/>
          </a:prstGeom>
          <a:noFill/>
          <a:ln w="38100" algn="ctr">
            <a:solidFill>
              <a:srgbClr val="0000CC"/>
            </a:solidFill>
            <a:miter lim="800000"/>
            <a:tailEnd type="arrow" w="med" len="med"/>
          </a:ln>
        </p:spPr>
      </p:cxnSp>
      <p:sp>
        <p:nvSpPr>
          <p:cNvPr id="8" name="TextBox 7"/>
          <p:cNvSpPr txBox="1">
            <a:spLocks noChangeArrowheads="1"/>
          </p:cNvSpPr>
          <p:nvPr/>
        </p:nvSpPr>
        <p:spPr bwMode="auto">
          <a:xfrm>
            <a:off x="7453313" y="1285875"/>
            <a:ext cx="1928812" cy="583565"/>
          </a:xfrm>
          <a:prstGeom prst="rect">
            <a:avLst/>
          </a:prstGeom>
          <a:noFill/>
          <a:ln w="9525">
            <a:noFill/>
            <a:miter lim="800000"/>
          </a:ln>
        </p:spPr>
        <p:txBody>
          <a:bodyPr>
            <a:spAutoFit/>
          </a:bodyPr>
          <a:lstStyle/>
          <a:p>
            <a:r>
              <a:rPr lang="en-US" altLang="zh-CN" sz="3200" b="1">
                <a:solidFill>
                  <a:srgbClr val="0000CC"/>
                </a:solidFill>
              </a:rPr>
              <a:t>string+7</a:t>
            </a:r>
            <a:endParaRPr lang="zh-CN" altLang="en-US" sz="3200" b="1">
              <a:solidFill>
                <a:srgbClr val="0000CC"/>
              </a:solidFill>
            </a:endParaRPr>
          </a:p>
        </p:txBody>
      </p:sp>
      <p:cxnSp>
        <p:nvCxnSpPr>
          <p:cNvPr id="9" name="直接箭头连接符 8"/>
          <p:cNvCxnSpPr>
            <a:cxnSpLocks noChangeShapeType="1"/>
          </p:cNvCxnSpPr>
          <p:nvPr/>
        </p:nvCxnSpPr>
        <p:spPr bwMode="auto">
          <a:xfrm rot="5400000">
            <a:off x="7168356" y="1785144"/>
            <a:ext cx="428625" cy="1588"/>
          </a:xfrm>
          <a:prstGeom prst="straightConnector1">
            <a:avLst/>
          </a:prstGeom>
          <a:noFill/>
          <a:ln w="38100" algn="ctr">
            <a:solidFill>
              <a:srgbClr val="0000CC"/>
            </a:solidFill>
            <a:miter lim="800000"/>
            <a:tailEnd type="arrow" w="med" len="med"/>
          </a:ln>
        </p:spPr>
      </p:cxnSp>
      <p:pic>
        <p:nvPicPr>
          <p:cNvPr id="106504" name="图片 9"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02"/>
                                        </p:tgtEl>
                                        <p:attrNameLst>
                                          <p:attrName>style.visibility</p:attrName>
                                        </p:attrNameLst>
                                      </p:cBhvr>
                                      <p:to>
                                        <p:strVal val="visible"/>
                                      </p:to>
                                    </p:set>
                                    <p:animEffect transition="in" filter="blinds(horizontal)">
                                      <p:cBhvr>
                                        <p:cTn id="7" dur="500"/>
                                        <p:tgtEl>
                                          <p:spTgt spid="25600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Lef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lide(fromLeft)">
                                      <p:cBhvr>
                                        <p:cTn id="20" dur="500"/>
                                        <p:tgtEl>
                                          <p:spTgt spid="9"/>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9750" y="1000125"/>
            <a:ext cx="8572500" cy="512445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17 </a:t>
            </a:r>
            <a:r>
              <a:rPr lang="zh-CN" altLang="zh-CN" smtClean="0"/>
              <a:t>通过字符指针变量输出一个字符串。</a:t>
            </a:r>
            <a:r>
              <a:rPr lang="en-US" altLang="zh-CN" smtClean="0"/>
              <a:t> </a:t>
            </a:r>
            <a:endParaRPr lang="zh-CN" altLang="zh-CN" smtClean="0"/>
          </a:p>
          <a:p>
            <a:r>
              <a:rPr lang="zh-CN" altLang="zh-CN" smtClean="0"/>
              <a:t>解题思路：可以不定义字符数组，只定义一个字符指针变量，用它指向字符串常量中的字符。通过字符指针变量输出该字符串。</a:t>
            </a:r>
            <a:endParaRPr lang="zh-CN" altLang="en-US" smtClean="0"/>
          </a:p>
        </p:txBody>
      </p:sp>
      <p:pic>
        <p:nvPicPr>
          <p:cNvPr id="107523"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内容占位符 2"/>
          <p:cNvSpPr>
            <a:spLocks noGrp="1"/>
          </p:cNvSpPr>
          <p:nvPr>
            <p:ph idx="1"/>
          </p:nvPr>
        </p:nvSpPr>
        <p:spPr>
          <a:xfrm>
            <a:off x="2381250" y="1071563"/>
            <a:ext cx="7143750" cy="3500437"/>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char *string=“I love China!”; </a:t>
            </a:r>
            <a:endParaRPr lang="zh-CN" altLang="zh-CN" sz="2800" smtClean="0"/>
          </a:p>
          <a:p>
            <a:pPr>
              <a:lnSpc>
                <a:spcPct val="100000"/>
              </a:lnSpc>
              <a:buFont typeface="Wingdings" panose="05000000000000000000" pitchFamily="2" charset="2"/>
              <a:buNone/>
            </a:pPr>
            <a:r>
              <a:rPr lang="en-US" altLang="zh-CN" sz="2800" smtClean="0"/>
              <a:t>   printf(“%s\n”,string);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257026" name="Picture 2"/>
          <p:cNvPicPr>
            <a:picLocks noChangeAspect="1" noChangeArrowheads="1"/>
          </p:cNvPicPr>
          <p:nvPr/>
        </p:nvPicPr>
        <p:blipFill>
          <a:blip r:embed="rId1"/>
          <a:srcRect/>
          <a:stretch>
            <a:fillRect/>
          </a:stretch>
        </p:blipFill>
        <p:spPr bwMode="auto">
          <a:xfrm>
            <a:off x="3524250" y="4929188"/>
            <a:ext cx="3562350" cy="500062"/>
          </a:xfrm>
          <a:prstGeom prst="rect">
            <a:avLst/>
          </a:prstGeom>
          <a:noFill/>
          <a:ln w="9525">
            <a:noFill/>
            <a:miter lim="800000"/>
            <a:headEnd/>
            <a:tailEnd/>
          </a:ln>
        </p:spPr>
      </p:pic>
      <p:sp>
        <p:nvSpPr>
          <p:cNvPr id="4" name="TextBox 3"/>
          <p:cNvSpPr txBox="1">
            <a:spLocks noChangeArrowheads="1"/>
          </p:cNvSpPr>
          <p:nvPr/>
        </p:nvSpPr>
        <p:spPr bwMode="auto">
          <a:xfrm>
            <a:off x="4595813" y="1427163"/>
            <a:ext cx="1428750" cy="583565"/>
          </a:xfrm>
          <a:prstGeom prst="rect">
            <a:avLst/>
          </a:prstGeom>
          <a:noFill/>
          <a:ln w="9525">
            <a:noFill/>
            <a:miter lim="800000"/>
          </a:ln>
        </p:spPr>
        <p:txBody>
          <a:bodyPr>
            <a:spAutoFit/>
          </a:bodyPr>
          <a:lstStyle/>
          <a:p>
            <a:r>
              <a:rPr lang="en-US" altLang="zh-CN" sz="3200" b="1">
                <a:solidFill>
                  <a:srgbClr val="0000CC"/>
                </a:solidFill>
              </a:rPr>
              <a:t>string</a:t>
            </a:r>
            <a:endParaRPr lang="zh-CN" altLang="en-US" sz="3200" b="1">
              <a:solidFill>
                <a:srgbClr val="0000CC"/>
              </a:solidFill>
            </a:endParaRPr>
          </a:p>
        </p:txBody>
      </p:sp>
      <p:cxnSp>
        <p:nvCxnSpPr>
          <p:cNvPr id="5" name="直接箭头连接符 4"/>
          <p:cNvCxnSpPr>
            <a:cxnSpLocks noChangeShapeType="1"/>
          </p:cNvCxnSpPr>
          <p:nvPr/>
        </p:nvCxnSpPr>
        <p:spPr bwMode="auto">
          <a:xfrm rot="5400000">
            <a:off x="5666581" y="1928019"/>
            <a:ext cx="428625" cy="1588"/>
          </a:xfrm>
          <a:prstGeom prst="straightConnector1">
            <a:avLst/>
          </a:prstGeom>
          <a:noFill/>
          <a:ln w="38100" algn="ctr">
            <a:solidFill>
              <a:srgbClr val="0000CC"/>
            </a:solidFill>
            <a:miter lim="800000"/>
            <a:tailEnd type="arrow" w="med" len="med"/>
          </a:ln>
        </p:spPr>
      </p:cxnSp>
      <p:sp>
        <p:nvSpPr>
          <p:cNvPr id="6" name="圆角矩形标注 5"/>
          <p:cNvSpPr>
            <a:spLocks noChangeArrowheads="1"/>
          </p:cNvSpPr>
          <p:nvPr/>
        </p:nvSpPr>
        <p:spPr bwMode="auto">
          <a:xfrm>
            <a:off x="3810000" y="3786188"/>
            <a:ext cx="5214938" cy="928687"/>
          </a:xfrm>
          <a:prstGeom prst="wedgeRoundRectCallout">
            <a:avLst>
              <a:gd name="adj1" fmla="val -34194"/>
              <a:gd name="adj2" fmla="val -177398"/>
              <a:gd name="adj3" fmla="val 16667"/>
            </a:avLst>
          </a:prstGeom>
          <a:solidFill>
            <a:srgbClr val="FFFFCC"/>
          </a:solidFill>
          <a:ln w="9525" algn="ctr">
            <a:solidFill>
              <a:schemeClr val="tx1"/>
            </a:solidFill>
            <a:miter lim="800000"/>
          </a:ln>
        </p:spPr>
        <p:txBody>
          <a:bodyPr/>
          <a:lstStyle/>
          <a:p>
            <a:r>
              <a:rPr lang="en-US" altLang="zh-CN" sz="2800" b="1">
                <a:solidFill>
                  <a:srgbClr val="0000CC"/>
                </a:solidFill>
                <a:latin typeface="Verdana" panose="020B0604030504040204" pitchFamily="34" charset="0"/>
              </a:rPr>
              <a:t>char *string;                   </a:t>
            </a:r>
            <a:endParaRPr lang="zh-CN" altLang="zh-CN" sz="2800" b="1">
              <a:solidFill>
                <a:srgbClr val="0000CC"/>
              </a:solidFill>
              <a:latin typeface="Verdana" panose="020B0604030504040204" pitchFamily="34" charset="0"/>
            </a:endParaRPr>
          </a:p>
          <a:p>
            <a:r>
              <a:rPr lang="en-US" altLang="zh-CN" sz="2800" b="1">
                <a:solidFill>
                  <a:srgbClr val="0000CC"/>
                </a:solidFill>
                <a:latin typeface="Verdana" panose="020B0604030504040204" pitchFamily="34" charset="0"/>
              </a:rPr>
              <a:t>string=” I love China!”; </a:t>
            </a:r>
            <a:endParaRPr lang="en-US" altLang="zh-CN" sz="2800" b="1">
              <a:solidFill>
                <a:srgbClr val="0000CC"/>
              </a:solidFill>
              <a:latin typeface="Verdana" panose="020B0604030504040204" pitchFamily="34" charset="0"/>
            </a:endParaRPr>
          </a:p>
        </p:txBody>
      </p:sp>
      <p:pic>
        <p:nvPicPr>
          <p:cNvPr id="108551" name="图片 6"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7026"/>
                                        </p:tgtEl>
                                        <p:attrNameLst>
                                          <p:attrName>style.visibility</p:attrName>
                                        </p:attrNameLst>
                                      </p:cBhvr>
                                      <p:to>
                                        <p:strVal val="visible"/>
                                      </p:to>
                                    </p:set>
                                    <p:animEffect transition="in" filter="blinds(horizontal)">
                                      <p:cBhvr>
                                        <p:cTn id="7" dur="500"/>
                                        <p:tgtEl>
                                          <p:spTgt spid="25702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Lef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81250" y="1071563"/>
            <a:ext cx="7143750" cy="4500562"/>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char *string=“I love China!”; </a:t>
            </a:r>
            <a:endParaRPr lang="zh-CN" altLang="zh-CN" sz="2800" smtClean="0"/>
          </a:p>
          <a:p>
            <a:pPr>
              <a:lnSpc>
                <a:spcPct val="100000"/>
              </a:lnSpc>
              <a:buFont typeface="Wingdings" panose="05000000000000000000" pitchFamily="2" charset="2"/>
              <a:buNone/>
            </a:pPr>
            <a:r>
              <a:rPr lang="en-US" altLang="zh-CN" sz="2800" smtClean="0"/>
              <a:t>   printf(“%s\n”,string);</a:t>
            </a:r>
            <a:endParaRPr lang="en-US"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9D138D"/>
                </a:solidFill>
              </a:rPr>
              <a:t>string=”I am a student.”;</a:t>
            </a:r>
            <a:endParaRPr lang="en-US" altLang="zh-CN" sz="2800" smtClean="0">
              <a:solidFill>
                <a:srgbClr val="9D138D"/>
              </a:solidFill>
            </a:endParaRPr>
          </a:p>
          <a:p>
            <a:pPr>
              <a:lnSpc>
                <a:spcPct val="100000"/>
              </a:lnSpc>
              <a:buFont typeface="Wingdings" panose="05000000000000000000" pitchFamily="2" charset="2"/>
              <a:buNone/>
            </a:pPr>
            <a:r>
              <a:rPr lang="en-US" altLang="zh-CN" sz="2800" smtClean="0">
                <a:solidFill>
                  <a:srgbClr val="9D138D"/>
                </a:solidFill>
              </a:rPr>
              <a:t>   printf(“%s\n”,string);</a:t>
            </a:r>
            <a:endParaRPr lang="zh-CN" altLang="zh-CN" sz="2800" smtClean="0">
              <a:solidFill>
                <a:srgbClr val="9D138D"/>
              </a:solidFill>
            </a:endParaRPr>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109571" name="TextBox 7"/>
          <p:cNvSpPr txBox="1">
            <a:spLocks noChangeArrowheads="1"/>
          </p:cNvSpPr>
          <p:nvPr/>
        </p:nvSpPr>
        <p:spPr bwMode="auto">
          <a:xfrm>
            <a:off x="4595813" y="1427163"/>
            <a:ext cx="1428750" cy="583565"/>
          </a:xfrm>
          <a:prstGeom prst="rect">
            <a:avLst/>
          </a:prstGeom>
          <a:noFill/>
          <a:ln w="9525">
            <a:noFill/>
            <a:miter lim="800000"/>
          </a:ln>
        </p:spPr>
        <p:txBody>
          <a:bodyPr>
            <a:spAutoFit/>
          </a:bodyPr>
          <a:lstStyle/>
          <a:p>
            <a:r>
              <a:rPr lang="en-US" altLang="zh-CN" sz="3200" b="1">
                <a:solidFill>
                  <a:srgbClr val="0000CC"/>
                </a:solidFill>
              </a:rPr>
              <a:t>string</a:t>
            </a:r>
            <a:endParaRPr lang="zh-CN" altLang="en-US" sz="3200" b="1">
              <a:solidFill>
                <a:srgbClr val="0000CC"/>
              </a:solidFill>
            </a:endParaRPr>
          </a:p>
        </p:txBody>
      </p:sp>
      <p:cxnSp>
        <p:nvCxnSpPr>
          <p:cNvPr id="109572" name="直接箭头连接符 8"/>
          <p:cNvCxnSpPr>
            <a:cxnSpLocks noChangeShapeType="1"/>
          </p:cNvCxnSpPr>
          <p:nvPr/>
        </p:nvCxnSpPr>
        <p:spPr bwMode="auto">
          <a:xfrm rot="5400000">
            <a:off x="5666581" y="1928019"/>
            <a:ext cx="428625" cy="1588"/>
          </a:xfrm>
          <a:prstGeom prst="straightConnector1">
            <a:avLst/>
          </a:prstGeom>
          <a:noFill/>
          <a:ln w="38100" algn="ctr">
            <a:solidFill>
              <a:srgbClr val="0000CC"/>
            </a:solidFill>
            <a:miter lim="800000"/>
            <a:tailEnd type="arrow" w="med" len="med"/>
          </a:ln>
        </p:spPr>
      </p:cxnSp>
      <p:pic>
        <p:nvPicPr>
          <p:cNvPr id="109573"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内容占位符 2"/>
          <p:cNvSpPr>
            <a:spLocks noGrp="1"/>
          </p:cNvSpPr>
          <p:nvPr>
            <p:ph idx="1"/>
          </p:nvPr>
        </p:nvSpPr>
        <p:spPr>
          <a:xfrm>
            <a:off x="2381250" y="1071563"/>
            <a:ext cx="7143750" cy="4500562"/>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char *string=“I love China!”; </a:t>
            </a:r>
            <a:endParaRPr lang="zh-CN" altLang="zh-CN" sz="2800" smtClean="0"/>
          </a:p>
          <a:p>
            <a:pPr>
              <a:lnSpc>
                <a:spcPct val="100000"/>
              </a:lnSpc>
              <a:buFont typeface="Wingdings" panose="05000000000000000000" pitchFamily="2" charset="2"/>
              <a:buNone/>
            </a:pPr>
            <a:r>
              <a:rPr lang="en-US" altLang="zh-CN" sz="2800" smtClean="0"/>
              <a:t>   printf(“%s\n”,string);</a:t>
            </a:r>
            <a:endParaRPr lang="en-US"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9D138D"/>
                </a:solidFill>
              </a:rPr>
              <a:t>string=”I am a student.”;</a:t>
            </a:r>
            <a:endParaRPr lang="en-US" altLang="zh-CN" sz="2800" smtClean="0">
              <a:solidFill>
                <a:srgbClr val="9D138D"/>
              </a:solidFill>
            </a:endParaRPr>
          </a:p>
          <a:p>
            <a:pPr>
              <a:lnSpc>
                <a:spcPct val="100000"/>
              </a:lnSpc>
              <a:buFont typeface="Wingdings" panose="05000000000000000000" pitchFamily="2" charset="2"/>
              <a:buNone/>
            </a:pPr>
            <a:r>
              <a:rPr lang="en-US" altLang="zh-CN" sz="2800" smtClean="0">
                <a:solidFill>
                  <a:srgbClr val="9D138D"/>
                </a:solidFill>
              </a:rPr>
              <a:t>   printf(“%s\n”,string);</a:t>
            </a:r>
            <a:endParaRPr lang="zh-CN" altLang="zh-CN" sz="2800" smtClean="0">
              <a:solidFill>
                <a:srgbClr val="9D138D"/>
              </a:solidFill>
            </a:endParaRPr>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258050" name="Picture 2"/>
          <p:cNvPicPr>
            <a:picLocks noChangeAspect="1" noChangeArrowheads="1"/>
          </p:cNvPicPr>
          <p:nvPr/>
        </p:nvPicPr>
        <p:blipFill>
          <a:blip r:embed="rId1"/>
          <a:srcRect/>
          <a:stretch>
            <a:fillRect/>
          </a:stretch>
        </p:blipFill>
        <p:spPr bwMode="auto">
          <a:xfrm>
            <a:off x="4881563" y="4786313"/>
            <a:ext cx="3678237" cy="1071562"/>
          </a:xfrm>
          <a:prstGeom prst="rect">
            <a:avLst/>
          </a:prstGeom>
          <a:noFill/>
          <a:ln w="9525">
            <a:noFill/>
            <a:miter lim="800000"/>
            <a:headEnd/>
            <a:tailEnd/>
          </a:ln>
        </p:spPr>
      </p:pic>
      <p:sp>
        <p:nvSpPr>
          <p:cNvPr id="8" name="TextBox 7"/>
          <p:cNvSpPr txBox="1">
            <a:spLocks noChangeArrowheads="1"/>
          </p:cNvSpPr>
          <p:nvPr/>
        </p:nvSpPr>
        <p:spPr bwMode="auto">
          <a:xfrm>
            <a:off x="3309938" y="2427288"/>
            <a:ext cx="1428750" cy="583565"/>
          </a:xfrm>
          <a:prstGeom prst="rect">
            <a:avLst/>
          </a:prstGeom>
          <a:solidFill>
            <a:srgbClr val="FFFFCC"/>
          </a:solidFill>
          <a:ln w="9525">
            <a:noFill/>
            <a:miter lim="800000"/>
          </a:ln>
        </p:spPr>
        <p:txBody>
          <a:bodyPr>
            <a:spAutoFit/>
          </a:bodyPr>
          <a:lstStyle/>
          <a:p>
            <a:r>
              <a:rPr lang="en-US" altLang="zh-CN" sz="3200" b="1">
                <a:solidFill>
                  <a:srgbClr val="FF0000"/>
                </a:solidFill>
              </a:rPr>
              <a:t>string</a:t>
            </a:r>
            <a:endParaRPr lang="zh-CN" altLang="en-US" sz="3200" b="1">
              <a:solidFill>
                <a:srgbClr val="FF0000"/>
              </a:solidFill>
            </a:endParaRPr>
          </a:p>
        </p:txBody>
      </p:sp>
      <p:cxnSp>
        <p:nvCxnSpPr>
          <p:cNvPr id="9" name="直接箭头连接符 8"/>
          <p:cNvCxnSpPr>
            <a:cxnSpLocks noChangeShapeType="1"/>
          </p:cNvCxnSpPr>
          <p:nvPr/>
        </p:nvCxnSpPr>
        <p:spPr bwMode="auto">
          <a:xfrm rot="5400000">
            <a:off x="4380706" y="2928144"/>
            <a:ext cx="428625" cy="1588"/>
          </a:xfrm>
          <a:prstGeom prst="straightConnector1">
            <a:avLst/>
          </a:prstGeom>
          <a:noFill/>
          <a:ln w="38100" algn="ctr">
            <a:solidFill>
              <a:srgbClr val="FF0000"/>
            </a:solidFill>
            <a:miter lim="800000"/>
            <a:tailEnd type="arrow" w="med" len="med"/>
          </a:ln>
        </p:spPr>
      </p:cxnSp>
      <p:pic>
        <p:nvPicPr>
          <p:cNvPr id="110598"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lide(fromTop)">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58050"/>
                                        </p:tgtEl>
                                        <p:attrNameLst>
                                          <p:attrName>style.visibility</p:attrName>
                                        </p:attrNameLst>
                                      </p:cBhvr>
                                      <p:to>
                                        <p:strVal val="visible"/>
                                      </p:to>
                                    </p:set>
                                    <p:animEffect transition="in" filter="blinds(horizontal)">
                                      <p:cBhvr>
                                        <p:cTn id="15" dur="500"/>
                                        <p:tgtEl>
                                          <p:spTgt spid="258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857250"/>
            <a:ext cx="8153400" cy="526732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18 </a:t>
            </a:r>
            <a:r>
              <a:rPr lang="zh-CN" altLang="zh-CN" smtClean="0"/>
              <a:t>将字符串</a:t>
            </a:r>
            <a:r>
              <a:rPr lang="en-US" altLang="zh-CN" smtClean="0"/>
              <a:t>a</a:t>
            </a:r>
            <a:r>
              <a:rPr lang="zh-CN" altLang="zh-CN" smtClean="0"/>
              <a:t>复制为字符串</a:t>
            </a:r>
            <a:r>
              <a:rPr lang="en-US" altLang="zh-CN" smtClean="0"/>
              <a:t>b</a:t>
            </a:r>
            <a:r>
              <a:rPr lang="zh-CN" altLang="zh-CN" smtClean="0"/>
              <a:t>，然后输出字符串</a:t>
            </a:r>
            <a:r>
              <a:rPr lang="en-US" altLang="zh-CN" smtClean="0"/>
              <a:t>b</a:t>
            </a:r>
            <a:r>
              <a:rPr lang="zh-CN" altLang="zh-CN" smtClean="0"/>
              <a:t>。</a:t>
            </a:r>
            <a:endParaRPr lang="zh-CN" altLang="zh-CN" smtClean="0"/>
          </a:p>
          <a:p>
            <a:r>
              <a:rPr lang="zh-CN" altLang="zh-CN" smtClean="0"/>
              <a:t>解题思路：定义两个字符数组</a:t>
            </a:r>
            <a:r>
              <a:rPr lang="en-US" altLang="zh-CN" smtClean="0"/>
              <a:t>a</a:t>
            </a:r>
            <a:r>
              <a:rPr lang="zh-CN" altLang="zh-CN" smtClean="0"/>
              <a:t>和</a:t>
            </a:r>
            <a:r>
              <a:rPr lang="en-US" altLang="zh-CN" smtClean="0"/>
              <a:t>b</a:t>
            </a:r>
            <a:r>
              <a:rPr lang="zh-CN" altLang="zh-CN" smtClean="0"/>
              <a:t>，用“</a:t>
            </a:r>
            <a:r>
              <a:rPr lang="en-US" altLang="zh-CN" smtClean="0"/>
              <a:t>I am a student.</a:t>
            </a:r>
            <a:r>
              <a:rPr lang="zh-CN" altLang="zh-CN" smtClean="0"/>
              <a:t>”对</a:t>
            </a:r>
            <a:r>
              <a:rPr lang="en-US" altLang="zh-CN" smtClean="0"/>
              <a:t>a</a:t>
            </a:r>
            <a:r>
              <a:rPr lang="zh-CN" altLang="zh-CN" smtClean="0"/>
              <a:t>数组初始化。将</a:t>
            </a:r>
            <a:r>
              <a:rPr lang="en-US" altLang="zh-CN" smtClean="0"/>
              <a:t>a</a:t>
            </a:r>
            <a:r>
              <a:rPr lang="zh-CN" altLang="zh-CN" smtClean="0"/>
              <a:t>数组中的字符逐个复制到</a:t>
            </a:r>
            <a:r>
              <a:rPr lang="en-US" altLang="zh-CN" smtClean="0"/>
              <a:t>b</a:t>
            </a:r>
            <a:r>
              <a:rPr lang="zh-CN" altLang="zh-CN" smtClean="0"/>
              <a:t>数组中。可以用不同的方法引用并输出字符数组元素，今用地址法算出各元素的值。</a:t>
            </a:r>
            <a:endParaRPr lang="zh-CN" altLang="en-US" smtClean="0"/>
          </a:p>
        </p:txBody>
      </p:sp>
      <p:pic>
        <p:nvPicPr>
          <p:cNvPr id="11161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p:cNvSpPr>
          <p:nvPr>
            <p:ph idx="1"/>
          </p:nvPr>
        </p:nvSpPr>
        <p:spPr>
          <a:xfrm>
            <a:off x="2063750" y="857250"/>
            <a:ext cx="8153400" cy="5267325"/>
          </a:xfrm>
        </p:spPr>
        <p:txBody>
          <a:bodyPr/>
          <a:lstStyle/>
          <a:p>
            <a:r>
              <a:rPr lang="zh-CN" altLang="zh-CN" smtClean="0"/>
              <a:t>为了表示将数值３送到变量中，可以有两种表达方法：</a:t>
            </a:r>
            <a:endParaRPr lang="zh-CN" altLang="zh-CN" smtClean="0"/>
          </a:p>
          <a:p>
            <a:pPr>
              <a:buFont typeface="Wingdings" panose="05000000000000000000" pitchFamily="2" charset="2"/>
              <a:buNone/>
            </a:pPr>
            <a:r>
              <a:rPr lang="en-US" altLang="zh-CN" smtClean="0"/>
              <a:t>(1)  </a:t>
            </a:r>
            <a:r>
              <a:rPr lang="zh-CN" altLang="zh-CN" smtClean="0"/>
              <a:t>将</a:t>
            </a:r>
            <a:r>
              <a:rPr lang="en-US" altLang="zh-CN" smtClean="0"/>
              <a:t>3</a:t>
            </a:r>
            <a:r>
              <a:rPr lang="zh-CN" altLang="zh-CN" smtClean="0"/>
              <a:t>直接送到变量</a:t>
            </a:r>
            <a:r>
              <a:rPr lang="en-US" altLang="zh-CN" smtClean="0"/>
              <a:t>i</a:t>
            </a:r>
            <a:r>
              <a:rPr lang="zh-CN" altLang="zh-CN" smtClean="0"/>
              <a:t>所标识的单元中，例如：</a:t>
            </a:r>
            <a:r>
              <a:rPr lang="en-US" altLang="zh-CN" smtClean="0"/>
              <a:t>i=3; </a:t>
            </a:r>
            <a:endParaRPr lang="zh-CN" altLang="zh-CN" smtClean="0"/>
          </a:p>
          <a:p>
            <a:pPr>
              <a:buFont typeface="Wingdings" panose="05000000000000000000" pitchFamily="2" charset="2"/>
              <a:buNone/>
            </a:pPr>
            <a:r>
              <a:rPr lang="en-US" altLang="zh-CN" smtClean="0"/>
              <a:t>(2)  </a:t>
            </a:r>
            <a:r>
              <a:rPr lang="zh-CN" altLang="zh-CN" smtClean="0"/>
              <a:t>将</a:t>
            </a:r>
            <a:r>
              <a:rPr lang="en-US" altLang="zh-CN" smtClean="0"/>
              <a:t>3</a:t>
            </a:r>
            <a:r>
              <a:rPr lang="zh-CN" altLang="zh-CN" smtClean="0"/>
              <a:t>送到变量</a:t>
            </a:r>
            <a:r>
              <a:rPr lang="en-US" altLang="zh-CN" smtClean="0"/>
              <a:t>i_pointer</a:t>
            </a:r>
            <a:r>
              <a:rPr lang="zh-CN" altLang="zh-CN" smtClean="0"/>
              <a:t>所指向的单元（即变量</a:t>
            </a:r>
            <a:r>
              <a:rPr lang="en-US" altLang="zh-CN" smtClean="0"/>
              <a:t>i</a:t>
            </a:r>
            <a:r>
              <a:rPr lang="zh-CN" altLang="zh-CN" smtClean="0"/>
              <a:t>的存储单元），例如：</a:t>
            </a:r>
            <a:r>
              <a:rPr lang="en-US" altLang="zh-CN" smtClean="0"/>
              <a:t>*i_pointer=3; </a:t>
            </a:r>
            <a:r>
              <a:rPr lang="zh-CN" altLang="zh-CN" smtClean="0"/>
              <a:t>其中</a:t>
            </a:r>
            <a:r>
              <a:rPr lang="en-US" altLang="zh-CN" smtClean="0"/>
              <a:t>*i_pointer</a:t>
            </a:r>
            <a:r>
              <a:rPr lang="zh-CN" altLang="zh-CN" smtClean="0"/>
              <a:t>表示</a:t>
            </a:r>
            <a:r>
              <a:rPr lang="en-US" altLang="zh-CN" smtClean="0"/>
              <a:t>i_pointer</a:t>
            </a:r>
            <a:r>
              <a:rPr lang="zh-CN" altLang="zh-CN" smtClean="0"/>
              <a:t>指向的对象</a:t>
            </a:r>
            <a:endParaRPr lang="zh-CN" altLang="en-US" smtClean="0"/>
          </a:p>
        </p:txBody>
      </p:sp>
      <p:pic>
        <p:nvPicPr>
          <p:cNvPr id="11267"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7" dur="500"/>
                                        <p:tgtEl>
                                          <p:spTgt spid="1126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6">
                                            <p:txEl>
                                              <p:pRg st="2" end="2"/>
                                            </p:txEl>
                                          </p:spTgt>
                                        </p:tgtEl>
                                        <p:attrNameLst>
                                          <p:attrName>style.visibility</p:attrName>
                                        </p:attrNameLst>
                                      </p:cBhvr>
                                      <p:to>
                                        <p:strVal val="visible"/>
                                      </p:to>
                                    </p:set>
                                    <p:animEffect transition="in" filter="blinds(horizontal)">
                                      <p:cBhvr>
                                        <p:cTn id="12" dur="500"/>
                                        <p:tgtEl>
                                          <p:spTgt spid="11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内容占位符 2"/>
          <p:cNvSpPr>
            <a:spLocks noGrp="1"/>
          </p:cNvSpPr>
          <p:nvPr>
            <p:ph idx="1"/>
          </p:nvPr>
        </p:nvSpPr>
        <p:spPr>
          <a:xfrm>
            <a:off x="1952625" y="285750"/>
            <a:ext cx="8153400" cy="6357938"/>
          </a:xfrm>
        </p:spPr>
        <p:txBody>
          <a:bodyPr/>
          <a:lstStyle/>
          <a:p>
            <a:pPr>
              <a:lnSpc>
                <a:spcPts val="2900"/>
              </a:lnSpc>
              <a:buFont typeface="Wingdings" panose="05000000000000000000" pitchFamily="2" charset="2"/>
              <a:buNone/>
            </a:pPr>
            <a:r>
              <a:rPr lang="en-US" altLang="zh-CN" sz="2800" smtClean="0"/>
              <a:t>#include &lt;stdio.h&gt;</a:t>
            </a:r>
            <a:endParaRPr lang="zh-CN" altLang="zh-CN" sz="2800" smtClean="0"/>
          </a:p>
          <a:p>
            <a:pPr>
              <a:lnSpc>
                <a:spcPts val="2900"/>
              </a:lnSpc>
              <a:buFont typeface="Wingdings" panose="05000000000000000000" pitchFamily="2" charset="2"/>
              <a:buNone/>
            </a:pPr>
            <a:r>
              <a:rPr lang="en-US" altLang="zh-CN" sz="2800" smtClean="0"/>
              <a:t>int main()</a:t>
            </a:r>
            <a:endParaRPr lang="zh-CN" altLang="zh-CN" sz="2800" smtClean="0"/>
          </a:p>
          <a:p>
            <a:pPr>
              <a:lnSpc>
                <a:spcPts val="2900"/>
              </a:lnSpc>
              <a:buFont typeface="Wingdings" panose="05000000000000000000" pitchFamily="2" charset="2"/>
              <a:buNone/>
            </a:pPr>
            <a:r>
              <a:rPr lang="en-US" altLang="zh-CN" sz="2800" smtClean="0"/>
              <a:t>{ char a[ ]=“I am a student.”,b[20];   </a:t>
            </a:r>
            <a:endParaRPr lang="zh-CN" altLang="zh-CN" sz="2800" smtClean="0"/>
          </a:p>
          <a:p>
            <a:pPr>
              <a:lnSpc>
                <a:spcPts val="2900"/>
              </a:lnSpc>
              <a:buFont typeface="Wingdings" panose="05000000000000000000" pitchFamily="2" charset="2"/>
              <a:buNone/>
            </a:pPr>
            <a:r>
              <a:rPr lang="en-US" altLang="zh-CN" sz="2800" smtClean="0"/>
              <a:t>   int i;</a:t>
            </a:r>
            <a:endParaRPr lang="zh-CN" altLang="zh-CN" sz="2800" smtClean="0"/>
          </a:p>
          <a:p>
            <a:pPr>
              <a:lnSpc>
                <a:spcPts val="2900"/>
              </a:lnSpc>
              <a:buFont typeface="Wingdings" panose="05000000000000000000" pitchFamily="2" charset="2"/>
              <a:buNone/>
            </a:pPr>
            <a:r>
              <a:rPr lang="en-US" altLang="zh-CN" sz="2800" smtClean="0"/>
              <a:t>   for(i=0;*(a+i)!='\0';i++)</a:t>
            </a:r>
            <a:endParaRPr lang="zh-CN" altLang="zh-CN" sz="2800" smtClean="0"/>
          </a:p>
          <a:p>
            <a:pPr>
              <a:lnSpc>
                <a:spcPts val="2900"/>
              </a:lnSpc>
              <a:buFont typeface="Wingdings" panose="05000000000000000000" pitchFamily="2" charset="2"/>
              <a:buNone/>
            </a:pPr>
            <a:r>
              <a:rPr lang="en-US" altLang="zh-CN" sz="2800" smtClean="0"/>
              <a:t>        *(b+i)=*(a+i); </a:t>
            </a:r>
            <a:endParaRPr lang="zh-CN" altLang="zh-CN" sz="2800"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*(b+i)=‘\0’; </a:t>
            </a:r>
            <a:endParaRPr lang="zh-CN" altLang="zh-CN" sz="2800" smtClean="0">
              <a:solidFill>
                <a:srgbClr val="00B050"/>
              </a:solidFill>
            </a:endParaRPr>
          </a:p>
          <a:p>
            <a:pPr>
              <a:lnSpc>
                <a:spcPts val="2900"/>
              </a:lnSpc>
              <a:buFont typeface="Wingdings" panose="05000000000000000000" pitchFamily="2" charset="2"/>
              <a:buNone/>
            </a:pPr>
            <a:r>
              <a:rPr lang="en-US" altLang="zh-CN" sz="2800" smtClean="0"/>
              <a:t>   printf(“string a is:%s\n”,a); </a:t>
            </a:r>
            <a:endParaRPr lang="zh-CN" altLang="zh-CN" sz="2800" smtClean="0"/>
          </a:p>
          <a:p>
            <a:pPr>
              <a:lnSpc>
                <a:spcPts val="2900"/>
              </a:lnSpc>
              <a:buFont typeface="Wingdings" panose="05000000000000000000" pitchFamily="2" charset="2"/>
              <a:buNone/>
            </a:pPr>
            <a:r>
              <a:rPr lang="en-US" altLang="zh-CN" sz="2800" smtClean="0"/>
              <a:t>   printf("string b is:");</a:t>
            </a:r>
            <a:endParaRPr lang="zh-CN" altLang="zh-CN" sz="2800" smtClean="0"/>
          </a:p>
          <a:p>
            <a:pPr>
              <a:lnSpc>
                <a:spcPts val="2900"/>
              </a:lnSpc>
              <a:buFont typeface="Wingdings" panose="05000000000000000000" pitchFamily="2" charset="2"/>
              <a:buNone/>
            </a:pPr>
            <a:r>
              <a:rPr lang="en-US" altLang="zh-CN" sz="2800" smtClean="0"/>
              <a:t>   for(i=0;b[i]!='\0';i++)</a:t>
            </a:r>
            <a:endParaRPr lang="zh-CN" altLang="zh-CN" sz="2800" smtClean="0"/>
          </a:p>
          <a:p>
            <a:pPr>
              <a:lnSpc>
                <a:spcPts val="2900"/>
              </a:lnSpc>
              <a:buFont typeface="Wingdings" panose="05000000000000000000" pitchFamily="2" charset="2"/>
              <a:buNone/>
            </a:pPr>
            <a:r>
              <a:rPr lang="en-US" altLang="zh-CN" sz="2800" smtClean="0"/>
              <a:t>        printf(“%c”,b[i]); </a:t>
            </a:r>
            <a:endParaRPr lang="zh-CN" altLang="zh-CN" sz="2800" smtClean="0"/>
          </a:p>
          <a:p>
            <a:pPr>
              <a:lnSpc>
                <a:spcPts val="2900"/>
              </a:lnSpc>
              <a:buFont typeface="Wingdings" panose="05000000000000000000" pitchFamily="2" charset="2"/>
              <a:buNone/>
            </a:pPr>
            <a:r>
              <a:rPr lang="en-US" altLang="zh-CN" sz="2800" smtClean="0"/>
              <a:t>   printf("\n");</a:t>
            </a:r>
            <a:endParaRPr lang="zh-CN" altLang="zh-CN" sz="2800" smtClean="0"/>
          </a:p>
          <a:p>
            <a:pPr>
              <a:lnSpc>
                <a:spcPts val="2900"/>
              </a:lnSpc>
              <a:buFont typeface="Wingdings" panose="05000000000000000000" pitchFamily="2" charset="2"/>
              <a:buNone/>
            </a:pPr>
            <a:r>
              <a:rPr lang="en-US" altLang="zh-CN" sz="2800" smtClean="0"/>
              <a:t>   return 0;</a:t>
            </a:r>
            <a:endParaRPr lang="zh-CN" altLang="zh-CN" sz="2800" smtClean="0"/>
          </a:p>
          <a:p>
            <a:pPr>
              <a:lnSpc>
                <a:spcPts val="2900"/>
              </a:lnSpc>
              <a:buFont typeface="Wingdings" panose="05000000000000000000" pitchFamily="2" charset="2"/>
              <a:buNone/>
            </a:pPr>
            <a:r>
              <a:rPr lang="en-US" altLang="zh-CN" sz="2800" smtClean="0"/>
              <a:t>}</a:t>
            </a:r>
            <a:endParaRPr lang="zh-CN" altLang="en-US" sz="2800" smtClean="0"/>
          </a:p>
        </p:txBody>
      </p:sp>
      <p:pic>
        <p:nvPicPr>
          <p:cNvPr id="259074" name="Picture 2"/>
          <p:cNvPicPr>
            <a:picLocks noChangeAspect="1" noChangeArrowheads="1"/>
          </p:cNvPicPr>
          <p:nvPr/>
        </p:nvPicPr>
        <p:blipFill>
          <a:blip r:embed="rId1"/>
          <a:srcRect/>
          <a:stretch>
            <a:fillRect/>
          </a:stretch>
        </p:blipFill>
        <p:spPr bwMode="auto">
          <a:xfrm>
            <a:off x="4167188" y="5786438"/>
            <a:ext cx="5730875" cy="857250"/>
          </a:xfrm>
          <a:prstGeom prst="rect">
            <a:avLst/>
          </a:prstGeom>
          <a:noFill/>
          <a:ln w="9525">
            <a:noFill/>
            <a:miter lim="800000"/>
            <a:headEnd/>
            <a:tailEnd/>
          </a:ln>
        </p:spPr>
      </p:pic>
      <p:sp>
        <p:nvSpPr>
          <p:cNvPr id="4" name="圆角矩形标注 3"/>
          <p:cNvSpPr/>
          <p:nvPr/>
        </p:nvSpPr>
        <p:spPr bwMode="auto">
          <a:xfrm>
            <a:off x="3167063" y="2286000"/>
            <a:ext cx="6286500" cy="714375"/>
          </a:xfrm>
          <a:prstGeom prst="wedgeRoundRectCallout">
            <a:avLst>
              <a:gd name="adj1" fmla="val -18444"/>
              <a:gd name="adj2" fmla="val 17328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en-US" altLang="zh-CN" sz="2800" b="1" dirty="0" err="1">
                <a:solidFill>
                  <a:srgbClr val="0000CC"/>
                </a:solidFill>
                <a:latin typeface="+mn-lt"/>
                <a:ea typeface="+mn-ea"/>
              </a:rPr>
              <a:t>printf</a:t>
            </a:r>
            <a:r>
              <a:rPr lang="en-US" altLang="zh-CN" sz="2800" b="1" dirty="0">
                <a:solidFill>
                  <a:srgbClr val="0000CC"/>
                </a:solidFill>
                <a:latin typeface="+mn-lt"/>
                <a:ea typeface="+mn-ea"/>
              </a:rPr>
              <a:t>("string b is:%s\</a:t>
            </a:r>
            <a:r>
              <a:rPr lang="en-US" altLang="zh-CN" sz="2800" b="1" dirty="0" err="1">
                <a:solidFill>
                  <a:srgbClr val="0000CC"/>
                </a:solidFill>
                <a:latin typeface="+mn-lt"/>
                <a:ea typeface="+mn-ea"/>
              </a:rPr>
              <a:t>n“,b</a:t>
            </a:r>
            <a:r>
              <a:rPr lang="en-US" altLang="zh-CN" sz="2800" b="1" dirty="0">
                <a:solidFill>
                  <a:srgbClr val="0000CC"/>
                </a:solidFill>
                <a:latin typeface="+mn-lt"/>
                <a:ea typeface="+mn-ea"/>
              </a:rPr>
              <a:t>);  </a:t>
            </a:r>
            <a:endParaRPr lang="en-US" altLang="zh-CN" sz="2800" b="1" dirty="0">
              <a:solidFill>
                <a:srgbClr val="0000CC"/>
              </a:solidFill>
              <a:latin typeface="+mn-lt"/>
              <a:ea typeface="+mn-ea"/>
            </a:endParaRPr>
          </a:p>
        </p:txBody>
      </p:sp>
      <p:sp>
        <p:nvSpPr>
          <p:cNvPr id="5" name="矩形 4"/>
          <p:cNvSpPr>
            <a:spLocks noChangeArrowheads="1"/>
          </p:cNvSpPr>
          <p:nvPr/>
        </p:nvSpPr>
        <p:spPr bwMode="auto">
          <a:xfrm>
            <a:off x="2238375" y="3929063"/>
            <a:ext cx="4929188" cy="1785937"/>
          </a:xfrm>
          <a:prstGeom prst="rect">
            <a:avLst/>
          </a:prstGeom>
          <a:noFill/>
          <a:ln w="38100" algn="ctr">
            <a:solidFill>
              <a:srgbClr val="FF0000"/>
            </a:solidFill>
            <a:miter lim="800000"/>
          </a:ln>
        </p:spPr>
        <p:txBody>
          <a:bodyPr wrap="none"/>
          <a:lstStyle/>
          <a:p>
            <a:endParaRPr lang="zh-CN" altLang="en-US">
              <a:solidFill>
                <a:srgbClr val="FF0000"/>
              </a:solidFill>
            </a:endParaRPr>
          </a:p>
        </p:txBody>
      </p:sp>
      <p:pic>
        <p:nvPicPr>
          <p:cNvPr id="112646"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9074"/>
                                        </p:tgtEl>
                                        <p:attrNameLst>
                                          <p:attrName>style.visibility</p:attrName>
                                        </p:attrNameLst>
                                      </p:cBhvr>
                                      <p:to>
                                        <p:strVal val="visible"/>
                                      </p:to>
                                    </p:set>
                                    <p:animEffect transition="in" filter="blinds(horizontal)">
                                      <p:cBhvr>
                                        <p:cTn id="17" dur="500"/>
                                        <p:tgtEl>
                                          <p:spTgt spid="259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None/>
            </a:pPr>
            <a:r>
              <a:rPr lang="zh-CN" altLang="zh-CN" smtClean="0"/>
              <a:t>例</a:t>
            </a:r>
            <a:r>
              <a:rPr lang="en-US" altLang="zh-CN" smtClean="0"/>
              <a:t>7.</a:t>
            </a:r>
            <a:r>
              <a:rPr lang="en-US" altLang="zh-CN" smtClean="0"/>
              <a:t>19 </a:t>
            </a:r>
            <a:r>
              <a:rPr lang="zh-CN" altLang="zh-CN" smtClean="0"/>
              <a:t>用指针变量来处理例</a:t>
            </a:r>
            <a:r>
              <a:rPr lang="en-US" altLang="zh-CN" smtClean="0"/>
              <a:t>7.</a:t>
            </a:r>
            <a:r>
              <a:rPr lang="en-US" altLang="zh-CN" smtClean="0"/>
              <a:t>18</a:t>
            </a:r>
            <a:r>
              <a:rPr lang="zh-CN" altLang="zh-CN" smtClean="0"/>
              <a:t>问题。</a:t>
            </a:r>
            <a:endParaRPr lang="zh-CN" altLang="zh-CN" smtClean="0"/>
          </a:p>
          <a:p>
            <a:r>
              <a:rPr lang="zh-CN" altLang="zh-CN" smtClean="0"/>
              <a:t>解题思路：定义两个指针变量</a:t>
            </a:r>
            <a:r>
              <a:rPr lang="en-US" altLang="zh-CN" smtClean="0"/>
              <a:t>p1</a:t>
            </a:r>
            <a:r>
              <a:rPr lang="zh-CN" altLang="zh-CN" smtClean="0"/>
              <a:t>和</a:t>
            </a:r>
            <a:r>
              <a:rPr lang="en-US" altLang="zh-CN" smtClean="0"/>
              <a:t>p2</a:t>
            </a:r>
            <a:r>
              <a:rPr lang="zh-CN" altLang="zh-CN" smtClean="0"/>
              <a:t>，分别指向字符数组</a:t>
            </a:r>
            <a:r>
              <a:rPr lang="en-US" altLang="zh-CN" smtClean="0"/>
              <a:t>a</a:t>
            </a:r>
            <a:r>
              <a:rPr lang="zh-CN" altLang="zh-CN" smtClean="0"/>
              <a:t>和</a:t>
            </a:r>
            <a:r>
              <a:rPr lang="en-US" altLang="zh-CN" smtClean="0"/>
              <a:t>b</a:t>
            </a:r>
            <a:r>
              <a:rPr lang="zh-CN" altLang="zh-CN" smtClean="0"/>
              <a:t>。改变指针变量</a:t>
            </a:r>
            <a:r>
              <a:rPr lang="en-US" altLang="zh-CN" smtClean="0"/>
              <a:t>p1</a:t>
            </a:r>
            <a:r>
              <a:rPr lang="zh-CN" altLang="zh-CN" smtClean="0"/>
              <a:t>和</a:t>
            </a:r>
            <a:r>
              <a:rPr lang="en-US" altLang="zh-CN" smtClean="0"/>
              <a:t>p2</a:t>
            </a:r>
            <a:r>
              <a:rPr lang="zh-CN" altLang="zh-CN" smtClean="0"/>
              <a:t>的值，使它们顺序指向数组中的各元素，进行对应元素的复制。</a:t>
            </a:r>
            <a:endParaRPr lang="zh-CN" altLang="en-US" smtClean="0"/>
          </a:p>
        </p:txBody>
      </p:sp>
      <p:pic>
        <p:nvPicPr>
          <p:cNvPr id="113667"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内容占位符 2"/>
          <p:cNvSpPr>
            <a:spLocks noGrp="1"/>
          </p:cNvSpPr>
          <p:nvPr>
            <p:ph idx="1"/>
          </p:nvPr>
        </p:nvSpPr>
        <p:spPr>
          <a:xfrm>
            <a:off x="1738313" y="714375"/>
            <a:ext cx="8478837" cy="585787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{char a[]="I am a boy.",b[20],*p1,*p2;</a:t>
            </a:r>
            <a:endParaRPr lang="zh-CN" altLang="zh-CN" sz="2800" smtClean="0"/>
          </a:p>
          <a:p>
            <a:pPr>
              <a:lnSpc>
                <a:spcPct val="100000"/>
              </a:lnSpc>
              <a:buFont typeface="Wingdings" panose="05000000000000000000" pitchFamily="2" charset="2"/>
              <a:buNone/>
            </a:pPr>
            <a:r>
              <a:rPr lang="en-US" altLang="zh-CN" sz="2800" smtClean="0"/>
              <a:t>  p1=a;  p2=b; </a:t>
            </a:r>
            <a:endParaRPr lang="zh-CN" altLang="zh-CN" sz="2800" smtClean="0"/>
          </a:p>
          <a:p>
            <a:pPr>
              <a:lnSpc>
                <a:spcPct val="100000"/>
              </a:lnSpc>
              <a:buFont typeface="Wingdings" panose="05000000000000000000" pitchFamily="2" charset="2"/>
              <a:buNone/>
            </a:pPr>
            <a:r>
              <a:rPr lang="en-US" altLang="zh-CN" sz="2800" smtClean="0"/>
              <a:t>  for(   ; *p1!=‘\0’; p1++,p2++) </a:t>
            </a:r>
            <a:endParaRPr lang="zh-CN" altLang="zh-CN" sz="2800" smtClean="0"/>
          </a:p>
          <a:p>
            <a:pPr>
              <a:lnSpc>
                <a:spcPct val="100000"/>
              </a:lnSpc>
              <a:buFont typeface="Wingdings" panose="05000000000000000000" pitchFamily="2" charset="2"/>
              <a:buNone/>
            </a:pPr>
            <a:r>
              <a:rPr lang="en-US" altLang="zh-CN" sz="2800" smtClean="0"/>
              <a:t>      *p2=*p1;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*p2=‘\0’; </a:t>
            </a:r>
            <a:endParaRPr lang="zh-CN" altLang="zh-CN" sz="2800" smtClean="0">
              <a:solidFill>
                <a:srgbClr val="00B050"/>
              </a:solidFill>
            </a:endParaRPr>
          </a:p>
          <a:p>
            <a:pPr>
              <a:lnSpc>
                <a:spcPct val="100000"/>
              </a:lnSpc>
              <a:buFont typeface="Wingdings" panose="05000000000000000000" pitchFamily="2" charset="2"/>
              <a:buNone/>
            </a:pPr>
            <a:r>
              <a:rPr lang="en-US" altLang="zh-CN" sz="2800" smtClean="0"/>
              <a:t>  printf(“string a is:%s\n”,a); </a:t>
            </a:r>
            <a:endParaRPr lang="zh-CN" altLang="zh-CN" sz="2800" smtClean="0"/>
          </a:p>
          <a:p>
            <a:pPr>
              <a:lnSpc>
                <a:spcPct val="100000"/>
              </a:lnSpc>
              <a:buFont typeface="Wingdings" panose="05000000000000000000" pitchFamily="2" charset="2"/>
              <a:buNone/>
            </a:pPr>
            <a:r>
              <a:rPr lang="en-US" altLang="zh-CN" sz="2800" smtClean="0"/>
              <a:t>  printf(“string b is:%s\n”,b);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4" name="Picture 2"/>
          <p:cNvPicPr>
            <a:picLocks noChangeAspect="1" noChangeArrowheads="1"/>
          </p:cNvPicPr>
          <p:nvPr/>
        </p:nvPicPr>
        <p:blipFill>
          <a:blip r:embed="rId1"/>
          <a:srcRect/>
          <a:stretch>
            <a:fillRect/>
          </a:stretch>
        </p:blipFill>
        <p:spPr bwMode="auto">
          <a:xfrm>
            <a:off x="4167188" y="5786438"/>
            <a:ext cx="5730875" cy="857250"/>
          </a:xfrm>
          <a:prstGeom prst="rect">
            <a:avLst/>
          </a:prstGeom>
          <a:noFill/>
          <a:ln w="9525">
            <a:noFill/>
            <a:miter lim="800000"/>
            <a:headEnd/>
            <a:tailEnd/>
          </a:ln>
        </p:spPr>
      </p:pic>
      <p:pic>
        <p:nvPicPr>
          <p:cNvPr id="114692" name="图片 4"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字符指针作函数参数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15715" name="Rectangle 3"/>
          <p:cNvSpPr>
            <a:spLocks noGrp="1" noChangeArrowheads="1"/>
          </p:cNvSpPr>
          <p:nvPr>
            <p:ph type="body" idx="1"/>
          </p:nvPr>
        </p:nvSpPr>
        <p:spPr>
          <a:xfrm>
            <a:off x="2238375" y="1643063"/>
            <a:ext cx="8215313" cy="4143375"/>
          </a:xfrm>
        </p:spPr>
        <p:txBody>
          <a:bodyPr/>
          <a:lstStyle/>
          <a:p>
            <a:r>
              <a:rPr lang="zh-CN" altLang="zh-CN" smtClean="0"/>
              <a:t>如果想把一个字符串从一个函数“传递”到另一个函数，可以用地址传递的办法，即用字符数组名作参数，也可以用字符指针变量作参数。</a:t>
            </a:r>
            <a:endParaRPr lang="en-US" altLang="zh-CN" smtClean="0"/>
          </a:p>
          <a:p>
            <a:r>
              <a:rPr lang="zh-CN" altLang="zh-CN" smtClean="0"/>
              <a:t>在被调用的函数中可以改变字符串的内容</a:t>
            </a:r>
            <a:endParaRPr lang="en-US" altLang="zh-CN" smtClean="0"/>
          </a:p>
          <a:p>
            <a:r>
              <a:rPr lang="zh-CN" altLang="zh-CN" smtClean="0"/>
              <a:t>在主调函数中可以引用改变后的字符串。</a:t>
            </a:r>
            <a:endParaRPr lang="en-US" altLang="zh-CN" smtClean="0"/>
          </a:p>
        </p:txBody>
      </p:sp>
      <p:pic>
        <p:nvPicPr>
          <p:cNvPr id="11571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5715">
                                            <p:txEl>
                                              <p:pRg st="1" end="1"/>
                                            </p:txEl>
                                          </p:spTgt>
                                        </p:tgtEl>
                                        <p:attrNameLst>
                                          <p:attrName>style.visibility</p:attrName>
                                        </p:attrNameLst>
                                      </p:cBhvr>
                                      <p:to>
                                        <p:strVal val="visible"/>
                                      </p:to>
                                    </p:set>
                                    <p:animEffect transition="in" filter="blinds(horizontal)">
                                      <p:cBhvr>
                                        <p:cTn id="7" dur="500"/>
                                        <p:tgtEl>
                                          <p:spTgt spid="1157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5715">
                                            <p:txEl>
                                              <p:pRg st="2" end="2"/>
                                            </p:txEl>
                                          </p:spTgt>
                                        </p:tgtEl>
                                        <p:attrNameLst>
                                          <p:attrName>style.visibility</p:attrName>
                                        </p:attrNameLst>
                                      </p:cBhvr>
                                      <p:to>
                                        <p:strVal val="visible"/>
                                      </p:to>
                                    </p:set>
                                    <p:animEffect transition="in" filter="blinds(horizontal)">
                                      <p:cBhvr>
                                        <p:cTn id="12" dur="500"/>
                                        <p:tgtEl>
                                          <p:spTgt spid="1157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字符指针作函数参数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643063"/>
            <a:ext cx="7929563" cy="4143375"/>
          </a:xfrm>
        </p:spPr>
        <p:txBody>
          <a:bodyPr/>
          <a:lstStyle/>
          <a:p>
            <a:pPr>
              <a:buFont typeface="Wingdings" panose="05000000000000000000" pitchFamily="2" charset="2"/>
              <a:buNone/>
            </a:pPr>
            <a:r>
              <a:rPr lang="zh-CN" altLang="en-US" smtClean="0"/>
              <a:t>例</a:t>
            </a:r>
            <a:r>
              <a:rPr lang="en-US" altLang="zh-CN" smtClean="0"/>
              <a:t>7.</a:t>
            </a:r>
            <a:r>
              <a:rPr lang="en-US" altLang="zh-CN" smtClean="0"/>
              <a:t>20 </a:t>
            </a:r>
            <a:r>
              <a:rPr lang="zh-CN" altLang="zh-CN" smtClean="0"/>
              <a:t>用函数调用实现字符串的复制。</a:t>
            </a:r>
            <a:endParaRPr lang="zh-CN" altLang="zh-CN" smtClean="0"/>
          </a:p>
          <a:p>
            <a:r>
              <a:rPr lang="zh-CN" altLang="zh-CN" smtClean="0"/>
              <a:t>解题思路：定义一个函数</a:t>
            </a:r>
            <a:r>
              <a:rPr lang="en-US" altLang="zh-CN" smtClean="0"/>
              <a:t>copy_string</a:t>
            </a:r>
            <a:r>
              <a:rPr lang="zh-CN" altLang="zh-CN" smtClean="0"/>
              <a:t>用来实现字符串复制的功能，在主函数中调用此函数，函数的形参和实参可以分别用字符数组名或字符指针变量。分别编程，以供分析比较。</a:t>
            </a:r>
            <a:endParaRPr lang="en-US" altLang="zh-CN" smtClean="0"/>
          </a:p>
        </p:txBody>
      </p:sp>
      <p:pic>
        <p:nvPicPr>
          <p:cNvPr id="11674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内容占位符 2"/>
          <p:cNvSpPr>
            <a:spLocks noGrp="1"/>
          </p:cNvSpPr>
          <p:nvPr>
            <p:ph idx="1"/>
          </p:nvPr>
        </p:nvSpPr>
        <p:spPr>
          <a:xfrm>
            <a:off x="1738313" y="714375"/>
            <a:ext cx="8715375" cy="5786438"/>
          </a:xfrm>
        </p:spPr>
        <p:txBody>
          <a:bodyPr/>
          <a:lstStyle/>
          <a:p>
            <a:pPr>
              <a:lnSpc>
                <a:spcPts val="3000"/>
              </a:lnSpc>
              <a:buFont typeface="Wingdings" panose="05000000000000000000" pitchFamily="2" charset="2"/>
              <a:buNone/>
            </a:pPr>
            <a:r>
              <a:rPr lang="en-US" altLang="zh-CN" sz="2800" smtClean="0"/>
              <a:t>(1) </a:t>
            </a:r>
            <a:r>
              <a:rPr lang="zh-CN" altLang="zh-CN" sz="2800" smtClean="0"/>
              <a:t>用字符数组名作为函数参数</a:t>
            </a:r>
            <a:endParaRPr lang="zh-CN" altLang="zh-CN" sz="2800" smtClean="0"/>
          </a:p>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{void copy_string(char from[],char to[]);</a:t>
            </a:r>
            <a:endParaRPr lang="zh-CN" altLang="zh-CN" sz="2800" smtClean="0"/>
          </a:p>
          <a:p>
            <a:pPr>
              <a:lnSpc>
                <a:spcPts val="3000"/>
              </a:lnSpc>
              <a:buFont typeface="Wingdings" panose="05000000000000000000" pitchFamily="2" charset="2"/>
              <a:buNone/>
            </a:pPr>
            <a:r>
              <a:rPr lang="en-US" altLang="zh-CN" sz="2800" smtClean="0"/>
              <a:t>  char </a:t>
            </a:r>
            <a:r>
              <a:rPr lang="en-US" altLang="zh-CN" sz="2800" smtClean="0">
                <a:solidFill>
                  <a:srgbClr val="9D138D"/>
                </a:solidFill>
              </a:rPr>
              <a:t>a</a:t>
            </a:r>
            <a:r>
              <a:rPr lang="en-US" altLang="zh-CN" sz="2800" smtClean="0"/>
              <a:t>[]="I am a teacher.";</a:t>
            </a:r>
            <a:endParaRPr lang="zh-CN" altLang="zh-CN" sz="2800" smtClean="0"/>
          </a:p>
          <a:p>
            <a:pPr>
              <a:lnSpc>
                <a:spcPts val="3000"/>
              </a:lnSpc>
              <a:buFont typeface="Wingdings" panose="05000000000000000000" pitchFamily="2" charset="2"/>
              <a:buNone/>
            </a:pPr>
            <a:r>
              <a:rPr lang="en-US" altLang="zh-CN" sz="2800" smtClean="0"/>
              <a:t>  char </a:t>
            </a:r>
            <a:r>
              <a:rPr lang="en-US" altLang="zh-CN" sz="2800" smtClean="0">
                <a:solidFill>
                  <a:srgbClr val="9D138D"/>
                </a:solidFill>
              </a:rPr>
              <a:t>b</a:t>
            </a:r>
            <a:r>
              <a:rPr lang="en-US" altLang="zh-CN" sz="2800" smtClean="0"/>
              <a:t>[]="you are a student.";</a:t>
            </a:r>
            <a:endParaRPr lang="zh-CN" altLang="zh-CN" sz="2800" smtClean="0"/>
          </a:p>
          <a:p>
            <a:pPr>
              <a:lnSpc>
                <a:spcPts val="3000"/>
              </a:lnSpc>
              <a:buFont typeface="Wingdings" panose="05000000000000000000" pitchFamily="2" charset="2"/>
              <a:buNone/>
            </a:pPr>
            <a:r>
              <a:rPr lang="en-US" altLang="zh-CN" sz="2800" smtClean="0"/>
              <a:t>  printf(“a=%s\nb=%s\n",a,b);</a:t>
            </a:r>
            <a:endParaRPr lang="zh-CN" altLang="zh-CN" sz="2800" smtClean="0"/>
          </a:p>
          <a:p>
            <a:pPr>
              <a:lnSpc>
                <a:spcPts val="3000"/>
              </a:lnSpc>
              <a:buFont typeface="Wingdings" panose="05000000000000000000" pitchFamily="2" charset="2"/>
              <a:buNone/>
            </a:pPr>
            <a:r>
              <a:rPr lang="en-US" altLang="zh-CN" sz="2800" smtClean="0"/>
              <a:t>  printf("copy string a to string b:\n");</a:t>
            </a:r>
            <a:endParaRPr lang="zh-CN" altLang="zh-CN" sz="2800" smtClean="0"/>
          </a:p>
          <a:p>
            <a:pPr>
              <a:lnSpc>
                <a:spcPts val="3000"/>
              </a:lnSpc>
              <a:buFont typeface="Wingdings" panose="05000000000000000000" pitchFamily="2" charset="2"/>
              <a:buNone/>
            </a:pPr>
            <a:r>
              <a:rPr lang="en-US" altLang="zh-CN" sz="2800" smtClean="0"/>
              <a:t>  copy_string(</a:t>
            </a:r>
            <a:r>
              <a:rPr lang="en-US" altLang="zh-CN" sz="2800" smtClean="0">
                <a:solidFill>
                  <a:srgbClr val="9D138D"/>
                </a:solidFill>
              </a:rPr>
              <a:t>a</a:t>
            </a:r>
            <a:r>
              <a:rPr lang="en-US" altLang="zh-CN" sz="2800" smtClean="0"/>
              <a:t>,</a:t>
            </a:r>
            <a:r>
              <a:rPr lang="en-US" altLang="zh-CN" sz="2800" smtClean="0">
                <a:solidFill>
                  <a:srgbClr val="9D138D"/>
                </a:solidFill>
              </a:rPr>
              <a:t>b</a:t>
            </a: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printf(“a=%s\nb=%s\n",a,b);  </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ts val="3000"/>
              </a:lnSpc>
              <a:buFont typeface="Wingdings" panose="05000000000000000000" pitchFamily="2" charset="2"/>
              <a:buNone/>
            </a:pPr>
            <a:endParaRPr lang="zh-CN" altLang="en-US" sz="2800" smtClean="0"/>
          </a:p>
        </p:txBody>
      </p:sp>
      <p:pic>
        <p:nvPicPr>
          <p:cNvPr id="11776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内容占位符 2"/>
          <p:cNvSpPr>
            <a:spLocks noGrp="1"/>
          </p:cNvSpPr>
          <p:nvPr>
            <p:ph idx="1"/>
          </p:nvPr>
        </p:nvSpPr>
        <p:spPr>
          <a:xfrm>
            <a:off x="1881188" y="1000125"/>
            <a:ext cx="8501062" cy="4286250"/>
          </a:xfrm>
        </p:spPr>
        <p:txBody>
          <a:bodyPr/>
          <a:lstStyle/>
          <a:p>
            <a:pPr>
              <a:lnSpc>
                <a:spcPct val="100000"/>
              </a:lnSpc>
              <a:buFont typeface="Wingdings" panose="05000000000000000000" pitchFamily="2" charset="2"/>
              <a:buNone/>
            </a:pPr>
            <a:r>
              <a:rPr lang="en-US" altLang="zh-CN" sz="2800" smtClean="0"/>
              <a:t>void copy_string(char from[], char to[]) </a:t>
            </a:r>
            <a:r>
              <a:rPr lang="zh-CN" altLang="zh-CN" sz="2800" smtClean="0"/>
              <a:t> </a:t>
            </a:r>
            <a:endParaRPr lang="zh-CN" altLang="zh-CN" sz="2800" smtClean="0"/>
          </a:p>
          <a:p>
            <a:pPr>
              <a:lnSpc>
                <a:spcPct val="100000"/>
              </a:lnSpc>
              <a:buFont typeface="Wingdings" panose="05000000000000000000" pitchFamily="2" charset="2"/>
              <a:buNone/>
            </a:pPr>
            <a:r>
              <a:rPr lang="en-US" altLang="zh-CN" sz="2800" smtClean="0"/>
              <a:t>{ int i=0;</a:t>
            </a:r>
            <a:endParaRPr lang="zh-CN" altLang="zh-CN" sz="2800" smtClean="0"/>
          </a:p>
          <a:p>
            <a:pPr>
              <a:lnSpc>
                <a:spcPct val="100000"/>
              </a:lnSpc>
              <a:buFont typeface="Wingdings" panose="05000000000000000000" pitchFamily="2" charset="2"/>
              <a:buNone/>
            </a:pPr>
            <a:r>
              <a:rPr lang="en-US" altLang="zh-CN" sz="2800" smtClean="0"/>
              <a:t>   while(from[i]!='\0')</a:t>
            </a:r>
            <a:endParaRPr lang="zh-CN" altLang="zh-CN" sz="2800" smtClean="0"/>
          </a:p>
          <a:p>
            <a:pPr>
              <a:lnSpc>
                <a:spcPct val="100000"/>
              </a:lnSpc>
              <a:buFont typeface="Wingdings" panose="05000000000000000000" pitchFamily="2" charset="2"/>
              <a:buNone/>
            </a:pPr>
            <a:r>
              <a:rPr lang="en-US" altLang="zh-CN" sz="2800" smtClean="0"/>
              <a:t>   {   to[i]=from[i];</a:t>
            </a:r>
            <a:endParaRPr lang="en-US" altLang="zh-CN" sz="2800" smtClean="0"/>
          </a:p>
          <a:p>
            <a:pPr>
              <a:lnSpc>
                <a:spcPct val="100000"/>
              </a:lnSpc>
              <a:buFont typeface="Wingdings" panose="05000000000000000000" pitchFamily="2" charset="2"/>
              <a:buNone/>
            </a:pPr>
            <a:r>
              <a:rPr lang="en-US" altLang="zh-CN" sz="2800" smtClean="0"/>
              <a:t>        i++;</a:t>
            </a:r>
            <a:endParaRPr lang="en-US"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to[i]='\0';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grpSp>
        <p:nvGrpSpPr>
          <p:cNvPr id="2" name="组合 7"/>
          <p:cNvGrpSpPr/>
          <p:nvPr/>
        </p:nvGrpSpPr>
        <p:grpSpPr bwMode="auto">
          <a:xfrm>
            <a:off x="4738688" y="4429125"/>
            <a:ext cx="5143500" cy="2000250"/>
            <a:chOff x="3559343" y="4000504"/>
            <a:chExt cx="4941748" cy="1714512"/>
          </a:xfrm>
        </p:grpSpPr>
        <p:pic>
          <p:nvPicPr>
            <p:cNvPr id="118789" name="Picture 5"/>
            <p:cNvPicPr>
              <a:picLocks noChangeAspect="1" noChangeArrowheads="1"/>
            </p:cNvPicPr>
            <p:nvPr/>
          </p:nvPicPr>
          <p:blipFill>
            <a:blip r:embed="rId1"/>
            <a:srcRect/>
            <a:stretch>
              <a:fillRect/>
            </a:stretch>
          </p:blipFill>
          <p:spPr bwMode="auto">
            <a:xfrm>
              <a:off x="6786578" y="5072073"/>
              <a:ext cx="1714512" cy="642943"/>
            </a:xfrm>
            <a:prstGeom prst="rect">
              <a:avLst/>
            </a:prstGeom>
            <a:noFill/>
            <a:ln w="9525">
              <a:noFill/>
              <a:miter lim="800000"/>
              <a:headEnd/>
              <a:tailEnd/>
            </a:ln>
          </p:spPr>
        </p:pic>
        <p:pic>
          <p:nvPicPr>
            <p:cNvPr id="118790" name="Picture 2"/>
            <p:cNvPicPr>
              <a:picLocks noChangeAspect="1" noChangeArrowheads="1"/>
            </p:cNvPicPr>
            <p:nvPr/>
          </p:nvPicPr>
          <p:blipFill>
            <a:blip r:embed="rId2"/>
            <a:srcRect/>
            <a:stretch>
              <a:fillRect/>
            </a:stretch>
          </p:blipFill>
          <p:spPr bwMode="auto">
            <a:xfrm>
              <a:off x="3571867" y="4000504"/>
              <a:ext cx="3454073" cy="757239"/>
            </a:xfrm>
            <a:prstGeom prst="rect">
              <a:avLst/>
            </a:prstGeom>
            <a:noFill/>
            <a:ln w="9525">
              <a:noFill/>
              <a:miter lim="800000"/>
              <a:headEnd/>
              <a:tailEnd/>
            </a:ln>
          </p:spPr>
        </p:pic>
        <p:pic>
          <p:nvPicPr>
            <p:cNvPr id="118791" name="Picture 3"/>
            <p:cNvPicPr>
              <a:picLocks noChangeAspect="1" noChangeArrowheads="1"/>
            </p:cNvPicPr>
            <p:nvPr/>
          </p:nvPicPr>
          <p:blipFill>
            <a:blip r:embed="rId3"/>
            <a:srcRect/>
            <a:stretch>
              <a:fillRect/>
            </a:stretch>
          </p:blipFill>
          <p:spPr bwMode="auto">
            <a:xfrm>
              <a:off x="3559343" y="4714884"/>
              <a:ext cx="4941748" cy="409576"/>
            </a:xfrm>
            <a:prstGeom prst="rect">
              <a:avLst/>
            </a:prstGeom>
            <a:noFill/>
            <a:ln w="9525">
              <a:noFill/>
              <a:miter lim="800000"/>
              <a:headEnd/>
              <a:tailEnd/>
            </a:ln>
          </p:spPr>
        </p:pic>
        <p:pic>
          <p:nvPicPr>
            <p:cNvPr id="118792" name="Picture 4"/>
            <p:cNvPicPr>
              <a:picLocks noChangeAspect="1" noChangeArrowheads="1"/>
            </p:cNvPicPr>
            <p:nvPr/>
          </p:nvPicPr>
          <p:blipFill>
            <a:blip r:embed="rId4"/>
            <a:srcRect/>
            <a:stretch>
              <a:fillRect/>
            </a:stretch>
          </p:blipFill>
          <p:spPr bwMode="auto">
            <a:xfrm>
              <a:off x="3571868" y="5072074"/>
              <a:ext cx="3269428" cy="642942"/>
            </a:xfrm>
            <a:prstGeom prst="rect">
              <a:avLst/>
            </a:prstGeom>
            <a:noFill/>
            <a:ln w="9525">
              <a:noFill/>
              <a:miter lim="800000"/>
              <a:headEnd/>
              <a:tailEnd/>
            </a:ln>
          </p:spPr>
        </p:pic>
        <p:pic>
          <p:nvPicPr>
            <p:cNvPr id="118793" name="Picture 5"/>
            <p:cNvPicPr>
              <a:picLocks noChangeAspect="1" noChangeArrowheads="1"/>
            </p:cNvPicPr>
            <p:nvPr/>
          </p:nvPicPr>
          <p:blipFill>
            <a:blip r:embed="rId1"/>
            <a:srcRect/>
            <a:stretch>
              <a:fillRect/>
            </a:stretch>
          </p:blipFill>
          <p:spPr bwMode="auto">
            <a:xfrm>
              <a:off x="6929453" y="4000504"/>
              <a:ext cx="1571637" cy="714380"/>
            </a:xfrm>
            <a:prstGeom prst="rect">
              <a:avLst/>
            </a:prstGeom>
            <a:noFill/>
            <a:ln w="9525">
              <a:noFill/>
              <a:miter lim="800000"/>
              <a:headEnd/>
              <a:tailEnd/>
            </a:ln>
          </p:spPr>
        </p:pic>
      </p:grpSp>
      <p:pic>
        <p:nvPicPr>
          <p:cNvPr id="118788" name="图片 8" descr="Untitled2.png">
            <a:hlinkClick r:id="rId5" action="ppaction://hlinksldjump"/>
          </p:cNvPr>
          <p:cNvPicPr>
            <a:picLocks noChangeAspect="1"/>
          </p:cNvPicPr>
          <p:nvPr/>
        </p:nvPicPr>
        <p:blipFill>
          <a:blip r:embed="rId6"/>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内容占位符 2"/>
          <p:cNvSpPr>
            <a:spLocks noGrp="1"/>
          </p:cNvSpPr>
          <p:nvPr>
            <p:ph idx="1"/>
          </p:nvPr>
        </p:nvSpPr>
        <p:spPr>
          <a:xfrm>
            <a:off x="2309813" y="1214438"/>
            <a:ext cx="7500937" cy="4286250"/>
          </a:xfrm>
        </p:spPr>
        <p:txBody>
          <a:bodyPr/>
          <a:lstStyle/>
          <a:p>
            <a:pPr>
              <a:buFont typeface="Wingdings" panose="05000000000000000000" pitchFamily="2" charset="2"/>
              <a:buNone/>
            </a:pPr>
            <a:r>
              <a:rPr lang="en-US" altLang="zh-CN" smtClean="0"/>
              <a:t>(2)</a:t>
            </a:r>
            <a:r>
              <a:rPr lang="zh-CN" altLang="zh-CN" smtClean="0"/>
              <a:t>用字符型指针变量作实参</a:t>
            </a:r>
            <a:endParaRPr lang="zh-CN" altLang="zh-CN" smtClean="0"/>
          </a:p>
          <a:p>
            <a:r>
              <a:rPr lang="en-US" altLang="zh-CN" smtClean="0"/>
              <a:t>copy_string</a:t>
            </a:r>
            <a:r>
              <a:rPr lang="zh-CN" altLang="zh-CN" smtClean="0"/>
              <a:t>不变，在</a:t>
            </a:r>
            <a:r>
              <a:rPr lang="en-US" altLang="zh-CN" smtClean="0"/>
              <a:t>main</a:t>
            </a:r>
            <a:r>
              <a:rPr lang="zh-CN" altLang="zh-CN" smtClean="0"/>
              <a:t>函数中定义字符指针变量</a:t>
            </a:r>
            <a:r>
              <a:rPr lang="en-US" altLang="zh-CN" smtClean="0"/>
              <a:t>from</a:t>
            </a:r>
            <a:r>
              <a:rPr lang="zh-CN" altLang="zh-CN" smtClean="0"/>
              <a:t>和</a:t>
            </a:r>
            <a:r>
              <a:rPr lang="en-US" altLang="zh-CN" smtClean="0"/>
              <a:t>to</a:t>
            </a:r>
            <a:r>
              <a:rPr lang="zh-CN" altLang="zh-CN" smtClean="0"/>
              <a:t>，分别指向两个字符数组</a:t>
            </a:r>
            <a:r>
              <a:rPr lang="en-US" altLang="zh-CN" smtClean="0"/>
              <a:t>a,b</a:t>
            </a:r>
            <a:r>
              <a:rPr lang="zh-CN" altLang="zh-CN" smtClean="0"/>
              <a:t>。</a:t>
            </a:r>
            <a:endParaRPr lang="en-US" altLang="zh-CN" smtClean="0"/>
          </a:p>
          <a:p>
            <a:r>
              <a:rPr lang="zh-CN" altLang="en-US" smtClean="0"/>
              <a:t>仅需要修改主函数代码</a:t>
            </a:r>
            <a:endParaRPr lang="zh-CN" altLang="en-US" smtClean="0"/>
          </a:p>
        </p:txBody>
      </p:sp>
      <p:pic>
        <p:nvPicPr>
          <p:cNvPr id="119811"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内容占位符 2"/>
          <p:cNvSpPr>
            <a:spLocks noGrp="1"/>
          </p:cNvSpPr>
          <p:nvPr>
            <p:ph idx="1"/>
          </p:nvPr>
        </p:nvSpPr>
        <p:spPr>
          <a:xfrm>
            <a:off x="1809750" y="857250"/>
            <a:ext cx="8715375" cy="5643563"/>
          </a:xfrm>
        </p:spPr>
        <p:txBody>
          <a:bodyPr/>
          <a:lstStyle/>
          <a:p>
            <a:pPr>
              <a:lnSpc>
                <a:spcPts val="2900"/>
              </a:lnSpc>
              <a:buFont typeface="Wingdings" panose="05000000000000000000" pitchFamily="2" charset="2"/>
              <a:buNone/>
            </a:pPr>
            <a:r>
              <a:rPr lang="en-US" altLang="zh-CN" sz="2800" smtClean="0"/>
              <a:t>#include &lt;stdio.h&gt;</a:t>
            </a:r>
            <a:endParaRPr lang="zh-CN" altLang="zh-CN" sz="2800" smtClean="0"/>
          </a:p>
          <a:p>
            <a:pPr>
              <a:lnSpc>
                <a:spcPts val="2900"/>
              </a:lnSpc>
              <a:buFont typeface="Wingdings" panose="05000000000000000000" pitchFamily="2" charset="2"/>
              <a:buNone/>
            </a:pPr>
            <a:r>
              <a:rPr lang="en-US" altLang="zh-CN" sz="2800" smtClean="0"/>
              <a:t>int main()</a:t>
            </a:r>
            <a:endParaRPr lang="zh-CN" altLang="zh-CN" sz="2800" smtClean="0"/>
          </a:p>
          <a:p>
            <a:pPr>
              <a:lnSpc>
                <a:spcPts val="2900"/>
              </a:lnSpc>
              <a:buFont typeface="Wingdings" panose="05000000000000000000" pitchFamily="2" charset="2"/>
              <a:buNone/>
            </a:pPr>
            <a:r>
              <a:rPr lang="en-US" altLang="zh-CN" sz="2800" smtClean="0"/>
              <a:t>{void copy_string(char from[], char to[]); </a:t>
            </a:r>
            <a:endParaRPr lang="zh-CN" altLang="zh-CN" sz="2800" smtClean="0"/>
          </a:p>
          <a:p>
            <a:pPr>
              <a:lnSpc>
                <a:spcPts val="2900"/>
              </a:lnSpc>
              <a:buFont typeface="Wingdings" panose="05000000000000000000" pitchFamily="2" charset="2"/>
              <a:buNone/>
            </a:pPr>
            <a:r>
              <a:rPr lang="en-US" altLang="zh-CN" sz="2800" smtClean="0"/>
              <a:t>  char a[]=“I am a teacher.”; </a:t>
            </a:r>
            <a:endParaRPr lang="zh-CN" altLang="zh-CN" sz="2800" smtClean="0"/>
          </a:p>
          <a:p>
            <a:pPr>
              <a:lnSpc>
                <a:spcPts val="2900"/>
              </a:lnSpc>
              <a:buFont typeface="Wingdings" panose="05000000000000000000" pitchFamily="2" charset="2"/>
              <a:buNone/>
            </a:pPr>
            <a:r>
              <a:rPr lang="en-US" altLang="zh-CN" sz="2800" smtClean="0"/>
              <a:t>  char b[]=“you are a student.”; </a:t>
            </a:r>
            <a:endParaRPr lang="zh-CN" altLang="zh-CN" sz="2800" smtClean="0"/>
          </a:p>
          <a:p>
            <a:pPr>
              <a:lnSpc>
                <a:spcPts val="2900"/>
              </a:lnSpc>
              <a:buFont typeface="Wingdings" panose="05000000000000000000" pitchFamily="2" charset="2"/>
              <a:buNone/>
            </a:pPr>
            <a:r>
              <a:rPr lang="en-US" altLang="zh-CN" sz="2800" smtClean="0"/>
              <a:t>  char *</a:t>
            </a:r>
            <a:r>
              <a:rPr lang="en-US" altLang="zh-CN" sz="2800" smtClean="0">
                <a:solidFill>
                  <a:srgbClr val="9D138D"/>
                </a:solidFill>
              </a:rPr>
              <a:t>from</a:t>
            </a:r>
            <a:r>
              <a:rPr lang="en-US" altLang="zh-CN" sz="2800" smtClean="0"/>
              <a:t>=a,*</a:t>
            </a:r>
            <a:r>
              <a:rPr lang="en-US" altLang="zh-CN" sz="2800" smtClean="0">
                <a:solidFill>
                  <a:srgbClr val="9D138D"/>
                </a:solidFill>
              </a:rPr>
              <a:t>to</a:t>
            </a:r>
            <a:r>
              <a:rPr lang="en-US" altLang="zh-CN" sz="2800" smtClean="0"/>
              <a:t>=b; </a:t>
            </a:r>
            <a:r>
              <a:rPr lang="zh-CN" altLang="zh-CN" sz="2800" smtClean="0"/>
              <a:t> </a:t>
            </a:r>
            <a:endParaRPr lang="zh-CN" altLang="zh-CN" sz="2800" smtClean="0"/>
          </a:p>
          <a:p>
            <a:pPr>
              <a:lnSpc>
                <a:spcPts val="2900"/>
              </a:lnSpc>
              <a:buFont typeface="Wingdings" panose="05000000000000000000" pitchFamily="2" charset="2"/>
              <a:buNone/>
            </a:pPr>
            <a:r>
              <a:rPr lang="en-US" altLang="zh-CN" sz="2800" smtClean="0"/>
              <a:t>  printf(“a=%s\nb=%s\n",a,b);</a:t>
            </a:r>
            <a:endParaRPr lang="zh-CN" altLang="zh-CN" sz="2800" smtClean="0"/>
          </a:p>
          <a:p>
            <a:pPr>
              <a:lnSpc>
                <a:spcPts val="2900"/>
              </a:lnSpc>
              <a:buFont typeface="Wingdings" panose="05000000000000000000" pitchFamily="2" charset="2"/>
              <a:buNone/>
            </a:pPr>
            <a:r>
              <a:rPr lang="en-US" altLang="zh-CN" sz="2800" smtClean="0"/>
              <a:t>  printf("\ncopy string a to string b:\n");</a:t>
            </a:r>
            <a:endParaRPr lang="zh-CN" altLang="zh-CN" sz="2800" smtClean="0"/>
          </a:p>
          <a:p>
            <a:pPr>
              <a:lnSpc>
                <a:spcPts val="2900"/>
              </a:lnSpc>
              <a:buFont typeface="Wingdings" panose="05000000000000000000" pitchFamily="2" charset="2"/>
              <a:buNone/>
            </a:pPr>
            <a:r>
              <a:rPr lang="en-US" altLang="zh-CN" sz="2800" smtClean="0"/>
              <a:t>  copy_string(</a:t>
            </a:r>
            <a:r>
              <a:rPr lang="en-US" altLang="zh-CN" sz="2800" smtClean="0">
                <a:solidFill>
                  <a:srgbClr val="9D138D"/>
                </a:solidFill>
              </a:rPr>
              <a:t>from</a:t>
            </a:r>
            <a:r>
              <a:rPr lang="en-US" altLang="zh-CN" sz="2800" smtClean="0"/>
              <a:t>,</a:t>
            </a:r>
            <a:r>
              <a:rPr lang="en-US" altLang="zh-CN" sz="2800" smtClean="0">
                <a:solidFill>
                  <a:srgbClr val="9D138D"/>
                </a:solidFill>
              </a:rPr>
              <a:t>to</a:t>
            </a:r>
            <a:r>
              <a:rPr lang="en-US" altLang="zh-CN" sz="2800" smtClean="0"/>
              <a:t>); </a:t>
            </a:r>
            <a:endParaRPr lang="zh-CN" altLang="zh-CN" sz="2800" smtClean="0"/>
          </a:p>
          <a:p>
            <a:pPr>
              <a:lnSpc>
                <a:spcPts val="2900"/>
              </a:lnSpc>
              <a:buFont typeface="Wingdings" panose="05000000000000000000" pitchFamily="2" charset="2"/>
              <a:buNone/>
            </a:pPr>
            <a:r>
              <a:rPr lang="en-US" altLang="zh-CN" sz="2800" smtClean="0"/>
              <a:t>  printf(“a=%s\nb=%s\n",a,b);  </a:t>
            </a:r>
            <a:endParaRPr lang="zh-CN" altLang="zh-CN" sz="2800" smtClean="0"/>
          </a:p>
          <a:p>
            <a:pPr>
              <a:lnSpc>
                <a:spcPts val="2900"/>
              </a:lnSpc>
              <a:buFont typeface="Wingdings" panose="05000000000000000000" pitchFamily="2" charset="2"/>
              <a:buNone/>
            </a:pPr>
            <a:r>
              <a:rPr lang="en-US" altLang="zh-CN" sz="2800" smtClean="0"/>
              <a:t>  return 0;</a:t>
            </a:r>
            <a:endParaRPr lang="zh-CN" altLang="zh-CN" sz="2800" smtClean="0"/>
          </a:p>
          <a:p>
            <a:pPr>
              <a:lnSpc>
                <a:spcPts val="2900"/>
              </a:lnSpc>
              <a:buFont typeface="Wingdings" panose="05000000000000000000" pitchFamily="2" charset="2"/>
              <a:buNone/>
            </a:pPr>
            <a:r>
              <a:rPr lang="en-US" altLang="zh-CN" sz="2800" smtClean="0"/>
              <a:t>}</a:t>
            </a:r>
            <a:endParaRPr lang="zh-CN" altLang="zh-CN" sz="2800" smtClean="0"/>
          </a:p>
        </p:txBody>
      </p:sp>
      <p:pic>
        <p:nvPicPr>
          <p:cNvPr id="12083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内容占位符 2"/>
          <p:cNvSpPr>
            <a:spLocks noGrp="1"/>
          </p:cNvSpPr>
          <p:nvPr>
            <p:ph idx="1"/>
          </p:nvPr>
        </p:nvSpPr>
        <p:spPr>
          <a:xfrm>
            <a:off x="2524125" y="1214438"/>
            <a:ext cx="7286625" cy="3143250"/>
          </a:xfrm>
        </p:spPr>
        <p:txBody>
          <a:bodyPr/>
          <a:lstStyle/>
          <a:p>
            <a:pPr>
              <a:buFont typeface="Wingdings" panose="05000000000000000000" pitchFamily="2" charset="2"/>
              <a:buNone/>
            </a:pPr>
            <a:r>
              <a:rPr lang="en-US" altLang="zh-CN" smtClean="0"/>
              <a:t>(3)</a:t>
            </a:r>
            <a:r>
              <a:rPr lang="zh-CN" altLang="zh-CN" smtClean="0"/>
              <a:t>用字符指针变量作形参和实参</a:t>
            </a:r>
            <a:endParaRPr lang="en-US" altLang="zh-CN" smtClean="0"/>
          </a:p>
        </p:txBody>
      </p:sp>
      <p:pic>
        <p:nvPicPr>
          <p:cNvPr id="12185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2063750" y="1214438"/>
            <a:ext cx="8153400" cy="3429000"/>
          </a:xfrm>
        </p:spPr>
        <p:txBody>
          <a:bodyPr/>
          <a:lstStyle/>
          <a:p>
            <a:r>
              <a:rPr lang="zh-CN" altLang="zh-CN" smtClean="0"/>
              <a:t>指向就是通过地址来体现的</a:t>
            </a:r>
            <a:endParaRPr lang="en-US" altLang="zh-CN" smtClean="0"/>
          </a:p>
          <a:p>
            <a:pPr lvl="1"/>
            <a:r>
              <a:rPr lang="zh-CN" altLang="zh-CN" smtClean="0"/>
              <a:t>假设</a:t>
            </a:r>
            <a:r>
              <a:rPr lang="en-US" altLang="zh-CN" smtClean="0"/>
              <a:t>i_pointer</a:t>
            </a:r>
            <a:r>
              <a:rPr lang="zh-CN" altLang="zh-CN" smtClean="0"/>
              <a:t>中的值是变量ｉ的地址</a:t>
            </a:r>
            <a:r>
              <a:rPr lang="en-US" altLang="zh-CN" smtClean="0"/>
              <a:t>(2000)</a:t>
            </a:r>
            <a:r>
              <a:rPr lang="zh-CN" altLang="zh-CN" smtClean="0"/>
              <a:t>，这样就在</a:t>
            </a:r>
            <a:r>
              <a:rPr lang="en-US" altLang="zh-CN" smtClean="0"/>
              <a:t>i_pointer</a:t>
            </a:r>
            <a:r>
              <a:rPr lang="zh-CN" altLang="zh-CN" smtClean="0"/>
              <a:t>和变量ｉ之间建立起一种联系，即通过</a:t>
            </a:r>
            <a:r>
              <a:rPr lang="en-US" altLang="zh-CN" smtClean="0"/>
              <a:t>i_pointer</a:t>
            </a:r>
            <a:r>
              <a:rPr lang="zh-CN" altLang="zh-CN" smtClean="0"/>
              <a:t>能知道</a:t>
            </a:r>
            <a:r>
              <a:rPr lang="en-US" altLang="zh-CN" smtClean="0"/>
              <a:t>i</a:t>
            </a:r>
            <a:r>
              <a:rPr lang="zh-CN" altLang="zh-CN" smtClean="0"/>
              <a:t>的地址，从而找到变量</a:t>
            </a:r>
            <a:r>
              <a:rPr lang="en-US" altLang="zh-CN" smtClean="0"/>
              <a:t>i</a:t>
            </a:r>
            <a:r>
              <a:rPr lang="zh-CN" altLang="zh-CN" smtClean="0"/>
              <a:t>的内存单元</a:t>
            </a:r>
            <a:endParaRPr lang="zh-CN" altLang="en-US" smtClean="0"/>
          </a:p>
        </p:txBody>
      </p:sp>
      <p:pic>
        <p:nvPicPr>
          <p:cNvPr id="12291"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内容占位符 2"/>
          <p:cNvSpPr>
            <a:spLocks noGrp="1"/>
          </p:cNvSpPr>
          <p:nvPr>
            <p:ph idx="1"/>
          </p:nvPr>
        </p:nvSpPr>
        <p:spPr>
          <a:xfrm>
            <a:off x="1809750" y="785813"/>
            <a:ext cx="8715375" cy="578643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{void copy_string(char *from, char *to);</a:t>
            </a:r>
            <a:endParaRPr lang="zh-CN" altLang="zh-CN" sz="2800" smtClean="0"/>
          </a:p>
          <a:p>
            <a:pPr>
              <a:lnSpc>
                <a:spcPts val="3000"/>
              </a:lnSpc>
              <a:buFont typeface="Wingdings" panose="05000000000000000000" pitchFamily="2" charset="2"/>
              <a:buNone/>
            </a:pPr>
            <a:r>
              <a:rPr lang="en-US" altLang="zh-CN" sz="2800" smtClean="0"/>
              <a:t>  char *</a:t>
            </a:r>
            <a:r>
              <a:rPr lang="en-US" altLang="zh-CN" sz="2800" smtClean="0">
                <a:solidFill>
                  <a:srgbClr val="9D138D"/>
                </a:solidFill>
              </a:rPr>
              <a:t>a</a:t>
            </a:r>
            <a:r>
              <a:rPr lang="en-US" altLang="zh-CN" sz="2800" smtClean="0"/>
              <a:t>=“I am a teacher.”; </a:t>
            </a:r>
            <a:endParaRPr lang="zh-CN" altLang="zh-CN" sz="2800" smtClean="0"/>
          </a:p>
          <a:p>
            <a:pPr>
              <a:lnSpc>
                <a:spcPts val="3000"/>
              </a:lnSpc>
              <a:buFont typeface="Wingdings" panose="05000000000000000000" pitchFamily="2" charset="2"/>
              <a:buNone/>
            </a:pPr>
            <a:r>
              <a:rPr lang="en-US" altLang="zh-CN" sz="2800" smtClean="0"/>
              <a:t>  char b[]=“You are a student.”; </a:t>
            </a:r>
            <a:endParaRPr lang="zh-CN" altLang="zh-CN" sz="2800" smtClean="0"/>
          </a:p>
          <a:p>
            <a:pPr>
              <a:lnSpc>
                <a:spcPts val="3000"/>
              </a:lnSpc>
              <a:buFont typeface="Wingdings" panose="05000000000000000000" pitchFamily="2" charset="2"/>
              <a:buNone/>
            </a:pPr>
            <a:r>
              <a:rPr lang="en-US" altLang="zh-CN" sz="2800" smtClean="0"/>
              <a:t>  char *</a:t>
            </a:r>
            <a:r>
              <a:rPr lang="en-US" altLang="zh-CN" sz="2800" smtClean="0">
                <a:solidFill>
                  <a:srgbClr val="9D138D"/>
                </a:solidFill>
              </a:rPr>
              <a:t>p</a:t>
            </a:r>
            <a:r>
              <a:rPr lang="en-US" altLang="zh-CN" sz="2800" smtClean="0"/>
              <a:t>=b; </a:t>
            </a:r>
            <a:endParaRPr lang="zh-CN" altLang="zh-CN" sz="2800" smtClean="0"/>
          </a:p>
          <a:p>
            <a:pPr>
              <a:lnSpc>
                <a:spcPts val="3000"/>
              </a:lnSpc>
              <a:buFont typeface="Wingdings" panose="05000000000000000000" pitchFamily="2" charset="2"/>
              <a:buNone/>
            </a:pPr>
            <a:r>
              <a:rPr lang="en-US" altLang="zh-CN" sz="2800" smtClean="0"/>
              <a:t>  printf(“a=%s\nb=%s\n”,a,b); </a:t>
            </a:r>
            <a:endParaRPr lang="zh-CN" altLang="zh-CN" sz="2800" smtClean="0"/>
          </a:p>
          <a:p>
            <a:pPr>
              <a:lnSpc>
                <a:spcPts val="3000"/>
              </a:lnSpc>
              <a:buFont typeface="Wingdings" panose="05000000000000000000" pitchFamily="2" charset="2"/>
              <a:buNone/>
            </a:pPr>
            <a:r>
              <a:rPr lang="en-US" altLang="zh-CN" sz="2800" smtClean="0"/>
              <a:t>  printf("\ncopy string a to string b:\n");</a:t>
            </a:r>
            <a:endParaRPr lang="zh-CN" altLang="zh-CN" sz="2800" smtClean="0"/>
          </a:p>
          <a:p>
            <a:pPr>
              <a:lnSpc>
                <a:spcPts val="3000"/>
              </a:lnSpc>
              <a:buFont typeface="Wingdings" panose="05000000000000000000" pitchFamily="2" charset="2"/>
              <a:buNone/>
            </a:pPr>
            <a:r>
              <a:rPr lang="en-US" altLang="zh-CN" sz="2800" smtClean="0"/>
              <a:t>  copy_string(</a:t>
            </a:r>
            <a:r>
              <a:rPr lang="en-US" altLang="zh-CN" sz="2800" smtClean="0">
                <a:solidFill>
                  <a:srgbClr val="9D138D"/>
                </a:solidFill>
              </a:rPr>
              <a:t>a</a:t>
            </a:r>
            <a:r>
              <a:rPr lang="en-US" altLang="zh-CN" sz="2800" smtClean="0"/>
              <a:t>,</a:t>
            </a:r>
            <a:r>
              <a:rPr lang="en-US" altLang="zh-CN" sz="2800" smtClean="0">
                <a:solidFill>
                  <a:srgbClr val="9D138D"/>
                </a:solidFill>
              </a:rPr>
              <a:t>p</a:t>
            </a: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printf(“a=%s\nb=%s\n”,a,b); </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p:txBody>
      </p:sp>
      <p:pic>
        <p:nvPicPr>
          <p:cNvPr id="12288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内容占位符 2"/>
          <p:cNvSpPr>
            <a:spLocks noGrp="1"/>
          </p:cNvSpPr>
          <p:nvPr>
            <p:ph idx="1"/>
          </p:nvPr>
        </p:nvSpPr>
        <p:spPr>
          <a:xfrm>
            <a:off x="2095500" y="928688"/>
            <a:ext cx="8215313" cy="3357562"/>
          </a:xfrm>
        </p:spPr>
        <p:txBody>
          <a:bodyPr/>
          <a:lstStyle/>
          <a:p>
            <a:pPr>
              <a:buFont typeface="Wingdings" panose="05000000000000000000" pitchFamily="2" charset="2"/>
              <a:buNone/>
            </a:pPr>
            <a:r>
              <a:rPr lang="en-US" altLang="zh-CN" sz="2800" smtClean="0"/>
              <a:t>void copy_string(char *</a:t>
            </a:r>
            <a:r>
              <a:rPr lang="en-US" altLang="zh-CN" sz="2800" smtClean="0">
                <a:solidFill>
                  <a:srgbClr val="9D138D"/>
                </a:solidFill>
              </a:rPr>
              <a:t>from</a:t>
            </a:r>
            <a:r>
              <a:rPr lang="en-US" altLang="zh-CN" sz="2800" smtClean="0"/>
              <a:t>, char *</a:t>
            </a:r>
            <a:r>
              <a:rPr lang="en-US" altLang="zh-CN" sz="2800" smtClean="0">
                <a:solidFill>
                  <a:srgbClr val="9D138D"/>
                </a:solidFill>
              </a:rPr>
              <a:t>to</a:t>
            </a:r>
            <a:r>
              <a:rPr lang="en-US" altLang="zh-CN" sz="2800" smtClean="0"/>
              <a:t>) </a:t>
            </a:r>
            <a:endParaRPr lang="zh-CN" altLang="zh-CN" sz="2800" smtClean="0"/>
          </a:p>
          <a:p>
            <a:pPr>
              <a:buFont typeface="Wingdings" panose="05000000000000000000" pitchFamily="2" charset="2"/>
              <a:buNone/>
            </a:pPr>
            <a:r>
              <a:rPr lang="en-US" altLang="zh-CN" sz="2800" smtClean="0"/>
              <a:t>{  for(  ;*from!='\0'; </a:t>
            </a:r>
            <a:r>
              <a:rPr lang="en-US" altLang="zh-CN" sz="2800" smtClean="0">
                <a:solidFill>
                  <a:srgbClr val="9D138D"/>
                </a:solidFill>
              </a:rPr>
              <a:t>from++</a:t>
            </a:r>
            <a:r>
              <a:rPr lang="en-US" altLang="zh-CN" sz="2800" smtClean="0"/>
              <a:t>,</a:t>
            </a:r>
            <a:r>
              <a:rPr lang="en-US" altLang="zh-CN" sz="2800" smtClean="0">
                <a:solidFill>
                  <a:srgbClr val="9D138D"/>
                </a:solidFill>
              </a:rPr>
              <a:t>to++</a:t>
            </a:r>
            <a:r>
              <a:rPr lang="en-US" altLang="zh-CN" sz="2800" smtClean="0"/>
              <a:t>)</a:t>
            </a:r>
            <a:endParaRPr lang="zh-CN" altLang="zh-CN" sz="2800" smtClean="0"/>
          </a:p>
          <a:p>
            <a:pPr>
              <a:buFont typeface="Wingdings" panose="05000000000000000000" pitchFamily="2" charset="2"/>
              <a:buNone/>
            </a:pPr>
            <a:r>
              <a:rPr lang="en-US" altLang="zh-CN" sz="2800" smtClean="0"/>
              <a:t>      {  *to=*from;   }</a:t>
            </a:r>
            <a:endParaRPr lang="zh-CN" altLang="zh-CN" sz="2800" smtClean="0"/>
          </a:p>
          <a:p>
            <a:pPr>
              <a:buFont typeface="Wingdings" panose="05000000000000000000" pitchFamily="2" charset="2"/>
              <a:buNone/>
            </a:pPr>
            <a:r>
              <a:rPr lang="en-US" altLang="zh-CN" sz="2800" smtClean="0"/>
              <a:t>   *to='\0';</a:t>
            </a:r>
            <a:endParaRPr lang="zh-CN" altLang="zh-CN" sz="2800" smtClean="0"/>
          </a:p>
          <a:p>
            <a:pPr>
              <a:buFont typeface="Wingdings" panose="05000000000000000000" pitchFamily="2" charset="2"/>
              <a:buNone/>
            </a:pPr>
            <a:r>
              <a:rPr lang="en-US" altLang="zh-CN" sz="2800" smtClean="0"/>
              <a:t>} </a:t>
            </a:r>
            <a:endParaRPr lang="zh-CN" altLang="zh-CN" sz="2800" smtClean="0"/>
          </a:p>
        </p:txBody>
      </p:sp>
      <p:sp>
        <p:nvSpPr>
          <p:cNvPr id="4" name="圆角矩形标注 3"/>
          <p:cNvSpPr>
            <a:spLocks noChangeArrowheads="1"/>
          </p:cNvSpPr>
          <p:nvPr/>
        </p:nvSpPr>
        <p:spPr bwMode="auto">
          <a:xfrm>
            <a:off x="3738563" y="4221163"/>
            <a:ext cx="6389687" cy="714375"/>
          </a:xfrm>
          <a:prstGeom prst="wedgeRoundRectCallout">
            <a:avLst>
              <a:gd name="adj1" fmla="val -26000"/>
              <a:gd name="adj2" fmla="val -188000"/>
              <a:gd name="adj3" fmla="val 16667"/>
            </a:avLst>
          </a:prstGeom>
          <a:solidFill>
            <a:srgbClr val="FFFFCC"/>
          </a:solidFill>
          <a:ln w="9525" algn="ctr">
            <a:solidFill>
              <a:schemeClr val="tx1"/>
            </a:solidFill>
            <a:miter lim="800000"/>
          </a:ln>
        </p:spPr>
        <p:txBody>
          <a:bodyPr/>
          <a:lstStyle/>
          <a:p>
            <a:pPr>
              <a:defRPr/>
            </a:pPr>
            <a:r>
              <a:rPr lang="zh-CN" altLang="en-US" sz="2800" b="1" dirty="0">
                <a:solidFill>
                  <a:srgbClr val="0000CC"/>
                </a:solidFill>
                <a:latin typeface="+mn-lt"/>
                <a:ea typeface="+mn-ea"/>
              </a:rPr>
              <a:t>函数体有多种简化写法，请见主教材</a:t>
            </a:r>
            <a:r>
              <a:rPr lang="en-US" altLang="zh-CN" sz="2800" b="1" dirty="0">
                <a:solidFill>
                  <a:srgbClr val="0000CC"/>
                </a:solidFill>
                <a:latin typeface="+mn-lt"/>
                <a:ea typeface="+mn-ea"/>
              </a:rPr>
              <a:t>  </a:t>
            </a:r>
            <a:endParaRPr lang="en-US" altLang="zh-CN" sz="2800" b="1" dirty="0">
              <a:solidFill>
                <a:srgbClr val="0000CC"/>
              </a:solidFill>
              <a:latin typeface="+mn-lt"/>
              <a:ea typeface="+mn-ea"/>
            </a:endParaRPr>
          </a:p>
        </p:txBody>
      </p:sp>
      <p:pic>
        <p:nvPicPr>
          <p:cNvPr id="123908"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(1) </a:t>
            </a:r>
            <a:r>
              <a:rPr lang="zh-CN" altLang="zh-CN" smtClean="0"/>
              <a:t>字符数组由若干个元素组成，每个元素中放一个字符，而字符指针变量中存放的是地址（字符串第</a:t>
            </a:r>
            <a:r>
              <a:rPr lang="en-US" altLang="zh-CN" smtClean="0"/>
              <a:t>1</a:t>
            </a:r>
            <a:r>
              <a:rPr lang="zh-CN" altLang="zh-CN" smtClean="0"/>
              <a:t>个字符的地址），决不是将字符串放到字符指针变量中。</a:t>
            </a:r>
            <a:endParaRPr lang="zh-CN" altLang="zh-CN" smtClean="0"/>
          </a:p>
        </p:txBody>
      </p:sp>
      <p:pic>
        <p:nvPicPr>
          <p:cNvPr id="12493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(2) </a:t>
            </a:r>
            <a:r>
              <a:rPr lang="zh-CN" altLang="zh-CN" smtClean="0"/>
              <a:t>赋值方式。可以对字符指针变量赋值，但不能对数组名赋值。</a:t>
            </a:r>
            <a:endParaRPr lang="en-US" altLang="zh-CN" smtClean="0"/>
          </a:p>
          <a:p>
            <a:pPr lvl="1">
              <a:buFont typeface="Wingdings" panose="05000000000000000000" pitchFamily="2" charset="2"/>
              <a:buNone/>
            </a:pPr>
            <a:r>
              <a:rPr lang="en-US" altLang="zh-CN" smtClean="0"/>
              <a:t>char *a; a=”I love China!”;   </a:t>
            </a:r>
            <a:r>
              <a:rPr lang="zh-CN" altLang="en-US" smtClean="0">
                <a:solidFill>
                  <a:srgbClr val="FF0000"/>
                </a:solidFill>
              </a:rPr>
              <a:t>对</a:t>
            </a:r>
            <a:endParaRPr lang="en-US" altLang="zh-CN" smtClean="0">
              <a:solidFill>
                <a:srgbClr val="FF0000"/>
              </a:solidFill>
            </a:endParaRPr>
          </a:p>
          <a:p>
            <a:pPr lvl="1">
              <a:buFont typeface="Wingdings" panose="05000000000000000000" pitchFamily="2" charset="2"/>
              <a:buNone/>
            </a:pPr>
            <a:r>
              <a:rPr lang="en-US" altLang="zh-CN" smtClean="0"/>
              <a:t>char str[14];str[0]=’I’;   </a:t>
            </a:r>
            <a:r>
              <a:rPr lang="zh-CN" altLang="en-US" smtClean="0">
                <a:solidFill>
                  <a:srgbClr val="FF0000"/>
                </a:solidFill>
              </a:rPr>
              <a:t>对</a:t>
            </a:r>
            <a:endParaRPr lang="en-US" altLang="zh-CN" smtClean="0">
              <a:solidFill>
                <a:srgbClr val="FF0000"/>
              </a:solidFill>
            </a:endParaRPr>
          </a:p>
          <a:p>
            <a:pPr lvl="1">
              <a:buFont typeface="Wingdings" panose="05000000000000000000" pitchFamily="2" charset="2"/>
              <a:buNone/>
            </a:pPr>
            <a:r>
              <a:rPr lang="en-US" altLang="zh-CN" smtClean="0"/>
              <a:t>char str[14]; str=”I love China!”; </a:t>
            </a:r>
            <a:r>
              <a:rPr lang="zh-CN" altLang="en-US" smtClean="0">
                <a:solidFill>
                  <a:srgbClr val="FF0000"/>
                </a:solidFill>
              </a:rPr>
              <a:t>错</a:t>
            </a:r>
            <a:endParaRPr lang="zh-CN" altLang="zh-CN" smtClean="0">
              <a:solidFill>
                <a:srgbClr val="FF0000"/>
              </a:solidFill>
            </a:endParaRPr>
          </a:p>
        </p:txBody>
      </p:sp>
      <p:pic>
        <p:nvPicPr>
          <p:cNvPr id="12595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blinds(horizontal)">
                                      <p:cBhvr>
                                        <p:cTn id="22"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zh-CN" altLang="zh-CN" smtClean="0"/>
              <a:t>（</a:t>
            </a:r>
            <a:r>
              <a:rPr lang="en-US" altLang="zh-CN" smtClean="0"/>
              <a:t>3</a:t>
            </a:r>
            <a:r>
              <a:rPr lang="zh-CN" altLang="zh-CN" smtClean="0"/>
              <a:t>）初始化的含义</a:t>
            </a:r>
            <a:endParaRPr lang="en-US" altLang="zh-CN" smtClean="0"/>
          </a:p>
          <a:p>
            <a:pPr lvl="1">
              <a:buFont typeface="Wingdings" panose="05000000000000000000" pitchFamily="2" charset="2"/>
              <a:buNone/>
            </a:pPr>
            <a:r>
              <a:rPr lang="en-US" altLang="zh-CN" smtClean="0"/>
              <a:t>char *a=”I love China</a:t>
            </a:r>
            <a:r>
              <a:rPr lang="zh-CN" altLang="zh-CN" smtClean="0"/>
              <a:t>！</a:t>
            </a:r>
            <a:r>
              <a:rPr lang="en-US" altLang="zh-CN" smtClean="0"/>
              <a:t>”;</a:t>
            </a:r>
            <a:r>
              <a:rPr lang="zh-CN" altLang="en-US" smtClean="0">
                <a:solidFill>
                  <a:srgbClr val="9D138D"/>
                </a:solidFill>
              </a:rPr>
              <a:t>与</a:t>
            </a:r>
            <a:endParaRPr lang="en-US" altLang="zh-CN" smtClean="0">
              <a:solidFill>
                <a:srgbClr val="9D138D"/>
              </a:solidFill>
            </a:endParaRPr>
          </a:p>
          <a:p>
            <a:pPr lvl="1">
              <a:buFont typeface="Wingdings" panose="05000000000000000000" pitchFamily="2" charset="2"/>
              <a:buNone/>
            </a:pPr>
            <a:r>
              <a:rPr lang="en-US" altLang="zh-CN" smtClean="0">
                <a:solidFill>
                  <a:srgbClr val="00B050"/>
                </a:solidFill>
              </a:rPr>
              <a:t>char *a; a=”I love China</a:t>
            </a:r>
            <a:r>
              <a:rPr lang="zh-CN" altLang="zh-CN" smtClean="0">
                <a:solidFill>
                  <a:srgbClr val="00B050"/>
                </a:solidFill>
              </a:rPr>
              <a:t>！</a:t>
            </a:r>
            <a:r>
              <a:rPr lang="en-US" altLang="zh-CN" smtClean="0">
                <a:solidFill>
                  <a:srgbClr val="00B050"/>
                </a:solidFill>
              </a:rPr>
              <a:t>”;</a:t>
            </a:r>
            <a:r>
              <a:rPr lang="zh-CN" altLang="en-US" smtClean="0">
                <a:solidFill>
                  <a:srgbClr val="9D138D"/>
                </a:solidFill>
              </a:rPr>
              <a:t>等价</a:t>
            </a:r>
            <a:endParaRPr lang="zh-CN" altLang="zh-CN" smtClean="0">
              <a:solidFill>
                <a:srgbClr val="9D138D"/>
              </a:solidFill>
            </a:endParaRPr>
          </a:p>
        </p:txBody>
      </p:sp>
      <p:pic>
        <p:nvPicPr>
          <p:cNvPr id="12698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6"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zh-CN" altLang="zh-CN" smtClean="0"/>
              <a:t>（</a:t>
            </a:r>
            <a:r>
              <a:rPr lang="en-US" altLang="zh-CN" smtClean="0"/>
              <a:t>3</a:t>
            </a:r>
            <a:r>
              <a:rPr lang="zh-CN" altLang="zh-CN" smtClean="0"/>
              <a:t>）初始化的含义</a:t>
            </a:r>
            <a:endParaRPr lang="en-US" altLang="zh-CN" smtClean="0"/>
          </a:p>
          <a:p>
            <a:pPr lvl="1">
              <a:buFont typeface="Wingdings" panose="05000000000000000000" pitchFamily="2" charset="2"/>
              <a:buNone/>
            </a:pPr>
            <a:r>
              <a:rPr lang="en-US" altLang="zh-CN" smtClean="0"/>
              <a:t>char str[14]= ”I love China</a:t>
            </a:r>
            <a:r>
              <a:rPr lang="zh-CN" altLang="zh-CN" smtClean="0"/>
              <a:t>！</a:t>
            </a:r>
            <a:r>
              <a:rPr lang="en-US" altLang="zh-CN" smtClean="0"/>
              <a:t>”;</a:t>
            </a:r>
            <a:r>
              <a:rPr lang="zh-CN" altLang="en-US" smtClean="0">
                <a:solidFill>
                  <a:srgbClr val="9D138D"/>
                </a:solidFill>
              </a:rPr>
              <a:t>与</a:t>
            </a:r>
            <a:endParaRPr lang="en-US" altLang="zh-CN" smtClean="0">
              <a:solidFill>
                <a:srgbClr val="9D138D"/>
              </a:solidFill>
            </a:endParaRPr>
          </a:p>
          <a:p>
            <a:pPr lvl="1">
              <a:buFont typeface="Wingdings" panose="05000000000000000000" pitchFamily="2" charset="2"/>
              <a:buNone/>
            </a:pPr>
            <a:r>
              <a:rPr lang="en-US" altLang="zh-CN" smtClean="0">
                <a:solidFill>
                  <a:srgbClr val="00B050"/>
                </a:solidFill>
              </a:rPr>
              <a:t>char str[14]; </a:t>
            </a:r>
            <a:endParaRPr lang="en-US" altLang="zh-CN" smtClean="0">
              <a:solidFill>
                <a:srgbClr val="00B050"/>
              </a:solidFill>
            </a:endParaRPr>
          </a:p>
          <a:p>
            <a:pPr lvl="1">
              <a:buFont typeface="Wingdings" panose="05000000000000000000" pitchFamily="2" charset="2"/>
              <a:buNone/>
            </a:pPr>
            <a:r>
              <a:rPr lang="en-US" altLang="zh-CN" smtClean="0">
                <a:solidFill>
                  <a:srgbClr val="00B050"/>
                </a:solidFill>
              </a:rPr>
              <a:t>str[]=”I love China</a:t>
            </a:r>
            <a:r>
              <a:rPr lang="zh-CN" altLang="zh-CN" smtClean="0">
                <a:solidFill>
                  <a:srgbClr val="00B050"/>
                </a:solidFill>
              </a:rPr>
              <a:t>！</a:t>
            </a:r>
            <a:r>
              <a:rPr lang="en-US" altLang="zh-CN" smtClean="0">
                <a:solidFill>
                  <a:srgbClr val="00B050"/>
                </a:solidFill>
              </a:rPr>
              <a:t>”;    </a:t>
            </a:r>
            <a:r>
              <a:rPr lang="zh-CN" altLang="en-US" smtClean="0">
                <a:solidFill>
                  <a:srgbClr val="9D138D"/>
                </a:solidFill>
              </a:rPr>
              <a:t>不等价</a:t>
            </a:r>
            <a:endParaRPr lang="zh-CN" altLang="zh-CN" smtClean="0">
              <a:solidFill>
                <a:srgbClr val="9D138D"/>
              </a:solidFill>
            </a:endParaRPr>
          </a:p>
        </p:txBody>
      </p:sp>
      <p:pic>
        <p:nvPicPr>
          <p:cNvPr id="12800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7" dur="500"/>
                                        <p:tgtEl>
                                          <p:spTgt spid="6147">
                                            <p:txEl>
                                              <p:pRg st="2" end="2"/>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1" dur="500"/>
                                        <p:tgtEl>
                                          <p:spTgt spid="6147">
                                            <p:txEl>
                                              <p:pRg st="3" end="3"/>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6147">
                                            <p:txEl>
                                              <p:pRg st="4" end="4"/>
                                            </p:txEl>
                                          </p:spTgt>
                                        </p:tgtEl>
                                        <p:attrNameLst>
                                          <p:attrName>style.visibility</p:attrName>
                                        </p:attrNameLst>
                                      </p:cBhvr>
                                      <p:to>
                                        <p:strVal val="visible"/>
                                      </p:to>
                                    </p:set>
                                    <p:animEffect transition="in" filter="blinds(horizontal)">
                                      <p:cBhvr>
                                        <p:cTn id="15"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(4) </a:t>
            </a:r>
            <a:r>
              <a:rPr lang="zh-CN" altLang="zh-CN" smtClean="0"/>
              <a:t>存储单元的内容</a:t>
            </a:r>
            <a:endParaRPr lang="en-US" altLang="zh-CN" smtClean="0"/>
          </a:p>
          <a:p>
            <a:pPr lvl="1">
              <a:buFont typeface="Wingdings" panose="05000000000000000000" pitchFamily="2" charset="2"/>
              <a:buNone/>
            </a:pPr>
            <a:r>
              <a:rPr lang="en-US" altLang="zh-CN" smtClean="0"/>
              <a:t>  </a:t>
            </a:r>
            <a:r>
              <a:rPr lang="zh-CN" altLang="zh-CN" smtClean="0"/>
              <a:t>编译时为字符数组分配若干存储单元，以存放各元素的值，而对字符指针变量，只分配一个存储单元</a:t>
            </a:r>
            <a:endParaRPr lang="zh-CN" altLang="zh-CN" smtClean="0">
              <a:solidFill>
                <a:srgbClr val="9D138D"/>
              </a:solidFill>
            </a:endParaRPr>
          </a:p>
        </p:txBody>
      </p:sp>
      <p:pic>
        <p:nvPicPr>
          <p:cNvPr id="12902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(4) </a:t>
            </a:r>
            <a:r>
              <a:rPr lang="zh-CN" altLang="zh-CN" smtClean="0"/>
              <a:t>存储单元的内容</a:t>
            </a:r>
            <a:endParaRPr lang="en-US" altLang="zh-CN" smtClean="0"/>
          </a:p>
          <a:p>
            <a:pPr lvl="1">
              <a:buFont typeface="Wingdings" panose="05000000000000000000" pitchFamily="2" charset="2"/>
              <a:buNone/>
            </a:pPr>
            <a:r>
              <a:rPr lang="en-US" altLang="zh-CN" smtClean="0"/>
              <a:t> char *a; scnaf(“%s”,a);   </a:t>
            </a:r>
            <a:r>
              <a:rPr lang="zh-CN" altLang="en-US" smtClean="0">
                <a:solidFill>
                  <a:srgbClr val="FF0000"/>
                </a:solidFill>
              </a:rPr>
              <a:t>错</a:t>
            </a:r>
            <a:endParaRPr lang="en-US" altLang="zh-CN" smtClean="0">
              <a:solidFill>
                <a:srgbClr val="FF0000"/>
              </a:solidFill>
            </a:endParaRPr>
          </a:p>
          <a:p>
            <a:pPr lvl="1">
              <a:lnSpc>
                <a:spcPct val="100000"/>
              </a:lnSpc>
              <a:buFont typeface="Wingdings" panose="05000000000000000000" pitchFamily="2" charset="2"/>
              <a:buNone/>
            </a:pPr>
            <a:r>
              <a:rPr lang="en-US" altLang="zh-CN" smtClean="0"/>
              <a:t> </a:t>
            </a:r>
            <a:r>
              <a:rPr lang="en-US" altLang="zh-CN" smtClean="0">
                <a:solidFill>
                  <a:srgbClr val="00B050"/>
                </a:solidFill>
              </a:rPr>
              <a:t>char *a,str[10];      </a:t>
            </a:r>
            <a:endParaRPr lang="zh-CN" altLang="zh-CN" smtClean="0">
              <a:solidFill>
                <a:srgbClr val="00B050"/>
              </a:solidFill>
            </a:endParaRPr>
          </a:p>
          <a:p>
            <a:pPr lvl="1">
              <a:lnSpc>
                <a:spcPct val="100000"/>
              </a:lnSpc>
              <a:buFont typeface="Wingdings" panose="05000000000000000000" pitchFamily="2" charset="2"/>
              <a:buNone/>
            </a:pPr>
            <a:r>
              <a:rPr lang="en-US" altLang="zh-CN" smtClean="0">
                <a:solidFill>
                  <a:srgbClr val="00B050"/>
                </a:solidFill>
              </a:rPr>
              <a:t> a=str;                  </a:t>
            </a:r>
            <a:endParaRPr lang="zh-CN" altLang="zh-CN" smtClean="0">
              <a:solidFill>
                <a:srgbClr val="00B050"/>
              </a:solidFill>
            </a:endParaRPr>
          </a:p>
          <a:p>
            <a:pPr lvl="1">
              <a:lnSpc>
                <a:spcPct val="100000"/>
              </a:lnSpc>
              <a:buFont typeface="Wingdings" panose="05000000000000000000" pitchFamily="2" charset="2"/>
              <a:buNone/>
            </a:pPr>
            <a:r>
              <a:rPr lang="en-US" altLang="zh-CN" smtClean="0">
                <a:solidFill>
                  <a:srgbClr val="00B050"/>
                </a:solidFill>
              </a:rPr>
              <a:t> scanf (“%s”,a);      </a:t>
            </a:r>
            <a:r>
              <a:rPr lang="zh-CN" altLang="en-US" smtClean="0">
                <a:solidFill>
                  <a:srgbClr val="FF0000"/>
                </a:solidFill>
              </a:rPr>
              <a:t>对</a:t>
            </a:r>
            <a:endParaRPr lang="zh-CN" altLang="zh-CN" smtClean="0">
              <a:solidFill>
                <a:srgbClr val="9D138D"/>
              </a:solidFill>
            </a:endParaRPr>
          </a:p>
        </p:txBody>
      </p:sp>
      <p:pic>
        <p:nvPicPr>
          <p:cNvPr id="13005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7" dur="500"/>
                                        <p:tgtEl>
                                          <p:spTgt spid="6147">
                                            <p:txEl>
                                              <p:pRg st="2" end="2"/>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147">
                                            <p:txEl>
                                              <p:pRg st="5" end="5"/>
                                            </p:txEl>
                                          </p:spTgt>
                                        </p:tgtEl>
                                        <p:attrNameLst>
                                          <p:attrName>style.visibility</p:attrName>
                                        </p:attrNameLst>
                                      </p:cBhvr>
                                      <p:to>
                                        <p:strVal val="visible"/>
                                      </p:to>
                                    </p:set>
                                    <p:animEffect transition="in" filter="blinds(horizontal)">
                                      <p:cBhvr>
                                        <p:cTn id="11" dur="500"/>
                                        <p:tgtEl>
                                          <p:spTgt spid="6147">
                                            <p:txEl>
                                              <p:pRg st="5" end="5"/>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5" dur="500"/>
                                        <p:tgtEl>
                                          <p:spTgt spid="6147">
                                            <p:txEl>
                                              <p:pRg st="3" end="3"/>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animEffect transition="in" filter="blinds(horizontal)">
                                      <p:cBhvr>
                                        <p:cTn id="19"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(5) </a:t>
            </a:r>
            <a:r>
              <a:rPr lang="zh-CN" altLang="zh-CN" smtClean="0"/>
              <a:t>指针变量的值是可以改变的，而数组名代表一个固定的值</a:t>
            </a:r>
            <a:r>
              <a:rPr lang="en-US" altLang="zh-CN" smtClean="0"/>
              <a:t>(</a:t>
            </a:r>
            <a:r>
              <a:rPr lang="zh-CN" altLang="zh-CN" smtClean="0"/>
              <a:t>数组首元素的地址</a:t>
            </a:r>
            <a:r>
              <a:rPr lang="en-US" altLang="zh-CN" smtClean="0"/>
              <a:t>)</a:t>
            </a:r>
            <a:r>
              <a:rPr lang="zh-CN" altLang="zh-CN" smtClean="0"/>
              <a:t>，不能改变。</a:t>
            </a:r>
            <a:endParaRPr lang="zh-CN" altLang="zh-CN" smtClean="0">
              <a:solidFill>
                <a:srgbClr val="9D138D"/>
              </a:solidFill>
            </a:endParaRPr>
          </a:p>
        </p:txBody>
      </p:sp>
      <p:pic>
        <p:nvPicPr>
          <p:cNvPr id="13107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内容占位符 2"/>
          <p:cNvSpPr>
            <a:spLocks noGrp="1"/>
          </p:cNvSpPr>
          <p:nvPr>
            <p:ph idx="1"/>
          </p:nvPr>
        </p:nvSpPr>
        <p:spPr>
          <a:xfrm>
            <a:off x="2063750" y="785813"/>
            <a:ext cx="8153400" cy="4786312"/>
          </a:xfrm>
        </p:spPr>
        <p:txBody>
          <a:bodyPr/>
          <a:lstStyle/>
          <a:p>
            <a:pPr>
              <a:buFont typeface="Wingdings" panose="05000000000000000000" pitchFamily="2" charset="2"/>
              <a:buNone/>
            </a:pPr>
            <a:r>
              <a:rPr lang="zh-CN" altLang="zh-CN" smtClean="0"/>
              <a:t>例</a:t>
            </a:r>
            <a:r>
              <a:rPr lang="en-US" altLang="zh-CN" smtClean="0"/>
              <a:t>7.</a:t>
            </a:r>
            <a:r>
              <a:rPr lang="en-US" altLang="zh-CN" smtClean="0"/>
              <a:t>21 </a:t>
            </a:r>
            <a:r>
              <a:rPr lang="zh-CN" altLang="zh-CN" smtClean="0"/>
              <a:t>改变指针变量的值。</a:t>
            </a:r>
            <a:endParaRPr lang="en-US" altLang="zh-CN" smtClean="0"/>
          </a:p>
          <a:p>
            <a:pPr>
              <a:lnSpc>
                <a:spcPct val="100000"/>
              </a:lnSpc>
              <a:buFont typeface="Wingdings" panose="05000000000000000000" pitchFamily="2" charset="2"/>
              <a:buNone/>
            </a:pPr>
            <a:r>
              <a:rPr lang="en-US" altLang="zh-CN" smtClean="0"/>
              <a:t>#</a:t>
            </a: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char *a="I love China!";</a:t>
            </a:r>
            <a:endParaRPr lang="zh-CN" altLang="zh-CN" sz="2800" smtClean="0"/>
          </a:p>
          <a:p>
            <a:pPr>
              <a:lnSpc>
                <a:spcPct val="100000"/>
              </a:lnSpc>
              <a:buFont typeface="Wingdings" panose="05000000000000000000" pitchFamily="2" charset="2"/>
              <a:buNone/>
            </a:pPr>
            <a:r>
              <a:rPr lang="en-US" altLang="zh-CN" sz="2800" smtClean="0"/>
              <a:t>   a=a+7; </a:t>
            </a:r>
            <a:endParaRPr lang="zh-CN" altLang="zh-CN" sz="2800" smtClean="0"/>
          </a:p>
          <a:p>
            <a:pPr>
              <a:lnSpc>
                <a:spcPct val="100000"/>
              </a:lnSpc>
              <a:buFont typeface="Wingdings" panose="05000000000000000000" pitchFamily="2" charset="2"/>
              <a:buNone/>
            </a:pPr>
            <a:r>
              <a:rPr lang="en-US" altLang="zh-CN" sz="2800" smtClean="0"/>
              <a:t>   printf(“%s\n”,a);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buFont typeface="Wingdings" panose="05000000000000000000" pitchFamily="2" charset="2"/>
              <a:buNone/>
            </a:pPr>
            <a:r>
              <a:rPr lang="en-US" altLang="zh-CN" sz="2800" smtClean="0"/>
              <a:t>}</a:t>
            </a:r>
            <a:endParaRPr lang="zh-CN" altLang="zh-CN" sz="2800" smtClean="0"/>
          </a:p>
          <a:p>
            <a:pPr>
              <a:buFont typeface="Wingdings" panose="05000000000000000000" pitchFamily="2" charset="2"/>
              <a:buNone/>
            </a:pPr>
            <a:endParaRPr lang="zh-CN" altLang="en-US" smtClean="0"/>
          </a:p>
        </p:txBody>
      </p:sp>
      <p:pic>
        <p:nvPicPr>
          <p:cNvPr id="261122" name="Picture 2" descr="pic8-21"/>
          <p:cNvPicPr>
            <a:picLocks noChangeAspect="1" noChangeArrowheads="1"/>
          </p:cNvPicPr>
          <p:nvPr/>
        </p:nvPicPr>
        <p:blipFill>
          <a:blip r:embed="rId1"/>
          <a:srcRect/>
          <a:stretch>
            <a:fillRect/>
          </a:stretch>
        </p:blipFill>
        <p:spPr bwMode="auto">
          <a:xfrm>
            <a:off x="5381625" y="4786313"/>
            <a:ext cx="2444750" cy="571500"/>
          </a:xfrm>
          <a:prstGeom prst="rect">
            <a:avLst/>
          </a:prstGeom>
          <a:noFill/>
          <a:ln w="9525">
            <a:noFill/>
            <a:miter lim="800000"/>
            <a:headEnd/>
            <a:tailEnd/>
          </a:ln>
        </p:spPr>
      </p:pic>
      <p:sp>
        <p:nvSpPr>
          <p:cNvPr id="5" name="圆角矩形标注 4"/>
          <p:cNvSpPr/>
          <p:nvPr/>
        </p:nvSpPr>
        <p:spPr bwMode="auto">
          <a:xfrm>
            <a:off x="4310063" y="857250"/>
            <a:ext cx="5572125" cy="1143000"/>
          </a:xfrm>
          <a:prstGeom prst="wedgeRoundRectCallout">
            <a:avLst>
              <a:gd name="adj1" fmla="val -31040"/>
              <a:gd name="adj2" fmla="val 91976"/>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zh-CN" altLang="en-US" sz="2800" b="1" dirty="0">
                <a:solidFill>
                  <a:srgbClr val="0000CC"/>
                </a:solidFill>
                <a:latin typeface="+mn-lt"/>
                <a:ea typeface="+mn-ea"/>
              </a:rPr>
              <a:t>不能改为</a:t>
            </a:r>
            <a:endParaRPr lang="en-US" altLang="zh-CN" sz="2800" b="1" dirty="0">
              <a:solidFill>
                <a:srgbClr val="0000CC"/>
              </a:solidFill>
              <a:latin typeface="+mn-lt"/>
              <a:ea typeface="+mn-ea"/>
            </a:endParaRPr>
          </a:p>
          <a:p>
            <a:pPr>
              <a:defRPr/>
            </a:pPr>
            <a:r>
              <a:rPr lang="en-US" altLang="zh-CN" sz="2800" b="1" dirty="0">
                <a:solidFill>
                  <a:srgbClr val="0000CC"/>
                </a:solidFill>
                <a:latin typeface="+mn-lt"/>
                <a:ea typeface="+mn-ea"/>
              </a:rPr>
              <a:t>char a[]=“I love China!”;</a:t>
            </a:r>
            <a:endParaRPr lang="zh-CN" altLang="zh-CN" sz="2800" b="1" dirty="0">
              <a:solidFill>
                <a:srgbClr val="0000CC"/>
              </a:solidFill>
              <a:latin typeface="+mn-lt"/>
              <a:ea typeface="+mn-ea"/>
            </a:endParaRPr>
          </a:p>
        </p:txBody>
      </p:sp>
      <p:sp>
        <p:nvSpPr>
          <p:cNvPr id="6" name="矩形 5"/>
          <p:cNvSpPr>
            <a:spLocks noChangeArrowheads="1"/>
          </p:cNvSpPr>
          <p:nvPr/>
        </p:nvSpPr>
        <p:spPr bwMode="auto">
          <a:xfrm>
            <a:off x="2452688" y="2500313"/>
            <a:ext cx="5072062" cy="571500"/>
          </a:xfrm>
          <a:prstGeom prst="rect">
            <a:avLst/>
          </a:prstGeom>
          <a:noFill/>
          <a:ln w="38100" algn="ctr">
            <a:solidFill>
              <a:srgbClr val="FF0000"/>
            </a:solidFill>
            <a:miter lim="800000"/>
          </a:ln>
        </p:spPr>
        <p:txBody>
          <a:bodyPr wrap="none"/>
          <a:lstStyle/>
          <a:p>
            <a:endParaRPr lang="zh-CN" altLang="en-US">
              <a:solidFill>
                <a:srgbClr val="FF0000"/>
              </a:solidFill>
            </a:endParaRPr>
          </a:p>
        </p:txBody>
      </p:sp>
      <p:pic>
        <p:nvPicPr>
          <p:cNvPr id="132102" name="图片 6"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1122"/>
                                        </p:tgtEl>
                                        <p:attrNameLst>
                                          <p:attrName>style.visibility</p:attrName>
                                        </p:attrNameLst>
                                      </p:cBhvr>
                                      <p:to>
                                        <p:strVal val="visible"/>
                                      </p:to>
                                    </p:set>
                                    <p:animEffect transition="in" filter="blinds(horizontal)">
                                      <p:cBhvr>
                                        <p:cTn id="7" dur="500"/>
                                        <p:tgtEl>
                                          <p:spTgt spid="2611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2063750" y="1214438"/>
            <a:ext cx="8153400" cy="4286250"/>
          </a:xfrm>
        </p:spPr>
        <p:txBody>
          <a:bodyPr/>
          <a:lstStyle/>
          <a:p>
            <a:r>
              <a:rPr lang="zh-CN" altLang="zh-CN" smtClean="0"/>
              <a:t>由于通过地址能找到所需的变量单元，因此说，地址指向该变量单元</a:t>
            </a:r>
            <a:endParaRPr lang="en-US" altLang="zh-CN" smtClean="0"/>
          </a:p>
          <a:p>
            <a:r>
              <a:rPr lang="zh-CN" altLang="zh-CN" smtClean="0"/>
              <a:t>将地址形象化地称为“指针”。意思是通过它能找到以它为地址的内存单元</a:t>
            </a:r>
            <a:endParaRPr lang="zh-CN" altLang="en-US" smtClean="0"/>
          </a:p>
        </p:txBody>
      </p:sp>
      <p:pic>
        <p:nvPicPr>
          <p:cNvPr id="13315"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(6) </a:t>
            </a:r>
            <a:r>
              <a:rPr lang="zh-CN" altLang="zh-CN" smtClean="0"/>
              <a:t>字符数组中各元素的值是可以改变的，但字符指针变量指向的字符串常量中的内容是不可以被取代的。</a:t>
            </a:r>
            <a:endParaRPr lang="en-US" altLang="zh-CN" smtClean="0"/>
          </a:p>
          <a:p>
            <a:pPr lvl="1">
              <a:buFont typeface="Wingdings" panose="05000000000000000000" pitchFamily="2" charset="2"/>
              <a:buNone/>
            </a:pPr>
            <a:r>
              <a:rPr lang="en-US" altLang="zh-CN" smtClean="0"/>
              <a:t>char a[]=”House”,*b=” House”;</a:t>
            </a:r>
            <a:endParaRPr lang="en-US" altLang="zh-CN" smtClean="0"/>
          </a:p>
          <a:p>
            <a:pPr lvl="1">
              <a:buFont typeface="Wingdings" panose="05000000000000000000" pitchFamily="2" charset="2"/>
              <a:buNone/>
            </a:pPr>
            <a:r>
              <a:rPr lang="en-US" altLang="zh-CN" smtClean="0"/>
              <a:t>a[2]=’r’;        </a:t>
            </a:r>
            <a:r>
              <a:rPr lang="zh-CN" altLang="en-US" smtClean="0">
                <a:solidFill>
                  <a:srgbClr val="FF0000"/>
                </a:solidFill>
              </a:rPr>
              <a:t>对</a:t>
            </a:r>
            <a:endParaRPr lang="zh-CN" altLang="zh-CN" smtClean="0">
              <a:solidFill>
                <a:srgbClr val="FF0000"/>
              </a:solidFill>
            </a:endParaRPr>
          </a:p>
        </p:txBody>
      </p:sp>
      <p:pic>
        <p:nvPicPr>
          <p:cNvPr id="13312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7"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929187"/>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(6) </a:t>
            </a:r>
            <a:r>
              <a:rPr lang="zh-CN" altLang="zh-CN" smtClean="0"/>
              <a:t>字符数组中各元素的值是可以改变的，但字符指针变量指向的字符串常量中的内容是不可以被取代的。</a:t>
            </a:r>
            <a:endParaRPr lang="en-US" altLang="zh-CN" smtClean="0"/>
          </a:p>
          <a:p>
            <a:pPr lvl="1">
              <a:buFont typeface="Wingdings" panose="05000000000000000000" pitchFamily="2" charset="2"/>
              <a:buNone/>
            </a:pPr>
            <a:r>
              <a:rPr lang="en-US" altLang="zh-CN" smtClean="0"/>
              <a:t>char a[]=”House”,*b=”House”;</a:t>
            </a:r>
            <a:endParaRPr lang="en-US" altLang="zh-CN" smtClean="0"/>
          </a:p>
          <a:p>
            <a:pPr lvl="1">
              <a:buFont typeface="Wingdings" panose="05000000000000000000" pitchFamily="2" charset="2"/>
              <a:buNone/>
            </a:pPr>
            <a:r>
              <a:rPr lang="en-US" altLang="zh-CN" smtClean="0"/>
              <a:t>b[2]=’r’;        </a:t>
            </a:r>
            <a:r>
              <a:rPr lang="zh-CN" altLang="en-US" smtClean="0">
                <a:solidFill>
                  <a:srgbClr val="FF0000"/>
                </a:solidFill>
              </a:rPr>
              <a:t>错</a:t>
            </a:r>
            <a:endParaRPr lang="zh-CN" altLang="zh-CN" smtClean="0">
              <a:solidFill>
                <a:srgbClr val="FF0000"/>
              </a:solidFill>
            </a:endParaRPr>
          </a:p>
        </p:txBody>
      </p:sp>
      <p:pic>
        <p:nvPicPr>
          <p:cNvPr id="13414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3" end="3"/>
                                            </p:txEl>
                                          </p:spTgt>
                                        </p:tgtEl>
                                        <p:attrNameLst>
                                          <p:attrName>style.visibility</p:attrName>
                                        </p:attrNameLst>
                                      </p:cBhvr>
                                      <p:to>
                                        <p:strVal val="visible"/>
                                      </p:to>
                                    </p:set>
                                    <p:animEffect transition="in" filter="blinds(horizontal)">
                                      <p:cBhvr>
                                        <p:cTn id="7"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786312"/>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(7) </a:t>
            </a:r>
            <a:r>
              <a:rPr lang="zh-CN" altLang="zh-CN" smtClean="0"/>
              <a:t>引用数组元数</a:t>
            </a:r>
            <a:endParaRPr lang="en-US" altLang="zh-CN" smtClean="0"/>
          </a:p>
          <a:p>
            <a:pPr lvl="1">
              <a:buFont typeface="Wingdings" panose="05000000000000000000" pitchFamily="2" charset="2"/>
              <a:buNone/>
            </a:pPr>
            <a:r>
              <a:rPr lang="en-US" altLang="zh-CN" smtClean="0"/>
              <a:t>  </a:t>
            </a:r>
            <a:r>
              <a:rPr lang="zh-CN" altLang="zh-CN" smtClean="0"/>
              <a:t>对字符数组可以用下标法</a:t>
            </a:r>
            <a:r>
              <a:rPr lang="zh-CN" altLang="en-US" smtClean="0"/>
              <a:t>和</a:t>
            </a:r>
            <a:r>
              <a:rPr lang="zh-CN" altLang="zh-CN" smtClean="0"/>
              <a:t>地址法引用数组元素</a:t>
            </a:r>
            <a:r>
              <a:rPr lang="zh-CN" altLang="en-US" smtClean="0"/>
              <a:t>（</a:t>
            </a:r>
            <a:r>
              <a:rPr lang="en-US" altLang="zh-CN" smtClean="0"/>
              <a:t>a[5],*(a+5)</a:t>
            </a:r>
            <a:r>
              <a:rPr lang="zh-CN" altLang="en-US" smtClean="0"/>
              <a:t>）</a:t>
            </a:r>
            <a:r>
              <a:rPr lang="zh-CN" altLang="zh-CN" smtClean="0"/>
              <a:t>。如果字符指针变量</a:t>
            </a:r>
            <a:r>
              <a:rPr lang="en-US" altLang="zh-CN" smtClean="0"/>
              <a:t>p=a</a:t>
            </a:r>
            <a:r>
              <a:rPr lang="zh-CN" altLang="zh-CN" smtClean="0"/>
              <a:t>，则</a:t>
            </a:r>
            <a:r>
              <a:rPr lang="zh-CN" altLang="en-US" smtClean="0"/>
              <a:t>也</a:t>
            </a:r>
            <a:r>
              <a:rPr lang="zh-CN" altLang="zh-CN" smtClean="0"/>
              <a:t>可以用指针变量带下标的形式</a:t>
            </a:r>
            <a:r>
              <a:rPr lang="zh-CN" altLang="en-US" smtClean="0"/>
              <a:t>和</a:t>
            </a:r>
            <a:r>
              <a:rPr lang="zh-CN" altLang="zh-CN" smtClean="0"/>
              <a:t>地址法引用</a:t>
            </a:r>
            <a:r>
              <a:rPr lang="zh-CN" altLang="en-US" smtClean="0"/>
              <a:t>（</a:t>
            </a:r>
            <a:r>
              <a:rPr lang="en-US" altLang="zh-CN" smtClean="0"/>
              <a:t>p[5],*(p+5)</a:t>
            </a:r>
            <a:r>
              <a:rPr lang="zh-CN" altLang="en-US" smtClean="0"/>
              <a:t>）</a:t>
            </a:r>
            <a:r>
              <a:rPr lang="zh-CN" altLang="zh-CN" smtClean="0"/>
              <a:t>。</a:t>
            </a:r>
            <a:endParaRPr lang="zh-CN" altLang="zh-CN" smtClean="0">
              <a:solidFill>
                <a:srgbClr val="FF0000"/>
              </a:solidFill>
            </a:endParaRPr>
          </a:p>
        </p:txBody>
      </p:sp>
      <p:pic>
        <p:nvPicPr>
          <p:cNvPr id="13517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786312"/>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char *a=</a:t>
            </a:r>
            <a:r>
              <a:rPr lang="zh-CN" altLang="zh-CN" smtClean="0"/>
              <a:t>″</a:t>
            </a:r>
            <a:r>
              <a:rPr lang="en-US" altLang="zh-CN" smtClean="0"/>
              <a:t>I love China!</a:t>
            </a:r>
            <a:r>
              <a:rPr lang="zh-CN" altLang="zh-CN" smtClean="0"/>
              <a:t>″</a:t>
            </a:r>
            <a:r>
              <a:rPr lang="en-US" altLang="zh-CN" smtClean="0"/>
              <a:t>;</a:t>
            </a:r>
            <a:endParaRPr lang="en-US" altLang="zh-CN" smtClean="0"/>
          </a:p>
          <a:p>
            <a:pPr lvl="1">
              <a:buFont typeface="Wingdings" panose="05000000000000000000" pitchFamily="2" charset="2"/>
              <a:buNone/>
            </a:pPr>
            <a:r>
              <a:rPr lang="zh-CN" altLang="zh-CN" smtClean="0"/>
              <a:t>则</a:t>
            </a:r>
            <a:r>
              <a:rPr lang="en-US" altLang="zh-CN" smtClean="0"/>
              <a:t>a[5]</a:t>
            </a:r>
            <a:r>
              <a:rPr lang="zh-CN" altLang="zh-CN" smtClean="0"/>
              <a:t>的值是第</a:t>
            </a:r>
            <a:r>
              <a:rPr lang="en-US" altLang="zh-CN" smtClean="0"/>
              <a:t>6</a:t>
            </a:r>
            <a:r>
              <a:rPr lang="zh-CN" altLang="zh-CN" smtClean="0"/>
              <a:t>个字符，即</a:t>
            </a:r>
            <a:r>
              <a:rPr lang="zh-CN" altLang="en-US" smtClean="0"/>
              <a:t>字母</a:t>
            </a:r>
            <a:r>
              <a:rPr lang="en-US" altLang="zh-CN" smtClean="0"/>
              <a:t>’e’</a:t>
            </a:r>
            <a:endParaRPr lang="zh-CN" altLang="zh-CN" smtClean="0">
              <a:solidFill>
                <a:srgbClr val="FF0000"/>
              </a:solidFill>
            </a:endParaRPr>
          </a:p>
        </p:txBody>
      </p:sp>
      <p:pic>
        <p:nvPicPr>
          <p:cNvPr id="13619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1"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095500" y="1500188"/>
            <a:ext cx="7929563" cy="4786312"/>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t>(8) </a:t>
            </a:r>
            <a:r>
              <a:rPr lang="zh-CN" altLang="zh-CN" smtClean="0"/>
              <a:t>用指针变量指向一个格式字符串，可以用它代替</a:t>
            </a:r>
            <a:r>
              <a:rPr lang="en-US" altLang="zh-CN" smtClean="0"/>
              <a:t>printf</a:t>
            </a:r>
            <a:r>
              <a:rPr lang="zh-CN" altLang="zh-CN" smtClean="0"/>
              <a:t>函数中的格式字符串。</a:t>
            </a:r>
            <a:endParaRPr lang="zh-CN" altLang="zh-CN" smtClean="0">
              <a:solidFill>
                <a:srgbClr val="FF0000"/>
              </a:solidFill>
            </a:endParaRPr>
          </a:p>
        </p:txBody>
      </p:sp>
      <p:pic>
        <p:nvPicPr>
          <p:cNvPr id="13722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427038"/>
            <a:ext cx="8858250" cy="1200150"/>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7.4.3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使用字符指针变量和字符数组的比较</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38243" name="Rectangle 3"/>
          <p:cNvSpPr>
            <a:spLocks noGrp="1" noChangeArrowheads="1"/>
          </p:cNvSpPr>
          <p:nvPr>
            <p:ph type="body" idx="1"/>
          </p:nvPr>
        </p:nvSpPr>
        <p:spPr>
          <a:xfrm>
            <a:off x="2095500" y="1500188"/>
            <a:ext cx="7929563" cy="4786312"/>
          </a:xfrm>
        </p:spPr>
        <p:txBody>
          <a:bodyPr/>
          <a:lstStyle/>
          <a:p>
            <a:r>
              <a:rPr lang="zh-CN" altLang="zh-CN" smtClean="0"/>
              <a:t>用字符数组和字符指针变量都能实现字符串的存储和运算，但它们二者之间是有区别的，不应混为一谈，主要有以下几点。</a:t>
            </a:r>
            <a:endParaRPr lang="zh-CN" altLang="zh-CN" smtClean="0"/>
          </a:p>
          <a:p>
            <a:pPr lvl="1">
              <a:buFont typeface="Wingdings" panose="05000000000000000000" pitchFamily="2" charset="2"/>
              <a:buNone/>
            </a:pPr>
            <a:r>
              <a:rPr lang="en-US" altLang="zh-CN" smtClean="0">
                <a:solidFill>
                  <a:srgbClr val="00B050"/>
                </a:solidFill>
              </a:rPr>
              <a:t>char *format;</a:t>
            </a:r>
            <a:endParaRPr lang="zh-CN" altLang="zh-CN" smtClean="0">
              <a:solidFill>
                <a:srgbClr val="00B050"/>
              </a:solidFill>
            </a:endParaRPr>
          </a:p>
          <a:p>
            <a:pPr lvl="1">
              <a:buFont typeface="Wingdings" panose="05000000000000000000" pitchFamily="2" charset="2"/>
              <a:buNone/>
            </a:pPr>
            <a:r>
              <a:rPr lang="en-US" altLang="zh-CN" smtClean="0">
                <a:solidFill>
                  <a:srgbClr val="00B050"/>
                </a:solidFill>
              </a:rPr>
              <a:t>format=”a=%d,b=%f\n”; </a:t>
            </a:r>
            <a:endParaRPr lang="zh-CN" altLang="zh-CN" smtClean="0">
              <a:solidFill>
                <a:srgbClr val="00B050"/>
              </a:solidFill>
            </a:endParaRPr>
          </a:p>
          <a:p>
            <a:pPr lvl="1">
              <a:buFont typeface="Wingdings" panose="05000000000000000000" pitchFamily="2" charset="2"/>
              <a:buNone/>
            </a:pPr>
            <a:r>
              <a:rPr lang="en-US" altLang="zh-CN" smtClean="0">
                <a:solidFill>
                  <a:srgbClr val="00B050"/>
                </a:solidFill>
              </a:rPr>
              <a:t>printf(format,a,b);</a:t>
            </a:r>
            <a:endParaRPr lang="zh-CN" altLang="zh-CN" smtClean="0">
              <a:solidFill>
                <a:srgbClr val="00B050"/>
              </a:solidFill>
            </a:endParaRPr>
          </a:p>
          <a:p>
            <a:pPr lvl="1">
              <a:buFont typeface="Wingdings" panose="05000000000000000000" pitchFamily="2" charset="2"/>
              <a:buNone/>
            </a:pPr>
            <a:r>
              <a:rPr lang="zh-CN" altLang="zh-CN" smtClean="0">
                <a:solidFill>
                  <a:srgbClr val="9D138D"/>
                </a:solidFill>
              </a:rPr>
              <a:t>相当于</a:t>
            </a:r>
            <a:endParaRPr lang="zh-CN" altLang="zh-CN" smtClean="0">
              <a:solidFill>
                <a:srgbClr val="9D138D"/>
              </a:solidFill>
            </a:endParaRPr>
          </a:p>
          <a:p>
            <a:pPr lvl="1">
              <a:buFont typeface="Wingdings" panose="05000000000000000000" pitchFamily="2" charset="2"/>
              <a:buNone/>
            </a:pPr>
            <a:r>
              <a:rPr lang="en-US" altLang="zh-CN" smtClean="0"/>
              <a:t>printf(“a=%d,b=%f\n”,a,b);</a:t>
            </a:r>
            <a:endParaRPr lang="zh-CN" altLang="zh-CN" smtClean="0">
              <a:solidFill>
                <a:srgbClr val="FF0000"/>
              </a:solidFill>
            </a:endParaRPr>
          </a:p>
        </p:txBody>
      </p:sp>
      <p:pic>
        <p:nvPicPr>
          <p:cNvPr id="13824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 指向函数的指针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39267" name="Rectangle 3"/>
          <p:cNvSpPr>
            <a:spLocks noGrp="1" noChangeArrowheads="1"/>
          </p:cNvSpPr>
          <p:nvPr>
            <p:ph type="body" idx="1"/>
          </p:nvPr>
        </p:nvSpPr>
        <p:spPr>
          <a:xfrm>
            <a:off x="2238375" y="1857375"/>
            <a:ext cx="8072438" cy="3286125"/>
          </a:xfrm>
        </p:spPr>
        <p:txBody>
          <a:bodyPr/>
          <a:lstStyle/>
          <a:p>
            <a:pPr>
              <a:buFont typeface="Wingdings" panose="05000000000000000000" pitchFamily="2" charset="2"/>
              <a:buNone/>
            </a:pPr>
            <a:r>
              <a:rPr lang="en-US" altLang="zh-CN" smtClean="0">
                <a:hlinkClick r:id="rId1" action="ppaction://hlinksldjump"/>
              </a:rPr>
              <a:t>7.5.1</a:t>
            </a:r>
            <a:r>
              <a:rPr lang="zh-CN" altLang="zh-CN" smtClean="0">
                <a:hlinkClick r:id="rId1" action="ppaction://hlinksldjump"/>
              </a:rPr>
              <a:t>什么是函数指针</a:t>
            </a:r>
            <a:endParaRPr lang="en-US" altLang="zh-CN" smtClean="0"/>
          </a:p>
          <a:p>
            <a:pPr>
              <a:buFont typeface="Wingdings" panose="05000000000000000000" pitchFamily="2" charset="2"/>
              <a:buNone/>
            </a:pPr>
            <a:r>
              <a:rPr lang="en-US" altLang="zh-CN" smtClean="0">
                <a:hlinkClick r:id="rId2" action="ppaction://hlinksldjump"/>
              </a:rPr>
              <a:t>7.5.2</a:t>
            </a:r>
            <a:r>
              <a:rPr lang="zh-CN" altLang="zh-CN" smtClean="0">
                <a:hlinkClick r:id="rId2" action="ppaction://hlinksldjump"/>
              </a:rPr>
              <a:t>用函数指针变量调用函数</a:t>
            </a:r>
            <a:endParaRPr lang="en-US" altLang="zh-CN" smtClean="0"/>
          </a:p>
          <a:p>
            <a:pPr>
              <a:buFont typeface="Wingdings" panose="05000000000000000000" pitchFamily="2" charset="2"/>
              <a:buNone/>
            </a:pPr>
            <a:r>
              <a:rPr lang="en-US" altLang="zh-CN" smtClean="0">
                <a:hlinkClick r:id="rId3" action="ppaction://hlinksldjump"/>
              </a:rPr>
              <a:t>7.5.3</a:t>
            </a:r>
            <a:r>
              <a:rPr lang="zh-CN" altLang="zh-CN" smtClean="0">
                <a:hlinkClick r:id="rId3" action="ppaction://hlinksldjump"/>
              </a:rPr>
              <a:t>怎样定义和使用指向函数的指针变量</a:t>
            </a:r>
            <a:endParaRPr lang="en-US" altLang="zh-CN" smtClean="0"/>
          </a:p>
          <a:p>
            <a:pPr>
              <a:buFont typeface="Wingdings" panose="05000000000000000000" pitchFamily="2" charset="2"/>
              <a:buNone/>
            </a:pPr>
            <a:r>
              <a:rPr lang="en-US" altLang="zh-CN" smtClean="0">
                <a:hlinkClick r:id="rId4" action="ppaction://hlinksldjump"/>
              </a:rPr>
              <a:t>7.5.4</a:t>
            </a:r>
            <a:r>
              <a:rPr lang="zh-CN" altLang="zh-CN" smtClean="0">
                <a:hlinkClick r:id="rId4" action="ppaction://hlinksldjump"/>
              </a:rPr>
              <a:t>用指向函数的指针作函数参数</a:t>
            </a:r>
            <a:endParaRPr lang="zh-CN" altLang="zh-CN" smtClean="0">
              <a:solidFill>
                <a:srgbClr val="FF0000"/>
              </a:solidFill>
            </a:endParaRPr>
          </a:p>
        </p:txBody>
      </p:sp>
      <p:pic>
        <p:nvPicPr>
          <p:cNvPr id="139268" name="图片 3" descr="Untitled.png">
            <a:hlinkClick r:id="rId5" action="ppaction://hlinksldjump"/>
          </p:cNvPr>
          <p:cNvPicPr>
            <a:picLocks noChangeAspect="1"/>
          </p:cNvPicPr>
          <p:nvPr/>
        </p:nvPicPr>
        <p:blipFill>
          <a:blip r:embed="rId6"/>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什么是函数指针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0291" name="Rectangle 3"/>
          <p:cNvSpPr>
            <a:spLocks noGrp="1" noChangeArrowheads="1"/>
          </p:cNvSpPr>
          <p:nvPr>
            <p:ph type="body" idx="1"/>
          </p:nvPr>
        </p:nvSpPr>
        <p:spPr>
          <a:xfrm>
            <a:off x="2238375" y="1785938"/>
            <a:ext cx="7786688" cy="2928937"/>
          </a:xfrm>
        </p:spPr>
        <p:txBody>
          <a:bodyPr/>
          <a:lstStyle/>
          <a:p>
            <a:r>
              <a:rPr lang="zh-CN" altLang="zh-CN" smtClean="0"/>
              <a:t>如果在程序中定义了一个函数，在编译时，编译系统为函数代码分配一段存储空间，这段存储空间的起始地址</a:t>
            </a:r>
            <a:r>
              <a:rPr lang="zh-CN" altLang="en-US" smtClean="0"/>
              <a:t>，</a:t>
            </a:r>
            <a:r>
              <a:rPr lang="zh-CN" altLang="zh-CN" smtClean="0"/>
              <a:t>称为这个函数的指针。</a:t>
            </a:r>
            <a:endParaRPr lang="zh-CN" altLang="zh-CN" smtClean="0"/>
          </a:p>
        </p:txBody>
      </p:sp>
      <p:pic>
        <p:nvPicPr>
          <p:cNvPr id="14029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什么是函数指针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41315" name="Rectangle 3"/>
          <p:cNvSpPr>
            <a:spLocks noGrp="1" noChangeArrowheads="1"/>
          </p:cNvSpPr>
          <p:nvPr>
            <p:ph type="body" idx="1"/>
          </p:nvPr>
        </p:nvSpPr>
        <p:spPr>
          <a:xfrm>
            <a:off x="2238375" y="1500188"/>
            <a:ext cx="7786688" cy="4714875"/>
          </a:xfrm>
        </p:spPr>
        <p:txBody>
          <a:bodyPr/>
          <a:lstStyle/>
          <a:p>
            <a:r>
              <a:rPr lang="zh-CN" altLang="zh-CN" smtClean="0"/>
              <a:t>可以定义一个指向函数的指针变量，用来存放某一函数的起始地址，这就意味着此指针变量指向该函数。例如：</a:t>
            </a:r>
            <a:endParaRPr lang="zh-CN" altLang="zh-CN" smtClean="0"/>
          </a:p>
          <a:p>
            <a:pPr>
              <a:buFont typeface="Wingdings" panose="05000000000000000000" pitchFamily="2" charset="2"/>
              <a:buNone/>
            </a:pPr>
            <a:r>
              <a:rPr lang="en-US" altLang="zh-CN" smtClean="0"/>
              <a:t>      int (*p)(int,int);</a:t>
            </a:r>
            <a:endParaRPr lang="zh-CN" altLang="zh-CN" smtClean="0"/>
          </a:p>
          <a:p>
            <a:pPr>
              <a:buFont typeface="Wingdings" panose="05000000000000000000" pitchFamily="2" charset="2"/>
              <a:buNone/>
            </a:pPr>
            <a:r>
              <a:rPr lang="en-US" altLang="zh-CN" smtClean="0"/>
              <a:t>   </a:t>
            </a:r>
            <a:r>
              <a:rPr lang="zh-CN" altLang="zh-CN" smtClean="0"/>
              <a:t>定义</a:t>
            </a:r>
            <a:r>
              <a:rPr lang="en-US" altLang="zh-CN" smtClean="0"/>
              <a:t>p</a:t>
            </a:r>
            <a:r>
              <a:rPr lang="zh-CN" altLang="zh-CN" smtClean="0"/>
              <a:t>是指向函数的指针变量，它可以指向类型为整型且有两个整型参数的函数。</a:t>
            </a:r>
            <a:r>
              <a:rPr lang="en-US" altLang="zh-CN" smtClean="0"/>
              <a:t>p</a:t>
            </a:r>
            <a:r>
              <a:rPr lang="zh-CN" altLang="zh-CN" smtClean="0"/>
              <a:t>的类型用</a:t>
            </a:r>
            <a:r>
              <a:rPr lang="en-US" altLang="zh-CN" smtClean="0"/>
              <a:t>int (*)(int,int)</a:t>
            </a:r>
            <a:r>
              <a:rPr lang="zh-CN" altLang="zh-CN" smtClean="0"/>
              <a:t>表示</a:t>
            </a:r>
            <a:endParaRPr lang="zh-CN" altLang="zh-CN" smtClean="0">
              <a:solidFill>
                <a:srgbClr val="FF0000"/>
              </a:solidFill>
            </a:endParaRPr>
          </a:p>
        </p:txBody>
      </p:sp>
      <p:pic>
        <p:nvPicPr>
          <p:cNvPr id="14131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用函数指针变量调用函数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500188"/>
            <a:ext cx="7786688" cy="4714875"/>
          </a:xfrm>
        </p:spPr>
        <p:txBody>
          <a:bodyPr/>
          <a:lstStyle/>
          <a:p>
            <a:pPr>
              <a:buFont typeface="Wingdings" panose="05000000000000000000" pitchFamily="2" charset="2"/>
              <a:buNone/>
            </a:pPr>
            <a:r>
              <a:rPr lang="zh-CN" altLang="zh-CN" smtClean="0"/>
              <a:t>例</a:t>
            </a:r>
            <a:r>
              <a:rPr lang="en-US" altLang="zh-CN" smtClean="0"/>
              <a:t>7.</a:t>
            </a:r>
            <a:r>
              <a:rPr lang="en-US" altLang="zh-CN" smtClean="0"/>
              <a:t>22 </a:t>
            </a:r>
            <a:r>
              <a:rPr lang="zh-CN" altLang="zh-CN" smtClean="0"/>
              <a:t>用函数求整数</a:t>
            </a:r>
            <a:r>
              <a:rPr lang="en-US" altLang="zh-CN" smtClean="0"/>
              <a:t>a</a:t>
            </a:r>
            <a:r>
              <a:rPr lang="zh-CN" altLang="zh-CN" smtClean="0"/>
              <a:t>和</a:t>
            </a:r>
            <a:r>
              <a:rPr lang="en-US" altLang="zh-CN" smtClean="0"/>
              <a:t>b</a:t>
            </a:r>
            <a:r>
              <a:rPr lang="zh-CN" altLang="zh-CN" smtClean="0"/>
              <a:t>中的大者。</a:t>
            </a:r>
            <a:endParaRPr lang="zh-CN" altLang="zh-CN" smtClean="0"/>
          </a:p>
          <a:p>
            <a:r>
              <a:rPr lang="zh-CN" altLang="zh-CN" smtClean="0"/>
              <a:t>解题思路：定义一个函数</a:t>
            </a:r>
            <a:r>
              <a:rPr lang="en-US" altLang="zh-CN" smtClean="0"/>
              <a:t>max</a:t>
            </a:r>
            <a:r>
              <a:rPr lang="zh-CN" altLang="zh-CN" smtClean="0"/>
              <a:t>，实现求两个整数中的大者。在主函数调用</a:t>
            </a:r>
            <a:r>
              <a:rPr lang="en-US" altLang="zh-CN" smtClean="0"/>
              <a:t>max</a:t>
            </a:r>
            <a:r>
              <a:rPr lang="zh-CN" altLang="zh-CN" smtClean="0"/>
              <a:t>函数，除了可以通过函数名调用外，还可以通过指向函数的指针变量来实现。分别编程并作比较。</a:t>
            </a:r>
            <a:endParaRPr lang="zh-CN" altLang="zh-CN" smtClean="0">
              <a:solidFill>
                <a:srgbClr val="FF0000"/>
              </a:solidFill>
            </a:endParaRPr>
          </a:p>
        </p:txBody>
      </p:sp>
      <p:pic>
        <p:nvPicPr>
          <p:cNvPr id="142340"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p:cNvSpPr>
          <p:nvPr>
            <p:ph idx="1"/>
          </p:nvPr>
        </p:nvSpPr>
        <p:spPr>
          <a:xfrm>
            <a:off x="2063750" y="1214438"/>
            <a:ext cx="8153400" cy="4500562"/>
          </a:xfrm>
        </p:spPr>
        <p:txBody>
          <a:bodyPr/>
          <a:lstStyle/>
          <a:p>
            <a:r>
              <a:rPr lang="zh-CN" altLang="zh-CN" smtClean="0"/>
              <a:t>一个变量的</a:t>
            </a:r>
            <a:r>
              <a:rPr lang="zh-CN" altLang="zh-CN" smtClean="0">
                <a:solidFill>
                  <a:srgbClr val="0000CC"/>
                </a:solidFill>
              </a:rPr>
              <a:t>地址</a:t>
            </a:r>
            <a:r>
              <a:rPr lang="zh-CN" altLang="zh-CN" smtClean="0"/>
              <a:t>称为该变量的“</a:t>
            </a:r>
            <a:r>
              <a:rPr lang="zh-CN" altLang="zh-CN" smtClean="0">
                <a:solidFill>
                  <a:srgbClr val="C00000"/>
                </a:solidFill>
              </a:rPr>
              <a:t>指针</a:t>
            </a:r>
            <a:r>
              <a:rPr lang="zh-CN" altLang="zh-CN" smtClean="0"/>
              <a:t>”</a:t>
            </a:r>
            <a:endParaRPr lang="en-US" altLang="zh-CN" smtClean="0"/>
          </a:p>
          <a:p>
            <a:pPr>
              <a:buFont typeface="Wingdings" panose="05000000000000000000" pitchFamily="2" charset="2"/>
              <a:buNone/>
            </a:pPr>
            <a:r>
              <a:rPr lang="zh-CN" altLang="zh-CN" smtClean="0"/>
              <a:t>例如，地址</a:t>
            </a:r>
            <a:r>
              <a:rPr lang="en-US" altLang="zh-CN" smtClean="0"/>
              <a:t>2000</a:t>
            </a:r>
            <a:r>
              <a:rPr lang="zh-CN" altLang="zh-CN" smtClean="0"/>
              <a:t>是变量ｉ的指针</a:t>
            </a:r>
            <a:endParaRPr lang="en-US" altLang="zh-CN" smtClean="0"/>
          </a:p>
          <a:p>
            <a:r>
              <a:rPr lang="zh-CN" altLang="zh-CN" smtClean="0"/>
              <a:t>如果有一个变量专门用来存放另一变量的地址（即指针），则它称为“</a:t>
            </a:r>
            <a:r>
              <a:rPr lang="zh-CN" altLang="zh-CN" smtClean="0">
                <a:solidFill>
                  <a:srgbClr val="C00000"/>
                </a:solidFill>
              </a:rPr>
              <a:t>指针变量</a:t>
            </a:r>
            <a:r>
              <a:rPr lang="zh-CN" altLang="zh-CN" smtClean="0"/>
              <a:t>”</a:t>
            </a:r>
            <a:endParaRPr lang="en-US" altLang="zh-CN" smtClean="0"/>
          </a:p>
          <a:p>
            <a:r>
              <a:rPr lang="en-US" altLang="zh-CN" smtClean="0"/>
              <a:t>i_pointer</a:t>
            </a:r>
            <a:r>
              <a:rPr lang="zh-CN" altLang="zh-CN" smtClean="0"/>
              <a:t>就是一个指针变量。指针变量就是地址变量，用来存放地址的变量，指針变量的值是地址（即指针）</a:t>
            </a:r>
            <a:endParaRPr lang="zh-CN" altLang="en-US" smtClean="0"/>
          </a:p>
        </p:txBody>
      </p:sp>
      <p:pic>
        <p:nvPicPr>
          <p:cNvPr id="14339"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内容占位符 2"/>
          <p:cNvSpPr>
            <a:spLocks noGrp="1"/>
          </p:cNvSpPr>
          <p:nvPr>
            <p:ph idx="1"/>
          </p:nvPr>
        </p:nvSpPr>
        <p:spPr>
          <a:xfrm>
            <a:off x="2063750" y="571500"/>
            <a:ext cx="8153400" cy="5929313"/>
          </a:xfrm>
        </p:spPr>
        <p:txBody>
          <a:bodyPr/>
          <a:lstStyle/>
          <a:p>
            <a:pPr>
              <a:buFont typeface="Wingdings" panose="05000000000000000000" pitchFamily="2" charset="2"/>
              <a:buNone/>
            </a:pPr>
            <a:r>
              <a:rPr lang="zh-CN" altLang="zh-CN" smtClean="0"/>
              <a:t>（</a:t>
            </a:r>
            <a:r>
              <a:rPr lang="en-US" altLang="zh-CN" smtClean="0"/>
              <a:t>1</a:t>
            </a:r>
            <a:r>
              <a:rPr lang="zh-CN" altLang="zh-CN" smtClean="0"/>
              <a:t>）通过函数名调用函数</a:t>
            </a:r>
            <a:endParaRPr lang="zh-CN" altLang="zh-CN" smtClean="0"/>
          </a:p>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max(int,int); </a:t>
            </a:r>
            <a:endParaRPr lang="zh-CN" altLang="zh-CN" sz="2800" smtClean="0"/>
          </a:p>
          <a:p>
            <a:pPr>
              <a:lnSpc>
                <a:spcPct val="100000"/>
              </a:lnSpc>
              <a:buFont typeface="Wingdings" panose="05000000000000000000" pitchFamily="2" charset="2"/>
              <a:buNone/>
            </a:pPr>
            <a:r>
              <a:rPr lang="en-US" altLang="zh-CN" sz="2800" smtClean="0"/>
              <a:t>   int a,b,c;</a:t>
            </a:r>
            <a:endParaRPr lang="zh-CN" altLang="zh-CN" sz="2800" smtClean="0"/>
          </a:p>
          <a:p>
            <a:pPr>
              <a:lnSpc>
                <a:spcPct val="100000"/>
              </a:lnSpc>
              <a:buFont typeface="Wingdings" panose="05000000000000000000" pitchFamily="2" charset="2"/>
              <a:buNone/>
            </a:pPr>
            <a:r>
              <a:rPr lang="en-US" altLang="zh-CN" sz="2800" smtClean="0"/>
              <a:t>   printf("please enter a and b:");</a:t>
            </a:r>
            <a:endParaRPr lang="zh-CN" altLang="zh-CN" sz="2800" smtClean="0"/>
          </a:p>
          <a:p>
            <a:pPr>
              <a:lnSpc>
                <a:spcPct val="100000"/>
              </a:lnSpc>
              <a:buFont typeface="Wingdings" panose="05000000000000000000" pitchFamily="2" charset="2"/>
              <a:buNone/>
            </a:pPr>
            <a:r>
              <a:rPr lang="en-US" altLang="zh-CN" sz="2800" smtClean="0"/>
              <a:t>   scanf("%d,%d",&amp;a,&amp;b);</a:t>
            </a:r>
            <a:endParaRPr lang="zh-CN" altLang="zh-CN" sz="2800" smtClean="0"/>
          </a:p>
          <a:p>
            <a:pPr>
              <a:lnSpc>
                <a:spcPct val="100000"/>
              </a:lnSpc>
              <a:buFont typeface="Wingdings" panose="05000000000000000000" pitchFamily="2" charset="2"/>
              <a:buNone/>
            </a:pPr>
            <a:r>
              <a:rPr lang="en-US" altLang="zh-CN" sz="2800" smtClean="0"/>
              <a:t>   c=max(a,b); </a:t>
            </a:r>
            <a:endParaRPr lang="zh-CN" altLang="zh-CN" sz="2800" smtClean="0"/>
          </a:p>
          <a:p>
            <a:pPr>
              <a:lnSpc>
                <a:spcPct val="100000"/>
              </a:lnSpc>
              <a:buFont typeface="Wingdings" panose="05000000000000000000" pitchFamily="2" charset="2"/>
              <a:buNone/>
            </a:pPr>
            <a:r>
              <a:rPr lang="en-US" altLang="zh-CN" sz="2800" smtClean="0"/>
              <a:t>   printf(“%d,%d,max=%d\n",a,b,c);</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4336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内容占位符 2"/>
          <p:cNvSpPr>
            <a:spLocks noGrp="1"/>
          </p:cNvSpPr>
          <p:nvPr>
            <p:ph idx="1"/>
          </p:nvPr>
        </p:nvSpPr>
        <p:spPr>
          <a:xfrm>
            <a:off x="2667000" y="1214438"/>
            <a:ext cx="5818188" cy="3643312"/>
          </a:xfrm>
        </p:spPr>
        <p:txBody>
          <a:bodyPr/>
          <a:lstStyle/>
          <a:p>
            <a:pPr>
              <a:lnSpc>
                <a:spcPct val="100000"/>
              </a:lnSpc>
              <a:buFont typeface="Wingdings" panose="05000000000000000000" pitchFamily="2" charset="2"/>
              <a:buNone/>
            </a:pPr>
            <a:r>
              <a:rPr lang="en-US" altLang="zh-CN" sz="2800" smtClean="0"/>
              <a:t>int max(int x,int y) </a:t>
            </a:r>
            <a:endParaRPr lang="zh-CN" altLang="zh-CN" sz="2800" smtClean="0"/>
          </a:p>
          <a:p>
            <a:pPr>
              <a:lnSpc>
                <a:spcPct val="100000"/>
              </a:lnSpc>
              <a:buFont typeface="Wingdings" panose="05000000000000000000" pitchFamily="2" charset="2"/>
              <a:buNone/>
            </a:pPr>
            <a:r>
              <a:rPr lang="en-US" altLang="zh-CN" sz="2800" smtClean="0"/>
              <a:t>{  int z;</a:t>
            </a:r>
            <a:endParaRPr lang="zh-CN" altLang="zh-CN" sz="2800" smtClean="0"/>
          </a:p>
          <a:p>
            <a:pPr>
              <a:lnSpc>
                <a:spcPct val="100000"/>
              </a:lnSpc>
              <a:buFont typeface="Wingdings" panose="05000000000000000000" pitchFamily="2" charset="2"/>
              <a:buNone/>
            </a:pPr>
            <a:r>
              <a:rPr lang="en-US" altLang="zh-CN" sz="2800" smtClean="0"/>
              <a:t>    if(x&gt;y)  z=x;</a:t>
            </a:r>
            <a:endParaRPr lang="zh-CN" altLang="zh-CN" sz="2800" smtClean="0"/>
          </a:p>
          <a:p>
            <a:pPr>
              <a:lnSpc>
                <a:spcPct val="100000"/>
              </a:lnSpc>
              <a:buFont typeface="Wingdings" panose="05000000000000000000" pitchFamily="2" charset="2"/>
              <a:buNone/>
            </a:pPr>
            <a:r>
              <a:rPr lang="en-US" altLang="zh-CN" sz="2800" smtClean="0"/>
              <a:t>    else     z=y;</a:t>
            </a:r>
            <a:endParaRPr lang="zh-CN" altLang="zh-CN" sz="2800" smtClean="0"/>
          </a:p>
          <a:p>
            <a:pPr>
              <a:lnSpc>
                <a:spcPct val="100000"/>
              </a:lnSpc>
              <a:buFont typeface="Wingdings" panose="05000000000000000000" pitchFamily="2" charset="2"/>
              <a:buNone/>
            </a:pPr>
            <a:r>
              <a:rPr lang="en-US" altLang="zh-CN" sz="2800" smtClean="0"/>
              <a:t>    return(z);</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zh-CN" sz="2800" smtClean="0"/>
          </a:p>
          <a:p>
            <a:pPr>
              <a:lnSpc>
                <a:spcPct val="100000"/>
              </a:lnSpc>
              <a:buFont typeface="Wingdings" panose="05000000000000000000" pitchFamily="2" charset="2"/>
              <a:buNone/>
            </a:pPr>
            <a:endParaRPr lang="zh-CN" altLang="en-US" sz="2800" smtClean="0"/>
          </a:p>
        </p:txBody>
      </p:sp>
      <p:pic>
        <p:nvPicPr>
          <p:cNvPr id="14438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内容占位符 2"/>
          <p:cNvSpPr>
            <a:spLocks noGrp="1"/>
          </p:cNvSpPr>
          <p:nvPr>
            <p:ph idx="1"/>
          </p:nvPr>
        </p:nvSpPr>
        <p:spPr>
          <a:xfrm>
            <a:off x="2063750" y="571500"/>
            <a:ext cx="8153400" cy="6000750"/>
          </a:xfrm>
        </p:spPr>
        <p:txBody>
          <a:bodyPr/>
          <a:lstStyle/>
          <a:p>
            <a:pPr>
              <a:buFont typeface="Wingdings" panose="05000000000000000000" pitchFamily="2" charset="2"/>
              <a:buNone/>
            </a:pPr>
            <a:r>
              <a:rPr lang="en-US" altLang="zh-CN" smtClean="0"/>
              <a:t>(2)</a:t>
            </a:r>
            <a:r>
              <a:rPr lang="zh-CN" altLang="zh-CN" smtClean="0"/>
              <a:t>通过指针变量访问它所指向的函数</a:t>
            </a:r>
            <a:endParaRPr lang="zh-CN" altLang="zh-CN" smtClean="0"/>
          </a:p>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int max(int,int); </a:t>
            </a:r>
            <a:endParaRPr lang="zh-CN"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9D138D"/>
                </a:solidFill>
              </a:rPr>
              <a:t>int </a:t>
            </a:r>
            <a:r>
              <a:rPr lang="en-US" altLang="zh-CN" sz="2800" smtClean="0">
                <a:solidFill>
                  <a:srgbClr val="FF0000"/>
                </a:solidFill>
              </a:rPr>
              <a:t>(</a:t>
            </a:r>
            <a:r>
              <a:rPr lang="en-US" altLang="zh-CN" sz="2800" smtClean="0">
                <a:solidFill>
                  <a:srgbClr val="9D138D"/>
                </a:solidFill>
              </a:rPr>
              <a:t>*p</a:t>
            </a:r>
            <a:r>
              <a:rPr lang="en-US" altLang="zh-CN" sz="2800" smtClean="0">
                <a:solidFill>
                  <a:srgbClr val="FF0000"/>
                </a:solidFill>
              </a:rPr>
              <a:t>)</a:t>
            </a:r>
            <a:r>
              <a:rPr lang="en-US" altLang="zh-CN" sz="2800" smtClean="0">
                <a:solidFill>
                  <a:srgbClr val="9D138D"/>
                </a:solidFill>
              </a:rPr>
              <a:t>(int,int);  </a:t>
            </a:r>
            <a:r>
              <a:rPr lang="en-US" altLang="zh-CN" sz="2800" smtClean="0"/>
              <a:t>int a,b,c; </a:t>
            </a:r>
            <a:endParaRPr lang="zh-CN" altLang="zh-CN" sz="2800" smtClean="0">
              <a:solidFill>
                <a:srgbClr val="9D138D"/>
              </a:solidFill>
            </a:endParaRPr>
          </a:p>
          <a:p>
            <a:pPr>
              <a:lnSpc>
                <a:spcPts val="3000"/>
              </a:lnSpc>
              <a:buFont typeface="Wingdings" panose="05000000000000000000" pitchFamily="2" charset="2"/>
              <a:buNone/>
            </a:pPr>
            <a:r>
              <a:rPr lang="en-US" altLang="zh-CN" sz="2800" smtClean="0"/>
              <a:t>   </a:t>
            </a:r>
            <a:r>
              <a:rPr lang="en-US" altLang="zh-CN" sz="2800" smtClean="0">
                <a:solidFill>
                  <a:srgbClr val="9D138D"/>
                </a:solidFill>
              </a:rPr>
              <a:t>p=max;</a:t>
            </a:r>
            <a:endParaRPr lang="en-US" altLang="zh-CN" sz="2800" smtClean="0">
              <a:solidFill>
                <a:srgbClr val="9D138D"/>
              </a:solidFill>
            </a:endParaRPr>
          </a:p>
          <a:p>
            <a:pPr>
              <a:lnSpc>
                <a:spcPts val="3000"/>
              </a:lnSpc>
              <a:buFont typeface="Wingdings" panose="05000000000000000000" pitchFamily="2" charset="2"/>
              <a:buNone/>
            </a:pPr>
            <a:r>
              <a:rPr lang="en-US" altLang="zh-CN" sz="2800" smtClean="0"/>
              <a:t>   printf("please enter a and b:");</a:t>
            </a:r>
            <a:endParaRPr lang="zh-CN" altLang="zh-CN" sz="2800" smtClean="0"/>
          </a:p>
          <a:p>
            <a:pPr>
              <a:lnSpc>
                <a:spcPts val="3000"/>
              </a:lnSpc>
              <a:buFont typeface="Wingdings" panose="05000000000000000000" pitchFamily="2" charset="2"/>
              <a:buNone/>
            </a:pPr>
            <a:r>
              <a:rPr lang="en-US" altLang="zh-CN" sz="2800" smtClean="0"/>
              <a:t>   scanf("%d,%d",&amp;a,&amp;b);</a:t>
            </a:r>
            <a:endParaRPr lang="zh-CN"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9D138D"/>
                </a:solidFill>
              </a:rPr>
              <a:t>c=</a:t>
            </a:r>
            <a:r>
              <a:rPr lang="en-US" altLang="zh-CN" sz="2800" smtClean="0">
                <a:solidFill>
                  <a:srgbClr val="FF0000"/>
                </a:solidFill>
              </a:rPr>
              <a:t>(</a:t>
            </a:r>
            <a:r>
              <a:rPr lang="en-US" altLang="zh-CN" sz="2800" smtClean="0">
                <a:solidFill>
                  <a:srgbClr val="9D138D"/>
                </a:solidFill>
              </a:rPr>
              <a:t>*p</a:t>
            </a:r>
            <a:r>
              <a:rPr lang="en-US" altLang="zh-CN" sz="2800" smtClean="0">
                <a:solidFill>
                  <a:srgbClr val="FF0000"/>
                </a:solidFill>
              </a:rPr>
              <a:t>)</a:t>
            </a:r>
            <a:r>
              <a:rPr lang="en-US" altLang="zh-CN" sz="2800" smtClean="0">
                <a:solidFill>
                  <a:srgbClr val="9D138D"/>
                </a:solidFill>
              </a:rPr>
              <a:t>(a,b);</a:t>
            </a:r>
            <a:endParaRPr lang="zh-CN" altLang="zh-CN" sz="2800" smtClean="0">
              <a:solidFill>
                <a:srgbClr val="9D138D"/>
              </a:solidFill>
            </a:endParaRPr>
          </a:p>
          <a:p>
            <a:pPr>
              <a:lnSpc>
                <a:spcPts val="3000"/>
              </a:lnSpc>
              <a:buFont typeface="Wingdings" panose="05000000000000000000" pitchFamily="2" charset="2"/>
              <a:buNone/>
            </a:pPr>
            <a:r>
              <a:rPr lang="en-US" altLang="zh-CN" sz="2800" smtClean="0"/>
              <a:t>   printf(“%d,%d,max=%d\n",a,b,c);</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4" name="圆角矩形标注 3"/>
          <p:cNvSpPr/>
          <p:nvPr/>
        </p:nvSpPr>
        <p:spPr bwMode="auto">
          <a:xfrm>
            <a:off x="5524500" y="3071813"/>
            <a:ext cx="3929063" cy="1214437"/>
          </a:xfrm>
          <a:prstGeom prst="wedgeRoundRectCallout">
            <a:avLst>
              <a:gd name="adj1" fmla="val -81190"/>
              <a:gd name="adj2" fmla="val -2086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zh-CN" altLang="en-US" sz="2800" b="1" dirty="0">
                <a:solidFill>
                  <a:srgbClr val="0000CC"/>
                </a:solidFill>
                <a:latin typeface="+mn-lt"/>
                <a:ea typeface="+mn-ea"/>
              </a:rPr>
              <a:t>必须先指向，若写成</a:t>
            </a:r>
            <a:endParaRPr lang="en-US" altLang="zh-CN" sz="2800" b="1" dirty="0">
              <a:solidFill>
                <a:srgbClr val="0000CC"/>
              </a:solidFill>
              <a:latin typeface="+mn-lt"/>
              <a:ea typeface="+mn-ea"/>
            </a:endParaRPr>
          </a:p>
          <a:p>
            <a:pPr>
              <a:defRPr/>
            </a:pPr>
            <a:r>
              <a:rPr lang="en-US" altLang="zh-CN" sz="2800" b="1" dirty="0">
                <a:solidFill>
                  <a:srgbClr val="0000CC"/>
                </a:solidFill>
                <a:latin typeface="+mn-lt"/>
                <a:ea typeface="+mn-ea"/>
              </a:rPr>
              <a:t>p=max(</a:t>
            </a:r>
            <a:r>
              <a:rPr lang="en-US" altLang="zh-CN" sz="2800" b="1" dirty="0" err="1">
                <a:solidFill>
                  <a:srgbClr val="0000CC"/>
                </a:solidFill>
                <a:latin typeface="+mn-lt"/>
                <a:ea typeface="+mn-ea"/>
              </a:rPr>
              <a:t>a,b</a:t>
            </a:r>
            <a:r>
              <a:rPr lang="en-US" altLang="zh-CN" sz="2800" b="1" dirty="0">
                <a:solidFill>
                  <a:srgbClr val="0000CC"/>
                </a:solidFill>
                <a:latin typeface="+mn-lt"/>
                <a:ea typeface="+mn-ea"/>
              </a:rPr>
              <a:t>); </a:t>
            </a:r>
            <a:r>
              <a:rPr lang="zh-CN" altLang="en-US" sz="2800" b="1" dirty="0">
                <a:solidFill>
                  <a:srgbClr val="FF0000"/>
                </a:solidFill>
                <a:latin typeface="+mn-lt"/>
                <a:ea typeface="+mn-ea"/>
              </a:rPr>
              <a:t>错</a:t>
            </a:r>
            <a:endParaRPr lang="zh-CN" altLang="zh-CN" sz="2800" b="1" dirty="0">
              <a:solidFill>
                <a:srgbClr val="FF0000"/>
              </a:solidFill>
              <a:latin typeface="+mn-lt"/>
              <a:ea typeface="+mn-ea"/>
            </a:endParaRPr>
          </a:p>
        </p:txBody>
      </p:sp>
      <p:sp>
        <p:nvSpPr>
          <p:cNvPr id="5" name="圆角矩形标注 4"/>
          <p:cNvSpPr/>
          <p:nvPr/>
        </p:nvSpPr>
        <p:spPr bwMode="auto">
          <a:xfrm>
            <a:off x="5881688" y="857250"/>
            <a:ext cx="3429000" cy="1500188"/>
          </a:xfrm>
          <a:prstGeom prst="wedgeRoundRectCallout">
            <a:avLst>
              <a:gd name="adj1" fmla="val -98437"/>
              <a:gd name="adj2" fmla="val 74274"/>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zh-CN" altLang="zh-CN" sz="2800" b="1" dirty="0">
                <a:solidFill>
                  <a:srgbClr val="0000CC"/>
                </a:solidFill>
                <a:latin typeface="+mn-lt"/>
                <a:ea typeface="+mn-ea"/>
              </a:rPr>
              <a:t>只能指向函数返回值为整型且有两个整型参数的函数</a:t>
            </a:r>
            <a:endParaRPr lang="zh-CN" altLang="zh-CN" sz="2800" b="1" dirty="0">
              <a:solidFill>
                <a:srgbClr val="0000CC"/>
              </a:solidFill>
              <a:latin typeface="+mn-lt"/>
              <a:ea typeface="+mn-ea"/>
            </a:endParaRPr>
          </a:p>
        </p:txBody>
      </p:sp>
      <p:pic>
        <p:nvPicPr>
          <p:cNvPr id="145413"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704850"/>
            <a:ext cx="8858250" cy="646113"/>
          </a:xfrm>
          <a:effectLst/>
        </p:spPr>
        <p:txBody>
          <a:bodyPr anchor="ctr"/>
          <a:lstStyle/>
          <a:p>
            <a:pPr eaLnBrk="1" hangingPunct="1">
              <a:defRPr/>
            </a:pPr>
            <a:r>
              <a:rPr lang="en-US"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7.5.3 </a:t>
            </a:r>
            <a:r>
              <a:rPr lang="zh-CN" altLang="zh-CN"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怎样定义和使用指向函数的指针变量</a:t>
            </a:r>
            <a:endParaRPr lang="zh-CN" altLang="en-US" sz="36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500188"/>
            <a:ext cx="7786688" cy="4714875"/>
          </a:xfrm>
        </p:spPr>
        <p:txBody>
          <a:bodyPr/>
          <a:lstStyle/>
          <a:p>
            <a:r>
              <a:rPr lang="zh-CN" altLang="zh-CN" smtClean="0"/>
              <a:t>定义指向函数的指针变量的一般形式为</a:t>
            </a:r>
            <a:r>
              <a:rPr lang="en-US" altLang="zh-CN" smtClean="0"/>
              <a:t> </a:t>
            </a:r>
            <a:endParaRPr lang="zh-CN" altLang="zh-CN" smtClean="0"/>
          </a:p>
          <a:p>
            <a:pPr>
              <a:buFont typeface="Wingdings" panose="05000000000000000000" pitchFamily="2" charset="2"/>
              <a:buNone/>
            </a:pPr>
            <a:r>
              <a:rPr lang="zh-CN" altLang="zh-CN" smtClean="0"/>
              <a:t>数据类型 </a:t>
            </a:r>
            <a:r>
              <a:rPr lang="en-US" altLang="zh-CN" smtClean="0"/>
              <a:t>(*</a:t>
            </a:r>
            <a:r>
              <a:rPr lang="zh-CN" altLang="zh-CN" smtClean="0"/>
              <a:t>指针变量名</a:t>
            </a:r>
            <a:r>
              <a:rPr lang="en-US" altLang="zh-CN" smtClean="0"/>
              <a:t>)(</a:t>
            </a:r>
            <a:r>
              <a:rPr lang="zh-CN" altLang="zh-CN" smtClean="0"/>
              <a:t>函数参数表列</a:t>
            </a:r>
            <a:r>
              <a:rPr lang="en-US" altLang="zh-CN" smtClean="0"/>
              <a:t>);</a:t>
            </a:r>
            <a:endParaRPr lang="zh-CN" altLang="zh-CN" smtClean="0"/>
          </a:p>
          <a:p>
            <a:pPr>
              <a:buFont typeface="Wingdings" panose="05000000000000000000" pitchFamily="2" charset="2"/>
              <a:buNone/>
            </a:pPr>
            <a:r>
              <a:rPr lang="en-US" altLang="zh-CN" smtClean="0"/>
              <a:t>    </a:t>
            </a:r>
            <a:r>
              <a:rPr lang="zh-CN" altLang="zh-CN" smtClean="0"/>
              <a:t>如</a:t>
            </a:r>
            <a:r>
              <a:rPr lang="en-US" altLang="zh-CN" smtClean="0"/>
              <a:t> int (*p)(int,int);</a:t>
            </a:r>
            <a:endParaRPr lang="en-US" altLang="zh-CN" smtClean="0"/>
          </a:p>
          <a:p>
            <a:pPr>
              <a:buFont typeface="Wingdings" panose="05000000000000000000" pitchFamily="2" charset="2"/>
              <a:buNone/>
            </a:pPr>
            <a:r>
              <a:rPr lang="en-US" altLang="zh-CN" smtClean="0"/>
              <a:t>    p=max;   </a:t>
            </a:r>
            <a:r>
              <a:rPr lang="zh-CN" altLang="en-US" smtClean="0">
                <a:solidFill>
                  <a:srgbClr val="FF0000"/>
                </a:solidFill>
              </a:rPr>
              <a:t>对</a:t>
            </a:r>
            <a:endParaRPr lang="en-US" altLang="zh-CN" smtClean="0">
              <a:solidFill>
                <a:srgbClr val="FF0000"/>
              </a:solidFill>
            </a:endParaRPr>
          </a:p>
          <a:p>
            <a:pPr>
              <a:buFont typeface="Wingdings" panose="05000000000000000000" pitchFamily="2" charset="2"/>
              <a:buNone/>
            </a:pPr>
            <a:r>
              <a:rPr lang="en-US" altLang="zh-CN" smtClean="0">
                <a:solidFill>
                  <a:srgbClr val="0000CC"/>
                </a:solidFill>
              </a:rPr>
              <a:t>    </a:t>
            </a:r>
            <a:r>
              <a:rPr lang="en-US" altLang="zh-CN" smtClean="0"/>
              <a:t>p=max(a,b); </a:t>
            </a:r>
            <a:r>
              <a:rPr lang="zh-CN" altLang="en-US" smtClean="0">
                <a:solidFill>
                  <a:srgbClr val="FF0000"/>
                </a:solidFill>
              </a:rPr>
              <a:t>错</a:t>
            </a:r>
            <a:endParaRPr lang="en-US" altLang="zh-CN" smtClean="0">
              <a:solidFill>
                <a:srgbClr val="FF0000"/>
              </a:solidFill>
            </a:endParaRPr>
          </a:p>
          <a:p>
            <a:pPr>
              <a:buFont typeface="Wingdings" panose="05000000000000000000" pitchFamily="2" charset="2"/>
              <a:buNone/>
            </a:pPr>
            <a:r>
              <a:rPr lang="en-US" altLang="zh-CN" smtClean="0"/>
              <a:t>    p+n,p++,p--</a:t>
            </a:r>
            <a:r>
              <a:rPr lang="zh-CN" altLang="zh-CN" smtClean="0"/>
              <a:t>等运算无意义</a:t>
            </a:r>
            <a:endParaRPr lang="zh-CN" altLang="zh-CN" smtClean="0">
              <a:solidFill>
                <a:srgbClr val="FF0000"/>
              </a:solidFill>
            </a:endParaRPr>
          </a:p>
          <a:p>
            <a:pPr>
              <a:buFont typeface="Wingdings" panose="05000000000000000000" pitchFamily="2" charset="2"/>
              <a:buNone/>
            </a:pPr>
            <a:endParaRPr lang="en-US" altLang="zh-CN" smtClean="0">
              <a:solidFill>
                <a:srgbClr val="FF0000"/>
              </a:solidFill>
            </a:endParaRPr>
          </a:p>
          <a:p>
            <a:pPr>
              <a:buFont typeface="Wingdings" panose="05000000000000000000" pitchFamily="2" charset="2"/>
              <a:buNone/>
            </a:pPr>
            <a:endParaRPr lang="zh-CN" altLang="zh-CN" smtClean="0"/>
          </a:p>
        </p:txBody>
      </p:sp>
      <p:pic>
        <p:nvPicPr>
          <p:cNvPr id="146436"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7" dur="500"/>
                                        <p:tgtEl>
                                          <p:spTgt spid="6147">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0" dur="500"/>
                                        <p:tgtEl>
                                          <p:spTgt spid="6147">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147">
                                            <p:txEl>
                                              <p:pRg st="4" end="4"/>
                                            </p:txEl>
                                          </p:spTgt>
                                        </p:tgtEl>
                                        <p:attrNameLst>
                                          <p:attrName>style.visibility</p:attrName>
                                        </p:attrNameLst>
                                      </p:cBhvr>
                                      <p:to>
                                        <p:strVal val="visible"/>
                                      </p:to>
                                    </p:set>
                                    <p:animEffect transition="in" filter="blinds(horizontal)">
                                      <p:cBhvr>
                                        <p:cTn id="13" dur="500"/>
                                        <p:tgtEl>
                                          <p:spTgt spid="6147">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147">
                                            <p:txEl>
                                              <p:pRg st="5" end="5"/>
                                            </p:txEl>
                                          </p:spTgt>
                                        </p:tgtEl>
                                        <p:attrNameLst>
                                          <p:attrName>style.visibility</p:attrName>
                                        </p:attrNameLst>
                                      </p:cBhvr>
                                      <p:to>
                                        <p:strVal val="visible"/>
                                      </p:to>
                                    </p:set>
                                    <p:animEffect transition="in" filter="blinds(horizontal)">
                                      <p:cBhvr>
                                        <p:cTn id="16" dur="500"/>
                                        <p:tgtEl>
                                          <p:spTgt spid="6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785813"/>
            <a:ext cx="8153400" cy="5338762"/>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23 </a:t>
            </a:r>
            <a:r>
              <a:rPr lang="zh-CN" altLang="zh-CN" smtClean="0"/>
              <a:t>输入两个整数，然后让用户选择</a:t>
            </a:r>
            <a:r>
              <a:rPr lang="en-US" altLang="zh-CN" smtClean="0"/>
              <a:t>1</a:t>
            </a:r>
            <a:r>
              <a:rPr lang="zh-CN" altLang="zh-CN" smtClean="0"/>
              <a:t>或</a:t>
            </a:r>
            <a:r>
              <a:rPr lang="en-US" altLang="zh-CN" smtClean="0"/>
              <a:t>2</a:t>
            </a:r>
            <a:r>
              <a:rPr lang="zh-CN" altLang="zh-CN" smtClean="0"/>
              <a:t>，选</a:t>
            </a:r>
            <a:r>
              <a:rPr lang="en-US" altLang="zh-CN" smtClean="0"/>
              <a:t>1</a:t>
            </a:r>
            <a:r>
              <a:rPr lang="zh-CN" altLang="zh-CN" smtClean="0"/>
              <a:t>时调用</a:t>
            </a:r>
            <a:r>
              <a:rPr lang="en-US" altLang="zh-CN" smtClean="0"/>
              <a:t>max</a:t>
            </a:r>
            <a:r>
              <a:rPr lang="zh-CN" altLang="zh-CN" smtClean="0"/>
              <a:t>函数，输出二者中的大数，选</a:t>
            </a:r>
            <a:r>
              <a:rPr lang="en-US" altLang="zh-CN" smtClean="0"/>
              <a:t>2</a:t>
            </a:r>
            <a:r>
              <a:rPr lang="zh-CN" altLang="zh-CN" smtClean="0"/>
              <a:t>时调用</a:t>
            </a:r>
            <a:r>
              <a:rPr lang="en-US" altLang="zh-CN" smtClean="0"/>
              <a:t>min</a:t>
            </a:r>
            <a:r>
              <a:rPr lang="zh-CN" altLang="zh-CN" smtClean="0"/>
              <a:t>函数，输出二者中的小数。</a:t>
            </a:r>
            <a:endParaRPr lang="zh-CN" altLang="zh-CN" smtClean="0"/>
          </a:p>
          <a:p>
            <a:r>
              <a:rPr lang="zh-CN" altLang="zh-CN" smtClean="0"/>
              <a:t>解题思路：定义两个函数</a:t>
            </a:r>
            <a:r>
              <a:rPr lang="en-US" altLang="zh-CN" smtClean="0"/>
              <a:t>max</a:t>
            </a:r>
            <a:r>
              <a:rPr lang="zh-CN" altLang="zh-CN" smtClean="0"/>
              <a:t>和</a:t>
            </a:r>
            <a:r>
              <a:rPr lang="en-US" altLang="zh-CN" smtClean="0"/>
              <a:t>min</a:t>
            </a:r>
            <a:r>
              <a:rPr lang="zh-CN" altLang="zh-CN" smtClean="0"/>
              <a:t>，分别用来求大数和小数。在主函数中根据用户输入的数字</a:t>
            </a:r>
            <a:r>
              <a:rPr lang="en-US" altLang="zh-CN" smtClean="0"/>
              <a:t>1</a:t>
            </a:r>
            <a:r>
              <a:rPr lang="zh-CN" altLang="zh-CN" smtClean="0"/>
              <a:t>或</a:t>
            </a:r>
            <a:r>
              <a:rPr lang="en-US" altLang="zh-CN" smtClean="0"/>
              <a:t>2</a:t>
            </a:r>
            <a:r>
              <a:rPr lang="zh-CN" altLang="zh-CN" smtClean="0"/>
              <a:t>，使指针变量指向</a:t>
            </a:r>
            <a:r>
              <a:rPr lang="en-US" altLang="zh-CN" smtClean="0"/>
              <a:t>max</a:t>
            </a:r>
            <a:r>
              <a:rPr lang="zh-CN" altLang="zh-CN" smtClean="0"/>
              <a:t>函数</a:t>
            </a:r>
            <a:r>
              <a:rPr lang="zh-CN" altLang="en-US" smtClean="0"/>
              <a:t>或</a:t>
            </a:r>
            <a:r>
              <a:rPr lang="en-US" altLang="zh-CN" smtClean="0"/>
              <a:t>min</a:t>
            </a:r>
            <a:r>
              <a:rPr lang="zh-CN" altLang="zh-CN" smtClean="0"/>
              <a:t>函数。</a:t>
            </a:r>
            <a:endParaRPr lang="zh-CN" altLang="en-US" smtClean="0"/>
          </a:p>
        </p:txBody>
      </p:sp>
      <p:pic>
        <p:nvPicPr>
          <p:cNvPr id="14745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内容占位符 2"/>
          <p:cNvSpPr>
            <a:spLocks noGrp="1"/>
          </p:cNvSpPr>
          <p:nvPr>
            <p:ph idx="1"/>
          </p:nvPr>
        </p:nvSpPr>
        <p:spPr>
          <a:xfrm>
            <a:off x="2063750" y="142875"/>
            <a:ext cx="8153400" cy="6643688"/>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{int max(int,int);   int min(int x,int y);       </a:t>
            </a:r>
            <a:endParaRPr lang="zh-CN" altLang="zh-CN" sz="2800" smtClean="0"/>
          </a:p>
          <a:p>
            <a:pPr>
              <a:lnSpc>
                <a:spcPts val="3000"/>
              </a:lnSpc>
              <a:buFont typeface="Wingdings" panose="05000000000000000000" pitchFamily="2" charset="2"/>
              <a:buNone/>
            </a:pPr>
            <a:r>
              <a:rPr lang="en-US" altLang="zh-CN" sz="2800" smtClean="0"/>
              <a:t>  int (*</a:t>
            </a:r>
            <a:r>
              <a:rPr lang="en-US" altLang="zh-CN" sz="2800" smtClean="0">
                <a:solidFill>
                  <a:srgbClr val="9D138D"/>
                </a:solidFill>
              </a:rPr>
              <a:t>p</a:t>
            </a:r>
            <a:r>
              <a:rPr lang="en-US" altLang="zh-CN" sz="2800" smtClean="0"/>
              <a:t>)(int,int);   int a,b,c,n;  </a:t>
            </a:r>
            <a:endParaRPr lang="zh-CN" altLang="zh-CN" sz="2800" smtClean="0"/>
          </a:p>
          <a:p>
            <a:pPr>
              <a:lnSpc>
                <a:spcPts val="3000"/>
              </a:lnSpc>
              <a:buFont typeface="Wingdings" panose="05000000000000000000" pitchFamily="2" charset="2"/>
              <a:buNone/>
            </a:pPr>
            <a:r>
              <a:rPr lang="en-US" altLang="zh-CN" sz="2800" smtClean="0"/>
              <a:t>  scanf("%d,%d",&amp;a,&amp;b);  </a:t>
            </a:r>
            <a:endParaRPr lang="zh-CN" altLang="zh-CN" sz="2800" smtClean="0"/>
          </a:p>
          <a:p>
            <a:pPr>
              <a:lnSpc>
                <a:spcPts val="3000"/>
              </a:lnSpc>
              <a:buFont typeface="Wingdings" panose="05000000000000000000" pitchFamily="2" charset="2"/>
              <a:buNone/>
            </a:pPr>
            <a:r>
              <a:rPr lang="en-US" altLang="zh-CN" sz="2800" smtClean="0"/>
              <a:t>  scanf(“%d”,&amp;n); </a:t>
            </a:r>
            <a:endParaRPr lang="zh-CN" altLang="zh-CN" sz="2800" smtClean="0"/>
          </a:p>
          <a:p>
            <a:pPr>
              <a:lnSpc>
                <a:spcPts val="3000"/>
              </a:lnSpc>
              <a:buFont typeface="Wingdings" panose="05000000000000000000" pitchFamily="2" charset="2"/>
              <a:buNone/>
            </a:pPr>
            <a:r>
              <a:rPr lang="en-US" altLang="zh-CN" sz="2800" smtClean="0"/>
              <a:t>  if (n==1) </a:t>
            </a:r>
            <a:r>
              <a:rPr lang="en-US" altLang="zh-CN" sz="2800" smtClean="0">
                <a:solidFill>
                  <a:srgbClr val="9D138D"/>
                </a:solidFill>
              </a:rPr>
              <a:t>p</a:t>
            </a:r>
            <a:r>
              <a:rPr lang="en-US" altLang="zh-CN" sz="2800" smtClean="0"/>
              <a:t>=max;           </a:t>
            </a:r>
            <a:endParaRPr lang="zh-CN" altLang="zh-CN" sz="2800" smtClean="0"/>
          </a:p>
          <a:p>
            <a:pPr>
              <a:lnSpc>
                <a:spcPts val="3000"/>
              </a:lnSpc>
              <a:buFont typeface="Wingdings" panose="05000000000000000000" pitchFamily="2" charset="2"/>
              <a:buNone/>
            </a:pPr>
            <a:r>
              <a:rPr lang="en-US" altLang="zh-CN" sz="2800" smtClean="0"/>
              <a:t>  else if (n==2) </a:t>
            </a:r>
            <a:r>
              <a:rPr lang="en-US" altLang="zh-CN" sz="2800" smtClean="0">
                <a:solidFill>
                  <a:srgbClr val="9D138D"/>
                </a:solidFill>
              </a:rPr>
              <a:t>p</a:t>
            </a:r>
            <a:r>
              <a:rPr lang="en-US" altLang="zh-CN" sz="2800" smtClean="0"/>
              <a:t>=min;    </a:t>
            </a:r>
            <a:endParaRPr lang="zh-CN" altLang="zh-CN" sz="2800" smtClean="0"/>
          </a:p>
          <a:p>
            <a:pPr>
              <a:lnSpc>
                <a:spcPts val="3000"/>
              </a:lnSpc>
              <a:buFont typeface="Wingdings" panose="05000000000000000000" pitchFamily="2" charset="2"/>
              <a:buNone/>
            </a:pPr>
            <a:r>
              <a:rPr lang="en-US" altLang="zh-CN" sz="2800" smtClean="0"/>
              <a:t>  c=(*</a:t>
            </a:r>
            <a:r>
              <a:rPr lang="en-US" altLang="zh-CN" sz="2800" smtClean="0">
                <a:solidFill>
                  <a:srgbClr val="9D138D"/>
                </a:solidFill>
              </a:rPr>
              <a:t>p</a:t>
            </a:r>
            <a:r>
              <a:rPr lang="en-US" altLang="zh-CN" sz="2800" smtClean="0"/>
              <a:t>)(a,b); </a:t>
            </a:r>
            <a:endParaRPr lang="zh-CN" altLang="zh-CN" sz="2800" smtClean="0"/>
          </a:p>
          <a:p>
            <a:pPr>
              <a:lnSpc>
                <a:spcPts val="3000"/>
              </a:lnSpc>
              <a:buFont typeface="Wingdings" panose="05000000000000000000" pitchFamily="2" charset="2"/>
              <a:buNone/>
            </a:pPr>
            <a:r>
              <a:rPr lang="en-US" altLang="zh-CN" sz="2800" smtClean="0"/>
              <a:t>  printf("a=%d,b=%d\n",a,b);</a:t>
            </a:r>
            <a:endParaRPr lang="zh-CN" altLang="zh-CN" sz="2800" smtClean="0"/>
          </a:p>
          <a:p>
            <a:pPr>
              <a:lnSpc>
                <a:spcPts val="3000"/>
              </a:lnSpc>
              <a:buFont typeface="Wingdings" panose="05000000000000000000" pitchFamily="2" charset="2"/>
              <a:buNone/>
            </a:pPr>
            <a:r>
              <a:rPr lang="en-US" altLang="zh-CN" sz="2800" smtClean="0"/>
              <a:t>  if (n==1) printf("max=%d\n",c);</a:t>
            </a:r>
            <a:endParaRPr lang="en-US" altLang="zh-CN" sz="2800" smtClean="0"/>
          </a:p>
          <a:p>
            <a:pPr>
              <a:lnSpc>
                <a:spcPts val="3000"/>
              </a:lnSpc>
              <a:buFont typeface="Wingdings" panose="05000000000000000000" pitchFamily="2" charset="2"/>
              <a:buNone/>
            </a:pPr>
            <a:r>
              <a:rPr lang="en-US" altLang="zh-CN" sz="2800" smtClean="0"/>
              <a:t>  else  printf("min=%d\n",c);  </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p:txBody>
      </p:sp>
      <p:sp>
        <p:nvSpPr>
          <p:cNvPr id="4" name="TextBox 3"/>
          <p:cNvSpPr txBox="1">
            <a:spLocks noChangeArrowheads="1"/>
          </p:cNvSpPr>
          <p:nvPr/>
        </p:nvSpPr>
        <p:spPr bwMode="auto">
          <a:xfrm>
            <a:off x="5167313" y="3786188"/>
            <a:ext cx="4857750" cy="521970"/>
          </a:xfrm>
          <a:prstGeom prst="rect">
            <a:avLst/>
          </a:prstGeom>
          <a:noFill/>
          <a:ln w="9525">
            <a:noFill/>
            <a:miter lim="800000"/>
          </a:ln>
        </p:spPr>
        <p:txBody>
          <a:bodyPr>
            <a:spAutoFit/>
          </a:bodyPr>
          <a:lstStyle/>
          <a:p>
            <a:r>
              <a:rPr lang="zh-CN" altLang="en-US" sz="2800" b="1">
                <a:solidFill>
                  <a:srgbClr val="0000CC"/>
                </a:solidFill>
              </a:rPr>
              <a:t>只看此行</a:t>
            </a:r>
            <a:r>
              <a:rPr lang="zh-CN" altLang="zh-CN" sz="2800" b="1">
                <a:solidFill>
                  <a:srgbClr val="0000CC"/>
                </a:solidFill>
              </a:rPr>
              <a:t>看不出调用哪函数</a:t>
            </a:r>
            <a:endParaRPr lang="zh-CN" altLang="en-US" sz="2800" b="1">
              <a:solidFill>
                <a:srgbClr val="0000CC"/>
              </a:solidFill>
            </a:endParaRPr>
          </a:p>
        </p:txBody>
      </p:sp>
      <p:pic>
        <p:nvPicPr>
          <p:cNvPr id="148484"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内容占位符 2"/>
          <p:cNvSpPr>
            <a:spLocks noGrp="1"/>
          </p:cNvSpPr>
          <p:nvPr>
            <p:ph idx="1"/>
          </p:nvPr>
        </p:nvSpPr>
        <p:spPr>
          <a:xfrm>
            <a:off x="2278063" y="714375"/>
            <a:ext cx="6032500" cy="5929313"/>
          </a:xfrm>
        </p:spPr>
        <p:txBody>
          <a:bodyPr/>
          <a:lstStyle/>
          <a:p>
            <a:pPr>
              <a:lnSpc>
                <a:spcPts val="3000"/>
              </a:lnSpc>
              <a:buFont typeface="Wingdings" panose="05000000000000000000" pitchFamily="2" charset="2"/>
              <a:buNone/>
            </a:pPr>
            <a:r>
              <a:rPr lang="en-US" altLang="zh-CN" sz="2800" smtClean="0"/>
              <a:t>int max(int x,int y)</a:t>
            </a:r>
            <a:endParaRPr lang="zh-CN" altLang="zh-CN" sz="2800" smtClean="0"/>
          </a:p>
          <a:p>
            <a:pPr>
              <a:lnSpc>
                <a:spcPts val="3000"/>
              </a:lnSpc>
              <a:buFont typeface="Wingdings" panose="05000000000000000000" pitchFamily="2" charset="2"/>
              <a:buNone/>
            </a:pPr>
            <a:r>
              <a:rPr lang="en-US" altLang="zh-CN" sz="2800" smtClean="0"/>
              <a:t>{ int z;</a:t>
            </a:r>
            <a:endParaRPr lang="zh-CN" altLang="zh-CN" sz="2800" smtClean="0"/>
          </a:p>
          <a:p>
            <a:pPr>
              <a:lnSpc>
                <a:spcPts val="3000"/>
              </a:lnSpc>
              <a:buFont typeface="Wingdings" panose="05000000000000000000" pitchFamily="2" charset="2"/>
              <a:buNone/>
            </a:pPr>
            <a:r>
              <a:rPr lang="en-US" altLang="zh-CN" sz="2800" smtClean="0"/>
              <a:t>   if(x&gt;y)  z=x;</a:t>
            </a:r>
            <a:endParaRPr lang="zh-CN" altLang="zh-CN" sz="2800" smtClean="0"/>
          </a:p>
          <a:p>
            <a:pPr>
              <a:lnSpc>
                <a:spcPts val="3000"/>
              </a:lnSpc>
              <a:buFont typeface="Wingdings" panose="05000000000000000000" pitchFamily="2" charset="2"/>
              <a:buNone/>
            </a:pPr>
            <a:r>
              <a:rPr lang="en-US" altLang="zh-CN" sz="2800" smtClean="0"/>
              <a:t>   else     z=y;</a:t>
            </a:r>
            <a:endParaRPr lang="zh-CN" altLang="zh-CN" sz="2800" smtClean="0"/>
          </a:p>
          <a:p>
            <a:pPr>
              <a:lnSpc>
                <a:spcPts val="3000"/>
              </a:lnSpc>
              <a:buFont typeface="Wingdings" panose="05000000000000000000" pitchFamily="2" charset="2"/>
              <a:buNone/>
            </a:pPr>
            <a:r>
              <a:rPr lang="en-US" altLang="zh-CN" sz="2800" smtClean="0"/>
              <a:t>   return(z);</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int min(int x,int y)</a:t>
            </a:r>
            <a:endParaRPr lang="zh-CN" altLang="zh-CN" sz="2800" smtClean="0"/>
          </a:p>
          <a:p>
            <a:pPr>
              <a:lnSpc>
                <a:spcPts val="3000"/>
              </a:lnSpc>
              <a:buFont typeface="Wingdings" panose="05000000000000000000" pitchFamily="2" charset="2"/>
              <a:buNone/>
            </a:pPr>
            <a:r>
              <a:rPr lang="en-US" altLang="zh-CN" sz="2800" smtClean="0"/>
              <a:t>{ int z;</a:t>
            </a:r>
            <a:endParaRPr lang="zh-CN" altLang="zh-CN" sz="2800" smtClean="0"/>
          </a:p>
          <a:p>
            <a:pPr>
              <a:lnSpc>
                <a:spcPts val="3000"/>
              </a:lnSpc>
              <a:buFont typeface="Wingdings" panose="05000000000000000000" pitchFamily="2" charset="2"/>
              <a:buNone/>
            </a:pPr>
            <a:r>
              <a:rPr lang="en-US" altLang="zh-CN" sz="2800" smtClean="0"/>
              <a:t>   if(x&lt;y)  z=x;</a:t>
            </a:r>
            <a:endParaRPr lang="zh-CN" altLang="zh-CN" sz="2800" smtClean="0"/>
          </a:p>
          <a:p>
            <a:pPr>
              <a:lnSpc>
                <a:spcPts val="3000"/>
              </a:lnSpc>
              <a:buFont typeface="Wingdings" panose="05000000000000000000" pitchFamily="2" charset="2"/>
              <a:buNone/>
            </a:pPr>
            <a:r>
              <a:rPr lang="en-US" altLang="zh-CN" sz="2800" smtClean="0"/>
              <a:t>   else     z=y;</a:t>
            </a:r>
            <a:endParaRPr lang="zh-CN" altLang="zh-CN" sz="2800" smtClean="0"/>
          </a:p>
          <a:p>
            <a:pPr>
              <a:lnSpc>
                <a:spcPts val="3000"/>
              </a:lnSpc>
              <a:buFont typeface="Wingdings" panose="05000000000000000000" pitchFamily="2" charset="2"/>
              <a:buNone/>
            </a:pPr>
            <a:r>
              <a:rPr lang="en-US" altLang="zh-CN" sz="2800" smtClean="0"/>
              <a:t>   return(z);</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p:txBody>
      </p:sp>
      <p:pic>
        <p:nvPicPr>
          <p:cNvPr id="14950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73100"/>
            <a:ext cx="8858250" cy="708025"/>
          </a:xfrm>
          <a:effectLst/>
        </p:spPr>
        <p:txBody>
          <a:bodyPr anchor="ctr"/>
          <a:lstStyle/>
          <a:p>
            <a:pPr eaLnBrk="1" hangingPunct="1">
              <a:defRPr/>
            </a:pPr>
            <a:r>
              <a:rPr lang="en-US"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7.5.4 </a:t>
            </a:r>
            <a:r>
              <a:rPr lang="zh-CN"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用指向函数的指针作函数参数</a:t>
            </a:r>
            <a:endParaRPr lang="zh-CN" altLang="en-US"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0531" name="Rectangle 3"/>
          <p:cNvSpPr>
            <a:spLocks noGrp="1" noChangeArrowheads="1"/>
          </p:cNvSpPr>
          <p:nvPr>
            <p:ph type="body" idx="1"/>
          </p:nvPr>
        </p:nvSpPr>
        <p:spPr>
          <a:xfrm>
            <a:off x="2238375" y="1857375"/>
            <a:ext cx="7786688" cy="3571875"/>
          </a:xfrm>
        </p:spPr>
        <p:txBody>
          <a:bodyPr/>
          <a:lstStyle/>
          <a:p>
            <a:r>
              <a:rPr lang="zh-CN" altLang="zh-CN" smtClean="0"/>
              <a:t>指向函数的指针变量的一个重要用途是把函数的地址作为参数传递到其他函数</a:t>
            </a:r>
            <a:endParaRPr lang="en-US" altLang="zh-CN" smtClean="0"/>
          </a:p>
          <a:p>
            <a:r>
              <a:rPr lang="zh-CN" altLang="zh-CN" smtClean="0"/>
              <a:t>指向函数的指针可以作为函数参数，把函数的入口地址传递给形参，这样就能够在被调用的函数中使用实参函数</a:t>
            </a:r>
            <a:endParaRPr lang="en-US" altLang="zh-CN" smtClean="0">
              <a:solidFill>
                <a:srgbClr val="FF0000"/>
              </a:solidFill>
            </a:endParaRPr>
          </a:p>
          <a:p>
            <a:pPr>
              <a:buFont typeface="Wingdings" panose="05000000000000000000" pitchFamily="2" charset="2"/>
              <a:buNone/>
            </a:pPr>
            <a:endParaRPr lang="zh-CN" altLang="zh-CN" smtClean="0"/>
          </a:p>
        </p:txBody>
      </p:sp>
      <p:pic>
        <p:nvPicPr>
          <p:cNvPr id="15053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0531">
                                            <p:txEl>
                                              <p:pRg st="1" end="1"/>
                                            </p:txEl>
                                          </p:spTgt>
                                        </p:tgtEl>
                                        <p:attrNameLst>
                                          <p:attrName>style.visibility</p:attrName>
                                        </p:attrNameLst>
                                      </p:cBhvr>
                                      <p:to>
                                        <p:strVal val="visible"/>
                                      </p:to>
                                    </p:set>
                                    <p:animEffect transition="in" filter="blinds(horizontal)">
                                      <p:cBhvr>
                                        <p:cTn id="7" dur="500"/>
                                        <p:tgtEl>
                                          <p:spTgt spid="150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73100"/>
            <a:ext cx="8858250" cy="708025"/>
          </a:xfrm>
          <a:effectLst/>
        </p:spPr>
        <p:txBody>
          <a:bodyPr anchor="ctr"/>
          <a:lstStyle/>
          <a:p>
            <a:pPr eaLnBrk="1" hangingPunct="1">
              <a:defRPr/>
            </a:pPr>
            <a:r>
              <a:rPr lang="en-US"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7.5.4 </a:t>
            </a:r>
            <a:r>
              <a:rPr lang="zh-CN"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用指向函数的指针作函数参数</a:t>
            </a:r>
            <a:endParaRPr lang="zh-CN" altLang="en-US"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51555" name="Rectangle 3"/>
          <p:cNvSpPr>
            <a:spLocks noGrp="1" noChangeArrowheads="1"/>
          </p:cNvSpPr>
          <p:nvPr>
            <p:ph type="body" idx="1"/>
          </p:nvPr>
        </p:nvSpPr>
        <p:spPr>
          <a:xfrm>
            <a:off x="1809750" y="1500188"/>
            <a:ext cx="8715375" cy="4786312"/>
          </a:xfrm>
        </p:spPr>
        <p:txBody>
          <a:bodyPr/>
          <a:lstStyle/>
          <a:p>
            <a:pPr>
              <a:lnSpc>
                <a:spcPct val="100000"/>
              </a:lnSpc>
              <a:buFont typeface="Wingdings" panose="05000000000000000000" pitchFamily="2" charset="2"/>
              <a:buNone/>
            </a:pPr>
            <a:r>
              <a:rPr lang="en-US" altLang="zh-CN" sz="2800" smtClean="0"/>
              <a:t>……</a:t>
            </a:r>
            <a:endParaRPr lang="en-US" altLang="zh-CN" sz="2800" smtClean="0"/>
          </a:p>
          <a:p>
            <a:pPr>
              <a:lnSpc>
                <a:spcPct val="100000"/>
              </a:lnSpc>
              <a:buFont typeface="Wingdings" panose="05000000000000000000" pitchFamily="2" charset="2"/>
              <a:buNone/>
            </a:pPr>
            <a:r>
              <a:rPr lang="en-US" altLang="zh-CN" sz="2800" smtClean="0"/>
              <a:t>int main()</a:t>
            </a:r>
            <a:endParaRPr lang="en-US" altLang="zh-CN" sz="2800" smtClean="0"/>
          </a:p>
          <a:p>
            <a:pPr>
              <a:lnSpc>
                <a:spcPct val="100000"/>
              </a:lnSpc>
              <a:buFont typeface="Wingdings" panose="05000000000000000000" pitchFamily="2" charset="2"/>
              <a:buNone/>
            </a:pPr>
            <a:r>
              <a:rPr lang="en-US" altLang="zh-CN" sz="2800" smtClean="0"/>
              <a:t>{  ……   fun(f1,f2)  ……   }</a:t>
            </a:r>
            <a:endParaRPr lang="en-US" altLang="zh-CN" sz="2800" smtClean="0"/>
          </a:p>
          <a:p>
            <a:pPr>
              <a:lnSpc>
                <a:spcPct val="100000"/>
              </a:lnSpc>
              <a:buFont typeface="Wingdings" panose="05000000000000000000" pitchFamily="2" charset="2"/>
              <a:buNone/>
            </a:pPr>
            <a:endParaRPr lang="en-US" altLang="zh-CN" sz="2800" smtClean="0"/>
          </a:p>
          <a:p>
            <a:pPr>
              <a:lnSpc>
                <a:spcPct val="100000"/>
              </a:lnSpc>
              <a:buFont typeface="Wingdings" panose="05000000000000000000" pitchFamily="2" charset="2"/>
              <a:buNone/>
            </a:pPr>
            <a:r>
              <a:rPr lang="en-US" altLang="zh-CN" sz="2800" smtClean="0"/>
              <a:t>void  fun(int (*x1)(int),int (*x2)(int,int))</a:t>
            </a:r>
            <a:endParaRPr lang="zh-CN" altLang="zh-CN" sz="2800" smtClean="0"/>
          </a:p>
          <a:p>
            <a:pPr>
              <a:lnSpc>
                <a:spcPct val="100000"/>
              </a:lnSpc>
              <a:buFont typeface="Wingdings" panose="05000000000000000000" pitchFamily="2" charset="2"/>
              <a:buNone/>
            </a:pPr>
            <a:r>
              <a:rPr lang="en-US" altLang="zh-CN" sz="2800" smtClean="0"/>
              <a:t>{  int a,b,i=3,j=5;</a:t>
            </a:r>
            <a:endParaRPr lang="zh-CN" altLang="zh-CN" sz="2800" smtClean="0"/>
          </a:p>
          <a:p>
            <a:pPr>
              <a:lnSpc>
                <a:spcPct val="100000"/>
              </a:lnSpc>
              <a:buFont typeface="Wingdings" panose="05000000000000000000" pitchFamily="2" charset="2"/>
              <a:buNone/>
            </a:pPr>
            <a:r>
              <a:rPr lang="en-US" altLang="zh-CN" sz="2800" smtClean="0"/>
              <a:t>    a=(*x1)(i); </a:t>
            </a:r>
            <a:endParaRPr lang="zh-CN" altLang="zh-CN" sz="2800" smtClean="0"/>
          </a:p>
          <a:p>
            <a:pPr>
              <a:lnSpc>
                <a:spcPct val="100000"/>
              </a:lnSpc>
              <a:buFont typeface="Wingdings" panose="05000000000000000000" pitchFamily="2" charset="2"/>
              <a:buNone/>
            </a:pPr>
            <a:r>
              <a:rPr lang="en-US" altLang="zh-CN" sz="2800" smtClean="0"/>
              <a:t>    b=(*x2)(i,j);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buFont typeface="Wingdings" panose="05000000000000000000" pitchFamily="2" charset="2"/>
              <a:buNone/>
            </a:pPr>
            <a:endParaRPr lang="zh-CN" altLang="zh-CN" smtClean="0"/>
          </a:p>
        </p:txBody>
      </p:sp>
      <p:cxnSp>
        <p:nvCxnSpPr>
          <p:cNvPr id="4" name="直接箭头连接符 3"/>
          <p:cNvCxnSpPr>
            <a:cxnSpLocks noChangeShapeType="1"/>
          </p:cNvCxnSpPr>
          <p:nvPr/>
        </p:nvCxnSpPr>
        <p:spPr bwMode="auto">
          <a:xfrm rot="16200000" flipH="1">
            <a:off x="4488656" y="3036094"/>
            <a:ext cx="642938" cy="571500"/>
          </a:xfrm>
          <a:prstGeom prst="straightConnector1">
            <a:avLst/>
          </a:prstGeom>
          <a:noFill/>
          <a:ln w="38100" algn="ctr">
            <a:solidFill>
              <a:srgbClr val="0000CC"/>
            </a:solidFill>
            <a:miter lim="800000"/>
            <a:tailEnd type="arrow" w="med" len="med"/>
          </a:ln>
        </p:spPr>
      </p:cxnSp>
      <p:cxnSp>
        <p:nvCxnSpPr>
          <p:cNvPr id="7" name="直接箭头连接符 6"/>
          <p:cNvCxnSpPr>
            <a:cxnSpLocks noChangeShapeType="1"/>
          </p:cNvCxnSpPr>
          <p:nvPr/>
        </p:nvCxnSpPr>
        <p:spPr bwMode="auto">
          <a:xfrm>
            <a:off x="5095875" y="3000375"/>
            <a:ext cx="2786063" cy="642938"/>
          </a:xfrm>
          <a:prstGeom prst="straightConnector1">
            <a:avLst/>
          </a:prstGeom>
          <a:noFill/>
          <a:ln w="38100" algn="ctr">
            <a:solidFill>
              <a:srgbClr val="0000CC"/>
            </a:solidFill>
            <a:miter lim="800000"/>
            <a:tailEnd type="arrow" w="med" len="med"/>
          </a:ln>
        </p:spPr>
      </p:cxnSp>
      <p:sp>
        <p:nvSpPr>
          <p:cNvPr id="9" name="TextBox 8"/>
          <p:cNvSpPr txBox="1"/>
          <p:nvPr/>
        </p:nvSpPr>
        <p:spPr>
          <a:xfrm>
            <a:off x="4953000" y="4572000"/>
            <a:ext cx="3214688" cy="521970"/>
          </a:xfrm>
          <a:prstGeom prst="rect">
            <a:avLst/>
          </a:prstGeom>
          <a:noFill/>
        </p:spPr>
        <p:txBody>
          <a:bodyPr>
            <a:spAutoFit/>
          </a:bodyPr>
          <a:lstStyle/>
          <a:p>
            <a:pPr>
              <a:defRPr/>
            </a:pPr>
            <a:r>
              <a:rPr lang="zh-CN" altLang="en-US" sz="2800" b="1" dirty="0">
                <a:solidFill>
                  <a:srgbClr val="0000CC"/>
                </a:solidFill>
                <a:latin typeface="+mn-lt"/>
                <a:ea typeface="+mn-ea"/>
              </a:rPr>
              <a:t>相当于</a:t>
            </a:r>
            <a:r>
              <a:rPr lang="en-US" altLang="zh-CN" sz="2800" b="1" dirty="0">
                <a:solidFill>
                  <a:srgbClr val="0000CC"/>
                </a:solidFill>
                <a:latin typeface="+mn-lt"/>
                <a:ea typeface="+mn-ea"/>
              </a:rPr>
              <a:t>a=f1(</a:t>
            </a:r>
            <a:r>
              <a:rPr lang="en-US" altLang="zh-CN" sz="2800" b="1" dirty="0" err="1">
                <a:solidFill>
                  <a:srgbClr val="0000CC"/>
                </a:solidFill>
                <a:latin typeface="+mn-lt"/>
                <a:ea typeface="+mn-ea"/>
              </a:rPr>
              <a:t>i</a:t>
            </a:r>
            <a:r>
              <a:rPr lang="en-US" altLang="zh-CN" sz="2800" b="1" dirty="0">
                <a:solidFill>
                  <a:srgbClr val="0000CC"/>
                </a:solidFill>
                <a:latin typeface="+mn-lt"/>
                <a:ea typeface="+mn-ea"/>
              </a:rPr>
              <a:t>);</a:t>
            </a:r>
            <a:endParaRPr lang="zh-CN" altLang="en-US" sz="2800" b="1" dirty="0">
              <a:solidFill>
                <a:srgbClr val="0000CC"/>
              </a:solidFill>
              <a:latin typeface="+mn-lt"/>
              <a:ea typeface="+mn-ea"/>
            </a:endParaRPr>
          </a:p>
        </p:txBody>
      </p:sp>
      <p:sp>
        <p:nvSpPr>
          <p:cNvPr id="10" name="TextBox 9"/>
          <p:cNvSpPr txBox="1"/>
          <p:nvPr/>
        </p:nvSpPr>
        <p:spPr>
          <a:xfrm>
            <a:off x="5095875" y="5072063"/>
            <a:ext cx="3214688" cy="521970"/>
          </a:xfrm>
          <a:prstGeom prst="rect">
            <a:avLst/>
          </a:prstGeom>
          <a:noFill/>
        </p:spPr>
        <p:txBody>
          <a:bodyPr>
            <a:spAutoFit/>
          </a:bodyPr>
          <a:lstStyle/>
          <a:p>
            <a:pPr>
              <a:defRPr/>
            </a:pPr>
            <a:r>
              <a:rPr lang="zh-CN" altLang="en-US" sz="2800" b="1" dirty="0">
                <a:solidFill>
                  <a:srgbClr val="0000CC"/>
                </a:solidFill>
                <a:latin typeface="+mn-lt"/>
                <a:ea typeface="+mn-ea"/>
              </a:rPr>
              <a:t>相当于</a:t>
            </a:r>
            <a:r>
              <a:rPr lang="en-US" altLang="zh-CN" sz="2800" b="1" dirty="0">
                <a:solidFill>
                  <a:srgbClr val="0000CC"/>
                </a:solidFill>
                <a:latin typeface="+mn-lt"/>
                <a:ea typeface="+mn-ea"/>
              </a:rPr>
              <a:t>b=f2(</a:t>
            </a:r>
            <a:r>
              <a:rPr lang="en-US" altLang="zh-CN" sz="2800" b="1" dirty="0" err="1">
                <a:solidFill>
                  <a:srgbClr val="0000CC"/>
                </a:solidFill>
                <a:latin typeface="+mn-lt"/>
                <a:ea typeface="+mn-ea"/>
              </a:rPr>
              <a:t>i,j</a:t>
            </a:r>
            <a:r>
              <a:rPr lang="en-US" altLang="zh-CN" sz="2800" b="1" dirty="0">
                <a:solidFill>
                  <a:srgbClr val="0000CC"/>
                </a:solidFill>
                <a:latin typeface="+mn-lt"/>
                <a:ea typeface="+mn-ea"/>
              </a:rPr>
              <a:t>);</a:t>
            </a:r>
            <a:endParaRPr lang="zh-CN" altLang="en-US" sz="2800" b="1" dirty="0">
              <a:solidFill>
                <a:srgbClr val="0000CC"/>
              </a:solidFill>
              <a:latin typeface="+mn-lt"/>
              <a:ea typeface="+mn-ea"/>
            </a:endParaRPr>
          </a:p>
        </p:txBody>
      </p:sp>
      <p:pic>
        <p:nvPicPr>
          <p:cNvPr id="151560" name="图片 7"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1285875"/>
            <a:ext cx="8280400" cy="483870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24  </a:t>
            </a:r>
            <a:r>
              <a:rPr lang="zh-CN" altLang="zh-CN" smtClean="0"/>
              <a:t>有两个整数</a:t>
            </a:r>
            <a:r>
              <a:rPr lang="en-US" altLang="zh-CN" smtClean="0"/>
              <a:t>a</a:t>
            </a:r>
            <a:r>
              <a:rPr lang="zh-CN" altLang="zh-CN" smtClean="0"/>
              <a:t>和</a:t>
            </a:r>
            <a:r>
              <a:rPr lang="en-US" altLang="zh-CN" smtClean="0"/>
              <a:t>b</a:t>
            </a:r>
            <a:r>
              <a:rPr lang="zh-CN" altLang="zh-CN" smtClean="0"/>
              <a:t>，由用户输入</a:t>
            </a:r>
            <a:r>
              <a:rPr lang="en-US" altLang="zh-CN" smtClean="0"/>
              <a:t>1,2</a:t>
            </a:r>
            <a:r>
              <a:rPr lang="zh-CN" altLang="zh-CN" smtClean="0"/>
              <a:t>或</a:t>
            </a:r>
            <a:r>
              <a:rPr lang="en-US" altLang="zh-CN" smtClean="0"/>
              <a:t>3</a:t>
            </a:r>
            <a:r>
              <a:rPr lang="zh-CN" altLang="zh-CN" smtClean="0"/>
              <a:t>。如输入</a:t>
            </a:r>
            <a:r>
              <a:rPr lang="en-US" altLang="zh-CN" smtClean="0"/>
              <a:t>1</a:t>
            </a:r>
            <a:r>
              <a:rPr lang="zh-CN" altLang="zh-CN" smtClean="0"/>
              <a:t>，程序就给出</a:t>
            </a:r>
            <a:r>
              <a:rPr lang="en-US" altLang="zh-CN" smtClean="0"/>
              <a:t>a</a:t>
            </a:r>
            <a:r>
              <a:rPr lang="zh-CN" altLang="zh-CN" smtClean="0"/>
              <a:t>和</a:t>
            </a:r>
            <a:r>
              <a:rPr lang="en-US" altLang="zh-CN" smtClean="0"/>
              <a:t>b</a:t>
            </a:r>
            <a:r>
              <a:rPr lang="zh-CN" altLang="zh-CN" smtClean="0"/>
              <a:t>中大者，输入</a:t>
            </a:r>
            <a:r>
              <a:rPr lang="en-US" altLang="zh-CN" smtClean="0"/>
              <a:t>2</a:t>
            </a:r>
            <a:r>
              <a:rPr lang="zh-CN" altLang="zh-CN" smtClean="0"/>
              <a:t>，就给出</a:t>
            </a:r>
            <a:r>
              <a:rPr lang="en-US" altLang="zh-CN" smtClean="0"/>
              <a:t>a</a:t>
            </a:r>
            <a:r>
              <a:rPr lang="zh-CN" altLang="zh-CN" smtClean="0"/>
              <a:t>和</a:t>
            </a:r>
            <a:r>
              <a:rPr lang="en-US" altLang="zh-CN" smtClean="0"/>
              <a:t>b</a:t>
            </a:r>
            <a:r>
              <a:rPr lang="zh-CN" altLang="zh-CN" smtClean="0"/>
              <a:t>中小者，输入</a:t>
            </a:r>
            <a:r>
              <a:rPr lang="en-US" altLang="zh-CN" smtClean="0"/>
              <a:t>3</a:t>
            </a:r>
            <a:r>
              <a:rPr lang="zh-CN" altLang="zh-CN" smtClean="0"/>
              <a:t>，则求</a:t>
            </a:r>
            <a:r>
              <a:rPr lang="en-US" altLang="zh-CN" smtClean="0"/>
              <a:t>a</a:t>
            </a:r>
            <a:r>
              <a:rPr lang="zh-CN" altLang="zh-CN" smtClean="0"/>
              <a:t>与</a:t>
            </a:r>
            <a:r>
              <a:rPr lang="en-US" altLang="zh-CN" smtClean="0"/>
              <a:t>b</a:t>
            </a:r>
            <a:r>
              <a:rPr lang="zh-CN" altLang="zh-CN" smtClean="0"/>
              <a:t>之和。</a:t>
            </a:r>
            <a:r>
              <a:rPr lang="en-US" altLang="zh-CN" smtClean="0"/>
              <a:t> </a:t>
            </a:r>
            <a:endParaRPr lang="zh-CN" altLang="zh-CN" smtClean="0"/>
          </a:p>
          <a:p>
            <a:r>
              <a:rPr lang="zh-CN" altLang="zh-CN" smtClean="0"/>
              <a:t>解题思路：与例</a:t>
            </a:r>
            <a:r>
              <a:rPr lang="en-US" altLang="zh-CN" smtClean="0"/>
              <a:t>7.</a:t>
            </a:r>
            <a:r>
              <a:rPr lang="en-US" altLang="zh-CN" smtClean="0"/>
              <a:t>23</a:t>
            </a:r>
            <a:r>
              <a:rPr lang="zh-CN" altLang="zh-CN" smtClean="0"/>
              <a:t>相似，但现在用一个函数</a:t>
            </a:r>
            <a:r>
              <a:rPr lang="en-US" altLang="zh-CN" smtClean="0"/>
              <a:t>fun</a:t>
            </a:r>
            <a:r>
              <a:rPr lang="zh-CN" altLang="zh-CN" smtClean="0"/>
              <a:t>来实现以上功能。</a:t>
            </a:r>
            <a:endParaRPr lang="zh-CN" altLang="zh-CN" smtClean="0"/>
          </a:p>
          <a:p>
            <a:endParaRPr lang="zh-CN" altLang="en-US" smtClean="0"/>
          </a:p>
        </p:txBody>
      </p:sp>
      <p:pic>
        <p:nvPicPr>
          <p:cNvPr id="15257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1"/>
          </p:nvPr>
        </p:nvSpPr>
        <p:spPr>
          <a:xfrm>
            <a:off x="2063750" y="1214438"/>
            <a:ext cx="8153400" cy="4500562"/>
          </a:xfrm>
        </p:spPr>
        <p:txBody>
          <a:bodyPr/>
          <a:lstStyle/>
          <a:p>
            <a:r>
              <a:rPr lang="zh-CN" altLang="zh-CN" smtClean="0"/>
              <a:t>“</a:t>
            </a:r>
            <a:r>
              <a:rPr lang="zh-CN" altLang="zh-CN" smtClean="0">
                <a:solidFill>
                  <a:srgbClr val="0000CC"/>
                </a:solidFill>
              </a:rPr>
              <a:t>指针</a:t>
            </a:r>
            <a:r>
              <a:rPr lang="zh-CN" altLang="zh-CN" smtClean="0"/>
              <a:t>”和“</a:t>
            </a:r>
            <a:r>
              <a:rPr lang="zh-CN" altLang="zh-CN" smtClean="0">
                <a:solidFill>
                  <a:srgbClr val="0000CC"/>
                </a:solidFill>
              </a:rPr>
              <a:t>指针变量</a:t>
            </a:r>
            <a:r>
              <a:rPr lang="zh-CN" altLang="zh-CN" smtClean="0"/>
              <a:t>”</a:t>
            </a:r>
            <a:r>
              <a:rPr lang="zh-CN" altLang="en-US" smtClean="0"/>
              <a:t>是</a:t>
            </a:r>
            <a:r>
              <a:rPr lang="zh-CN" altLang="en-US" smtClean="0">
                <a:solidFill>
                  <a:srgbClr val="C00000"/>
                </a:solidFill>
              </a:rPr>
              <a:t>不同的</a:t>
            </a:r>
            <a:r>
              <a:rPr lang="zh-CN" altLang="zh-CN" smtClean="0">
                <a:solidFill>
                  <a:srgbClr val="C00000"/>
                </a:solidFill>
              </a:rPr>
              <a:t>概念</a:t>
            </a:r>
            <a:endParaRPr lang="en-US" altLang="zh-CN" smtClean="0">
              <a:solidFill>
                <a:srgbClr val="C00000"/>
              </a:solidFill>
            </a:endParaRPr>
          </a:p>
          <a:p>
            <a:r>
              <a:rPr lang="zh-CN" altLang="zh-CN" smtClean="0"/>
              <a:t>可以说变量</a:t>
            </a:r>
            <a:r>
              <a:rPr lang="en-US" altLang="zh-CN" smtClean="0"/>
              <a:t>i</a:t>
            </a:r>
            <a:r>
              <a:rPr lang="zh-CN" altLang="zh-CN" smtClean="0"/>
              <a:t>的指针是</a:t>
            </a:r>
            <a:r>
              <a:rPr lang="en-US" altLang="zh-CN" smtClean="0"/>
              <a:t>2000</a:t>
            </a:r>
            <a:r>
              <a:rPr lang="zh-CN" altLang="zh-CN" smtClean="0"/>
              <a:t>，而不能说</a:t>
            </a:r>
            <a:r>
              <a:rPr lang="en-US" altLang="zh-CN" smtClean="0"/>
              <a:t>i</a:t>
            </a:r>
            <a:r>
              <a:rPr lang="zh-CN" altLang="zh-CN" smtClean="0"/>
              <a:t>的指针变量是</a:t>
            </a:r>
            <a:r>
              <a:rPr lang="en-US" altLang="zh-CN" smtClean="0"/>
              <a:t>2000</a:t>
            </a:r>
            <a:endParaRPr lang="en-US" altLang="zh-CN" smtClean="0"/>
          </a:p>
          <a:p>
            <a:r>
              <a:rPr lang="zh-CN" altLang="zh-CN" smtClean="0"/>
              <a:t>指针是一个地址，而指针变量是存放地址的变量</a:t>
            </a:r>
            <a:endParaRPr lang="zh-CN" altLang="en-US" smtClean="0"/>
          </a:p>
        </p:txBody>
      </p:sp>
      <p:pic>
        <p:nvPicPr>
          <p:cNvPr id="15363"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内容占位符 2"/>
          <p:cNvSpPr>
            <a:spLocks noGrp="1"/>
          </p:cNvSpPr>
          <p:nvPr>
            <p:ph idx="1"/>
          </p:nvPr>
        </p:nvSpPr>
        <p:spPr>
          <a:xfrm>
            <a:off x="2063750" y="876300"/>
            <a:ext cx="8153400" cy="5553075"/>
          </a:xfrm>
        </p:spPr>
        <p:txBody>
          <a:bodyPr/>
          <a:lstStyle/>
          <a:p>
            <a:pPr>
              <a:lnSpc>
                <a:spcPts val="2900"/>
              </a:lnSpc>
              <a:buFont typeface="Wingdings" panose="05000000000000000000" pitchFamily="2" charset="2"/>
              <a:buNone/>
            </a:pPr>
            <a:r>
              <a:rPr lang="en-US" altLang="zh-CN" sz="2800" smtClean="0"/>
              <a:t>#include &lt;stdio.h&gt;</a:t>
            </a:r>
            <a:endParaRPr lang="zh-CN" altLang="zh-CN" sz="2800" smtClean="0"/>
          </a:p>
          <a:p>
            <a:pPr>
              <a:lnSpc>
                <a:spcPts val="2900"/>
              </a:lnSpc>
              <a:buFont typeface="Wingdings" panose="05000000000000000000" pitchFamily="2" charset="2"/>
              <a:buNone/>
            </a:pPr>
            <a:r>
              <a:rPr lang="en-US" altLang="zh-CN" sz="2800" smtClean="0"/>
              <a:t>int main()</a:t>
            </a:r>
            <a:endParaRPr lang="zh-CN" altLang="zh-CN" sz="2800" smtClean="0"/>
          </a:p>
          <a:p>
            <a:pPr>
              <a:lnSpc>
                <a:spcPts val="2900"/>
              </a:lnSpc>
              <a:buFont typeface="Wingdings" panose="05000000000000000000" pitchFamily="2" charset="2"/>
              <a:buNone/>
            </a:pPr>
            <a:r>
              <a:rPr lang="en-US" altLang="zh-CN" sz="2800" smtClean="0"/>
              <a:t>{</a:t>
            </a:r>
            <a:r>
              <a:rPr lang="en-US" altLang="zh-CN" sz="2800" smtClean="0">
                <a:solidFill>
                  <a:srgbClr val="9D138D"/>
                </a:solidFill>
              </a:rPr>
              <a:t>void fun(int x,int y, int (*p)(int,int));</a:t>
            </a:r>
            <a:endParaRPr lang="zh-CN" altLang="zh-CN" sz="2800" smtClean="0">
              <a:solidFill>
                <a:srgbClr val="9D138D"/>
              </a:solidFill>
            </a:endParaRPr>
          </a:p>
          <a:p>
            <a:pPr>
              <a:lnSpc>
                <a:spcPts val="2900"/>
              </a:lnSpc>
              <a:buFont typeface="Wingdings" panose="05000000000000000000" pitchFamily="2" charset="2"/>
              <a:buNone/>
            </a:pPr>
            <a:r>
              <a:rPr lang="en-US" altLang="zh-CN" sz="2800" smtClean="0"/>
              <a:t>  int max(int,int);  int min(int,int); </a:t>
            </a:r>
            <a:endParaRPr lang="zh-CN" altLang="zh-CN" sz="2800" smtClean="0"/>
          </a:p>
          <a:p>
            <a:pPr>
              <a:lnSpc>
                <a:spcPts val="2900"/>
              </a:lnSpc>
              <a:buFont typeface="Wingdings" panose="05000000000000000000" pitchFamily="2" charset="2"/>
              <a:buNone/>
            </a:pPr>
            <a:r>
              <a:rPr lang="en-US" altLang="zh-CN" sz="2800" smtClean="0"/>
              <a:t>  int add(int,int);   int a=34,b=-21,n;</a:t>
            </a:r>
            <a:endParaRPr lang="zh-CN" altLang="zh-CN" sz="2800" smtClean="0"/>
          </a:p>
          <a:p>
            <a:pPr>
              <a:lnSpc>
                <a:spcPts val="2900"/>
              </a:lnSpc>
              <a:buFont typeface="Wingdings" panose="05000000000000000000" pitchFamily="2" charset="2"/>
              <a:buNone/>
            </a:pPr>
            <a:r>
              <a:rPr lang="en-US" altLang="zh-CN" sz="2800" smtClean="0"/>
              <a:t>  printf("please choose 1,2 or 3:");                         </a:t>
            </a:r>
            <a:endParaRPr lang="zh-CN" altLang="zh-CN" sz="2800" smtClean="0"/>
          </a:p>
          <a:p>
            <a:pPr>
              <a:lnSpc>
                <a:spcPts val="2900"/>
              </a:lnSpc>
              <a:buFont typeface="Wingdings" panose="05000000000000000000" pitchFamily="2" charset="2"/>
              <a:buNone/>
            </a:pPr>
            <a:r>
              <a:rPr lang="en-US" altLang="zh-CN" sz="2800" smtClean="0"/>
              <a:t>  scanf(“%d”,&amp;n);</a:t>
            </a:r>
            <a:endParaRPr lang="zh-CN" altLang="zh-CN" sz="2800" smtClean="0"/>
          </a:p>
          <a:p>
            <a:pPr>
              <a:lnSpc>
                <a:spcPts val="2900"/>
              </a:lnSpc>
              <a:buFont typeface="Wingdings" panose="05000000000000000000" pitchFamily="2" charset="2"/>
              <a:buNone/>
            </a:pPr>
            <a:r>
              <a:rPr lang="en-US" altLang="zh-CN" sz="2800" smtClean="0"/>
              <a:t>  if (n==1)    fun(a,b,max);</a:t>
            </a:r>
            <a:endParaRPr lang="zh-CN" altLang="zh-CN" sz="2800" smtClean="0"/>
          </a:p>
          <a:p>
            <a:pPr>
              <a:lnSpc>
                <a:spcPts val="2900"/>
              </a:lnSpc>
              <a:buFont typeface="Wingdings" panose="05000000000000000000" pitchFamily="2" charset="2"/>
              <a:buNone/>
            </a:pPr>
            <a:r>
              <a:rPr lang="en-US" altLang="zh-CN" sz="2800" smtClean="0"/>
              <a:t>  else if (n==2) fun(a,b,min);</a:t>
            </a:r>
            <a:endParaRPr lang="zh-CN" altLang="zh-CN" sz="2800" smtClean="0"/>
          </a:p>
          <a:p>
            <a:pPr>
              <a:lnSpc>
                <a:spcPts val="2900"/>
              </a:lnSpc>
              <a:buFont typeface="Wingdings" panose="05000000000000000000" pitchFamily="2" charset="2"/>
              <a:buNone/>
            </a:pPr>
            <a:r>
              <a:rPr lang="en-US" altLang="zh-CN" sz="2800" smtClean="0"/>
              <a:t>  else if (n==3) fun(a,b,add);</a:t>
            </a:r>
            <a:endParaRPr lang="zh-CN" altLang="zh-CN" sz="2800" smtClean="0"/>
          </a:p>
          <a:p>
            <a:pPr>
              <a:lnSpc>
                <a:spcPts val="2900"/>
              </a:lnSpc>
              <a:buFont typeface="Wingdings" panose="05000000000000000000" pitchFamily="2" charset="2"/>
              <a:buNone/>
            </a:pPr>
            <a:r>
              <a:rPr lang="en-US" altLang="zh-CN" sz="2800" smtClean="0"/>
              <a:t>  return 0;</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endParaRPr lang="zh-CN" altLang="en-US" sz="2800" smtClean="0"/>
          </a:p>
        </p:txBody>
      </p:sp>
      <p:pic>
        <p:nvPicPr>
          <p:cNvPr id="15360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内容占位符 2"/>
          <p:cNvSpPr>
            <a:spLocks noGrp="1"/>
          </p:cNvSpPr>
          <p:nvPr>
            <p:ph idx="1"/>
          </p:nvPr>
        </p:nvSpPr>
        <p:spPr>
          <a:xfrm>
            <a:off x="2063750" y="857250"/>
            <a:ext cx="7604125" cy="5643563"/>
          </a:xfrm>
        </p:spPr>
        <p:txBody>
          <a:bodyPr/>
          <a:lstStyle/>
          <a:p>
            <a:pPr>
              <a:lnSpc>
                <a:spcPts val="2900"/>
              </a:lnSpc>
              <a:buFont typeface="Wingdings" panose="05000000000000000000" pitchFamily="2" charset="2"/>
              <a:buNone/>
            </a:pPr>
            <a:r>
              <a:rPr lang="en-US" altLang="zh-CN" sz="2800" smtClean="0"/>
              <a:t>int fun(int x,int y,int (*p)(int,int)) </a:t>
            </a:r>
            <a:endParaRPr lang="zh-CN" altLang="zh-CN" sz="2800" smtClean="0"/>
          </a:p>
          <a:p>
            <a:pPr>
              <a:lnSpc>
                <a:spcPts val="2900"/>
              </a:lnSpc>
              <a:buFont typeface="Wingdings" panose="05000000000000000000" pitchFamily="2" charset="2"/>
              <a:buNone/>
            </a:pPr>
            <a:r>
              <a:rPr lang="en-US" altLang="zh-CN" sz="2800" smtClean="0"/>
              <a:t>{ int resout; </a:t>
            </a:r>
            <a:endParaRPr lang="zh-CN" altLang="zh-CN" sz="2800" smtClean="0"/>
          </a:p>
          <a:p>
            <a:pPr>
              <a:lnSpc>
                <a:spcPts val="2900"/>
              </a:lnSpc>
              <a:buFont typeface="Wingdings" panose="05000000000000000000" pitchFamily="2" charset="2"/>
              <a:buNone/>
            </a:pPr>
            <a:r>
              <a:rPr lang="en-US" altLang="zh-CN" sz="2800" smtClean="0"/>
              <a:t>   resout=(*p)(x,y);</a:t>
            </a:r>
            <a:endParaRPr lang="zh-CN" altLang="zh-CN" sz="2800" smtClean="0"/>
          </a:p>
          <a:p>
            <a:pPr>
              <a:lnSpc>
                <a:spcPts val="2900"/>
              </a:lnSpc>
              <a:buFont typeface="Wingdings" panose="05000000000000000000" pitchFamily="2" charset="2"/>
              <a:buNone/>
            </a:pPr>
            <a:r>
              <a:rPr lang="en-US" altLang="zh-CN" sz="2800" smtClean="0"/>
              <a:t>   printf(“%d\n”,resout);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r>
              <a:rPr lang="en-US" altLang="zh-CN" sz="2800" smtClean="0"/>
              <a:t>int max(int x,int y) </a:t>
            </a:r>
            <a:endParaRPr lang="zh-CN" altLang="zh-CN" sz="2800" smtClean="0"/>
          </a:p>
          <a:p>
            <a:pPr>
              <a:lnSpc>
                <a:spcPts val="2900"/>
              </a:lnSpc>
              <a:buFont typeface="Wingdings" panose="05000000000000000000" pitchFamily="2" charset="2"/>
              <a:buNone/>
            </a:pPr>
            <a:r>
              <a:rPr lang="en-US" altLang="zh-CN" sz="2800" smtClean="0"/>
              <a:t>{ int z;</a:t>
            </a:r>
            <a:endParaRPr lang="zh-CN" altLang="zh-CN" sz="2800" smtClean="0"/>
          </a:p>
          <a:p>
            <a:pPr>
              <a:lnSpc>
                <a:spcPts val="2900"/>
              </a:lnSpc>
              <a:buFont typeface="Wingdings" panose="05000000000000000000" pitchFamily="2" charset="2"/>
              <a:buNone/>
            </a:pPr>
            <a:r>
              <a:rPr lang="en-US" altLang="zh-CN" sz="2800" smtClean="0"/>
              <a:t>   if(x&gt;y)  z=x;</a:t>
            </a:r>
            <a:endParaRPr lang="zh-CN" altLang="zh-CN" sz="2800" smtClean="0"/>
          </a:p>
          <a:p>
            <a:pPr>
              <a:lnSpc>
                <a:spcPts val="2900"/>
              </a:lnSpc>
              <a:buFont typeface="Wingdings" panose="05000000000000000000" pitchFamily="2" charset="2"/>
              <a:buNone/>
            </a:pPr>
            <a:r>
              <a:rPr lang="en-US" altLang="zh-CN" sz="2800" smtClean="0"/>
              <a:t>   else   z=y;</a:t>
            </a:r>
            <a:endParaRPr lang="zh-CN" altLang="zh-CN" sz="2800" smtClean="0"/>
          </a:p>
          <a:p>
            <a:pPr>
              <a:lnSpc>
                <a:spcPts val="2900"/>
              </a:lnSpc>
              <a:buFont typeface="Wingdings" panose="05000000000000000000" pitchFamily="2" charset="2"/>
              <a:buNone/>
            </a:pPr>
            <a:r>
              <a:rPr lang="en-US" altLang="zh-CN" sz="2800" smtClean="0"/>
              <a:t>   printf("max=" );</a:t>
            </a:r>
            <a:endParaRPr lang="zh-CN" altLang="zh-CN" sz="2800" smtClean="0"/>
          </a:p>
          <a:p>
            <a:pPr>
              <a:lnSpc>
                <a:spcPts val="2900"/>
              </a:lnSpc>
              <a:buFont typeface="Wingdings" panose="05000000000000000000" pitchFamily="2" charset="2"/>
              <a:buNone/>
            </a:pPr>
            <a:r>
              <a:rPr lang="en-US" altLang="zh-CN" sz="2800" smtClean="0"/>
              <a:t>   return(z);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endParaRPr lang="zh-CN" altLang="en-US" sz="2800" smtClean="0"/>
          </a:p>
        </p:txBody>
      </p:sp>
      <p:sp>
        <p:nvSpPr>
          <p:cNvPr id="4" name="圆角矩形标注 3"/>
          <p:cNvSpPr/>
          <p:nvPr/>
        </p:nvSpPr>
        <p:spPr bwMode="auto">
          <a:xfrm>
            <a:off x="7096125" y="1357313"/>
            <a:ext cx="3286125" cy="642937"/>
          </a:xfrm>
          <a:prstGeom prst="wedgeRoundRectCallout">
            <a:avLst>
              <a:gd name="adj1" fmla="val -83096"/>
              <a:gd name="adj2" fmla="val 22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输入的选项为</a:t>
            </a:r>
            <a:r>
              <a:rPr lang="en-US" altLang="zh-CN" sz="2800" b="1" dirty="0">
                <a:solidFill>
                  <a:srgbClr val="0000CC"/>
                </a:solidFill>
                <a:latin typeface="+mn-lt"/>
                <a:ea typeface="+mn-ea"/>
              </a:rPr>
              <a:t>1</a:t>
            </a:r>
            <a:r>
              <a:rPr lang="zh-CN" altLang="en-US" sz="2800" b="1" dirty="0">
                <a:solidFill>
                  <a:srgbClr val="0000CC"/>
                </a:solidFill>
                <a:latin typeface="+mn-lt"/>
                <a:ea typeface="+mn-ea"/>
              </a:rPr>
              <a:t>时</a:t>
            </a:r>
            <a:endParaRPr lang="en-US" altLang="zh-CN" sz="2800" b="1" dirty="0">
              <a:solidFill>
                <a:srgbClr val="0000CC"/>
              </a:solidFill>
              <a:latin typeface="+mn-lt"/>
              <a:ea typeface="+mn-ea"/>
            </a:endParaRPr>
          </a:p>
        </p:txBody>
      </p:sp>
      <p:sp>
        <p:nvSpPr>
          <p:cNvPr id="5" name="矩形 4"/>
          <p:cNvSpPr>
            <a:spLocks noChangeArrowheads="1"/>
          </p:cNvSpPr>
          <p:nvPr/>
        </p:nvSpPr>
        <p:spPr bwMode="auto">
          <a:xfrm>
            <a:off x="4024313" y="1714500"/>
            <a:ext cx="1928812" cy="571500"/>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6" name="圆角矩形标注 5"/>
          <p:cNvSpPr/>
          <p:nvPr/>
        </p:nvSpPr>
        <p:spPr bwMode="auto">
          <a:xfrm>
            <a:off x="7024688" y="2143125"/>
            <a:ext cx="3286125" cy="642938"/>
          </a:xfrm>
          <a:prstGeom prst="wedgeRoundRectCallout">
            <a:avLst>
              <a:gd name="adj1" fmla="val -80428"/>
              <a:gd name="adj2" fmla="val -5118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zh-CN" sz="2800" b="1" dirty="0">
                <a:solidFill>
                  <a:srgbClr val="0000CC"/>
                </a:solidFill>
                <a:latin typeface="+mn-lt"/>
                <a:ea typeface="+mn-ea"/>
              </a:rPr>
              <a:t>相当于</a:t>
            </a:r>
            <a:r>
              <a:rPr lang="en-US" altLang="zh-CN" sz="2800" b="1" dirty="0">
                <a:solidFill>
                  <a:srgbClr val="0000CC"/>
                </a:solidFill>
                <a:latin typeface="+mn-lt"/>
                <a:ea typeface="+mn-ea"/>
              </a:rPr>
              <a:t>max(</a:t>
            </a:r>
            <a:r>
              <a:rPr lang="en-US" altLang="zh-CN" sz="2800" b="1" dirty="0" err="1">
                <a:solidFill>
                  <a:srgbClr val="0000CC"/>
                </a:solidFill>
                <a:latin typeface="+mn-lt"/>
                <a:ea typeface="+mn-ea"/>
              </a:rPr>
              <a:t>x,y</a:t>
            </a:r>
            <a:r>
              <a:rPr lang="en-US" altLang="zh-CN" sz="2800" b="1" dirty="0">
                <a:solidFill>
                  <a:srgbClr val="0000CC"/>
                </a:solidFill>
                <a:latin typeface="+mn-lt"/>
                <a:ea typeface="+mn-ea"/>
              </a:rPr>
              <a:t>)</a:t>
            </a:r>
            <a:endParaRPr lang="en-US" altLang="zh-CN" sz="2800" b="1" dirty="0">
              <a:solidFill>
                <a:srgbClr val="0000CC"/>
              </a:solidFill>
              <a:latin typeface="+mn-lt"/>
              <a:ea typeface="+mn-ea"/>
            </a:endParaRPr>
          </a:p>
        </p:txBody>
      </p:sp>
      <p:pic>
        <p:nvPicPr>
          <p:cNvPr id="154630"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内容占位符 2"/>
          <p:cNvSpPr>
            <a:spLocks noGrp="1"/>
          </p:cNvSpPr>
          <p:nvPr>
            <p:ph idx="1"/>
          </p:nvPr>
        </p:nvSpPr>
        <p:spPr>
          <a:xfrm>
            <a:off x="2063750" y="857250"/>
            <a:ext cx="7604125" cy="5643563"/>
          </a:xfrm>
        </p:spPr>
        <p:txBody>
          <a:bodyPr/>
          <a:lstStyle/>
          <a:p>
            <a:pPr>
              <a:lnSpc>
                <a:spcPts val="2900"/>
              </a:lnSpc>
              <a:buFont typeface="Wingdings" panose="05000000000000000000" pitchFamily="2" charset="2"/>
              <a:buNone/>
            </a:pPr>
            <a:r>
              <a:rPr lang="en-US" altLang="zh-CN" sz="2800" smtClean="0"/>
              <a:t>int fun(int x,int y,int (*p)(int,int)) </a:t>
            </a:r>
            <a:endParaRPr lang="zh-CN" altLang="zh-CN" sz="2800" smtClean="0"/>
          </a:p>
          <a:p>
            <a:pPr>
              <a:lnSpc>
                <a:spcPts val="2900"/>
              </a:lnSpc>
              <a:buFont typeface="Wingdings" panose="05000000000000000000" pitchFamily="2" charset="2"/>
              <a:buNone/>
            </a:pPr>
            <a:r>
              <a:rPr lang="en-US" altLang="zh-CN" sz="2800" smtClean="0"/>
              <a:t>{ int resout; </a:t>
            </a:r>
            <a:endParaRPr lang="zh-CN" altLang="zh-CN" sz="2800" smtClean="0"/>
          </a:p>
          <a:p>
            <a:pPr>
              <a:lnSpc>
                <a:spcPts val="2900"/>
              </a:lnSpc>
              <a:buFont typeface="Wingdings" panose="05000000000000000000" pitchFamily="2" charset="2"/>
              <a:buNone/>
            </a:pPr>
            <a:r>
              <a:rPr lang="en-US" altLang="zh-CN" sz="2800" smtClean="0"/>
              <a:t>   resout=(*p)(x,y);</a:t>
            </a:r>
            <a:endParaRPr lang="zh-CN" altLang="zh-CN" sz="2800" smtClean="0"/>
          </a:p>
          <a:p>
            <a:pPr>
              <a:lnSpc>
                <a:spcPts val="2900"/>
              </a:lnSpc>
              <a:buFont typeface="Wingdings" panose="05000000000000000000" pitchFamily="2" charset="2"/>
              <a:buNone/>
            </a:pPr>
            <a:r>
              <a:rPr lang="en-US" altLang="zh-CN" sz="2800" smtClean="0"/>
              <a:t>   printf(“%d\n”,resout);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r>
              <a:rPr lang="en-US" altLang="zh-CN" sz="2800" smtClean="0"/>
              <a:t>int max(int x,int y) </a:t>
            </a:r>
            <a:endParaRPr lang="zh-CN" altLang="zh-CN" sz="2800" smtClean="0"/>
          </a:p>
          <a:p>
            <a:pPr>
              <a:lnSpc>
                <a:spcPts val="2900"/>
              </a:lnSpc>
              <a:buFont typeface="Wingdings" panose="05000000000000000000" pitchFamily="2" charset="2"/>
              <a:buNone/>
            </a:pPr>
            <a:r>
              <a:rPr lang="en-US" altLang="zh-CN" sz="2800" smtClean="0"/>
              <a:t>{ int z;</a:t>
            </a:r>
            <a:endParaRPr lang="zh-CN" altLang="zh-CN" sz="2800" smtClean="0"/>
          </a:p>
          <a:p>
            <a:pPr>
              <a:lnSpc>
                <a:spcPts val="2900"/>
              </a:lnSpc>
              <a:buFont typeface="Wingdings" panose="05000000000000000000" pitchFamily="2" charset="2"/>
              <a:buNone/>
            </a:pPr>
            <a:r>
              <a:rPr lang="en-US" altLang="zh-CN" sz="2800" smtClean="0"/>
              <a:t>   if(x&gt;y)  z=x;</a:t>
            </a:r>
            <a:endParaRPr lang="zh-CN" altLang="zh-CN" sz="2800" smtClean="0"/>
          </a:p>
          <a:p>
            <a:pPr>
              <a:lnSpc>
                <a:spcPts val="2900"/>
              </a:lnSpc>
              <a:buFont typeface="Wingdings" panose="05000000000000000000" pitchFamily="2" charset="2"/>
              <a:buNone/>
            </a:pPr>
            <a:r>
              <a:rPr lang="en-US" altLang="zh-CN" sz="2800" smtClean="0"/>
              <a:t>   else   z=y;</a:t>
            </a:r>
            <a:endParaRPr lang="zh-CN" altLang="zh-CN" sz="2800" smtClean="0"/>
          </a:p>
          <a:p>
            <a:pPr>
              <a:lnSpc>
                <a:spcPts val="2900"/>
              </a:lnSpc>
              <a:buFont typeface="Wingdings" panose="05000000000000000000" pitchFamily="2" charset="2"/>
              <a:buNone/>
            </a:pPr>
            <a:r>
              <a:rPr lang="en-US" altLang="zh-CN" sz="2800" smtClean="0"/>
              <a:t>   printf("max=" );</a:t>
            </a:r>
            <a:endParaRPr lang="zh-CN" altLang="zh-CN" sz="2800" smtClean="0"/>
          </a:p>
          <a:p>
            <a:pPr>
              <a:lnSpc>
                <a:spcPts val="2900"/>
              </a:lnSpc>
              <a:buFont typeface="Wingdings" panose="05000000000000000000" pitchFamily="2" charset="2"/>
              <a:buNone/>
            </a:pPr>
            <a:r>
              <a:rPr lang="en-US" altLang="zh-CN" sz="2800" smtClean="0"/>
              <a:t>   return(z);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endParaRPr lang="zh-CN" altLang="en-US" sz="2800" smtClean="0"/>
          </a:p>
        </p:txBody>
      </p:sp>
      <p:sp>
        <p:nvSpPr>
          <p:cNvPr id="4" name="圆角矩形标注 3"/>
          <p:cNvSpPr/>
          <p:nvPr/>
        </p:nvSpPr>
        <p:spPr bwMode="auto">
          <a:xfrm>
            <a:off x="7096125" y="1357313"/>
            <a:ext cx="3286125" cy="642937"/>
          </a:xfrm>
          <a:prstGeom prst="wedgeRoundRectCallout">
            <a:avLst>
              <a:gd name="adj1" fmla="val -83096"/>
              <a:gd name="adj2" fmla="val 22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输入的选项为</a:t>
            </a:r>
            <a:r>
              <a:rPr lang="en-US" altLang="zh-CN" sz="2800" b="1" dirty="0">
                <a:solidFill>
                  <a:srgbClr val="0000CC"/>
                </a:solidFill>
                <a:latin typeface="+mn-lt"/>
                <a:ea typeface="+mn-ea"/>
              </a:rPr>
              <a:t>2</a:t>
            </a:r>
            <a:r>
              <a:rPr lang="zh-CN" altLang="en-US" sz="2800" b="1" dirty="0">
                <a:solidFill>
                  <a:srgbClr val="0000CC"/>
                </a:solidFill>
                <a:latin typeface="+mn-lt"/>
                <a:ea typeface="+mn-ea"/>
              </a:rPr>
              <a:t>时</a:t>
            </a:r>
            <a:endParaRPr lang="en-US" altLang="zh-CN" sz="2800" b="1" dirty="0">
              <a:solidFill>
                <a:srgbClr val="0000CC"/>
              </a:solidFill>
              <a:latin typeface="+mn-lt"/>
              <a:ea typeface="+mn-ea"/>
            </a:endParaRPr>
          </a:p>
        </p:txBody>
      </p:sp>
      <p:sp>
        <p:nvSpPr>
          <p:cNvPr id="5" name="矩形 4"/>
          <p:cNvSpPr>
            <a:spLocks noChangeArrowheads="1"/>
          </p:cNvSpPr>
          <p:nvPr/>
        </p:nvSpPr>
        <p:spPr bwMode="auto">
          <a:xfrm>
            <a:off x="4024313" y="1714500"/>
            <a:ext cx="1928812" cy="571500"/>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6" name="圆角矩形标注 5"/>
          <p:cNvSpPr/>
          <p:nvPr/>
        </p:nvSpPr>
        <p:spPr bwMode="auto">
          <a:xfrm>
            <a:off x="7024688" y="2143125"/>
            <a:ext cx="3286125" cy="642938"/>
          </a:xfrm>
          <a:prstGeom prst="wedgeRoundRectCallout">
            <a:avLst>
              <a:gd name="adj1" fmla="val -80428"/>
              <a:gd name="adj2" fmla="val -5118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zh-CN" sz="2800" b="1" dirty="0">
                <a:solidFill>
                  <a:srgbClr val="0000CC"/>
                </a:solidFill>
                <a:latin typeface="+mn-lt"/>
                <a:ea typeface="+mn-ea"/>
              </a:rPr>
              <a:t>相当于</a:t>
            </a:r>
            <a:r>
              <a:rPr lang="en-US" altLang="zh-CN" sz="2800" b="1" dirty="0">
                <a:solidFill>
                  <a:srgbClr val="0000CC"/>
                </a:solidFill>
                <a:latin typeface="+mn-lt"/>
                <a:ea typeface="+mn-ea"/>
              </a:rPr>
              <a:t>min(</a:t>
            </a:r>
            <a:r>
              <a:rPr lang="en-US" altLang="zh-CN" sz="2800" b="1" dirty="0" err="1">
                <a:solidFill>
                  <a:srgbClr val="0000CC"/>
                </a:solidFill>
                <a:latin typeface="+mn-lt"/>
                <a:ea typeface="+mn-ea"/>
              </a:rPr>
              <a:t>x,y</a:t>
            </a:r>
            <a:r>
              <a:rPr lang="en-US" altLang="zh-CN" sz="2800" b="1" dirty="0">
                <a:solidFill>
                  <a:srgbClr val="0000CC"/>
                </a:solidFill>
                <a:latin typeface="+mn-lt"/>
                <a:ea typeface="+mn-ea"/>
              </a:rPr>
              <a:t>)</a:t>
            </a:r>
            <a:endParaRPr lang="en-US" altLang="zh-CN" sz="2800" b="1" dirty="0">
              <a:solidFill>
                <a:srgbClr val="0000CC"/>
              </a:solidFill>
              <a:latin typeface="+mn-lt"/>
              <a:ea typeface="+mn-ea"/>
            </a:endParaRPr>
          </a:p>
        </p:txBody>
      </p:sp>
      <p:pic>
        <p:nvPicPr>
          <p:cNvPr id="155654"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内容占位符 2"/>
          <p:cNvSpPr>
            <a:spLocks noGrp="1"/>
          </p:cNvSpPr>
          <p:nvPr>
            <p:ph idx="1"/>
          </p:nvPr>
        </p:nvSpPr>
        <p:spPr>
          <a:xfrm>
            <a:off x="2063750" y="857250"/>
            <a:ext cx="7604125" cy="5643563"/>
          </a:xfrm>
        </p:spPr>
        <p:txBody>
          <a:bodyPr/>
          <a:lstStyle/>
          <a:p>
            <a:pPr>
              <a:lnSpc>
                <a:spcPts val="2900"/>
              </a:lnSpc>
              <a:buFont typeface="Wingdings" panose="05000000000000000000" pitchFamily="2" charset="2"/>
              <a:buNone/>
            </a:pPr>
            <a:r>
              <a:rPr lang="en-US" altLang="zh-CN" sz="2800" smtClean="0"/>
              <a:t>int fun(int x,int y,int (*p)(int,int)) </a:t>
            </a:r>
            <a:endParaRPr lang="zh-CN" altLang="zh-CN" sz="2800" smtClean="0"/>
          </a:p>
          <a:p>
            <a:pPr>
              <a:lnSpc>
                <a:spcPts val="2900"/>
              </a:lnSpc>
              <a:buFont typeface="Wingdings" panose="05000000000000000000" pitchFamily="2" charset="2"/>
              <a:buNone/>
            </a:pPr>
            <a:r>
              <a:rPr lang="en-US" altLang="zh-CN" sz="2800" smtClean="0"/>
              <a:t>{ int result; </a:t>
            </a:r>
            <a:endParaRPr lang="zh-CN" altLang="zh-CN" sz="2800" smtClean="0"/>
          </a:p>
          <a:p>
            <a:pPr>
              <a:lnSpc>
                <a:spcPts val="2900"/>
              </a:lnSpc>
              <a:buFont typeface="Wingdings" panose="05000000000000000000" pitchFamily="2" charset="2"/>
              <a:buNone/>
            </a:pPr>
            <a:r>
              <a:rPr lang="en-US" altLang="zh-CN" sz="2800" smtClean="0"/>
              <a:t>   result=(*p)(x,y);</a:t>
            </a:r>
            <a:endParaRPr lang="zh-CN" altLang="zh-CN" sz="2800" smtClean="0"/>
          </a:p>
          <a:p>
            <a:pPr>
              <a:lnSpc>
                <a:spcPts val="2900"/>
              </a:lnSpc>
              <a:buFont typeface="Wingdings" panose="05000000000000000000" pitchFamily="2" charset="2"/>
              <a:buNone/>
            </a:pPr>
            <a:r>
              <a:rPr lang="en-US" altLang="zh-CN" sz="2800" smtClean="0"/>
              <a:t>   printf(“%d\n”,result);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r>
              <a:rPr lang="en-US" altLang="zh-CN" sz="2800" smtClean="0"/>
              <a:t>int max(int x,int y) </a:t>
            </a:r>
            <a:endParaRPr lang="zh-CN" altLang="zh-CN" sz="2800" smtClean="0"/>
          </a:p>
          <a:p>
            <a:pPr>
              <a:lnSpc>
                <a:spcPts val="2900"/>
              </a:lnSpc>
              <a:buFont typeface="Wingdings" panose="05000000000000000000" pitchFamily="2" charset="2"/>
              <a:buNone/>
            </a:pPr>
            <a:r>
              <a:rPr lang="en-US" altLang="zh-CN" sz="2800" smtClean="0"/>
              <a:t>{ int z;</a:t>
            </a:r>
            <a:endParaRPr lang="zh-CN" altLang="zh-CN" sz="2800" smtClean="0"/>
          </a:p>
          <a:p>
            <a:pPr>
              <a:lnSpc>
                <a:spcPts val="2900"/>
              </a:lnSpc>
              <a:buFont typeface="Wingdings" panose="05000000000000000000" pitchFamily="2" charset="2"/>
              <a:buNone/>
            </a:pPr>
            <a:r>
              <a:rPr lang="en-US" altLang="zh-CN" sz="2800" smtClean="0"/>
              <a:t>   if(x&gt;y)  z=x;</a:t>
            </a:r>
            <a:endParaRPr lang="zh-CN" altLang="zh-CN" sz="2800" smtClean="0"/>
          </a:p>
          <a:p>
            <a:pPr>
              <a:lnSpc>
                <a:spcPts val="2900"/>
              </a:lnSpc>
              <a:buFont typeface="Wingdings" panose="05000000000000000000" pitchFamily="2" charset="2"/>
              <a:buNone/>
            </a:pPr>
            <a:r>
              <a:rPr lang="en-US" altLang="zh-CN" sz="2800" smtClean="0"/>
              <a:t>   else   z=y;</a:t>
            </a:r>
            <a:endParaRPr lang="zh-CN" altLang="zh-CN" sz="2800" smtClean="0"/>
          </a:p>
          <a:p>
            <a:pPr>
              <a:lnSpc>
                <a:spcPts val="2900"/>
              </a:lnSpc>
              <a:buFont typeface="Wingdings" panose="05000000000000000000" pitchFamily="2" charset="2"/>
              <a:buNone/>
            </a:pPr>
            <a:r>
              <a:rPr lang="en-US" altLang="zh-CN" sz="2800" smtClean="0"/>
              <a:t>   printf("max=" );</a:t>
            </a:r>
            <a:endParaRPr lang="zh-CN" altLang="zh-CN" sz="2800" smtClean="0"/>
          </a:p>
          <a:p>
            <a:pPr>
              <a:lnSpc>
                <a:spcPts val="2900"/>
              </a:lnSpc>
              <a:buFont typeface="Wingdings" panose="05000000000000000000" pitchFamily="2" charset="2"/>
              <a:buNone/>
            </a:pPr>
            <a:r>
              <a:rPr lang="en-US" altLang="zh-CN" sz="2800" smtClean="0"/>
              <a:t>   return(z);  </a:t>
            </a:r>
            <a:endParaRPr lang="zh-CN" altLang="zh-CN" sz="2800" smtClean="0"/>
          </a:p>
          <a:p>
            <a:pPr>
              <a:lnSpc>
                <a:spcPts val="2900"/>
              </a:lnSpc>
              <a:buFont typeface="Wingdings" panose="05000000000000000000" pitchFamily="2" charset="2"/>
              <a:buNone/>
            </a:pPr>
            <a:r>
              <a:rPr lang="en-US" altLang="zh-CN" sz="2800" smtClean="0"/>
              <a:t>  }</a:t>
            </a:r>
            <a:endParaRPr lang="zh-CN" altLang="zh-CN" sz="2800" smtClean="0"/>
          </a:p>
          <a:p>
            <a:pPr>
              <a:lnSpc>
                <a:spcPts val="2900"/>
              </a:lnSpc>
              <a:buFont typeface="Wingdings" panose="05000000000000000000" pitchFamily="2" charset="2"/>
              <a:buNone/>
            </a:pPr>
            <a:endParaRPr lang="zh-CN" altLang="en-US" sz="2800" smtClean="0"/>
          </a:p>
        </p:txBody>
      </p:sp>
      <p:sp>
        <p:nvSpPr>
          <p:cNvPr id="4" name="圆角矩形标注 3"/>
          <p:cNvSpPr/>
          <p:nvPr/>
        </p:nvSpPr>
        <p:spPr bwMode="auto">
          <a:xfrm>
            <a:off x="7096125" y="1357313"/>
            <a:ext cx="3286125" cy="642937"/>
          </a:xfrm>
          <a:prstGeom prst="wedgeRoundRectCallout">
            <a:avLst>
              <a:gd name="adj1" fmla="val -83096"/>
              <a:gd name="adj2" fmla="val 2285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输入的选项为</a:t>
            </a:r>
            <a:r>
              <a:rPr lang="en-US" altLang="zh-CN" sz="2800" b="1" dirty="0">
                <a:solidFill>
                  <a:srgbClr val="0000CC"/>
                </a:solidFill>
                <a:latin typeface="+mn-lt"/>
                <a:ea typeface="+mn-ea"/>
              </a:rPr>
              <a:t>3</a:t>
            </a:r>
            <a:r>
              <a:rPr lang="zh-CN" altLang="en-US" sz="2800" b="1" dirty="0">
                <a:solidFill>
                  <a:srgbClr val="0000CC"/>
                </a:solidFill>
                <a:latin typeface="+mn-lt"/>
                <a:ea typeface="+mn-ea"/>
              </a:rPr>
              <a:t>时</a:t>
            </a:r>
            <a:endParaRPr lang="en-US" altLang="zh-CN" sz="2800" b="1" dirty="0">
              <a:solidFill>
                <a:srgbClr val="0000CC"/>
              </a:solidFill>
              <a:latin typeface="+mn-lt"/>
              <a:ea typeface="+mn-ea"/>
            </a:endParaRPr>
          </a:p>
        </p:txBody>
      </p:sp>
      <p:sp>
        <p:nvSpPr>
          <p:cNvPr id="5" name="矩形 4"/>
          <p:cNvSpPr>
            <a:spLocks noChangeArrowheads="1"/>
          </p:cNvSpPr>
          <p:nvPr/>
        </p:nvSpPr>
        <p:spPr bwMode="auto">
          <a:xfrm>
            <a:off x="4024313" y="1714500"/>
            <a:ext cx="1928812" cy="571500"/>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6" name="圆角矩形标注 5"/>
          <p:cNvSpPr/>
          <p:nvPr/>
        </p:nvSpPr>
        <p:spPr bwMode="auto">
          <a:xfrm>
            <a:off x="7024688" y="2143125"/>
            <a:ext cx="3286125" cy="642938"/>
          </a:xfrm>
          <a:prstGeom prst="wedgeRoundRectCallout">
            <a:avLst>
              <a:gd name="adj1" fmla="val -80428"/>
              <a:gd name="adj2" fmla="val -5118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zh-CN" sz="2800" b="1" dirty="0">
                <a:solidFill>
                  <a:srgbClr val="0000CC"/>
                </a:solidFill>
                <a:latin typeface="+mn-lt"/>
                <a:ea typeface="+mn-ea"/>
              </a:rPr>
              <a:t>相当于</a:t>
            </a:r>
            <a:r>
              <a:rPr lang="en-US" altLang="zh-CN" sz="2800" b="1" dirty="0">
                <a:solidFill>
                  <a:srgbClr val="0000CC"/>
                </a:solidFill>
                <a:latin typeface="+mn-lt"/>
                <a:ea typeface="+mn-ea"/>
              </a:rPr>
              <a:t>add(</a:t>
            </a:r>
            <a:r>
              <a:rPr lang="en-US" altLang="zh-CN" sz="2800" b="1" dirty="0" err="1">
                <a:solidFill>
                  <a:srgbClr val="0000CC"/>
                </a:solidFill>
                <a:latin typeface="+mn-lt"/>
                <a:ea typeface="+mn-ea"/>
              </a:rPr>
              <a:t>x,y</a:t>
            </a:r>
            <a:r>
              <a:rPr lang="en-US" altLang="zh-CN" sz="2800" b="1" dirty="0">
                <a:solidFill>
                  <a:srgbClr val="0000CC"/>
                </a:solidFill>
                <a:latin typeface="+mn-lt"/>
                <a:ea typeface="+mn-ea"/>
              </a:rPr>
              <a:t>)</a:t>
            </a:r>
            <a:endParaRPr lang="en-US" altLang="zh-CN" sz="2800" b="1" dirty="0">
              <a:solidFill>
                <a:srgbClr val="0000CC"/>
              </a:solidFill>
              <a:latin typeface="+mn-lt"/>
              <a:ea typeface="+mn-ea"/>
            </a:endParaRPr>
          </a:p>
        </p:txBody>
      </p:sp>
      <p:pic>
        <p:nvPicPr>
          <p:cNvPr id="156678"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内容占位符 2"/>
          <p:cNvSpPr>
            <a:spLocks noGrp="1"/>
          </p:cNvSpPr>
          <p:nvPr>
            <p:ph idx="1"/>
          </p:nvPr>
        </p:nvSpPr>
        <p:spPr>
          <a:xfrm>
            <a:off x="2063750" y="571500"/>
            <a:ext cx="6175375" cy="6072188"/>
          </a:xfrm>
        </p:spPr>
        <p:txBody>
          <a:bodyPr/>
          <a:lstStyle/>
          <a:p>
            <a:pPr>
              <a:lnSpc>
                <a:spcPts val="3000"/>
              </a:lnSpc>
              <a:buFont typeface="Wingdings" panose="05000000000000000000" pitchFamily="2" charset="2"/>
              <a:buNone/>
            </a:pPr>
            <a:r>
              <a:rPr lang="en-US" altLang="zh-CN" sz="2800" smtClean="0"/>
              <a:t>int min(int x,int y) </a:t>
            </a:r>
            <a:endParaRPr lang="zh-CN" altLang="zh-CN" sz="2800" smtClean="0"/>
          </a:p>
          <a:p>
            <a:pPr>
              <a:lnSpc>
                <a:spcPts val="3000"/>
              </a:lnSpc>
              <a:buFont typeface="Wingdings" panose="05000000000000000000" pitchFamily="2" charset="2"/>
              <a:buNone/>
            </a:pPr>
            <a:r>
              <a:rPr lang="en-US" altLang="zh-CN" sz="2800" smtClean="0"/>
              <a:t>{ int z;</a:t>
            </a:r>
            <a:endParaRPr lang="zh-CN" altLang="zh-CN" sz="2800" smtClean="0"/>
          </a:p>
          <a:p>
            <a:pPr>
              <a:lnSpc>
                <a:spcPts val="3000"/>
              </a:lnSpc>
              <a:buFont typeface="Wingdings" panose="05000000000000000000" pitchFamily="2" charset="2"/>
              <a:buNone/>
            </a:pPr>
            <a:r>
              <a:rPr lang="en-US" altLang="zh-CN" sz="2800" smtClean="0"/>
              <a:t>   if(x&lt;y) z=x;</a:t>
            </a:r>
            <a:endParaRPr lang="zh-CN" altLang="zh-CN" sz="2800" smtClean="0"/>
          </a:p>
          <a:p>
            <a:pPr>
              <a:lnSpc>
                <a:spcPts val="3000"/>
              </a:lnSpc>
              <a:buFont typeface="Wingdings" panose="05000000000000000000" pitchFamily="2" charset="2"/>
              <a:buNone/>
            </a:pPr>
            <a:r>
              <a:rPr lang="en-US" altLang="zh-CN" sz="2800" smtClean="0"/>
              <a:t>   else z=y;</a:t>
            </a:r>
            <a:endParaRPr lang="zh-CN" altLang="zh-CN" sz="2800" smtClean="0"/>
          </a:p>
          <a:p>
            <a:pPr>
              <a:lnSpc>
                <a:spcPts val="3000"/>
              </a:lnSpc>
              <a:buFont typeface="Wingdings" panose="05000000000000000000" pitchFamily="2" charset="2"/>
              <a:buNone/>
            </a:pPr>
            <a:r>
              <a:rPr lang="en-US" altLang="zh-CN" sz="2800" smtClean="0"/>
              <a:t>   printf("min=");</a:t>
            </a:r>
            <a:endParaRPr lang="zh-CN" altLang="zh-CN" sz="2800" smtClean="0"/>
          </a:p>
          <a:p>
            <a:pPr>
              <a:lnSpc>
                <a:spcPts val="3000"/>
              </a:lnSpc>
              <a:buFont typeface="Wingdings" panose="05000000000000000000" pitchFamily="2" charset="2"/>
              <a:buNone/>
            </a:pPr>
            <a:r>
              <a:rPr lang="en-US" altLang="zh-CN" sz="2800" smtClean="0"/>
              <a:t>   return(z);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int add(int x,int y) </a:t>
            </a:r>
            <a:endParaRPr lang="zh-CN" altLang="zh-CN" sz="2800" smtClean="0"/>
          </a:p>
          <a:p>
            <a:pPr>
              <a:lnSpc>
                <a:spcPts val="3000"/>
              </a:lnSpc>
              <a:buFont typeface="Wingdings" panose="05000000000000000000" pitchFamily="2" charset="2"/>
              <a:buNone/>
            </a:pPr>
            <a:r>
              <a:rPr lang="en-US" altLang="zh-CN" sz="2800" smtClean="0"/>
              <a:t>{ int z;</a:t>
            </a:r>
            <a:endParaRPr lang="zh-CN" altLang="zh-CN" sz="2800" smtClean="0"/>
          </a:p>
          <a:p>
            <a:pPr>
              <a:lnSpc>
                <a:spcPts val="3000"/>
              </a:lnSpc>
              <a:buFont typeface="Wingdings" panose="05000000000000000000" pitchFamily="2" charset="2"/>
              <a:buNone/>
            </a:pPr>
            <a:r>
              <a:rPr lang="en-US" altLang="zh-CN" sz="2800" smtClean="0"/>
              <a:t>   z=x+y;</a:t>
            </a:r>
            <a:endParaRPr lang="zh-CN" altLang="zh-CN" sz="2800" smtClean="0"/>
          </a:p>
          <a:p>
            <a:pPr>
              <a:lnSpc>
                <a:spcPts val="3000"/>
              </a:lnSpc>
              <a:buFont typeface="Wingdings" panose="05000000000000000000" pitchFamily="2" charset="2"/>
              <a:buNone/>
            </a:pPr>
            <a:r>
              <a:rPr lang="en-US" altLang="zh-CN" sz="2800" smtClean="0"/>
              <a:t>   printf("sum=");</a:t>
            </a:r>
            <a:endParaRPr lang="zh-CN" altLang="zh-CN" sz="2800" smtClean="0"/>
          </a:p>
          <a:p>
            <a:pPr>
              <a:lnSpc>
                <a:spcPts val="3000"/>
              </a:lnSpc>
              <a:buFont typeface="Wingdings" panose="05000000000000000000" pitchFamily="2" charset="2"/>
              <a:buNone/>
            </a:pPr>
            <a:r>
              <a:rPr lang="en-US" altLang="zh-CN" sz="2800" smtClean="0"/>
              <a:t>   return(z); </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ts val="3000"/>
              </a:lnSpc>
              <a:buFont typeface="Wingdings" panose="05000000000000000000" pitchFamily="2" charset="2"/>
              <a:buNone/>
            </a:pPr>
            <a:endParaRPr lang="zh-CN" altLang="en-US" sz="2800" smtClean="0"/>
          </a:p>
        </p:txBody>
      </p:sp>
      <p:pic>
        <p:nvPicPr>
          <p:cNvPr id="15769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7.6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返回指针值的函数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857375"/>
            <a:ext cx="7786688" cy="3857625"/>
          </a:xfrm>
        </p:spPr>
        <p:txBody>
          <a:bodyPr/>
          <a:lstStyle/>
          <a:p>
            <a:r>
              <a:rPr lang="zh-CN" altLang="zh-CN" smtClean="0"/>
              <a:t>一个函数可以返回一个整型值、字符值、实型值等，也可以返回指针型的数据，即地址。其概念与以前类似，只是返回的值的类型是指针类型而已</a:t>
            </a:r>
            <a:endParaRPr lang="en-US" altLang="zh-CN" smtClean="0"/>
          </a:p>
          <a:p>
            <a:r>
              <a:rPr lang="zh-CN" altLang="zh-CN" smtClean="0"/>
              <a:t>定义返回指针值的函数的一般形式为</a:t>
            </a:r>
            <a:endParaRPr lang="zh-CN" altLang="zh-CN" smtClean="0"/>
          </a:p>
          <a:p>
            <a:pPr>
              <a:buFont typeface="Wingdings" panose="05000000000000000000" pitchFamily="2" charset="2"/>
              <a:buNone/>
            </a:pPr>
            <a:r>
              <a:rPr lang="en-US" altLang="zh-CN" smtClean="0"/>
              <a:t>    </a:t>
            </a:r>
            <a:r>
              <a:rPr lang="zh-CN" altLang="zh-CN" smtClean="0"/>
              <a:t>类型名</a:t>
            </a:r>
            <a:r>
              <a:rPr lang="en-US" altLang="zh-CN" smtClean="0"/>
              <a:t> *</a:t>
            </a:r>
            <a:r>
              <a:rPr lang="zh-CN" altLang="zh-CN" smtClean="0"/>
              <a:t>函数名</a:t>
            </a:r>
            <a:r>
              <a:rPr lang="en-US" altLang="zh-CN" smtClean="0"/>
              <a:t>(</a:t>
            </a:r>
            <a:r>
              <a:rPr lang="zh-CN" altLang="zh-CN" smtClean="0"/>
              <a:t>参数表列</a:t>
            </a:r>
            <a:r>
              <a:rPr lang="en-US" altLang="zh-CN" smtClean="0"/>
              <a:t>);</a:t>
            </a:r>
            <a:endParaRPr lang="en-US" altLang="zh-CN" smtClean="0">
              <a:solidFill>
                <a:srgbClr val="FF0000"/>
              </a:solidFill>
            </a:endParaRPr>
          </a:p>
          <a:p>
            <a:pPr>
              <a:buFont typeface="Wingdings" panose="05000000000000000000" pitchFamily="2" charset="2"/>
              <a:buNone/>
            </a:pPr>
            <a:endParaRPr lang="zh-CN" altLang="zh-CN" smtClean="0"/>
          </a:p>
        </p:txBody>
      </p:sp>
      <p:pic>
        <p:nvPicPr>
          <p:cNvPr id="15872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0"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内容占位符 2"/>
          <p:cNvSpPr>
            <a:spLocks noGrp="1"/>
          </p:cNvSpPr>
          <p:nvPr>
            <p:ph idx="1"/>
          </p:nvPr>
        </p:nvSpPr>
        <p:spPr>
          <a:xfrm>
            <a:off x="2063750" y="1214438"/>
            <a:ext cx="7532688" cy="300037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25</a:t>
            </a:r>
            <a:r>
              <a:rPr lang="zh-CN" altLang="zh-CN" smtClean="0"/>
              <a:t>有</a:t>
            </a:r>
            <a:r>
              <a:rPr lang="en-US" altLang="zh-CN" smtClean="0"/>
              <a:t>a</a:t>
            </a:r>
            <a:r>
              <a:rPr lang="zh-CN" altLang="zh-CN" smtClean="0"/>
              <a:t>个学生，每个学生有</a:t>
            </a:r>
            <a:r>
              <a:rPr lang="en-US" altLang="zh-CN" smtClean="0"/>
              <a:t>b</a:t>
            </a:r>
            <a:r>
              <a:rPr lang="zh-CN" altLang="zh-CN" smtClean="0"/>
              <a:t>门课程的成绩。要求在用户输入学生序号以后，能输出该学生的全部成绩。用指针函数实现</a:t>
            </a:r>
            <a:r>
              <a:rPr lang="zh-CN" altLang="en-US" smtClean="0"/>
              <a:t>。</a:t>
            </a:r>
            <a:endParaRPr lang="zh-CN" altLang="zh-CN" smtClean="0"/>
          </a:p>
        </p:txBody>
      </p:sp>
      <p:pic>
        <p:nvPicPr>
          <p:cNvPr id="159747"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内容占位符 2"/>
          <p:cNvSpPr>
            <a:spLocks noGrp="1"/>
          </p:cNvSpPr>
          <p:nvPr>
            <p:ph idx="1"/>
          </p:nvPr>
        </p:nvSpPr>
        <p:spPr>
          <a:xfrm>
            <a:off x="2063750" y="857250"/>
            <a:ext cx="8153400" cy="4929188"/>
          </a:xfrm>
        </p:spPr>
        <p:txBody>
          <a:bodyPr/>
          <a:lstStyle/>
          <a:p>
            <a:pPr>
              <a:buFont typeface="Wingdings" panose="05000000000000000000" pitchFamily="2" charset="2"/>
              <a:buNone/>
            </a:pPr>
            <a:r>
              <a:rPr lang="en-US" altLang="zh-CN" smtClean="0"/>
              <a:t>  </a:t>
            </a:r>
            <a:r>
              <a:rPr lang="zh-CN" altLang="zh-CN" smtClean="0"/>
              <a:t>解题思路：</a:t>
            </a:r>
            <a:endParaRPr lang="en-US" altLang="zh-CN" smtClean="0"/>
          </a:p>
          <a:p>
            <a:pPr lvl="1"/>
            <a:r>
              <a:rPr lang="zh-CN" altLang="zh-CN" smtClean="0"/>
              <a:t>定义二维数组</a:t>
            </a:r>
            <a:r>
              <a:rPr lang="en-US" altLang="zh-CN" smtClean="0"/>
              <a:t>score</a:t>
            </a:r>
            <a:r>
              <a:rPr lang="zh-CN" altLang="zh-CN" smtClean="0"/>
              <a:t>存放成绩</a:t>
            </a:r>
            <a:endParaRPr lang="en-US" altLang="zh-CN" smtClean="0"/>
          </a:p>
          <a:p>
            <a:pPr lvl="1"/>
            <a:r>
              <a:rPr lang="zh-CN" altLang="zh-CN" smtClean="0"/>
              <a:t>定义输出</a:t>
            </a:r>
            <a:r>
              <a:rPr lang="zh-CN" altLang="en-US" smtClean="0"/>
              <a:t>某</a:t>
            </a:r>
            <a:r>
              <a:rPr lang="zh-CN" altLang="zh-CN" smtClean="0"/>
              <a:t>学生全部成绩的函数</a:t>
            </a:r>
            <a:r>
              <a:rPr lang="en-US" altLang="zh-CN" smtClean="0"/>
              <a:t>search</a:t>
            </a:r>
            <a:r>
              <a:rPr lang="zh-CN" altLang="zh-CN" smtClean="0"/>
              <a:t>，它是返回指针的函数，形参是</a:t>
            </a:r>
            <a:r>
              <a:rPr lang="zh-CN" altLang="en-US" smtClean="0"/>
              <a:t>行指针</a:t>
            </a:r>
            <a:r>
              <a:rPr lang="zh-CN" altLang="zh-CN" smtClean="0"/>
              <a:t>和整型</a:t>
            </a:r>
            <a:endParaRPr lang="en-US" altLang="zh-CN" smtClean="0"/>
          </a:p>
          <a:p>
            <a:pPr lvl="1"/>
            <a:r>
              <a:rPr lang="zh-CN" altLang="zh-CN" smtClean="0"/>
              <a:t>主函数将</a:t>
            </a:r>
            <a:r>
              <a:rPr lang="en-US" altLang="zh-CN" smtClean="0"/>
              <a:t>score</a:t>
            </a:r>
            <a:r>
              <a:rPr lang="zh-CN" altLang="zh-CN" smtClean="0"/>
              <a:t>和要找的学号</a:t>
            </a:r>
            <a:r>
              <a:rPr lang="en-US" altLang="zh-CN" smtClean="0"/>
              <a:t>k</a:t>
            </a:r>
            <a:r>
              <a:rPr lang="zh-CN" altLang="zh-CN" smtClean="0"/>
              <a:t>传递给形参</a:t>
            </a:r>
            <a:endParaRPr lang="en-US" altLang="zh-CN" smtClean="0"/>
          </a:p>
          <a:p>
            <a:pPr lvl="1"/>
            <a:r>
              <a:rPr lang="zh-CN" altLang="zh-CN" smtClean="0"/>
              <a:t>函数的返回值是</a:t>
            </a:r>
            <a:r>
              <a:rPr lang="en-US" altLang="zh-CN" smtClean="0"/>
              <a:t>&amp;score[k][0](k</a:t>
            </a:r>
            <a:r>
              <a:rPr lang="zh-CN" altLang="en-US" smtClean="0"/>
              <a:t>号</a:t>
            </a:r>
            <a:r>
              <a:rPr lang="zh-CN" altLang="zh-CN" smtClean="0"/>
              <a:t>学生的序号为</a:t>
            </a:r>
            <a:r>
              <a:rPr lang="en-US" altLang="zh-CN" smtClean="0"/>
              <a:t>0</a:t>
            </a:r>
            <a:r>
              <a:rPr lang="zh-CN" altLang="zh-CN" smtClean="0"/>
              <a:t>的课程地址</a:t>
            </a:r>
            <a:r>
              <a:rPr lang="en-US" altLang="zh-CN" smtClean="0"/>
              <a:t>)</a:t>
            </a:r>
            <a:endParaRPr lang="en-US" altLang="zh-CN" smtClean="0"/>
          </a:p>
          <a:p>
            <a:pPr lvl="1"/>
            <a:r>
              <a:rPr lang="zh-CN" altLang="zh-CN" smtClean="0"/>
              <a:t>在主函数中输出该生的全部成绩</a:t>
            </a:r>
            <a:endParaRPr lang="zh-CN" altLang="en-US" smtClean="0"/>
          </a:p>
        </p:txBody>
      </p:sp>
      <p:pic>
        <p:nvPicPr>
          <p:cNvPr id="160771"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内容占位符 2"/>
          <p:cNvSpPr>
            <a:spLocks noGrp="1"/>
          </p:cNvSpPr>
          <p:nvPr>
            <p:ph idx="1"/>
          </p:nvPr>
        </p:nvSpPr>
        <p:spPr>
          <a:xfrm>
            <a:off x="1738313" y="214313"/>
            <a:ext cx="8643937" cy="6500812"/>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{float score[ ][4]={{60,70,80,90},</a:t>
            </a:r>
            <a:endParaRPr lang="en-US" altLang="zh-CN" sz="2800" smtClean="0"/>
          </a:p>
          <a:p>
            <a:pPr>
              <a:lnSpc>
                <a:spcPts val="3000"/>
              </a:lnSpc>
              <a:buFont typeface="Wingdings" panose="05000000000000000000" pitchFamily="2" charset="2"/>
              <a:buNone/>
            </a:pPr>
            <a:r>
              <a:rPr lang="en-US" altLang="zh-CN" sz="2800" smtClean="0"/>
              <a:t>         {56,89,67,88},{34,78,90,66}}; </a:t>
            </a:r>
            <a:endParaRPr lang="zh-CN" altLang="zh-CN" sz="2800" smtClean="0"/>
          </a:p>
          <a:p>
            <a:pPr>
              <a:lnSpc>
                <a:spcPts val="3000"/>
              </a:lnSpc>
              <a:buFont typeface="Wingdings" panose="05000000000000000000" pitchFamily="2" charset="2"/>
              <a:buNone/>
            </a:pPr>
            <a:r>
              <a:rPr lang="en-US" altLang="zh-CN" sz="2800" smtClean="0"/>
              <a:t>  float  *search(float (*pointer)[4],int n); </a:t>
            </a:r>
            <a:endParaRPr lang="zh-CN" altLang="zh-CN" sz="2800" smtClean="0"/>
          </a:p>
          <a:p>
            <a:pPr>
              <a:lnSpc>
                <a:spcPts val="3000"/>
              </a:lnSpc>
              <a:buFont typeface="Wingdings" panose="05000000000000000000" pitchFamily="2" charset="2"/>
              <a:buNone/>
            </a:pPr>
            <a:r>
              <a:rPr lang="en-US" altLang="zh-CN" sz="2800" smtClean="0"/>
              <a:t>  float  *p;  int i,k;</a:t>
            </a:r>
            <a:endParaRPr lang="zh-CN" altLang="zh-CN" sz="2800" smtClean="0"/>
          </a:p>
          <a:p>
            <a:pPr>
              <a:lnSpc>
                <a:spcPts val="3000"/>
              </a:lnSpc>
              <a:buFont typeface="Wingdings" panose="05000000000000000000" pitchFamily="2" charset="2"/>
              <a:buNone/>
            </a:pPr>
            <a:r>
              <a:rPr lang="en-US" altLang="zh-CN" sz="2800" smtClean="0"/>
              <a:t>  scanf(“%d”,&amp;k); </a:t>
            </a:r>
            <a:endParaRPr lang="zh-CN" altLang="zh-CN" sz="2800" smtClean="0"/>
          </a:p>
          <a:p>
            <a:pPr>
              <a:lnSpc>
                <a:spcPts val="3000"/>
              </a:lnSpc>
              <a:buFont typeface="Wingdings" panose="05000000000000000000" pitchFamily="2" charset="2"/>
              <a:buNone/>
            </a:pPr>
            <a:r>
              <a:rPr lang="en-US" altLang="zh-CN" sz="2800" smtClean="0"/>
              <a:t>  printf("The scores of No.%d are:\n",k);</a:t>
            </a:r>
            <a:endParaRPr lang="zh-CN" altLang="zh-CN" sz="2800" smtClean="0"/>
          </a:p>
          <a:p>
            <a:pPr>
              <a:lnSpc>
                <a:spcPts val="3000"/>
              </a:lnSpc>
              <a:buFont typeface="Wingdings" panose="05000000000000000000" pitchFamily="2" charset="2"/>
              <a:buNone/>
            </a:pPr>
            <a:r>
              <a:rPr lang="en-US" altLang="zh-CN" sz="2800" smtClean="0"/>
              <a:t>  p=search(score,k); </a:t>
            </a:r>
            <a:endParaRPr lang="zh-CN" altLang="zh-CN" sz="2800" smtClean="0"/>
          </a:p>
          <a:p>
            <a:pPr>
              <a:lnSpc>
                <a:spcPts val="3000"/>
              </a:lnSpc>
              <a:buFont typeface="Wingdings" panose="05000000000000000000" pitchFamily="2" charset="2"/>
              <a:buNone/>
            </a:pPr>
            <a:r>
              <a:rPr lang="en-US" altLang="zh-CN" sz="2800" smtClean="0"/>
              <a:t>  for(i=0;i&lt;4;i++)</a:t>
            </a:r>
            <a:endParaRPr lang="zh-CN" altLang="zh-CN" sz="2800" smtClean="0"/>
          </a:p>
          <a:p>
            <a:pPr>
              <a:lnSpc>
                <a:spcPts val="3000"/>
              </a:lnSpc>
              <a:buFont typeface="Wingdings" panose="05000000000000000000" pitchFamily="2" charset="2"/>
              <a:buNone/>
            </a:pPr>
            <a:r>
              <a:rPr lang="en-US" altLang="zh-CN" sz="2800" smtClean="0"/>
              <a:t>      printf(“%5.2f\t”,*(p+i)); </a:t>
            </a:r>
            <a:endParaRPr lang="zh-CN" altLang="zh-CN" sz="2800" smtClean="0"/>
          </a:p>
          <a:p>
            <a:pPr>
              <a:lnSpc>
                <a:spcPts val="3000"/>
              </a:lnSpc>
              <a:buFont typeface="Wingdings" panose="05000000000000000000" pitchFamily="2" charset="2"/>
              <a:buNone/>
            </a:pPr>
            <a:r>
              <a:rPr lang="en-US" altLang="zh-CN" sz="2800" smtClean="0"/>
              <a:t>  printf("\n");</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en-US" sz="2800" smtClean="0"/>
          </a:p>
        </p:txBody>
      </p:sp>
      <p:sp>
        <p:nvSpPr>
          <p:cNvPr id="4" name="TextBox 3"/>
          <p:cNvSpPr txBox="1"/>
          <p:nvPr/>
        </p:nvSpPr>
        <p:spPr>
          <a:xfrm>
            <a:off x="6024563" y="3929063"/>
            <a:ext cx="4286250" cy="521970"/>
          </a:xfrm>
          <a:prstGeom prst="rect">
            <a:avLst/>
          </a:prstGeom>
          <a:noFill/>
        </p:spPr>
        <p:txBody>
          <a:bodyPr>
            <a:spAutoFit/>
          </a:bodyPr>
          <a:lstStyle/>
          <a:p>
            <a:pPr>
              <a:defRPr/>
            </a:pPr>
            <a:r>
              <a:rPr lang="zh-CN" altLang="zh-CN" sz="2800" b="1" dirty="0">
                <a:solidFill>
                  <a:srgbClr val="0000CC"/>
                </a:solidFill>
                <a:latin typeface="+mn-lt"/>
                <a:ea typeface="+mn-ea"/>
              </a:rPr>
              <a:t>返回</a:t>
            </a:r>
            <a:r>
              <a:rPr lang="en-US" altLang="zh-CN" sz="2800" b="1" dirty="0">
                <a:solidFill>
                  <a:srgbClr val="0000CC"/>
                </a:solidFill>
                <a:latin typeface="+mn-lt"/>
                <a:ea typeface="+mn-ea"/>
              </a:rPr>
              <a:t>k</a:t>
            </a:r>
            <a:r>
              <a:rPr lang="zh-CN" altLang="en-US" sz="2800" b="1" dirty="0">
                <a:solidFill>
                  <a:srgbClr val="0000CC"/>
                </a:solidFill>
                <a:latin typeface="+mn-lt"/>
                <a:ea typeface="+mn-ea"/>
              </a:rPr>
              <a:t>号</a:t>
            </a:r>
            <a:r>
              <a:rPr lang="zh-CN" altLang="zh-CN" sz="2800" b="1" dirty="0">
                <a:solidFill>
                  <a:srgbClr val="0000CC"/>
                </a:solidFill>
                <a:latin typeface="+mn-lt"/>
                <a:ea typeface="+mn-ea"/>
              </a:rPr>
              <a:t>学生课程首地址</a:t>
            </a:r>
            <a:endParaRPr lang="zh-CN" altLang="en-US" sz="2800" b="1" dirty="0">
              <a:solidFill>
                <a:srgbClr val="0000CC"/>
              </a:solidFill>
              <a:latin typeface="+mn-lt"/>
              <a:ea typeface="+mn-ea"/>
            </a:endParaRPr>
          </a:p>
        </p:txBody>
      </p:sp>
      <p:pic>
        <p:nvPicPr>
          <p:cNvPr id="161796" name="图片 4"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内容占位符 2"/>
          <p:cNvSpPr>
            <a:spLocks noGrp="1"/>
          </p:cNvSpPr>
          <p:nvPr>
            <p:ph idx="1"/>
          </p:nvPr>
        </p:nvSpPr>
        <p:spPr>
          <a:xfrm>
            <a:off x="2063750" y="1285875"/>
            <a:ext cx="8153400" cy="2928938"/>
          </a:xfrm>
        </p:spPr>
        <p:txBody>
          <a:bodyPr/>
          <a:lstStyle/>
          <a:p>
            <a:pPr>
              <a:lnSpc>
                <a:spcPct val="100000"/>
              </a:lnSpc>
              <a:buFont typeface="Wingdings" panose="05000000000000000000" pitchFamily="2" charset="2"/>
              <a:buNone/>
            </a:pPr>
            <a:r>
              <a:rPr lang="en-US" altLang="zh-CN" sz="2800" smtClean="0"/>
              <a:t>float *search(float (*pointer)[4],int n)</a:t>
            </a:r>
            <a:endParaRPr lang="zh-CN" altLang="zh-CN" sz="2800" smtClean="0"/>
          </a:p>
          <a:p>
            <a:pPr>
              <a:lnSpc>
                <a:spcPct val="100000"/>
              </a:lnSpc>
              <a:buFont typeface="Wingdings" panose="05000000000000000000" pitchFamily="2" charset="2"/>
              <a:buNone/>
            </a:pPr>
            <a:r>
              <a:rPr lang="en-US" altLang="zh-CN" sz="2800" smtClean="0"/>
              <a:t>{ float *pt;</a:t>
            </a:r>
            <a:endParaRPr lang="zh-CN" altLang="zh-CN" sz="2800" smtClean="0"/>
          </a:p>
          <a:p>
            <a:pPr>
              <a:lnSpc>
                <a:spcPct val="100000"/>
              </a:lnSpc>
              <a:buFont typeface="Wingdings" panose="05000000000000000000" pitchFamily="2" charset="2"/>
              <a:buNone/>
            </a:pPr>
            <a:r>
              <a:rPr lang="en-US" altLang="zh-CN" sz="2800" smtClean="0"/>
              <a:t>   pt=</a:t>
            </a:r>
            <a:r>
              <a:rPr lang="en-US" altLang="zh-CN" sz="2800" smtClean="0">
                <a:solidFill>
                  <a:srgbClr val="9D138D"/>
                </a:solidFill>
              </a:rPr>
              <a:t>*(pointer+n);</a:t>
            </a:r>
            <a:endParaRPr lang="zh-CN" altLang="zh-CN" sz="2800" smtClean="0">
              <a:solidFill>
                <a:srgbClr val="9D138D"/>
              </a:solidFill>
            </a:endParaRPr>
          </a:p>
          <a:p>
            <a:pPr>
              <a:lnSpc>
                <a:spcPct val="100000"/>
              </a:lnSpc>
              <a:buFont typeface="Wingdings" panose="05000000000000000000" pitchFamily="2" charset="2"/>
              <a:buNone/>
            </a:pPr>
            <a:r>
              <a:rPr lang="en-US" altLang="zh-CN" sz="2800" smtClean="0"/>
              <a:t>   return(pt);</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62819"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6387" name="Rectangle 3"/>
          <p:cNvSpPr>
            <a:spLocks noGrp="1" noChangeArrowheads="1"/>
          </p:cNvSpPr>
          <p:nvPr>
            <p:ph type="body" idx="1"/>
          </p:nvPr>
        </p:nvSpPr>
        <p:spPr>
          <a:xfrm>
            <a:off x="2667000" y="1928813"/>
            <a:ext cx="7286625" cy="3286125"/>
          </a:xfrm>
        </p:spPr>
        <p:txBody>
          <a:bodyPr/>
          <a:lstStyle/>
          <a:p>
            <a:pPr eaLnBrk="1" hangingPunct="1">
              <a:spcBef>
                <a:spcPct val="0"/>
              </a:spcBef>
              <a:buFont typeface="Wingdings" panose="05000000000000000000" pitchFamily="2" charset="2"/>
              <a:buNone/>
            </a:pPr>
            <a:r>
              <a:rPr lang="en-US" altLang="zh-CN" sz="3600" smtClean="0">
                <a:hlinkClick r:id="rId1" action="ppaction://hlinksldjump"/>
              </a:rPr>
              <a:t>7.2.1</a:t>
            </a:r>
            <a:r>
              <a:rPr lang="zh-CN" altLang="zh-CN" sz="3600" smtClean="0">
                <a:hlinkClick r:id="rId1" action="ppaction://hlinksldjump"/>
              </a:rPr>
              <a:t>使用指针变量的例子</a:t>
            </a:r>
            <a:endParaRPr lang="en-US" altLang="zh-CN" sz="3600" smtClean="0"/>
          </a:p>
          <a:p>
            <a:pPr eaLnBrk="1" hangingPunct="1">
              <a:spcBef>
                <a:spcPct val="0"/>
              </a:spcBef>
              <a:buFont typeface="Wingdings" panose="05000000000000000000" pitchFamily="2" charset="2"/>
              <a:buNone/>
            </a:pPr>
            <a:r>
              <a:rPr lang="en-US" altLang="zh-CN" sz="3600" smtClean="0">
                <a:hlinkClick r:id="rId2" action="ppaction://hlinksldjump"/>
              </a:rPr>
              <a:t>7.2.2 </a:t>
            </a:r>
            <a:r>
              <a:rPr lang="zh-CN" altLang="zh-CN" sz="3600" smtClean="0">
                <a:hlinkClick r:id="rId2" action="ppaction://hlinksldjump"/>
              </a:rPr>
              <a:t>怎样定义指针变量</a:t>
            </a:r>
            <a:endParaRPr lang="en-US" altLang="zh-CN" sz="3600" smtClean="0"/>
          </a:p>
          <a:p>
            <a:pPr eaLnBrk="1" hangingPunct="1">
              <a:spcBef>
                <a:spcPct val="0"/>
              </a:spcBef>
              <a:buFont typeface="Wingdings" panose="05000000000000000000" pitchFamily="2" charset="2"/>
              <a:buNone/>
            </a:pPr>
            <a:r>
              <a:rPr lang="en-US" altLang="zh-CN" sz="3600" smtClean="0">
                <a:hlinkClick r:id="rId3" action="ppaction://hlinksldjump"/>
              </a:rPr>
              <a:t>7.2.3 </a:t>
            </a:r>
            <a:r>
              <a:rPr lang="zh-CN" altLang="zh-CN" sz="3600" smtClean="0">
                <a:hlinkClick r:id="rId3" action="ppaction://hlinksldjump"/>
              </a:rPr>
              <a:t>怎样引用指针变量</a:t>
            </a:r>
            <a:endParaRPr lang="en-US" altLang="zh-CN" sz="3600" smtClean="0"/>
          </a:p>
          <a:p>
            <a:pPr eaLnBrk="1" hangingPunct="1">
              <a:spcBef>
                <a:spcPct val="0"/>
              </a:spcBef>
              <a:buFont typeface="Wingdings" panose="05000000000000000000" pitchFamily="2" charset="2"/>
              <a:buNone/>
            </a:pPr>
            <a:r>
              <a:rPr lang="en-US" altLang="zh-CN" sz="3600" smtClean="0">
                <a:hlinkClick r:id="rId4" action="ppaction://hlinksldjump"/>
              </a:rPr>
              <a:t>7.2.4 </a:t>
            </a:r>
            <a:r>
              <a:rPr lang="zh-CN" altLang="zh-CN" sz="3600" smtClean="0">
                <a:hlinkClick r:id="rId4" action="ppaction://hlinksldjump"/>
              </a:rPr>
              <a:t>指针变量作为函数参数</a:t>
            </a:r>
            <a:endParaRPr lang="en-US" altLang="zh-CN" sz="3600" smtClean="0"/>
          </a:p>
        </p:txBody>
      </p:sp>
      <p:pic>
        <p:nvPicPr>
          <p:cNvPr id="16388" name="图片 3" descr="Untitled.png">
            <a:hlinkClick r:id="rId5" action="ppaction://hlinksldjump"/>
          </p:cNvPr>
          <p:cNvPicPr>
            <a:picLocks noChangeAspect="1"/>
          </p:cNvPicPr>
          <p:nvPr/>
        </p:nvPicPr>
        <p:blipFill>
          <a:blip r:embed="rId6"/>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内容占位符 2"/>
          <p:cNvSpPr>
            <a:spLocks noGrp="1"/>
          </p:cNvSpPr>
          <p:nvPr>
            <p:ph idx="1"/>
          </p:nvPr>
        </p:nvSpPr>
        <p:spPr>
          <a:xfrm>
            <a:off x="2063750" y="1571625"/>
            <a:ext cx="7818438" cy="342900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26</a:t>
            </a:r>
            <a:r>
              <a:rPr lang="zh-CN" altLang="zh-CN" smtClean="0"/>
              <a:t>对例</a:t>
            </a:r>
            <a:r>
              <a:rPr lang="en-US" altLang="zh-CN" smtClean="0"/>
              <a:t>7.</a:t>
            </a:r>
            <a:r>
              <a:rPr lang="en-US" altLang="zh-CN" smtClean="0"/>
              <a:t>25</a:t>
            </a:r>
            <a:r>
              <a:rPr lang="zh-CN" altLang="zh-CN" smtClean="0"/>
              <a:t>中的学生，找出其中有不及格的课程的学生及其学生号。</a:t>
            </a:r>
            <a:endParaRPr lang="zh-CN" altLang="zh-CN" smtClean="0"/>
          </a:p>
        </p:txBody>
      </p:sp>
      <p:pic>
        <p:nvPicPr>
          <p:cNvPr id="163843"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内容占位符 2"/>
          <p:cNvSpPr>
            <a:spLocks noGrp="1"/>
          </p:cNvSpPr>
          <p:nvPr>
            <p:ph idx="1"/>
          </p:nvPr>
        </p:nvSpPr>
        <p:spPr>
          <a:xfrm>
            <a:off x="2063750" y="785813"/>
            <a:ext cx="8153400" cy="5338762"/>
          </a:xfrm>
        </p:spPr>
        <p:txBody>
          <a:bodyPr/>
          <a:lstStyle/>
          <a:p>
            <a:r>
              <a:rPr lang="zh-CN" altLang="zh-CN" smtClean="0"/>
              <a:t>解题思路：</a:t>
            </a:r>
            <a:endParaRPr lang="en-US" altLang="zh-CN" smtClean="0"/>
          </a:p>
          <a:p>
            <a:pPr lvl="1"/>
            <a:r>
              <a:rPr lang="zh-CN" altLang="zh-CN" smtClean="0"/>
              <a:t>在例</a:t>
            </a:r>
            <a:r>
              <a:rPr lang="en-US" altLang="zh-CN" smtClean="0"/>
              <a:t>7.</a:t>
            </a:r>
            <a:r>
              <a:rPr lang="en-US" altLang="zh-CN" smtClean="0"/>
              <a:t>25</a:t>
            </a:r>
            <a:r>
              <a:rPr lang="zh-CN" altLang="zh-CN" smtClean="0"/>
              <a:t>程序基础上修改。</a:t>
            </a:r>
            <a:endParaRPr lang="en-US" altLang="zh-CN" smtClean="0"/>
          </a:p>
          <a:p>
            <a:pPr lvl="1"/>
            <a:r>
              <a:rPr lang="en-US" altLang="zh-CN" smtClean="0"/>
              <a:t>main</a:t>
            </a:r>
            <a:r>
              <a:rPr lang="zh-CN" altLang="zh-CN" smtClean="0"/>
              <a:t>函数不是只调用一次</a:t>
            </a:r>
            <a:r>
              <a:rPr lang="en-US" altLang="zh-CN" smtClean="0"/>
              <a:t>search</a:t>
            </a:r>
            <a:r>
              <a:rPr lang="zh-CN" altLang="zh-CN" smtClean="0"/>
              <a:t>函数，而是先后调用</a:t>
            </a:r>
            <a:r>
              <a:rPr lang="en-US" altLang="zh-CN" smtClean="0"/>
              <a:t>3</a:t>
            </a:r>
            <a:r>
              <a:rPr lang="zh-CN" altLang="zh-CN" smtClean="0"/>
              <a:t>次</a:t>
            </a:r>
            <a:r>
              <a:rPr lang="en-US" altLang="zh-CN" smtClean="0"/>
              <a:t>search</a:t>
            </a:r>
            <a:r>
              <a:rPr lang="zh-CN" altLang="zh-CN" smtClean="0"/>
              <a:t>函数，</a:t>
            </a:r>
            <a:r>
              <a:rPr lang="zh-CN" altLang="en-US" smtClean="0"/>
              <a:t>其</a:t>
            </a:r>
            <a:r>
              <a:rPr lang="zh-CN" altLang="zh-CN" smtClean="0"/>
              <a:t>中检查</a:t>
            </a:r>
            <a:r>
              <a:rPr lang="en-US" altLang="zh-CN" smtClean="0"/>
              <a:t>3</a:t>
            </a:r>
            <a:r>
              <a:rPr lang="zh-CN" altLang="zh-CN" smtClean="0"/>
              <a:t>个学生有无不及格的课程，如果有，就返回该学生的</a:t>
            </a:r>
            <a:r>
              <a:rPr lang="en-US" altLang="zh-CN" smtClean="0"/>
              <a:t>0</a:t>
            </a:r>
            <a:r>
              <a:rPr lang="zh-CN" altLang="zh-CN" smtClean="0"/>
              <a:t>号课程的地址</a:t>
            </a:r>
            <a:r>
              <a:rPr lang="en-US" altLang="zh-CN" smtClean="0"/>
              <a:t>&amp;score[i][0]</a:t>
            </a:r>
            <a:r>
              <a:rPr lang="zh-CN" altLang="zh-CN" smtClean="0"/>
              <a:t>，否则返回</a:t>
            </a:r>
            <a:r>
              <a:rPr lang="en-US" altLang="zh-CN" smtClean="0"/>
              <a:t>NULL</a:t>
            </a:r>
            <a:endParaRPr lang="en-US" altLang="zh-CN" smtClean="0"/>
          </a:p>
          <a:p>
            <a:pPr lvl="1"/>
            <a:r>
              <a:rPr lang="zh-CN" altLang="zh-CN" smtClean="0"/>
              <a:t>在</a:t>
            </a:r>
            <a:r>
              <a:rPr lang="en-US" altLang="zh-CN" smtClean="0"/>
              <a:t>main</a:t>
            </a:r>
            <a:r>
              <a:rPr lang="zh-CN" altLang="zh-CN" smtClean="0"/>
              <a:t>函数中检查返回值，输出有不及格学生</a:t>
            </a:r>
            <a:r>
              <a:rPr lang="en-US" altLang="zh-CN" smtClean="0"/>
              <a:t>4</a:t>
            </a:r>
            <a:r>
              <a:rPr lang="zh-CN" altLang="zh-CN" smtClean="0"/>
              <a:t>门课的成绩</a:t>
            </a:r>
            <a:endParaRPr lang="zh-CN" altLang="en-US" smtClean="0"/>
          </a:p>
        </p:txBody>
      </p:sp>
      <p:pic>
        <p:nvPicPr>
          <p:cNvPr id="164867"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内容占位符 2"/>
          <p:cNvSpPr>
            <a:spLocks noGrp="1"/>
          </p:cNvSpPr>
          <p:nvPr>
            <p:ph idx="1"/>
          </p:nvPr>
        </p:nvSpPr>
        <p:spPr>
          <a:xfrm>
            <a:off x="2063750" y="500063"/>
            <a:ext cx="7889875" cy="6143625"/>
          </a:xfrm>
        </p:spPr>
        <p:txBody>
          <a:bodyPr/>
          <a:lstStyle/>
          <a:p>
            <a:pPr>
              <a:lnSpc>
                <a:spcPts val="3000"/>
              </a:lnSpc>
              <a:buFont typeface="Wingdings" panose="05000000000000000000" pitchFamily="2" charset="2"/>
              <a:buNone/>
            </a:pPr>
            <a:r>
              <a:rPr lang="en-US" altLang="zh-CN" sz="2800" smtClean="0"/>
              <a:t>       …… </a:t>
            </a:r>
            <a:endParaRPr lang="zh-CN" altLang="zh-CN" sz="2800" smtClean="0"/>
          </a:p>
          <a:p>
            <a:pPr>
              <a:lnSpc>
                <a:spcPts val="3000"/>
              </a:lnSpc>
              <a:buFont typeface="Wingdings" panose="05000000000000000000" pitchFamily="2" charset="2"/>
              <a:buNone/>
            </a:pPr>
            <a:r>
              <a:rPr lang="en-US" altLang="zh-CN" sz="2800" smtClean="0"/>
              <a:t>  float  *search(float (*pointer)[4]);</a:t>
            </a:r>
            <a:endParaRPr lang="zh-CN" altLang="zh-CN" sz="2800" smtClean="0"/>
          </a:p>
          <a:p>
            <a:pPr>
              <a:lnSpc>
                <a:spcPts val="3000"/>
              </a:lnSpc>
              <a:buFont typeface="Wingdings" panose="05000000000000000000" pitchFamily="2" charset="2"/>
              <a:buNone/>
            </a:pPr>
            <a:r>
              <a:rPr lang="en-US" altLang="zh-CN" sz="2800" smtClean="0"/>
              <a:t>  float  *p;  int i,j;</a:t>
            </a:r>
            <a:endParaRPr lang="zh-CN" altLang="zh-CN" sz="2800" smtClean="0"/>
          </a:p>
          <a:p>
            <a:pPr>
              <a:lnSpc>
                <a:spcPts val="3000"/>
              </a:lnSpc>
              <a:buFont typeface="Wingdings" panose="05000000000000000000" pitchFamily="2" charset="2"/>
              <a:buNone/>
            </a:pPr>
            <a:r>
              <a:rPr lang="en-US" altLang="zh-CN" sz="2800" smtClean="0"/>
              <a:t>  for(i=0;i&lt;3;i++) </a:t>
            </a:r>
            <a:endParaRPr lang="zh-CN" altLang="zh-CN" sz="2800" smtClean="0"/>
          </a:p>
          <a:p>
            <a:pPr>
              <a:lnSpc>
                <a:spcPts val="3000"/>
              </a:lnSpc>
              <a:buFont typeface="Wingdings" panose="05000000000000000000" pitchFamily="2" charset="2"/>
              <a:buNone/>
            </a:pPr>
            <a:r>
              <a:rPr lang="en-US" altLang="zh-CN" sz="2800" smtClean="0"/>
              <a:t>  {  p=search(score+i);</a:t>
            </a:r>
            <a:endParaRPr lang="zh-CN" altLang="zh-CN" sz="2800" smtClean="0"/>
          </a:p>
          <a:p>
            <a:pPr>
              <a:lnSpc>
                <a:spcPts val="3000"/>
              </a:lnSpc>
              <a:buFont typeface="Wingdings" panose="05000000000000000000" pitchFamily="2" charset="2"/>
              <a:buNone/>
            </a:pPr>
            <a:r>
              <a:rPr lang="en-US" altLang="zh-CN" sz="2800" smtClean="0"/>
              <a:t>      if(p==*(score+i)) </a:t>
            </a:r>
            <a:endParaRPr lang="zh-CN" altLang="zh-CN" sz="2800" smtClean="0"/>
          </a:p>
          <a:p>
            <a:pPr>
              <a:lnSpc>
                <a:spcPts val="3000"/>
              </a:lnSpc>
              <a:buFont typeface="Wingdings" panose="05000000000000000000" pitchFamily="2" charset="2"/>
              <a:buNone/>
            </a:pPr>
            <a:r>
              <a:rPr lang="en-US" altLang="zh-CN" sz="2800" smtClean="0"/>
              <a:t>      { printf("No.%d score:",i);</a:t>
            </a:r>
            <a:endParaRPr lang="zh-CN" altLang="zh-CN" sz="2800" smtClean="0"/>
          </a:p>
          <a:p>
            <a:pPr>
              <a:lnSpc>
                <a:spcPts val="3000"/>
              </a:lnSpc>
              <a:buFont typeface="Wingdings" panose="05000000000000000000" pitchFamily="2" charset="2"/>
              <a:buNone/>
            </a:pPr>
            <a:r>
              <a:rPr lang="en-US" altLang="zh-CN" sz="2800" smtClean="0"/>
              <a:t>		  for(j=0;j&lt;4;j++)</a:t>
            </a:r>
            <a:endParaRPr lang="zh-CN" altLang="zh-CN" sz="2800" smtClean="0"/>
          </a:p>
          <a:p>
            <a:pPr>
              <a:lnSpc>
                <a:spcPts val="3000"/>
              </a:lnSpc>
              <a:buFont typeface="Wingdings" panose="05000000000000000000" pitchFamily="2" charset="2"/>
              <a:buNone/>
            </a:pPr>
            <a:r>
              <a:rPr lang="en-US" altLang="zh-CN" sz="2800" smtClean="0"/>
              <a:t>             printf(“%5.2f  ”,*(p+j)); </a:t>
            </a:r>
            <a:endParaRPr lang="zh-CN" altLang="zh-CN" sz="2800" smtClean="0"/>
          </a:p>
          <a:p>
            <a:pPr>
              <a:lnSpc>
                <a:spcPts val="3000"/>
              </a:lnSpc>
              <a:buFont typeface="Wingdings" panose="05000000000000000000" pitchFamily="2" charset="2"/>
              <a:buNone/>
            </a:pPr>
            <a:r>
              <a:rPr lang="en-US" altLang="zh-CN" sz="2800" smtClean="0"/>
              <a:t>          printf("\n");</a:t>
            </a:r>
            <a:r>
              <a:rPr lang="zh-CN" altLang="zh-CN" sz="2800" smtClean="0"/>
              <a:t> </a:t>
            </a:r>
            <a:r>
              <a:rPr lang="en-US" altLang="zh-CN" sz="2800" smtClean="0"/>
              <a:t>        </a:t>
            </a:r>
            <a:endParaRPr lang="en-US" altLang="zh-CN" sz="2800" smtClean="0"/>
          </a:p>
          <a:p>
            <a:pPr>
              <a:lnSpc>
                <a:spcPts val="3000"/>
              </a:lnSpc>
              <a:buFont typeface="Wingdings" panose="05000000000000000000" pitchFamily="2" charset="2"/>
              <a:buNone/>
            </a:pPr>
            <a:r>
              <a:rPr lang="en-US" altLang="zh-CN" sz="2800" smtClean="0"/>
              <a:t>      }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p:txBody>
      </p:sp>
      <p:sp>
        <p:nvSpPr>
          <p:cNvPr id="4" name="TextBox 3"/>
          <p:cNvSpPr txBox="1"/>
          <p:nvPr/>
        </p:nvSpPr>
        <p:spPr>
          <a:xfrm>
            <a:off x="6596063" y="2833688"/>
            <a:ext cx="3929062" cy="521970"/>
          </a:xfrm>
          <a:prstGeom prst="rect">
            <a:avLst/>
          </a:prstGeom>
          <a:noFill/>
        </p:spPr>
        <p:txBody>
          <a:bodyPr>
            <a:spAutoFit/>
          </a:bodyPr>
          <a:lstStyle/>
          <a:p>
            <a:pPr>
              <a:defRPr/>
            </a:pPr>
            <a:r>
              <a:rPr lang="zh-CN" altLang="en-US" sz="2800" b="1" dirty="0">
                <a:solidFill>
                  <a:srgbClr val="0000CC"/>
                </a:solidFill>
                <a:latin typeface="+mn-lt"/>
                <a:ea typeface="+mn-ea"/>
              </a:rPr>
              <a:t>相当于</a:t>
            </a:r>
            <a:r>
              <a:rPr lang="en-US" altLang="zh-CN" sz="2800" b="1" dirty="0">
                <a:solidFill>
                  <a:srgbClr val="0000CC"/>
                </a:solidFill>
                <a:latin typeface="+mn-lt"/>
                <a:ea typeface="+mn-ea"/>
              </a:rPr>
              <a:t>if(p!=NULL)</a:t>
            </a:r>
            <a:endParaRPr lang="zh-CN" altLang="en-US" sz="2800" b="1" dirty="0">
              <a:solidFill>
                <a:srgbClr val="0000CC"/>
              </a:solidFill>
              <a:latin typeface="+mn-lt"/>
              <a:ea typeface="+mn-ea"/>
            </a:endParaRPr>
          </a:p>
        </p:txBody>
      </p:sp>
      <p:pic>
        <p:nvPicPr>
          <p:cNvPr id="165892" name="图片 4"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内容占位符 2"/>
          <p:cNvSpPr>
            <a:spLocks noGrp="1"/>
          </p:cNvSpPr>
          <p:nvPr>
            <p:ph idx="1"/>
          </p:nvPr>
        </p:nvSpPr>
        <p:spPr>
          <a:xfrm>
            <a:off x="2063750" y="785813"/>
            <a:ext cx="7889875" cy="5000625"/>
          </a:xfrm>
        </p:spPr>
        <p:txBody>
          <a:bodyPr/>
          <a:lstStyle/>
          <a:p>
            <a:pPr>
              <a:lnSpc>
                <a:spcPct val="100000"/>
              </a:lnSpc>
              <a:buFont typeface="Wingdings" panose="05000000000000000000" pitchFamily="2" charset="2"/>
              <a:buNone/>
            </a:pPr>
            <a:r>
              <a:rPr lang="en-US" altLang="zh-CN" sz="2800" smtClean="0"/>
              <a:t> float *search(float (*pointer)[4]) </a:t>
            </a:r>
            <a:endParaRPr lang="zh-CN" altLang="zh-CN" sz="2800" smtClean="0"/>
          </a:p>
          <a:p>
            <a:pPr>
              <a:lnSpc>
                <a:spcPct val="100000"/>
              </a:lnSpc>
              <a:buFont typeface="Wingdings" panose="05000000000000000000" pitchFamily="2" charset="2"/>
              <a:buNone/>
            </a:pPr>
            <a:r>
              <a:rPr lang="en-US" altLang="zh-CN" sz="2800" smtClean="0"/>
              <a:t>{ int i=0;</a:t>
            </a:r>
            <a:endParaRPr lang="zh-CN" altLang="zh-CN" sz="2800" smtClean="0"/>
          </a:p>
          <a:p>
            <a:pPr>
              <a:lnSpc>
                <a:spcPct val="100000"/>
              </a:lnSpc>
              <a:buFont typeface="Wingdings" panose="05000000000000000000" pitchFamily="2" charset="2"/>
              <a:buNone/>
            </a:pPr>
            <a:r>
              <a:rPr lang="en-US" altLang="zh-CN" sz="2800" smtClean="0"/>
              <a:t>   float *pt;</a:t>
            </a:r>
            <a:endParaRPr lang="zh-CN" altLang="zh-CN" sz="2800" smtClean="0"/>
          </a:p>
          <a:p>
            <a:pPr>
              <a:lnSpc>
                <a:spcPct val="100000"/>
              </a:lnSpc>
              <a:buFont typeface="Wingdings" panose="05000000000000000000" pitchFamily="2" charset="2"/>
              <a:buNone/>
            </a:pPr>
            <a:r>
              <a:rPr lang="en-US" altLang="zh-CN" sz="2800" smtClean="0"/>
              <a:t>   pt=NULL; </a:t>
            </a:r>
            <a:endParaRPr lang="zh-CN" altLang="zh-CN" sz="2800" smtClean="0"/>
          </a:p>
          <a:p>
            <a:pPr>
              <a:lnSpc>
                <a:spcPct val="100000"/>
              </a:lnSpc>
              <a:buFont typeface="Wingdings" panose="05000000000000000000" pitchFamily="2" charset="2"/>
              <a:buNone/>
            </a:pPr>
            <a:r>
              <a:rPr lang="en-US" altLang="zh-CN" sz="2800" smtClean="0"/>
              <a:t>   for(   ;i&lt;4;i++)</a:t>
            </a:r>
            <a:endParaRPr lang="zh-CN" altLang="zh-CN" sz="2800" smtClean="0"/>
          </a:p>
          <a:p>
            <a:pPr>
              <a:lnSpc>
                <a:spcPct val="100000"/>
              </a:lnSpc>
              <a:buFont typeface="Wingdings" panose="05000000000000000000" pitchFamily="2" charset="2"/>
              <a:buNone/>
            </a:pPr>
            <a:r>
              <a:rPr lang="en-US" altLang="zh-CN" sz="2800" smtClean="0"/>
              <a:t>      if(*(*pointer+i)&lt;60) </a:t>
            </a:r>
            <a:endParaRPr lang="en-US" altLang="zh-CN" sz="2800" smtClean="0"/>
          </a:p>
          <a:p>
            <a:pPr>
              <a:lnSpc>
                <a:spcPct val="100000"/>
              </a:lnSpc>
              <a:buFont typeface="Wingdings" panose="05000000000000000000" pitchFamily="2" charset="2"/>
              <a:buNone/>
            </a:pPr>
            <a:r>
              <a:rPr lang="en-US" altLang="zh-CN" sz="2800" smtClean="0"/>
              <a:t>          pt=*pointer; </a:t>
            </a:r>
            <a:endParaRPr lang="zh-CN" altLang="zh-CN" sz="2800" smtClean="0"/>
          </a:p>
          <a:p>
            <a:pPr>
              <a:lnSpc>
                <a:spcPct val="100000"/>
              </a:lnSpc>
              <a:buFont typeface="Wingdings" panose="05000000000000000000" pitchFamily="2" charset="2"/>
              <a:buNone/>
            </a:pPr>
            <a:r>
              <a:rPr lang="en-US" altLang="zh-CN" sz="2800" smtClean="0"/>
              <a:t>   return(pt);</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166915"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595438" y="857250"/>
            <a:ext cx="8858250" cy="769938"/>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指针数组和多重指针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67939" name="Rectangle 3"/>
          <p:cNvSpPr>
            <a:spLocks noGrp="1" noChangeArrowheads="1"/>
          </p:cNvSpPr>
          <p:nvPr>
            <p:ph type="body" idx="1"/>
          </p:nvPr>
        </p:nvSpPr>
        <p:spPr>
          <a:xfrm>
            <a:off x="2309813" y="1928813"/>
            <a:ext cx="8072437" cy="2714625"/>
          </a:xfrm>
        </p:spPr>
        <p:txBody>
          <a:bodyPr/>
          <a:lstStyle/>
          <a:p>
            <a:pPr>
              <a:buFont typeface="Wingdings" panose="05000000000000000000" pitchFamily="2" charset="2"/>
              <a:buNone/>
            </a:pPr>
            <a:r>
              <a:rPr lang="en-US" altLang="zh-CN" sz="3600" smtClean="0">
                <a:hlinkClick r:id="rId1" action="ppaction://hlinksldjump"/>
              </a:rPr>
              <a:t>7.7.1 </a:t>
            </a:r>
            <a:r>
              <a:rPr lang="zh-CN" altLang="zh-CN" sz="3600" smtClean="0">
                <a:hlinkClick r:id="rId1" action="ppaction://hlinksldjump"/>
              </a:rPr>
              <a:t>什么是指针数组</a:t>
            </a:r>
            <a:endParaRPr lang="en-US" altLang="zh-CN" sz="3600" smtClean="0"/>
          </a:p>
          <a:p>
            <a:pPr>
              <a:buFont typeface="Wingdings" panose="05000000000000000000" pitchFamily="2" charset="2"/>
              <a:buNone/>
            </a:pPr>
            <a:r>
              <a:rPr lang="en-US" altLang="zh-CN" sz="3600" smtClean="0">
                <a:hlinkClick r:id="rId2" action="ppaction://hlinksldjump"/>
              </a:rPr>
              <a:t>7.7.2 </a:t>
            </a:r>
            <a:r>
              <a:rPr lang="zh-CN" altLang="zh-CN" sz="3600" smtClean="0">
                <a:hlinkClick r:id="rId2" action="ppaction://hlinksldjump"/>
              </a:rPr>
              <a:t>指向指针数据的指针</a:t>
            </a:r>
            <a:endParaRPr lang="en-US" altLang="zh-CN" sz="3600" smtClean="0"/>
          </a:p>
          <a:p>
            <a:pPr>
              <a:buFont typeface="Wingdings" panose="05000000000000000000" pitchFamily="2" charset="2"/>
              <a:buNone/>
            </a:pPr>
            <a:r>
              <a:rPr lang="en-US" altLang="zh-CN" sz="3600" smtClean="0">
                <a:hlinkClick r:id="rId3" action="ppaction://hlinksldjump"/>
              </a:rPr>
              <a:t>7.7.3 </a:t>
            </a:r>
            <a:r>
              <a:rPr lang="zh-CN" altLang="zh-CN" sz="3600" smtClean="0">
                <a:hlinkClick r:id="rId3" action="ppaction://hlinksldjump"/>
              </a:rPr>
              <a:t>指针数组作</a:t>
            </a:r>
            <a:r>
              <a:rPr lang="en-US" altLang="zh-CN" sz="3600" smtClean="0">
                <a:hlinkClick r:id="rId3" action="ppaction://hlinksldjump"/>
              </a:rPr>
              <a:t>main</a:t>
            </a:r>
            <a:r>
              <a:rPr lang="zh-CN" altLang="zh-CN" sz="3600" smtClean="0">
                <a:hlinkClick r:id="rId3" action="ppaction://hlinksldjump"/>
              </a:rPr>
              <a:t>函数的形参</a:t>
            </a:r>
            <a:endParaRPr lang="zh-CN" altLang="zh-CN" sz="3600" smtClean="0"/>
          </a:p>
        </p:txBody>
      </p:sp>
      <p:pic>
        <p:nvPicPr>
          <p:cNvPr id="167940"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什么是指针数组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595563" y="1571625"/>
            <a:ext cx="7286625" cy="4929188"/>
          </a:xfrm>
        </p:spPr>
        <p:txBody>
          <a:bodyPr/>
          <a:lstStyle/>
          <a:p>
            <a:r>
              <a:rPr lang="zh-CN" altLang="zh-CN" smtClean="0"/>
              <a:t>一个数组，若其元素均为指针类型数据，称为指针数组，也就是说，指针数组中的每一个元素都存放一个地址，相当于一个指针变量。</a:t>
            </a:r>
            <a:endParaRPr lang="en-US" altLang="zh-CN" smtClean="0"/>
          </a:p>
          <a:p>
            <a:r>
              <a:rPr lang="zh-CN" altLang="zh-CN" smtClean="0"/>
              <a:t>定义一维指针数组的一般形式为</a:t>
            </a:r>
            <a:endParaRPr lang="zh-CN" altLang="zh-CN" smtClean="0"/>
          </a:p>
          <a:p>
            <a:pPr>
              <a:buFont typeface="Wingdings" panose="05000000000000000000" pitchFamily="2" charset="2"/>
              <a:buNone/>
            </a:pPr>
            <a:r>
              <a:rPr lang="en-US" altLang="zh-CN" smtClean="0"/>
              <a:t>     </a:t>
            </a:r>
            <a:r>
              <a:rPr lang="zh-CN" altLang="zh-CN" smtClean="0"/>
              <a:t>类型名</a:t>
            </a:r>
            <a:r>
              <a:rPr lang="en-US" altLang="zh-CN" smtClean="0"/>
              <a:t>*</a:t>
            </a:r>
            <a:r>
              <a:rPr lang="zh-CN" altLang="zh-CN" smtClean="0"/>
              <a:t>数组名</a:t>
            </a:r>
            <a:r>
              <a:rPr lang="en-US" altLang="zh-CN" smtClean="0"/>
              <a:t>[</a:t>
            </a:r>
            <a:r>
              <a:rPr lang="zh-CN" altLang="zh-CN" smtClean="0"/>
              <a:t>数组长度</a:t>
            </a:r>
            <a:r>
              <a:rPr lang="en-US" altLang="zh-CN" smtClean="0"/>
              <a:t>];</a:t>
            </a:r>
            <a:endParaRPr lang="en-US" altLang="zh-CN" smtClean="0"/>
          </a:p>
          <a:p>
            <a:pPr>
              <a:buFont typeface="Wingdings" panose="05000000000000000000" pitchFamily="2" charset="2"/>
              <a:buNone/>
            </a:pPr>
            <a:r>
              <a:rPr lang="en-US" altLang="zh-CN" smtClean="0"/>
              <a:t>      int *p[4];</a:t>
            </a:r>
            <a:endParaRPr lang="zh-CN" altLang="zh-CN" smtClean="0"/>
          </a:p>
        </p:txBody>
      </p:sp>
      <p:pic>
        <p:nvPicPr>
          <p:cNvPr id="16896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7"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什么是指针数组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69987" name="Rectangle 3"/>
          <p:cNvSpPr>
            <a:spLocks noGrp="1" noChangeArrowheads="1"/>
          </p:cNvSpPr>
          <p:nvPr>
            <p:ph type="body" idx="1"/>
          </p:nvPr>
        </p:nvSpPr>
        <p:spPr>
          <a:xfrm>
            <a:off x="2595563" y="1571625"/>
            <a:ext cx="7286625" cy="4929188"/>
          </a:xfrm>
        </p:spPr>
        <p:txBody>
          <a:bodyPr/>
          <a:lstStyle/>
          <a:p>
            <a:r>
              <a:rPr lang="zh-CN" altLang="zh-CN" smtClean="0"/>
              <a:t>指针数组比较适合用来指向若干个字符串，使字符串处理更加方便灵活</a:t>
            </a:r>
            <a:endParaRPr lang="en-US" altLang="zh-CN" smtClean="0"/>
          </a:p>
          <a:p>
            <a:r>
              <a:rPr lang="zh-CN" altLang="zh-CN" smtClean="0"/>
              <a:t>可以分别定义一些字符串，然后用指针数组中的元素分别指向各字符串</a:t>
            </a:r>
            <a:endParaRPr lang="en-US" altLang="zh-CN" smtClean="0"/>
          </a:p>
          <a:p>
            <a:r>
              <a:rPr lang="zh-CN" altLang="en-US" smtClean="0"/>
              <a:t>由于</a:t>
            </a:r>
            <a:r>
              <a:rPr lang="zh-CN" altLang="zh-CN" smtClean="0"/>
              <a:t>各字符串长度一般是不相等的</a:t>
            </a:r>
            <a:r>
              <a:rPr lang="zh-CN" altLang="en-US" smtClean="0"/>
              <a:t>，所以比用二维数组节省</a:t>
            </a:r>
            <a:r>
              <a:rPr lang="zh-CN" altLang="zh-CN" smtClean="0"/>
              <a:t>内存单元</a:t>
            </a:r>
            <a:endParaRPr lang="zh-CN" altLang="zh-CN" smtClean="0"/>
          </a:p>
        </p:txBody>
      </p:sp>
      <p:pic>
        <p:nvPicPr>
          <p:cNvPr id="16998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9987">
                                            <p:txEl>
                                              <p:pRg st="1" end="1"/>
                                            </p:txEl>
                                          </p:spTgt>
                                        </p:tgtEl>
                                        <p:attrNameLst>
                                          <p:attrName>style.visibility</p:attrName>
                                        </p:attrNameLst>
                                      </p:cBhvr>
                                      <p:to>
                                        <p:strVal val="visible"/>
                                      </p:to>
                                    </p:set>
                                    <p:animEffect transition="in" filter="blinds(horizontal)">
                                      <p:cBhvr>
                                        <p:cTn id="7" dur="500"/>
                                        <p:tgtEl>
                                          <p:spTgt spid="1699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9987">
                                            <p:txEl>
                                              <p:pRg st="2" end="2"/>
                                            </p:txEl>
                                          </p:spTgt>
                                        </p:tgtEl>
                                        <p:attrNameLst>
                                          <p:attrName>style.visibility</p:attrName>
                                        </p:attrNameLst>
                                      </p:cBhvr>
                                      <p:to>
                                        <p:strVal val="visible"/>
                                      </p:to>
                                    </p:set>
                                    <p:animEffect transition="in" filter="blinds(horizontal)">
                                      <p:cBhvr>
                                        <p:cTn id="12" dur="500"/>
                                        <p:tgtEl>
                                          <p:spTgt spid="169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什么是指针数组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595563" y="1571625"/>
            <a:ext cx="7461250" cy="400050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27 </a:t>
            </a:r>
            <a:r>
              <a:rPr lang="zh-CN" altLang="zh-CN" smtClean="0"/>
              <a:t>将若干字符串按字母顺序（由小到大）输出。</a:t>
            </a:r>
            <a:endParaRPr lang="zh-CN" altLang="zh-CN" smtClean="0"/>
          </a:p>
          <a:p>
            <a:r>
              <a:rPr lang="zh-CN" altLang="zh-CN" smtClean="0"/>
              <a:t>解题思路：定义一个指针数组，用各字符串对它进行初始化，然后用选择法排序，但不是移动字符串，而是改变指针数组的各元素的指向。</a:t>
            </a:r>
            <a:endParaRPr lang="zh-CN" altLang="zh-CN" smtClean="0"/>
          </a:p>
        </p:txBody>
      </p:sp>
      <p:pic>
        <p:nvPicPr>
          <p:cNvPr id="17101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内容占位符 2"/>
          <p:cNvSpPr>
            <a:spLocks noGrp="1"/>
          </p:cNvSpPr>
          <p:nvPr>
            <p:ph idx="1"/>
          </p:nvPr>
        </p:nvSpPr>
        <p:spPr>
          <a:xfrm>
            <a:off x="1738313" y="214313"/>
            <a:ext cx="8478837" cy="578643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#include &lt;string.h&gt;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{void sort(char *name[ ],int n);</a:t>
            </a:r>
            <a:endParaRPr lang="zh-CN" altLang="zh-CN" sz="2800" smtClean="0"/>
          </a:p>
          <a:p>
            <a:pPr>
              <a:lnSpc>
                <a:spcPts val="3000"/>
              </a:lnSpc>
              <a:buFont typeface="Wingdings" panose="05000000000000000000" pitchFamily="2" charset="2"/>
              <a:buNone/>
            </a:pPr>
            <a:r>
              <a:rPr lang="en-US" altLang="zh-CN" sz="2800" smtClean="0"/>
              <a:t>  void print(char *name[ ],int n);</a:t>
            </a:r>
            <a:endParaRPr lang="zh-CN" altLang="zh-CN" sz="2800" smtClean="0"/>
          </a:p>
          <a:p>
            <a:pPr>
              <a:lnSpc>
                <a:spcPts val="3000"/>
              </a:lnSpc>
              <a:buFont typeface="Wingdings" panose="05000000000000000000" pitchFamily="2" charset="2"/>
              <a:buNone/>
            </a:pPr>
            <a:r>
              <a:rPr lang="en-US" altLang="zh-CN" sz="2800" smtClean="0"/>
              <a:t>  char *name[ ]={“Follow”,“Great”,</a:t>
            </a:r>
            <a:endParaRPr lang="en-US" altLang="zh-CN" sz="2800" smtClean="0"/>
          </a:p>
          <a:p>
            <a:pPr>
              <a:lnSpc>
                <a:spcPts val="3000"/>
              </a:lnSpc>
              <a:buFont typeface="Wingdings" panose="05000000000000000000" pitchFamily="2" charset="2"/>
              <a:buNone/>
            </a:pPr>
            <a:r>
              <a:rPr lang="en-US" altLang="zh-CN" sz="2800" smtClean="0"/>
              <a:t>                       “FORTRAN”,“Computer”}; </a:t>
            </a:r>
            <a:endParaRPr lang="zh-CN" altLang="zh-CN" sz="2800" smtClean="0"/>
          </a:p>
          <a:p>
            <a:pPr>
              <a:lnSpc>
                <a:spcPts val="3000"/>
              </a:lnSpc>
              <a:buFont typeface="Wingdings" panose="05000000000000000000" pitchFamily="2" charset="2"/>
              <a:buNone/>
            </a:pPr>
            <a:r>
              <a:rPr lang="en-US" altLang="zh-CN" sz="2800" smtClean="0"/>
              <a:t>  int n=4;</a:t>
            </a:r>
            <a:endParaRPr lang="zh-CN" altLang="zh-CN" sz="2800" smtClean="0"/>
          </a:p>
          <a:p>
            <a:pPr>
              <a:lnSpc>
                <a:spcPts val="3000"/>
              </a:lnSpc>
              <a:buFont typeface="Wingdings" panose="05000000000000000000" pitchFamily="2" charset="2"/>
              <a:buNone/>
            </a:pPr>
            <a:r>
              <a:rPr lang="en-US" altLang="zh-CN" sz="2800" smtClean="0"/>
              <a:t>  sort(name,n);  </a:t>
            </a:r>
            <a:endParaRPr lang="zh-CN" altLang="zh-CN" sz="2800" smtClean="0"/>
          </a:p>
          <a:p>
            <a:pPr>
              <a:lnSpc>
                <a:spcPts val="3000"/>
              </a:lnSpc>
              <a:buFont typeface="Wingdings" panose="05000000000000000000" pitchFamily="2" charset="2"/>
              <a:buNone/>
            </a:pPr>
            <a:r>
              <a:rPr lang="en-US" altLang="zh-CN" sz="2800" smtClean="0"/>
              <a:t>  print(name,n); </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ts val="30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pic>
        <p:nvPicPr>
          <p:cNvPr id="172111" name="图片 8"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4" name="直接箭头连接符 13"/>
          <p:cNvCxnSpPr>
            <a:cxnSpLocks noChangeShapeType="1"/>
          </p:cNvCxnSpPr>
          <p:nvPr/>
        </p:nvCxnSpPr>
        <p:spPr bwMode="auto">
          <a:xfrm flipV="1">
            <a:off x="5238750" y="4716463"/>
            <a:ext cx="1143000" cy="69850"/>
          </a:xfrm>
          <a:prstGeom prst="straightConnector1">
            <a:avLst/>
          </a:prstGeom>
          <a:noFill/>
          <a:ln w="38100" algn="ctr">
            <a:solidFill>
              <a:srgbClr val="0000CC"/>
            </a:solidFill>
            <a:miter lim="800000"/>
            <a:tailEnd type="arrow" w="med" len="med"/>
          </a:ln>
        </p:spPr>
      </p:cxnSp>
      <p:cxnSp>
        <p:nvCxnSpPr>
          <p:cNvPr id="16" name="直接箭头连接符 15"/>
          <p:cNvCxnSpPr>
            <a:cxnSpLocks noChangeShapeType="1"/>
          </p:cNvCxnSpPr>
          <p:nvPr/>
        </p:nvCxnSpPr>
        <p:spPr bwMode="auto">
          <a:xfrm>
            <a:off x="5238750" y="5286375"/>
            <a:ext cx="1143000" cy="1588"/>
          </a:xfrm>
          <a:prstGeom prst="straightConnector1">
            <a:avLst/>
          </a:prstGeom>
          <a:noFill/>
          <a:ln w="38100" algn="ctr">
            <a:solidFill>
              <a:srgbClr val="0000CC"/>
            </a:solidFill>
            <a:miter lim="800000"/>
            <a:tailEnd type="arrow" w="med" len="med"/>
          </a:ln>
        </p:spPr>
      </p:cxnSp>
      <p:cxnSp>
        <p:nvCxnSpPr>
          <p:cNvPr id="17" name="直接箭头连接符 16"/>
          <p:cNvCxnSpPr>
            <a:cxnSpLocks noChangeShapeType="1"/>
          </p:cNvCxnSpPr>
          <p:nvPr/>
        </p:nvCxnSpPr>
        <p:spPr bwMode="auto">
          <a:xfrm>
            <a:off x="5238750" y="5786438"/>
            <a:ext cx="1143000" cy="71437"/>
          </a:xfrm>
          <a:prstGeom prst="straightConnector1">
            <a:avLst/>
          </a:prstGeom>
          <a:noFill/>
          <a:ln w="38100" algn="ctr">
            <a:solidFill>
              <a:srgbClr val="0000CC"/>
            </a:solidFill>
            <a:miter lim="800000"/>
            <a:tailEnd type="arrow" w="med" len="med"/>
          </a:ln>
        </p:spPr>
      </p:cxnSp>
      <p:cxnSp>
        <p:nvCxnSpPr>
          <p:cNvPr id="18" name="直接箭头连接符 17"/>
          <p:cNvCxnSpPr>
            <a:cxnSpLocks noChangeShapeType="1"/>
          </p:cNvCxnSpPr>
          <p:nvPr/>
        </p:nvCxnSpPr>
        <p:spPr bwMode="auto">
          <a:xfrm>
            <a:off x="5238750" y="6286500"/>
            <a:ext cx="1143000" cy="142875"/>
          </a:xfrm>
          <a:prstGeom prst="straightConnector1">
            <a:avLst/>
          </a:prstGeom>
          <a:noFill/>
          <a:ln w="38100" algn="ctr">
            <a:solidFill>
              <a:srgbClr val="0000CC"/>
            </a:solidFill>
            <a:miter lim="800000"/>
            <a:tailEnd type="arrow" w="med" len="med"/>
          </a:ln>
        </p:spPr>
      </p:cxnSp>
      <p:pic>
        <p:nvPicPr>
          <p:cNvPr id="173151" name="图片 14"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Left)">
                                      <p:cBhvr>
                                        <p:cTn id="11" dur="500"/>
                                        <p:tgtEl>
                                          <p:spTgt spid="14"/>
                                        </p:tgtEl>
                                      </p:cBhvr>
                                    </p:animEffect>
                                  </p:childTnLst>
                                </p:cTn>
                              </p:par>
                              <p:par>
                                <p:cTn id="12" presetID="12" presetClass="entr" presetSubtype="8"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slide(fromLeft)">
                                      <p:cBhvr>
                                        <p:cTn id="14" dur="500"/>
                                        <p:tgtEl>
                                          <p:spTgt spid="16"/>
                                        </p:tgtEl>
                                      </p:cBhvr>
                                    </p:animEffect>
                                  </p:childTnLst>
                                </p:cTn>
                              </p:par>
                              <p:par>
                                <p:cTn id="15" presetID="1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lide(fromLeft)">
                                      <p:cBhvr>
                                        <p:cTn id="17" dur="500"/>
                                        <p:tgtEl>
                                          <p:spTgt spid="17"/>
                                        </p:tgtEl>
                                      </p:cBhvr>
                                    </p:animEffect>
                                  </p:childTnLst>
                                </p:cTn>
                              </p:par>
                              <p:par>
                                <p:cTn id="18" presetID="1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slide(from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7.2.1</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使用指针变量的例子</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524125" y="1928813"/>
            <a:ext cx="7500938" cy="3857625"/>
          </a:xfrm>
        </p:spPr>
        <p:txBody>
          <a:bodyPr/>
          <a:lstStyle/>
          <a:p>
            <a:pPr eaLnBrk="1" hangingPunct="1">
              <a:spcBef>
                <a:spcPct val="0"/>
              </a:spcBef>
              <a:buFont typeface="Wingdings" panose="05000000000000000000" pitchFamily="2" charset="2"/>
              <a:buNone/>
            </a:pPr>
            <a:r>
              <a:rPr lang="zh-CN" altLang="zh-CN" smtClean="0"/>
              <a:t>例</a:t>
            </a:r>
            <a:r>
              <a:rPr lang="en-US" altLang="zh-CN" smtClean="0"/>
              <a:t>7.</a:t>
            </a:r>
            <a:r>
              <a:rPr lang="en-US" altLang="zh-CN" smtClean="0"/>
              <a:t>1 </a:t>
            </a:r>
            <a:r>
              <a:rPr lang="zh-CN" altLang="en-US" smtClean="0"/>
              <a:t>通</a:t>
            </a:r>
            <a:r>
              <a:rPr lang="zh-CN" altLang="zh-CN" smtClean="0"/>
              <a:t>过指针变量访问整型变量。</a:t>
            </a:r>
            <a:endParaRPr lang="en-US" altLang="zh-CN" smtClean="0"/>
          </a:p>
          <a:p>
            <a:pPr eaLnBrk="1" hangingPunct="1">
              <a:spcBef>
                <a:spcPct val="0"/>
              </a:spcBef>
            </a:pPr>
            <a:r>
              <a:rPr lang="zh-CN" altLang="zh-CN" smtClean="0"/>
              <a:t>解题思路：先定义</a:t>
            </a:r>
            <a:r>
              <a:rPr lang="en-US" altLang="zh-CN" smtClean="0"/>
              <a:t>2</a:t>
            </a:r>
            <a:r>
              <a:rPr lang="zh-CN" altLang="zh-CN" smtClean="0"/>
              <a:t>个整型变量，再定义</a:t>
            </a:r>
            <a:r>
              <a:rPr lang="en-US" altLang="zh-CN" smtClean="0"/>
              <a:t>2</a:t>
            </a:r>
            <a:r>
              <a:rPr lang="zh-CN" altLang="zh-CN" smtClean="0"/>
              <a:t>个指针变量，分别指向这两个整型变量，通过访问指针变量，可以找到它们所指向的变量，从而得到这些变量的值。</a:t>
            </a:r>
            <a:endParaRPr lang="en-US" altLang="zh-CN" smtClean="0"/>
          </a:p>
        </p:txBody>
      </p:sp>
      <p:pic>
        <p:nvPicPr>
          <p:cNvPr id="17412"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4171" name="直接箭头连接符 13"/>
          <p:cNvCxnSpPr>
            <a:cxnSpLocks noChangeShapeType="1"/>
          </p:cNvCxnSpPr>
          <p:nvPr/>
        </p:nvCxnSpPr>
        <p:spPr bwMode="auto">
          <a:xfrm flipV="1">
            <a:off x="5238750" y="4716463"/>
            <a:ext cx="1143000" cy="69850"/>
          </a:xfrm>
          <a:prstGeom prst="straightConnector1">
            <a:avLst/>
          </a:prstGeom>
          <a:noFill/>
          <a:ln w="38100" algn="ctr">
            <a:solidFill>
              <a:srgbClr val="0000CC"/>
            </a:solidFill>
            <a:miter lim="800000"/>
            <a:tailEnd type="arrow" w="med" len="med"/>
          </a:ln>
        </p:spPr>
      </p:cxnSp>
      <p:cxnSp>
        <p:nvCxnSpPr>
          <p:cNvPr id="174172" name="直接箭头连接符 15"/>
          <p:cNvCxnSpPr>
            <a:cxnSpLocks noChangeShapeType="1"/>
          </p:cNvCxnSpPr>
          <p:nvPr/>
        </p:nvCxnSpPr>
        <p:spPr bwMode="auto">
          <a:xfrm>
            <a:off x="5238750" y="5286375"/>
            <a:ext cx="1143000" cy="1588"/>
          </a:xfrm>
          <a:prstGeom prst="straightConnector1">
            <a:avLst/>
          </a:prstGeom>
          <a:noFill/>
          <a:ln w="38100" algn="ctr">
            <a:solidFill>
              <a:srgbClr val="0000CC"/>
            </a:solidFill>
            <a:miter lim="800000"/>
            <a:tailEnd type="arrow" w="med" len="med"/>
          </a:ln>
        </p:spPr>
      </p:cxnSp>
      <p:cxnSp>
        <p:nvCxnSpPr>
          <p:cNvPr id="174173" name="直接箭头连接符 16"/>
          <p:cNvCxnSpPr>
            <a:cxnSpLocks noChangeShapeType="1"/>
          </p:cNvCxnSpPr>
          <p:nvPr/>
        </p:nvCxnSpPr>
        <p:spPr bwMode="auto">
          <a:xfrm>
            <a:off x="5238750" y="5786438"/>
            <a:ext cx="1143000" cy="71437"/>
          </a:xfrm>
          <a:prstGeom prst="straightConnector1">
            <a:avLst/>
          </a:prstGeom>
          <a:noFill/>
          <a:ln w="38100" algn="ctr">
            <a:solidFill>
              <a:srgbClr val="0000CC"/>
            </a:solidFill>
            <a:miter lim="800000"/>
            <a:tailEnd type="arrow" w="med" len="med"/>
          </a:ln>
        </p:spPr>
      </p:cxnSp>
      <p:cxnSp>
        <p:nvCxnSpPr>
          <p:cNvPr id="174174" name="直接箭头连接符 17"/>
          <p:cNvCxnSpPr>
            <a:cxnSpLocks noChangeShapeType="1"/>
          </p:cNvCxnSpPr>
          <p:nvPr/>
        </p:nvCxnSpPr>
        <p:spPr bwMode="auto">
          <a:xfrm>
            <a:off x="5238750" y="6286500"/>
            <a:ext cx="1143000" cy="142875"/>
          </a:xfrm>
          <a:prstGeom prst="straightConnector1">
            <a:avLst/>
          </a:prstGeom>
          <a:noFill/>
          <a:ln w="38100" algn="ctr">
            <a:solidFill>
              <a:srgbClr val="0000CC"/>
            </a:solidFill>
            <a:miter lim="800000"/>
            <a:tailEnd type="arrow" w="med" len="med"/>
          </a:ln>
        </p:spPr>
      </p:cxnSp>
      <p:sp>
        <p:nvSpPr>
          <p:cNvPr id="15" name="TextBox 14"/>
          <p:cNvSpPr txBox="1"/>
          <p:nvPr/>
        </p:nvSpPr>
        <p:spPr>
          <a:xfrm>
            <a:off x="4524375" y="1714500"/>
            <a:ext cx="1500188" cy="521970"/>
          </a:xfrm>
          <a:prstGeom prst="rect">
            <a:avLst/>
          </a:prstGeom>
          <a:noFill/>
        </p:spPr>
        <p:txBody>
          <a:bodyPr>
            <a:spAutoFit/>
          </a:bodyPr>
          <a:lstStyle/>
          <a:p>
            <a:pPr>
              <a:defRPr/>
            </a:pPr>
            <a:r>
              <a:rPr lang="en-US" altLang="zh-CN" sz="2800" b="1" dirty="0">
                <a:solidFill>
                  <a:srgbClr val="FF0000"/>
                </a:solidFill>
                <a:latin typeface="+mn-lt"/>
                <a:ea typeface="+mn-ea"/>
              </a:rPr>
              <a:t>i=0</a:t>
            </a:r>
            <a:r>
              <a:rPr lang="zh-CN" altLang="en-US" sz="2800" b="1" dirty="0">
                <a:solidFill>
                  <a:srgbClr val="FF0000"/>
                </a:solidFill>
                <a:latin typeface="+mn-lt"/>
                <a:ea typeface="+mn-ea"/>
              </a:rPr>
              <a:t>时</a:t>
            </a:r>
            <a:endParaRPr lang="zh-CN" altLang="en-US" sz="2800" b="1" dirty="0">
              <a:solidFill>
                <a:srgbClr val="FF0000"/>
              </a:solidFill>
              <a:latin typeface="+mn-lt"/>
              <a:ea typeface="+mn-ea"/>
            </a:endParaRPr>
          </a:p>
        </p:txBody>
      </p:sp>
      <p:sp>
        <p:nvSpPr>
          <p:cNvPr id="19" name="矩形 18"/>
          <p:cNvSpPr>
            <a:spLocks noChangeArrowheads="1"/>
          </p:cNvSpPr>
          <p:nvPr/>
        </p:nvSpPr>
        <p:spPr bwMode="auto">
          <a:xfrm>
            <a:off x="2309813" y="2214563"/>
            <a:ext cx="7715250" cy="1000125"/>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20" name="TextBox 19"/>
          <p:cNvSpPr txBox="1"/>
          <p:nvPr/>
        </p:nvSpPr>
        <p:spPr>
          <a:xfrm>
            <a:off x="6381750" y="1643063"/>
            <a:ext cx="2643188" cy="521970"/>
          </a:xfrm>
          <a:prstGeom prst="rect">
            <a:avLst/>
          </a:prstGeom>
          <a:noFill/>
        </p:spPr>
        <p:txBody>
          <a:bodyPr>
            <a:spAutoFit/>
          </a:bodyPr>
          <a:lstStyle/>
          <a:p>
            <a:pPr>
              <a:defRPr/>
            </a:pPr>
            <a:r>
              <a:rPr lang="zh-CN" altLang="en-US" sz="2800" b="1" dirty="0">
                <a:solidFill>
                  <a:srgbClr val="FF0000"/>
                </a:solidFill>
                <a:latin typeface="+mn-lt"/>
                <a:ea typeface="+mn-ea"/>
              </a:rPr>
              <a:t>执行后</a:t>
            </a:r>
            <a:r>
              <a:rPr lang="en-US" altLang="zh-CN" sz="2800" b="1" dirty="0">
                <a:solidFill>
                  <a:srgbClr val="FF0000"/>
                </a:solidFill>
                <a:latin typeface="+mn-lt"/>
                <a:ea typeface="+mn-ea"/>
              </a:rPr>
              <a:t>k</a:t>
            </a:r>
            <a:r>
              <a:rPr lang="zh-CN" altLang="en-US" sz="2800" b="1" dirty="0">
                <a:solidFill>
                  <a:srgbClr val="FF0000"/>
                </a:solidFill>
                <a:latin typeface="+mn-lt"/>
                <a:ea typeface="+mn-ea"/>
              </a:rPr>
              <a:t>变为</a:t>
            </a:r>
            <a:r>
              <a:rPr lang="en-US" altLang="zh-CN" sz="2800" b="1" dirty="0">
                <a:solidFill>
                  <a:srgbClr val="FF0000"/>
                </a:solidFill>
                <a:latin typeface="+mn-lt"/>
                <a:ea typeface="+mn-ea"/>
              </a:rPr>
              <a:t>3</a:t>
            </a:r>
            <a:endParaRPr lang="zh-CN" altLang="en-US" sz="2800" b="1" dirty="0">
              <a:solidFill>
                <a:srgbClr val="FF0000"/>
              </a:solidFill>
              <a:latin typeface="+mn-lt"/>
              <a:ea typeface="+mn-ea"/>
            </a:endParaRPr>
          </a:p>
        </p:txBody>
      </p:sp>
      <p:pic>
        <p:nvPicPr>
          <p:cNvPr id="174178" name="图片 15"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slide(from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bldLvl="0" animBg="1"/>
      <p:bldP spid="20"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5195" name="直接箭头连接符 13"/>
          <p:cNvCxnSpPr>
            <a:cxnSpLocks noChangeShapeType="1"/>
          </p:cNvCxnSpPr>
          <p:nvPr/>
        </p:nvCxnSpPr>
        <p:spPr bwMode="auto">
          <a:xfrm flipV="1">
            <a:off x="5238750" y="4716463"/>
            <a:ext cx="1143000" cy="69850"/>
          </a:xfrm>
          <a:prstGeom prst="straightConnector1">
            <a:avLst/>
          </a:prstGeom>
          <a:noFill/>
          <a:ln w="38100" algn="ctr">
            <a:solidFill>
              <a:srgbClr val="0000CC"/>
            </a:solidFill>
            <a:miter lim="800000"/>
            <a:tailEnd type="arrow" w="med" len="med"/>
          </a:ln>
        </p:spPr>
      </p:cxnSp>
      <p:cxnSp>
        <p:nvCxnSpPr>
          <p:cNvPr id="175196" name="直接箭头连接符 15"/>
          <p:cNvCxnSpPr>
            <a:cxnSpLocks noChangeShapeType="1"/>
          </p:cNvCxnSpPr>
          <p:nvPr/>
        </p:nvCxnSpPr>
        <p:spPr bwMode="auto">
          <a:xfrm>
            <a:off x="5238750" y="5286375"/>
            <a:ext cx="1143000" cy="1588"/>
          </a:xfrm>
          <a:prstGeom prst="straightConnector1">
            <a:avLst/>
          </a:prstGeom>
          <a:noFill/>
          <a:ln w="38100" algn="ctr">
            <a:solidFill>
              <a:srgbClr val="0000CC"/>
            </a:solidFill>
            <a:miter lim="800000"/>
            <a:tailEnd type="arrow" w="med" len="med"/>
          </a:ln>
        </p:spPr>
      </p:cxnSp>
      <p:cxnSp>
        <p:nvCxnSpPr>
          <p:cNvPr id="175197" name="直接箭头连接符 16"/>
          <p:cNvCxnSpPr>
            <a:cxnSpLocks noChangeShapeType="1"/>
          </p:cNvCxnSpPr>
          <p:nvPr/>
        </p:nvCxnSpPr>
        <p:spPr bwMode="auto">
          <a:xfrm>
            <a:off x="5238750" y="5786438"/>
            <a:ext cx="1143000" cy="71437"/>
          </a:xfrm>
          <a:prstGeom prst="straightConnector1">
            <a:avLst/>
          </a:prstGeom>
          <a:noFill/>
          <a:ln w="38100" algn="ctr">
            <a:solidFill>
              <a:srgbClr val="0000CC"/>
            </a:solidFill>
            <a:miter lim="800000"/>
            <a:tailEnd type="arrow" w="med" len="med"/>
          </a:ln>
        </p:spPr>
      </p:cxnSp>
      <p:cxnSp>
        <p:nvCxnSpPr>
          <p:cNvPr id="175198" name="直接箭头连接符 17"/>
          <p:cNvCxnSpPr>
            <a:cxnSpLocks noChangeShapeType="1"/>
          </p:cNvCxnSpPr>
          <p:nvPr/>
        </p:nvCxnSpPr>
        <p:spPr bwMode="auto">
          <a:xfrm>
            <a:off x="5238750" y="6286500"/>
            <a:ext cx="1143000" cy="142875"/>
          </a:xfrm>
          <a:prstGeom prst="straightConnector1">
            <a:avLst/>
          </a:prstGeom>
          <a:noFill/>
          <a:ln w="38100" algn="ctr">
            <a:solidFill>
              <a:srgbClr val="0000CC"/>
            </a:solidFill>
            <a:miter lim="800000"/>
            <a:tailEnd type="arrow" w="med" len="med"/>
          </a:ln>
        </p:spPr>
      </p:cxnSp>
      <p:sp>
        <p:nvSpPr>
          <p:cNvPr id="19" name="矩形 18"/>
          <p:cNvSpPr>
            <a:spLocks noChangeArrowheads="1"/>
          </p:cNvSpPr>
          <p:nvPr/>
        </p:nvSpPr>
        <p:spPr bwMode="auto">
          <a:xfrm>
            <a:off x="2595563" y="3571875"/>
            <a:ext cx="7358062" cy="857250"/>
          </a:xfrm>
          <a:prstGeom prst="rect">
            <a:avLst/>
          </a:prstGeom>
          <a:noFill/>
          <a:ln w="38100" algn="ctr">
            <a:solidFill>
              <a:srgbClr val="FF0000"/>
            </a:solidFill>
            <a:miter lim="800000"/>
          </a:ln>
        </p:spPr>
        <p:txBody>
          <a:bodyPr wrap="none"/>
          <a:lstStyle/>
          <a:p>
            <a:endParaRPr lang="zh-CN" altLang="en-US">
              <a:solidFill>
                <a:srgbClr val="FF0000"/>
              </a:solidFill>
            </a:endParaRPr>
          </a:p>
        </p:txBody>
      </p:sp>
      <p:cxnSp>
        <p:nvCxnSpPr>
          <p:cNvPr id="21"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sp>
        <p:nvSpPr>
          <p:cNvPr id="26" name="矩形 25"/>
          <p:cNvSpPr>
            <a:spLocks noChangeArrowheads="1"/>
          </p:cNvSpPr>
          <p:nvPr/>
        </p:nvSpPr>
        <p:spPr bwMode="auto">
          <a:xfrm>
            <a:off x="5264150" y="6273800"/>
            <a:ext cx="1122363" cy="298450"/>
          </a:xfrm>
          <a:prstGeom prst="rect">
            <a:avLst/>
          </a:prstGeom>
          <a:solidFill>
            <a:schemeClr val="accent1"/>
          </a:solidFill>
          <a:ln w="9525" algn="ctr">
            <a:noFill/>
            <a:miter lim="800000"/>
          </a:ln>
        </p:spPr>
        <p:txBody>
          <a:bodyPr wrap="none"/>
          <a:lstStyle/>
          <a:p>
            <a:endParaRPr lang="zh-CN" altLang="en-US"/>
          </a:p>
        </p:txBody>
      </p:sp>
      <p:cxnSp>
        <p:nvCxnSpPr>
          <p:cNvPr id="28"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sp>
        <p:nvSpPr>
          <p:cNvPr id="30" name="矩形 29"/>
          <p:cNvSpPr>
            <a:spLocks noChangeArrowheads="1"/>
          </p:cNvSpPr>
          <p:nvPr/>
        </p:nvSpPr>
        <p:spPr bwMode="auto">
          <a:xfrm>
            <a:off x="5264150" y="4605338"/>
            <a:ext cx="1122363" cy="214312"/>
          </a:xfrm>
          <a:prstGeom prst="rect">
            <a:avLst/>
          </a:prstGeom>
          <a:solidFill>
            <a:schemeClr val="accent1"/>
          </a:solidFill>
          <a:ln w="9525" algn="ctr">
            <a:noFill/>
            <a:miter lim="800000"/>
          </a:ln>
        </p:spPr>
        <p:txBody>
          <a:bodyPr wrap="none"/>
          <a:lstStyle/>
          <a:p>
            <a:endParaRPr lang="zh-CN" altLang="en-US"/>
          </a:p>
        </p:txBody>
      </p:sp>
      <p:pic>
        <p:nvPicPr>
          <p:cNvPr id="175204" name="图片 16"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slide(fromLeft)">
                                      <p:cBhvr>
                                        <p:cTn id="12" dur="500"/>
                                        <p:tgtEl>
                                          <p:spTgt spid="28"/>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slide(fromBottom)">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Left)">
                                      <p:cBhvr>
                                        <p:cTn id="21" dur="500"/>
                                        <p:tgtEl>
                                          <p:spTgt spid="21"/>
                                        </p:tgtEl>
                                      </p:cBhvr>
                                    </p:animEffec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Bottom)">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6" grpId="0" bldLvl="0" animBg="1"/>
      <p:bldP spid="30" grpId="0" bldLvl="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6219" name="直接箭头连接符 15"/>
          <p:cNvCxnSpPr>
            <a:cxnSpLocks noChangeShapeType="1"/>
          </p:cNvCxnSpPr>
          <p:nvPr/>
        </p:nvCxnSpPr>
        <p:spPr bwMode="auto">
          <a:xfrm>
            <a:off x="5238750" y="5286375"/>
            <a:ext cx="1143000" cy="1588"/>
          </a:xfrm>
          <a:prstGeom prst="straightConnector1">
            <a:avLst/>
          </a:prstGeom>
          <a:noFill/>
          <a:ln w="38100" algn="ctr">
            <a:solidFill>
              <a:srgbClr val="0000CC"/>
            </a:solidFill>
            <a:miter lim="800000"/>
            <a:tailEnd type="arrow" w="med" len="med"/>
          </a:ln>
        </p:spPr>
      </p:cxnSp>
      <p:cxnSp>
        <p:nvCxnSpPr>
          <p:cNvPr id="176220" name="直接箭头连接符 16"/>
          <p:cNvCxnSpPr>
            <a:cxnSpLocks noChangeShapeType="1"/>
          </p:cNvCxnSpPr>
          <p:nvPr/>
        </p:nvCxnSpPr>
        <p:spPr bwMode="auto">
          <a:xfrm>
            <a:off x="5238750" y="5786438"/>
            <a:ext cx="1143000" cy="71437"/>
          </a:xfrm>
          <a:prstGeom prst="straightConnector1">
            <a:avLst/>
          </a:prstGeom>
          <a:noFill/>
          <a:ln w="38100" algn="ctr">
            <a:solidFill>
              <a:srgbClr val="0000CC"/>
            </a:solidFill>
            <a:miter lim="800000"/>
            <a:tailEnd type="arrow" w="med" len="med"/>
          </a:ln>
        </p:spPr>
      </p:cxnSp>
      <p:cxnSp>
        <p:nvCxnSpPr>
          <p:cNvPr id="176221"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cxnSp>
        <p:nvCxnSpPr>
          <p:cNvPr id="176222"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sp>
        <p:nvSpPr>
          <p:cNvPr id="20" name="TextBox 19"/>
          <p:cNvSpPr txBox="1"/>
          <p:nvPr/>
        </p:nvSpPr>
        <p:spPr>
          <a:xfrm>
            <a:off x="4524375" y="1714500"/>
            <a:ext cx="1500188" cy="521970"/>
          </a:xfrm>
          <a:prstGeom prst="rect">
            <a:avLst/>
          </a:prstGeom>
          <a:noFill/>
        </p:spPr>
        <p:txBody>
          <a:bodyPr>
            <a:spAutoFit/>
          </a:bodyPr>
          <a:lstStyle/>
          <a:p>
            <a:pPr>
              <a:defRPr/>
            </a:pPr>
            <a:r>
              <a:rPr lang="en-US" altLang="zh-CN" sz="2800" b="1" dirty="0">
                <a:solidFill>
                  <a:srgbClr val="FF0000"/>
                </a:solidFill>
                <a:latin typeface="+mn-lt"/>
                <a:ea typeface="+mn-ea"/>
              </a:rPr>
              <a:t>i=1</a:t>
            </a:r>
            <a:r>
              <a:rPr lang="zh-CN" altLang="en-US" sz="2800" b="1" dirty="0">
                <a:solidFill>
                  <a:srgbClr val="FF0000"/>
                </a:solidFill>
                <a:latin typeface="+mn-lt"/>
                <a:ea typeface="+mn-ea"/>
              </a:rPr>
              <a:t>时</a:t>
            </a:r>
            <a:endParaRPr lang="zh-CN" altLang="en-US" sz="2800" b="1" dirty="0">
              <a:solidFill>
                <a:srgbClr val="FF0000"/>
              </a:solidFill>
              <a:latin typeface="+mn-lt"/>
              <a:ea typeface="+mn-ea"/>
            </a:endParaRPr>
          </a:p>
        </p:txBody>
      </p:sp>
      <p:sp>
        <p:nvSpPr>
          <p:cNvPr id="22" name="矩形 21"/>
          <p:cNvSpPr>
            <a:spLocks noChangeArrowheads="1"/>
          </p:cNvSpPr>
          <p:nvPr/>
        </p:nvSpPr>
        <p:spPr bwMode="auto">
          <a:xfrm>
            <a:off x="2309813" y="2214563"/>
            <a:ext cx="7715250" cy="1000125"/>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23" name="TextBox 22"/>
          <p:cNvSpPr txBox="1"/>
          <p:nvPr/>
        </p:nvSpPr>
        <p:spPr>
          <a:xfrm>
            <a:off x="6381750" y="1643063"/>
            <a:ext cx="2643188" cy="521970"/>
          </a:xfrm>
          <a:prstGeom prst="rect">
            <a:avLst/>
          </a:prstGeom>
          <a:noFill/>
        </p:spPr>
        <p:txBody>
          <a:bodyPr>
            <a:spAutoFit/>
          </a:bodyPr>
          <a:lstStyle/>
          <a:p>
            <a:pPr>
              <a:defRPr/>
            </a:pPr>
            <a:r>
              <a:rPr lang="zh-CN" altLang="en-US" sz="2800" b="1" dirty="0">
                <a:solidFill>
                  <a:srgbClr val="FF0000"/>
                </a:solidFill>
                <a:latin typeface="+mn-lt"/>
                <a:ea typeface="+mn-ea"/>
              </a:rPr>
              <a:t>执行后</a:t>
            </a:r>
            <a:r>
              <a:rPr lang="en-US" altLang="zh-CN" sz="2800" b="1" dirty="0">
                <a:solidFill>
                  <a:srgbClr val="FF0000"/>
                </a:solidFill>
                <a:latin typeface="+mn-lt"/>
                <a:ea typeface="+mn-ea"/>
              </a:rPr>
              <a:t>k</a:t>
            </a:r>
            <a:r>
              <a:rPr lang="zh-CN" altLang="en-US" sz="2800" b="1" dirty="0">
                <a:solidFill>
                  <a:srgbClr val="FF0000"/>
                </a:solidFill>
                <a:latin typeface="+mn-lt"/>
                <a:ea typeface="+mn-ea"/>
              </a:rPr>
              <a:t>变为</a:t>
            </a:r>
            <a:r>
              <a:rPr lang="en-US" altLang="zh-CN" sz="2800" b="1" dirty="0">
                <a:solidFill>
                  <a:srgbClr val="FF0000"/>
                </a:solidFill>
                <a:latin typeface="+mn-lt"/>
                <a:ea typeface="+mn-ea"/>
              </a:rPr>
              <a:t>2</a:t>
            </a:r>
            <a:endParaRPr lang="zh-CN" altLang="en-US" sz="2800" b="1" dirty="0">
              <a:solidFill>
                <a:srgbClr val="FF0000"/>
              </a:solidFill>
              <a:latin typeface="+mn-lt"/>
              <a:ea typeface="+mn-ea"/>
            </a:endParaRPr>
          </a:p>
        </p:txBody>
      </p:sp>
      <p:pic>
        <p:nvPicPr>
          <p:cNvPr id="176226" name="图片 14"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slide(fromLef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ldLvl="0" animBg="1"/>
      <p:bldP spid="23"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7243" name="直接箭头连接符 15"/>
          <p:cNvCxnSpPr>
            <a:cxnSpLocks noChangeShapeType="1"/>
          </p:cNvCxnSpPr>
          <p:nvPr/>
        </p:nvCxnSpPr>
        <p:spPr bwMode="auto">
          <a:xfrm>
            <a:off x="5238750" y="5286375"/>
            <a:ext cx="1143000" cy="1588"/>
          </a:xfrm>
          <a:prstGeom prst="straightConnector1">
            <a:avLst/>
          </a:prstGeom>
          <a:noFill/>
          <a:ln w="38100" algn="ctr">
            <a:solidFill>
              <a:srgbClr val="0000CC"/>
            </a:solidFill>
            <a:miter lim="800000"/>
            <a:tailEnd type="arrow" w="med" len="med"/>
          </a:ln>
        </p:spPr>
      </p:cxnSp>
      <p:cxnSp>
        <p:nvCxnSpPr>
          <p:cNvPr id="177244" name="直接箭头连接符 16"/>
          <p:cNvCxnSpPr>
            <a:cxnSpLocks noChangeShapeType="1"/>
          </p:cNvCxnSpPr>
          <p:nvPr/>
        </p:nvCxnSpPr>
        <p:spPr bwMode="auto">
          <a:xfrm>
            <a:off x="5238750" y="5786438"/>
            <a:ext cx="1143000" cy="71437"/>
          </a:xfrm>
          <a:prstGeom prst="straightConnector1">
            <a:avLst/>
          </a:prstGeom>
          <a:noFill/>
          <a:ln w="38100" algn="ctr">
            <a:solidFill>
              <a:srgbClr val="0000CC"/>
            </a:solidFill>
            <a:miter lim="800000"/>
            <a:tailEnd type="arrow" w="med" len="med"/>
          </a:ln>
        </p:spPr>
      </p:cxnSp>
      <p:sp>
        <p:nvSpPr>
          <p:cNvPr id="15" name="矩形 14"/>
          <p:cNvSpPr>
            <a:spLocks noChangeArrowheads="1"/>
          </p:cNvSpPr>
          <p:nvPr/>
        </p:nvSpPr>
        <p:spPr bwMode="auto">
          <a:xfrm>
            <a:off x="2595563" y="3571875"/>
            <a:ext cx="7358062" cy="857250"/>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18" name="矩形 17"/>
          <p:cNvSpPr>
            <a:spLocks noChangeArrowheads="1"/>
          </p:cNvSpPr>
          <p:nvPr/>
        </p:nvSpPr>
        <p:spPr bwMode="auto">
          <a:xfrm>
            <a:off x="5264150" y="5715000"/>
            <a:ext cx="1122363" cy="298450"/>
          </a:xfrm>
          <a:prstGeom prst="rect">
            <a:avLst/>
          </a:prstGeom>
          <a:solidFill>
            <a:schemeClr val="accent1"/>
          </a:solidFill>
          <a:ln w="9525" algn="ctr">
            <a:noFill/>
            <a:miter lim="800000"/>
          </a:ln>
        </p:spPr>
        <p:txBody>
          <a:bodyPr wrap="none"/>
          <a:lstStyle/>
          <a:p>
            <a:endParaRPr lang="zh-CN" altLang="en-US"/>
          </a:p>
        </p:txBody>
      </p:sp>
      <p:sp>
        <p:nvSpPr>
          <p:cNvPr id="19" name="矩形 18"/>
          <p:cNvSpPr>
            <a:spLocks noChangeArrowheads="1"/>
          </p:cNvSpPr>
          <p:nvPr/>
        </p:nvSpPr>
        <p:spPr bwMode="auto">
          <a:xfrm>
            <a:off x="5264150" y="5168900"/>
            <a:ext cx="1122363" cy="214313"/>
          </a:xfrm>
          <a:prstGeom prst="rect">
            <a:avLst/>
          </a:prstGeom>
          <a:solidFill>
            <a:schemeClr val="accent1"/>
          </a:solidFill>
          <a:ln w="9525" algn="ctr">
            <a:noFill/>
            <a:miter lim="800000"/>
          </a:ln>
        </p:spPr>
        <p:txBody>
          <a:bodyPr wrap="none"/>
          <a:lstStyle/>
          <a:p>
            <a:endParaRPr lang="zh-CN" altLang="en-US"/>
          </a:p>
        </p:txBody>
      </p:sp>
      <p:cxnSp>
        <p:nvCxnSpPr>
          <p:cNvPr id="24" name="直接箭头连接符 23"/>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26" name="直接箭头连接符 25"/>
          <p:cNvCxnSpPr>
            <a:cxnSpLocks noChangeShapeType="1"/>
          </p:cNvCxnSpPr>
          <p:nvPr/>
        </p:nvCxnSpPr>
        <p:spPr bwMode="auto">
          <a:xfrm flipV="1">
            <a:off x="5238750" y="5429250"/>
            <a:ext cx="1143000" cy="214313"/>
          </a:xfrm>
          <a:prstGeom prst="straightConnector1">
            <a:avLst/>
          </a:prstGeom>
          <a:noFill/>
          <a:ln w="38100" algn="ctr">
            <a:solidFill>
              <a:srgbClr val="0000CC"/>
            </a:solidFill>
            <a:miter lim="800000"/>
            <a:tailEnd type="arrow" w="med" len="med"/>
          </a:ln>
        </p:spPr>
      </p:cxnSp>
      <p:cxnSp>
        <p:nvCxnSpPr>
          <p:cNvPr id="177250"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77251"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pic>
        <p:nvPicPr>
          <p:cNvPr id="177252" name="图片 16"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ox(in)">
                                      <p:cBhvr>
                                        <p:cTn id="12" dur="500"/>
                                        <p:tgtEl>
                                          <p:spTgt spid="24"/>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ox(in)">
                                      <p:cBhvr>
                                        <p:cTn id="21" dur="500"/>
                                        <p:tgtEl>
                                          <p:spTgt spid="26"/>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bldLvl="0" animBg="1"/>
      <p:bldP spid="19"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8267" name="直接箭头连接符 23"/>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178268" name="直接箭头连接符 25"/>
          <p:cNvCxnSpPr>
            <a:cxnSpLocks noChangeShapeType="1"/>
          </p:cNvCxnSpPr>
          <p:nvPr/>
        </p:nvCxnSpPr>
        <p:spPr bwMode="auto">
          <a:xfrm flipV="1">
            <a:off x="5238750" y="5429250"/>
            <a:ext cx="1143000" cy="214313"/>
          </a:xfrm>
          <a:prstGeom prst="straightConnector1">
            <a:avLst/>
          </a:prstGeom>
          <a:noFill/>
          <a:ln w="38100" algn="ctr">
            <a:solidFill>
              <a:srgbClr val="0000CC"/>
            </a:solidFill>
            <a:miter lim="800000"/>
            <a:tailEnd type="arrow" w="med" len="med"/>
          </a:ln>
        </p:spPr>
      </p:cxnSp>
      <p:cxnSp>
        <p:nvCxnSpPr>
          <p:cNvPr id="178269"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78270"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sp>
        <p:nvSpPr>
          <p:cNvPr id="20" name="TextBox 19"/>
          <p:cNvSpPr txBox="1"/>
          <p:nvPr/>
        </p:nvSpPr>
        <p:spPr>
          <a:xfrm>
            <a:off x="4524375" y="1714500"/>
            <a:ext cx="1500188" cy="521970"/>
          </a:xfrm>
          <a:prstGeom prst="rect">
            <a:avLst/>
          </a:prstGeom>
          <a:noFill/>
        </p:spPr>
        <p:txBody>
          <a:bodyPr>
            <a:spAutoFit/>
          </a:bodyPr>
          <a:lstStyle/>
          <a:p>
            <a:pPr>
              <a:defRPr/>
            </a:pPr>
            <a:r>
              <a:rPr lang="en-US" altLang="zh-CN" sz="2800" b="1" dirty="0">
                <a:solidFill>
                  <a:srgbClr val="FF0000"/>
                </a:solidFill>
                <a:latin typeface="+mn-lt"/>
                <a:ea typeface="+mn-ea"/>
              </a:rPr>
              <a:t>i=2</a:t>
            </a:r>
            <a:r>
              <a:rPr lang="zh-CN" altLang="en-US" sz="2800" b="1" dirty="0">
                <a:solidFill>
                  <a:srgbClr val="FF0000"/>
                </a:solidFill>
                <a:latin typeface="+mn-lt"/>
                <a:ea typeface="+mn-ea"/>
              </a:rPr>
              <a:t>时</a:t>
            </a:r>
            <a:endParaRPr lang="zh-CN" altLang="en-US" sz="2800" b="1" dirty="0">
              <a:solidFill>
                <a:srgbClr val="FF0000"/>
              </a:solidFill>
              <a:latin typeface="+mn-lt"/>
              <a:ea typeface="+mn-ea"/>
            </a:endParaRPr>
          </a:p>
        </p:txBody>
      </p:sp>
      <p:sp>
        <p:nvSpPr>
          <p:cNvPr id="22" name="矩形 21"/>
          <p:cNvSpPr>
            <a:spLocks noChangeArrowheads="1"/>
          </p:cNvSpPr>
          <p:nvPr/>
        </p:nvSpPr>
        <p:spPr bwMode="auto">
          <a:xfrm>
            <a:off x="2309813" y="2214563"/>
            <a:ext cx="7715250" cy="1000125"/>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23" name="TextBox 22"/>
          <p:cNvSpPr txBox="1"/>
          <p:nvPr/>
        </p:nvSpPr>
        <p:spPr>
          <a:xfrm>
            <a:off x="6381750" y="1643063"/>
            <a:ext cx="2643188" cy="521970"/>
          </a:xfrm>
          <a:prstGeom prst="rect">
            <a:avLst/>
          </a:prstGeom>
          <a:noFill/>
        </p:spPr>
        <p:txBody>
          <a:bodyPr>
            <a:spAutoFit/>
          </a:bodyPr>
          <a:lstStyle/>
          <a:p>
            <a:pPr>
              <a:defRPr/>
            </a:pPr>
            <a:r>
              <a:rPr lang="zh-CN" altLang="en-US" sz="2800" b="1" dirty="0">
                <a:solidFill>
                  <a:srgbClr val="FF0000"/>
                </a:solidFill>
                <a:latin typeface="+mn-lt"/>
                <a:ea typeface="+mn-ea"/>
              </a:rPr>
              <a:t>执行后</a:t>
            </a:r>
            <a:r>
              <a:rPr lang="en-US" altLang="zh-CN" sz="2800" b="1" dirty="0">
                <a:solidFill>
                  <a:srgbClr val="FF0000"/>
                </a:solidFill>
                <a:latin typeface="+mn-lt"/>
                <a:ea typeface="+mn-ea"/>
              </a:rPr>
              <a:t>k</a:t>
            </a:r>
            <a:r>
              <a:rPr lang="zh-CN" altLang="en-US" sz="2800" b="1" dirty="0">
                <a:solidFill>
                  <a:srgbClr val="FF0000"/>
                </a:solidFill>
                <a:latin typeface="+mn-lt"/>
                <a:ea typeface="+mn-ea"/>
              </a:rPr>
              <a:t>变为</a:t>
            </a:r>
            <a:r>
              <a:rPr lang="en-US" altLang="zh-CN" sz="2800" b="1" dirty="0">
                <a:solidFill>
                  <a:srgbClr val="FF0000"/>
                </a:solidFill>
                <a:latin typeface="+mn-lt"/>
                <a:ea typeface="+mn-ea"/>
              </a:rPr>
              <a:t>3</a:t>
            </a:r>
            <a:endParaRPr lang="zh-CN" altLang="en-US" sz="2800" b="1" dirty="0">
              <a:solidFill>
                <a:srgbClr val="FF0000"/>
              </a:solidFill>
              <a:latin typeface="+mn-lt"/>
              <a:ea typeface="+mn-ea"/>
            </a:endParaRPr>
          </a:p>
        </p:txBody>
      </p:sp>
      <p:pic>
        <p:nvPicPr>
          <p:cNvPr id="178274" name="图片 14"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slide(fromLef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ldLvl="0" animBg="1"/>
      <p:bldP spid="23"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79291" name="直接箭头连接符 23"/>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179292" name="直接箭头连接符 25"/>
          <p:cNvCxnSpPr>
            <a:cxnSpLocks noChangeShapeType="1"/>
          </p:cNvCxnSpPr>
          <p:nvPr/>
        </p:nvCxnSpPr>
        <p:spPr bwMode="auto">
          <a:xfrm flipV="1">
            <a:off x="5238750" y="5429250"/>
            <a:ext cx="1143000" cy="214313"/>
          </a:xfrm>
          <a:prstGeom prst="straightConnector1">
            <a:avLst/>
          </a:prstGeom>
          <a:noFill/>
          <a:ln w="38100" algn="ctr">
            <a:solidFill>
              <a:srgbClr val="0000CC"/>
            </a:solidFill>
            <a:miter lim="800000"/>
            <a:tailEnd type="arrow" w="med" len="med"/>
          </a:ln>
        </p:spPr>
      </p:cxnSp>
      <p:cxnSp>
        <p:nvCxnSpPr>
          <p:cNvPr id="179293"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79294"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sp>
        <p:nvSpPr>
          <p:cNvPr id="15" name="矩形 14"/>
          <p:cNvSpPr>
            <a:spLocks noChangeArrowheads="1"/>
          </p:cNvSpPr>
          <p:nvPr/>
        </p:nvSpPr>
        <p:spPr bwMode="auto">
          <a:xfrm>
            <a:off x="2595563" y="3571875"/>
            <a:ext cx="7358062" cy="857250"/>
          </a:xfrm>
          <a:prstGeom prst="rect">
            <a:avLst/>
          </a:prstGeom>
          <a:noFill/>
          <a:ln w="38100" algn="ctr">
            <a:solidFill>
              <a:srgbClr val="FF0000"/>
            </a:solidFill>
            <a:miter lim="800000"/>
          </a:ln>
        </p:spPr>
        <p:txBody>
          <a:bodyPr wrap="none"/>
          <a:lstStyle/>
          <a:p>
            <a:endParaRPr lang="zh-CN" altLang="en-US">
              <a:solidFill>
                <a:srgbClr val="FF0000"/>
              </a:solidFill>
            </a:endParaRPr>
          </a:p>
        </p:txBody>
      </p:sp>
      <p:cxnSp>
        <p:nvCxnSpPr>
          <p:cNvPr id="18" name="直接箭头连接符 17"/>
          <p:cNvCxnSpPr>
            <a:cxnSpLocks noChangeShapeType="1"/>
          </p:cNvCxnSpPr>
          <p:nvPr/>
        </p:nvCxnSpPr>
        <p:spPr bwMode="auto">
          <a:xfrm rot="5400000" flipH="1" flipV="1">
            <a:off x="5238750" y="4714875"/>
            <a:ext cx="1143000" cy="1143000"/>
          </a:xfrm>
          <a:prstGeom prst="straightConnector1">
            <a:avLst/>
          </a:prstGeom>
          <a:noFill/>
          <a:ln w="38100" algn="ctr">
            <a:solidFill>
              <a:srgbClr val="FF0000"/>
            </a:solidFill>
            <a:miter lim="800000"/>
            <a:tailEnd type="arrow" w="med" len="med"/>
          </a:ln>
        </p:spPr>
      </p:cxnSp>
      <p:pic>
        <p:nvPicPr>
          <p:cNvPr id="179297" name="图片 13"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ox(i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80315" name="直接箭头连接符 23"/>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180316"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80317" name="直接箭头连接符 20"/>
          <p:cNvCxnSpPr>
            <a:cxnSpLocks noChangeShapeType="1"/>
          </p:cNvCxnSpPr>
          <p:nvPr/>
        </p:nvCxnSpPr>
        <p:spPr bwMode="auto">
          <a:xfrm rot="5400000" flipH="1" flipV="1">
            <a:off x="5167312" y="4929188"/>
            <a:ext cx="1285875" cy="1143000"/>
          </a:xfrm>
          <a:prstGeom prst="straightConnector1">
            <a:avLst/>
          </a:prstGeom>
          <a:noFill/>
          <a:ln w="38100" algn="ctr">
            <a:solidFill>
              <a:srgbClr val="0000CC"/>
            </a:solidFill>
            <a:miter lim="800000"/>
            <a:tailEnd type="arrow" w="med" len="med"/>
          </a:ln>
        </p:spPr>
      </p:cxnSp>
      <p:cxnSp>
        <p:nvCxnSpPr>
          <p:cNvPr id="180318" name="直接箭头连接符 13"/>
          <p:cNvCxnSpPr>
            <a:cxnSpLocks noChangeShapeType="1"/>
          </p:cNvCxnSpPr>
          <p:nvPr/>
        </p:nvCxnSpPr>
        <p:spPr bwMode="auto">
          <a:xfrm rot="5400000" flipH="1" flipV="1">
            <a:off x="5238750" y="4714875"/>
            <a:ext cx="1143000" cy="1143000"/>
          </a:xfrm>
          <a:prstGeom prst="straightConnector1">
            <a:avLst/>
          </a:prstGeom>
          <a:noFill/>
          <a:ln w="38100" algn="ctr">
            <a:solidFill>
              <a:srgbClr val="FF0000"/>
            </a:solidFill>
            <a:miter lim="800000"/>
            <a:tailEnd type="arrow" w="med" len="med"/>
          </a:ln>
        </p:spPr>
      </p:cxnSp>
      <p:cxnSp>
        <p:nvCxnSpPr>
          <p:cNvPr id="19" name="直接箭头连接符 18"/>
          <p:cNvCxnSpPr>
            <a:cxnSpLocks noChangeShapeType="1"/>
          </p:cNvCxnSpPr>
          <p:nvPr/>
        </p:nvCxnSpPr>
        <p:spPr bwMode="auto">
          <a:xfrm flipV="1">
            <a:off x="5238750" y="5286375"/>
            <a:ext cx="1143000" cy="1071563"/>
          </a:xfrm>
          <a:prstGeom prst="straightConnector1">
            <a:avLst/>
          </a:prstGeom>
          <a:noFill/>
          <a:ln w="38100" algn="ctr">
            <a:solidFill>
              <a:srgbClr val="FF0000"/>
            </a:solidFill>
            <a:miter lim="800000"/>
            <a:tailEnd type="arrow" w="med" len="med"/>
          </a:ln>
        </p:spPr>
      </p:cxnSp>
      <p:pic>
        <p:nvPicPr>
          <p:cNvPr id="180320" name="图片 13"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内容占位符 2"/>
          <p:cNvSpPr>
            <a:spLocks noGrp="1"/>
          </p:cNvSpPr>
          <p:nvPr>
            <p:ph idx="1"/>
          </p:nvPr>
        </p:nvSpPr>
        <p:spPr>
          <a:xfrm>
            <a:off x="1666875" y="500063"/>
            <a:ext cx="8786813" cy="5357812"/>
          </a:xfrm>
        </p:spPr>
        <p:txBody>
          <a:bodyPr/>
          <a:lstStyle/>
          <a:p>
            <a:pPr>
              <a:lnSpc>
                <a:spcPts val="2800"/>
              </a:lnSpc>
              <a:buFont typeface="Wingdings" panose="05000000000000000000" pitchFamily="2" charset="2"/>
              <a:buNone/>
            </a:pPr>
            <a:r>
              <a:rPr lang="en-US" altLang="zh-CN" sz="2800" smtClean="0"/>
              <a:t>void sort(char *name[ ],int n) </a:t>
            </a:r>
            <a:endParaRPr lang="zh-CN" altLang="zh-CN" sz="2800" smtClean="0"/>
          </a:p>
          <a:p>
            <a:pPr>
              <a:lnSpc>
                <a:spcPts val="2800"/>
              </a:lnSpc>
              <a:buFont typeface="Wingdings" panose="05000000000000000000" pitchFamily="2" charset="2"/>
              <a:buNone/>
            </a:pPr>
            <a:r>
              <a:rPr lang="en-US" altLang="zh-CN" sz="2800" smtClean="0">
                <a:solidFill>
                  <a:srgbClr val="9D138D"/>
                </a:solidFill>
              </a:rPr>
              <a:t>{</a:t>
            </a:r>
            <a:r>
              <a:rPr lang="en-US" altLang="zh-CN" sz="2800" smtClean="0"/>
              <a:t>char *temp;  int i,j,k;</a:t>
            </a:r>
            <a:endParaRPr lang="zh-CN" altLang="zh-CN" sz="2800" smtClean="0"/>
          </a:p>
          <a:p>
            <a:pPr>
              <a:lnSpc>
                <a:spcPts val="2800"/>
              </a:lnSpc>
              <a:buFont typeface="Wingdings" panose="05000000000000000000" pitchFamily="2" charset="2"/>
              <a:buNone/>
            </a:pPr>
            <a:r>
              <a:rPr lang="en-US" altLang="zh-CN" sz="2800" smtClean="0"/>
              <a:t>  for (i=0;i&lt;n-1;i++) </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B050"/>
                </a:solidFill>
              </a:rPr>
              <a:t>{</a:t>
            </a:r>
            <a:r>
              <a:rPr lang="en-US" altLang="zh-CN" sz="2800" smtClean="0"/>
              <a:t> k=i;</a:t>
            </a:r>
            <a:endParaRPr lang="zh-CN" altLang="zh-CN" sz="2800" smtClean="0"/>
          </a:p>
          <a:p>
            <a:pPr>
              <a:lnSpc>
                <a:spcPts val="2800"/>
              </a:lnSpc>
              <a:buFont typeface="Wingdings" panose="05000000000000000000" pitchFamily="2" charset="2"/>
              <a:buNone/>
            </a:pPr>
            <a:r>
              <a:rPr lang="en-US" altLang="zh-CN" sz="2800" smtClean="0"/>
              <a:t>     for (j=i+1;j&lt;n;j++)</a:t>
            </a:r>
            <a:endParaRPr lang="zh-CN" altLang="zh-CN" sz="2800" smtClean="0"/>
          </a:p>
          <a:p>
            <a:pPr>
              <a:lnSpc>
                <a:spcPts val="2800"/>
              </a:lnSpc>
              <a:buFont typeface="Wingdings" panose="05000000000000000000" pitchFamily="2" charset="2"/>
              <a:buNone/>
            </a:pPr>
            <a:r>
              <a:rPr lang="en-US" altLang="zh-CN" sz="2800" smtClean="0"/>
              <a:t>	    if(strcmp(name[k],name[j])&gt;0) k=j;</a:t>
            </a:r>
            <a:endParaRPr lang="zh-CN" altLang="zh-CN" sz="2800" smtClean="0"/>
          </a:p>
          <a:p>
            <a:pPr>
              <a:lnSpc>
                <a:spcPts val="2800"/>
              </a:lnSpc>
              <a:buFont typeface="Wingdings" panose="05000000000000000000" pitchFamily="2" charset="2"/>
              <a:buNone/>
            </a:pPr>
            <a:r>
              <a:rPr lang="en-US" altLang="zh-CN" sz="2800" smtClean="0"/>
              <a:t>	  if (k!=i)</a:t>
            </a:r>
            <a:endParaRPr lang="zh-CN"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temp=name[i]; name[i]=name[k];        </a:t>
            </a:r>
            <a:endParaRPr lang="en-US" altLang="zh-CN" sz="2800" smtClean="0"/>
          </a:p>
          <a:p>
            <a:pPr>
              <a:lnSpc>
                <a:spcPts val="2800"/>
              </a:lnSpc>
              <a:buFont typeface="Wingdings" panose="05000000000000000000" pitchFamily="2" charset="2"/>
              <a:buNone/>
            </a:pPr>
            <a:r>
              <a:rPr lang="en-US" altLang="zh-CN" sz="2800" smtClean="0"/>
              <a:t>        name[k]=temp;</a:t>
            </a:r>
            <a:endParaRPr lang="en-US" altLang="zh-CN" sz="2800" smtClean="0"/>
          </a:p>
          <a:p>
            <a:pPr>
              <a:lnSpc>
                <a:spcPts val="2800"/>
              </a:lnSpc>
              <a:buFont typeface="Wingdings" panose="05000000000000000000" pitchFamily="2" charset="2"/>
              <a:buNone/>
            </a:pPr>
            <a:r>
              <a:rPr lang="en-US" altLang="zh-CN" sz="2800" smtClean="0"/>
              <a:t>     </a:t>
            </a:r>
            <a:r>
              <a:rPr lang="en-US" altLang="zh-CN" sz="2800" smtClean="0">
                <a:solidFill>
                  <a:srgbClr val="0000CC"/>
                </a:solidFill>
              </a:rPr>
              <a:t>}</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00B050"/>
                </a:solidFill>
              </a:rPr>
              <a:t>  }</a:t>
            </a:r>
            <a:r>
              <a:rPr lang="en-US" altLang="zh-CN" sz="2800" smtClean="0"/>
              <a:t> </a:t>
            </a:r>
            <a:endParaRPr lang="en-US" altLang="zh-CN" sz="2800" smtClean="0"/>
          </a:p>
          <a:p>
            <a:pPr>
              <a:lnSpc>
                <a:spcPts val="2800"/>
              </a:lnSpc>
              <a:buFont typeface="Wingdings" panose="05000000000000000000" pitchFamily="2" charset="2"/>
              <a:buNone/>
            </a:pPr>
            <a:r>
              <a:rPr lang="en-US" altLang="zh-CN" sz="2800" smtClean="0">
                <a:solidFill>
                  <a:srgbClr val="9D138D"/>
                </a:solidFill>
              </a:rPr>
              <a:t>}</a:t>
            </a:r>
            <a:endParaRPr lang="zh-CN" altLang="zh-CN" sz="2800" smtClean="0">
              <a:solidFill>
                <a:srgbClr val="9D138D"/>
              </a:solidFill>
            </a:endParaRPr>
          </a:p>
          <a:p>
            <a:pPr>
              <a:lnSpc>
                <a:spcPts val="2800"/>
              </a:lnSpc>
              <a:buFont typeface="Wingdings" panose="05000000000000000000" pitchFamily="2" charset="2"/>
              <a:buNone/>
            </a:pPr>
            <a:endParaRPr lang="zh-CN" altLang="en-US" sz="2800" smtClean="0"/>
          </a:p>
        </p:txBody>
      </p:sp>
      <p:graphicFrame>
        <p:nvGraphicFramePr>
          <p:cNvPr id="9" name="表格 8"/>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81339" name="直接箭头连接符 23"/>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181340" name="直接箭头连接符 27"/>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81341" name="直接箭头连接符 13"/>
          <p:cNvCxnSpPr>
            <a:cxnSpLocks noChangeShapeType="1"/>
          </p:cNvCxnSpPr>
          <p:nvPr/>
        </p:nvCxnSpPr>
        <p:spPr bwMode="auto">
          <a:xfrm rot="5400000" flipH="1" flipV="1">
            <a:off x="5238750" y="4714875"/>
            <a:ext cx="1143000" cy="1143000"/>
          </a:xfrm>
          <a:prstGeom prst="straightConnector1">
            <a:avLst/>
          </a:prstGeom>
          <a:noFill/>
          <a:ln w="38100" algn="ctr">
            <a:solidFill>
              <a:srgbClr val="FF0000"/>
            </a:solidFill>
            <a:miter lim="800000"/>
            <a:tailEnd type="arrow" w="med" len="med"/>
          </a:ln>
        </p:spPr>
      </p:cxnSp>
      <p:cxnSp>
        <p:nvCxnSpPr>
          <p:cNvPr id="181342" name="直接箭头连接符 18"/>
          <p:cNvCxnSpPr>
            <a:cxnSpLocks noChangeShapeType="1"/>
          </p:cNvCxnSpPr>
          <p:nvPr/>
        </p:nvCxnSpPr>
        <p:spPr bwMode="auto">
          <a:xfrm flipV="1">
            <a:off x="5238750" y="5286375"/>
            <a:ext cx="1143000" cy="1071563"/>
          </a:xfrm>
          <a:prstGeom prst="straightConnector1">
            <a:avLst/>
          </a:prstGeom>
          <a:noFill/>
          <a:ln w="38100" algn="ctr">
            <a:solidFill>
              <a:srgbClr val="FF0000"/>
            </a:solidFill>
            <a:miter lim="800000"/>
            <a:tailEnd type="arrow" w="med" len="med"/>
          </a:ln>
        </p:spPr>
      </p:cxnSp>
      <p:pic>
        <p:nvPicPr>
          <p:cNvPr id="181343" name="图片 13"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内容占位符 2"/>
          <p:cNvSpPr>
            <a:spLocks noGrp="1"/>
          </p:cNvSpPr>
          <p:nvPr>
            <p:ph idx="1"/>
          </p:nvPr>
        </p:nvSpPr>
        <p:spPr>
          <a:xfrm>
            <a:off x="2024063" y="571500"/>
            <a:ext cx="7143750" cy="2643188"/>
          </a:xfrm>
        </p:spPr>
        <p:txBody>
          <a:bodyPr/>
          <a:lstStyle/>
          <a:p>
            <a:pPr>
              <a:lnSpc>
                <a:spcPct val="100000"/>
              </a:lnSpc>
              <a:buFont typeface="Wingdings" panose="05000000000000000000" pitchFamily="2" charset="2"/>
              <a:buNone/>
            </a:pPr>
            <a:r>
              <a:rPr lang="en-US" altLang="zh-CN" sz="2800" smtClean="0"/>
              <a:t>void print(char *name[ ],int n) </a:t>
            </a:r>
            <a:endParaRPr lang="zh-CN" altLang="zh-CN" sz="2800" smtClean="0"/>
          </a:p>
          <a:p>
            <a:pPr>
              <a:lnSpc>
                <a:spcPct val="100000"/>
              </a:lnSpc>
              <a:buFont typeface="Wingdings" panose="05000000000000000000" pitchFamily="2" charset="2"/>
              <a:buNone/>
            </a:pPr>
            <a:r>
              <a:rPr lang="en-US" altLang="zh-CN" sz="2800" smtClean="0"/>
              <a:t>{  int i;</a:t>
            </a:r>
            <a:endParaRPr lang="zh-CN" altLang="zh-CN" sz="2800" smtClean="0"/>
          </a:p>
          <a:p>
            <a:pPr>
              <a:lnSpc>
                <a:spcPct val="100000"/>
              </a:lnSpc>
              <a:buFont typeface="Wingdings" panose="05000000000000000000" pitchFamily="2" charset="2"/>
              <a:buNone/>
            </a:pPr>
            <a:r>
              <a:rPr lang="en-US" altLang="zh-CN" sz="2800" smtClean="0"/>
              <a:t>    for(i=0;i&lt;n;i++)</a:t>
            </a:r>
            <a:endParaRPr lang="zh-CN" altLang="zh-CN" sz="2800" smtClean="0"/>
          </a:p>
          <a:p>
            <a:pPr>
              <a:lnSpc>
                <a:spcPct val="100000"/>
              </a:lnSpc>
              <a:buFont typeface="Wingdings" panose="05000000000000000000" pitchFamily="2" charset="2"/>
              <a:buNone/>
            </a:pPr>
            <a:r>
              <a:rPr lang="en-US" altLang="zh-CN" sz="2800" smtClean="0"/>
              <a:t>        printf(“%s\n”,name[i]);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6394450" y="4414838"/>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6394450" y="5000625"/>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394450" y="5597525"/>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6394450" y="6197600"/>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3238500" y="4500563"/>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82363" name="直接箭头连接符 8"/>
          <p:cNvCxnSpPr>
            <a:cxnSpLocks noChangeShapeType="1"/>
          </p:cNvCxnSpPr>
          <p:nvPr/>
        </p:nvCxnSpPr>
        <p:spPr bwMode="auto">
          <a:xfrm>
            <a:off x="5238750" y="5429250"/>
            <a:ext cx="1143000" cy="285750"/>
          </a:xfrm>
          <a:prstGeom prst="straightConnector1">
            <a:avLst/>
          </a:prstGeom>
          <a:noFill/>
          <a:ln w="38100" algn="ctr">
            <a:solidFill>
              <a:srgbClr val="FF0000"/>
            </a:solidFill>
            <a:miter lim="800000"/>
            <a:tailEnd type="arrow" w="med" len="med"/>
          </a:ln>
        </p:spPr>
      </p:cxnSp>
      <p:cxnSp>
        <p:nvCxnSpPr>
          <p:cNvPr id="182364" name="直接箭头连接符 9"/>
          <p:cNvCxnSpPr>
            <a:cxnSpLocks noChangeShapeType="1"/>
          </p:cNvCxnSpPr>
          <p:nvPr/>
        </p:nvCxnSpPr>
        <p:spPr bwMode="auto">
          <a:xfrm rot="16200000" flipH="1">
            <a:off x="5095081" y="5071269"/>
            <a:ext cx="1430338" cy="1143000"/>
          </a:xfrm>
          <a:prstGeom prst="straightConnector1">
            <a:avLst/>
          </a:prstGeom>
          <a:noFill/>
          <a:ln w="38100" algn="ctr">
            <a:solidFill>
              <a:srgbClr val="FF0000"/>
            </a:solidFill>
            <a:miter lim="800000"/>
            <a:tailEnd type="arrow" w="med" len="med"/>
          </a:ln>
        </p:spPr>
      </p:cxnSp>
      <p:cxnSp>
        <p:nvCxnSpPr>
          <p:cNvPr id="182365" name="直接箭头连接符 10"/>
          <p:cNvCxnSpPr>
            <a:cxnSpLocks noChangeShapeType="1"/>
          </p:cNvCxnSpPr>
          <p:nvPr/>
        </p:nvCxnSpPr>
        <p:spPr bwMode="auto">
          <a:xfrm rot="5400000" flipH="1" flipV="1">
            <a:off x="5238750" y="4714875"/>
            <a:ext cx="1143000" cy="1143000"/>
          </a:xfrm>
          <a:prstGeom prst="straightConnector1">
            <a:avLst/>
          </a:prstGeom>
          <a:noFill/>
          <a:ln w="38100" algn="ctr">
            <a:solidFill>
              <a:srgbClr val="FF0000"/>
            </a:solidFill>
            <a:miter lim="800000"/>
            <a:tailEnd type="arrow" w="med" len="med"/>
          </a:ln>
        </p:spPr>
      </p:cxnSp>
      <p:cxnSp>
        <p:nvCxnSpPr>
          <p:cNvPr id="182366" name="直接箭头连接符 11"/>
          <p:cNvCxnSpPr>
            <a:cxnSpLocks noChangeShapeType="1"/>
          </p:cNvCxnSpPr>
          <p:nvPr/>
        </p:nvCxnSpPr>
        <p:spPr bwMode="auto">
          <a:xfrm flipV="1">
            <a:off x="5238750" y="5286375"/>
            <a:ext cx="1143000" cy="1071563"/>
          </a:xfrm>
          <a:prstGeom prst="straightConnector1">
            <a:avLst/>
          </a:prstGeom>
          <a:noFill/>
          <a:ln w="38100" algn="ctr">
            <a:solidFill>
              <a:srgbClr val="FF0000"/>
            </a:solidFill>
            <a:miter lim="800000"/>
            <a:tailEnd type="arrow" w="med" len="med"/>
          </a:ln>
        </p:spPr>
      </p:cxnSp>
      <p:pic>
        <p:nvPicPr>
          <p:cNvPr id="262146" name="Picture 2"/>
          <p:cNvPicPr>
            <a:picLocks noChangeAspect="1" noChangeArrowheads="1"/>
          </p:cNvPicPr>
          <p:nvPr/>
        </p:nvPicPr>
        <p:blipFill>
          <a:blip r:embed="rId1"/>
          <a:srcRect/>
          <a:stretch>
            <a:fillRect/>
          </a:stretch>
        </p:blipFill>
        <p:spPr bwMode="auto">
          <a:xfrm>
            <a:off x="8024813" y="1643063"/>
            <a:ext cx="2428875" cy="2162175"/>
          </a:xfrm>
          <a:prstGeom prst="rect">
            <a:avLst/>
          </a:prstGeom>
          <a:noFill/>
          <a:ln w="9525">
            <a:noFill/>
            <a:miter lim="800000"/>
            <a:headEnd/>
            <a:tailEnd/>
          </a:ln>
        </p:spPr>
      </p:pic>
      <p:pic>
        <p:nvPicPr>
          <p:cNvPr id="182368" name="图片 12" descr="Untitled2.png">
            <a:hlinkClick r:id="rId2" action="ppaction://hlinksldjump"/>
          </p:cNvPr>
          <p:cNvPicPr>
            <a:picLocks noChangeAspect="1"/>
          </p:cNvPicPr>
          <p:nvPr/>
        </p:nvPicPr>
        <p:blipFill>
          <a:blip r:embed="rId3"/>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2146"/>
                                        </p:tgtEl>
                                        <p:attrNameLst>
                                          <p:attrName>style.visibility</p:attrName>
                                        </p:attrNameLst>
                                      </p:cBhvr>
                                      <p:to>
                                        <p:strVal val="visible"/>
                                      </p:to>
                                    </p:set>
                                    <p:animEffect transition="in" filter="blinds(horizontal)">
                                      <p:cBhvr>
                                        <p:cTn id="7" dur="500"/>
                                        <p:tgtEl>
                                          <p:spTgt spid="262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内容占位符 2"/>
          <p:cNvSpPr>
            <a:spLocks noGrp="1"/>
          </p:cNvSpPr>
          <p:nvPr>
            <p:ph idx="1"/>
          </p:nvPr>
        </p:nvSpPr>
        <p:spPr>
          <a:xfrm>
            <a:off x="2024063" y="571500"/>
            <a:ext cx="7143750" cy="2643188"/>
          </a:xfrm>
        </p:spPr>
        <p:txBody>
          <a:bodyPr/>
          <a:lstStyle/>
          <a:p>
            <a:pPr>
              <a:lnSpc>
                <a:spcPct val="100000"/>
              </a:lnSpc>
              <a:buFont typeface="Wingdings" panose="05000000000000000000" pitchFamily="2" charset="2"/>
              <a:buNone/>
            </a:pPr>
            <a:r>
              <a:rPr lang="en-US" altLang="zh-CN" sz="2800" smtClean="0"/>
              <a:t>void print(char *name[ ],int n) </a:t>
            </a:r>
            <a:endParaRPr lang="zh-CN" altLang="zh-CN" sz="2800" smtClean="0"/>
          </a:p>
          <a:p>
            <a:pPr>
              <a:lnSpc>
                <a:spcPct val="100000"/>
              </a:lnSpc>
              <a:buFont typeface="Wingdings" panose="05000000000000000000" pitchFamily="2" charset="2"/>
              <a:buNone/>
            </a:pPr>
            <a:r>
              <a:rPr lang="en-US" altLang="zh-CN" sz="2800" smtClean="0"/>
              <a:t>{  int i;</a:t>
            </a:r>
            <a:endParaRPr lang="zh-CN" altLang="zh-CN" sz="2800" smtClean="0"/>
          </a:p>
          <a:p>
            <a:pPr>
              <a:lnSpc>
                <a:spcPct val="100000"/>
              </a:lnSpc>
              <a:buFont typeface="Wingdings" panose="05000000000000000000" pitchFamily="2" charset="2"/>
              <a:buNone/>
            </a:pPr>
            <a:r>
              <a:rPr lang="en-US" altLang="zh-CN" sz="2800" smtClean="0"/>
              <a:t>    for(i=0;i&lt;n;i++)</a:t>
            </a:r>
            <a:endParaRPr lang="zh-CN" altLang="zh-CN" sz="2800" smtClean="0"/>
          </a:p>
          <a:p>
            <a:pPr>
              <a:lnSpc>
                <a:spcPct val="100000"/>
              </a:lnSpc>
              <a:buFont typeface="Wingdings" panose="05000000000000000000" pitchFamily="2" charset="2"/>
              <a:buNone/>
            </a:pPr>
            <a:r>
              <a:rPr lang="en-US" altLang="zh-CN" sz="2800" smtClean="0"/>
              <a:t>        printf(“%s\n”,name[i]);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13" name="内容占位符 2"/>
          <p:cNvSpPr txBox="1"/>
          <p:nvPr/>
        </p:nvSpPr>
        <p:spPr bwMode="auto">
          <a:xfrm>
            <a:off x="3881438" y="2928938"/>
            <a:ext cx="6786562" cy="3786187"/>
          </a:xfrm>
          <a:prstGeom prst="rect">
            <a:avLst/>
          </a:prstGeom>
          <a:solidFill>
            <a:srgbClr val="E1FFE1"/>
          </a:solidFill>
          <a:ln w="9525">
            <a:noFill/>
            <a:miter lim="800000"/>
          </a:ln>
        </p:spPr>
        <p:txBody>
          <a:bodyPr/>
          <a:lstStyle/>
          <a:p>
            <a:pPr marL="342900" indent="-342900" eaLnBrk="0" hangingPunct="0">
              <a:lnSpc>
                <a:spcPts val="3000"/>
              </a:lnSpc>
              <a:spcBef>
                <a:spcPct val="20000"/>
              </a:spcBef>
              <a:defRPr/>
            </a:pPr>
            <a:r>
              <a:rPr lang="en-US" altLang="zh-CN" sz="2800" b="1" dirty="0">
                <a:latin typeface="+mn-lt"/>
                <a:ea typeface="+mn-ea"/>
              </a:rPr>
              <a:t>void print(char *name[ ],</a:t>
            </a:r>
            <a:r>
              <a:rPr lang="en-US" altLang="zh-CN" sz="2800" b="1" dirty="0" err="1">
                <a:latin typeface="+mn-lt"/>
                <a:ea typeface="+mn-ea"/>
              </a:rPr>
              <a:t>int</a:t>
            </a:r>
            <a:r>
              <a:rPr lang="en-US" altLang="zh-CN" sz="2800" b="1" dirty="0">
                <a:latin typeface="+mn-lt"/>
                <a:ea typeface="+mn-ea"/>
              </a:rPr>
              <a:t> n)</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a:t>
            </a:r>
            <a:r>
              <a:rPr lang="en-US" altLang="zh-CN" sz="2800" b="1" dirty="0" err="1">
                <a:latin typeface="+mn-lt"/>
                <a:ea typeface="+mn-ea"/>
              </a:rPr>
              <a:t>int</a:t>
            </a:r>
            <a:r>
              <a:rPr lang="en-US" altLang="zh-CN" sz="2800" b="1" dirty="0">
                <a:latin typeface="+mn-lt"/>
                <a:ea typeface="+mn-ea"/>
              </a:rPr>
              <a:t> </a:t>
            </a:r>
            <a:r>
              <a:rPr lang="en-US" altLang="zh-CN" sz="2800" b="1" dirty="0" err="1">
                <a:latin typeface="+mn-lt"/>
                <a:ea typeface="+mn-ea"/>
              </a:rPr>
              <a:t>i</a:t>
            </a:r>
            <a:r>
              <a:rPr lang="en-US" altLang="zh-CN" sz="2800" b="1" dirty="0">
                <a:latin typeface="+mn-lt"/>
                <a:ea typeface="+mn-ea"/>
              </a:rPr>
              <a:t>=0;  char *p;</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p=name[0];</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while(</a:t>
            </a:r>
            <a:r>
              <a:rPr lang="en-US" altLang="zh-CN" sz="2800" b="1" dirty="0" err="1">
                <a:latin typeface="+mn-lt"/>
                <a:ea typeface="+mn-ea"/>
              </a:rPr>
              <a:t>i</a:t>
            </a:r>
            <a:r>
              <a:rPr lang="en-US" altLang="zh-CN" sz="2800" b="1" dirty="0">
                <a:latin typeface="+mn-lt"/>
                <a:ea typeface="+mn-ea"/>
              </a:rPr>
              <a:t>&lt;n)</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 p=*(</a:t>
            </a:r>
            <a:r>
              <a:rPr lang="en-US" altLang="zh-CN" sz="2800" b="1" dirty="0" err="1">
                <a:latin typeface="+mn-lt"/>
                <a:ea typeface="+mn-ea"/>
              </a:rPr>
              <a:t>name+i</a:t>
            </a:r>
            <a:r>
              <a:rPr lang="en-US" altLang="zh-CN" sz="2800" b="1" dirty="0">
                <a:latin typeface="+mn-lt"/>
                <a:ea typeface="+mn-ea"/>
              </a:rPr>
              <a:t>++);</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a:t>
            </a:r>
            <a:r>
              <a:rPr lang="en-US" altLang="zh-CN" sz="2800" b="1" dirty="0" err="1">
                <a:latin typeface="+mn-lt"/>
                <a:ea typeface="+mn-ea"/>
              </a:rPr>
              <a:t>printf</a:t>
            </a:r>
            <a:r>
              <a:rPr lang="en-US" altLang="zh-CN" sz="2800" b="1" dirty="0">
                <a:latin typeface="+mn-lt"/>
                <a:ea typeface="+mn-ea"/>
              </a:rPr>
              <a:t>("%s\</a:t>
            </a:r>
            <a:r>
              <a:rPr lang="en-US" altLang="zh-CN" sz="2800" b="1" dirty="0" err="1">
                <a:latin typeface="+mn-lt"/>
                <a:ea typeface="+mn-ea"/>
              </a:rPr>
              <a:t>n",p</a:t>
            </a:r>
            <a:r>
              <a:rPr lang="en-US" altLang="zh-CN" sz="2800" b="1" dirty="0">
                <a:latin typeface="+mn-lt"/>
                <a:ea typeface="+mn-ea"/>
              </a:rPr>
              <a:t>);</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a:t>
            </a:r>
            <a:endParaRPr lang="zh-CN" altLang="zh-CN" sz="2800" b="1" dirty="0">
              <a:latin typeface="+mn-lt"/>
              <a:ea typeface="+mn-ea"/>
            </a:endParaRPr>
          </a:p>
          <a:p>
            <a:pPr marL="342900" indent="-342900" eaLnBrk="0" hangingPunct="0">
              <a:lnSpc>
                <a:spcPts val="3000"/>
              </a:lnSpc>
              <a:spcBef>
                <a:spcPct val="20000"/>
              </a:spcBef>
              <a:defRPr/>
            </a:pPr>
            <a:r>
              <a:rPr lang="en-US" altLang="zh-CN" sz="2800" b="1" dirty="0">
                <a:latin typeface="+mn-lt"/>
                <a:ea typeface="+mn-ea"/>
              </a:rPr>
              <a:t>}   </a:t>
            </a:r>
            <a:endParaRPr lang="zh-CN" altLang="zh-CN" sz="2800" b="1" dirty="0">
              <a:latin typeface="+mn-lt"/>
              <a:ea typeface="+mn-ea"/>
            </a:endParaRPr>
          </a:p>
          <a:p>
            <a:pPr marL="342900" indent="-342900" eaLnBrk="0" hangingPunct="0">
              <a:lnSpc>
                <a:spcPts val="3000"/>
              </a:lnSpc>
              <a:spcBef>
                <a:spcPct val="20000"/>
              </a:spcBef>
              <a:buFont typeface="Wingdings" panose="05000000000000000000" pitchFamily="2" charset="2"/>
              <a:buNone/>
              <a:defRPr/>
            </a:pPr>
            <a:endParaRPr lang="zh-CN" altLang="en-US" sz="2800" b="1" kern="0" dirty="0">
              <a:latin typeface="+mn-lt"/>
              <a:ea typeface="+mn-ea"/>
            </a:endParaRPr>
          </a:p>
        </p:txBody>
      </p:sp>
      <p:pic>
        <p:nvPicPr>
          <p:cNvPr id="183300" name="图片 3" descr="Untitled2.png">
            <a:hlinkClick r:id="rId1" action="ppaction://hlinksldjump"/>
          </p:cNvPr>
          <p:cNvPicPr>
            <a:picLocks noChangeAspect="1"/>
          </p:cNvPicPr>
          <p:nvPr/>
        </p:nvPicPr>
        <p:blipFill>
          <a:blip r:embed="rId2"/>
          <a:srcRect/>
          <a:stretch>
            <a:fillRect/>
          </a:stretch>
        </p:blipFill>
        <p:spPr bwMode="auto">
          <a:xfrm>
            <a:off x="1738313"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1809750" y="714375"/>
            <a:ext cx="8407400" cy="585787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a=100,b=10;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FF0000"/>
                </a:solidFill>
              </a:rPr>
              <a:t>int *</a:t>
            </a:r>
            <a:r>
              <a:rPr lang="en-US" altLang="zh-CN" sz="2800" smtClean="0"/>
              <a:t>pointer_1, </a:t>
            </a:r>
            <a:r>
              <a:rPr lang="en-US" altLang="zh-CN" sz="2800" smtClean="0">
                <a:solidFill>
                  <a:srgbClr val="FF0000"/>
                </a:solidFill>
              </a:rPr>
              <a:t>*</a:t>
            </a:r>
            <a:r>
              <a:rPr lang="en-US" altLang="zh-CN" sz="2800" smtClean="0"/>
              <a:t>pointer_2;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pointer_1</a:t>
            </a:r>
            <a:r>
              <a:rPr lang="en-US" altLang="zh-CN" sz="2800" smtClean="0"/>
              <a:t>=&amp;a;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pointer_2</a:t>
            </a:r>
            <a:r>
              <a:rPr lang="en-US" altLang="zh-CN" sz="2800" smtClean="0"/>
              <a:t>=&amp;b;  </a:t>
            </a:r>
            <a:endParaRPr lang="zh-CN" altLang="zh-CN" sz="2800" smtClean="0"/>
          </a:p>
          <a:p>
            <a:pPr>
              <a:lnSpc>
                <a:spcPct val="100000"/>
              </a:lnSpc>
              <a:buFont typeface="Wingdings" panose="05000000000000000000" pitchFamily="2" charset="2"/>
              <a:buNone/>
            </a:pPr>
            <a:r>
              <a:rPr lang="en-US" altLang="zh-CN" sz="2800" smtClean="0"/>
              <a:t>   printf(“a=%d,b=%d\n”,a,b); </a:t>
            </a:r>
            <a:endParaRPr lang="zh-CN" altLang="zh-CN" sz="2800" smtClean="0"/>
          </a:p>
          <a:p>
            <a:pPr>
              <a:lnSpc>
                <a:spcPct val="100000"/>
              </a:lnSpc>
              <a:buFont typeface="Wingdings" panose="05000000000000000000" pitchFamily="2" charset="2"/>
              <a:buNone/>
            </a:pPr>
            <a:r>
              <a:rPr lang="en-US" altLang="zh-CN" sz="2800" smtClean="0"/>
              <a:t>   printf(“*pointer_1=%d,*pointer_2=</a:t>
            </a:r>
            <a:endParaRPr lang="en-US" altLang="zh-CN" sz="2800" smtClean="0"/>
          </a:p>
          <a:p>
            <a:pPr>
              <a:lnSpc>
                <a:spcPct val="100000"/>
              </a:lnSpc>
              <a:buFont typeface="Wingdings" panose="05000000000000000000" pitchFamily="2" charset="2"/>
              <a:buNone/>
            </a:pPr>
            <a:r>
              <a:rPr lang="en-US" altLang="zh-CN" sz="2800" smtClean="0"/>
              <a:t>             %d\n”,</a:t>
            </a:r>
            <a:r>
              <a:rPr lang="en-US" altLang="zh-CN" sz="2800" smtClean="0">
                <a:solidFill>
                  <a:srgbClr val="9D138D"/>
                </a:solidFill>
              </a:rPr>
              <a:t>*pointer_1</a:t>
            </a:r>
            <a:r>
              <a:rPr lang="en-US" altLang="zh-CN" sz="2800" smtClean="0"/>
              <a:t>,</a:t>
            </a:r>
            <a:r>
              <a:rPr lang="en-US" altLang="zh-CN" sz="2800" smtClean="0">
                <a:solidFill>
                  <a:srgbClr val="9D138D"/>
                </a:solidFill>
              </a:rPr>
              <a:t>*pointer_2</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4" name="圆角矩形标注 3"/>
          <p:cNvSpPr>
            <a:spLocks noChangeArrowheads="1"/>
          </p:cNvSpPr>
          <p:nvPr/>
        </p:nvSpPr>
        <p:spPr bwMode="auto">
          <a:xfrm>
            <a:off x="6238875" y="1357313"/>
            <a:ext cx="3357563" cy="642937"/>
          </a:xfrm>
          <a:prstGeom prst="wedgeRoundRectCallout">
            <a:avLst>
              <a:gd name="adj1" fmla="val -44759"/>
              <a:gd name="adj2" fmla="val 103991"/>
              <a:gd name="adj3" fmla="val 16667"/>
            </a:avLst>
          </a:prstGeom>
          <a:solidFill>
            <a:srgbClr val="FFFFCC"/>
          </a:solidFill>
          <a:ln w="9525" algn="ctr">
            <a:solidFill>
              <a:schemeClr val="tx1"/>
            </a:solidFill>
            <a:miter lim="800000"/>
          </a:ln>
        </p:spPr>
        <p:txBody>
          <a:bodyPr/>
          <a:lstStyle/>
          <a:p>
            <a:pPr algn="ctr"/>
            <a:r>
              <a:rPr lang="zh-CN" altLang="en-US" sz="2800" b="1"/>
              <a:t>定义两个指针变量</a:t>
            </a:r>
            <a:endParaRPr lang="zh-CN" altLang="en-US" sz="2800" b="1"/>
          </a:p>
        </p:txBody>
      </p:sp>
      <p:sp>
        <p:nvSpPr>
          <p:cNvPr id="5" name="圆角矩形标注 4"/>
          <p:cNvSpPr>
            <a:spLocks noChangeArrowheads="1"/>
          </p:cNvSpPr>
          <p:nvPr/>
        </p:nvSpPr>
        <p:spPr bwMode="auto">
          <a:xfrm>
            <a:off x="6096000" y="3000375"/>
            <a:ext cx="3357563" cy="642938"/>
          </a:xfrm>
          <a:prstGeom prst="wedgeRoundRectCallout">
            <a:avLst>
              <a:gd name="adj1" fmla="val -76472"/>
              <a:gd name="adj2" fmla="val -30435"/>
              <a:gd name="adj3" fmla="val 16667"/>
            </a:avLst>
          </a:prstGeom>
          <a:solidFill>
            <a:srgbClr val="FFFFCC"/>
          </a:solidFill>
          <a:ln w="9525" algn="ctr">
            <a:solidFill>
              <a:schemeClr val="tx1"/>
            </a:solidFill>
            <a:miter lim="800000"/>
          </a:ln>
        </p:spPr>
        <p:txBody>
          <a:bodyPr/>
          <a:lstStyle/>
          <a:p>
            <a:pPr algn="ctr"/>
            <a:r>
              <a:rPr lang="zh-CN" altLang="en-US" sz="2800" b="1"/>
              <a:t>使</a:t>
            </a:r>
            <a:r>
              <a:rPr lang="en-US" altLang="zh-CN" sz="2800" b="1"/>
              <a:t>pointer_1</a:t>
            </a:r>
            <a:r>
              <a:rPr lang="zh-CN" altLang="en-US" sz="2800" b="1"/>
              <a:t>指向</a:t>
            </a:r>
            <a:r>
              <a:rPr lang="en-US" altLang="zh-CN" sz="2800" b="1"/>
              <a:t>a</a:t>
            </a:r>
            <a:endParaRPr lang="zh-CN" altLang="en-US" sz="2800" b="1"/>
          </a:p>
        </p:txBody>
      </p:sp>
      <p:sp>
        <p:nvSpPr>
          <p:cNvPr id="6" name="圆角矩形标注 5"/>
          <p:cNvSpPr>
            <a:spLocks noChangeArrowheads="1"/>
          </p:cNvSpPr>
          <p:nvPr/>
        </p:nvSpPr>
        <p:spPr bwMode="auto">
          <a:xfrm>
            <a:off x="6238875" y="3071813"/>
            <a:ext cx="3357563" cy="642937"/>
          </a:xfrm>
          <a:prstGeom prst="wedgeRoundRectCallout">
            <a:avLst>
              <a:gd name="adj1" fmla="val -78338"/>
              <a:gd name="adj2" fmla="val 26065"/>
              <a:gd name="adj3" fmla="val 16667"/>
            </a:avLst>
          </a:prstGeom>
          <a:solidFill>
            <a:srgbClr val="FFFFCC"/>
          </a:solidFill>
          <a:ln w="9525" algn="ctr">
            <a:solidFill>
              <a:schemeClr val="tx1"/>
            </a:solidFill>
            <a:miter lim="800000"/>
          </a:ln>
        </p:spPr>
        <p:txBody>
          <a:bodyPr/>
          <a:lstStyle/>
          <a:p>
            <a:pPr algn="ctr"/>
            <a:r>
              <a:rPr lang="zh-CN" altLang="en-US" sz="2800" b="1"/>
              <a:t>使</a:t>
            </a:r>
            <a:r>
              <a:rPr lang="en-US" altLang="zh-CN" sz="2800" b="1"/>
              <a:t>pointer_2</a:t>
            </a:r>
            <a:r>
              <a:rPr lang="zh-CN" altLang="en-US" sz="2800" b="1"/>
              <a:t>指向</a:t>
            </a:r>
            <a:r>
              <a:rPr lang="en-US" altLang="zh-CN" sz="2800" b="1"/>
              <a:t>b</a:t>
            </a:r>
            <a:endParaRPr lang="zh-CN" altLang="en-US" sz="2800" b="1"/>
          </a:p>
        </p:txBody>
      </p:sp>
      <p:sp>
        <p:nvSpPr>
          <p:cNvPr id="7" name="圆角矩形标注 6"/>
          <p:cNvSpPr>
            <a:spLocks noChangeArrowheads="1"/>
          </p:cNvSpPr>
          <p:nvPr/>
        </p:nvSpPr>
        <p:spPr bwMode="auto">
          <a:xfrm>
            <a:off x="5310188" y="2857500"/>
            <a:ext cx="4143375" cy="642938"/>
          </a:xfrm>
          <a:prstGeom prst="wedgeRoundRectCallout">
            <a:avLst>
              <a:gd name="adj1" fmla="val 6722"/>
              <a:gd name="adj2" fmla="val 117630"/>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直接</a:t>
            </a:r>
            <a:r>
              <a:rPr lang="zh-CN" altLang="zh-CN" sz="2800" b="1"/>
              <a:t>输出变量</a:t>
            </a:r>
            <a:r>
              <a:rPr lang="en-US" altLang="zh-CN" sz="2800" b="1"/>
              <a:t>a</a:t>
            </a:r>
            <a:r>
              <a:rPr lang="zh-CN" altLang="zh-CN" sz="2800" b="1"/>
              <a:t>和</a:t>
            </a:r>
            <a:r>
              <a:rPr lang="en-US" altLang="zh-CN" sz="2800" b="1"/>
              <a:t>b</a:t>
            </a:r>
            <a:r>
              <a:rPr lang="zh-CN" altLang="zh-CN" sz="2800" b="1"/>
              <a:t>的值</a:t>
            </a:r>
            <a:endParaRPr lang="zh-CN" altLang="en-US" sz="2800" b="1"/>
          </a:p>
        </p:txBody>
      </p:sp>
      <p:sp>
        <p:nvSpPr>
          <p:cNvPr id="8" name="圆角矩形标注 7"/>
          <p:cNvSpPr>
            <a:spLocks noChangeArrowheads="1"/>
          </p:cNvSpPr>
          <p:nvPr/>
        </p:nvSpPr>
        <p:spPr bwMode="auto">
          <a:xfrm>
            <a:off x="5238750" y="5643563"/>
            <a:ext cx="4143375" cy="642937"/>
          </a:xfrm>
          <a:prstGeom prst="wedgeRoundRectCallout">
            <a:avLst>
              <a:gd name="adj1" fmla="val 9745"/>
              <a:gd name="adj2" fmla="val -94727"/>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间接</a:t>
            </a:r>
            <a:r>
              <a:rPr lang="zh-CN" altLang="zh-CN" sz="2800" b="1"/>
              <a:t>输出变量</a:t>
            </a:r>
            <a:r>
              <a:rPr lang="en-US" altLang="zh-CN" sz="2800" b="1"/>
              <a:t>a</a:t>
            </a:r>
            <a:r>
              <a:rPr lang="zh-CN" altLang="zh-CN" sz="2800" b="1"/>
              <a:t>和</a:t>
            </a:r>
            <a:r>
              <a:rPr lang="en-US" altLang="zh-CN" sz="2800" b="1"/>
              <a:t>b</a:t>
            </a:r>
            <a:r>
              <a:rPr lang="zh-CN" altLang="zh-CN" sz="2800" b="1"/>
              <a:t>的值</a:t>
            </a:r>
            <a:endParaRPr lang="zh-CN" altLang="en-US" sz="2800" b="1"/>
          </a:p>
        </p:txBody>
      </p:sp>
      <p:pic>
        <p:nvPicPr>
          <p:cNvPr id="237570" name="Picture 2"/>
          <p:cNvPicPr>
            <a:picLocks noChangeAspect="1" noChangeArrowheads="1"/>
          </p:cNvPicPr>
          <p:nvPr/>
        </p:nvPicPr>
        <p:blipFill>
          <a:blip r:embed="rId1"/>
          <a:srcRect/>
          <a:stretch>
            <a:fillRect/>
          </a:stretch>
        </p:blipFill>
        <p:spPr bwMode="auto">
          <a:xfrm>
            <a:off x="4810125" y="71438"/>
            <a:ext cx="5857875" cy="801687"/>
          </a:xfrm>
          <a:prstGeom prst="rect">
            <a:avLst/>
          </a:prstGeom>
          <a:noFill/>
          <a:ln w="9525">
            <a:noFill/>
            <a:miter lim="800000"/>
            <a:headEnd/>
            <a:tailEnd/>
          </a:ln>
        </p:spPr>
      </p:pic>
      <p:pic>
        <p:nvPicPr>
          <p:cNvPr id="18441" name="图片 8"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37570"/>
                                        </p:tgtEl>
                                        <p:attrNameLst>
                                          <p:attrName>style.visibility</p:attrName>
                                        </p:attrNameLst>
                                      </p:cBhvr>
                                      <p:to>
                                        <p:strVal val="visible"/>
                                      </p:to>
                                    </p:set>
                                    <p:animEffect transition="in" filter="blinds(horizontal)">
                                      <p:cBhvr>
                                        <p:cTn id="32" dur="500"/>
                                        <p:tgtEl>
                                          <p:spTgt spid="237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1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指向指针数据的指针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84323" name="Rectangle 3"/>
          <p:cNvSpPr>
            <a:spLocks noGrp="1" noChangeArrowheads="1"/>
          </p:cNvSpPr>
          <p:nvPr>
            <p:ph type="body" idx="1"/>
          </p:nvPr>
        </p:nvSpPr>
        <p:spPr>
          <a:xfrm>
            <a:off x="2595563" y="1571625"/>
            <a:ext cx="7286625" cy="1928813"/>
          </a:xfrm>
        </p:spPr>
        <p:txBody>
          <a:bodyPr/>
          <a:lstStyle/>
          <a:p>
            <a:r>
              <a:rPr lang="zh-CN" altLang="zh-CN" smtClean="0"/>
              <a:t>在了解了指针数组的基础上，需要了解指向指针数据的指针变量，简称为指向指针的指针。</a:t>
            </a:r>
            <a:endParaRPr lang="zh-CN" altLang="zh-CN" smtClean="0"/>
          </a:p>
        </p:txBody>
      </p:sp>
      <p:graphicFrame>
        <p:nvGraphicFramePr>
          <p:cNvPr id="4" name="表格 3"/>
          <p:cNvGraphicFramePr>
            <a:graphicFrameLocks noGrp="1"/>
          </p:cNvGraphicFramePr>
          <p:nvPr/>
        </p:nvGraphicFramePr>
        <p:xfrm>
          <a:off x="6394450" y="3857625"/>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6394450" y="4443413"/>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394450" y="5040313"/>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6394450" y="5640388"/>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3238500" y="3943350"/>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3" name="直接箭头连接符 12"/>
          <p:cNvCxnSpPr>
            <a:cxnSpLocks noChangeShapeType="1"/>
          </p:cNvCxnSpPr>
          <p:nvPr/>
        </p:nvCxnSpPr>
        <p:spPr bwMode="auto">
          <a:xfrm flipV="1">
            <a:off x="5238750" y="4214813"/>
            <a:ext cx="1143000" cy="69850"/>
          </a:xfrm>
          <a:prstGeom prst="straightConnector1">
            <a:avLst/>
          </a:prstGeom>
          <a:noFill/>
          <a:ln w="38100" algn="ctr">
            <a:solidFill>
              <a:srgbClr val="0000CC"/>
            </a:solidFill>
            <a:miter lim="800000"/>
            <a:tailEnd type="arrow" w="med" len="med"/>
          </a:ln>
        </p:spPr>
      </p:cxnSp>
      <p:cxnSp>
        <p:nvCxnSpPr>
          <p:cNvPr id="14" name="直接箭头连接符 13"/>
          <p:cNvCxnSpPr>
            <a:cxnSpLocks noChangeShapeType="1"/>
          </p:cNvCxnSpPr>
          <p:nvPr/>
        </p:nvCxnSpPr>
        <p:spPr bwMode="auto">
          <a:xfrm>
            <a:off x="5238750" y="4784725"/>
            <a:ext cx="1143000" cy="1588"/>
          </a:xfrm>
          <a:prstGeom prst="straightConnector1">
            <a:avLst/>
          </a:prstGeom>
          <a:noFill/>
          <a:ln w="38100" algn="ctr">
            <a:solidFill>
              <a:srgbClr val="0000CC"/>
            </a:solidFill>
            <a:miter lim="800000"/>
            <a:tailEnd type="arrow" w="med" len="med"/>
          </a:ln>
        </p:spPr>
      </p:cxnSp>
      <p:cxnSp>
        <p:nvCxnSpPr>
          <p:cNvPr id="15" name="直接箭头连接符 14"/>
          <p:cNvCxnSpPr>
            <a:cxnSpLocks noChangeShapeType="1"/>
          </p:cNvCxnSpPr>
          <p:nvPr/>
        </p:nvCxnSpPr>
        <p:spPr bwMode="auto">
          <a:xfrm>
            <a:off x="5238750" y="5284788"/>
            <a:ext cx="1143000" cy="71437"/>
          </a:xfrm>
          <a:prstGeom prst="straightConnector1">
            <a:avLst/>
          </a:prstGeom>
          <a:noFill/>
          <a:ln w="38100" algn="ctr">
            <a:solidFill>
              <a:srgbClr val="0000CC"/>
            </a:solidFill>
            <a:miter lim="800000"/>
            <a:tailEnd type="arrow" w="med" len="med"/>
          </a:ln>
        </p:spPr>
      </p:cxnSp>
      <p:cxnSp>
        <p:nvCxnSpPr>
          <p:cNvPr id="16" name="直接箭头连接符 15"/>
          <p:cNvCxnSpPr>
            <a:cxnSpLocks noChangeShapeType="1"/>
          </p:cNvCxnSpPr>
          <p:nvPr/>
        </p:nvCxnSpPr>
        <p:spPr bwMode="auto">
          <a:xfrm>
            <a:off x="5238750" y="5784850"/>
            <a:ext cx="1143000" cy="142875"/>
          </a:xfrm>
          <a:prstGeom prst="straightConnector1">
            <a:avLst/>
          </a:prstGeom>
          <a:noFill/>
          <a:ln w="38100" algn="ctr">
            <a:solidFill>
              <a:srgbClr val="0000CC"/>
            </a:solidFill>
            <a:miter lim="800000"/>
            <a:tailEnd type="arrow" w="med" len="med"/>
          </a:ln>
        </p:spPr>
      </p:cxnSp>
      <p:sp>
        <p:nvSpPr>
          <p:cNvPr id="17" name="TextBox 16"/>
          <p:cNvSpPr txBox="1"/>
          <p:nvPr/>
        </p:nvSpPr>
        <p:spPr>
          <a:xfrm>
            <a:off x="1738313" y="3429000"/>
            <a:ext cx="1357312" cy="521970"/>
          </a:xfrm>
          <a:prstGeom prst="rect">
            <a:avLst/>
          </a:prstGeom>
          <a:noFill/>
        </p:spPr>
        <p:txBody>
          <a:bodyPr>
            <a:spAutoFit/>
          </a:bodyPr>
          <a:lstStyle/>
          <a:p>
            <a:pPr>
              <a:defRPr/>
            </a:pPr>
            <a:r>
              <a:rPr lang="en-US" altLang="zh-CN" sz="2800" b="1" dirty="0">
                <a:solidFill>
                  <a:srgbClr val="00B050"/>
                </a:solidFill>
                <a:latin typeface="+mn-lt"/>
                <a:ea typeface="+mn-ea"/>
              </a:rPr>
              <a:t>name</a:t>
            </a:r>
            <a:endParaRPr lang="zh-CN" altLang="en-US" sz="2800" b="1" dirty="0">
              <a:solidFill>
                <a:srgbClr val="00B050"/>
              </a:solidFill>
              <a:latin typeface="+mn-lt"/>
              <a:ea typeface="+mn-ea"/>
            </a:endParaRPr>
          </a:p>
        </p:txBody>
      </p:sp>
      <p:cxnSp>
        <p:nvCxnSpPr>
          <p:cNvPr id="18" name="直接箭头连接符 17"/>
          <p:cNvCxnSpPr>
            <a:cxnSpLocks noChangeShapeType="1"/>
          </p:cNvCxnSpPr>
          <p:nvPr/>
        </p:nvCxnSpPr>
        <p:spPr bwMode="auto">
          <a:xfrm>
            <a:off x="1809750" y="3929063"/>
            <a:ext cx="1428750" cy="1587"/>
          </a:xfrm>
          <a:prstGeom prst="straightConnector1">
            <a:avLst/>
          </a:prstGeom>
          <a:noFill/>
          <a:ln w="38100" algn="ctr">
            <a:solidFill>
              <a:srgbClr val="00B050"/>
            </a:solidFill>
            <a:miter lim="800000"/>
            <a:tailEnd type="arrow" w="med" len="med"/>
          </a:ln>
        </p:spPr>
      </p:cxnSp>
      <p:sp>
        <p:nvSpPr>
          <p:cNvPr id="21" name="TextBox 20"/>
          <p:cNvSpPr txBox="1"/>
          <p:nvPr/>
        </p:nvSpPr>
        <p:spPr>
          <a:xfrm>
            <a:off x="1952625" y="4476750"/>
            <a:ext cx="642938"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22" name="直接箭头连接符 21"/>
          <p:cNvCxnSpPr>
            <a:cxnSpLocks noChangeShapeType="1"/>
          </p:cNvCxnSpPr>
          <p:nvPr/>
        </p:nvCxnSpPr>
        <p:spPr bwMode="auto">
          <a:xfrm>
            <a:off x="1809750" y="4976813"/>
            <a:ext cx="1428750" cy="1587"/>
          </a:xfrm>
          <a:prstGeom prst="straightConnector1">
            <a:avLst/>
          </a:prstGeom>
          <a:noFill/>
          <a:ln w="38100" algn="ctr">
            <a:solidFill>
              <a:srgbClr val="00B050"/>
            </a:solidFill>
            <a:miter lim="800000"/>
            <a:tailEnd type="arrow" w="med" len="med"/>
          </a:ln>
        </p:spPr>
      </p:cxnSp>
      <p:pic>
        <p:nvPicPr>
          <p:cNvPr id="184420" name="图片 15" descr="Untitled2.png">
            <a:hlinkClick r:id="rId1" action="ppaction://hlinksldjump"/>
          </p:cNvPr>
          <p:cNvPicPr>
            <a:picLocks noChangeAspect="1"/>
          </p:cNvPicPr>
          <p:nvPr/>
        </p:nvPicPr>
        <p:blipFill>
          <a:blip r:embed="rId2"/>
          <a:srcRect/>
          <a:stretch>
            <a:fillRect/>
          </a:stretch>
        </p:blipFill>
        <p:spPr bwMode="auto">
          <a:xfrm>
            <a:off x="9810750" y="6199188"/>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lide(fromLeft)">
                                      <p:cBhvr>
                                        <p:cTn id="26" dur="500"/>
                                        <p:tgtEl>
                                          <p:spTgt spid="13"/>
                                        </p:tgtEl>
                                      </p:cBhvr>
                                    </p:animEffect>
                                  </p:childTnLst>
                                </p:cTn>
                              </p:par>
                              <p:par>
                                <p:cTn id="27" presetID="12" presetClass="entr" presetSubtype="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lide(fromLeft)">
                                      <p:cBhvr>
                                        <p:cTn id="29" dur="500"/>
                                        <p:tgtEl>
                                          <p:spTgt spid="14"/>
                                        </p:tgtEl>
                                      </p:cBhvr>
                                    </p:animEffect>
                                  </p:childTnLst>
                                </p:cTn>
                              </p:par>
                              <p:par>
                                <p:cTn id="30" presetID="1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par>
                                <p:cTn id="33" presetID="1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lide(fromLef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slide(fromLeft)">
                                      <p:cBhvr>
                                        <p:cTn id="40" dur="500"/>
                                        <p:tgtEl>
                                          <p:spTgt spid="18"/>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slide(fromLeft)">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Left)">
                                      <p:cBhvr>
                                        <p:cTn id="48" dur="500"/>
                                        <p:tgtEl>
                                          <p:spTgt spid="22"/>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slide(fromLeft)">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952625" y="500063"/>
            <a:ext cx="8358188" cy="3071812"/>
          </a:xfrm>
        </p:spPr>
        <p:txBody>
          <a:bodyPr/>
          <a:lstStyle/>
          <a:p>
            <a:pPr>
              <a:buFont typeface="Wingdings" panose="05000000000000000000" pitchFamily="2" charset="2"/>
              <a:buNone/>
            </a:pPr>
            <a:r>
              <a:rPr lang="zh-CN" altLang="zh-CN" smtClean="0"/>
              <a:t>例</a:t>
            </a:r>
            <a:r>
              <a:rPr lang="en-US" altLang="zh-CN" smtClean="0"/>
              <a:t>7.</a:t>
            </a:r>
            <a:r>
              <a:rPr lang="en-US" altLang="zh-CN" smtClean="0"/>
              <a:t>28 </a:t>
            </a:r>
            <a:r>
              <a:rPr lang="zh-CN" altLang="zh-CN" smtClean="0"/>
              <a:t>使用指向指针数据的指针变量。</a:t>
            </a:r>
            <a:endParaRPr lang="en-US" altLang="zh-CN" smtClean="0"/>
          </a:p>
          <a:p>
            <a:pPr>
              <a:lnSpc>
                <a:spcPts val="2900"/>
              </a:lnSpc>
              <a:buFont typeface="Wingdings" panose="05000000000000000000" pitchFamily="2" charset="2"/>
              <a:buNone/>
            </a:pPr>
            <a:r>
              <a:rPr lang="en-US" altLang="zh-CN" sz="2800" smtClean="0"/>
              <a:t>  char *name[]={“Follow”,,“Great”,</a:t>
            </a:r>
            <a:endParaRPr lang="en-US" altLang="zh-CN" sz="2800" smtClean="0"/>
          </a:p>
          <a:p>
            <a:pPr>
              <a:lnSpc>
                <a:spcPts val="2900"/>
              </a:lnSpc>
              <a:buFont typeface="Wingdings" panose="05000000000000000000" pitchFamily="2" charset="2"/>
              <a:buNone/>
            </a:pPr>
            <a:r>
              <a:rPr lang="en-US" altLang="zh-CN" sz="2800" smtClean="0"/>
              <a:t>               “FORTRAN”,“Computer”};</a:t>
            </a:r>
            <a:endParaRPr lang="zh-CN" altLang="zh-CN" sz="2800" smtClean="0"/>
          </a:p>
          <a:p>
            <a:pPr>
              <a:lnSpc>
                <a:spcPts val="2900"/>
              </a:lnSpc>
              <a:buFont typeface="Wingdings" panose="05000000000000000000" pitchFamily="2" charset="2"/>
              <a:buNone/>
            </a:pPr>
            <a:r>
              <a:rPr lang="en-US" altLang="zh-CN" sz="2800" smtClean="0"/>
              <a:t>  </a:t>
            </a:r>
            <a:r>
              <a:rPr lang="en-US" altLang="zh-CN" sz="2800" smtClean="0">
                <a:solidFill>
                  <a:srgbClr val="00B050"/>
                </a:solidFill>
              </a:rPr>
              <a:t>char</a:t>
            </a:r>
            <a:r>
              <a:rPr lang="en-US" altLang="zh-CN" sz="2800" smtClean="0"/>
              <a:t> </a:t>
            </a:r>
            <a:r>
              <a:rPr lang="en-US" altLang="zh-CN" sz="2800" smtClean="0">
                <a:solidFill>
                  <a:srgbClr val="00B050"/>
                </a:solidFill>
              </a:rPr>
              <a:t>*</a:t>
            </a:r>
            <a:r>
              <a:rPr lang="en-US" altLang="zh-CN" sz="2800" smtClean="0">
                <a:solidFill>
                  <a:srgbClr val="FF0000"/>
                </a:solidFill>
              </a:rPr>
              <a:t>*p</a:t>
            </a:r>
            <a:r>
              <a:rPr lang="en-US" altLang="zh-CN" sz="2800" smtClean="0"/>
              <a:t>;</a:t>
            </a:r>
            <a:r>
              <a:rPr lang="zh-CN" altLang="zh-CN" sz="2800" smtClean="0"/>
              <a:t> </a:t>
            </a:r>
            <a:r>
              <a:rPr lang="en-US" altLang="zh-CN" sz="2800" smtClean="0"/>
              <a:t>  int i;</a:t>
            </a:r>
            <a:endParaRPr lang="zh-CN" altLang="zh-CN" sz="2800" smtClean="0"/>
          </a:p>
          <a:p>
            <a:pPr>
              <a:lnSpc>
                <a:spcPts val="2900"/>
              </a:lnSpc>
              <a:buFont typeface="Wingdings" panose="05000000000000000000" pitchFamily="2" charset="2"/>
              <a:buNone/>
            </a:pPr>
            <a:r>
              <a:rPr lang="en-US" altLang="zh-CN" sz="2800" smtClean="0"/>
              <a:t>  for(i=0;i&lt;5;i++)</a:t>
            </a:r>
            <a:endParaRPr lang="zh-CN" altLang="zh-CN" sz="2800" smtClean="0"/>
          </a:p>
          <a:p>
            <a:pPr>
              <a:lnSpc>
                <a:spcPts val="2900"/>
              </a:lnSpc>
              <a:buFont typeface="Wingdings" panose="05000000000000000000" pitchFamily="2" charset="2"/>
              <a:buNone/>
            </a:pPr>
            <a:r>
              <a:rPr lang="en-US" altLang="zh-CN" sz="2800" smtClean="0"/>
              <a:t>  {  p=name+i;   printf("%s\n",*p);  }</a:t>
            </a:r>
            <a:endParaRPr lang="zh-CN" altLang="zh-CN" sz="2800" smtClean="0"/>
          </a:p>
        </p:txBody>
      </p:sp>
      <p:graphicFrame>
        <p:nvGraphicFramePr>
          <p:cNvPr id="4" name="表格 3"/>
          <p:cNvGraphicFramePr>
            <a:graphicFrameLocks noGrp="1"/>
          </p:cNvGraphicFramePr>
          <p:nvPr/>
        </p:nvGraphicFramePr>
        <p:xfrm>
          <a:off x="6394450" y="3857625"/>
          <a:ext cx="3357245" cy="518160"/>
        </p:xfrm>
        <a:graphic>
          <a:graphicData uri="http://schemas.openxmlformats.org/drawingml/2006/table">
            <a:tbl>
              <a:tblPr firstRow="1" bandRow="1">
                <a:tableStyleId>{5C22544A-7EE6-4342-B048-85BDC9FD1C3A}</a:tableStyleId>
              </a:tblPr>
              <a:tblGrid>
                <a:gridCol w="428625"/>
                <a:gridCol w="428625"/>
                <a:gridCol w="428625"/>
                <a:gridCol w="427990"/>
                <a:gridCol w="357505"/>
                <a:gridCol w="499745"/>
                <a:gridCol w="786130"/>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l</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6394450" y="4443413"/>
          <a:ext cx="2857500" cy="518160"/>
        </p:xfrm>
        <a:graphic>
          <a:graphicData uri="http://schemas.openxmlformats.org/drawingml/2006/table">
            <a:tbl>
              <a:tblPr firstRow="1" bandRow="1">
                <a:tableStyleId>{5C22544A-7EE6-4342-B048-85BDC9FD1C3A}</a:tableStyleId>
              </a:tblPr>
              <a:tblGrid>
                <a:gridCol w="428625"/>
                <a:gridCol w="357505"/>
                <a:gridCol w="428625"/>
                <a:gridCol w="428625"/>
                <a:gridCol w="428625"/>
                <a:gridCol w="785495"/>
              </a:tblGrid>
              <a:tr h="518160">
                <a:tc>
                  <a:txBody>
                    <a:bodyPr/>
                    <a:lstStyle/>
                    <a:p>
                      <a:pPr algn="ctr"/>
                      <a:r>
                        <a:rPr lang="en-US" altLang="zh-CN" sz="2800" dirty="0" smtClean="0">
                          <a:solidFill>
                            <a:srgbClr val="0000CC"/>
                          </a:solidFill>
                        </a:rPr>
                        <a:t>G</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394450" y="5040313"/>
          <a:ext cx="3714750" cy="518160"/>
        </p:xfrm>
        <a:graphic>
          <a:graphicData uri="http://schemas.openxmlformats.org/drawingml/2006/table">
            <a:tbl>
              <a:tblPr firstRow="1" bandRow="1">
                <a:tableStyleId>{5C22544A-7EE6-4342-B048-85BDC9FD1C3A}</a:tableStyleId>
              </a:tblPr>
              <a:tblGrid>
                <a:gridCol w="428625"/>
                <a:gridCol w="428625"/>
                <a:gridCol w="428625"/>
                <a:gridCol w="428625"/>
                <a:gridCol w="428625"/>
                <a:gridCol w="428625"/>
                <a:gridCol w="428625"/>
                <a:gridCol w="714375"/>
              </a:tblGrid>
              <a:tr h="518160">
                <a:tc>
                  <a:txBody>
                    <a:bodyPr/>
                    <a:lstStyle/>
                    <a:p>
                      <a:pPr algn="ctr"/>
                      <a:r>
                        <a:rPr lang="en-US" altLang="zh-CN" sz="2800" dirty="0" smtClean="0">
                          <a:solidFill>
                            <a:srgbClr val="0000CC"/>
                          </a:solidFill>
                        </a:rPr>
                        <a:t>F</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6394450" y="5640388"/>
          <a:ext cx="4071620" cy="518160"/>
        </p:xfrm>
        <a:graphic>
          <a:graphicData uri="http://schemas.openxmlformats.org/drawingml/2006/table">
            <a:tbl>
              <a:tblPr firstRow="1" bandRow="1">
                <a:tableStyleId>{5C22544A-7EE6-4342-B048-85BDC9FD1C3A}</a:tableStyleId>
              </a:tblPr>
              <a:tblGrid>
                <a:gridCol w="357505"/>
                <a:gridCol w="356870"/>
                <a:gridCol w="428625"/>
                <a:gridCol w="428625"/>
                <a:gridCol w="428625"/>
                <a:gridCol w="427990"/>
                <a:gridCol w="500380"/>
                <a:gridCol w="428625"/>
                <a:gridCol w="714375"/>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3238500" y="3943350"/>
          <a:ext cx="2000250" cy="2075180"/>
        </p:xfrm>
        <a:graphic>
          <a:graphicData uri="http://schemas.openxmlformats.org/drawingml/2006/table">
            <a:tbl>
              <a:tblPr firstRow="1" bandRow="1">
                <a:tableStyleId>{5C22544A-7EE6-4342-B048-85BDC9FD1C3A}</a:tableStyleId>
              </a:tblPr>
              <a:tblGrid>
                <a:gridCol w="2000250"/>
              </a:tblGrid>
              <a:tr h="518795">
                <a:tc>
                  <a:txBody>
                    <a:bodyPr/>
                    <a:lstStyle/>
                    <a:p>
                      <a:pPr algn="ctr"/>
                      <a:r>
                        <a:rPr lang="en-US" altLang="zh-CN" sz="2800" b="1" dirty="0" smtClean="0">
                          <a:solidFill>
                            <a:srgbClr val="9D138D"/>
                          </a:solidFill>
                        </a:rPr>
                        <a:t>name[0]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1879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name[3]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85435" name="直接箭头连接符 12"/>
          <p:cNvCxnSpPr>
            <a:cxnSpLocks noChangeShapeType="1"/>
          </p:cNvCxnSpPr>
          <p:nvPr/>
        </p:nvCxnSpPr>
        <p:spPr bwMode="auto">
          <a:xfrm flipV="1">
            <a:off x="5238750" y="4214813"/>
            <a:ext cx="1143000" cy="69850"/>
          </a:xfrm>
          <a:prstGeom prst="straightConnector1">
            <a:avLst/>
          </a:prstGeom>
          <a:noFill/>
          <a:ln w="38100" algn="ctr">
            <a:solidFill>
              <a:srgbClr val="0000CC"/>
            </a:solidFill>
            <a:miter lim="800000"/>
            <a:tailEnd type="arrow" w="med" len="med"/>
          </a:ln>
        </p:spPr>
      </p:cxnSp>
      <p:cxnSp>
        <p:nvCxnSpPr>
          <p:cNvPr id="185436" name="直接箭头连接符 13"/>
          <p:cNvCxnSpPr>
            <a:cxnSpLocks noChangeShapeType="1"/>
          </p:cNvCxnSpPr>
          <p:nvPr/>
        </p:nvCxnSpPr>
        <p:spPr bwMode="auto">
          <a:xfrm>
            <a:off x="5238750" y="4784725"/>
            <a:ext cx="1143000" cy="1588"/>
          </a:xfrm>
          <a:prstGeom prst="straightConnector1">
            <a:avLst/>
          </a:prstGeom>
          <a:noFill/>
          <a:ln w="38100" algn="ctr">
            <a:solidFill>
              <a:srgbClr val="0000CC"/>
            </a:solidFill>
            <a:miter lim="800000"/>
            <a:tailEnd type="arrow" w="med" len="med"/>
          </a:ln>
        </p:spPr>
      </p:cxnSp>
      <p:cxnSp>
        <p:nvCxnSpPr>
          <p:cNvPr id="185437" name="直接箭头连接符 14"/>
          <p:cNvCxnSpPr>
            <a:cxnSpLocks noChangeShapeType="1"/>
          </p:cNvCxnSpPr>
          <p:nvPr/>
        </p:nvCxnSpPr>
        <p:spPr bwMode="auto">
          <a:xfrm>
            <a:off x="5238750" y="5284788"/>
            <a:ext cx="1143000" cy="71437"/>
          </a:xfrm>
          <a:prstGeom prst="straightConnector1">
            <a:avLst/>
          </a:prstGeom>
          <a:noFill/>
          <a:ln w="38100" algn="ctr">
            <a:solidFill>
              <a:srgbClr val="0000CC"/>
            </a:solidFill>
            <a:miter lim="800000"/>
            <a:tailEnd type="arrow" w="med" len="med"/>
          </a:ln>
        </p:spPr>
      </p:cxnSp>
      <p:cxnSp>
        <p:nvCxnSpPr>
          <p:cNvPr id="185438" name="直接箭头连接符 15"/>
          <p:cNvCxnSpPr>
            <a:cxnSpLocks noChangeShapeType="1"/>
          </p:cNvCxnSpPr>
          <p:nvPr/>
        </p:nvCxnSpPr>
        <p:spPr bwMode="auto">
          <a:xfrm>
            <a:off x="5238750" y="5784850"/>
            <a:ext cx="1143000" cy="142875"/>
          </a:xfrm>
          <a:prstGeom prst="straightConnector1">
            <a:avLst/>
          </a:prstGeom>
          <a:noFill/>
          <a:ln w="38100" algn="ctr">
            <a:solidFill>
              <a:srgbClr val="0000CC"/>
            </a:solidFill>
            <a:miter lim="800000"/>
            <a:tailEnd type="arrow" w="med" len="med"/>
          </a:ln>
        </p:spPr>
      </p:cxnSp>
      <p:sp>
        <p:nvSpPr>
          <p:cNvPr id="17" name="TextBox 16"/>
          <p:cNvSpPr txBox="1"/>
          <p:nvPr/>
        </p:nvSpPr>
        <p:spPr>
          <a:xfrm>
            <a:off x="1738313" y="3429000"/>
            <a:ext cx="1357312" cy="521970"/>
          </a:xfrm>
          <a:prstGeom prst="rect">
            <a:avLst/>
          </a:prstGeom>
          <a:noFill/>
        </p:spPr>
        <p:txBody>
          <a:bodyPr>
            <a:spAutoFit/>
          </a:bodyPr>
          <a:lstStyle/>
          <a:p>
            <a:pPr>
              <a:defRPr/>
            </a:pPr>
            <a:r>
              <a:rPr lang="en-US" altLang="zh-CN" sz="2800" b="1" dirty="0">
                <a:solidFill>
                  <a:srgbClr val="00B050"/>
                </a:solidFill>
                <a:latin typeface="+mn-lt"/>
                <a:ea typeface="+mn-ea"/>
              </a:rPr>
              <a:t>name</a:t>
            </a:r>
            <a:endParaRPr lang="zh-CN" altLang="en-US" sz="2800" b="1" dirty="0">
              <a:solidFill>
                <a:srgbClr val="00B050"/>
              </a:solidFill>
              <a:latin typeface="+mn-lt"/>
              <a:ea typeface="+mn-ea"/>
            </a:endParaRPr>
          </a:p>
        </p:txBody>
      </p:sp>
      <p:cxnSp>
        <p:nvCxnSpPr>
          <p:cNvPr id="185440" name="直接箭头连接符 17"/>
          <p:cNvCxnSpPr>
            <a:cxnSpLocks noChangeShapeType="1"/>
          </p:cNvCxnSpPr>
          <p:nvPr/>
        </p:nvCxnSpPr>
        <p:spPr bwMode="auto">
          <a:xfrm>
            <a:off x="1809750" y="3929063"/>
            <a:ext cx="1428750" cy="1587"/>
          </a:xfrm>
          <a:prstGeom prst="straightConnector1">
            <a:avLst/>
          </a:prstGeom>
          <a:noFill/>
          <a:ln w="38100" algn="ctr">
            <a:solidFill>
              <a:srgbClr val="00B050"/>
            </a:solidFill>
            <a:miter lim="800000"/>
            <a:tailEnd type="arrow" w="med" len="med"/>
          </a:ln>
        </p:spPr>
      </p:cxnSp>
      <p:sp>
        <p:nvSpPr>
          <p:cNvPr id="21" name="TextBox 20"/>
          <p:cNvSpPr txBox="1"/>
          <p:nvPr/>
        </p:nvSpPr>
        <p:spPr>
          <a:xfrm>
            <a:off x="1952625" y="4476750"/>
            <a:ext cx="642938"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185442" name="直接箭头连接符 21"/>
          <p:cNvCxnSpPr>
            <a:cxnSpLocks noChangeShapeType="1"/>
          </p:cNvCxnSpPr>
          <p:nvPr/>
        </p:nvCxnSpPr>
        <p:spPr bwMode="auto">
          <a:xfrm>
            <a:off x="1809750" y="4976813"/>
            <a:ext cx="1428750" cy="1587"/>
          </a:xfrm>
          <a:prstGeom prst="straightConnector1">
            <a:avLst/>
          </a:prstGeom>
          <a:noFill/>
          <a:ln w="38100" algn="ctr">
            <a:solidFill>
              <a:srgbClr val="00B050"/>
            </a:solidFill>
            <a:miter lim="800000"/>
            <a:tailEnd type="arrow" w="med" len="med"/>
          </a:ln>
        </p:spPr>
      </p:cxnSp>
      <p:pic>
        <p:nvPicPr>
          <p:cNvPr id="185443" name="图片 15" descr="Untitled2.png">
            <a:hlinkClick r:id="rId1" action="ppaction://hlinksldjump"/>
          </p:cNvPr>
          <p:cNvPicPr>
            <a:picLocks noChangeAspect="1"/>
          </p:cNvPicPr>
          <p:nvPr/>
        </p:nvPicPr>
        <p:blipFill>
          <a:blip r:embed="rId2"/>
          <a:srcRect/>
          <a:stretch>
            <a:fillRect/>
          </a:stretch>
        </p:blipFill>
        <p:spPr bwMode="auto">
          <a:xfrm>
            <a:off x="9810750" y="6199188"/>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5" dur="500"/>
                                        <p:tgtEl>
                                          <p:spTgt spid="614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0" dur="500"/>
                                        <p:tgtEl>
                                          <p:spTgt spid="614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animEffect transition="in" filter="blinds(horizontal)">
                                      <p:cBhvr>
                                        <p:cTn id="25" dur="500"/>
                                        <p:tgtEl>
                                          <p:spTgt spid="6147">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147">
                                            <p:txEl>
                                              <p:pRg st="5" end="5"/>
                                            </p:txEl>
                                          </p:spTgt>
                                        </p:tgtEl>
                                        <p:attrNameLst>
                                          <p:attrName>style.visibility</p:attrName>
                                        </p:attrNameLst>
                                      </p:cBhvr>
                                      <p:to>
                                        <p:strVal val="visible"/>
                                      </p:to>
                                    </p:set>
                                    <p:animEffect transition="in" filter="blinds(horizontal)">
                                      <p:cBhvr>
                                        <p:cTn id="28" dur="500"/>
                                        <p:tgtEl>
                                          <p:spTgt spid="6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内容占位符 2"/>
          <p:cNvSpPr>
            <a:spLocks noGrp="1"/>
          </p:cNvSpPr>
          <p:nvPr>
            <p:ph idx="1"/>
          </p:nvPr>
        </p:nvSpPr>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29 </a:t>
            </a:r>
            <a:r>
              <a:rPr lang="zh-CN" altLang="zh-CN" smtClean="0"/>
              <a:t>有一个指针数组，其元素分别指向一个整型数组的元素，用指向指针数据的指针变量，输出整型数组各元素的值。</a:t>
            </a:r>
            <a:endParaRPr lang="zh-CN" altLang="en-US" smtClean="0"/>
          </a:p>
        </p:txBody>
      </p:sp>
      <p:pic>
        <p:nvPicPr>
          <p:cNvPr id="186371" name="图片 15"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内容占位符 2"/>
          <p:cNvSpPr>
            <a:spLocks noGrp="1"/>
          </p:cNvSpPr>
          <p:nvPr>
            <p:ph idx="1"/>
          </p:nvPr>
        </p:nvSpPr>
        <p:spPr>
          <a:xfrm>
            <a:off x="1738313" y="500063"/>
            <a:ext cx="7715250" cy="6000750"/>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{int a[5]={1,3,5,7,9};</a:t>
            </a:r>
            <a:endParaRPr lang="zh-CN" altLang="zh-CN" sz="2800" smtClean="0"/>
          </a:p>
          <a:p>
            <a:pPr>
              <a:lnSpc>
                <a:spcPts val="3000"/>
              </a:lnSpc>
              <a:buFont typeface="Wingdings" panose="05000000000000000000" pitchFamily="2" charset="2"/>
              <a:buNone/>
            </a:pPr>
            <a:r>
              <a:rPr lang="en-US" altLang="zh-CN" sz="2800" smtClean="0"/>
              <a:t>  int *num[5]={&amp;a[0],&amp;a[1],&amp;a[2],</a:t>
            </a:r>
            <a:endParaRPr lang="en-US" altLang="zh-CN" sz="2800" smtClean="0"/>
          </a:p>
          <a:p>
            <a:pPr>
              <a:lnSpc>
                <a:spcPts val="3000"/>
              </a:lnSpc>
              <a:buFont typeface="Wingdings" panose="05000000000000000000" pitchFamily="2" charset="2"/>
              <a:buNone/>
            </a:pPr>
            <a:r>
              <a:rPr lang="en-US" altLang="zh-CN" sz="2800" smtClean="0"/>
              <a:t>                      &amp;a[3],&amp;a[4]};</a:t>
            </a:r>
            <a:endParaRPr lang="zh-CN" altLang="zh-CN" sz="2800" smtClean="0"/>
          </a:p>
          <a:p>
            <a:pPr>
              <a:lnSpc>
                <a:spcPts val="3000"/>
              </a:lnSpc>
              <a:buFont typeface="Wingdings" panose="05000000000000000000" pitchFamily="2" charset="2"/>
              <a:buNone/>
            </a:pPr>
            <a:r>
              <a:rPr lang="en-US" altLang="zh-CN" sz="2800" smtClean="0"/>
              <a:t>  int **p,i; </a:t>
            </a:r>
            <a:endParaRPr lang="zh-CN" altLang="zh-CN" sz="2800" smtClean="0"/>
          </a:p>
          <a:p>
            <a:pPr>
              <a:lnSpc>
                <a:spcPts val="3000"/>
              </a:lnSpc>
              <a:buFont typeface="Wingdings" panose="05000000000000000000" pitchFamily="2" charset="2"/>
              <a:buNone/>
            </a:pPr>
            <a:r>
              <a:rPr lang="en-US" altLang="zh-CN" sz="2800" smtClean="0"/>
              <a:t>  p=num; </a:t>
            </a:r>
            <a:endParaRPr lang="zh-CN" altLang="zh-CN" sz="2800" smtClean="0"/>
          </a:p>
          <a:p>
            <a:pPr>
              <a:lnSpc>
                <a:spcPts val="3000"/>
              </a:lnSpc>
              <a:buFont typeface="Wingdings" panose="05000000000000000000" pitchFamily="2" charset="2"/>
              <a:buNone/>
            </a:pPr>
            <a:r>
              <a:rPr lang="en-US" altLang="zh-CN" sz="2800" smtClean="0"/>
              <a:t>  for(i=0;i&lt;5;i++)</a:t>
            </a:r>
            <a:endParaRPr lang="zh-CN" altLang="zh-CN" sz="2800" smtClean="0"/>
          </a:p>
          <a:p>
            <a:pPr>
              <a:lnSpc>
                <a:spcPts val="3000"/>
              </a:lnSpc>
              <a:buFont typeface="Wingdings" panose="05000000000000000000" pitchFamily="2" charset="2"/>
              <a:buNone/>
            </a:pPr>
            <a:r>
              <a:rPr lang="en-US" altLang="zh-CN" sz="2800" smtClean="0"/>
              <a:t>  {  printf("%d ",**p);</a:t>
            </a:r>
            <a:endParaRPr lang="en-US" altLang="zh-CN" sz="2800" smtClean="0"/>
          </a:p>
          <a:p>
            <a:pPr>
              <a:lnSpc>
                <a:spcPts val="3000"/>
              </a:lnSpc>
              <a:buFont typeface="Wingdings" panose="05000000000000000000" pitchFamily="2" charset="2"/>
              <a:buNone/>
            </a:pPr>
            <a:r>
              <a:rPr lang="en-US" altLang="zh-CN" sz="2800" smtClean="0"/>
              <a:t>      p++;    </a:t>
            </a:r>
            <a:endParaRPr lang="en-US"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printf("\n");  return 0;</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endParaRPr lang="zh-CN" altLang="en-US" sz="2800" smtClean="0"/>
          </a:p>
        </p:txBody>
      </p:sp>
      <p:graphicFrame>
        <p:nvGraphicFramePr>
          <p:cNvPr id="4" name="表格 3"/>
          <p:cNvGraphicFramePr>
            <a:graphicFrameLocks noGrp="1"/>
          </p:cNvGraphicFramePr>
          <p:nvPr/>
        </p:nvGraphicFramePr>
        <p:xfrm>
          <a:off x="7524750" y="3357563"/>
          <a:ext cx="1428750" cy="2590800"/>
        </p:xfrm>
        <a:graphic>
          <a:graphicData uri="http://schemas.openxmlformats.org/drawingml/2006/table">
            <a:tbl>
              <a:tblPr firstRow="1" bandRow="1">
                <a:tableStyleId>{5C22544A-7EE6-4342-B048-85BDC9FD1C3A}</a:tableStyleId>
              </a:tblPr>
              <a:tblGrid>
                <a:gridCol w="1428750"/>
              </a:tblGrid>
              <a:tr h="370840">
                <a:tc>
                  <a:txBody>
                    <a:bodyPr/>
                    <a:lstStyle/>
                    <a:p>
                      <a:pPr algn="ctr"/>
                      <a:r>
                        <a:rPr lang="en-US" altLang="zh-CN" sz="2800" b="1" dirty="0" smtClean="0">
                          <a:solidFill>
                            <a:srgbClr val="9D138D"/>
                          </a:solidFill>
                        </a:rPr>
                        <a:t>&amp;a[0]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&amp;a[1]</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&amp;a[2]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&amp;a[3]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&amp;a[4]</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6167438" y="3071813"/>
            <a:ext cx="642937" cy="521970"/>
          </a:xfrm>
          <a:prstGeom prst="rect">
            <a:avLst/>
          </a:prstGeom>
          <a:noFill/>
        </p:spPr>
        <p:txBody>
          <a:bodyPr>
            <a:spAutoFit/>
          </a:bodyPr>
          <a:lstStyle/>
          <a:p>
            <a:pPr>
              <a:defRPr/>
            </a:pPr>
            <a:r>
              <a:rPr lang="en-US" altLang="zh-CN" sz="2800" b="1" dirty="0">
                <a:solidFill>
                  <a:srgbClr val="00B050"/>
                </a:solidFill>
                <a:latin typeface="+mn-lt"/>
                <a:ea typeface="+mn-ea"/>
              </a:rPr>
              <a:t>p</a:t>
            </a:r>
            <a:endParaRPr lang="zh-CN" altLang="en-US" sz="2800" b="1" dirty="0">
              <a:solidFill>
                <a:srgbClr val="00B050"/>
              </a:solidFill>
              <a:latin typeface="+mn-lt"/>
              <a:ea typeface="+mn-ea"/>
            </a:endParaRPr>
          </a:p>
        </p:txBody>
      </p:sp>
      <p:cxnSp>
        <p:nvCxnSpPr>
          <p:cNvPr id="8" name="直接箭头连接符 7"/>
          <p:cNvCxnSpPr>
            <a:cxnSpLocks noChangeShapeType="1"/>
          </p:cNvCxnSpPr>
          <p:nvPr/>
        </p:nvCxnSpPr>
        <p:spPr bwMode="auto">
          <a:xfrm>
            <a:off x="6667500" y="3357563"/>
            <a:ext cx="857250" cy="1587"/>
          </a:xfrm>
          <a:prstGeom prst="straightConnector1">
            <a:avLst/>
          </a:prstGeom>
          <a:noFill/>
          <a:ln w="38100" algn="ctr">
            <a:solidFill>
              <a:srgbClr val="00B050"/>
            </a:solidFill>
            <a:miter lim="800000"/>
            <a:tailEnd type="arrow" w="med" len="med"/>
          </a:ln>
        </p:spPr>
      </p:cxnSp>
      <p:graphicFrame>
        <p:nvGraphicFramePr>
          <p:cNvPr id="9" name="表格 8"/>
          <p:cNvGraphicFramePr>
            <a:graphicFrameLocks noGrp="1"/>
          </p:cNvGraphicFramePr>
          <p:nvPr/>
        </p:nvGraphicFramePr>
        <p:xfrm>
          <a:off x="9596438" y="3357563"/>
          <a:ext cx="785495" cy="2590800"/>
        </p:xfrm>
        <a:graphic>
          <a:graphicData uri="http://schemas.openxmlformats.org/drawingml/2006/table">
            <a:tbl>
              <a:tblPr firstRow="1" bandRow="1">
                <a:tableStyleId>{5C22544A-7EE6-4342-B048-85BDC9FD1C3A}</a:tableStyleId>
              </a:tblPr>
              <a:tblGrid>
                <a:gridCol w="785495"/>
              </a:tblGrid>
              <a:tr h="370840">
                <a:tc>
                  <a:txBody>
                    <a:bodyPr/>
                    <a:lstStyle/>
                    <a:p>
                      <a:pPr algn="ctr"/>
                      <a:r>
                        <a:rPr lang="en-US" altLang="zh-CN" sz="2800" b="1" dirty="0" smtClean="0">
                          <a:solidFill>
                            <a:srgbClr val="9D138D"/>
                          </a:solidFill>
                        </a:rPr>
                        <a:t>1</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2</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3</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4</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800" b="1" dirty="0" smtClean="0">
                          <a:solidFill>
                            <a:srgbClr val="9D138D"/>
                          </a:solidFill>
                        </a:rPr>
                        <a:t>5</a:t>
                      </a:r>
                      <a:endParaRPr lang="zh-CN" altLang="en-US" sz="2800" b="1" dirty="0" smtClean="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10" name="直接箭头连接符 9"/>
          <p:cNvCxnSpPr>
            <a:cxnSpLocks noChangeShapeType="1"/>
          </p:cNvCxnSpPr>
          <p:nvPr/>
        </p:nvCxnSpPr>
        <p:spPr bwMode="auto">
          <a:xfrm>
            <a:off x="8953500" y="3641725"/>
            <a:ext cx="642938" cy="1588"/>
          </a:xfrm>
          <a:prstGeom prst="straightConnector1">
            <a:avLst/>
          </a:prstGeom>
          <a:noFill/>
          <a:ln w="38100" algn="ctr">
            <a:solidFill>
              <a:srgbClr val="00B050"/>
            </a:solidFill>
            <a:miter lim="800000"/>
            <a:tailEnd type="arrow" w="med" len="med"/>
          </a:ln>
        </p:spPr>
      </p:cxnSp>
      <p:cxnSp>
        <p:nvCxnSpPr>
          <p:cNvPr id="12" name="直接箭头连接符 11"/>
          <p:cNvCxnSpPr>
            <a:cxnSpLocks noChangeShapeType="1"/>
          </p:cNvCxnSpPr>
          <p:nvPr/>
        </p:nvCxnSpPr>
        <p:spPr bwMode="auto">
          <a:xfrm>
            <a:off x="8953500" y="4143375"/>
            <a:ext cx="642938" cy="1588"/>
          </a:xfrm>
          <a:prstGeom prst="straightConnector1">
            <a:avLst/>
          </a:prstGeom>
          <a:noFill/>
          <a:ln w="38100" algn="ctr">
            <a:solidFill>
              <a:srgbClr val="00B050"/>
            </a:solidFill>
            <a:miter lim="800000"/>
            <a:tailEnd type="arrow" w="med" len="med"/>
          </a:ln>
        </p:spPr>
      </p:cxnSp>
      <p:cxnSp>
        <p:nvCxnSpPr>
          <p:cNvPr id="13" name="直接箭头连接符 12"/>
          <p:cNvCxnSpPr>
            <a:cxnSpLocks noChangeShapeType="1"/>
          </p:cNvCxnSpPr>
          <p:nvPr/>
        </p:nvCxnSpPr>
        <p:spPr bwMode="auto">
          <a:xfrm>
            <a:off x="8953500" y="4643438"/>
            <a:ext cx="642938" cy="1587"/>
          </a:xfrm>
          <a:prstGeom prst="straightConnector1">
            <a:avLst/>
          </a:prstGeom>
          <a:noFill/>
          <a:ln w="38100" algn="ctr">
            <a:solidFill>
              <a:srgbClr val="00B050"/>
            </a:solidFill>
            <a:miter lim="800000"/>
            <a:tailEnd type="arrow" w="med" len="med"/>
          </a:ln>
        </p:spPr>
      </p:cxnSp>
      <p:cxnSp>
        <p:nvCxnSpPr>
          <p:cNvPr id="14" name="直接箭头连接符 13"/>
          <p:cNvCxnSpPr>
            <a:cxnSpLocks noChangeShapeType="1"/>
          </p:cNvCxnSpPr>
          <p:nvPr/>
        </p:nvCxnSpPr>
        <p:spPr bwMode="auto">
          <a:xfrm>
            <a:off x="8953500" y="5214938"/>
            <a:ext cx="642938" cy="1587"/>
          </a:xfrm>
          <a:prstGeom prst="straightConnector1">
            <a:avLst/>
          </a:prstGeom>
          <a:noFill/>
          <a:ln w="38100" algn="ctr">
            <a:solidFill>
              <a:srgbClr val="00B050"/>
            </a:solidFill>
            <a:miter lim="800000"/>
            <a:tailEnd type="arrow" w="med" len="med"/>
          </a:ln>
        </p:spPr>
      </p:cxnSp>
      <p:cxnSp>
        <p:nvCxnSpPr>
          <p:cNvPr id="15" name="直接箭头连接符 14"/>
          <p:cNvCxnSpPr>
            <a:cxnSpLocks noChangeShapeType="1"/>
          </p:cNvCxnSpPr>
          <p:nvPr/>
        </p:nvCxnSpPr>
        <p:spPr bwMode="auto">
          <a:xfrm>
            <a:off x="8953500" y="5713413"/>
            <a:ext cx="642938" cy="1587"/>
          </a:xfrm>
          <a:prstGeom prst="straightConnector1">
            <a:avLst/>
          </a:prstGeom>
          <a:noFill/>
          <a:ln w="38100" algn="ctr">
            <a:solidFill>
              <a:srgbClr val="00B050"/>
            </a:solidFill>
            <a:miter lim="800000"/>
            <a:tailEnd type="arrow" w="med" len="med"/>
          </a:ln>
        </p:spPr>
      </p:cxnSp>
      <p:pic>
        <p:nvPicPr>
          <p:cNvPr id="187430" name="图片 15"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Left)">
                                      <p:cBhvr>
                                        <p:cTn id="17" dur="500"/>
                                        <p:tgtEl>
                                          <p:spTgt spid="10"/>
                                        </p:tgtEl>
                                      </p:cBhvr>
                                    </p:animEffect>
                                  </p:childTnLst>
                                </p:cTn>
                              </p:par>
                              <p:par>
                                <p:cTn id="18" presetID="12" presetClass="entr" presetSubtype="8"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par>
                                <p:cTn id="21" presetID="1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Left)">
                                      <p:cBhvr>
                                        <p:cTn id="23" dur="500"/>
                                        <p:tgtEl>
                                          <p:spTgt spid="13"/>
                                        </p:tgtEl>
                                      </p:cBhvr>
                                    </p:animEffect>
                                  </p:childTnLst>
                                </p:cTn>
                              </p:par>
                              <p:par>
                                <p:cTn id="24" presetID="1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slide(fromLeft)">
                                      <p:cBhvr>
                                        <p:cTn id="26" dur="500"/>
                                        <p:tgtEl>
                                          <p:spTgt spid="14"/>
                                        </p:tgtEl>
                                      </p:cBhvr>
                                    </p:animEffect>
                                  </p:childTnLst>
                                </p:cTn>
                              </p:par>
                              <p:par>
                                <p:cTn id="27" presetID="1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lide(fromLef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lide(fromLeft)">
                                      <p:cBhvr>
                                        <p:cTn id="34" dur="500"/>
                                        <p:tgtEl>
                                          <p:spTgt spid="7"/>
                                        </p:tgtEl>
                                      </p:cBhvr>
                                    </p:animEffect>
                                  </p:childTnLst>
                                </p:cTn>
                              </p:par>
                              <p:par>
                                <p:cTn id="35" presetID="1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lide(fromLeft)">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指针数组作</a:t>
            </a: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main</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函数的形参</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88419" name="Rectangle 3"/>
          <p:cNvSpPr>
            <a:spLocks noGrp="1" noChangeArrowheads="1"/>
          </p:cNvSpPr>
          <p:nvPr>
            <p:ph type="body" idx="1"/>
          </p:nvPr>
        </p:nvSpPr>
        <p:spPr>
          <a:xfrm>
            <a:off x="2238375" y="1571625"/>
            <a:ext cx="7643813" cy="4500563"/>
          </a:xfrm>
        </p:spPr>
        <p:txBody>
          <a:bodyPr/>
          <a:lstStyle/>
          <a:p>
            <a:r>
              <a:rPr lang="zh-CN" altLang="zh-CN" smtClean="0"/>
              <a:t>指针数组的一个重要应用是作为</a:t>
            </a:r>
            <a:r>
              <a:rPr lang="en-US" altLang="zh-CN" smtClean="0"/>
              <a:t>main</a:t>
            </a:r>
            <a:r>
              <a:rPr lang="zh-CN" altLang="zh-CN" smtClean="0"/>
              <a:t>函数的形参。在以往的程序中，</a:t>
            </a:r>
            <a:r>
              <a:rPr lang="en-US" altLang="zh-CN" smtClean="0"/>
              <a:t>main</a:t>
            </a:r>
            <a:r>
              <a:rPr lang="zh-CN" altLang="zh-CN" smtClean="0"/>
              <a:t>函数的第一行一般写成以下形式：</a:t>
            </a:r>
            <a:endParaRPr lang="zh-CN" altLang="zh-CN" smtClean="0"/>
          </a:p>
          <a:p>
            <a:pPr>
              <a:buFont typeface="Wingdings" panose="05000000000000000000" pitchFamily="2" charset="2"/>
              <a:buNone/>
            </a:pPr>
            <a:r>
              <a:rPr lang="en-US" altLang="zh-CN" smtClean="0"/>
              <a:t>    int main()  </a:t>
            </a:r>
            <a:r>
              <a:rPr lang="zh-CN" altLang="en-US" smtClean="0"/>
              <a:t>或</a:t>
            </a:r>
            <a:r>
              <a:rPr lang="en-US" altLang="zh-CN" smtClean="0"/>
              <a:t>  int main(void)</a:t>
            </a:r>
            <a:endParaRPr lang="zh-CN" altLang="zh-CN" smtClean="0"/>
          </a:p>
          <a:p>
            <a:r>
              <a:rPr lang="zh-CN" altLang="zh-CN" smtClean="0"/>
              <a:t>表示</a:t>
            </a:r>
            <a:r>
              <a:rPr lang="en-US" altLang="zh-CN" smtClean="0"/>
              <a:t>main</a:t>
            </a:r>
            <a:r>
              <a:rPr lang="zh-CN" altLang="zh-CN" smtClean="0"/>
              <a:t>函数没有参数，调用</a:t>
            </a:r>
            <a:r>
              <a:rPr lang="en-US" altLang="zh-CN" smtClean="0"/>
              <a:t>main</a:t>
            </a:r>
            <a:r>
              <a:rPr lang="zh-CN" altLang="zh-CN" smtClean="0"/>
              <a:t>函数时不必给出实参。</a:t>
            </a:r>
            <a:endParaRPr lang="en-US" altLang="zh-CN" smtClean="0"/>
          </a:p>
          <a:p>
            <a:r>
              <a:rPr lang="zh-CN" altLang="zh-CN" smtClean="0"/>
              <a:t>这是一般程序常采用的形式。</a:t>
            </a:r>
            <a:endParaRPr lang="zh-CN" altLang="zh-CN" smtClean="0"/>
          </a:p>
        </p:txBody>
      </p:sp>
      <p:pic>
        <p:nvPicPr>
          <p:cNvPr id="188420"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8419">
                                            <p:txEl>
                                              <p:pRg st="2" end="2"/>
                                            </p:txEl>
                                          </p:spTgt>
                                        </p:tgtEl>
                                        <p:attrNameLst>
                                          <p:attrName>style.visibility</p:attrName>
                                        </p:attrNameLst>
                                      </p:cBhvr>
                                      <p:to>
                                        <p:strVal val="visible"/>
                                      </p:to>
                                    </p:set>
                                    <p:animEffect transition="in" filter="blinds(horizontal)">
                                      <p:cBhvr>
                                        <p:cTn id="7" dur="500"/>
                                        <p:tgtEl>
                                          <p:spTgt spid="1884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8419">
                                            <p:txEl>
                                              <p:pRg st="3" end="3"/>
                                            </p:txEl>
                                          </p:spTgt>
                                        </p:tgtEl>
                                        <p:attrNameLst>
                                          <p:attrName>style.visibility</p:attrName>
                                        </p:attrNameLst>
                                      </p:cBhvr>
                                      <p:to>
                                        <p:strVal val="visible"/>
                                      </p:to>
                                    </p:set>
                                    <p:animEffect transition="in" filter="blinds(horizontal)">
                                      <p:cBhvr>
                                        <p:cTn id="12" dur="500"/>
                                        <p:tgtEl>
                                          <p:spTgt spid="188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指针数组作</a:t>
            </a: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main</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函数的形参</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89443" name="Rectangle 3"/>
          <p:cNvSpPr>
            <a:spLocks noGrp="1" noChangeArrowheads="1"/>
          </p:cNvSpPr>
          <p:nvPr>
            <p:ph type="body" idx="1"/>
          </p:nvPr>
        </p:nvSpPr>
        <p:spPr>
          <a:xfrm>
            <a:off x="2238375" y="1571625"/>
            <a:ext cx="7643813" cy="4786313"/>
          </a:xfrm>
        </p:spPr>
        <p:txBody>
          <a:bodyPr/>
          <a:lstStyle/>
          <a:p>
            <a:r>
              <a:rPr lang="zh-CN" altLang="zh-CN" smtClean="0"/>
              <a:t>实际上，在某些情况下，</a:t>
            </a:r>
            <a:r>
              <a:rPr lang="en-US" altLang="zh-CN" smtClean="0"/>
              <a:t>main</a:t>
            </a:r>
            <a:r>
              <a:rPr lang="zh-CN" altLang="zh-CN" smtClean="0"/>
              <a:t>函数可以有参数，例如：</a:t>
            </a:r>
            <a:endParaRPr lang="zh-CN" altLang="zh-CN" smtClean="0"/>
          </a:p>
          <a:p>
            <a:pPr>
              <a:buFont typeface="Wingdings" panose="05000000000000000000" pitchFamily="2" charset="2"/>
              <a:buNone/>
            </a:pPr>
            <a:r>
              <a:rPr lang="en-US" altLang="zh-CN" sz="2800" smtClean="0"/>
              <a:t>     int main(int argc,char *argv[])</a:t>
            </a:r>
            <a:endParaRPr lang="zh-CN" altLang="zh-CN" sz="2800" smtClean="0"/>
          </a:p>
          <a:p>
            <a:pPr>
              <a:buFont typeface="Wingdings" panose="05000000000000000000" pitchFamily="2" charset="2"/>
              <a:buNone/>
            </a:pPr>
            <a:r>
              <a:rPr lang="en-US" altLang="zh-CN" sz="2800" smtClean="0"/>
              <a:t>   </a:t>
            </a:r>
            <a:r>
              <a:rPr lang="zh-CN" altLang="zh-CN" smtClean="0"/>
              <a:t>其中，</a:t>
            </a:r>
            <a:r>
              <a:rPr lang="en-US" altLang="zh-CN" smtClean="0"/>
              <a:t>argc</a:t>
            </a:r>
            <a:r>
              <a:rPr lang="zh-CN" altLang="zh-CN" smtClean="0"/>
              <a:t>和</a:t>
            </a:r>
            <a:r>
              <a:rPr lang="en-US" altLang="zh-CN" smtClean="0"/>
              <a:t>argv</a:t>
            </a:r>
            <a:r>
              <a:rPr lang="zh-CN" altLang="zh-CN" smtClean="0"/>
              <a:t>就是</a:t>
            </a:r>
            <a:r>
              <a:rPr lang="en-US" altLang="zh-CN" smtClean="0"/>
              <a:t>main</a:t>
            </a:r>
            <a:r>
              <a:rPr lang="zh-CN" altLang="zh-CN" smtClean="0"/>
              <a:t>函数的形参，它们是程序的“命令行参数”。</a:t>
            </a:r>
            <a:endParaRPr lang="en-US" altLang="zh-CN" smtClean="0"/>
          </a:p>
          <a:p>
            <a:r>
              <a:rPr lang="en-US" altLang="zh-CN" smtClean="0"/>
              <a:t>argv</a:t>
            </a:r>
            <a:r>
              <a:rPr lang="zh-CN" altLang="zh-CN" smtClean="0"/>
              <a:t>是</a:t>
            </a:r>
            <a:r>
              <a:rPr lang="en-US" altLang="zh-CN" smtClean="0"/>
              <a:t>*char</a:t>
            </a:r>
            <a:r>
              <a:rPr lang="zh-CN" altLang="zh-CN" smtClean="0"/>
              <a:t>指针数组，数组中每一个元素</a:t>
            </a:r>
            <a:r>
              <a:rPr lang="en-US" altLang="zh-CN" smtClean="0"/>
              <a:t>(</a:t>
            </a:r>
            <a:r>
              <a:rPr lang="zh-CN" altLang="zh-CN" smtClean="0"/>
              <a:t>其值为指针</a:t>
            </a:r>
            <a:r>
              <a:rPr lang="en-US" altLang="zh-CN" smtClean="0"/>
              <a:t>)</a:t>
            </a:r>
            <a:r>
              <a:rPr lang="zh-CN" altLang="zh-CN" smtClean="0"/>
              <a:t>指向命令行中的一个字符串。</a:t>
            </a:r>
            <a:endParaRPr lang="zh-CN" altLang="zh-CN" smtClean="0"/>
          </a:p>
        </p:txBody>
      </p:sp>
      <p:pic>
        <p:nvPicPr>
          <p:cNvPr id="189444"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9443">
                                            <p:txEl>
                                              <p:pRg st="3" end="3"/>
                                            </p:txEl>
                                          </p:spTgt>
                                        </p:tgtEl>
                                        <p:attrNameLst>
                                          <p:attrName>style.visibility</p:attrName>
                                        </p:attrNameLst>
                                      </p:cBhvr>
                                      <p:to>
                                        <p:strVal val="visible"/>
                                      </p:to>
                                    </p:set>
                                    <p:animEffect transition="in" filter="blinds(horizontal)">
                                      <p:cBhvr>
                                        <p:cTn id="7" dur="500"/>
                                        <p:tgtEl>
                                          <p:spTgt spid="1894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指针数组作</a:t>
            </a: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main</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函数的形参</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0467" name="Rectangle 3"/>
          <p:cNvSpPr>
            <a:spLocks noGrp="1" noChangeArrowheads="1"/>
          </p:cNvSpPr>
          <p:nvPr>
            <p:ph type="body" idx="1"/>
          </p:nvPr>
        </p:nvSpPr>
        <p:spPr>
          <a:xfrm>
            <a:off x="2238375" y="1571625"/>
            <a:ext cx="7643813" cy="4786313"/>
          </a:xfrm>
        </p:spPr>
        <p:txBody>
          <a:bodyPr/>
          <a:lstStyle/>
          <a:p>
            <a:r>
              <a:rPr lang="zh-CN" altLang="zh-CN" smtClean="0"/>
              <a:t>通常</a:t>
            </a:r>
            <a:r>
              <a:rPr lang="en-US" altLang="zh-CN" smtClean="0"/>
              <a:t>main</a:t>
            </a:r>
            <a:r>
              <a:rPr lang="zh-CN" altLang="zh-CN" smtClean="0"/>
              <a:t>函数和其他函数组成一个文件模块，有一个文件名。</a:t>
            </a:r>
            <a:endParaRPr lang="en-US" altLang="zh-CN" smtClean="0"/>
          </a:p>
          <a:p>
            <a:r>
              <a:rPr lang="zh-CN" altLang="zh-CN" smtClean="0"/>
              <a:t>对这个文件进行编译和连接，得到可执行文件</a:t>
            </a:r>
            <a:r>
              <a:rPr lang="zh-CN" altLang="en-US" smtClean="0"/>
              <a:t>（</a:t>
            </a:r>
            <a:r>
              <a:rPr lang="zh-CN" altLang="zh-CN" smtClean="0"/>
              <a:t>后缀为</a:t>
            </a:r>
            <a:r>
              <a:rPr lang="en-US" altLang="zh-CN" smtClean="0"/>
              <a:t>.exe</a:t>
            </a:r>
            <a:r>
              <a:rPr lang="zh-CN" altLang="zh-CN" smtClean="0"/>
              <a:t>）。用户执行这个可执行文件，操作系统就调用</a:t>
            </a:r>
            <a:r>
              <a:rPr lang="en-US" altLang="zh-CN" smtClean="0"/>
              <a:t>main</a:t>
            </a:r>
            <a:r>
              <a:rPr lang="zh-CN" altLang="zh-CN" smtClean="0"/>
              <a:t>函数，然后由</a:t>
            </a:r>
            <a:r>
              <a:rPr lang="en-US" altLang="zh-CN" smtClean="0"/>
              <a:t>main</a:t>
            </a:r>
            <a:r>
              <a:rPr lang="zh-CN" altLang="zh-CN" smtClean="0"/>
              <a:t>函数调用其他函数，从而完成程序的功能。</a:t>
            </a:r>
            <a:endParaRPr lang="zh-CN" altLang="zh-CN" smtClean="0"/>
          </a:p>
        </p:txBody>
      </p:sp>
      <p:pic>
        <p:nvPicPr>
          <p:cNvPr id="190468"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1" end="1"/>
                                            </p:txEl>
                                          </p:spTgt>
                                        </p:tgtEl>
                                        <p:attrNameLst>
                                          <p:attrName>style.visibility</p:attrName>
                                        </p:attrNameLst>
                                      </p:cBhvr>
                                      <p:to>
                                        <p:strVal val="visible"/>
                                      </p:to>
                                    </p:set>
                                    <p:animEffect transition="in" filter="blinds(horizontal)">
                                      <p:cBhvr>
                                        <p:cTn id="7" dur="500"/>
                                        <p:tgtEl>
                                          <p:spTgt spid="1904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指针数组作</a:t>
            </a: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main</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函数的形参</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1491" name="Rectangle 3"/>
          <p:cNvSpPr>
            <a:spLocks noGrp="1" noChangeArrowheads="1"/>
          </p:cNvSpPr>
          <p:nvPr>
            <p:ph type="body" idx="1"/>
          </p:nvPr>
        </p:nvSpPr>
        <p:spPr>
          <a:xfrm>
            <a:off x="2238375" y="1571625"/>
            <a:ext cx="7643813" cy="4786313"/>
          </a:xfrm>
        </p:spPr>
        <p:txBody>
          <a:bodyPr/>
          <a:lstStyle/>
          <a:p>
            <a:r>
              <a:rPr lang="en-US" altLang="zh-CN" smtClean="0"/>
              <a:t>main</a:t>
            </a:r>
            <a:r>
              <a:rPr lang="zh-CN" altLang="zh-CN" smtClean="0"/>
              <a:t>函数的形参是从</a:t>
            </a:r>
            <a:r>
              <a:rPr lang="zh-CN" altLang="en-US" smtClean="0"/>
              <a:t>哪</a:t>
            </a:r>
            <a:r>
              <a:rPr lang="zh-CN" altLang="zh-CN" smtClean="0"/>
              <a:t>里传递给它们的呢？</a:t>
            </a:r>
            <a:endParaRPr lang="en-US" altLang="zh-CN" smtClean="0"/>
          </a:p>
          <a:p>
            <a:r>
              <a:rPr lang="zh-CN" altLang="zh-CN" smtClean="0"/>
              <a:t>显然形参的值不可能在程序中得到。</a:t>
            </a:r>
            <a:endParaRPr lang="en-US" altLang="zh-CN" smtClean="0"/>
          </a:p>
          <a:p>
            <a:r>
              <a:rPr lang="en-US" altLang="zh-CN" smtClean="0"/>
              <a:t>main</a:t>
            </a:r>
            <a:r>
              <a:rPr lang="zh-CN" altLang="zh-CN" smtClean="0"/>
              <a:t>函数是操作系统调用的，实参只能由操作系统给出。</a:t>
            </a:r>
            <a:endParaRPr lang="zh-CN" altLang="zh-CN" smtClean="0"/>
          </a:p>
        </p:txBody>
      </p:sp>
      <p:pic>
        <p:nvPicPr>
          <p:cNvPr id="191492"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1491">
                                            <p:txEl>
                                              <p:pRg st="1" end="1"/>
                                            </p:txEl>
                                          </p:spTgt>
                                        </p:tgtEl>
                                        <p:attrNameLst>
                                          <p:attrName>style.visibility</p:attrName>
                                        </p:attrNameLst>
                                      </p:cBhvr>
                                      <p:to>
                                        <p:strVal val="visible"/>
                                      </p:to>
                                    </p:set>
                                    <p:animEffect transition="in" filter="blinds(horizontal)">
                                      <p:cBhvr>
                                        <p:cTn id="7" dur="500"/>
                                        <p:tgtEl>
                                          <p:spTgt spid="1914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1491">
                                            <p:txEl>
                                              <p:pRg st="2" end="2"/>
                                            </p:txEl>
                                          </p:spTgt>
                                        </p:tgtEl>
                                        <p:attrNameLst>
                                          <p:attrName>style.visibility</p:attrName>
                                        </p:attrNameLst>
                                      </p:cBhvr>
                                      <p:to>
                                        <p:strVal val="visible"/>
                                      </p:to>
                                    </p:set>
                                    <p:animEffect transition="in" filter="blinds(horizontal)">
                                      <p:cBhvr>
                                        <p:cTn id="12" dur="500"/>
                                        <p:tgtEl>
                                          <p:spTgt spid="1914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2514" name="Rectangle 3"/>
          <p:cNvSpPr>
            <a:spLocks noGrp="1" noChangeArrowheads="1"/>
          </p:cNvSpPr>
          <p:nvPr>
            <p:ph type="body" idx="1"/>
          </p:nvPr>
        </p:nvSpPr>
        <p:spPr>
          <a:xfrm>
            <a:off x="2238375" y="714375"/>
            <a:ext cx="6786563" cy="4429125"/>
          </a:xfrm>
        </p:spPr>
        <p:txBody>
          <a:bodyPr/>
          <a:lstStyle/>
          <a:p>
            <a:pPr>
              <a:lnSpc>
                <a:spcPct val="100000"/>
              </a:lnSpc>
              <a:buFont typeface="Wingdings" panose="05000000000000000000" pitchFamily="2" charset="2"/>
              <a:buNone/>
            </a:pPr>
            <a:r>
              <a:rPr lang="en-US" altLang="zh-CN" sz="2800" smtClean="0"/>
              <a:t>#include &lt;stdio.h&gt;</a:t>
            </a:r>
            <a:endParaRPr lang="en-US" altLang="zh-CN" sz="2800" smtClean="0"/>
          </a:p>
          <a:p>
            <a:pPr>
              <a:lnSpc>
                <a:spcPct val="100000"/>
              </a:lnSpc>
              <a:buFont typeface="Wingdings" panose="05000000000000000000" pitchFamily="2" charset="2"/>
              <a:buNone/>
            </a:pPr>
            <a:r>
              <a:rPr lang="en-US" altLang="zh-CN" sz="2800" smtClean="0"/>
              <a:t>int main(int argc,char *argv[])</a:t>
            </a:r>
            <a:endParaRPr lang="zh-CN" altLang="zh-CN" sz="2800" smtClean="0"/>
          </a:p>
          <a:p>
            <a:pPr>
              <a:lnSpc>
                <a:spcPct val="100000"/>
              </a:lnSpc>
              <a:buFont typeface="Wingdings" panose="05000000000000000000" pitchFamily="2" charset="2"/>
              <a:buNone/>
            </a:pPr>
            <a:r>
              <a:rPr lang="en-US" altLang="zh-CN" sz="2800" smtClean="0"/>
              <a:t>{ while(argc&gt;1)</a:t>
            </a:r>
            <a:endParaRPr lang="zh-CN" altLang="zh-CN" sz="2800" smtClean="0"/>
          </a:p>
          <a:p>
            <a:pPr>
              <a:lnSpc>
                <a:spcPct val="100000"/>
              </a:lnSpc>
              <a:buFont typeface="Wingdings" panose="05000000000000000000" pitchFamily="2" charset="2"/>
              <a:buNone/>
            </a:pPr>
            <a:r>
              <a:rPr lang="en-US" altLang="zh-CN" sz="2800" smtClean="0"/>
              <a:t>   { ++argv;</a:t>
            </a:r>
            <a:r>
              <a:rPr lang="zh-CN" altLang="zh-CN" sz="2800" smtClean="0"/>
              <a:t> </a:t>
            </a:r>
            <a:endParaRPr lang="en-US" altLang="zh-CN" sz="2800" smtClean="0"/>
          </a:p>
          <a:p>
            <a:pPr>
              <a:lnSpc>
                <a:spcPct val="100000"/>
              </a:lnSpc>
              <a:buFont typeface="Wingdings" panose="05000000000000000000" pitchFamily="2" charset="2"/>
              <a:buNone/>
            </a:pPr>
            <a:r>
              <a:rPr lang="en-US" altLang="zh-CN" sz="2800" smtClean="0"/>
              <a:t>      printf(“%s\n”, *argv);</a:t>
            </a:r>
            <a:endParaRPr lang="zh-CN" altLang="zh-CN" sz="2800" smtClean="0"/>
          </a:p>
          <a:p>
            <a:pPr>
              <a:lnSpc>
                <a:spcPct val="100000"/>
              </a:lnSpc>
              <a:buFont typeface="Wingdings" panose="05000000000000000000" pitchFamily="2" charset="2"/>
              <a:buNone/>
            </a:pPr>
            <a:r>
              <a:rPr lang="en-US" altLang="zh-CN" sz="2800" smtClean="0"/>
              <a:t>      --argc;</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5" name="TextBox 4"/>
          <p:cNvSpPr txBox="1">
            <a:spLocks noChangeArrowheads="1"/>
          </p:cNvSpPr>
          <p:nvPr/>
        </p:nvSpPr>
        <p:spPr bwMode="auto">
          <a:xfrm>
            <a:off x="5238750" y="3500438"/>
            <a:ext cx="5143500" cy="2245360"/>
          </a:xfrm>
          <a:prstGeom prst="rect">
            <a:avLst/>
          </a:prstGeom>
          <a:solidFill>
            <a:srgbClr val="E1FFE1"/>
          </a:solidFill>
          <a:ln w="9525">
            <a:noFill/>
            <a:miter lim="800000"/>
          </a:ln>
        </p:spPr>
        <p:txBody>
          <a:bodyPr>
            <a:spAutoFit/>
          </a:bodyPr>
          <a:lstStyle/>
          <a:p>
            <a:r>
              <a:rPr lang="zh-CN" altLang="zh-CN" sz="2800" b="1">
                <a:solidFill>
                  <a:srgbClr val="9D138D"/>
                </a:solidFill>
              </a:rPr>
              <a:t>在</a:t>
            </a:r>
            <a:r>
              <a:rPr lang="en-US" altLang="zh-CN" sz="2800" b="1">
                <a:solidFill>
                  <a:srgbClr val="9D138D"/>
                </a:solidFill>
              </a:rPr>
              <a:t>VC++</a:t>
            </a:r>
            <a:r>
              <a:rPr lang="zh-CN" altLang="en-US" sz="2800" b="1">
                <a:solidFill>
                  <a:srgbClr val="9D138D"/>
                </a:solidFill>
              </a:rPr>
              <a:t>环境下</a:t>
            </a:r>
            <a:r>
              <a:rPr lang="zh-CN" altLang="zh-CN" sz="2800" b="1">
                <a:solidFill>
                  <a:srgbClr val="9D138D"/>
                </a:solidFill>
              </a:rPr>
              <a:t>编译、连接后，“工程”—“设置”—“调试”—“程序变量”中输入“</a:t>
            </a:r>
            <a:r>
              <a:rPr lang="en-US" altLang="zh-CN" sz="2800" b="1">
                <a:solidFill>
                  <a:srgbClr val="9D138D"/>
                </a:solidFill>
              </a:rPr>
              <a:t>China Beijing</a:t>
            </a:r>
            <a:r>
              <a:rPr lang="zh-CN" altLang="zh-CN" sz="2800" b="1">
                <a:solidFill>
                  <a:srgbClr val="9D138D"/>
                </a:solidFill>
              </a:rPr>
              <a:t>”，再运行就可得到结果</a:t>
            </a:r>
            <a:endParaRPr lang="zh-CN" altLang="en-US" sz="2800" b="1">
              <a:solidFill>
                <a:srgbClr val="9D138D"/>
              </a:solidFill>
            </a:endParaRPr>
          </a:p>
        </p:txBody>
      </p:sp>
      <p:pic>
        <p:nvPicPr>
          <p:cNvPr id="263170" name="Picture 2"/>
          <p:cNvPicPr>
            <a:picLocks noChangeAspect="1" noChangeArrowheads="1"/>
          </p:cNvPicPr>
          <p:nvPr/>
        </p:nvPicPr>
        <p:blipFill>
          <a:blip r:embed="rId1"/>
          <a:srcRect/>
          <a:stretch>
            <a:fillRect/>
          </a:stretch>
        </p:blipFill>
        <p:spPr bwMode="auto">
          <a:xfrm>
            <a:off x="2952750" y="5214938"/>
            <a:ext cx="1985963" cy="1143000"/>
          </a:xfrm>
          <a:prstGeom prst="rect">
            <a:avLst/>
          </a:prstGeom>
          <a:noFill/>
          <a:ln w="9525">
            <a:noFill/>
            <a:miter lim="800000"/>
            <a:headEnd/>
            <a:tailEnd/>
          </a:ln>
        </p:spPr>
      </p:pic>
      <p:pic>
        <p:nvPicPr>
          <p:cNvPr id="192517" name="图片 5" descr="Untitled2.png">
            <a:hlinkClick r:id="rId2" action="ppaction://hlinksldjump"/>
          </p:cNvPr>
          <p:cNvPicPr>
            <a:picLocks noChangeAspect="1"/>
          </p:cNvPicPr>
          <p:nvPr/>
        </p:nvPicPr>
        <p:blipFill>
          <a:blip r:embed="rId3"/>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3170"/>
                                        </p:tgtEl>
                                        <p:attrNameLst>
                                          <p:attrName>style.visibility</p:attrName>
                                        </p:attrNameLst>
                                      </p:cBhvr>
                                      <p:to>
                                        <p:strVal val="visible"/>
                                      </p:to>
                                    </p:set>
                                    <p:animEffect transition="in" filter="blinds(horizontal)">
                                      <p:cBhvr>
                                        <p:cTn id="12" dur="500"/>
                                        <p:tgtEl>
                                          <p:spTgt spid="263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73100"/>
            <a:ext cx="8858250" cy="708025"/>
          </a:xfrm>
          <a:effectLst/>
        </p:spPr>
        <p:txBody>
          <a:bodyPr anchor="ctr"/>
          <a:lstStyle/>
          <a:p>
            <a:pPr eaLnBrk="1" hangingPunct="1">
              <a:defRPr/>
            </a:pPr>
            <a:r>
              <a:rPr lang="en-US"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7.8 </a:t>
            </a:r>
            <a:r>
              <a:rPr lang="zh-CN"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动态内存分配与指向它的指针变量</a:t>
            </a:r>
            <a:endParaRPr lang="zh-CN" altLang="en-US"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3539" name="Rectangle 3"/>
          <p:cNvSpPr>
            <a:spLocks noGrp="1" noChangeArrowheads="1"/>
          </p:cNvSpPr>
          <p:nvPr>
            <p:ph type="body" idx="1"/>
          </p:nvPr>
        </p:nvSpPr>
        <p:spPr>
          <a:xfrm>
            <a:off x="2381250" y="1785938"/>
            <a:ext cx="7572375" cy="2928937"/>
          </a:xfrm>
        </p:spPr>
        <p:txBody>
          <a:bodyPr/>
          <a:lstStyle/>
          <a:p>
            <a:pPr>
              <a:buFont typeface="Wingdings" panose="05000000000000000000" pitchFamily="2" charset="2"/>
              <a:buNone/>
            </a:pPr>
            <a:r>
              <a:rPr lang="en-US" altLang="zh-CN" sz="3600" smtClean="0">
                <a:hlinkClick r:id="rId1" action="ppaction://hlinksldjump"/>
              </a:rPr>
              <a:t>7.7.1 </a:t>
            </a:r>
            <a:r>
              <a:rPr lang="zh-CN" altLang="zh-CN" sz="3600" smtClean="0">
                <a:hlinkClick r:id="rId1" action="ppaction://hlinksldjump"/>
              </a:rPr>
              <a:t>什么是内存的动态分配</a:t>
            </a:r>
            <a:endParaRPr lang="en-US" altLang="zh-CN" sz="3600" smtClean="0"/>
          </a:p>
          <a:p>
            <a:pPr>
              <a:buFont typeface="Wingdings" panose="05000000000000000000" pitchFamily="2" charset="2"/>
              <a:buNone/>
            </a:pPr>
            <a:r>
              <a:rPr lang="en-US" altLang="zh-CN" sz="3600" smtClean="0">
                <a:hlinkClick r:id="rId2" action="ppaction://hlinksldjump"/>
              </a:rPr>
              <a:t>7.7.2 </a:t>
            </a:r>
            <a:r>
              <a:rPr lang="zh-CN" altLang="zh-CN" sz="3600" smtClean="0">
                <a:hlinkClick r:id="rId2" action="ppaction://hlinksldjump"/>
              </a:rPr>
              <a:t>怎样建立内存的动态分配</a:t>
            </a:r>
            <a:endParaRPr lang="en-US" altLang="zh-CN" sz="3600" smtClean="0"/>
          </a:p>
          <a:p>
            <a:pPr>
              <a:buFont typeface="Wingdings" panose="05000000000000000000" pitchFamily="2" charset="2"/>
              <a:buNone/>
            </a:pPr>
            <a:r>
              <a:rPr lang="en-US" altLang="zh-CN" sz="3600" smtClean="0">
                <a:hlinkClick r:id="rId3" action="ppaction://hlinksldjump"/>
              </a:rPr>
              <a:t>7.7.3 void</a:t>
            </a:r>
            <a:r>
              <a:rPr lang="zh-CN" altLang="zh-CN" sz="3600" smtClean="0">
                <a:hlinkClick r:id="rId3" action="ppaction://hlinksldjump"/>
              </a:rPr>
              <a:t>指针类型</a:t>
            </a:r>
            <a:endParaRPr lang="zh-CN" altLang="zh-CN" sz="3600" smtClean="0"/>
          </a:p>
        </p:txBody>
      </p:sp>
      <p:pic>
        <p:nvPicPr>
          <p:cNvPr id="193540" name="图片 3"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1809750" y="714375"/>
            <a:ext cx="8407400" cy="585787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a=100,b=10;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FF0000"/>
                </a:solidFill>
              </a:rPr>
              <a:t>int *</a:t>
            </a:r>
            <a:r>
              <a:rPr lang="en-US" altLang="zh-CN" sz="2800" smtClean="0"/>
              <a:t>pointer_1, </a:t>
            </a:r>
            <a:r>
              <a:rPr lang="en-US" altLang="zh-CN" sz="2800" smtClean="0">
                <a:solidFill>
                  <a:srgbClr val="FF0000"/>
                </a:solidFill>
              </a:rPr>
              <a:t>*</a:t>
            </a:r>
            <a:r>
              <a:rPr lang="en-US" altLang="zh-CN" sz="2800" smtClean="0"/>
              <a:t>pointer_2;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pointer_1</a:t>
            </a:r>
            <a:r>
              <a:rPr lang="en-US" altLang="zh-CN" sz="2800" smtClean="0"/>
              <a:t>=&amp;a; </a:t>
            </a:r>
            <a:endParaRPr lang="zh-CN" altLang="zh-CN" sz="2800" smtClean="0"/>
          </a:p>
          <a:p>
            <a:pPr>
              <a:lnSpc>
                <a:spcPct val="100000"/>
              </a:lnSpc>
              <a:buFont typeface="Wingdings" panose="05000000000000000000" pitchFamily="2" charset="2"/>
              <a:buNone/>
            </a:pPr>
            <a:r>
              <a:rPr lang="en-US" altLang="zh-CN" sz="2800" smtClean="0"/>
              <a:t>   </a:t>
            </a:r>
            <a:r>
              <a:rPr lang="en-US" altLang="zh-CN" sz="2800" smtClean="0">
                <a:solidFill>
                  <a:srgbClr val="00B050"/>
                </a:solidFill>
              </a:rPr>
              <a:t>pointer_2</a:t>
            </a:r>
            <a:r>
              <a:rPr lang="en-US" altLang="zh-CN" sz="2800" smtClean="0"/>
              <a:t>=&amp;b;  </a:t>
            </a:r>
            <a:endParaRPr lang="zh-CN" altLang="zh-CN" sz="2800" smtClean="0"/>
          </a:p>
          <a:p>
            <a:pPr>
              <a:lnSpc>
                <a:spcPct val="100000"/>
              </a:lnSpc>
              <a:buFont typeface="Wingdings" panose="05000000000000000000" pitchFamily="2" charset="2"/>
              <a:buNone/>
            </a:pPr>
            <a:r>
              <a:rPr lang="en-US" altLang="zh-CN" sz="2800" smtClean="0"/>
              <a:t>   printf(“a=%d,b=%d\n”,a,b); </a:t>
            </a:r>
            <a:endParaRPr lang="zh-CN" altLang="zh-CN" sz="2800" smtClean="0"/>
          </a:p>
          <a:p>
            <a:pPr>
              <a:lnSpc>
                <a:spcPct val="100000"/>
              </a:lnSpc>
              <a:buFont typeface="Wingdings" panose="05000000000000000000" pitchFamily="2" charset="2"/>
              <a:buNone/>
            </a:pPr>
            <a:r>
              <a:rPr lang="en-US" altLang="zh-CN" sz="2800" smtClean="0"/>
              <a:t>   printf(“*pointer_1=%d,*pointer_2=</a:t>
            </a:r>
            <a:endParaRPr lang="en-US" altLang="zh-CN" sz="2800" smtClean="0"/>
          </a:p>
          <a:p>
            <a:pPr>
              <a:lnSpc>
                <a:spcPct val="100000"/>
              </a:lnSpc>
              <a:buFont typeface="Wingdings" panose="05000000000000000000" pitchFamily="2" charset="2"/>
              <a:buNone/>
            </a:pPr>
            <a:r>
              <a:rPr lang="en-US" altLang="zh-CN" sz="2800" smtClean="0"/>
              <a:t>             %d\n”,</a:t>
            </a:r>
            <a:r>
              <a:rPr lang="en-US" altLang="zh-CN" sz="2800" smtClean="0">
                <a:solidFill>
                  <a:srgbClr val="9D138D"/>
                </a:solidFill>
              </a:rPr>
              <a:t>*pointer_1</a:t>
            </a:r>
            <a:r>
              <a:rPr lang="en-US" altLang="zh-CN" sz="2800" smtClean="0"/>
              <a:t>,</a:t>
            </a:r>
            <a:r>
              <a:rPr lang="en-US" altLang="zh-CN" sz="2800" smtClean="0">
                <a:solidFill>
                  <a:srgbClr val="9D138D"/>
                </a:solidFill>
              </a:rPr>
              <a:t>*pointer_2</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pic>
        <p:nvPicPr>
          <p:cNvPr id="19459" name="图片 8"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
        <p:nvSpPr>
          <p:cNvPr id="10" name="圆角矩形标注 9"/>
          <p:cNvSpPr>
            <a:spLocks noChangeArrowheads="1"/>
          </p:cNvSpPr>
          <p:nvPr/>
        </p:nvSpPr>
        <p:spPr bwMode="auto">
          <a:xfrm>
            <a:off x="6096000" y="642938"/>
            <a:ext cx="4032250" cy="1143000"/>
          </a:xfrm>
          <a:prstGeom prst="wedgeRoundRectCallout">
            <a:avLst>
              <a:gd name="adj1" fmla="val -61259"/>
              <a:gd name="adj2" fmla="val 93056"/>
              <a:gd name="adj3" fmla="val 16667"/>
            </a:avLst>
          </a:prstGeom>
          <a:solidFill>
            <a:srgbClr val="FFFFCC"/>
          </a:solidFill>
          <a:ln w="9525" algn="ctr">
            <a:solidFill>
              <a:schemeClr val="tx1"/>
            </a:solidFill>
            <a:miter lim="800000"/>
          </a:ln>
        </p:spPr>
        <p:txBody>
          <a:bodyPr/>
          <a:lstStyle/>
          <a:p>
            <a:r>
              <a:rPr lang="zh-CN" altLang="en-US" sz="2800" b="1"/>
              <a:t>此处</a:t>
            </a:r>
            <a:r>
              <a:rPr lang="en-US" altLang="zh-CN" sz="3200" b="1">
                <a:solidFill>
                  <a:srgbClr val="FF0000"/>
                </a:solidFill>
              </a:rPr>
              <a:t>*</a:t>
            </a:r>
            <a:r>
              <a:rPr lang="zh-CN" altLang="en-US" sz="2800" b="1"/>
              <a:t>与</a:t>
            </a:r>
            <a:r>
              <a:rPr lang="zh-CN" altLang="en-US" sz="2800" b="1">
                <a:solidFill>
                  <a:srgbClr val="FF0000"/>
                </a:solidFill>
              </a:rPr>
              <a:t>类型名</a:t>
            </a:r>
            <a:r>
              <a:rPr lang="zh-CN" altLang="en-US" sz="2800" b="1"/>
              <a:t>在一起。此时共同定义指针变量</a:t>
            </a:r>
            <a:endParaRPr lang="zh-CN" altLang="en-US" sz="2800" b="1"/>
          </a:p>
        </p:txBody>
      </p:sp>
      <p:sp>
        <p:nvSpPr>
          <p:cNvPr id="11" name="椭圆 10"/>
          <p:cNvSpPr>
            <a:spLocks noChangeArrowheads="1"/>
          </p:cNvSpPr>
          <p:nvPr/>
        </p:nvSpPr>
        <p:spPr bwMode="auto">
          <a:xfrm>
            <a:off x="2809875" y="2143125"/>
            <a:ext cx="428625" cy="571500"/>
          </a:xfrm>
          <a:prstGeom prst="ellipse">
            <a:avLst/>
          </a:prstGeom>
          <a:noFill/>
          <a:ln w="38100" algn="ctr">
            <a:solidFill>
              <a:srgbClr val="FF0000"/>
            </a:solidFill>
            <a:miter lim="800000"/>
          </a:ln>
        </p:spPr>
        <p:txBody>
          <a:bodyPr wrap="none"/>
          <a:lstStyle/>
          <a:p>
            <a:endParaRPr lang="zh-CN" altLang="en-US"/>
          </a:p>
        </p:txBody>
      </p:sp>
      <p:sp>
        <p:nvSpPr>
          <p:cNvPr id="12" name="椭圆 11"/>
          <p:cNvSpPr>
            <a:spLocks noChangeArrowheads="1"/>
          </p:cNvSpPr>
          <p:nvPr/>
        </p:nvSpPr>
        <p:spPr bwMode="auto">
          <a:xfrm>
            <a:off x="5238750" y="2214563"/>
            <a:ext cx="428625" cy="571500"/>
          </a:xfrm>
          <a:prstGeom prst="ellipse">
            <a:avLst/>
          </a:prstGeom>
          <a:noFill/>
          <a:ln w="38100" algn="ctr">
            <a:solidFill>
              <a:srgbClr val="FF0000"/>
            </a:solidFill>
            <a:miter lim="800000"/>
          </a:ln>
        </p:spPr>
        <p:txBody>
          <a:bodyPr wrap="none"/>
          <a:lstStyle/>
          <a:p>
            <a:endParaRPr lang="zh-CN" altLang="en-US"/>
          </a:p>
        </p:txBody>
      </p:sp>
      <p:sp>
        <p:nvSpPr>
          <p:cNvPr id="13" name="椭圆 12"/>
          <p:cNvSpPr>
            <a:spLocks noChangeArrowheads="1"/>
          </p:cNvSpPr>
          <p:nvPr/>
        </p:nvSpPr>
        <p:spPr bwMode="auto">
          <a:xfrm>
            <a:off x="4953000" y="4786313"/>
            <a:ext cx="357188" cy="571500"/>
          </a:xfrm>
          <a:prstGeom prst="ellipse">
            <a:avLst/>
          </a:prstGeom>
          <a:noFill/>
          <a:ln w="38100" algn="ctr">
            <a:solidFill>
              <a:srgbClr val="FF0000"/>
            </a:solidFill>
            <a:miter lim="800000"/>
          </a:ln>
        </p:spPr>
        <p:txBody>
          <a:bodyPr wrap="none"/>
          <a:lstStyle/>
          <a:p>
            <a:endParaRPr lang="zh-CN" altLang="en-US"/>
          </a:p>
        </p:txBody>
      </p:sp>
      <p:sp>
        <p:nvSpPr>
          <p:cNvPr id="14" name="椭圆 13"/>
          <p:cNvSpPr>
            <a:spLocks noChangeArrowheads="1"/>
          </p:cNvSpPr>
          <p:nvPr/>
        </p:nvSpPr>
        <p:spPr bwMode="auto">
          <a:xfrm>
            <a:off x="7310438" y="4786313"/>
            <a:ext cx="357187" cy="571500"/>
          </a:xfrm>
          <a:prstGeom prst="ellipse">
            <a:avLst/>
          </a:prstGeom>
          <a:noFill/>
          <a:ln w="38100" algn="ctr">
            <a:solidFill>
              <a:srgbClr val="FF0000"/>
            </a:solidFill>
            <a:miter lim="800000"/>
          </a:ln>
        </p:spPr>
        <p:txBody>
          <a:bodyPr wrap="none"/>
          <a:lstStyle/>
          <a:p>
            <a:endParaRPr lang="zh-CN" altLang="en-US"/>
          </a:p>
        </p:txBody>
      </p:sp>
      <p:sp>
        <p:nvSpPr>
          <p:cNvPr id="15" name="圆角矩形标注 14"/>
          <p:cNvSpPr>
            <a:spLocks noChangeArrowheads="1"/>
          </p:cNvSpPr>
          <p:nvPr/>
        </p:nvSpPr>
        <p:spPr bwMode="auto">
          <a:xfrm>
            <a:off x="4452938" y="5589588"/>
            <a:ext cx="5357812" cy="1143000"/>
          </a:xfrm>
          <a:prstGeom prst="wedgeRoundRectCallout">
            <a:avLst>
              <a:gd name="adj1" fmla="val 6440"/>
              <a:gd name="adj2" fmla="val -70278"/>
              <a:gd name="adj3" fmla="val 16667"/>
            </a:avLst>
          </a:prstGeom>
          <a:solidFill>
            <a:srgbClr val="FFFFCC"/>
          </a:solidFill>
          <a:ln w="9525" algn="ctr">
            <a:solidFill>
              <a:schemeClr val="tx1"/>
            </a:solidFill>
            <a:miter lim="800000"/>
          </a:ln>
        </p:spPr>
        <p:txBody>
          <a:bodyPr/>
          <a:lstStyle/>
          <a:p>
            <a:r>
              <a:rPr lang="zh-CN" altLang="en-US" sz="2800" b="1"/>
              <a:t>此处</a:t>
            </a:r>
            <a:r>
              <a:rPr lang="en-US" altLang="zh-CN" sz="2800" b="1"/>
              <a:t>*</a:t>
            </a:r>
            <a:r>
              <a:rPr lang="zh-CN" altLang="en-US" sz="2800" b="1"/>
              <a:t>与指针变量一起使用。此时</a:t>
            </a:r>
            <a:r>
              <a:rPr lang="zh-CN" altLang="zh-CN" sz="2800" b="1"/>
              <a:t>代表指针变量所指向的变量</a:t>
            </a:r>
            <a:endParaRPr lang="zh-CN" altLang="en-US" sz="2800" b="1"/>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3"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anim calcmode="lin" valueType="num">
                                      <p:cBhvr>
                                        <p:cTn id="2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1000"/>
                            </p:stCondLst>
                            <p:childTnLst>
                              <p:par>
                                <p:cTn id="31" presetID="15"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000"/>
                            </p:stCondLst>
                            <p:childTnLst>
                              <p:par>
                                <p:cTn id="38" presetID="3" presetClass="entr" presetSubtype="1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Lst>
  </p:timing>
</p:sld>
</file>

<file path=ppt/slides/slide1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什么是内存的动态分配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4563" name="Rectangle 3"/>
          <p:cNvSpPr>
            <a:spLocks noGrp="1" noChangeArrowheads="1"/>
          </p:cNvSpPr>
          <p:nvPr>
            <p:ph type="body" idx="1"/>
          </p:nvPr>
        </p:nvSpPr>
        <p:spPr>
          <a:xfrm>
            <a:off x="1952625" y="1571625"/>
            <a:ext cx="8358188" cy="3857625"/>
          </a:xfrm>
        </p:spPr>
        <p:txBody>
          <a:bodyPr/>
          <a:lstStyle/>
          <a:p>
            <a:r>
              <a:rPr lang="zh-CN" altLang="zh-CN" smtClean="0"/>
              <a:t>非静态的局部变量是分配在内存中的动态存储区的，这个存储区是一个称为</a:t>
            </a:r>
            <a:r>
              <a:rPr lang="zh-CN" altLang="zh-CN" smtClean="0">
                <a:solidFill>
                  <a:srgbClr val="9D138D"/>
                </a:solidFill>
              </a:rPr>
              <a:t>栈</a:t>
            </a:r>
            <a:r>
              <a:rPr lang="zh-CN" altLang="zh-CN" smtClean="0"/>
              <a:t>的区域</a:t>
            </a:r>
            <a:endParaRPr lang="en-US" altLang="zh-CN" smtClean="0"/>
          </a:p>
          <a:p>
            <a:r>
              <a:rPr lang="en-US" altLang="zh-CN" smtClean="0"/>
              <a:t>C</a:t>
            </a:r>
            <a:r>
              <a:rPr lang="zh-CN" altLang="zh-CN" smtClean="0"/>
              <a:t>语言还允许建立内存动态分配区域，以存放一些临时用的数据，这些数据需要时随时开辟，不需要时随时释放。这些数据是临时存放在一个特别的自由存储区，称为</a:t>
            </a:r>
            <a:r>
              <a:rPr lang="zh-CN" altLang="zh-CN" smtClean="0">
                <a:solidFill>
                  <a:srgbClr val="9D138D"/>
                </a:solidFill>
              </a:rPr>
              <a:t>堆</a:t>
            </a:r>
            <a:r>
              <a:rPr lang="zh-CN" altLang="zh-CN" smtClean="0"/>
              <a:t>区</a:t>
            </a:r>
            <a:endParaRPr lang="zh-CN" altLang="zh-CN" smtClean="0"/>
          </a:p>
        </p:txBody>
      </p:sp>
      <p:pic>
        <p:nvPicPr>
          <p:cNvPr id="194564"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63">
                                            <p:txEl>
                                              <p:pRg st="1" end="1"/>
                                            </p:txEl>
                                          </p:spTgt>
                                        </p:tgtEl>
                                        <p:attrNameLst>
                                          <p:attrName>style.visibility</p:attrName>
                                        </p:attrNameLst>
                                      </p:cBhvr>
                                      <p:to>
                                        <p:strVal val="visible"/>
                                      </p:to>
                                    </p:set>
                                    <p:animEffect transition="in" filter="blinds(horizontal)">
                                      <p:cBhvr>
                                        <p:cTn id="7" dur="500"/>
                                        <p:tgtEl>
                                          <p:spTgt spid="1945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5587" name="Rectangle 3"/>
          <p:cNvSpPr>
            <a:spLocks noGrp="1" noChangeArrowheads="1"/>
          </p:cNvSpPr>
          <p:nvPr>
            <p:ph type="body" idx="1"/>
          </p:nvPr>
        </p:nvSpPr>
        <p:spPr>
          <a:xfrm>
            <a:off x="1952625" y="1571625"/>
            <a:ext cx="8358188" cy="3857625"/>
          </a:xfrm>
        </p:spPr>
        <p:txBody>
          <a:bodyPr/>
          <a:lstStyle/>
          <a:p>
            <a:r>
              <a:rPr lang="zh-CN" altLang="zh-CN" smtClean="0"/>
              <a:t>对内存的动态分配是通过系统提供的库函数来实现的，主要有</a:t>
            </a:r>
            <a:r>
              <a:rPr lang="en-US" altLang="zh-CN" smtClean="0"/>
              <a:t>malloc</a:t>
            </a:r>
            <a:r>
              <a:rPr lang="zh-CN" altLang="zh-CN" smtClean="0"/>
              <a:t>，</a:t>
            </a:r>
            <a:r>
              <a:rPr lang="en-US" altLang="zh-CN" smtClean="0"/>
              <a:t>calloc</a:t>
            </a:r>
            <a:r>
              <a:rPr lang="zh-CN" altLang="zh-CN" smtClean="0"/>
              <a:t>，</a:t>
            </a:r>
            <a:r>
              <a:rPr lang="en-US" altLang="zh-CN" smtClean="0"/>
              <a:t>free</a:t>
            </a:r>
            <a:r>
              <a:rPr lang="zh-CN" altLang="zh-CN" smtClean="0"/>
              <a:t>，</a:t>
            </a:r>
            <a:r>
              <a:rPr lang="en-US" altLang="zh-CN" smtClean="0"/>
              <a:t>realloc</a:t>
            </a:r>
            <a:r>
              <a:rPr lang="zh-CN" altLang="zh-CN" smtClean="0"/>
              <a:t>这</a:t>
            </a:r>
            <a:r>
              <a:rPr lang="en-US" altLang="zh-CN" smtClean="0"/>
              <a:t>4</a:t>
            </a:r>
            <a:r>
              <a:rPr lang="zh-CN" altLang="zh-CN" smtClean="0"/>
              <a:t>个函数。</a:t>
            </a:r>
            <a:endParaRPr lang="zh-CN" altLang="zh-CN" smtClean="0"/>
          </a:p>
        </p:txBody>
      </p:sp>
      <p:pic>
        <p:nvPicPr>
          <p:cNvPr id="195588"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6611" name="Rectangle 3"/>
          <p:cNvSpPr>
            <a:spLocks noGrp="1" noChangeArrowheads="1"/>
          </p:cNvSpPr>
          <p:nvPr>
            <p:ph type="body" idx="1"/>
          </p:nvPr>
        </p:nvSpPr>
        <p:spPr>
          <a:xfrm>
            <a:off x="1952625" y="1571625"/>
            <a:ext cx="8358188" cy="4643438"/>
          </a:xfrm>
        </p:spPr>
        <p:txBody>
          <a:bodyPr/>
          <a:lstStyle/>
          <a:p>
            <a:pPr>
              <a:buFont typeface="Wingdings" panose="05000000000000000000" pitchFamily="2" charset="2"/>
              <a:buNone/>
            </a:pPr>
            <a:r>
              <a:rPr lang="zh-CN" altLang="zh-CN" smtClean="0"/>
              <a:t>１．</a:t>
            </a:r>
            <a:r>
              <a:rPr lang="en-US" altLang="zh-CN" smtClean="0"/>
              <a:t>malloc</a:t>
            </a:r>
            <a:r>
              <a:rPr lang="zh-CN" altLang="zh-CN" smtClean="0"/>
              <a:t>函数</a:t>
            </a:r>
            <a:endParaRPr lang="zh-CN" altLang="zh-CN" smtClean="0"/>
          </a:p>
          <a:p>
            <a:r>
              <a:rPr lang="zh-CN" altLang="zh-CN" smtClean="0"/>
              <a:t>其函数原型为</a:t>
            </a:r>
            <a:r>
              <a:rPr lang="en-US" altLang="zh-CN" smtClean="0"/>
              <a:t> </a:t>
            </a:r>
            <a:endParaRPr lang="zh-CN" altLang="zh-CN" smtClean="0"/>
          </a:p>
          <a:p>
            <a:pPr lvl="1">
              <a:buFont typeface="Wingdings" panose="05000000000000000000" pitchFamily="2" charset="2"/>
              <a:buNone/>
            </a:pPr>
            <a:r>
              <a:rPr lang="en-US" altLang="zh-CN" smtClean="0"/>
              <a:t>void *malloc(unsigned int size); </a:t>
            </a:r>
            <a:endParaRPr lang="zh-CN" altLang="zh-CN" smtClean="0"/>
          </a:p>
          <a:p>
            <a:pPr lvl="1"/>
            <a:r>
              <a:rPr lang="zh-CN" altLang="zh-CN" smtClean="0"/>
              <a:t>其作用是在内存的动态存储区中分配一个长度为</a:t>
            </a:r>
            <a:r>
              <a:rPr lang="en-US" altLang="zh-CN" smtClean="0"/>
              <a:t>size</a:t>
            </a:r>
            <a:r>
              <a:rPr lang="zh-CN" altLang="zh-CN" smtClean="0"/>
              <a:t>的连续空间</a:t>
            </a:r>
            <a:endParaRPr lang="en-US" altLang="zh-CN" smtClean="0"/>
          </a:p>
          <a:p>
            <a:pPr lvl="1"/>
            <a:r>
              <a:rPr lang="zh-CN" altLang="zh-CN" smtClean="0"/>
              <a:t>函数的值是所分配区域的第一个字节的地址，或者说，此函数是一个指针型函数，返回的指针指向该分配域的开头位置</a:t>
            </a:r>
            <a:endParaRPr lang="zh-CN" altLang="zh-CN" smtClean="0"/>
          </a:p>
        </p:txBody>
      </p:sp>
      <p:pic>
        <p:nvPicPr>
          <p:cNvPr id="196612"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6611">
                                            <p:txEl>
                                              <p:pRg st="3" end="3"/>
                                            </p:txEl>
                                          </p:spTgt>
                                        </p:tgtEl>
                                        <p:attrNameLst>
                                          <p:attrName>style.visibility</p:attrName>
                                        </p:attrNameLst>
                                      </p:cBhvr>
                                      <p:to>
                                        <p:strVal val="visible"/>
                                      </p:to>
                                    </p:set>
                                    <p:animEffect transition="in" filter="blinds(horizontal)">
                                      <p:cBhvr>
                                        <p:cTn id="7" dur="500"/>
                                        <p:tgtEl>
                                          <p:spTgt spid="19661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6611">
                                            <p:txEl>
                                              <p:pRg st="4" end="4"/>
                                            </p:txEl>
                                          </p:spTgt>
                                        </p:tgtEl>
                                        <p:attrNameLst>
                                          <p:attrName>style.visibility</p:attrName>
                                        </p:attrNameLst>
                                      </p:cBhvr>
                                      <p:to>
                                        <p:strVal val="visible"/>
                                      </p:to>
                                    </p:set>
                                    <p:animEffect transition="in" filter="blinds(horizontal)">
                                      <p:cBhvr>
                                        <p:cTn id="12" dur="500"/>
                                        <p:tgtEl>
                                          <p:spTgt spid="1966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7635" name="Rectangle 3"/>
          <p:cNvSpPr>
            <a:spLocks noGrp="1" noChangeArrowheads="1"/>
          </p:cNvSpPr>
          <p:nvPr>
            <p:ph type="body" idx="1"/>
          </p:nvPr>
        </p:nvSpPr>
        <p:spPr>
          <a:xfrm>
            <a:off x="1952625" y="1571625"/>
            <a:ext cx="8358188" cy="4643438"/>
          </a:xfrm>
        </p:spPr>
        <p:txBody>
          <a:bodyPr/>
          <a:lstStyle/>
          <a:p>
            <a:pPr>
              <a:buFont typeface="Wingdings" panose="05000000000000000000" pitchFamily="2" charset="2"/>
              <a:buNone/>
            </a:pPr>
            <a:r>
              <a:rPr lang="en-US" altLang="zh-CN" smtClean="0"/>
              <a:t>     malloc(100);</a:t>
            </a:r>
            <a:endParaRPr lang="en-US" altLang="zh-CN" smtClean="0"/>
          </a:p>
          <a:p>
            <a:pPr lvl="1"/>
            <a:r>
              <a:rPr lang="zh-CN" altLang="zh-CN" smtClean="0"/>
              <a:t>开辟</a:t>
            </a:r>
            <a:r>
              <a:rPr lang="en-US" altLang="zh-CN" smtClean="0"/>
              <a:t>100</a:t>
            </a:r>
            <a:r>
              <a:rPr lang="zh-CN" altLang="zh-CN" smtClean="0"/>
              <a:t>字节的临时分配域，函数值为其第</a:t>
            </a:r>
            <a:r>
              <a:rPr lang="en-US" altLang="zh-CN" smtClean="0"/>
              <a:t>1</a:t>
            </a:r>
            <a:r>
              <a:rPr lang="zh-CN" altLang="zh-CN" smtClean="0"/>
              <a:t>个字节的地址</a:t>
            </a:r>
            <a:r>
              <a:rPr lang="en-US" altLang="zh-CN" smtClean="0"/>
              <a:t> </a:t>
            </a:r>
            <a:endParaRPr lang="zh-CN" altLang="zh-CN" smtClean="0"/>
          </a:p>
          <a:p>
            <a:r>
              <a:rPr lang="zh-CN" altLang="zh-CN" smtClean="0"/>
              <a:t>注意指针的基类型为</a:t>
            </a:r>
            <a:r>
              <a:rPr lang="en-US" altLang="zh-CN" smtClean="0"/>
              <a:t>void</a:t>
            </a:r>
            <a:r>
              <a:rPr lang="zh-CN" altLang="zh-CN" smtClean="0"/>
              <a:t>，即不指向任何类型的数据，只提供一个地址</a:t>
            </a:r>
            <a:endParaRPr lang="en-US" altLang="zh-CN" smtClean="0"/>
          </a:p>
          <a:p>
            <a:r>
              <a:rPr lang="zh-CN" altLang="zh-CN" smtClean="0"/>
              <a:t>如果此函数未能成功地执行（例如内存空间不足），则返回空指针</a:t>
            </a:r>
            <a:r>
              <a:rPr lang="en-US" altLang="zh-CN" smtClean="0"/>
              <a:t>(NULL)</a:t>
            </a:r>
            <a:endParaRPr lang="zh-CN" altLang="zh-CN" smtClean="0"/>
          </a:p>
        </p:txBody>
      </p:sp>
      <p:pic>
        <p:nvPicPr>
          <p:cNvPr id="197636"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7635">
                                            <p:txEl>
                                              <p:pRg st="2" end="2"/>
                                            </p:txEl>
                                          </p:spTgt>
                                        </p:tgtEl>
                                        <p:attrNameLst>
                                          <p:attrName>style.visibility</p:attrName>
                                        </p:attrNameLst>
                                      </p:cBhvr>
                                      <p:to>
                                        <p:strVal val="visible"/>
                                      </p:to>
                                    </p:set>
                                    <p:animEffect transition="in" filter="blinds(horizontal)">
                                      <p:cBhvr>
                                        <p:cTn id="7" dur="500"/>
                                        <p:tgtEl>
                                          <p:spTgt spid="19763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7635">
                                            <p:txEl>
                                              <p:pRg st="3" end="3"/>
                                            </p:txEl>
                                          </p:spTgt>
                                        </p:tgtEl>
                                        <p:attrNameLst>
                                          <p:attrName>style.visibility</p:attrName>
                                        </p:attrNameLst>
                                      </p:cBhvr>
                                      <p:to>
                                        <p:strVal val="visible"/>
                                      </p:to>
                                    </p:set>
                                    <p:animEffect transition="in" filter="blinds(horizontal)">
                                      <p:cBhvr>
                                        <p:cTn id="12" dur="500"/>
                                        <p:tgtEl>
                                          <p:spTgt spid="1976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8659" name="Rectangle 3"/>
          <p:cNvSpPr>
            <a:spLocks noGrp="1" noChangeArrowheads="1"/>
          </p:cNvSpPr>
          <p:nvPr>
            <p:ph type="body" idx="1"/>
          </p:nvPr>
        </p:nvSpPr>
        <p:spPr>
          <a:xfrm>
            <a:off x="1666875" y="1571625"/>
            <a:ext cx="8643938" cy="4143375"/>
          </a:xfrm>
        </p:spPr>
        <p:txBody>
          <a:bodyPr/>
          <a:lstStyle/>
          <a:p>
            <a:pPr>
              <a:buFont typeface="Wingdings" panose="05000000000000000000" pitchFamily="2" charset="2"/>
              <a:buNone/>
            </a:pPr>
            <a:r>
              <a:rPr lang="en-US" altLang="zh-CN" smtClean="0"/>
              <a:t>2</a:t>
            </a:r>
            <a:r>
              <a:rPr lang="zh-CN" altLang="zh-CN" smtClean="0"/>
              <a:t>．</a:t>
            </a:r>
            <a:r>
              <a:rPr lang="en-US" altLang="zh-CN" smtClean="0"/>
              <a:t>calloc</a:t>
            </a:r>
            <a:r>
              <a:rPr lang="zh-CN" altLang="zh-CN" smtClean="0"/>
              <a:t>函数</a:t>
            </a:r>
            <a:endParaRPr lang="zh-CN" altLang="zh-CN" smtClean="0"/>
          </a:p>
          <a:p>
            <a:r>
              <a:rPr lang="zh-CN" altLang="zh-CN" smtClean="0"/>
              <a:t>其函数原型为</a:t>
            </a:r>
            <a:r>
              <a:rPr lang="en-US" altLang="zh-CN" smtClean="0"/>
              <a:t> </a:t>
            </a:r>
            <a:endParaRPr lang="en-US" altLang="zh-CN" smtClean="0"/>
          </a:p>
          <a:p>
            <a:pPr>
              <a:buFont typeface="Wingdings" panose="05000000000000000000" pitchFamily="2" charset="2"/>
              <a:buNone/>
            </a:pPr>
            <a:r>
              <a:rPr lang="en-US" altLang="zh-CN" sz="2800" smtClean="0"/>
              <a:t>   void *calloc(unsigned n,unsigned size); </a:t>
            </a:r>
            <a:endParaRPr lang="zh-CN" altLang="zh-CN" sz="2800" smtClean="0"/>
          </a:p>
          <a:p>
            <a:r>
              <a:rPr lang="zh-CN" altLang="zh-CN" smtClean="0"/>
              <a:t>其作用是在内存的动态存储区中分配</a:t>
            </a:r>
            <a:r>
              <a:rPr lang="en-US" altLang="zh-CN" smtClean="0"/>
              <a:t>n</a:t>
            </a:r>
            <a:r>
              <a:rPr lang="zh-CN" altLang="zh-CN" smtClean="0"/>
              <a:t>个长度为</a:t>
            </a:r>
            <a:r>
              <a:rPr lang="en-US" altLang="zh-CN" smtClean="0"/>
              <a:t>size</a:t>
            </a:r>
            <a:r>
              <a:rPr lang="zh-CN" altLang="zh-CN" smtClean="0"/>
              <a:t>的连续空间，这个空间一般比较大，足以保存一个数组。</a:t>
            </a:r>
            <a:endParaRPr lang="zh-CN" altLang="zh-CN" smtClean="0"/>
          </a:p>
        </p:txBody>
      </p:sp>
      <p:pic>
        <p:nvPicPr>
          <p:cNvPr id="198660"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8659">
                                            <p:txEl>
                                              <p:pRg st="3" end="3"/>
                                            </p:txEl>
                                          </p:spTgt>
                                        </p:tgtEl>
                                        <p:attrNameLst>
                                          <p:attrName>style.visibility</p:attrName>
                                        </p:attrNameLst>
                                      </p:cBhvr>
                                      <p:to>
                                        <p:strVal val="visible"/>
                                      </p:to>
                                    </p:set>
                                    <p:animEffect transition="in" filter="blinds(horizontal)">
                                      <p:cBhvr>
                                        <p:cTn id="7" dur="500"/>
                                        <p:tgtEl>
                                          <p:spTgt spid="1986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199683" name="Rectangle 3"/>
          <p:cNvSpPr>
            <a:spLocks noGrp="1" noChangeArrowheads="1"/>
          </p:cNvSpPr>
          <p:nvPr>
            <p:ph type="body" idx="1"/>
          </p:nvPr>
        </p:nvSpPr>
        <p:spPr>
          <a:xfrm>
            <a:off x="1666875" y="1571625"/>
            <a:ext cx="8643938" cy="4857750"/>
          </a:xfrm>
        </p:spPr>
        <p:txBody>
          <a:bodyPr/>
          <a:lstStyle/>
          <a:p>
            <a:r>
              <a:rPr lang="zh-CN" altLang="zh-CN" smtClean="0"/>
              <a:t>用</a:t>
            </a:r>
            <a:r>
              <a:rPr lang="en-US" altLang="zh-CN" smtClean="0"/>
              <a:t>calloc</a:t>
            </a:r>
            <a:r>
              <a:rPr lang="zh-CN" altLang="zh-CN" smtClean="0"/>
              <a:t>函数可以为一维数组开辟动态存储空间，</a:t>
            </a:r>
            <a:r>
              <a:rPr lang="en-US" altLang="zh-CN" smtClean="0"/>
              <a:t>n</a:t>
            </a:r>
            <a:r>
              <a:rPr lang="zh-CN" altLang="zh-CN" smtClean="0"/>
              <a:t>为数组元素个数，每个元素长度为</a:t>
            </a:r>
            <a:r>
              <a:rPr lang="en-US" altLang="zh-CN" smtClean="0"/>
              <a:t>size</a:t>
            </a:r>
            <a:r>
              <a:rPr lang="zh-CN" altLang="zh-CN" smtClean="0"/>
              <a:t>。这就是动态数组。函数返回指向所分配域的起始位置的指针；如果分配不成功，返回</a:t>
            </a:r>
            <a:r>
              <a:rPr lang="en-US" altLang="zh-CN" smtClean="0"/>
              <a:t>NULL</a:t>
            </a:r>
            <a:r>
              <a:rPr lang="zh-CN" altLang="zh-CN" smtClean="0"/>
              <a:t>。如：</a:t>
            </a:r>
            <a:endParaRPr lang="zh-CN" altLang="zh-CN" smtClean="0"/>
          </a:p>
          <a:p>
            <a:pPr>
              <a:buFont typeface="Wingdings" panose="05000000000000000000" pitchFamily="2" charset="2"/>
              <a:buNone/>
            </a:pPr>
            <a:r>
              <a:rPr lang="en-US" altLang="zh-CN" smtClean="0"/>
              <a:t>     p=calloc(50,4);</a:t>
            </a:r>
            <a:endParaRPr lang="en-US" altLang="zh-CN" smtClean="0"/>
          </a:p>
          <a:p>
            <a:pPr lvl="1">
              <a:buFont typeface="Wingdings" panose="05000000000000000000" pitchFamily="2" charset="2"/>
              <a:buNone/>
            </a:pPr>
            <a:r>
              <a:rPr lang="en-US" altLang="zh-CN" smtClean="0"/>
              <a:t>  </a:t>
            </a:r>
            <a:r>
              <a:rPr lang="zh-CN" altLang="zh-CN" sz="3200" smtClean="0"/>
              <a:t>开辟</a:t>
            </a:r>
            <a:r>
              <a:rPr lang="en-US" altLang="zh-CN" sz="3200" smtClean="0"/>
              <a:t>50</a:t>
            </a:r>
            <a:r>
              <a:rPr lang="zh-CN" altLang="zh-CN" sz="3200" smtClean="0"/>
              <a:t>×</a:t>
            </a:r>
            <a:r>
              <a:rPr lang="en-US" altLang="zh-CN" sz="3200" smtClean="0"/>
              <a:t>4</a:t>
            </a:r>
            <a:r>
              <a:rPr lang="zh-CN" altLang="zh-CN" sz="3200" smtClean="0"/>
              <a:t>个字节的临时分配域，把起始地址赋给指针变量</a:t>
            </a:r>
            <a:r>
              <a:rPr lang="en-US" altLang="zh-CN" sz="3200" smtClean="0"/>
              <a:t>p </a:t>
            </a:r>
            <a:endParaRPr lang="zh-CN" altLang="zh-CN" sz="3200" smtClean="0"/>
          </a:p>
        </p:txBody>
      </p:sp>
      <p:pic>
        <p:nvPicPr>
          <p:cNvPr id="199684"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0707" name="Rectangle 3"/>
          <p:cNvSpPr>
            <a:spLocks noGrp="1" noChangeArrowheads="1"/>
          </p:cNvSpPr>
          <p:nvPr>
            <p:ph type="body" idx="1"/>
          </p:nvPr>
        </p:nvSpPr>
        <p:spPr>
          <a:xfrm>
            <a:off x="2166938" y="1571625"/>
            <a:ext cx="7643812" cy="4857750"/>
          </a:xfrm>
        </p:spPr>
        <p:txBody>
          <a:bodyPr/>
          <a:lstStyle/>
          <a:p>
            <a:pPr>
              <a:buFont typeface="Wingdings" panose="05000000000000000000" pitchFamily="2" charset="2"/>
              <a:buNone/>
            </a:pPr>
            <a:r>
              <a:rPr lang="en-US" altLang="zh-CN" smtClean="0"/>
              <a:t>3</a:t>
            </a:r>
            <a:r>
              <a:rPr lang="zh-CN" altLang="zh-CN" smtClean="0"/>
              <a:t>．</a:t>
            </a:r>
            <a:r>
              <a:rPr lang="en-US" altLang="zh-CN" smtClean="0"/>
              <a:t>free</a:t>
            </a:r>
            <a:r>
              <a:rPr lang="zh-CN" altLang="zh-CN" smtClean="0"/>
              <a:t>函数</a:t>
            </a:r>
            <a:endParaRPr lang="zh-CN" altLang="zh-CN" smtClean="0"/>
          </a:p>
          <a:p>
            <a:r>
              <a:rPr lang="zh-CN" altLang="zh-CN" smtClean="0"/>
              <a:t>其函数原型为</a:t>
            </a:r>
            <a:r>
              <a:rPr lang="en-US" altLang="zh-CN" smtClean="0"/>
              <a:t> </a:t>
            </a:r>
            <a:endParaRPr lang="zh-CN" altLang="zh-CN" smtClean="0"/>
          </a:p>
          <a:p>
            <a:pPr>
              <a:buFont typeface="Wingdings" panose="05000000000000000000" pitchFamily="2" charset="2"/>
              <a:buNone/>
            </a:pPr>
            <a:r>
              <a:rPr lang="en-US" altLang="zh-CN" smtClean="0"/>
              <a:t>    void free(void *p); </a:t>
            </a:r>
            <a:endParaRPr lang="zh-CN" altLang="zh-CN" smtClean="0"/>
          </a:p>
          <a:p>
            <a:r>
              <a:rPr lang="zh-CN" altLang="zh-CN" smtClean="0"/>
              <a:t>其作用是释放指针变量ｐ所指向的动态空间，使这部分空间能重新被其他变量使用。</a:t>
            </a:r>
            <a:r>
              <a:rPr lang="en-US" altLang="zh-CN" smtClean="0"/>
              <a:t>p</a:t>
            </a:r>
            <a:r>
              <a:rPr lang="zh-CN" altLang="zh-CN" smtClean="0"/>
              <a:t>应是最近一次调用</a:t>
            </a:r>
            <a:r>
              <a:rPr lang="en-US" altLang="zh-CN" smtClean="0"/>
              <a:t>calloc</a:t>
            </a:r>
            <a:r>
              <a:rPr lang="zh-CN" altLang="zh-CN" smtClean="0"/>
              <a:t>或</a:t>
            </a:r>
            <a:r>
              <a:rPr lang="en-US" altLang="zh-CN" smtClean="0"/>
              <a:t>malloc</a:t>
            </a:r>
            <a:r>
              <a:rPr lang="zh-CN" altLang="zh-CN" smtClean="0"/>
              <a:t>函数时得到的函数返回值。</a:t>
            </a:r>
            <a:endParaRPr lang="zh-CN" altLang="zh-CN" smtClean="0"/>
          </a:p>
        </p:txBody>
      </p:sp>
      <p:pic>
        <p:nvPicPr>
          <p:cNvPr id="200708"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0707">
                                            <p:txEl>
                                              <p:pRg st="3" end="3"/>
                                            </p:txEl>
                                          </p:spTgt>
                                        </p:tgtEl>
                                        <p:attrNameLst>
                                          <p:attrName>style.visibility</p:attrName>
                                        </p:attrNameLst>
                                      </p:cBhvr>
                                      <p:to>
                                        <p:strVal val="visible"/>
                                      </p:to>
                                    </p:set>
                                    <p:animEffect transition="in" filter="blinds(horizontal)">
                                      <p:cBhvr>
                                        <p:cTn id="7" dur="500"/>
                                        <p:tgtEl>
                                          <p:spTgt spid="200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1731" name="Rectangle 3"/>
          <p:cNvSpPr>
            <a:spLocks noGrp="1" noChangeArrowheads="1"/>
          </p:cNvSpPr>
          <p:nvPr>
            <p:ph type="body" idx="1"/>
          </p:nvPr>
        </p:nvSpPr>
        <p:spPr>
          <a:xfrm>
            <a:off x="2166938" y="1857375"/>
            <a:ext cx="7643812" cy="3143250"/>
          </a:xfrm>
        </p:spPr>
        <p:txBody>
          <a:bodyPr/>
          <a:lstStyle/>
          <a:p>
            <a:pPr>
              <a:buFont typeface="Wingdings" panose="05000000000000000000" pitchFamily="2" charset="2"/>
              <a:buNone/>
            </a:pPr>
            <a:r>
              <a:rPr lang="en-US" altLang="zh-CN" smtClean="0"/>
              <a:t>     free(p);</a:t>
            </a:r>
            <a:endParaRPr lang="en-US" altLang="zh-CN" smtClean="0"/>
          </a:p>
          <a:p>
            <a:r>
              <a:rPr lang="zh-CN" altLang="zh-CN" smtClean="0"/>
              <a:t>释放指针变量ｐ所指向的已分配的动态空间</a:t>
            </a:r>
            <a:r>
              <a:rPr lang="en-US" altLang="zh-CN" smtClean="0"/>
              <a:t> </a:t>
            </a:r>
            <a:endParaRPr lang="zh-CN" altLang="zh-CN" smtClean="0"/>
          </a:p>
          <a:p>
            <a:r>
              <a:rPr lang="en-US" altLang="zh-CN" smtClean="0"/>
              <a:t>free</a:t>
            </a:r>
            <a:r>
              <a:rPr lang="zh-CN" altLang="zh-CN" smtClean="0"/>
              <a:t>函数无返回值</a:t>
            </a:r>
            <a:endParaRPr lang="zh-CN" altLang="zh-CN" smtClean="0"/>
          </a:p>
        </p:txBody>
      </p:sp>
      <p:pic>
        <p:nvPicPr>
          <p:cNvPr id="201732"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2755" name="Rectangle 3"/>
          <p:cNvSpPr>
            <a:spLocks noGrp="1" noChangeArrowheads="1"/>
          </p:cNvSpPr>
          <p:nvPr>
            <p:ph type="body" idx="1"/>
          </p:nvPr>
        </p:nvSpPr>
        <p:spPr>
          <a:xfrm>
            <a:off x="1952625" y="1643063"/>
            <a:ext cx="8358188" cy="4000500"/>
          </a:xfrm>
        </p:spPr>
        <p:txBody>
          <a:bodyPr/>
          <a:lstStyle/>
          <a:p>
            <a:pPr>
              <a:buFont typeface="Wingdings" panose="05000000000000000000" pitchFamily="2" charset="2"/>
              <a:buNone/>
            </a:pPr>
            <a:r>
              <a:rPr lang="en-US" altLang="zh-CN" smtClean="0"/>
              <a:t>4. realloc</a:t>
            </a:r>
            <a:r>
              <a:rPr lang="zh-CN" altLang="zh-CN" smtClean="0"/>
              <a:t>函数</a:t>
            </a:r>
            <a:endParaRPr lang="zh-CN" altLang="zh-CN" smtClean="0"/>
          </a:p>
          <a:p>
            <a:r>
              <a:rPr lang="zh-CN" altLang="zh-CN" smtClean="0"/>
              <a:t>其函数原型为</a:t>
            </a:r>
            <a:endParaRPr lang="zh-CN" altLang="zh-CN" smtClean="0"/>
          </a:p>
          <a:p>
            <a:pPr>
              <a:buFont typeface="Wingdings" panose="05000000000000000000" pitchFamily="2" charset="2"/>
              <a:buNone/>
            </a:pPr>
            <a:r>
              <a:rPr lang="en-US" altLang="zh-CN" sz="2800" smtClean="0"/>
              <a:t>void *realloc(void *p,unsigned int size);</a:t>
            </a:r>
            <a:endParaRPr lang="zh-CN" altLang="zh-CN" sz="2800" smtClean="0"/>
          </a:p>
          <a:p>
            <a:r>
              <a:rPr lang="zh-CN" altLang="zh-CN" smtClean="0"/>
              <a:t>如果已经通过</a:t>
            </a:r>
            <a:r>
              <a:rPr lang="en-US" altLang="zh-CN" smtClean="0"/>
              <a:t>malloc</a:t>
            </a:r>
            <a:r>
              <a:rPr lang="zh-CN" altLang="zh-CN" smtClean="0"/>
              <a:t>函数或</a:t>
            </a:r>
            <a:r>
              <a:rPr lang="en-US" altLang="zh-CN" smtClean="0"/>
              <a:t>calloc</a:t>
            </a:r>
            <a:r>
              <a:rPr lang="zh-CN" altLang="zh-CN" smtClean="0"/>
              <a:t>函数获得了动态空间，想改变其大小，可以用</a:t>
            </a:r>
            <a:r>
              <a:rPr lang="en-US" altLang="zh-CN" smtClean="0"/>
              <a:t>recalloc</a:t>
            </a:r>
            <a:r>
              <a:rPr lang="zh-CN" altLang="zh-CN" smtClean="0"/>
              <a:t>函数重新分配。</a:t>
            </a:r>
            <a:endParaRPr lang="zh-CN" altLang="zh-CN" smtClean="0"/>
          </a:p>
        </p:txBody>
      </p:sp>
      <p:pic>
        <p:nvPicPr>
          <p:cNvPr id="202756"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2755">
                                            <p:txEl>
                                              <p:pRg st="3" end="3"/>
                                            </p:txEl>
                                          </p:spTgt>
                                        </p:tgtEl>
                                        <p:attrNameLst>
                                          <p:attrName>style.visibility</p:attrName>
                                        </p:attrNameLst>
                                      </p:cBhvr>
                                      <p:to>
                                        <p:strVal val="visible"/>
                                      </p:to>
                                    </p:set>
                                    <p:animEffect transition="in" filter="blinds(horizontal)">
                                      <p:cBhvr>
                                        <p:cTn id="7" dur="500"/>
                                        <p:tgtEl>
                                          <p:spTgt spid="202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3779" name="Rectangle 3"/>
          <p:cNvSpPr>
            <a:spLocks noGrp="1" noChangeArrowheads="1"/>
          </p:cNvSpPr>
          <p:nvPr>
            <p:ph type="body" idx="1"/>
          </p:nvPr>
        </p:nvSpPr>
        <p:spPr>
          <a:xfrm>
            <a:off x="1952625" y="1643063"/>
            <a:ext cx="8358188" cy="4000500"/>
          </a:xfrm>
        </p:spPr>
        <p:txBody>
          <a:bodyPr/>
          <a:lstStyle/>
          <a:p>
            <a:r>
              <a:rPr lang="zh-CN" altLang="zh-CN" smtClean="0"/>
              <a:t>用</a:t>
            </a:r>
            <a:r>
              <a:rPr lang="en-US" altLang="zh-CN" smtClean="0"/>
              <a:t>realloc</a:t>
            </a:r>
            <a:r>
              <a:rPr lang="zh-CN" altLang="zh-CN" smtClean="0"/>
              <a:t>函数将</a:t>
            </a:r>
            <a:r>
              <a:rPr lang="en-US" altLang="zh-CN" smtClean="0"/>
              <a:t>p</a:t>
            </a:r>
            <a:r>
              <a:rPr lang="zh-CN" altLang="zh-CN" smtClean="0"/>
              <a:t>所指向的动态空间的大小改变为</a:t>
            </a:r>
            <a:r>
              <a:rPr lang="en-US" altLang="zh-CN" smtClean="0"/>
              <a:t>size</a:t>
            </a:r>
            <a:r>
              <a:rPr lang="zh-CN" altLang="zh-CN" smtClean="0"/>
              <a:t>。</a:t>
            </a:r>
            <a:r>
              <a:rPr lang="en-US" altLang="zh-CN" smtClean="0"/>
              <a:t>p</a:t>
            </a:r>
            <a:r>
              <a:rPr lang="zh-CN" altLang="zh-CN" smtClean="0"/>
              <a:t>的值不变。如果重分配不成功，返回</a:t>
            </a:r>
            <a:r>
              <a:rPr lang="en-US" altLang="zh-CN" smtClean="0"/>
              <a:t>NULL</a:t>
            </a:r>
            <a:r>
              <a:rPr lang="zh-CN" altLang="zh-CN" smtClean="0"/>
              <a:t>。如</a:t>
            </a:r>
            <a:endParaRPr lang="zh-CN" altLang="zh-CN" smtClean="0"/>
          </a:p>
          <a:p>
            <a:pPr>
              <a:buFont typeface="Wingdings" panose="05000000000000000000" pitchFamily="2" charset="2"/>
              <a:buNone/>
            </a:pPr>
            <a:r>
              <a:rPr lang="en-US" altLang="zh-CN" smtClean="0"/>
              <a:t>     realloc(p,50);          </a:t>
            </a:r>
            <a:endParaRPr lang="en-US" altLang="zh-CN" smtClean="0"/>
          </a:p>
          <a:p>
            <a:pPr>
              <a:buFont typeface="Wingdings" panose="05000000000000000000" pitchFamily="2" charset="2"/>
              <a:buNone/>
            </a:pPr>
            <a:r>
              <a:rPr lang="en-US" altLang="zh-CN" smtClean="0"/>
              <a:t> </a:t>
            </a:r>
            <a:r>
              <a:rPr lang="zh-CN" altLang="zh-CN" smtClean="0"/>
              <a:t>将</a:t>
            </a:r>
            <a:r>
              <a:rPr lang="en-US" altLang="zh-CN" smtClean="0"/>
              <a:t>p</a:t>
            </a:r>
            <a:r>
              <a:rPr lang="zh-CN" altLang="zh-CN" smtClean="0"/>
              <a:t>所指向的已分配的动态空间改为</a:t>
            </a:r>
            <a:r>
              <a:rPr lang="en-US" altLang="zh-CN" smtClean="0"/>
              <a:t>50</a:t>
            </a:r>
            <a:r>
              <a:rPr lang="zh-CN" altLang="zh-CN" smtClean="0"/>
              <a:t>字节</a:t>
            </a:r>
            <a:r>
              <a:rPr lang="en-US" altLang="zh-CN" smtClean="0"/>
              <a:t> </a:t>
            </a:r>
            <a:endParaRPr lang="zh-CN" altLang="zh-CN" smtClean="0"/>
          </a:p>
        </p:txBody>
      </p:sp>
      <p:pic>
        <p:nvPicPr>
          <p:cNvPr id="203780"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414270" y="764540"/>
            <a:ext cx="8876030" cy="2306955"/>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在互联网+时代,团队之间经常要进行资源共享，合作交流，才能在未来的工作中取得成功。每个人无论是在现实世界或是网络世界，成功都是要靠团队的；所以选择一个成功的团队是最重要的。当跻身于一个不可能成功的团队，那就赶快想办法去寻求新的组合；但如果碰到一个对自己是互补的团队时，应尽量体现自己的价值以换取团队的位置。</a:t>
            </a:r>
            <a:endParaRPr sz="2400">
              <a:latin typeface="华文新魏" panose="02010800040101010101" charset="-122"/>
              <a:ea typeface="华文新魏" panose="02010800040101010101" charset="-122"/>
              <a:cs typeface="华文新魏" panose="02010800040101010101" charset="-122"/>
              <a:sym typeface="+mn-ea"/>
            </a:endParaRPr>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怎样定义指针变量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483" name="Rectangle 3"/>
          <p:cNvSpPr>
            <a:spLocks noGrp="1" noChangeArrowheads="1"/>
          </p:cNvSpPr>
          <p:nvPr>
            <p:ph type="body" idx="1"/>
          </p:nvPr>
        </p:nvSpPr>
        <p:spPr>
          <a:xfrm>
            <a:off x="2166938" y="1714500"/>
            <a:ext cx="8001000" cy="4500563"/>
          </a:xfrm>
        </p:spPr>
        <p:txBody>
          <a:bodyPr/>
          <a:lstStyle/>
          <a:p>
            <a:r>
              <a:rPr lang="zh-CN" altLang="zh-CN" smtClean="0"/>
              <a:t>定义指针变量的一般形式为：</a:t>
            </a:r>
            <a:endParaRPr lang="zh-CN" altLang="zh-CN" smtClean="0"/>
          </a:p>
          <a:p>
            <a:pPr>
              <a:buFont typeface="Wingdings" panose="05000000000000000000" pitchFamily="2" charset="2"/>
              <a:buNone/>
            </a:pPr>
            <a:r>
              <a:rPr lang="en-US" altLang="zh-CN" smtClean="0"/>
              <a:t>       </a:t>
            </a:r>
            <a:r>
              <a:rPr lang="zh-CN" altLang="zh-CN" smtClean="0"/>
              <a:t>类型  </a:t>
            </a:r>
            <a:r>
              <a:rPr lang="en-US" altLang="zh-CN" smtClean="0"/>
              <a:t>* </a:t>
            </a:r>
            <a:r>
              <a:rPr lang="zh-CN" altLang="zh-CN" smtClean="0"/>
              <a:t>指针变量名</a:t>
            </a:r>
            <a:r>
              <a:rPr lang="en-US" altLang="zh-CN" smtClean="0"/>
              <a:t>;</a:t>
            </a:r>
            <a:endParaRPr lang="en-US" altLang="zh-CN" smtClean="0"/>
          </a:p>
          <a:p>
            <a:pPr lvl="1">
              <a:buFont typeface="Wingdings" panose="05000000000000000000" pitchFamily="2" charset="2"/>
              <a:buNone/>
            </a:pPr>
            <a:r>
              <a:rPr lang="zh-CN" altLang="en-US" smtClean="0"/>
              <a:t>如：</a:t>
            </a:r>
            <a:r>
              <a:rPr lang="en-US" altLang="zh-CN" smtClean="0"/>
              <a:t>int *pointer_1, *pointer_2;</a:t>
            </a:r>
            <a:endParaRPr lang="en-US" altLang="zh-CN" smtClean="0"/>
          </a:p>
          <a:p>
            <a:pPr lvl="1"/>
            <a:r>
              <a:rPr lang="en-US" altLang="zh-CN" smtClean="0"/>
              <a:t>int</a:t>
            </a:r>
            <a:r>
              <a:rPr lang="zh-CN" altLang="zh-CN" smtClean="0"/>
              <a:t>是</a:t>
            </a:r>
            <a:r>
              <a:rPr lang="zh-CN" altLang="en-US" smtClean="0"/>
              <a:t>为</a:t>
            </a:r>
            <a:r>
              <a:rPr lang="zh-CN" altLang="zh-CN" smtClean="0"/>
              <a:t>指针变量指定的“</a:t>
            </a:r>
            <a:r>
              <a:rPr lang="zh-CN" altLang="zh-CN" smtClean="0">
                <a:solidFill>
                  <a:srgbClr val="FF0000"/>
                </a:solidFill>
              </a:rPr>
              <a:t>基类型</a:t>
            </a:r>
            <a:r>
              <a:rPr lang="zh-CN" altLang="zh-CN" smtClean="0"/>
              <a:t>”</a:t>
            </a:r>
            <a:endParaRPr lang="en-US" altLang="zh-CN" smtClean="0"/>
          </a:p>
          <a:p>
            <a:pPr lvl="1"/>
            <a:r>
              <a:rPr lang="zh-CN" altLang="zh-CN" smtClean="0"/>
              <a:t>基类型指定指针变量可指向的变量类型</a:t>
            </a:r>
            <a:endParaRPr lang="en-US" altLang="zh-CN" smtClean="0"/>
          </a:p>
          <a:p>
            <a:pPr lvl="1"/>
            <a:r>
              <a:rPr lang="zh-CN" altLang="en-US" smtClean="0"/>
              <a:t>如</a:t>
            </a:r>
            <a:r>
              <a:rPr lang="en-US" altLang="zh-CN" smtClean="0"/>
              <a:t>pointer_1</a:t>
            </a:r>
            <a:r>
              <a:rPr lang="zh-CN" altLang="zh-CN" smtClean="0"/>
              <a:t>可以指向整型变量，但不能指向浮点型变量</a:t>
            </a:r>
            <a:endParaRPr lang="en-US" altLang="zh-CN" smtClean="0"/>
          </a:p>
        </p:txBody>
      </p:sp>
      <p:pic>
        <p:nvPicPr>
          <p:cNvPr id="2048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7" dur="500"/>
                                        <p:tgtEl>
                                          <p:spTgt spid="2048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12" dur="500"/>
                                        <p:tgtEl>
                                          <p:spTgt spid="2048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pRg st="4" end="4"/>
                                            </p:txEl>
                                          </p:spTgt>
                                        </p:tgtEl>
                                        <p:attrNameLst>
                                          <p:attrName>style.visibility</p:attrName>
                                        </p:attrNameLst>
                                      </p:cBhvr>
                                      <p:to>
                                        <p:strVal val="visible"/>
                                      </p:to>
                                    </p:set>
                                    <p:animEffect transition="in" filter="blinds(horizontal)">
                                      <p:cBhvr>
                                        <p:cTn id="17" dur="500"/>
                                        <p:tgtEl>
                                          <p:spTgt spid="2048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3">
                                            <p:txEl>
                                              <p:pRg st="5" end="5"/>
                                            </p:txEl>
                                          </p:spTgt>
                                        </p:tgtEl>
                                        <p:attrNameLst>
                                          <p:attrName>style.visibility</p:attrName>
                                        </p:attrNameLst>
                                      </p:cBhvr>
                                      <p:to>
                                        <p:strVal val="visible"/>
                                      </p:to>
                                    </p:set>
                                    <p:animEffect transition="in" filter="blinds(horizontal)">
                                      <p:cBhvr>
                                        <p:cTn id="22" dur="500"/>
                                        <p:tgtEl>
                                          <p:spTgt spid="204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怎样建立内存的动态分配</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4803" name="Rectangle 3"/>
          <p:cNvSpPr>
            <a:spLocks noGrp="1" noChangeArrowheads="1"/>
          </p:cNvSpPr>
          <p:nvPr>
            <p:ph type="body" idx="1"/>
          </p:nvPr>
        </p:nvSpPr>
        <p:spPr>
          <a:xfrm>
            <a:off x="1952625" y="1643063"/>
            <a:ext cx="8358188" cy="4000500"/>
          </a:xfrm>
        </p:spPr>
        <p:txBody>
          <a:bodyPr/>
          <a:lstStyle/>
          <a:p>
            <a:r>
              <a:rPr lang="zh-CN" altLang="zh-CN" smtClean="0"/>
              <a:t>以上</a:t>
            </a:r>
            <a:r>
              <a:rPr lang="en-US" altLang="zh-CN" smtClean="0"/>
              <a:t>4</a:t>
            </a:r>
            <a:r>
              <a:rPr lang="zh-CN" altLang="zh-CN" smtClean="0"/>
              <a:t>个函数的声明在</a:t>
            </a:r>
            <a:r>
              <a:rPr lang="en-US" altLang="zh-CN" smtClean="0"/>
              <a:t>stdlib.h</a:t>
            </a:r>
            <a:r>
              <a:rPr lang="zh-CN" altLang="zh-CN" smtClean="0"/>
              <a:t>头文件中，在用到这些函数时应当用“</a:t>
            </a:r>
            <a:r>
              <a:rPr lang="en-US" altLang="zh-CN" smtClean="0"/>
              <a:t>#include &lt;stdlib.h&gt;</a:t>
            </a:r>
            <a:r>
              <a:rPr lang="zh-CN" altLang="zh-CN" smtClean="0"/>
              <a:t>”指令把</a:t>
            </a:r>
            <a:r>
              <a:rPr lang="en-US" altLang="zh-CN" smtClean="0"/>
              <a:t>stdlib.h</a:t>
            </a:r>
            <a:r>
              <a:rPr lang="zh-CN" altLang="zh-CN" smtClean="0"/>
              <a:t>头文件包含到程序文件中。</a:t>
            </a:r>
            <a:endParaRPr lang="zh-CN" altLang="zh-CN" smtClean="0"/>
          </a:p>
        </p:txBody>
      </p:sp>
      <p:pic>
        <p:nvPicPr>
          <p:cNvPr id="204804"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void</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5827" name="Rectangle 3"/>
          <p:cNvSpPr>
            <a:spLocks noGrp="1" noChangeArrowheads="1"/>
          </p:cNvSpPr>
          <p:nvPr>
            <p:ph type="body" idx="1"/>
          </p:nvPr>
        </p:nvSpPr>
        <p:spPr>
          <a:xfrm>
            <a:off x="1952625" y="1643063"/>
            <a:ext cx="8358188" cy="2786062"/>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30 </a:t>
            </a:r>
            <a:r>
              <a:rPr lang="zh-CN" altLang="zh-CN" smtClean="0"/>
              <a:t>建立动态数组，输入</a:t>
            </a:r>
            <a:r>
              <a:rPr lang="en-US" altLang="zh-CN" smtClean="0"/>
              <a:t>5</a:t>
            </a:r>
            <a:r>
              <a:rPr lang="zh-CN" altLang="zh-CN" smtClean="0"/>
              <a:t>个学生的成绩，另外用一个函放数检查其中有无低于</a:t>
            </a:r>
            <a:r>
              <a:rPr lang="en-US" altLang="zh-CN" smtClean="0"/>
              <a:t>60</a:t>
            </a:r>
            <a:r>
              <a:rPr lang="zh-CN" altLang="zh-CN" smtClean="0"/>
              <a:t>分的，输出不合格的成绩。</a:t>
            </a:r>
            <a:endParaRPr lang="zh-CN" altLang="zh-CN" smtClean="0"/>
          </a:p>
        </p:txBody>
      </p:sp>
      <p:pic>
        <p:nvPicPr>
          <p:cNvPr id="205828"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7.7.3 void</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指针类型</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6851" name="Rectangle 3"/>
          <p:cNvSpPr>
            <a:spLocks noGrp="1" noChangeArrowheads="1"/>
          </p:cNvSpPr>
          <p:nvPr>
            <p:ph type="body" idx="1"/>
          </p:nvPr>
        </p:nvSpPr>
        <p:spPr>
          <a:xfrm>
            <a:off x="1952625" y="1643063"/>
            <a:ext cx="8175625" cy="4714875"/>
          </a:xfrm>
        </p:spPr>
        <p:txBody>
          <a:bodyPr/>
          <a:lstStyle/>
          <a:p>
            <a:r>
              <a:rPr lang="en-US" altLang="zh-CN" smtClean="0"/>
              <a:t> </a:t>
            </a:r>
            <a:r>
              <a:rPr lang="zh-CN" altLang="zh-CN" smtClean="0"/>
              <a:t>解题思路：用</a:t>
            </a:r>
            <a:r>
              <a:rPr lang="en-US" altLang="zh-CN" smtClean="0"/>
              <a:t>malloc</a:t>
            </a:r>
            <a:r>
              <a:rPr lang="zh-CN" altLang="zh-CN" smtClean="0"/>
              <a:t>函数开辟一个动态自由区域，用来存</a:t>
            </a:r>
            <a:r>
              <a:rPr lang="en-US" altLang="zh-CN" smtClean="0"/>
              <a:t>5</a:t>
            </a:r>
            <a:r>
              <a:rPr lang="zh-CN" altLang="zh-CN" smtClean="0"/>
              <a:t>个学生的成绩，会得到这个动态域第一个字节的地址，它的基类型是</a:t>
            </a:r>
            <a:r>
              <a:rPr lang="en-US" altLang="zh-CN" smtClean="0"/>
              <a:t>void</a:t>
            </a:r>
            <a:r>
              <a:rPr lang="zh-CN" altLang="zh-CN" smtClean="0"/>
              <a:t>型。用一个基类型为</a:t>
            </a:r>
            <a:r>
              <a:rPr lang="en-US" altLang="zh-CN" smtClean="0"/>
              <a:t>int</a:t>
            </a:r>
            <a:r>
              <a:rPr lang="zh-CN" altLang="zh-CN" smtClean="0"/>
              <a:t>的指针变量</a:t>
            </a:r>
            <a:r>
              <a:rPr lang="en-US" altLang="zh-CN" smtClean="0"/>
              <a:t>p</a:t>
            </a:r>
            <a:r>
              <a:rPr lang="zh-CN" altLang="zh-CN" smtClean="0"/>
              <a:t>来指向动态数组的各元素，并输出它们的值。但必须先把</a:t>
            </a:r>
            <a:r>
              <a:rPr lang="en-US" altLang="zh-CN" smtClean="0"/>
              <a:t>malloc</a:t>
            </a:r>
            <a:r>
              <a:rPr lang="zh-CN" altLang="zh-CN" smtClean="0"/>
              <a:t>函数返回的</a:t>
            </a:r>
            <a:r>
              <a:rPr lang="en-US" altLang="zh-CN" smtClean="0"/>
              <a:t>void</a:t>
            </a:r>
            <a:r>
              <a:rPr lang="zh-CN" altLang="zh-CN" smtClean="0"/>
              <a:t>指针转换为整型指针，然后赋给</a:t>
            </a:r>
            <a:r>
              <a:rPr lang="en-US" altLang="zh-CN" smtClean="0"/>
              <a:t>p1</a:t>
            </a:r>
            <a:endParaRPr lang="zh-CN" altLang="zh-CN" smtClean="0"/>
          </a:p>
        </p:txBody>
      </p:sp>
      <p:pic>
        <p:nvPicPr>
          <p:cNvPr id="206852" name="图片 3"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内容占位符 2"/>
          <p:cNvSpPr>
            <a:spLocks noGrp="1"/>
          </p:cNvSpPr>
          <p:nvPr>
            <p:ph idx="1"/>
          </p:nvPr>
        </p:nvSpPr>
        <p:spPr>
          <a:xfrm>
            <a:off x="2063750" y="928688"/>
            <a:ext cx="8153400" cy="5429250"/>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#include &lt;stdlib.h&gt;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void check(int *); </a:t>
            </a:r>
            <a:endParaRPr lang="zh-CN" altLang="zh-CN" sz="2800" smtClean="0"/>
          </a:p>
          <a:p>
            <a:pPr>
              <a:lnSpc>
                <a:spcPts val="3000"/>
              </a:lnSpc>
              <a:buFont typeface="Wingdings" panose="05000000000000000000" pitchFamily="2" charset="2"/>
              <a:buNone/>
            </a:pPr>
            <a:r>
              <a:rPr lang="en-US" altLang="zh-CN" sz="2800" smtClean="0"/>
              <a:t>   int *p1,i; </a:t>
            </a:r>
            <a:endParaRPr lang="zh-CN" altLang="zh-CN" sz="2800" smtClean="0"/>
          </a:p>
          <a:p>
            <a:pPr>
              <a:lnSpc>
                <a:spcPts val="3000"/>
              </a:lnSpc>
              <a:buFont typeface="Wingdings" panose="05000000000000000000" pitchFamily="2" charset="2"/>
              <a:buNone/>
            </a:pPr>
            <a:r>
              <a:rPr lang="en-US" altLang="zh-CN" sz="2800" smtClean="0"/>
              <a:t>   p1=</a:t>
            </a:r>
            <a:r>
              <a:rPr lang="en-US" altLang="zh-CN" sz="2800" smtClean="0">
                <a:solidFill>
                  <a:srgbClr val="FF0000"/>
                </a:solidFill>
              </a:rPr>
              <a:t>(int *)</a:t>
            </a:r>
            <a:r>
              <a:rPr lang="en-US" altLang="zh-CN" sz="2800" smtClean="0">
                <a:solidFill>
                  <a:srgbClr val="9D138D"/>
                </a:solidFill>
              </a:rPr>
              <a:t>malloc</a:t>
            </a:r>
            <a:r>
              <a:rPr lang="en-US" altLang="zh-CN" sz="2800" smtClean="0"/>
              <a:t>(5*sizeof(int)); </a:t>
            </a:r>
            <a:endParaRPr lang="zh-CN" altLang="zh-CN" sz="2800" smtClean="0"/>
          </a:p>
          <a:p>
            <a:pPr>
              <a:lnSpc>
                <a:spcPts val="3000"/>
              </a:lnSpc>
              <a:buFont typeface="Wingdings" panose="05000000000000000000" pitchFamily="2" charset="2"/>
              <a:buNone/>
            </a:pPr>
            <a:r>
              <a:rPr lang="en-US" altLang="zh-CN" sz="2800" smtClean="0"/>
              <a:t>   for(i=0;i&lt;5;i++) </a:t>
            </a:r>
            <a:endParaRPr lang="zh-CN" altLang="zh-CN" sz="2800" smtClean="0"/>
          </a:p>
          <a:p>
            <a:pPr>
              <a:lnSpc>
                <a:spcPts val="3000"/>
              </a:lnSpc>
              <a:buFont typeface="Wingdings" panose="05000000000000000000" pitchFamily="2" charset="2"/>
              <a:buNone/>
            </a:pPr>
            <a:r>
              <a:rPr lang="en-US" altLang="zh-CN" sz="2800" smtClean="0"/>
              <a:t>      scanf("%d",p1+i);  </a:t>
            </a:r>
            <a:endParaRPr lang="zh-CN" altLang="zh-CN" sz="2800" smtClean="0"/>
          </a:p>
          <a:p>
            <a:pPr>
              <a:lnSpc>
                <a:spcPts val="3000"/>
              </a:lnSpc>
              <a:buFont typeface="Wingdings" panose="05000000000000000000" pitchFamily="2" charset="2"/>
              <a:buNone/>
            </a:pPr>
            <a:r>
              <a:rPr lang="en-US" altLang="zh-CN" sz="2800" smtClean="0"/>
              <a:t>   check(p1); </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ts val="3000"/>
              </a:lnSpc>
              <a:buFont typeface="Wingdings" panose="05000000000000000000" pitchFamily="2" charset="2"/>
              <a:buNone/>
            </a:pPr>
            <a:endParaRPr lang="zh-CN" altLang="en-US" sz="2800" smtClean="0"/>
          </a:p>
        </p:txBody>
      </p:sp>
      <p:pic>
        <p:nvPicPr>
          <p:cNvPr id="207875" name="图片 2" descr="Untitled2.png">
            <a:hlinkClick r:id="rId1" action="ppaction://hlinksldjump"/>
          </p:cNvPr>
          <p:cNvPicPr>
            <a:picLocks noChangeAspect="1"/>
          </p:cNvPicPr>
          <p:nvPr/>
        </p:nvPicPr>
        <p:blipFill>
          <a:blip r:embed="rId2"/>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内容占位符 2"/>
          <p:cNvSpPr>
            <a:spLocks noGrp="1"/>
          </p:cNvSpPr>
          <p:nvPr>
            <p:ph idx="1"/>
          </p:nvPr>
        </p:nvSpPr>
        <p:spPr>
          <a:xfrm>
            <a:off x="2420938" y="1071563"/>
            <a:ext cx="6675437" cy="4429125"/>
          </a:xfrm>
        </p:spPr>
        <p:txBody>
          <a:bodyPr/>
          <a:lstStyle/>
          <a:p>
            <a:pPr>
              <a:lnSpc>
                <a:spcPct val="100000"/>
              </a:lnSpc>
              <a:buFont typeface="Wingdings" panose="05000000000000000000" pitchFamily="2" charset="2"/>
              <a:buNone/>
            </a:pPr>
            <a:r>
              <a:rPr lang="en-US" altLang="zh-CN" sz="2800" smtClean="0"/>
              <a:t>void check(int *p) </a:t>
            </a:r>
            <a:endParaRPr lang="zh-CN" altLang="zh-CN" sz="2800" smtClean="0"/>
          </a:p>
          <a:p>
            <a:pPr>
              <a:lnSpc>
                <a:spcPct val="100000"/>
              </a:lnSpc>
              <a:buFont typeface="Wingdings" panose="05000000000000000000" pitchFamily="2" charset="2"/>
              <a:buNone/>
            </a:pPr>
            <a:r>
              <a:rPr lang="en-US" altLang="zh-CN" sz="2800" smtClean="0"/>
              <a:t>{ int i;</a:t>
            </a:r>
            <a:endParaRPr lang="zh-CN" altLang="zh-CN" sz="2800" smtClean="0"/>
          </a:p>
          <a:p>
            <a:pPr>
              <a:lnSpc>
                <a:spcPct val="100000"/>
              </a:lnSpc>
              <a:buFont typeface="Wingdings" panose="05000000000000000000" pitchFamily="2" charset="2"/>
              <a:buNone/>
            </a:pPr>
            <a:r>
              <a:rPr lang="en-US" altLang="zh-CN" sz="2800" smtClean="0"/>
              <a:t>   printf("They are fail:");</a:t>
            </a:r>
            <a:endParaRPr lang="zh-CN" altLang="zh-CN" sz="2800" smtClean="0"/>
          </a:p>
          <a:p>
            <a:pPr>
              <a:lnSpc>
                <a:spcPct val="100000"/>
              </a:lnSpc>
              <a:buFont typeface="Wingdings" panose="05000000000000000000" pitchFamily="2" charset="2"/>
              <a:buNone/>
            </a:pPr>
            <a:r>
              <a:rPr lang="en-US" altLang="zh-CN" sz="2800" smtClean="0"/>
              <a:t>   for(i=0;i&lt;5;i++)</a:t>
            </a:r>
            <a:endParaRPr lang="zh-CN" altLang="zh-CN" sz="2800" smtClean="0"/>
          </a:p>
          <a:p>
            <a:pPr>
              <a:lnSpc>
                <a:spcPct val="100000"/>
              </a:lnSpc>
              <a:buFont typeface="Wingdings" panose="05000000000000000000" pitchFamily="2" charset="2"/>
              <a:buNone/>
            </a:pPr>
            <a:r>
              <a:rPr lang="en-US" altLang="zh-CN" sz="2800" smtClean="0"/>
              <a:t>      if (p[i]&lt;60) </a:t>
            </a:r>
            <a:endParaRPr lang="en-US" altLang="zh-CN" sz="2800" smtClean="0"/>
          </a:p>
          <a:p>
            <a:pPr>
              <a:lnSpc>
                <a:spcPct val="100000"/>
              </a:lnSpc>
              <a:buFont typeface="Wingdings" panose="05000000000000000000" pitchFamily="2" charset="2"/>
              <a:buNone/>
            </a:pPr>
            <a:r>
              <a:rPr lang="en-US" altLang="zh-CN" sz="2800" smtClean="0"/>
              <a:t>         printf("%d ",p[i]);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a:t>
            </a:r>
            <a:endParaRPr lang="zh-CN" altLang="en-US" sz="2800" smtClean="0"/>
          </a:p>
        </p:txBody>
      </p:sp>
      <p:pic>
        <p:nvPicPr>
          <p:cNvPr id="264194" name="Picture 2" descr="pic8-30"/>
          <p:cNvPicPr>
            <a:picLocks noChangeAspect="1" noChangeArrowheads="1"/>
          </p:cNvPicPr>
          <p:nvPr/>
        </p:nvPicPr>
        <p:blipFill>
          <a:blip r:embed="rId1"/>
          <a:srcRect/>
          <a:stretch>
            <a:fillRect/>
          </a:stretch>
        </p:blipFill>
        <p:spPr bwMode="auto">
          <a:xfrm>
            <a:off x="4667250" y="4929188"/>
            <a:ext cx="4333875" cy="785812"/>
          </a:xfrm>
          <a:prstGeom prst="rect">
            <a:avLst/>
          </a:prstGeom>
          <a:noFill/>
          <a:ln w="9525">
            <a:noFill/>
            <a:miter lim="800000"/>
            <a:headEnd/>
            <a:tailEnd/>
          </a:ln>
        </p:spPr>
      </p:pic>
      <p:pic>
        <p:nvPicPr>
          <p:cNvPr id="208900" name="图片 3" descr="Untitled2.png">
            <a:hlinkClick r:id="rId2" action="ppaction://hlinksldjump"/>
          </p:cNvPr>
          <p:cNvPicPr>
            <a:picLocks noChangeAspect="1"/>
          </p:cNvPicPr>
          <p:nvPr/>
        </p:nvPicPr>
        <p:blipFill>
          <a:blip r:embed="rId3"/>
          <a:srcRect/>
          <a:stretch>
            <a:fillRect/>
          </a:stretch>
        </p:blipFill>
        <p:spPr bwMode="auto">
          <a:xfrm>
            <a:off x="9810750"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4194"/>
                                        </p:tgtEl>
                                        <p:attrNameLst>
                                          <p:attrName>style.visibility</p:attrName>
                                        </p:attrNameLst>
                                      </p:cBhvr>
                                      <p:to>
                                        <p:strVal val="visible"/>
                                      </p:to>
                                    </p:set>
                                    <p:animEffect transition="in" filter="blinds(horizontal)">
                                      <p:cBhvr>
                                        <p:cTn id="7" dur="500"/>
                                        <p:tgtEl>
                                          <p:spTgt spid="264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09923" name="Rectangle 3"/>
          <p:cNvSpPr>
            <a:spLocks noGrp="1" noChangeArrowheads="1"/>
          </p:cNvSpPr>
          <p:nvPr>
            <p:ph type="body" idx="1"/>
          </p:nvPr>
        </p:nvSpPr>
        <p:spPr>
          <a:xfrm>
            <a:off x="1952625" y="1643063"/>
            <a:ext cx="8072438" cy="4714875"/>
          </a:xfrm>
        </p:spPr>
        <p:txBody>
          <a:bodyPr/>
          <a:lstStyle/>
          <a:p>
            <a:pPr>
              <a:buFont typeface="Wingdings" panose="05000000000000000000" pitchFamily="2" charset="2"/>
              <a:buNone/>
            </a:pPr>
            <a:r>
              <a:rPr lang="en-US" altLang="zh-CN" smtClean="0"/>
              <a:t> 1.</a:t>
            </a:r>
            <a:r>
              <a:rPr lang="zh-CN" altLang="zh-CN" smtClean="0"/>
              <a:t>首先要准确地弄清楚指针的含义。指针就是地址，凡是出现“指针”的地方，都可以用“地址”代替，例如，变量的指针就是变量的地址，指针变量就是地址变量</a:t>
            </a:r>
            <a:endParaRPr lang="en-US" altLang="zh-CN" smtClean="0"/>
          </a:p>
          <a:p>
            <a:r>
              <a:rPr lang="zh-CN" altLang="zh-CN" smtClean="0"/>
              <a:t>要区别指针和指针变量。指针就是地址本身，而指针变量是用来存放地址的变量。</a:t>
            </a:r>
            <a:endParaRPr lang="zh-CN" altLang="zh-CN" smtClean="0"/>
          </a:p>
        </p:txBody>
      </p:sp>
      <p:pic>
        <p:nvPicPr>
          <p:cNvPr id="20992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9923">
                                            <p:txEl>
                                              <p:pRg st="1" end="1"/>
                                            </p:txEl>
                                          </p:spTgt>
                                        </p:tgtEl>
                                        <p:attrNameLst>
                                          <p:attrName>style.visibility</p:attrName>
                                        </p:attrNameLst>
                                      </p:cBhvr>
                                      <p:to>
                                        <p:strVal val="visible"/>
                                      </p:to>
                                    </p:set>
                                    <p:animEffect transition="in" filter="blinds(horizontal)">
                                      <p:cBhvr>
                                        <p:cTn id="7" dur="500"/>
                                        <p:tgtEl>
                                          <p:spTgt spid="2099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0947" name="Rectangle 3"/>
          <p:cNvSpPr>
            <a:spLocks noGrp="1" noChangeArrowheads="1"/>
          </p:cNvSpPr>
          <p:nvPr>
            <p:ph type="body" idx="1"/>
          </p:nvPr>
        </p:nvSpPr>
        <p:spPr>
          <a:xfrm>
            <a:off x="1952625" y="1643063"/>
            <a:ext cx="8072438" cy="3857625"/>
          </a:xfrm>
        </p:spPr>
        <p:txBody>
          <a:bodyPr/>
          <a:lstStyle/>
          <a:p>
            <a:pPr>
              <a:buFont typeface="Wingdings" panose="05000000000000000000" pitchFamily="2" charset="2"/>
              <a:buNone/>
            </a:pPr>
            <a:r>
              <a:rPr lang="en-US" altLang="zh-CN" smtClean="0"/>
              <a:t> 2. </a:t>
            </a:r>
            <a:r>
              <a:rPr lang="zh-CN" altLang="zh-CN" smtClean="0"/>
              <a:t>什么叫“指向”？地址就意味着指向，因为通过地址能找到具有该地址的对象。对于指针变量来说，把谁的地址存放在指针变量中，就说此指针变量指向谁。但应注意：只有与指针变量的基类型相同的数据的地址才能存放在相应的指针变量中。</a:t>
            </a:r>
            <a:endParaRPr lang="zh-CN" altLang="zh-CN" smtClean="0"/>
          </a:p>
        </p:txBody>
      </p:sp>
      <p:pic>
        <p:nvPicPr>
          <p:cNvPr id="210948"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1971" name="Rectangle 3"/>
          <p:cNvSpPr>
            <a:spLocks noGrp="1" noChangeArrowheads="1"/>
          </p:cNvSpPr>
          <p:nvPr>
            <p:ph type="body" idx="1"/>
          </p:nvPr>
        </p:nvSpPr>
        <p:spPr>
          <a:xfrm>
            <a:off x="1952625" y="1643063"/>
            <a:ext cx="8072438" cy="3857625"/>
          </a:xfrm>
        </p:spPr>
        <p:txBody>
          <a:bodyPr/>
          <a:lstStyle/>
          <a:p>
            <a:pPr>
              <a:buFont typeface="Wingdings" panose="05000000000000000000" pitchFamily="2" charset="2"/>
              <a:buNone/>
            </a:pPr>
            <a:r>
              <a:rPr lang="en-US" altLang="zh-CN" smtClean="0"/>
              <a:t> void *</a:t>
            </a:r>
            <a:r>
              <a:rPr lang="zh-CN" altLang="zh-CN" smtClean="0"/>
              <a:t>指针是一种特殊的指针，不指向任何类型的数据，如果需要用此地址指向某类型的数据，应先对地址进行类型转换。可以在程序中进行显式的类型转换，也可以由编译系统自动进行隐式转换。无论用哪种转换，读者必须了解要进行类型转换</a:t>
            </a:r>
            <a:endParaRPr lang="zh-CN" altLang="zh-CN" smtClean="0"/>
          </a:p>
        </p:txBody>
      </p:sp>
      <p:pic>
        <p:nvPicPr>
          <p:cNvPr id="21197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2995" name="Rectangle 3"/>
          <p:cNvSpPr>
            <a:spLocks noGrp="1" noChangeArrowheads="1"/>
          </p:cNvSpPr>
          <p:nvPr>
            <p:ph type="body" idx="1"/>
          </p:nvPr>
        </p:nvSpPr>
        <p:spPr>
          <a:xfrm>
            <a:off x="1952625" y="1643063"/>
            <a:ext cx="8072438" cy="3857625"/>
          </a:xfrm>
        </p:spPr>
        <p:txBody>
          <a:bodyPr/>
          <a:lstStyle/>
          <a:p>
            <a:pPr>
              <a:buFont typeface="Wingdings" panose="05000000000000000000" pitchFamily="2" charset="2"/>
              <a:buNone/>
            </a:pPr>
            <a:r>
              <a:rPr lang="en-US" altLang="zh-CN" smtClean="0"/>
              <a:t> 3. </a:t>
            </a:r>
            <a:r>
              <a:rPr lang="zh-CN" altLang="zh-CN" smtClean="0"/>
              <a:t>要深入掌握在对数组的操作中怎样正确地使用指针，搞清楚指针的指向。一维数组名代表数组首元素的地址</a:t>
            </a:r>
            <a:endParaRPr lang="zh-CN" altLang="zh-CN" smtClean="0"/>
          </a:p>
        </p:txBody>
      </p:sp>
      <p:pic>
        <p:nvPicPr>
          <p:cNvPr id="212996"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4019" name="Rectangle 3"/>
          <p:cNvSpPr>
            <a:spLocks noGrp="1" noChangeArrowheads="1"/>
          </p:cNvSpPr>
          <p:nvPr>
            <p:ph type="body" idx="1"/>
          </p:nvPr>
        </p:nvSpPr>
        <p:spPr>
          <a:xfrm>
            <a:off x="1952625" y="1643063"/>
            <a:ext cx="8072438" cy="4429125"/>
          </a:xfrm>
        </p:spPr>
        <p:txBody>
          <a:bodyPr/>
          <a:lstStyle/>
          <a:p>
            <a:pPr>
              <a:lnSpc>
                <a:spcPts val="2900"/>
              </a:lnSpc>
              <a:buFont typeface="Wingdings" panose="05000000000000000000" pitchFamily="2" charset="2"/>
              <a:buNone/>
            </a:pPr>
            <a:r>
              <a:rPr lang="en-US" altLang="zh-CN" sz="2800" smtClean="0"/>
              <a:t>   int *p,a[10];</a:t>
            </a:r>
            <a:endParaRPr lang="zh-CN" altLang="zh-CN" sz="2800" smtClean="0"/>
          </a:p>
          <a:p>
            <a:pPr>
              <a:lnSpc>
                <a:spcPts val="2900"/>
              </a:lnSpc>
              <a:buFont typeface="Wingdings" panose="05000000000000000000" pitchFamily="2" charset="2"/>
              <a:buNone/>
            </a:pPr>
            <a:r>
              <a:rPr lang="en-US" altLang="zh-CN" sz="2800" smtClean="0"/>
              <a:t>   p=a</a:t>
            </a:r>
            <a:r>
              <a:rPr lang="en-US" altLang="zh-CN" smtClean="0"/>
              <a:t>;</a:t>
            </a:r>
            <a:endParaRPr lang="zh-CN" altLang="zh-CN" smtClean="0"/>
          </a:p>
          <a:p>
            <a:pPr lvl="1"/>
            <a:r>
              <a:rPr lang="en-US" altLang="zh-CN" smtClean="0"/>
              <a:t>p</a:t>
            </a:r>
            <a:r>
              <a:rPr lang="zh-CN" altLang="zh-CN" smtClean="0"/>
              <a:t>是指向</a:t>
            </a:r>
            <a:r>
              <a:rPr lang="en-US" altLang="zh-CN" smtClean="0"/>
              <a:t>int</a:t>
            </a:r>
            <a:r>
              <a:rPr lang="zh-CN" altLang="zh-CN" smtClean="0"/>
              <a:t>类型的指针变量，</a:t>
            </a:r>
            <a:r>
              <a:rPr lang="en-US" altLang="zh-CN" smtClean="0"/>
              <a:t>p</a:t>
            </a:r>
            <a:r>
              <a:rPr lang="zh-CN" altLang="zh-CN" smtClean="0"/>
              <a:t>只能指向数组中的元素，而不是指向整个数组。在进行赋值时一定要先确定赋值号两侧的类型是否相同，是否允许赋值。</a:t>
            </a:r>
            <a:endParaRPr lang="zh-CN" altLang="zh-CN" smtClean="0"/>
          </a:p>
          <a:p>
            <a:pPr lvl="1"/>
            <a:r>
              <a:rPr lang="zh-CN" altLang="zh-CN" smtClean="0"/>
              <a:t>对“</a:t>
            </a:r>
            <a:r>
              <a:rPr lang="en-US" altLang="zh-CN" smtClean="0"/>
              <a:t>p=a;</a:t>
            </a:r>
            <a:r>
              <a:rPr lang="zh-CN" altLang="zh-CN" smtClean="0"/>
              <a:t>”，准确地说应该是：</a:t>
            </a:r>
            <a:r>
              <a:rPr lang="en-US" altLang="zh-CN" smtClean="0"/>
              <a:t>p</a:t>
            </a:r>
            <a:r>
              <a:rPr lang="zh-CN" altLang="zh-CN" smtClean="0"/>
              <a:t>指向</a:t>
            </a:r>
            <a:r>
              <a:rPr lang="en-US" altLang="zh-CN" smtClean="0"/>
              <a:t>a</a:t>
            </a:r>
            <a:r>
              <a:rPr lang="zh-CN" altLang="zh-CN" smtClean="0"/>
              <a:t>数组的首元素</a:t>
            </a:r>
            <a:endParaRPr lang="zh-CN" altLang="zh-CN" smtClean="0"/>
          </a:p>
        </p:txBody>
      </p:sp>
      <p:pic>
        <p:nvPicPr>
          <p:cNvPr id="21402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7.2.2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怎样定义指针变量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507" name="Rectangle 3"/>
          <p:cNvSpPr>
            <a:spLocks noGrp="1" noChangeArrowheads="1"/>
          </p:cNvSpPr>
          <p:nvPr>
            <p:ph type="body" idx="1"/>
          </p:nvPr>
        </p:nvSpPr>
        <p:spPr>
          <a:xfrm>
            <a:off x="2166938" y="1714500"/>
            <a:ext cx="8001000" cy="3071813"/>
          </a:xfrm>
        </p:spPr>
        <p:txBody>
          <a:bodyPr/>
          <a:lstStyle/>
          <a:p>
            <a:r>
              <a:rPr lang="zh-CN" altLang="zh-CN" smtClean="0"/>
              <a:t>下面都是合法的定义</a:t>
            </a:r>
            <a:r>
              <a:rPr lang="zh-CN" altLang="en-US" smtClean="0"/>
              <a:t>和初始化</a:t>
            </a:r>
            <a:r>
              <a:rPr lang="zh-CN" altLang="zh-CN" smtClean="0"/>
              <a:t>：</a:t>
            </a:r>
            <a:endParaRPr lang="en-US" altLang="zh-CN" smtClean="0"/>
          </a:p>
          <a:p>
            <a:pPr lvl="1">
              <a:buFont typeface="Wingdings" panose="05000000000000000000" pitchFamily="2" charset="2"/>
              <a:buNone/>
            </a:pPr>
            <a:r>
              <a:rPr lang="en-US" altLang="zh-CN" smtClean="0">
                <a:solidFill>
                  <a:srgbClr val="FF0000"/>
                </a:solidFill>
              </a:rPr>
              <a:t>float  *</a:t>
            </a:r>
            <a:r>
              <a:rPr lang="en-US" altLang="zh-CN" smtClean="0"/>
              <a:t>pointer_3;</a:t>
            </a:r>
            <a:endParaRPr lang="en-US" altLang="zh-CN" smtClean="0"/>
          </a:p>
          <a:p>
            <a:pPr lvl="1">
              <a:buFont typeface="Wingdings" panose="05000000000000000000" pitchFamily="2" charset="2"/>
              <a:buNone/>
            </a:pPr>
            <a:r>
              <a:rPr lang="en-US" altLang="zh-CN" smtClean="0">
                <a:solidFill>
                  <a:srgbClr val="FF0000"/>
                </a:solidFill>
              </a:rPr>
              <a:t>char  *</a:t>
            </a:r>
            <a:r>
              <a:rPr lang="en-US" altLang="zh-CN" smtClean="0"/>
              <a:t>pointer_4;</a:t>
            </a:r>
            <a:endParaRPr lang="en-US" altLang="zh-CN" smtClean="0"/>
          </a:p>
          <a:p>
            <a:pPr lvl="1">
              <a:buFont typeface="Wingdings" panose="05000000000000000000" pitchFamily="2" charset="2"/>
              <a:buNone/>
            </a:pPr>
            <a:r>
              <a:rPr lang="en-US" altLang="zh-CN" smtClean="0"/>
              <a:t>int  a,b;</a:t>
            </a:r>
            <a:endParaRPr lang="en-US" altLang="zh-CN" smtClean="0"/>
          </a:p>
          <a:p>
            <a:pPr lvl="1">
              <a:buFont typeface="Wingdings" panose="05000000000000000000" pitchFamily="2" charset="2"/>
              <a:buNone/>
            </a:pPr>
            <a:r>
              <a:rPr lang="en-US" altLang="zh-CN" smtClean="0">
                <a:solidFill>
                  <a:srgbClr val="FF0000"/>
                </a:solidFill>
              </a:rPr>
              <a:t>int  *</a:t>
            </a:r>
            <a:r>
              <a:rPr lang="en-US" altLang="zh-CN" smtClean="0"/>
              <a:t>pointer_1=&amp;a,</a:t>
            </a:r>
            <a:r>
              <a:rPr lang="en-US" altLang="zh-CN" smtClean="0">
                <a:solidFill>
                  <a:srgbClr val="FF0000"/>
                </a:solidFill>
              </a:rPr>
              <a:t>*</a:t>
            </a:r>
            <a:r>
              <a:rPr lang="en-US" altLang="zh-CN" smtClean="0"/>
              <a:t>pointer_2=&amp;b;</a:t>
            </a:r>
            <a:endParaRPr lang="en-US" altLang="zh-CN" smtClean="0"/>
          </a:p>
        </p:txBody>
      </p:sp>
      <p:sp>
        <p:nvSpPr>
          <p:cNvPr id="4" name="Rectangle 3"/>
          <p:cNvSpPr txBox="1">
            <a:spLocks noChangeArrowheads="1"/>
          </p:cNvSpPr>
          <p:nvPr/>
        </p:nvSpPr>
        <p:spPr bwMode="auto">
          <a:xfrm>
            <a:off x="2881313" y="5000625"/>
            <a:ext cx="5929312" cy="857250"/>
          </a:xfrm>
          <a:prstGeom prst="rect">
            <a:avLst/>
          </a:prstGeom>
          <a:noFill/>
          <a:ln w="9525">
            <a:noFill/>
            <a:miter lim="800000"/>
          </a:ln>
        </p:spPr>
        <p:txBody>
          <a:bodyPr/>
          <a:lstStyle/>
          <a:p>
            <a:pPr marL="342900" indent="-342900" eaLnBrk="0" hangingPunct="0">
              <a:lnSpc>
                <a:spcPct val="120000"/>
              </a:lnSpc>
              <a:spcBef>
                <a:spcPct val="20000"/>
              </a:spcBef>
              <a:defRPr/>
            </a:pPr>
            <a:r>
              <a:rPr lang="en-US" altLang="zh-CN" sz="3200" b="1" kern="0" dirty="0">
                <a:latin typeface="+mn-lt"/>
                <a:ea typeface="+mn-ea"/>
              </a:rPr>
              <a:t>*pointer_1</a:t>
            </a:r>
            <a:r>
              <a:rPr lang="zh-CN" altLang="zh-CN" sz="3200" b="1" kern="0" dirty="0">
                <a:latin typeface="+mn-lt"/>
                <a:ea typeface="+mn-ea"/>
              </a:rPr>
              <a:t>＝</a:t>
            </a:r>
            <a:r>
              <a:rPr lang="en-US" altLang="zh-CN" sz="3200" b="1" kern="0" dirty="0">
                <a:latin typeface="+mn-lt"/>
                <a:ea typeface="+mn-ea"/>
              </a:rPr>
              <a:t>&amp;a;     </a:t>
            </a:r>
            <a:r>
              <a:rPr lang="zh-CN" altLang="en-US" sz="3200" b="1" kern="0" dirty="0">
                <a:solidFill>
                  <a:srgbClr val="FF0000"/>
                </a:solidFill>
                <a:latin typeface="+mn-lt"/>
                <a:ea typeface="+mn-ea"/>
              </a:rPr>
              <a:t>错误</a:t>
            </a:r>
            <a:endParaRPr lang="en-US" altLang="zh-CN" sz="3200" b="1" kern="0" dirty="0">
              <a:solidFill>
                <a:srgbClr val="FF0000"/>
              </a:solidFill>
              <a:latin typeface="+mn-lt"/>
              <a:ea typeface="+mn-ea"/>
            </a:endParaRPr>
          </a:p>
        </p:txBody>
      </p:sp>
      <p:sp>
        <p:nvSpPr>
          <p:cNvPr id="5" name="Rectangle 3"/>
          <p:cNvSpPr txBox="1">
            <a:spLocks noChangeArrowheads="1"/>
          </p:cNvSpPr>
          <p:nvPr/>
        </p:nvSpPr>
        <p:spPr bwMode="auto">
          <a:xfrm>
            <a:off x="2809875" y="5072063"/>
            <a:ext cx="5929313" cy="857250"/>
          </a:xfrm>
          <a:prstGeom prst="rect">
            <a:avLst/>
          </a:prstGeom>
          <a:noFill/>
          <a:ln w="9525">
            <a:noFill/>
            <a:miter lim="800000"/>
          </a:ln>
        </p:spPr>
        <p:txBody>
          <a:bodyPr/>
          <a:lstStyle/>
          <a:p>
            <a:pPr marL="342900" indent="-342900" eaLnBrk="0" hangingPunct="0">
              <a:lnSpc>
                <a:spcPct val="120000"/>
              </a:lnSpc>
              <a:spcBef>
                <a:spcPct val="20000"/>
              </a:spcBef>
              <a:defRPr/>
            </a:pPr>
            <a:r>
              <a:rPr lang="en-US" altLang="zh-CN" sz="3200" b="1" kern="0" dirty="0">
                <a:latin typeface="+mn-lt"/>
                <a:ea typeface="+mn-ea"/>
              </a:rPr>
              <a:t>pointer_3</a:t>
            </a:r>
            <a:r>
              <a:rPr lang="zh-CN" altLang="zh-CN" sz="3200" b="1" kern="0" dirty="0">
                <a:latin typeface="+mn-lt"/>
                <a:ea typeface="+mn-ea"/>
              </a:rPr>
              <a:t>＝</a:t>
            </a:r>
            <a:r>
              <a:rPr lang="en-US" altLang="zh-CN" sz="3200" b="1" kern="0" dirty="0">
                <a:latin typeface="+mn-lt"/>
                <a:ea typeface="+mn-ea"/>
              </a:rPr>
              <a:t>&amp;a;     </a:t>
            </a:r>
            <a:r>
              <a:rPr lang="zh-CN" altLang="en-US" sz="3200" b="1" kern="0" dirty="0">
                <a:solidFill>
                  <a:srgbClr val="FF0000"/>
                </a:solidFill>
                <a:latin typeface="+mn-lt"/>
                <a:ea typeface="+mn-ea"/>
              </a:rPr>
              <a:t>错误</a:t>
            </a:r>
            <a:endParaRPr lang="en-US" altLang="zh-CN" sz="3200" b="1" kern="0" dirty="0">
              <a:solidFill>
                <a:srgbClr val="FF0000"/>
              </a:solidFill>
              <a:latin typeface="+mn-lt"/>
              <a:ea typeface="+mn-ea"/>
            </a:endParaRPr>
          </a:p>
        </p:txBody>
      </p:sp>
      <p:sp>
        <p:nvSpPr>
          <p:cNvPr id="6" name="Rectangle 3"/>
          <p:cNvSpPr txBox="1">
            <a:spLocks noChangeArrowheads="1"/>
          </p:cNvSpPr>
          <p:nvPr/>
        </p:nvSpPr>
        <p:spPr bwMode="auto">
          <a:xfrm>
            <a:off x="2881313" y="5000625"/>
            <a:ext cx="5929312" cy="857250"/>
          </a:xfrm>
          <a:prstGeom prst="rect">
            <a:avLst/>
          </a:prstGeom>
          <a:noFill/>
          <a:ln w="9525">
            <a:noFill/>
            <a:miter lim="800000"/>
          </a:ln>
        </p:spPr>
        <p:txBody>
          <a:bodyPr/>
          <a:lstStyle/>
          <a:p>
            <a:pPr marL="342900" indent="-342900" eaLnBrk="0" hangingPunct="0">
              <a:lnSpc>
                <a:spcPct val="120000"/>
              </a:lnSpc>
              <a:spcBef>
                <a:spcPct val="20000"/>
              </a:spcBef>
              <a:defRPr/>
            </a:pPr>
            <a:r>
              <a:rPr lang="en-US" altLang="zh-CN" sz="3200" b="1" kern="0" dirty="0">
                <a:latin typeface="+mn-lt"/>
                <a:ea typeface="+mn-ea"/>
              </a:rPr>
              <a:t>pointer_1</a:t>
            </a:r>
            <a:r>
              <a:rPr lang="zh-CN" altLang="zh-CN" sz="3200" b="1" kern="0" dirty="0">
                <a:latin typeface="+mn-lt"/>
                <a:ea typeface="+mn-ea"/>
              </a:rPr>
              <a:t>＝</a:t>
            </a:r>
            <a:r>
              <a:rPr lang="en-US" altLang="zh-CN" sz="3200" b="1" kern="0" dirty="0">
                <a:latin typeface="+mn-lt"/>
                <a:ea typeface="+mn-ea"/>
              </a:rPr>
              <a:t>&amp;a;     </a:t>
            </a:r>
            <a:r>
              <a:rPr lang="zh-CN" altLang="en-US" sz="3200" b="1" kern="0" dirty="0">
                <a:solidFill>
                  <a:srgbClr val="9D138D"/>
                </a:solidFill>
                <a:latin typeface="+mn-lt"/>
                <a:ea typeface="+mn-ea"/>
              </a:rPr>
              <a:t>正确</a:t>
            </a:r>
            <a:endParaRPr lang="en-US" altLang="zh-CN" sz="3200" b="1" kern="0" dirty="0">
              <a:solidFill>
                <a:srgbClr val="9D138D"/>
              </a:solidFill>
              <a:latin typeface="+mn-lt"/>
              <a:ea typeface="+mn-ea"/>
            </a:endParaRPr>
          </a:p>
        </p:txBody>
      </p:sp>
      <p:sp>
        <p:nvSpPr>
          <p:cNvPr id="8" name="Rectangle 3"/>
          <p:cNvSpPr txBox="1">
            <a:spLocks noChangeArrowheads="1"/>
          </p:cNvSpPr>
          <p:nvPr/>
        </p:nvSpPr>
        <p:spPr bwMode="auto">
          <a:xfrm>
            <a:off x="2524125" y="5000625"/>
            <a:ext cx="5929313" cy="857250"/>
          </a:xfrm>
          <a:prstGeom prst="rect">
            <a:avLst/>
          </a:prstGeom>
          <a:noFill/>
          <a:ln w="9525">
            <a:noFill/>
            <a:miter lim="800000"/>
          </a:ln>
        </p:spPr>
        <p:txBody>
          <a:bodyPr/>
          <a:lstStyle/>
          <a:p>
            <a:pPr marL="342900" indent="-342900" eaLnBrk="0" hangingPunct="0">
              <a:lnSpc>
                <a:spcPct val="120000"/>
              </a:lnSpc>
              <a:spcBef>
                <a:spcPct val="20000"/>
              </a:spcBef>
              <a:defRPr/>
            </a:pPr>
            <a:r>
              <a:rPr lang="en-US" altLang="zh-CN" sz="3200" b="1" kern="0" dirty="0">
                <a:latin typeface="+mn-lt"/>
                <a:ea typeface="+mn-ea"/>
              </a:rPr>
              <a:t>pointer_3</a:t>
            </a:r>
            <a:r>
              <a:rPr lang="zh-CN" altLang="zh-CN" sz="3200" b="1" kern="0" dirty="0">
                <a:latin typeface="+mn-lt"/>
                <a:ea typeface="+mn-ea"/>
              </a:rPr>
              <a:t>＝</a:t>
            </a:r>
            <a:r>
              <a:rPr lang="en-US" altLang="zh-CN" sz="3200" b="1" kern="0" dirty="0">
                <a:latin typeface="+mn-lt"/>
                <a:ea typeface="+mn-ea"/>
              </a:rPr>
              <a:t>2000;     </a:t>
            </a:r>
            <a:r>
              <a:rPr lang="zh-CN" altLang="en-US" sz="3200" b="1" kern="0" dirty="0">
                <a:solidFill>
                  <a:srgbClr val="FF0000"/>
                </a:solidFill>
                <a:latin typeface="+mn-lt"/>
                <a:ea typeface="+mn-ea"/>
              </a:rPr>
              <a:t>错误</a:t>
            </a:r>
            <a:endParaRPr lang="en-US" altLang="zh-CN" sz="3200" b="1" kern="0" dirty="0">
              <a:solidFill>
                <a:srgbClr val="FF0000"/>
              </a:solidFill>
              <a:latin typeface="+mn-lt"/>
              <a:ea typeface="+mn-ea"/>
            </a:endParaRPr>
          </a:p>
        </p:txBody>
      </p:sp>
      <p:pic>
        <p:nvPicPr>
          <p:cNvPr id="21512" name="图片 8"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5043" name="Rectangle 3"/>
          <p:cNvSpPr>
            <a:spLocks noGrp="1" noChangeArrowheads="1"/>
          </p:cNvSpPr>
          <p:nvPr>
            <p:ph type="body" idx="1"/>
          </p:nvPr>
        </p:nvSpPr>
        <p:spPr>
          <a:xfrm>
            <a:off x="1952625" y="1643063"/>
            <a:ext cx="8072438" cy="2214562"/>
          </a:xfrm>
        </p:spPr>
        <p:txBody>
          <a:bodyPr/>
          <a:lstStyle/>
          <a:p>
            <a:pPr>
              <a:buFont typeface="Wingdings" panose="05000000000000000000" pitchFamily="2" charset="2"/>
              <a:buNone/>
            </a:pPr>
            <a:r>
              <a:rPr lang="en-US" altLang="zh-CN" smtClean="0"/>
              <a:t>   4.</a:t>
            </a:r>
            <a:r>
              <a:rPr lang="zh-CN" altLang="zh-CN" smtClean="0"/>
              <a:t>有关指针变量的定义形式的归纳比较，见</a:t>
            </a:r>
            <a:r>
              <a:rPr lang="zh-CN" altLang="en-US" smtClean="0"/>
              <a:t>主教材中</a:t>
            </a:r>
            <a:r>
              <a:rPr lang="zh-CN" altLang="zh-CN" smtClean="0"/>
              <a:t>表</a:t>
            </a:r>
            <a:r>
              <a:rPr lang="en-US" altLang="zh-CN" smtClean="0"/>
              <a:t>7.</a:t>
            </a:r>
            <a:r>
              <a:rPr lang="en-US" altLang="zh-CN" smtClean="0"/>
              <a:t>4</a:t>
            </a:r>
            <a:r>
              <a:rPr lang="zh-CN" altLang="zh-CN" smtClean="0"/>
              <a:t>。</a:t>
            </a:r>
            <a:endParaRPr lang="zh-CN" altLang="zh-CN" smtClean="0"/>
          </a:p>
        </p:txBody>
      </p:sp>
      <p:pic>
        <p:nvPicPr>
          <p:cNvPr id="21504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6067" name="Rectangle 3"/>
          <p:cNvSpPr>
            <a:spLocks noGrp="1" noChangeArrowheads="1"/>
          </p:cNvSpPr>
          <p:nvPr>
            <p:ph type="body" idx="1"/>
          </p:nvPr>
        </p:nvSpPr>
        <p:spPr>
          <a:xfrm>
            <a:off x="2095500" y="1500188"/>
            <a:ext cx="8072438" cy="4643437"/>
          </a:xfrm>
        </p:spPr>
        <p:txBody>
          <a:bodyPr/>
          <a:lstStyle/>
          <a:p>
            <a:pPr>
              <a:buFont typeface="Wingdings" panose="05000000000000000000" pitchFamily="2" charset="2"/>
              <a:buNone/>
            </a:pPr>
            <a:r>
              <a:rPr lang="en-US" altLang="zh-CN" smtClean="0"/>
              <a:t>5.</a:t>
            </a:r>
            <a:r>
              <a:rPr lang="zh-CN" altLang="zh-CN" smtClean="0"/>
              <a:t>指针运算</a:t>
            </a:r>
            <a:endParaRPr lang="zh-CN" altLang="zh-CN" smtClean="0"/>
          </a:p>
          <a:p>
            <a:pPr>
              <a:buFont typeface="Wingdings" panose="05000000000000000000" pitchFamily="2" charset="2"/>
              <a:buAutoNum type="arabicParenBoth"/>
            </a:pPr>
            <a:r>
              <a:rPr lang="zh-CN" altLang="zh-CN" smtClean="0"/>
              <a:t>指针变量加（减）一个整数</a:t>
            </a:r>
            <a:endParaRPr lang="en-US" altLang="zh-CN" smtClean="0"/>
          </a:p>
          <a:p>
            <a:pPr>
              <a:buFont typeface="Wingdings" panose="05000000000000000000" pitchFamily="2" charset="2"/>
              <a:buNone/>
            </a:pPr>
            <a:r>
              <a:rPr lang="zh-CN" altLang="zh-CN" smtClean="0"/>
              <a:t>例如：</a:t>
            </a:r>
            <a:r>
              <a:rPr lang="en-US" altLang="zh-CN" smtClean="0"/>
              <a:t>p++,p--,p+i,p-i,p+=i,</a:t>
            </a:r>
            <a:r>
              <a:rPr lang="zh-CN" altLang="zh-CN" smtClean="0"/>
              <a:t>ｐ</a:t>
            </a:r>
            <a:r>
              <a:rPr lang="en-US" altLang="zh-CN" smtClean="0"/>
              <a:t>-=i</a:t>
            </a:r>
            <a:r>
              <a:rPr lang="zh-CN" altLang="zh-CN" smtClean="0"/>
              <a:t>等均是指针变量加（减）一个整数。</a:t>
            </a:r>
            <a:endParaRPr lang="zh-CN" altLang="zh-CN" smtClean="0"/>
          </a:p>
          <a:p>
            <a:r>
              <a:rPr lang="zh-CN" altLang="zh-CN" smtClean="0"/>
              <a:t>将该指针变量的原值</a:t>
            </a:r>
            <a:r>
              <a:rPr lang="en-US" altLang="zh-CN" smtClean="0"/>
              <a:t>(</a:t>
            </a:r>
            <a:r>
              <a:rPr lang="zh-CN" altLang="zh-CN" smtClean="0"/>
              <a:t>是一个地址</a:t>
            </a:r>
            <a:r>
              <a:rPr lang="en-US" altLang="zh-CN" smtClean="0"/>
              <a:t>)</a:t>
            </a:r>
            <a:r>
              <a:rPr lang="zh-CN" altLang="zh-CN" smtClean="0"/>
              <a:t>和它指向的变量所占用的存储单元的字节数相加（减）。 </a:t>
            </a:r>
            <a:endParaRPr lang="zh-CN" altLang="zh-CN" smtClean="0"/>
          </a:p>
        </p:txBody>
      </p:sp>
      <p:pic>
        <p:nvPicPr>
          <p:cNvPr id="216068"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6067">
                                            <p:txEl>
                                              <p:pRg st="3" end="3"/>
                                            </p:txEl>
                                          </p:spTgt>
                                        </p:tgtEl>
                                        <p:attrNameLst>
                                          <p:attrName>style.visibility</p:attrName>
                                        </p:attrNameLst>
                                      </p:cBhvr>
                                      <p:to>
                                        <p:strVal val="visible"/>
                                      </p:to>
                                    </p:set>
                                    <p:animEffect transition="in" filter="blinds(horizontal)">
                                      <p:cBhvr>
                                        <p:cTn id="7" dur="500"/>
                                        <p:tgtEl>
                                          <p:spTgt spid="2160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7091" name="Rectangle 3"/>
          <p:cNvSpPr>
            <a:spLocks noGrp="1" noChangeArrowheads="1"/>
          </p:cNvSpPr>
          <p:nvPr>
            <p:ph type="body" idx="1"/>
          </p:nvPr>
        </p:nvSpPr>
        <p:spPr>
          <a:xfrm>
            <a:off x="2095500" y="1500188"/>
            <a:ext cx="8072438" cy="3357562"/>
          </a:xfrm>
        </p:spPr>
        <p:txBody>
          <a:bodyPr/>
          <a:lstStyle/>
          <a:p>
            <a:pPr>
              <a:buFont typeface="Wingdings" panose="05000000000000000000" pitchFamily="2" charset="2"/>
              <a:buNone/>
            </a:pPr>
            <a:r>
              <a:rPr lang="en-US" altLang="zh-CN" smtClean="0"/>
              <a:t>5.</a:t>
            </a:r>
            <a:r>
              <a:rPr lang="zh-CN" altLang="zh-CN" smtClean="0"/>
              <a:t>指针运算</a:t>
            </a:r>
            <a:endParaRPr lang="zh-CN" altLang="zh-CN" smtClean="0"/>
          </a:p>
          <a:p>
            <a:pPr>
              <a:buFont typeface="Wingdings" panose="05000000000000000000" pitchFamily="2" charset="2"/>
              <a:buNone/>
            </a:pPr>
            <a:r>
              <a:rPr lang="en-US" altLang="zh-CN" smtClean="0"/>
              <a:t>(2)</a:t>
            </a:r>
            <a:r>
              <a:rPr lang="zh-CN" altLang="zh-CN" smtClean="0"/>
              <a:t>指针变量赋值</a:t>
            </a:r>
            <a:endParaRPr lang="zh-CN" altLang="zh-CN" smtClean="0"/>
          </a:p>
          <a:p>
            <a:r>
              <a:rPr lang="zh-CN" altLang="zh-CN" smtClean="0"/>
              <a:t>将一个变量地址赋给一个指针变量</a:t>
            </a:r>
            <a:endParaRPr lang="en-US" altLang="zh-CN" smtClean="0"/>
          </a:p>
          <a:p>
            <a:r>
              <a:rPr lang="zh-CN" altLang="zh-CN" smtClean="0"/>
              <a:t>不应把一个整数赋给指针变量</a:t>
            </a:r>
            <a:endParaRPr lang="en-US" altLang="zh-CN" smtClean="0"/>
          </a:p>
        </p:txBody>
      </p:sp>
      <p:pic>
        <p:nvPicPr>
          <p:cNvPr id="217092"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8115" name="Rectangle 3"/>
          <p:cNvSpPr>
            <a:spLocks noGrp="1" noChangeArrowheads="1"/>
          </p:cNvSpPr>
          <p:nvPr>
            <p:ph type="body" idx="1"/>
          </p:nvPr>
        </p:nvSpPr>
        <p:spPr>
          <a:xfrm>
            <a:off x="2095500" y="1500188"/>
            <a:ext cx="8072438" cy="4643437"/>
          </a:xfrm>
        </p:spPr>
        <p:txBody>
          <a:bodyPr/>
          <a:lstStyle/>
          <a:p>
            <a:pPr>
              <a:buFont typeface="Wingdings" panose="05000000000000000000" pitchFamily="2" charset="2"/>
              <a:buNone/>
            </a:pPr>
            <a:r>
              <a:rPr lang="en-US" altLang="zh-CN" smtClean="0"/>
              <a:t>5.</a:t>
            </a:r>
            <a:r>
              <a:rPr lang="zh-CN" altLang="zh-CN" smtClean="0"/>
              <a:t>指针运算</a:t>
            </a:r>
            <a:endParaRPr lang="zh-CN" altLang="zh-CN" smtClean="0"/>
          </a:p>
          <a:p>
            <a:pPr>
              <a:buFont typeface="Wingdings" panose="05000000000000000000" pitchFamily="2" charset="2"/>
              <a:buNone/>
            </a:pPr>
            <a:r>
              <a:rPr lang="en-US" altLang="zh-CN" smtClean="0"/>
              <a:t>(3) </a:t>
            </a:r>
            <a:r>
              <a:rPr lang="zh-CN" altLang="zh-CN" smtClean="0"/>
              <a:t>两个指针变量可以相减</a:t>
            </a:r>
            <a:endParaRPr lang="zh-CN" altLang="zh-CN" smtClean="0"/>
          </a:p>
          <a:p>
            <a:r>
              <a:rPr lang="zh-CN" altLang="zh-CN" smtClean="0"/>
              <a:t>如果两个指针变量都指向同一个数组中的元素，则两个指针变量值之差是两个指针之间的元素个数 </a:t>
            </a:r>
            <a:endParaRPr lang="en-US" altLang="zh-CN" smtClean="0"/>
          </a:p>
        </p:txBody>
      </p:sp>
      <p:pic>
        <p:nvPicPr>
          <p:cNvPr id="218116"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19139" name="Rectangle 3"/>
          <p:cNvSpPr>
            <a:spLocks noGrp="1" noChangeArrowheads="1"/>
          </p:cNvSpPr>
          <p:nvPr>
            <p:ph type="body" idx="1"/>
          </p:nvPr>
        </p:nvSpPr>
        <p:spPr>
          <a:xfrm>
            <a:off x="2095500" y="1500188"/>
            <a:ext cx="8286750" cy="4643437"/>
          </a:xfrm>
        </p:spPr>
        <p:txBody>
          <a:bodyPr/>
          <a:lstStyle/>
          <a:p>
            <a:pPr>
              <a:buFont typeface="Wingdings" panose="05000000000000000000" pitchFamily="2" charset="2"/>
              <a:buNone/>
            </a:pPr>
            <a:r>
              <a:rPr lang="en-US" altLang="zh-CN" smtClean="0"/>
              <a:t>5.</a:t>
            </a:r>
            <a:r>
              <a:rPr lang="zh-CN" altLang="zh-CN" smtClean="0"/>
              <a:t>指针运算</a:t>
            </a:r>
            <a:endParaRPr lang="zh-CN" altLang="zh-CN" smtClean="0"/>
          </a:p>
          <a:p>
            <a:pPr>
              <a:buFont typeface="Wingdings" panose="05000000000000000000" pitchFamily="2" charset="2"/>
              <a:buNone/>
            </a:pPr>
            <a:r>
              <a:rPr lang="en-US" altLang="zh-CN" smtClean="0"/>
              <a:t>(4) </a:t>
            </a:r>
            <a:r>
              <a:rPr lang="zh-CN" altLang="zh-CN" smtClean="0"/>
              <a:t>两个指针变量比较</a:t>
            </a:r>
            <a:endParaRPr lang="zh-CN" altLang="zh-CN" smtClean="0"/>
          </a:p>
          <a:p>
            <a:r>
              <a:rPr lang="zh-CN" altLang="zh-CN" smtClean="0"/>
              <a:t>若两个指针指向同一个数组的元素，则可以进行比较</a:t>
            </a:r>
            <a:endParaRPr lang="en-US" altLang="zh-CN" smtClean="0"/>
          </a:p>
          <a:p>
            <a:r>
              <a:rPr lang="zh-CN" altLang="zh-CN" smtClean="0"/>
              <a:t>指向前面的元素的指针变量“小于”指向后面元素的指针变量</a:t>
            </a:r>
            <a:endParaRPr lang="en-US" altLang="zh-CN" smtClean="0"/>
          </a:p>
          <a:p>
            <a:r>
              <a:rPr lang="zh-CN" altLang="zh-CN" smtClean="0"/>
              <a:t>如果</a:t>
            </a:r>
            <a:r>
              <a:rPr lang="en-US" altLang="zh-CN" smtClean="0"/>
              <a:t>p1</a:t>
            </a:r>
            <a:r>
              <a:rPr lang="zh-CN" altLang="zh-CN" smtClean="0"/>
              <a:t>和</a:t>
            </a:r>
            <a:r>
              <a:rPr lang="en-US" altLang="zh-CN" smtClean="0"/>
              <a:t>p2</a:t>
            </a:r>
            <a:r>
              <a:rPr lang="zh-CN" altLang="zh-CN" smtClean="0"/>
              <a:t>不指向同一数组则比较无意义</a:t>
            </a:r>
            <a:endParaRPr lang="en-US" altLang="zh-CN" smtClean="0"/>
          </a:p>
        </p:txBody>
      </p:sp>
      <p:pic>
        <p:nvPicPr>
          <p:cNvPr id="21914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9139">
                                            <p:txEl>
                                              <p:pRg st="2" end="2"/>
                                            </p:txEl>
                                          </p:spTgt>
                                        </p:tgtEl>
                                        <p:attrNameLst>
                                          <p:attrName>style.visibility</p:attrName>
                                        </p:attrNameLst>
                                      </p:cBhvr>
                                      <p:to>
                                        <p:strVal val="visible"/>
                                      </p:to>
                                    </p:set>
                                    <p:animEffect transition="in" filter="blinds(horizontal)">
                                      <p:cBhvr>
                                        <p:cTn id="7" dur="500"/>
                                        <p:tgtEl>
                                          <p:spTgt spid="21913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9139">
                                            <p:txEl>
                                              <p:pRg st="3" end="3"/>
                                            </p:txEl>
                                          </p:spTgt>
                                        </p:tgtEl>
                                        <p:attrNameLst>
                                          <p:attrName>style.visibility</p:attrName>
                                        </p:attrNameLst>
                                      </p:cBhvr>
                                      <p:to>
                                        <p:strVal val="visible"/>
                                      </p:to>
                                    </p:set>
                                    <p:animEffect transition="in" filter="blinds(horizontal)">
                                      <p:cBhvr>
                                        <p:cTn id="12" dur="500"/>
                                        <p:tgtEl>
                                          <p:spTgt spid="21913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9139">
                                            <p:txEl>
                                              <p:pRg st="4" end="4"/>
                                            </p:txEl>
                                          </p:spTgt>
                                        </p:tgtEl>
                                        <p:attrNameLst>
                                          <p:attrName>style.visibility</p:attrName>
                                        </p:attrNameLst>
                                      </p:cBhvr>
                                      <p:to>
                                        <p:strVal val="visible"/>
                                      </p:to>
                                    </p:set>
                                    <p:animEffect transition="in" filter="blinds(horizontal)">
                                      <p:cBhvr>
                                        <p:cTn id="17" dur="500"/>
                                        <p:tgtEl>
                                          <p:spTgt spid="219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42938"/>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7.9</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有关指针的小结</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20163" name="Rectangle 3"/>
          <p:cNvSpPr>
            <a:spLocks noGrp="1" noChangeArrowheads="1"/>
          </p:cNvSpPr>
          <p:nvPr>
            <p:ph type="body" idx="1"/>
          </p:nvPr>
        </p:nvSpPr>
        <p:spPr>
          <a:xfrm>
            <a:off x="2095500" y="1500188"/>
            <a:ext cx="8286750" cy="3286125"/>
          </a:xfrm>
        </p:spPr>
        <p:txBody>
          <a:bodyPr/>
          <a:lstStyle/>
          <a:p>
            <a:pPr>
              <a:buFont typeface="Wingdings" panose="05000000000000000000" pitchFamily="2" charset="2"/>
              <a:buNone/>
            </a:pPr>
            <a:r>
              <a:rPr lang="en-US" altLang="zh-CN" smtClean="0"/>
              <a:t>5.</a:t>
            </a:r>
            <a:r>
              <a:rPr lang="zh-CN" altLang="zh-CN" smtClean="0"/>
              <a:t>指针运算</a:t>
            </a:r>
            <a:endParaRPr lang="zh-CN" altLang="zh-CN" smtClean="0"/>
          </a:p>
          <a:p>
            <a:pPr>
              <a:buFont typeface="Wingdings" panose="05000000000000000000" pitchFamily="2" charset="2"/>
              <a:buNone/>
            </a:pPr>
            <a:r>
              <a:rPr lang="en-US" altLang="zh-CN" smtClean="0"/>
              <a:t>(5)</a:t>
            </a:r>
            <a:r>
              <a:rPr lang="zh-CN" altLang="zh-CN" smtClean="0"/>
              <a:t> 指针变量可以有空值，即该指针变量不指向任何变量，可以这样表示：</a:t>
            </a:r>
            <a:endParaRPr lang="zh-CN" altLang="zh-CN" smtClean="0"/>
          </a:p>
          <a:p>
            <a:pPr>
              <a:buFont typeface="Wingdings" panose="05000000000000000000" pitchFamily="2" charset="2"/>
              <a:buNone/>
            </a:pPr>
            <a:r>
              <a:rPr lang="en-US" altLang="zh-CN" smtClean="0"/>
              <a:t>    p=NULL; </a:t>
            </a:r>
            <a:endParaRPr lang="zh-CN" altLang="zh-CN" smtClean="0"/>
          </a:p>
        </p:txBody>
      </p:sp>
      <p:pic>
        <p:nvPicPr>
          <p:cNvPr id="22016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怎样引用指针变量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1881188" y="1714500"/>
            <a:ext cx="8286750" cy="4500563"/>
          </a:xfrm>
        </p:spPr>
        <p:txBody>
          <a:bodyPr/>
          <a:lstStyle/>
          <a:p>
            <a:r>
              <a:rPr lang="zh-CN" altLang="zh-CN" smtClean="0"/>
              <a:t>在引用指针变量时，可能有三种情况：</a:t>
            </a:r>
            <a:endParaRPr lang="en-US" altLang="zh-CN" smtClean="0"/>
          </a:p>
          <a:p>
            <a:pPr lvl="1"/>
            <a:r>
              <a:rPr lang="zh-CN" altLang="zh-CN" smtClean="0"/>
              <a:t>给指针变量赋值。如：</a:t>
            </a:r>
            <a:r>
              <a:rPr lang="en-US" altLang="zh-CN" smtClean="0"/>
              <a:t>p=&amp;a;</a:t>
            </a:r>
            <a:endParaRPr lang="en-US" altLang="zh-CN" smtClean="0"/>
          </a:p>
          <a:p>
            <a:pPr lvl="1"/>
            <a:r>
              <a:rPr lang="zh-CN" altLang="zh-CN" smtClean="0"/>
              <a:t>引用指针变量指向的变量</a:t>
            </a:r>
            <a:r>
              <a:rPr lang="zh-CN" altLang="en-US" smtClean="0"/>
              <a:t>。</a:t>
            </a:r>
            <a:r>
              <a:rPr lang="zh-CN" altLang="zh-CN" smtClean="0"/>
              <a:t>如</a:t>
            </a:r>
            <a:r>
              <a:rPr lang="zh-CN" altLang="en-US" smtClean="0"/>
              <a:t>有</a:t>
            </a:r>
            <a:endParaRPr lang="en-US" altLang="zh-CN" smtClean="0"/>
          </a:p>
          <a:p>
            <a:pPr lvl="1">
              <a:buFont typeface="Wingdings" panose="05000000000000000000" pitchFamily="2" charset="2"/>
              <a:buNone/>
            </a:pPr>
            <a:r>
              <a:rPr lang="en-US" altLang="zh-CN" smtClean="0"/>
              <a:t>   p=&amp;a;  *p=1;</a:t>
            </a:r>
            <a:endParaRPr lang="en-US" altLang="zh-CN" smtClean="0"/>
          </a:p>
          <a:p>
            <a:pPr lvl="1">
              <a:buFont typeface="Wingdings" panose="05000000000000000000" pitchFamily="2" charset="2"/>
              <a:buNone/>
            </a:pPr>
            <a:r>
              <a:rPr lang="en-US" altLang="zh-CN" smtClean="0"/>
              <a:t>   </a:t>
            </a:r>
            <a:r>
              <a:rPr lang="zh-CN" altLang="en-US" smtClean="0"/>
              <a:t>则执行</a:t>
            </a:r>
            <a:r>
              <a:rPr lang="en-US" altLang="zh-CN" smtClean="0"/>
              <a:t>printf(“%d”,*p);  </a:t>
            </a:r>
            <a:r>
              <a:rPr lang="zh-CN" altLang="en-US" smtClean="0"/>
              <a:t>将输出</a:t>
            </a:r>
            <a:r>
              <a:rPr lang="en-US" altLang="zh-CN" smtClean="0"/>
              <a:t>1</a:t>
            </a:r>
            <a:endParaRPr lang="en-US" altLang="zh-CN" smtClean="0"/>
          </a:p>
          <a:p>
            <a:pPr lvl="1"/>
            <a:r>
              <a:rPr lang="zh-CN" altLang="zh-CN" smtClean="0"/>
              <a:t>引用指针变量的值。如：</a:t>
            </a:r>
            <a:r>
              <a:rPr lang="en-US" altLang="zh-CN" smtClean="0"/>
              <a:t>printf(“%o”,p);</a:t>
            </a:r>
            <a:endParaRPr lang="en-US" altLang="zh-CN" smtClean="0"/>
          </a:p>
        </p:txBody>
      </p:sp>
      <p:sp>
        <p:nvSpPr>
          <p:cNvPr id="4" name="圆角矩形标注 3"/>
          <p:cNvSpPr>
            <a:spLocks noChangeArrowheads="1"/>
          </p:cNvSpPr>
          <p:nvPr/>
        </p:nvSpPr>
        <p:spPr bwMode="auto">
          <a:xfrm>
            <a:off x="7167563" y="1357313"/>
            <a:ext cx="2214562" cy="642937"/>
          </a:xfrm>
          <a:prstGeom prst="wedgeRoundRectCallout">
            <a:avLst>
              <a:gd name="adj1" fmla="val -41181"/>
              <a:gd name="adj2" fmla="val 120310"/>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使</a:t>
            </a:r>
            <a:r>
              <a:rPr lang="en-US" altLang="zh-CN" sz="2800" b="1">
                <a:solidFill>
                  <a:srgbClr val="0000CC"/>
                </a:solidFill>
              </a:rPr>
              <a:t>p</a:t>
            </a:r>
            <a:r>
              <a:rPr lang="zh-CN" altLang="zh-CN" sz="2800" b="1">
                <a:solidFill>
                  <a:srgbClr val="0000CC"/>
                </a:solidFill>
              </a:rPr>
              <a:t>指向</a:t>
            </a:r>
            <a:r>
              <a:rPr lang="en-US" altLang="zh-CN" sz="2800" b="1">
                <a:solidFill>
                  <a:srgbClr val="0000CC"/>
                </a:solidFill>
              </a:rPr>
              <a:t>a</a:t>
            </a:r>
            <a:endParaRPr lang="zh-CN" altLang="en-US" sz="2800" b="1">
              <a:solidFill>
                <a:srgbClr val="0000CC"/>
              </a:solidFill>
            </a:endParaRPr>
          </a:p>
        </p:txBody>
      </p:sp>
      <p:sp>
        <p:nvSpPr>
          <p:cNvPr id="5" name="圆角矩形标注 4"/>
          <p:cNvSpPr>
            <a:spLocks noChangeArrowheads="1"/>
          </p:cNvSpPr>
          <p:nvPr/>
        </p:nvSpPr>
        <p:spPr bwMode="auto">
          <a:xfrm>
            <a:off x="4381500" y="2571750"/>
            <a:ext cx="2214563" cy="642938"/>
          </a:xfrm>
          <a:prstGeom prst="wedgeRoundRectCallout">
            <a:avLst>
              <a:gd name="adj1" fmla="val -41181"/>
              <a:gd name="adj2" fmla="val 120310"/>
              <a:gd name="adj3" fmla="val 16667"/>
            </a:avLst>
          </a:prstGeom>
          <a:solidFill>
            <a:srgbClr val="FFFFCC"/>
          </a:solidFill>
          <a:ln w="9525" algn="ctr">
            <a:solidFill>
              <a:schemeClr val="tx1"/>
            </a:solidFill>
            <a:miter lim="800000"/>
          </a:ln>
        </p:spPr>
        <p:txBody>
          <a:bodyPr/>
          <a:lstStyle/>
          <a:p>
            <a:pPr algn="ctr"/>
            <a:r>
              <a:rPr lang="en-US" altLang="zh-CN" sz="2800" b="1">
                <a:solidFill>
                  <a:srgbClr val="0000CC"/>
                </a:solidFill>
              </a:rPr>
              <a:t>*p</a:t>
            </a:r>
            <a:r>
              <a:rPr lang="zh-CN" altLang="en-US" sz="2800" b="1">
                <a:solidFill>
                  <a:srgbClr val="0000CC"/>
                </a:solidFill>
              </a:rPr>
              <a:t>相当于</a:t>
            </a:r>
            <a:r>
              <a:rPr lang="en-US" altLang="zh-CN" sz="2800" b="1">
                <a:solidFill>
                  <a:srgbClr val="0000CC"/>
                </a:solidFill>
              </a:rPr>
              <a:t>a</a:t>
            </a:r>
            <a:endParaRPr lang="zh-CN" altLang="en-US" sz="2800" b="1">
              <a:solidFill>
                <a:srgbClr val="0000CC"/>
              </a:solidFill>
            </a:endParaRPr>
          </a:p>
        </p:txBody>
      </p:sp>
      <p:sp>
        <p:nvSpPr>
          <p:cNvPr id="6" name="圆角矩形标注 5"/>
          <p:cNvSpPr>
            <a:spLocks noChangeArrowheads="1"/>
          </p:cNvSpPr>
          <p:nvPr/>
        </p:nvSpPr>
        <p:spPr bwMode="auto">
          <a:xfrm>
            <a:off x="6596063" y="5500688"/>
            <a:ext cx="2286000" cy="1143000"/>
          </a:xfrm>
          <a:prstGeom prst="wedgeRoundRectCallout">
            <a:avLst>
              <a:gd name="adj1" fmla="val 59644"/>
              <a:gd name="adj2" fmla="val -67940"/>
              <a:gd name="adj3" fmla="val 16667"/>
            </a:avLst>
          </a:prstGeom>
          <a:solidFill>
            <a:srgbClr val="FFFFCC"/>
          </a:solidFill>
          <a:ln w="9525" algn="ctr">
            <a:solidFill>
              <a:schemeClr val="tx1"/>
            </a:solidFill>
            <a:miter lim="800000"/>
          </a:ln>
        </p:spPr>
        <p:txBody>
          <a:bodyPr/>
          <a:lstStyle/>
          <a:p>
            <a:r>
              <a:rPr lang="zh-CN" altLang="zh-CN" sz="2800" b="1">
                <a:solidFill>
                  <a:srgbClr val="0000CC"/>
                </a:solidFill>
              </a:rPr>
              <a:t>以</a:t>
            </a:r>
            <a:r>
              <a:rPr lang="zh-CN" altLang="en-US" sz="2800" b="1">
                <a:solidFill>
                  <a:srgbClr val="0000CC"/>
                </a:solidFill>
              </a:rPr>
              <a:t>八</a:t>
            </a:r>
            <a:r>
              <a:rPr lang="zh-CN" altLang="zh-CN" sz="2800" b="1">
                <a:solidFill>
                  <a:srgbClr val="0000CC"/>
                </a:solidFill>
              </a:rPr>
              <a:t>进制输出</a:t>
            </a:r>
            <a:r>
              <a:rPr lang="en-US" altLang="zh-CN" sz="2800" b="1">
                <a:solidFill>
                  <a:srgbClr val="0000CC"/>
                </a:solidFill>
              </a:rPr>
              <a:t>a</a:t>
            </a:r>
            <a:r>
              <a:rPr lang="zh-CN" altLang="zh-CN" sz="2800" b="1">
                <a:solidFill>
                  <a:srgbClr val="0000CC"/>
                </a:solidFill>
              </a:rPr>
              <a:t>的地址</a:t>
            </a:r>
            <a:endParaRPr lang="zh-CN" altLang="en-US" sz="2800" b="1">
              <a:solidFill>
                <a:srgbClr val="0000CC"/>
              </a:solidFill>
            </a:endParaRPr>
          </a:p>
        </p:txBody>
      </p:sp>
      <p:pic>
        <p:nvPicPr>
          <p:cNvPr id="22535"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0" dur="500"/>
                                        <p:tgtEl>
                                          <p:spTgt spid="6147">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animEffect transition="in" filter="blinds(horizontal)">
                                      <p:cBhvr>
                                        <p:cTn id="23" dur="500"/>
                                        <p:tgtEl>
                                          <p:spTgt spid="614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147">
                                            <p:txEl>
                                              <p:pRg st="5" end="5"/>
                                            </p:txEl>
                                          </p:spTgt>
                                        </p:tgtEl>
                                        <p:attrNameLst>
                                          <p:attrName>style.visibility</p:attrName>
                                        </p:attrNameLst>
                                      </p:cBhvr>
                                      <p:to>
                                        <p:strVal val="visible"/>
                                      </p:to>
                                    </p:set>
                                    <p:animEffect transition="in" filter="blinds(horizontal)">
                                      <p:cBhvr>
                                        <p:cTn id="33" dur="500"/>
                                        <p:tgtEl>
                                          <p:spTgt spid="6147">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linds(horizontal)">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怎样引用指针变量</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23555" name="Rectangle 3"/>
          <p:cNvSpPr>
            <a:spLocks noGrp="1" noChangeArrowheads="1"/>
          </p:cNvSpPr>
          <p:nvPr>
            <p:ph type="body" idx="1"/>
          </p:nvPr>
        </p:nvSpPr>
        <p:spPr>
          <a:xfrm>
            <a:off x="1881188" y="1714500"/>
            <a:ext cx="8286750" cy="4500563"/>
          </a:xfrm>
        </p:spPr>
        <p:txBody>
          <a:bodyPr/>
          <a:lstStyle/>
          <a:p>
            <a:r>
              <a:rPr lang="zh-CN" altLang="zh-CN" smtClean="0"/>
              <a:t>要熟练掌握两个有关的运算符：</a:t>
            </a:r>
            <a:endParaRPr lang="zh-CN" altLang="zh-CN" smtClean="0"/>
          </a:p>
          <a:p>
            <a:pPr lvl="1">
              <a:buFont typeface="Wingdings" panose="05000000000000000000" pitchFamily="2" charset="2"/>
              <a:buNone/>
            </a:pPr>
            <a:r>
              <a:rPr lang="en-US" altLang="zh-CN" smtClean="0"/>
              <a:t>(1) </a:t>
            </a:r>
            <a:r>
              <a:rPr lang="zh-CN" altLang="zh-CN" smtClean="0"/>
              <a:t>＆</a:t>
            </a:r>
            <a:r>
              <a:rPr lang="en-US" altLang="zh-CN" smtClean="0"/>
              <a:t>  </a:t>
            </a:r>
            <a:r>
              <a:rPr lang="zh-CN" altLang="zh-CN" smtClean="0"/>
              <a:t>取地址运算符。</a:t>
            </a:r>
            <a:endParaRPr lang="en-US" altLang="zh-CN" smtClean="0"/>
          </a:p>
          <a:p>
            <a:pPr>
              <a:buFont typeface="Wingdings" panose="05000000000000000000" pitchFamily="2" charset="2"/>
              <a:buNone/>
            </a:pPr>
            <a:r>
              <a:rPr lang="en-US" altLang="zh-CN" smtClean="0"/>
              <a:t>           </a:t>
            </a:r>
            <a:r>
              <a:rPr lang="en-US" altLang="zh-CN" sz="2800" smtClean="0"/>
              <a:t>&amp;a</a:t>
            </a:r>
            <a:r>
              <a:rPr lang="zh-CN" altLang="zh-CN" sz="2800" smtClean="0"/>
              <a:t>是变量</a:t>
            </a:r>
            <a:r>
              <a:rPr lang="en-US" altLang="zh-CN" sz="2800" smtClean="0"/>
              <a:t>a</a:t>
            </a:r>
            <a:r>
              <a:rPr lang="zh-CN" altLang="zh-CN" sz="2800" smtClean="0"/>
              <a:t>的地址</a:t>
            </a:r>
            <a:endParaRPr lang="zh-CN" altLang="zh-CN" sz="2800" smtClean="0"/>
          </a:p>
          <a:p>
            <a:pPr lvl="1">
              <a:buFont typeface="Wingdings" panose="05000000000000000000" pitchFamily="2" charset="2"/>
              <a:buNone/>
            </a:pPr>
            <a:r>
              <a:rPr lang="en-US" altLang="zh-CN" smtClean="0"/>
              <a:t>(2) *  </a:t>
            </a:r>
            <a:r>
              <a:rPr lang="zh-CN" altLang="zh-CN" smtClean="0"/>
              <a:t>指针运算符（“间接访问”运算符）</a:t>
            </a:r>
            <a:endParaRPr lang="zh-CN" altLang="en-US" smtClean="0"/>
          </a:p>
          <a:p>
            <a:pPr lvl="1">
              <a:buFont typeface="Wingdings" panose="05000000000000000000" pitchFamily="2" charset="2"/>
              <a:buNone/>
            </a:pPr>
            <a:r>
              <a:rPr lang="zh-CN" altLang="en-US" smtClean="0"/>
              <a:t>  如果</a:t>
            </a:r>
            <a:r>
              <a:rPr lang="en-US" altLang="zh-CN" smtClean="0"/>
              <a:t>： p</a:t>
            </a:r>
            <a:r>
              <a:rPr lang="zh-CN" altLang="en-US" smtClean="0"/>
              <a:t>指向变量</a:t>
            </a:r>
            <a:r>
              <a:rPr lang="en-US" altLang="zh-CN" smtClean="0"/>
              <a:t>a，</a:t>
            </a:r>
            <a:r>
              <a:rPr lang="zh-CN" altLang="en-US" smtClean="0"/>
              <a:t>则*</a:t>
            </a:r>
            <a:r>
              <a:rPr lang="en-US" altLang="zh-CN" smtClean="0"/>
              <a:t>p</a:t>
            </a:r>
            <a:r>
              <a:rPr lang="zh-CN" altLang="en-US" smtClean="0"/>
              <a:t>就代表</a:t>
            </a:r>
            <a:r>
              <a:rPr lang="en-US" altLang="zh-CN" smtClean="0"/>
              <a:t>a。</a:t>
            </a:r>
            <a:endParaRPr lang="en-US" altLang="zh-CN" smtClean="0"/>
          </a:p>
          <a:p>
            <a:pPr lvl="1">
              <a:buFont typeface="Wingdings" panose="05000000000000000000" pitchFamily="2" charset="2"/>
              <a:buNone/>
            </a:pPr>
            <a:r>
              <a:rPr lang="en-US" altLang="zh-CN" smtClean="0"/>
              <a:t>  k=*p;       (</a:t>
            </a:r>
            <a:r>
              <a:rPr lang="zh-CN" altLang="en-US" smtClean="0"/>
              <a:t>把</a:t>
            </a:r>
            <a:r>
              <a:rPr lang="en-US" altLang="zh-CN" smtClean="0"/>
              <a:t>a</a:t>
            </a:r>
            <a:r>
              <a:rPr lang="zh-CN" altLang="zh-CN" smtClean="0"/>
              <a:t>的值</a:t>
            </a:r>
            <a:r>
              <a:rPr lang="zh-CN" altLang="en-US" smtClean="0"/>
              <a:t>赋给</a:t>
            </a:r>
            <a:r>
              <a:rPr lang="en-US" altLang="zh-CN" smtClean="0"/>
              <a:t>k)</a:t>
            </a:r>
            <a:endParaRPr lang="en-US" altLang="zh-CN" smtClean="0"/>
          </a:p>
          <a:p>
            <a:pPr lvl="1">
              <a:buFont typeface="Wingdings" panose="05000000000000000000" pitchFamily="2" charset="2"/>
              <a:buNone/>
            </a:pPr>
            <a:r>
              <a:rPr lang="zh-CN" altLang="en-US" smtClean="0"/>
              <a:t>  </a:t>
            </a:r>
            <a:r>
              <a:rPr lang="en-US" altLang="zh-CN" smtClean="0"/>
              <a:t>*p=1;       (</a:t>
            </a:r>
            <a:r>
              <a:rPr lang="zh-CN" altLang="en-US" smtClean="0"/>
              <a:t>把1赋给</a:t>
            </a:r>
            <a:r>
              <a:rPr lang="en-US" altLang="zh-CN" smtClean="0"/>
              <a:t>a)</a:t>
            </a:r>
            <a:endParaRPr lang="en-US" altLang="zh-CN" smtClean="0"/>
          </a:p>
        </p:txBody>
      </p:sp>
      <p:pic>
        <p:nvPicPr>
          <p:cNvPr id="2355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3" end="3"/>
                                            </p:txEl>
                                          </p:spTgt>
                                        </p:tgtEl>
                                        <p:attrNameLst>
                                          <p:attrName>style.visibility</p:attrName>
                                        </p:attrNameLst>
                                      </p:cBhvr>
                                      <p:to>
                                        <p:strVal val="visible"/>
                                      </p:to>
                                    </p:set>
                                    <p:animEffect transition="in" filter="blinds(horizontal)">
                                      <p:cBhvr>
                                        <p:cTn id="7" dur="500"/>
                                        <p:tgtEl>
                                          <p:spTgt spid="23555">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55">
                                            <p:txEl>
                                              <p:pRg st="4" end="4"/>
                                            </p:txEl>
                                          </p:spTgt>
                                        </p:tgtEl>
                                        <p:attrNameLst>
                                          <p:attrName>style.visibility</p:attrName>
                                        </p:attrNameLst>
                                      </p:cBhvr>
                                      <p:to>
                                        <p:strVal val="visible"/>
                                      </p:to>
                                    </p:set>
                                    <p:animEffect transition="in" filter="blinds(horizontal)">
                                      <p:cBhvr>
                                        <p:cTn id="10" dur="500"/>
                                        <p:tgtEl>
                                          <p:spTgt spid="23555">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3555">
                                            <p:txEl>
                                              <p:pRg st="5" end="5"/>
                                            </p:txEl>
                                          </p:spTgt>
                                        </p:tgtEl>
                                        <p:attrNameLst>
                                          <p:attrName>style.visibility</p:attrName>
                                        </p:attrNameLst>
                                      </p:cBhvr>
                                      <p:to>
                                        <p:strVal val="visible"/>
                                      </p:to>
                                    </p:set>
                                    <p:animEffect transition="in" filter="blinds(horizontal)">
                                      <p:cBhvr>
                                        <p:cTn id="13" dur="500"/>
                                        <p:tgtEl>
                                          <p:spTgt spid="23555">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3555">
                                            <p:txEl>
                                              <p:pRg st="6" end="6"/>
                                            </p:txEl>
                                          </p:spTgt>
                                        </p:tgtEl>
                                        <p:attrNameLst>
                                          <p:attrName>style.visibility</p:attrName>
                                        </p:attrNameLst>
                                      </p:cBhvr>
                                      <p:to>
                                        <p:strVal val="visible"/>
                                      </p:to>
                                    </p:set>
                                    <p:animEffect transition="in" filter="blinds(horizontal)">
                                      <p:cBhvr>
                                        <p:cTn id="16" dur="500"/>
                                        <p:tgtEl>
                                          <p:spTgt spid="235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4063" y="1214438"/>
            <a:ext cx="8153400" cy="449580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2</a:t>
            </a:r>
            <a:r>
              <a:rPr lang="zh-CN" altLang="zh-CN" smtClean="0"/>
              <a:t> 输入</a:t>
            </a:r>
            <a:r>
              <a:rPr lang="en-US" altLang="zh-CN" smtClean="0"/>
              <a:t>a</a:t>
            </a:r>
            <a:r>
              <a:rPr lang="zh-CN" altLang="zh-CN" smtClean="0"/>
              <a:t>和</a:t>
            </a:r>
            <a:r>
              <a:rPr lang="en-US" altLang="zh-CN" smtClean="0"/>
              <a:t>b</a:t>
            </a:r>
            <a:r>
              <a:rPr lang="zh-CN" altLang="zh-CN" smtClean="0"/>
              <a:t>两个整数，按先大后小的顺序输出</a:t>
            </a:r>
            <a:r>
              <a:rPr lang="en-US" altLang="zh-CN" smtClean="0"/>
              <a:t>a</a:t>
            </a:r>
            <a:r>
              <a:rPr lang="zh-CN" altLang="zh-CN" smtClean="0"/>
              <a:t>和</a:t>
            </a:r>
            <a:r>
              <a:rPr lang="en-US" altLang="zh-CN" smtClean="0"/>
              <a:t>b</a:t>
            </a:r>
            <a:r>
              <a:rPr lang="zh-CN" altLang="zh-CN" smtClean="0"/>
              <a:t>。</a:t>
            </a:r>
            <a:endParaRPr lang="en-US" altLang="zh-CN" smtClean="0"/>
          </a:p>
          <a:p>
            <a:r>
              <a:rPr lang="zh-CN" altLang="zh-CN" smtClean="0"/>
              <a:t>解题思路：用指针方法来处理这个问题。不交换整型变量的值，而是交换两个指针变量的值。</a:t>
            </a:r>
            <a:endParaRPr lang="zh-CN" altLang="en-US" smtClean="0"/>
          </a:p>
        </p:txBody>
      </p:sp>
      <p:pic>
        <p:nvPicPr>
          <p:cNvPr id="2457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1881188" y="1285875"/>
            <a:ext cx="8153400" cy="5429250"/>
          </a:xfrm>
        </p:spPr>
        <p:txBody>
          <a:bodyPr/>
          <a:lstStyle/>
          <a:p>
            <a:pPr>
              <a:lnSpc>
                <a:spcPts val="2800"/>
              </a:lnSpc>
              <a:buFont typeface="Wingdings" panose="05000000000000000000" pitchFamily="2" charset="2"/>
              <a:buNone/>
            </a:pPr>
            <a:r>
              <a:rPr lang="en-US" altLang="zh-CN" sz="2800" dirty="0" smtClean="0"/>
              <a:t>#include &lt;</a:t>
            </a:r>
            <a:r>
              <a:rPr lang="en-US" altLang="zh-CN" sz="2800" dirty="0" err="1" smtClean="0"/>
              <a:t>stdio.h</a:t>
            </a:r>
            <a:r>
              <a:rPr lang="en-US" altLang="zh-CN" sz="2800" dirty="0" smtClean="0"/>
              <a:t>&gt;</a:t>
            </a:r>
            <a:endParaRPr lang="zh-CN" altLang="zh-CN" sz="2800" dirty="0" smtClean="0"/>
          </a:p>
          <a:p>
            <a:pPr>
              <a:lnSpc>
                <a:spcPts val="2800"/>
              </a:lnSpc>
              <a:buFont typeface="Wingdings" panose="05000000000000000000" pitchFamily="2" charset="2"/>
              <a:buNone/>
            </a:pPr>
            <a:r>
              <a:rPr lang="en-US" altLang="zh-CN" sz="2800" dirty="0" err="1" smtClean="0"/>
              <a:t>int</a:t>
            </a:r>
            <a:r>
              <a:rPr lang="en-US" altLang="zh-CN" sz="2800" dirty="0" smtClean="0"/>
              <a:t> main()</a:t>
            </a:r>
            <a:endParaRPr lang="zh-CN" altLang="zh-CN" sz="2800" dirty="0" smtClean="0"/>
          </a:p>
          <a:p>
            <a:pPr>
              <a:lnSpc>
                <a:spcPts val="2800"/>
              </a:lnSpc>
              <a:buFont typeface="Wingdings" panose="05000000000000000000" pitchFamily="2" charset="2"/>
              <a:buNone/>
            </a:pPr>
            <a:r>
              <a:rPr lang="en-US" altLang="zh-CN" sz="2800" dirty="0" smtClean="0"/>
              <a:t>{ </a:t>
            </a:r>
            <a:r>
              <a:rPr lang="en-US" altLang="zh-CN" sz="2800" dirty="0" err="1" smtClean="0"/>
              <a:t>int</a:t>
            </a:r>
            <a:r>
              <a:rPr lang="en-US" altLang="zh-CN" sz="2800" dirty="0" smtClean="0"/>
              <a:t> *p1,*p2,*</a:t>
            </a:r>
            <a:r>
              <a:rPr lang="en-US" altLang="zh-CN" sz="2800" dirty="0" err="1" smtClean="0"/>
              <a:t>p,a,b</a:t>
            </a:r>
            <a:r>
              <a:rPr lang="en-US" altLang="zh-CN" sz="2800" dirty="0" smtClean="0"/>
              <a:t>; </a:t>
            </a:r>
            <a:endParaRPr lang="zh-CN" altLang="zh-CN" sz="2800" dirty="0" smtClean="0"/>
          </a:p>
          <a:p>
            <a:pPr>
              <a:lnSpc>
                <a:spcPts val="28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(“integer numbers:");</a:t>
            </a:r>
            <a:endParaRPr lang="zh-CN" altLang="zh-CN" sz="2800" dirty="0" smtClean="0"/>
          </a:p>
          <a:p>
            <a:pPr>
              <a:lnSpc>
                <a:spcPts val="2800"/>
              </a:lnSpc>
              <a:buFont typeface="Wingdings" panose="05000000000000000000" pitchFamily="2" charset="2"/>
              <a:buNone/>
            </a:pPr>
            <a:r>
              <a:rPr lang="en-US" altLang="zh-CN" sz="2800" dirty="0" smtClean="0"/>
              <a:t>   </a:t>
            </a:r>
            <a:r>
              <a:rPr lang="en-US" altLang="zh-CN" sz="2800" dirty="0" err="1" smtClean="0"/>
              <a:t>scanf</a:t>
            </a:r>
            <a:r>
              <a:rPr lang="en-US" altLang="zh-CN" sz="2800" dirty="0" smtClean="0"/>
              <a:t>(“%</a:t>
            </a:r>
            <a:r>
              <a:rPr lang="en-US" altLang="zh-CN" sz="2800" dirty="0" err="1" smtClean="0"/>
              <a:t>d,%d”,&amp;a,&amp;b</a:t>
            </a:r>
            <a:r>
              <a:rPr lang="en-US" altLang="zh-CN" sz="2800" dirty="0" smtClean="0"/>
              <a:t>);  </a:t>
            </a:r>
            <a:endParaRPr lang="zh-CN" altLang="zh-CN" sz="2800" dirty="0" smtClean="0"/>
          </a:p>
          <a:p>
            <a:pPr>
              <a:lnSpc>
                <a:spcPts val="2800"/>
              </a:lnSpc>
              <a:buFont typeface="Wingdings" panose="05000000000000000000" pitchFamily="2" charset="2"/>
              <a:buNone/>
            </a:pPr>
            <a:r>
              <a:rPr lang="en-US" altLang="zh-CN" sz="2800" dirty="0" smtClean="0"/>
              <a:t>   p1=&amp;a;    p2=&amp;b; </a:t>
            </a:r>
            <a:endParaRPr lang="zh-CN" altLang="zh-CN" sz="2800" dirty="0" smtClean="0"/>
          </a:p>
          <a:p>
            <a:pPr>
              <a:lnSpc>
                <a:spcPts val="2800"/>
              </a:lnSpc>
              <a:buFont typeface="Wingdings" panose="05000000000000000000" pitchFamily="2" charset="2"/>
              <a:buNone/>
            </a:pPr>
            <a:r>
              <a:rPr lang="en-US" altLang="zh-CN" sz="2800" dirty="0" smtClean="0"/>
              <a:t>   if(a&lt;b) </a:t>
            </a:r>
            <a:endParaRPr lang="zh-CN" altLang="zh-CN" sz="2800" dirty="0" smtClean="0"/>
          </a:p>
          <a:p>
            <a:pPr>
              <a:lnSpc>
                <a:spcPts val="2800"/>
              </a:lnSpc>
              <a:buFont typeface="Wingdings" panose="05000000000000000000" pitchFamily="2" charset="2"/>
              <a:buNone/>
            </a:pPr>
            <a:r>
              <a:rPr lang="en-US" altLang="zh-CN" sz="2800" dirty="0" smtClean="0"/>
              <a:t>   {  p=p1; p1=p2; p2=p; } </a:t>
            </a:r>
            <a:endParaRPr lang="zh-CN" altLang="zh-CN" sz="2800" dirty="0" smtClean="0"/>
          </a:p>
          <a:p>
            <a:pPr>
              <a:lnSpc>
                <a:spcPts val="28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(“a=%</a:t>
            </a:r>
            <a:r>
              <a:rPr lang="en-US" altLang="zh-CN" sz="2800" dirty="0" err="1" smtClean="0"/>
              <a:t>d,b</a:t>
            </a:r>
            <a:r>
              <a:rPr lang="en-US" altLang="zh-CN" sz="2800" dirty="0" smtClean="0"/>
              <a:t>=%d\</a:t>
            </a:r>
            <a:r>
              <a:rPr lang="en-US" altLang="zh-CN" sz="2800" dirty="0" err="1" smtClean="0"/>
              <a:t>n”,a,b</a:t>
            </a:r>
            <a:r>
              <a:rPr lang="en-US" altLang="zh-CN" sz="2800" dirty="0" smtClean="0"/>
              <a:t>);</a:t>
            </a:r>
            <a:endParaRPr lang="zh-CN" altLang="zh-CN" sz="2800" dirty="0" smtClean="0"/>
          </a:p>
          <a:p>
            <a:pPr>
              <a:lnSpc>
                <a:spcPts val="28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a:t>
            </a:r>
            <a:r>
              <a:rPr lang="en-US" altLang="zh-CN" sz="2800" dirty="0" err="1" smtClean="0"/>
              <a:t>d,%d</a:t>
            </a:r>
            <a:r>
              <a:rPr lang="en-US" altLang="zh-CN" sz="2800" dirty="0" smtClean="0"/>
              <a:t>\n”,*p1,*p2); </a:t>
            </a:r>
            <a:endParaRPr lang="zh-CN" altLang="zh-CN" sz="2800" dirty="0" smtClean="0"/>
          </a:p>
          <a:p>
            <a:pPr>
              <a:lnSpc>
                <a:spcPts val="2800"/>
              </a:lnSpc>
              <a:buFont typeface="Wingdings" panose="05000000000000000000" pitchFamily="2" charset="2"/>
              <a:buNone/>
            </a:pPr>
            <a:r>
              <a:rPr lang="en-US" altLang="zh-CN" sz="2800" dirty="0" smtClean="0"/>
              <a:t>   return 0;</a:t>
            </a:r>
            <a:endParaRPr lang="zh-CN" altLang="zh-CN" sz="2800" dirty="0" smtClean="0"/>
          </a:p>
          <a:p>
            <a:pPr>
              <a:lnSpc>
                <a:spcPts val="2800"/>
              </a:lnSpc>
              <a:buFont typeface="Wingdings" panose="05000000000000000000" pitchFamily="2" charset="2"/>
              <a:buNone/>
            </a:pPr>
            <a:r>
              <a:rPr lang="en-US" altLang="zh-CN" sz="2800" dirty="0" smtClean="0"/>
              <a:t>}</a:t>
            </a:r>
            <a:endParaRPr lang="zh-CN" altLang="zh-CN" sz="2800" dirty="0" smtClean="0"/>
          </a:p>
        </p:txBody>
      </p:sp>
      <p:sp>
        <p:nvSpPr>
          <p:cNvPr id="5" name="矩形 4"/>
          <p:cNvSpPr>
            <a:spLocks noChangeArrowheads="1"/>
          </p:cNvSpPr>
          <p:nvPr/>
        </p:nvSpPr>
        <p:spPr bwMode="auto">
          <a:xfrm>
            <a:off x="952500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cxnSp>
        <p:nvCxnSpPr>
          <p:cNvPr id="7" name="直接连接符 6"/>
          <p:cNvCxnSpPr>
            <a:cxnSpLocks noChangeShapeType="1"/>
          </p:cNvCxnSpPr>
          <p:nvPr/>
        </p:nvCxnSpPr>
        <p:spPr bwMode="auto">
          <a:xfrm>
            <a:off x="2238375" y="2584450"/>
            <a:ext cx="4071938" cy="0"/>
          </a:xfrm>
          <a:prstGeom prst="line">
            <a:avLst/>
          </a:prstGeom>
          <a:noFill/>
          <a:ln w="38100" algn="ctr">
            <a:solidFill>
              <a:srgbClr val="FF0000"/>
            </a:solidFill>
            <a:miter lim="800000"/>
          </a:ln>
        </p:spPr>
      </p:cxnSp>
      <p:sp>
        <p:nvSpPr>
          <p:cNvPr id="8" name="矩形 7"/>
          <p:cNvSpPr>
            <a:spLocks noChangeArrowheads="1"/>
          </p:cNvSpPr>
          <p:nvPr/>
        </p:nvSpPr>
        <p:spPr bwMode="auto">
          <a:xfrm>
            <a:off x="952500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9" name="矩形 8"/>
          <p:cNvSpPr>
            <a:spLocks noChangeArrowheads="1"/>
          </p:cNvSpPr>
          <p:nvPr/>
        </p:nvSpPr>
        <p:spPr bwMode="auto">
          <a:xfrm>
            <a:off x="809625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10" name="矩形 9"/>
          <p:cNvSpPr>
            <a:spLocks noChangeArrowheads="1"/>
          </p:cNvSpPr>
          <p:nvPr/>
        </p:nvSpPr>
        <p:spPr bwMode="auto">
          <a:xfrm>
            <a:off x="809625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11" name="矩形 10"/>
          <p:cNvSpPr>
            <a:spLocks noChangeArrowheads="1"/>
          </p:cNvSpPr>
          <p:nvPr/>
        </p:nvSpPr>
        <p:spPr bwMode="auto">
          <a:xfrm>
            <a:off x="6667500" y="128587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12" name="TextBox 11"/>
          <p:cNvSpPr txBox="1">
            <a:spLocks noChangeArrowheads="1"/>
          </p:cNvSpPr>
          <p:nvPr/>
        </p:nvSpPr>
        <p:spPr bwMode="auto">
          <a:xfrm>
            <a:off x="9709150" y="133350"/>
            <a:ext cx="500063"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13" name="TextBox 12"/>
          <p:cNvSpPr txBox="1">
            <a:spLocks noChangeArrowheads="1"/>
          </p:cNvSpPr>
          <p:nvPr/>
        </p:nvSpPr>
        <p:spPr bwMode="auto">
          <a:xfrm>
            <a:off x="9688513" y="2416175"/>
            <a:ext cx="500062"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14" name="TextBox 13"/>
          <p:cNvSpPr txBox="1">
            <a:spLocks noChangeArrowheads="1"/>
          </p:cNvSpPr>
          <p:nvPr/>
        </p:nvSpPr>
        <p:spPr bwMode="auto">
          <a:xfrm>
            <a:off x="8164513" y="58738"/>
            <a:ext cx="714375" cy="583565"/>
          </a:xfrm>
          <a:prstGeom prst="rect">
            <a:avLst/>
          </a:prstGeom>
          <a:noFill/>
          <a:ln w="9525">
            <a:noFill/>
            <a:miter lim="800000"/>
          </a:ln>
        </p:spPr>
        <p:txBody>
          <a:bodyPr>
            <a:spAutoFit/>
          </a:bodyPr>
          <a:lstStyle/>
          <a:p>
            <a:r>
              <a:rPr lang="en-US" altLang="zh-CN" sz="3200" b="1">
                <a:solidFill>
                  <a:srgbClr val="FF0000"/>
                </a:solidFill>
              </a:rPr>
              <a:t>p1</a:t>
            </a:r>
            <a:endParaRPr lang="zh-CN" altLang="en-US" sz="3200" b="1">
              <a:solidFill>
                <a:srgbClr val="FF0000"/>
              </a:solidFill>
            </a:endParaRPr>
          </a:p>
        </p:txBody>
      </p:sp>
      <p:sp>
        <p:nvSpPr>
          <p:cNvPr id="15" name="TextBox 14"/>
          <p:cNvSpPr txBox="1">
            <a:spLocks noChangeArrowheads="1"/>
          </p:cNvSpPr>
          <p:nvPr/>
        </p:nvSpPr>
        <p:spPr bwMode="auto">
          <a:xfrm>
            <a:off x="8167688" y="2416175"/>
            <a:ext cx="714375" cy="583565"/>
          </a:xfrm>
          <a:prstGeom prst="rect">
            <a:avLst/>
          </a:prstGeom>
          <a:noFill/>
          <a:ln w="9525">
            <a:noFill/>
            <a:miter lim="800000"/>
          </a:ln>
        </p:spPr>
        <p:txBody>
          <a:bodyPr>
            <a:spAutoFit/>
          </a:bodyPr>
          <a:lstStyle/>
          <a:p>
            <a:r>
              <a:rPr lang="en-US" altLang="zh-CN" sz="3200">
                <a:solidFill>
                  <a:srgbClr val="FF0000"/>
                </a:solidFill>
              </a:rPr>
              <a:t>p2</a:t>
            </a:r>
            <a:endParaRPr lang="zh-CN" altLang="en-US" sz="3200">
              <a:solidFill>
                <a:srgbClr val="FF0000"/>
              </a:solidFill>
            </a:endParaRPr>
          </a:p>
        </p:txBody>
      </p:sp>
      <p:sp>
        <p:nvSpPr>
          <p:cNvPr id="16" name="TextBox 15"/>
          <p:cNvSpPr txBox="1">
            <a:spLocks noChangeArrowheads="1"/>
          </p:cNvSpPr>
          <p:nvPr/>
        </p:nvSpPr>
        <p:spPr bwMode="auto">
          <a:xfrm>
            <a:off x="6667500" y="714375"/>
            <a:ext cx="714375" cy="583565"/>
          </a:xfrm>
          <a:prstGeom prst="rect">
            <a:avLst/>
          </a:prstGeom>
          <a:noFill/>
          <a:ln w="9525">
            <a:noFill/>
            <a:miter lim="800000"/>
          </a:ln>
        </p:spPr>
        <p:txBody>
          <a:bodyPr>
            <a:spAutoFit/>
          </a:bodyPr>
          <a:lstStyle/>
          <a:p>
            <a:pPr algn="ctr"/>
            <a:r>
              <a:rPr lang="en-US" altLang="zh-CN" sz="3200">
                <a:solidFill>
                  <a:srgbClr val="FF0000"/>
                </a:solidFill>
              </a:rPr>
              <a:t>p</a:t>
            </a:r>
            <a:endParaRPr lang="zh-CN" altLang="en-US" sz="3200">
              <a:solidFill>
                <a:srgbClr val="FF0000"/>
              </a:solidFill>
            </a:endParaRPr>
          </a:p>
        </p:txBody>
      </p:sp>
      <p:cxnSp>
        <p:nvCxnSpPr>
          <p:cNvPr id="17" name="直接连接符 16"/>
          <p:cNvCxnSpPr>
            <a:cxnSpLocks noChangeShapeType="1"/>
          </p:cNvCxnSpPr>
          <p:nvPr/>
        </p:nvCxnSpPr>
        <p:spPr bwMode="auto">
          <a:xfrm>
            <a:off x="2309813" y="3500438"/>
            <a:ext cx="4929187" cy="0"/>
          </a:xfrm>
          <a:prstGeom prst="line">
            <a:avLst/>
          </a:prstGeom>
          <a:noFill/>
          <a:ln w="38100" algn="ctr">
            <a:solidFill>
              <a:srgbClr val="FF0000"/>
            </a:solidFill>
            <a:miter lim="800000"/>
          </a:ln>
        </p:spPr>
      </p:cxnSp>
      <p:sp>
        <p:nvSpPr>
          <p:cNvPr id="20" name="TextBox 19"/>
          <p:cNvSpPr txBox="1">
            <a:spLocks noChangeArrowheads="1"/>
          </p:cNvSpPr>
          <p:nvPr/>
        </p:nvSpPr>
        <p:spPr bwMode="auto">
          <a:xfrm>
            <a:off x="9667875" y="714375"/>
            <a:ext cx="500063"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21" name="TextBox 20"/>
          <p:cNvSpPr txBox="1">
            <a:spLocks noChangeArrowheads="1"/>
          </p:cNvSpPr>
          <p:nvPr/>
        </p:nvSpPr>
        <p:spPr bwMode="auto">
          <a:xfrm>
            <a:off x="9667875" y="1857375"/>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cxnSp>
        <p:nvCxnSpPr>
          <p:cNvPr id="22" name="直接连接符 21"/>
          <p:cNvCxnSpPr>
            <a:cxnSpLocks noChangeShapeType="1"/>
          </p:cNvCxnSpPr>
          <p:nvPr/>
        </p:nvCxnSpPr>
        <p:spPr bwMode="auto">
          <a:xfrm>
            <a:off x="2309813" y="3929063"/>
            <a:ext cx="3429000" cy="0"/>
          </a:xfrm>
          <a:prstGeom prst="line">
            <a:avLst/>
          </a:prstGeom>
          <a:noFill/>
          <a:ln w="38100" algn="ctr">
            <a:solidFill>
              <a:srgbClr val="FF0000"/>
            </a:solidFill>
            <a:miter lim="800000"/>
          </a:ln>
        </p:spPr>
      </p:cxnSp>
      <p:sp>
        <p:nvSpPr>
          <p:cNvPr id="24" name="TextBox 23"/>
          <p:cNvSpPr txBox="1">
            <a:spLocks noChangeArrowheads="1"/>
          </p:cNvSpPr>
          <p:nvPr/>
        </p:nvSpPr>
        <p:spPr bwMode="auto">
          <a:xfrm>
            <a:off x="8080375" y="688975"/>
            <a:ext cx="785813"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cxnSp>
        <p:nvCxnSpPr>
          <p:cNvPr id="28" name="直接箭头连接符 27"/>
          <p:cNvCxnSpPr>
            <a:cxnSpLocks noChangeShapeType="1"/>
            <a:endCxn id="5" idx="1"/>
          </p:cNvCxnSpPr>
          <p:nvPr/>
        </p:nvCxnSpPr>
        <p:spPr bwMode="auto">
          <a:xfrm>
            <a:off x="8810625" y="1000125"/>
            <a:ext cx="714375" cy="1588"/>
          </a:xfrm>
          <a:prstGeom prst="straightConnector1">
            <a:avLst/>
          </a:prstGeom>
          <a:noFill/>
          <a:ln w="38100" algn="ctr">
            <a:solidFill>
              <a:srgbClr val="FF0000"/>
            </a:solidFill>
            <a:miter lim="800000"/>
            <a:tailEnd type="arrow" w="med" len="med"/>
          </a:ln>
        </p:spPr>
      </p:cxnSp>
      <p:sp>
        <p:nvSpPr>
          <p:cNvPr id="30" name="TextBox 29"/>
          <p:cNvSpPr txBox="1">
            <a:spLocks noChangeArrowheads="1"/>
          </p:cNvSpPr>
          <p:nvPr/>
        </p:nvSpPr>
        <p:spPr bwMode="auto">
          <a:xfrm>
            <a:off x="8096250" y="1857375"/>
            <a:ext cx="785813"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31" name="直接箭头连接符 30"/>
          <p:cNvCxnSpPr>
            <a:cxnSpLocks noChangeShapeType="1"/>
          </p:cNvCxnSpPr>
          <p:nvPr/>
        </p:nvCxnSpPr>
        <p:spPr bwMode="auto">
          <a:xfrm>
            <a:off x="8810625" y="2143125"/>
            <a:ext cx="714375" cy="1588"/>
          </a:xfrm>
          <a:prstGeom prst="straightConnector1">
            <a:avLst/>
          </a:prstGeom>
          <a:noFill/>
          <a:ln w="38100" algn="ctr">
            <a:solidFill>
              <a:srgbClr val="FF0000"/>
            </a:solidFill>
            <a:miter lim="800000"/>
            <a:tailEnd type="arrow" w="med" len="med"/>
          </a:ln>
        </p:spPr>
      </p:cxnSp>
      <p:cxnSp>
        <p:nvCxnSpPr>
          <p:cNvPr id="32" name="直接连接符 31"/>
          <p:cNvCxnSpPr>
            <a:cxnSpLocks noChangeShapeType="1"/>
          </p:cNvCxnSpPr>
          <p:nvPr/>
        </p:nvCxnSpPr>
        <p:spPr bwMode="auto">
          <a:xfrm>
            <a:off x="2309813" y="4357688"/>
            <a:ext cx="1571625" cy="0"/>
          </a:xfrm>
          <a:prstGeom prst="line">
            <a:avLst/>
          </a:prstGeom>
          <a:noFill/>
          <a:ln w="38100" algn="ctr">
            <a:solidFill>
              <a:srgbClr val="FF0000"/>
            </a:solidFill>
            <a:miter lim="800000"/>
          </a:ln>
        </p:spPr>
      </p:cxnSp>
      <p:sp>
        <p:nvSpPr>
          <p:cNvPr id="34" name="TextBox 33"/>
          <p:cNvSpPr txBox="1">
            <a:spLocks noChangeArrowheads="1"/>
          </p:cNvSpPr>
          <p:nvPr/>
        </p:nvSpPr>
        <p:spPr bwMode="auto">
          <a:xfrm>
            <a:off x="4095750" y="3857625"/>
            <a:ext cx="1214438" cy="583565"/>
          </a:xfrm>
          <a:prstGeom prst="rect">
            <a:avLst/>
          </a:prstGeom>
          <a:noFill/>
          <a:ln w="9525">
            <a:noFill/>
            <a:miter lim="800000"/>
          </a:ln>
        </p:spPr>
        <p:txBody>
          <a:bodyPr>
            <a:spAutoFit/>
          </a:bodyPr>
          <a:lstStyle/>
          <a:p>
            <a:r>
              <a:rPr lang="zh-CN" altLang="en-US" sz="3200" b="1">
                <a:solidFill>
                  <a:srgbClr val="0000CC"/>
                </a:solidFill>
              </a:rPr>
              <a:t>成立</a:t>
            </a:r>
            <a:endParaRPr lang="zh-CN" altLang="en-US" sz="3200" b="1">
              <a:solidFill>
                <a:srgbClr val="0000CC"/>
              </a:solidFill>
            </a:endParaRPr>
          </a:p>
        </p:txBody>
      </p:sp>
      <p:cxnSp>
        <p:nvCxnSpPr>
          <p:cNvPr id="35" name="直接连接符 34"/>
          <p:cNvCxnSpPr>
            <a:cxnSpLocks noChangeShapeType="1"/>
          </p:cNvCxnSpPr>
          <p:nvPr/>
        </p:nvCxnSpPr>
        <p:spPr bwMode="auto">
          <a:xfrm>
            <a:off x="2809875" y="4811713"/>
            <a:ext cx="4143375" cy="0"/>
          </a:xfrm>
          <a:prstGeom prst="line">
            <a:avLst/>
          </a:prstGeom>
          <a:noFill/>
          <a:ln w="38100" algn="ctr">
            <a:solidFill>
              <a:srgbClr val="FF0000"/>
            </a:solidFill>
            <a:miter lim="800000"/>
          </a:ln>
        </p:spPr>
      </p:cxnSp>
      <p:pic>
        <p:nvPicPr>
          <p:cNvPr id="238594" name="Picture 2"/>
          <p:cNvPicPr>
            <a:picLocks noChangeAspect="1" noChangeArrowheads="1"/>
          </p:cNvPicPr>
          <p:nvPr/>
        </p:nvPicPr>
        <p:blipFill>
          <a:blip r:embed="rId1"/>
          <a:srcRect/>
          <a:stretch>
            <a:fillRect/>
          </a:stretch>
        </p:blipFill>
        <p:spPr bwMode="auto">
          <a:xfrm>
            <a:off x="7381875" y="3071813"/>
            <a:ext cx="928688" cy="492125"/>
          </a:xfrm>
          <a:prstGeom prst="rect">
            <a:avLst/>
          </a:prstGeom>
          <a:noFill/>
          <a:ln w="9525">
            <a:noFill/>
            <a:miter lim="800000"/>
            <a:headEnd/>
            <a:tailEnd/>
          </a:ln>
        </p:spPr>
      </p:pic>
      <p:pic>
        <p:nvPicPr>
          <p:cNvPr id="25626" name="图片 2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linds(horizontal)">
                                      <p:cBhvr>
                                        <p:cTn id="36" dur="500"/>
                                        <p:tgtEl>
                                          <p:spTgt spid="15"/>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slide(fromLeft)">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38594"/>
                                        </p:tgtEl>
                                        <p:attrNameLst>
                                          <p:attrName>style.visibility</p:attrName>
                                        </p:attrNameLst>
                                      </p:cBhvr>
                                      <p:to>
                                        <p:strVal val="visible"/>
                                      </p:to>
                                    </p:set>
                                    <p:animEffect transition="in" filter="blinds(horizontal)">
                                      <p:cBhvr>
                                        <p:cTn id="49" dur="500"/>
                                        <p:tgtEl>
                                          <p:spTgt spid="238594"/>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linds(horizontal)">
                                      <p:cBhvr>
                                        <p:cTn id="54" dur="500"/>
                                        <p:tgtEl>
                                          <p:spTgt spid="20"/>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slide(fromLeft)">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linds(horizontal)">
                                      <p:cBhvr>
                                        <p:cTn id="67" dur="500"/>
                                        <p:tgtEl>
                                          <p:spTgt spid="24"/>
                                        </p:tgtEl>
                                      </p:cBhvr>
                                    </p:animEffect>
                                  </p:childTnLst>
                                </p:cTn>
                              </p:par>
                            </p:childTnLst>
                          </p:cTn>
                        </p:par>
                        <p:par>
                          <p:cTn id="68" fill="hold">
                            <p:stCondLst>
                              <p:cond delay="500"/>
                            </p:stCondLst>
                            <p:childTnLst>
                              <p:par>
                                <p:cTn id="69" presetID="12" presetClass="entr" presetSubtype="8"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slide(fromLeft)">
                                      <p:cBhvr>
                                        <p:cTn id="71" dur="500"/>
                                        <p:tgtEl>
                                          <p:spTgt spid="28"/>
                                        </p:tgtEl>
                                      </p:cBhvr>
                                    </p:animEffect>
                                  </p:childTnLst>
                                </p:cTn>
                              </p:par>
                            </p:childTnLst>
                          </p:cTn>
                        </p:par>
                        <p:par>
                          <p:cTn id="72" fill="hold">
                            <p:stCondLst>
                              <p:cond delay="1000"/>
                            </p:stCondLst>
                            <p:childTnLst>
                              <p:par>
                                <p:cTn id="73" presetID="3"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linds(horizontal)">
                                      <p:cBhvr>
                                        <p:cTn id="75" dur="500"/>
                                        <p:tgtEl>
                                          <p:spTgt spid="30"/>
                                        </p:tgtEl>
                                      </p:cBhvr>
                                    </p:animEffect>
                                  </p:childTnLst>
                                </p:cTn>
                              </p:par>
                            </p:childTnLst>
                          </p:cTn>
                        </p:par>
                        <p:par>
                          <p:cTn id="76" fill="hold">
                            <p:stCondLst>
                              <p:cond delay="1500"/>
                            </p:stCondLst>
                            <p:childTnLst>
                              <p:par>
                                <p:cTn id="77" presetID="12" presetClass="entr" presetSubtype="8"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slide(fromLeft)">
                                      <p:cBhvr>
                                        <p:cTn id="79" dur="500"/>
                                        <p:tgtEl>
                                          <p:spTgt spid="31"/>
                                        </p:tgtEl>
                                      </p:cBhvr>
                                    </p:animEffect>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slide(fromLeft)">
                                      <p:cBhvr>
                                        <p:cTn id="84" dur="500"/>
                                        <p:tgtEl>
                                          <p:spTgt spid="32"/>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blinds(horizontal)">
                                      <p:cBhvr>
                                        <p:cTn id="89" dur="500"/>
                                        <p:tgtEl>
                                          <p:spTgt spid="34"/>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nodeType="click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slide(from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bldLvl="0" animBg="1"/>
      <p:bldP spid="10" grpId="0" bldLvl="0" animBg="1"/>
      <p:bldP spid="11" grpId="0" bldLvl="0" animBg="1"/>
      <p:bldP spid="12" grpId="0"/>
      <p:bldP spid="13" grpId="0"/>
      <p:bldP spid="14" grpId="0"/>
      <p:bldP spid="15" grpId="0"/>
      <p:bldP spid="16" grpId="0"/>
      <p:bldP spid="20" grpId="0"/>
      <p:bldP spid="21" grpId="0"/>
      <p:bldP spid="24" grpId="0"/>
      <p:bldP spid="30"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1881188" y="1285875"/>
            <a:ext cx="8153400" cy="5429250"/>
          </a:xfrm>
        </p:spPr>
        <p:txBody>
          <a:bodyPr/>
          <a:lstStyle/>
          <a:p>
            <a:pPr>
              <a:lnSpc>
                <a:spcPts val="2800"/>
              </a:lnSpc>
              <a:buFont typeface="Wingdings" panose="05000000000000000000" pitchFamily="2" charset="2"/>
              <a:buNone/>
            </a:pPr>
            <a:r>
              <a:rPr lang="en-US" altLang="zh-CN" sz="2800" smtClean="0"/>
              <a:t>#include &lt;stdio.h&gt;</a:t>
            </a:r>
            <a:endParaRPr lang="zh-CN" altLang="zh-CN" sz="2800" smtClean="0"/>
          </a:p>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int *p1,*p2,*p,a,b; </a:t>
            </a:r>
            <a:endParaRPr lang="zh-CN" altLang="zh-CN" sz="2800" smtClean="0"/>
          </a:p>
          <a:p>
            <a:pPr>
              <a:lnSpc>
                <a:spcPts val="2800"/>
              </a:lnSpc>
              <a:buFont typeface="Wingdings" panose="05000000000000000000" pitchFamily="2" charset="2"/>
              <a:buNone/>
            </a:pPr>
            <a:r>
              <a:rPr lang="en-US" altLang="zh-CN" sz="2800" smtClean="0"/>
              <a:t>   printf(“integer numbers:");</a:t>
            </a:r>
            <a:endParaRPr lang="zh-CN" altLang="zh-CN" sz="2800" smtClean="0"/>
          </a:p>
          <a:p>
            <a:pPr>
              <a:lnSpc>
                <a:spcPts val="2800"/>
              </a:lnSpc>
              <a:buFont typeface="Wingdings" panose="05000000000000000000" pitchFamily="2" charset="2"/>
              <a:buNone/>
            </a:pPr>
            <a:r>
              <a:rPr lang="en-US" altLang="zh-CN" sz="2800" smtClean="0"/>
              <a:t>   scanf(“%d,%d”,&amp;a,&amp;b);  </a:t>
            </a:r>
            <a:endParaRPr lang="zh-CN" altLang="zh-CN" sz="2800" smtClean="0"/>
          </a:p>
          <a:p>
            <a:pPr>
              <a:lnSpc>
                <a:spcPts val="2800"/>
              </a:lnSpc>
              <a:buFont typeface="Wingdings" panose="05000000000000000000" pitchFamily="2" charset="2"/>
              <a:buNone/>
            </a:pPr>
            <a:r>
              <a:rPr lang="en-US" altLang="zh-CN" sz="2800" smtClean="0"/>
              <a:t>   p1=&amp;a;    p2=&amp;b; </a:t>
            </a:r>
            <a:endParaRPr lang="zh-CN" altLang="zh-CN" sz="2800" smtClean="0"/>
          </a:p>
          <a:p>
            <a:pPr>
              <a:lnSpc>
                <a:spcPts val="2800"/>
              </a:lnSpc>
              <a:buFont typeface="Wingdings" panose="05000000000000000000" pitchFamily="2" charset="2"/>
              <a:buNone/>
            </a:pPr>
            <a:r>
              <a:rPr lang="en-US" altLang="zh-CN" sz="2800" smtClean="0"/>
              <a:t>   if(a&lt;b) </a:t>
            </a:r>
            <a:endParaRPr lang="zh-CN" altLang="zh-CN" sz="2800" smtClean="0"/>
          </a:p>
          <a:p>
            <a:pPr>
              <a:lnSpc>
                <a:spcPts val="2800"/>
              </a:lnSpc>
              <a:buFont typeface="Wingdings" panose="05000000000000000000" pitchFamily="2" charset="2"/>
              <a:buNone/>
            </a:pPr>
            <a:r>
              <a:rPr lang="en-US" altLang="zh-CN" sz="2800" smtClean="0"/>
              <a:t>   {  p=p1; p1=p2; p2=p; } </a:t>
            </a:r>
            <a:endParaRPr lang="zh-CN" altLang="zh-CN" sz="2800" smtClean="0"/>
          </a:p>
          <a:p>
            <a:pPr>
              <a:lnSpc>
                <a:spcPts val="2800"/>
              </a:lnSpc>
              <a:buFont typeface="Wingdings" panose="05000000000000000000" pitchFamily="2" charset="2"/>
              <a:buNone/>
            </a:pPr>
            <a:r>
              <a:rPr lang="en-US" altLang="zh-CN" sz="2800" smtClean="0"/>
              <a:t>   printf(“a=%d,b=%d\n”,a,b);</a:t>
            </a:r>
            <a:endParaRPr lang="zh-CN" altLang="zh-CN" sz="2800" smtClean="0"/>
          </a:p>
          <a:p>
            <a:pPr>
              <a:lnSpc>
                <a:spcPts val="2800"/>
              </a:lnSpc>
              <a:buFont typeface="Wingdings" panose="05000000000000000000" pitchFamily="2" charset="2"/>
              <a:buNone/>
            </a:pPr>
            <a:r>
              <a:rPr lang="en-US" altLang="zh-CN" sz="2800" smtClean="0"/>
              <a:t>   printf(“%d,%d\n”,*p1,*p2);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26627" name="矩形 4"/>
          <p:cNvSpPr>
            <a:spLocks noChangeArrowheads="1"/>
          </p:cNvSpPr>
          <p:nvPr/>
        </p:nvSpPr>
        <p:spPr bwMode="auto">
          <a:xfrm>
            <a:off x="952500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6628" name="矩形 7"/>
          <p:cNvSpPr>
            <a:spLocks noChangeArrowheads="1"/>
          </p:cNvSpPr>
          <p:nvPr/>
        </p:nvSpPr>
        <p:spPr bwMode="auto">
          <a:xfrm>
            <a:off x="952500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6629" name="矩形 8"/>
          <p:cNvSpPr>
            <a:spLocks noChangeArrowheads="1"/>
          </p:cNvSpPr>
          <p:nvPr/>
        </p:nvSpPr>
        <p:spPr bwMode="auto">
          <a:xfrm>
            <a:off x="809625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6630" name="矩形 9"/>
          <p:cNvSpPr>
            <a:spLocks noChangeArrowheads="1"/>
          </p:cNvSpPr>
          <p:nvPr/>
        </p:nvSpPr>
        <p:spPr bwMode="auto">
          <a:xfrm>
            <a:off x="809625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6631" name="矩形 10"/>
          <p:cNvSpPr>
            <a:spLocks noChangeArrowheads="1"/>
          </p:cNvSpPr>
          <p:nvPr/>
        </p:nvSpPr>
        <p:spPr bwMode="auto">
          <a:xfrm>
            <a:off x="6667500" y="128587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6632" name="TextBox 11"/>
          <p:cNvSpPr txBox="1">
            <a:spLocks noChangeArrowheads="1"/>
          </p:cNvSpPr>
          <p:nvPr/>
        </p:nvSpPr>
        <p:spPr bwMode="auto">
          <a:xfrm>
            <a:off x="9709150" y="133350"/>
            <a:ext cx="500063"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26633" name="TextBox 12"/>
          <p:cNvSpPr txBox="1">
            <a:spLocks noChangeArrowheads="1"/>
          </p:cNvSpPr>
          <p:nvPr/>
        </p:nvSpPr>
        <p:spPr bwMode="auto">
          <a:xfrm>
            <a:off x="9688513" y="2416175"/>
            <a:ext cx="500062"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26634" name="TextBox 13"/>
          <p:cNvSpPr txBox="1">
            <a:spLocks noChangeArrowheads="1"/>
          </p:cNvSpPr>
          <p:nvPr/>
        </p:nvSpPr>
        <p:spPr bwMode="auto">
          <a:xfrm>
            <a:off x="8164513" y="58738"/>
            <a:ext cx="714375" cy="583565"/>
          </a:xfrm>
          <a:prstGeom prst="rect">
            <a:avLst/>
          </a:prstGeom>
          <a:noFill/>
          <a:ln w="9525">
            <a:noFill/>
            <a:miter lim="800000"/>
          </a:ln>
        </p:spPr>
        <p:txBody>
          <a:bodyPr>
            <a:spAutoFit/>
          </a:bodyPr>
          <a:lstStyle/>
          <a:p>
            <a:r>
              <a:rPr lang="en-US" altLang="zh-CN" sz="3200" b="1">
                <a:solidFill>
                  <a:srgbClr val="FF0000"/>
                </a:solidFill>
              </a:rPr>
              <a:t>p1</a:t>
            </a:r>
            <a:endParaRPr lang="zh-CN" altLang="en-US" sz="3200" b="1">
              <a:solidFill>
                <a:srgbClr val="FF0000"/>
              </a:solidFill>
            </a:endParaRPr>
          </a:p>
        </p:txBody>
      </p:sp>
      <p:sp>
        <p:nvSpPr>
          <p:cNvPr id="26635" name="TextBox 14"/>
          <p:cNvSpPr txBox="1">
            <a:spLocks noChangeArrowheads="1"/>
          </p:cNvSpPr>
          <p:nvPr/>
        </p:nvSpPr>
        <p:spPr bwMode="auto">
          <a:xfrm>
            <a:off x="8167688" y="2416175"/>
            <a:ext cx="714375" cy="583565"/>
          </a:xfrm>
          <a:prstGeom prst="rect">
            <a:avLst/>
          </a:prstGeom>
          <a:noFill/>
          <a:ln w="9525">
            <a:noFill/>
            <a:miter lim="800000"/>
          </a:ln>
        </p:spPr>
        <p:txBody>
          <a:bodyPr>
            <a:spAutoFit/>
          </a:bodyPr>
          <a:lstStyle/>
          <a:p>
            <a:r>
              <a:rPr lang="en-US" altLang="zh-CN" sz="3200">
                <a:solidFill>
                  <a:srgbClr val="FF0000"/>
                </a:solidFill>
              </a:rPr>
              <a:t>p2</a:t>
            </a:r>
            <a:endParaRPr lang="zh-CN" altLang="en-US" sz="3200">
              <a:solidFill>
                <a:srgbClr val="FF0000"/>
              </a:solidFill>
            </a:endParaRPr>
          </a:p>
        </p:txBody>
      </p:sp>
      <p:sp>
        <p:nvSpPr>
          <p:cNvPr id="26636" name="TextBox 15"/>
          <p:cNvSpPr txBox="1">
            <a:spLocks noChangeArrowheads="1"/>
          </p:cNvSpPr>
          <p:nvPr/>
        </p:nvSpPr>
        <p:spPr bwMode="auto">
          <a:xfrm>
            <a:off x="6667500" y="714375"/>
            <a:ext cx="714375" cy="583565"/>
          </a:xfrm>
          <a:prstGeom prst="rect">
            <a:avLst/>
          </a:prstGeom>
          <a:noFill/>
          <a:ln w="9525">
            <a:noFill/>
            <a:miter lim="800000"/>
          </a:ln>
        </p:spPr>
        <p:txBody>
          <a:bodyPr>
            <a:spAutoFit/>
          </a:bodyPr>
          <a:lstStyle/>
          <a:p>
            <a:pPr algn="ctr"/>
            <a:r>
              <a:rPr lang="en-US" altLang="zh-CN" sz="3200">
                <a:solidFill>
                  <a:srgbClr val="FF0000"/>
                </a:solidFill>
              </a:rPr>
              <a:t>p</a:t>
            </a:r>
            <a:endParaRPr lang="zh-CN" altLang="en-US" sz="3200">
              <a:solidFill>
                <a:srgbClr val="FF0000"/>
              </a:solidFill>
            </a:endParaRPr>
          </a:p>
        </p:txBody>
      </p:sp>
      <p:sp>
        <p:nvSpPr>
          <p:cNvPr id="26637" name="TextBox 19"/>
          <p:cNvSpPr txBox="1">
            <a:spLocks noChangeArrowheads="1"/>
          </p:cNvSpPr>
          <p:nvPr/>
        </p:nvSpPr>
        <p:spPr bwMode="auto">
          <a:xfrm>
            <a:off x="9667875" y="714375"/>
            <a:ext cx="500063"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26638" name="TextBox 20"/>
          <p:cNvSpPr txBox="1">
            <a:spLocks noChangeArrowheads="1"/>
          </p:cNvSpPr>
          <p:nvPr/>
        </p:nvSpPr>
        <p:spPr bwMode="auto">
          <a:xfrm>
            <a:off x="9667875" y="1857375"/>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26639" name="TextBox 23"/>
          <p:cNvSpPr txBox="1">
            <a:spLocks noChangeArrowheads="1"/>
          </p:cNvSpPr>
          <p:nvPr/>
        </p:nvSpPr>
        <p:spPr bwMode="auto">
          <a:xfrm>
            <a:off x="8080375" y="688975"/>
            <a:ext cx="785813"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cxnSp>
        <p:nvCxnSpPr>
          <p:cNvPr id="28" name="直接箭头连接符 27"/>
          <p:cNvCxnSpPr>
            <a:cxnSpLocks noChangeShapeType="1"/>
            <a:endCxn id="26628" idx="1"/>
          </p:cNvCxnSpPr>
          <p:nvPr/>
        </p:nvCxnSpPr>
        <p:spPr bwMode="auto">
          <a:xfrm rot="16200000" flipH="1">
            <a:off x="8596313" y="1214437"/>
            <a:ext cx="1143000" cy="714375"/>
          </a:xfrm>
          <a:prstGeom prst="straightConnector1">
            <a:avLst/>
          </a:prstGeom>
          <a:noFill/>
          <a:ln w="38100" algn="ctr">
            <a:solidFill>
              <a:srgbClr val="FF0000"/>
            </a:solidFill>
            <a:miter lim="800000"/>
            <a:tailEnd type="arrow" w="med" len="med"/>
          </a:ln>
        </p:spPr>
      </p:cxnSp>
      <p:sp>
        <p:nvSpPr>
          <p:cNvPr id="26641" name="TextBox 29"/>
          <p:cNvSpPr txBox="1">
            <a:spLocks noChangeArrowheads="1"/>
          </p:cNvSpPr>
          <p:nvPr/>
        </p:nvSpPr>
        <p:spPr bwMode="auto">
          <a:xfrm>
            <a:off x="8096250" y="1857375"/>
            <a:ext cx="785813"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31" name="直接箭头连接符 30"/>
          <p:cNvCxnSpPr>
            <a:cxnSpLocks noChangeShapeType="1"/>
            <a:endCxn id="26627" idx="1"/>
          </p:cNvCxnSpPr>
          <p:nvPr/>
        </p:nvCxnSpPr>
        <p:spPr bwMode="auto">
          <a:xfrm rot="5400000" flipH="1" flipV="1">
            <a:off x="8596313" y="1214437"/>
            <a:ext cx="1143000" cy="714375"/>
          </a:xfrm>
          <a:prstGeom prst="straightConnector1">
            <a:avLst/>
          </a:prstGeom>
          <a:noFill/>
          <a:ln w="38100" algn="ctr">
            <a:solidFill>
              <a:srgbClr val="FF0000"/>
            </a:solidFill>
            <a:miter lim="800000"/>
            <a:tailEnd type="arrow" w="med" len="med"/>
          </a:ln>
        </p:spPr>
      </p:cxnSp>
      <p:cxnSp>
        <p:nvCxnSpPr>
          <p:cNvPr id="27" name="直接连接符 26"/>
          <p:cNvCxnSpPr>
            <a:cxnSpLocks noChangeShapeType="1"/>
          </p:cNvCxnSpPr>
          <p:nvPr/>
        </p:nvCxnSpPr>
        <p:spPr bwMode="auto">
          <a:xfrm>
            <a:off x="2667000" y="4786313"/>
            <a:ext cx="1357313" cy="0"/>
          </a:xfrm>
          <a:prstGeom prst="line">
            <a:avLst/>
          </a:prstGeom>
          <a:noFill/>
          <a:ln w="38100" algn="ctr">
            <a:solidFill>
              <a:srgbClr val="FF0000"/>
            </a:solidFill>
            <a:miter lim="800000"/>
          </a:ln>
        </p:spPr>
      </p:cxnSp>
      <p:cxnSp>
        <p:nvCxnSpPr>
          <p:cNvPr id="36" name="直接连接符 35"/>
          <p:cNvCxnSpPr>
            <a:cxnSpLocks noChangeShapeType="1"/>
            <a:stCxn id="26631" idx="3"/>
          </p:cNvCxnSpPr>
          <p:nvPr/>
        </p:nvCxnSpPr>
        <p:spPr bwMode="auto">
          <a:xfrm>
            <a:off x="7381875" y="1643063"/>
            <a:ext cx="2428875" cy="0"/>
          </a:xfrm>
          <a:prstGeom prst="line">
            <a:avLst/>
          </a:prstGeom>
          <a:noFill/>
          <a:ln w="38100" algn="ctr">
            <a:solidFill>
              <a:srgbClr val="FF0000"/>
            </a:solidFill>
            <a:miter lim="800000"/>
          </a:ln>
        </p:spPr>
      </p:cxnSp>
      <p:cxnSp>
        <p:nvCxnSpPr>
          <p:cNvPr id="41" name="直接箭头连接符 40"/>
          <p:cNvCxnSpPr>
            <a:cxnSpLocks noChangeShapeType="1"/>
          </p:cNvCxnSpPr>
          <p:nvPr/>
        </p:nvCxnSpPr>
        <p:spPr bwMode="auto">
          <a:xfrm rot="5400000" flipH="1" flipV="1">
            <a:off x="9668669" y="1499394"/>
            <a:ext cx="285750" cy="1588"/>
          </a:xfrm>
          <a:prstGeom prst="straightConnector1">
            <a:avLst/>
          </a:prstGeom>
          <a:noFill/>
          <a:ln w="38100" algn="ctr">
            <a:solidFill>
              <a:srgbClr val="FF0000"/>
            </a:solidFill>
            <a:miter lim="800000"/>
            <a:tailEnd type="arrow" w="med" len="med"/>
          </a:ln>
        </p:spPr>
      </p:cxnSp>
      <p:cxnSp>
        <p:nvCxnSpPr>
          <p:cNvPr id="42" name="直接连接符 41"/>
          <p:cNvCxnSpPr>
            <a:cxnSpLocks noChangeShapeType="1"/>
          </p:cNvCxnSpPr>
          <p:nvPr/>
        </p:nvCxnSpPr>
        <p:spPr bwMode="auto">
          <a:xfrm>
            <a:off x="4167188" y="4786313"/>
            <a:ext cx="1357312" cy="0"/>
          </a:xfrm>
          <a:prstGeom prst="line">
            <a:avLst/>
          </a:prstGeom>
          <a:noFill/>
          <a:ln w="38100" algn="ctr">
            <a:solidFill>
              <a:srgbClr val="FF0000"/>
            </a:solidFill>
            <a:miter lim="800000"/>
          </a:ln>
        </p:spPr>
      </p:cxnSp>
      <p:cxnSp>
        <p:nvCxnSpPr>
          <p:cNvPr id="44" name="直接连接符 43"/>
          <p:cNvCxnSpPr>
            <a:cxnSpLocks noChangeShapeType="1"/>
          </p:cNvCxnSpPr>
          <p:nvPr/>
        </p:nvCxnSpPr>
        <p:spPr bwMode="auto">
          <a:xfrm>
            <a:off x="5667375" y="4786313"/>
            <a:ext cx="1357313" cy="0"/>
          </a:xfrm>
          <a:prstGeom prst="line">
            <a:avLst/>
          </a:prstGeom>
          <a:noFill/>
          <a:ln w="38100" algn="ctr">
            <a:solidFill>
              <a:srgbClr val="FF0000"/>
            </a:solidFill>
            <a:miter lim="800000"/>
          </a:ln>
        </p:spPr>
      </p:cxnSp>
      <p:cxnSp>
        <p:nvCxnSpPr>
          <p:cNvPr id="26648" name="直接箭头连接符 45"/>
          <p:cNvCxnSpPr>
            <a:cxnSpLocks noChangeShapeType="1"/>
          </p:cNvCxnSpPr>
          <p:nvPr/>
        </p:nvCxnSpPr>
        <p:spPr bwMode="auto">
          <a:xfrm>
            <a:off x="8810625" y="1000125"/>
            <a:ext cx="714375" cy="1588"/>
          </a:xfrm>
          <a:prstGeom prst="straightConnector1">
            <a:avLst/>
          </a:prstGeom>
          <a:noFill/>
          <a:ln w="38100" algn="ctr">
            <a:solidFill>
              <a:srgbClr val="FF0000"/>
            </a:solidFill>
            <a:miter lim="800000"/>
            <a:tailEnd type="arrow" w="med" len="med"/>
          </a:ln>
        </p:spPr>
      </p:cxnSp>
      <p:cxnSp>
        <p:nvCxnSpPr>
          <p:cNvPr id="26649" name="直接箭头连接符 46"/>
          <p:cNvCxnSpPr>
            <a:cxnSpLocks noChangeShapeType="1"/>
          </p:cNvCxnSpPr>
          <p:nvPr/>
        </p:nvCxnSpPr>
        <p:spPr bwMode="auto">
          <a:xfrm>
            <a:off x="8810625" y="2143125"/>
            <a:ext cx="714375" cy="1588"/>
          </a:xfrm>
          <a:prstGeom prst="straightConnector1">
            <a:avLst/>
          </a:prstGeom>
          <a:noFill/>
          <a:ln w="38100" algn="ctr">
            <a:solidFill>
              <a:srgbClr val="FF0000"/>
            </a:solidFill>
            <a:miter lim="800000"/>
            <a:tailEnd type="arrow" w="med" len="med"/>
          </a:ln>
        </p:spPr>
      </p:cxnSp>
      <p:sp>
        <p:nvSpPr>
          <p:cNvPr id="48" name="TextBox 47"/>
          <p:cNvSpPr txBox="1">
            <a:spLocks noChangeArrowheads="1"/>
          </p:cNvSpPr>
          <p:nvPr/>
        </p:nvSpPr>
        <p:spPr bwMode="auto">
          <a:xfrm>
            <a:off x="8142288" y="760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&amp;b</a:t>
            </a:r>
            <a:endParaRPr lang="zh-CN" altLang="en-US" sz="3200" b="1">
              <a:solidFill>
                <a:srgbClr val="9D138D"/>
              </a:solidFill>
            </a:endParaRPr>
          </a:p>
        </p:txBody>
      </p:sp>
      <p:grpSp>
        <p:nvGrpSpPr>
          <p:cNvPr id="2" name="组合 54"/>
          <p:cNvGrpSpPr/>
          <p:nvPr/>
        </p:nvGrpSpPr>
        <p:grpSpPr bwMode="auto">
          <a:xfrm rot="761472">
            <a:off x="8988425" y="841375"/>
            <a:ext cx="357188" cy="357188"/>
            <a:chOff x="7286644" y="3714752"/>
            <a:chExt cx="357190" cy="357190"/>
          </a:xfrm>
        </p:grpSpPr>
        <p:cxnSp>
          <p:nvCxnSpPr>
            <p:cNvPr id="26657" name="直接连接符 49"/>
            <p:cNvCxnSpPr>
              <a:cxnSpLocks noChangeShapeType="1"/>
            </p:cNvCxnSpPr>
            <p:nvPr/>
          </p:nvCxnSpPr>
          <p:spPr bwMode="auto">
            <a:xfrm>
              <a:off x="7286644" y="3786190"/>
              <a:ext cx="357190" cy="214314"/>
            </a:xfrm>
            <a:prstGeom prst="line">
              <a:avLst/>
            </a:prstGeom>
            <a:noFill/>
            <a:ln w="38100" algn="ctr">
              <a:solidFill>
                <a:srgbClr val="0000CC"/>
              </a:solidFill>
              <a:miter lim="800000"/>
            </a:ln>
          </p:spPr>
        </p:cxnSp>
        <p:cxnSp>
          <p:nvCxnSpPr>
            <p:cNvPr id="26658" name="直接连接符 52"/>
            <p:cNvCxnSpPr>
              <a:cxnSpLocks noChangeShapeType="1"/>
            </p:cNvCxnSpPr>
            <p:nvPr/>
          </p:nvCxnSpPr>
          <p:spPr bwMode="auto">
            <a:xfrm rot="5400000">
              <a:off x="7286644" y="3786190"/>
              <a:ext cx="357190" cy="214314"/>
            </a:xfrm>
            <a:prstGeom prst="line">
              <a:avLst/>
            </a:prstGeom>
            <a:noFill/>
            <a:ln w="38100" algn="ctr">
              <a:solidFill>
                <a:srgbClr val="0000CC"/>
              </a:solidFill>
              <a:miter lim="800000"/>
            </a:ln>
          </p:spPr>
        </p:cxnSp>
      </p:grpSp>
      <p:sp>
        <p:nvSpPr>
          <p:cNvPr id="56" name="TextBox 55"/>
          <p:cNvSpPr txBox="1">
            <a:spLocks noChangeArrowheads="1"/>
          </p:cNvSpPr>
          <p:nvPr/>
        </p:nvSpPr>
        <p:spPr bwMode="auto">
          <a:xfrm>
            <a:off x="8142288" y="1903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&amp;a</a:t>
            </a:r>
            <a:endParaRPr lang="zh-CN" altLang="en-US" sz="3200" b="1">
              <a:solidFill>
                <a:srgbClr val="9D138D"/>
              </a:solidFill>
            </a:endParaRPr>
          </a:p>
        </p:txBody>
      </p:sp>
      <p:grpSp>
        <p:nvGrpSpPr>
          <p:cNvPr id="3" name="组合 56"/>
          <p:cNvGrpSpPr/>
          <p:nvPr/>
        </p:nvGrpSpPr>
        <p:grpSpPr bwMode="auto">
          <a:xfrm rot="761472">
            <a:off x="8988425" y="1963738"/>
            <a:ext cx="357188" cy="357187"/>
            <a:chOff x="7286644" y="3714752"/>
            <a:chExt cx="357190" cy="357190"/>
          </a:xfrm>
        </p:grpSpPr>
        <p:cxnSp>
          <p:nvCxnSpPr>
            <p:cNvPr id="26655" name="直接连接符 57"/>
            <p:cNvCxnSpPr>
              <a:cxnSpLocks noChangeShapeType="1"/>
            </p:cNvCxnSpPr>
            <p:nvPr/>
          </p:nvCxnSpPr>
          <p:spPr bwMode="auto">
            <a:xfrm>
              <a:off x="7286644" y="3786190"/>
              <a:ext cx="357190" cy="214314"/>
            </a:xfrm>
            <a:prstGeom prst="line">
              <a:avLst/>
            </a:prstGeom>
            <a:noFill/>
            <a:ln w="38100" algn="ctr">
              <a:solidFill>
                <a:srgbClr val="0000CC"/>
              </a:solidFill>
              <a:miter lim="800000"/>
            </a:ln>
          </p:spPr>
        </p:cxnSp>
        <p:cxnSp>
          <p:nvCxnSpPr>
            <p:cNvPr id="26656" name="直接连接符 58"/>
            <p:cNvCxnSpPr>
              <a:cxnSpLocks noChangeShapeType="1"/>
            </p:cNvCxnSpPr>
            <p:nvPr/>
          </p:nvCxnSpPr>
          <p:spPr bwMode="auto">
            <a:xfrm rot="5400000">
              <a:off x="7286644" y="3786190"/>
              <a:ext cx="357190" cy="214314"/>
            </a:xfrm>
            <a:prstGeom prst="line">
              <a:avLst/>
            </a:prstGeom>
            <a:noFill/>
            <a:ln w="38100" algn="ctr">
              <a:solidFill>
                <a:srgbClr val="0000CC"/>
              </a:solidFill>
              <a:miter lim="800000"/>
            </a:ln>
          </p:spPr>
        </p:cxnSp>
      </p:grpSp>
      <p:pic>
        <p:nvPicPr>
          <p:cNvPr id="26654" name="图片 3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lide(from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lide(fromLeft)">
                                      <p:cBhvr>
                                        <p:cTn id="12" dur="500"/>
                                        <p:tgtEl>
                                          <p:spTgt spid="36"/>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slide(fromBottom)">
                                      <p:cBhvr>
                                        <p:cTn id="16" dur="5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slide(fromLeft)">
                                      <p:cBhvr>
                                        <p:cTn id="21" dur="500"/>
                                        <p:tgtEl>
                                          <p:spTgt spid="42"/>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 calcmode="lin" valueType="num">
                                      <p:cBhvr>
                                        <p:cTn id="28" dur="500" fill="hold"/>
                                        <p:tgtEl>
                                          <p:spTgt spid="48"/>
                                        </p:tgtEl>
                                        <p:attrNameLst>
                                          <p:attrName>style.rotation</p:attrName>
                                        </p:attrNameLst>
                                      </p:cBhvr>
                                      <p:tavLst>
                                        <p:tav tm="0">
                                          <p:val>
                                            <p:fltVal val="360"/>
                                          </p:val>
                                        </p:tav>
                                        <p:tav tm="100000">
                                          <p:val>
                                            <p:fltVal val="0"/>
                                          </p:val>
                                        </p:tav>
                                      </p:tavLst>
                                    </p:anim>
                                    <p:animEffect transition="in" filter="fade">
                                      <p:cBhvr>
                                        <p:cTn id="29" dur="500"/>
                                        <p:tgtEl>
                                          <p:spTgt spid="48"/>
                                        </p:tgtEl>
                                      </p:cBhvr>
                                    </p:animEffect>
                                  </p:childTnLst>
                                </p:cTn>
                              </p:par>
                            </p:childTnLst>
                          </p:cTn>
                        </p:par>
                        <p:par>
                          <p:cTn id="30" fill="hold">
                            <p:stCondLst>
                              <p:cond delay="500"/>
                            </p:stCondLst>
                            <p:childTnLst>
                              <p:par>
                                <p:cTn id="31" presetID="4" presetClass="entr" presetSubtype="16"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box(in)">
                                      <p:cBhvr>
                                        <p:cTn id="33" dur="500"/>
                                        <p:tgtEl>
                                          <p:spTgt spid="28"/>
                                        </p:tgtEl>
                                      </p:cBhvr>
                                    </p:animEffect>
                                  </p:childTnLst>
                                </p:cTn>
                              </p:par>
                            </p:childTnLst>
                          </p:cTn>
                        </p:par>
                        <p:par>
                          <p:cTn id="34" fill="hold">
                            <p:stCondLst>
                              <p:cond delay="1000"/>
                            </p:stCondLst>
                            <p:childTnLst>
                              <p:par>
                                <p:cTn id="35" presetID="49" presetClass="entr" presetSubtype="0"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 calcmode="lin" valueType="num">
                                      <p:cBhvr>
                                        <p:cTn id="39" dur="500" fill="hold"/>
                                        <p:tgtEl>
                                          <p:spTgt spid="2"/>
                                        </p:tgtEl>
                                        <p:attrNameLst>
                                          <p:attrName>style.rotation</p:attrName>
                                        </p:attrNameLst>
                                      </p:cBhvr>
                                      <p:tavLst>
                                        <p:tav tm="0">
                                          <p:val>
                                            <p:fltVal val="360"/>
                                          </p:val>
                                        </p:tav>
                                        <p:tav tm="100000">
                                          <p:val>
                                            <p:fltVal val="0"/>
                                          </p:val>
                                        </p:tav>
                                      </p:tavLst>
                                    </p:anim>
                                    <p:animEffect transition="in" filter="fade">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slide(fromLeft)">
                                      <p:cBhvr>
                                        <p:cTn id="45" dur="500"/>
                                        <p:tgtEl>
                                          <p:spTgt spid="44"/>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 calcmode="lin" valueType="num">
                                      <p:cBhvr>
                                        <p:cTn id="52" dur="500" fill="hold"/>
                                        <p:tgtEl>
                                          <p:spTgt spid="56"/>
                                        </p:tgtEl>
                                        <p:attrNameLst>
                                          <p:attrName>style.rotation</p:attrName>
                                        </p:attrNameLst>
                                      </p:cBhvr>
                                      <p:tavLst>
                                        <p:tav tm="0">
                                          <p:val>
                                            <p:fltVal val="360"/>
                                          </p:val>
                                        </p:tav>
                                        <p:tav tm="100000">
                                          <p:val>
                                            <p:fltVal val="0"/>
                                          </p:val>
                                        </p:tav>
                                      </p:tavLst>
                                    </p:anim>
                                    <p:animEffect transition="in" filter="fade">
                                      <p:cBhvr>
                                        <p:cTn id="53" dur="500"/>
                                        <p:tgtEl>
                                          <p:spTgt spid="56"/>
                                        </p:tgtEl>
                                      </p:cBhvr>
                                    </p:animEffect>
                                  </p:childTnLst>
                                </p:cTn>
                              </p:par>
                            </p:childTnLst>
                          </p:cTn>
                        </p:par>
                        <p:par>
                          <p:cTn id="54" fill="hold">
                            <p:stCondLst>
                              <p:cond delay="500"/>
                            </p:stCondLst>
                            <p:childTnLst>
                              <p:par>
                                <p:cTn id="55" presetID="4" presetClass="entr" presetSubtype="16"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box(in)">
                                      <p:cBhvr>
                                        <p:cTn id="57" dur="500"/>
                                        <p:tgtEl>
                                          <p:spTgt spid="31"/>
                                        </p:tgtEl>
                                      </p:cBhvr>
                                    </p:animEffect>
                                  </p:childTnLst>
                                </p:cTn>
                              </p:par>
                            </p:childTnLst>
                          </p:cTn>
                        </p:par>
                        <p:par>
                          <p:cTn id="58" fill="hold">
                            <p:stCondLst>
                              <p:cond delay="1000"/>
                            </p:stCondLst>
                            <p:childTnLst>
                              <p:par>
                                <p:cTn id="59" presetID="49" presetClass="entr" presetSubtype="0" decel="10000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 calcmode="lin" valueType="num">
                                      <p:cBhvr>
                                        <p:cTn id="63" dur="500" fill="hold"/>
                                        <p:tgtEl>
                                          <p:spTgt spid="3"/>
                                        </p:tgtEl>
                                        <p:attrNameLst>
                                          <p:attrName>style.rotation</p:attrName>
                                        </p:attrNameLst>
                                      </p:cBhvr>
                                      <p:tavLst>
                                        <p:tav tm="0">
                                          <p:val>
                                            <p:fltVal val="360"/>
                                          </p:val>
                                        </p:tav>
                                        <p:tav tm="100000">
                                          <p:val>
                                            <p:fltVal val="0"/>
                                          </p:val>
                                        </p:tav>
                                      </p:tavLst>
                                    </p:anim>
                                    <p:animEffect transition="in" filter="fade">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5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a:xfrm>
            <a:off x="1881188" y="1285875"/>
            <a:ext cx="8153400" cy="5429250"/>
          </a:xfrm>
        </p:spPr>
        <p:txBody>
          <a:bodyPr/>
          <a:lstStyle/>
          <a:p>
            <a:pPr>
              <a:lnSpc>
                <a:spcPts val="2800"/>
              </a:lnSpc>
              <a:buFont typeface="Wingdings" panose="05000000000000000000" pitchFamily="2" charset="2"/>
              <a:buNone/>
            </a:pPr>
            <a:r>
              <a:rPr lang="en-US" altLang="zh-CN" sz="2800" smtClean="0"/>
              <a:t>#include &lt;stdio.h&gt;</a:t>
            </a:r>
            <a:endParaRPr lang="zh-CN" altLang="zh-CN" sz="2800" smtClean="0"/>
          </a:p>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int *p1,*p2,*p,a,b; </a:t>
            </a:r>
            <a:endParaRPr lang="zh-CN" altLang="zh-CN" sz="2800" smtClean="0"/>
          </a:p>
          <a:p>
            <a:pPr>
              <a:lnSpc>
                <a:spcPts val="2800"/>
              </a:lnSpc>
              <a:buFont typeface="Wingdings" panose="05000000000000000000" pitchFamily="2" charset="2"/>
              <a:buNone/>
            </a:pPr>
            <a:r>
              <a:rPr lang="en-US" altLang="zh-CN" sz="2800" smtClean="0"/>
              <a:t>   printf(“integer numbers:");</a:t>
            </a:r>
            <a:endParaRPr lang="zh-CN" altLang="zh-CN" sz="2800" smtClean="0"/>
          </a:p>
          <a:p>
            <a:pPr>
              <a:lnSpc>
                <a:spcPts val="2800"/>
              </a:lnSpc>
              <a:buFont typeface="Wingdings" panose="05000000000000000000" pitchFamily="2" charset="2"/>
              <a:buNone/>
            </a:pPr>
            <a:r>
              <a:rPr lang="en-US" altLang="zh-CN" sz="2800" smtClean="0"/>
              <a:t>   scanf(“%d,%d”,&amp;a,&amp;b);  </a:t>
            </a:r>
            <a:endParaRPr lang="zh-CN" altLang="zh-CN" sz="2800" smtClean="0"/>
          </a:p>
          <a:p>
            <a:pPr>
              <a:lnSpc>
                <a:spcPts val="2800"/>
              </a:lnSpc>
              <a:buFont typeface="Wingdings" panose="05000000000000000000" pitchFamily="2" charset="2"/>
              <a:buNone/>
            </a:pPr>
            <a:r>
              <a:rPr lang="en-US" altLang="zh-CN" sz="2800" smtClean="0"/>
              <a:t>   p1=&amp;a;    p2=&amp;b; </a:t>
            </a:r>
            <a:endParaRPr lang="zh-CN" altLang="zh-CN" sz="2800" smtClean="0"/>
          </a:p>
          <a:p>
            <a:pPr>
              <a:lnSpc>
                <a:spcPts val="2800"/>
              </a:lnSpc>
              <a:buFont typeface="Wingdings" panose="05000000000000000000" pitchFamily="2" charset="2"/>
              <a:buNone/>
            </a:pPr>
            <a:r>
              <a:rPr lang="en-US" altLang="zh-CN" sz="2800" smtClean="0"/>
              <a:t>   if(a&lt;b) </a:t>
            </a:r>
            <a:endParaRPr lang="zh-CN" altLang="zh-CN" sz="2800" smtClean="0"/>
          </a:p>
          <a:p>
            <a:pPr>
              <a:lnSpc>
                <a:spcPts val="2800"/>
              </a:lnSpc>
              <a:buFont typeface="Wingdings" panose="05000000000000000000" pitchFamily="2" charset="2"/>
              <a:buNone/>
            </a:pPr>
            <a:r>
              <a:rPr lang="en-US" altLang="zh-CN" sz="2800" smtClean="0"/>
              <a:t>   {  p=p1; p1=p2; p2=p; } </a:t>
            </a:r>
            <a:endParaRPr lang="zh-CN" altLang="zh-CN" sz="2800" smtClean="0"/>
          </a:p>
          <a:p>
            <a:pPr>
              <a:lnSpc>
                <a:spcPts val="2800"/>
              </a:lnSpc>
              <a:buFont typeface="Wingdings" panose="05000000000000000000" pitchFamily="2" charset="2"/>
              <a:buNone/>
            </a:pPr>
            <a:r>
              <a:rPr lang="en-US" altLang="zh-CN" sz="2800" smtClean="0"/>
              <a:t>   printf(“a=%d,b=%d\n”,a,b);</a:t>
            </a:r>
            <a:endParaRPr lang="zh-CN" altLang="zh-CN" sz="2800" smtClean="0"/>
          </a:p>
          <a:p>
            <a:pPr>
              <a:lnSpc>
                <a:spcPts val="2800"/>
              </a:lnSpc>
              <a:buFont typeface="Wingdings" panose="05000000000000000000" pitchFamily="2" charset="2"/>
              <a:buNone/>
            </a:pPr>
            <a:r>
              <a:rPr lang="en-US" altLang="zh-CN" sz="2800" smtClean="0"/>
              <a:t>   printf(“%d,%d\n”,*p1,*p2);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27651" name="矩形 4"/>
          <p:cNvSpPr>
            <a:spLocks noChangeArrowheads="1"/>
          </p:cNvSpPr>
          <p:nvPr/>
        </p:nvSpPr>
        <p:spPr bwMode="auto">
          <a:xfrm>
            <a:off x="952500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7652" name="矩形 7"/>
          <p:cNvSpPr>
            <a:spLocks noChangeArrowheads="1"/>
          </p:cNvSpPr>
          <p:nvPr/>
        </p:nvSpPr>
        <p:spPr bwMode="auto">
          <a:xfrm>
            <a:off x="952500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7653" name="矩形 8"/>
          <p:cNvSpPr>
            <a:spLocks noChangeArrowheads="1"/>
          </p:cNvSpPr>
          <p:nvPr/>
        </p:nvSpPr>
        <p:spPr bwMode="auto">
          <a:xfrm>
            <a:off x="809625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7654" name="矩形 9"/>
          <p:cNvSpPr>
            <a:spLocks noChangeArrowheads="1"/>
          </p:cNvSpPr>
          <p:nvPr/>
        </p:nvSpPr>
        <p:spPr bwMode="auto">
          <a:xfrm>
            <a:off x="809625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7655" name="矩形 10"/>
          <p:cNvSpPr>
            <a:spLocks noChangeArrowheads="1"/>
          </p:cNvSpPr>
          <p:nvPr/>
        </p:nvSpPr>
        <p:spPr bwMode="auto">
          <a:xfrm>
            <a:off x="6667500" y="128587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7656" name="TextBox 11"/>
          <p:cNvSpPr txBox="1">
            <a:spLocks noChangeArrowheads="1"/>
          </p:cNvSpPr>
          <p:nvPr/>
        </p:nvSpPr>
        <p:spPr bwMode="auto">
          <a:xfrm>
            <a:off x="9709150" y="133350"/>
            <a:ext cx="500063"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27657" name="TextBox 12"/>
          <p:cNvSpPr txBox="1">
            <a:spLocks noChangeArrowheads="1"/>
          </p:cNvSpPr>
          <p:nvPr/>
        </p:nvSpPr>
        <p:spPr bwMode="auto">
          <a:xfrm>
            <a:off x="9688513" y="2416175"/>
            <a:ext cx="500062"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27658" name="TextBox 13"/>
          <p:cNvSpPr txBox="1">
            <a:spLocks noChangeArrowheads="1"/>
          </p:cNvSpPr>
          <p:nvPr/>
        </p:nvSpPr>
        <p:spPr bwMode="auto">
          <a:xfrm>
            <a:off x="8164513" y="58738"/>
            <a:ext cx="714375" cy="583565"/>
          </a:xfrm>
          <a:prstGeom prst="rect">
            <a:avLst/>
          </a:prstGeom>
          <a:noFill/>
          <a:ln w="9525">
            <a:noFill/>
            <a:miter lim="800000"/>
          </a:ln>
        </p:spPr>
        <p:txBody>
          <a:bodyPr>
            <a:spAutoFit/>
          </a:bodyPr>
          <a:lstStyle/>
          <a:p>
            <a:r>
              <a:rPr lang="en-US" altLang="zh-CN" sz="3200" b="1">
                <a:solidFill>
                  <a:srgbClr val="FF0000"/>
                </a:solidFill>
              </a:rPr>
              <a:t>p1</a:t>
            </a:r>
            <a:endParaRPr lang="zh-CN" altLang="en-US" sz="3200" b="1">
              <a:solidFill>
                <a:srgbClr val="FF0000"/>
              </a:solidFill>
            </a:endParaRPr>
          </a:p>
        </p:txBody>
      </p:sp>
      <p:sp>
        <p:nvSpPr>
          <p:cNvPr id="27659" name="TextBox 14"/>
          <p:cNvSpPr txBox="1">
            <a:spLocks noChangeArrowheads="1"/>
          </p:cNvSpPr>
          <p:nvPr/>
        </p:nvSpPr>
        <p:spPr bwMode="auto">
          <a:xfrm>
            <a:off x="8167688" y="2416175"/>
            <a:ext cx="714375" cy="583565"/>
          </a:xfrm>
          <a:prstGeom prst="rect">
            <a:avLst/>
          </a:prstGeom>
          <a:noFill/>
          <a:ln w="9525">
            <a:noFill/>
            <a:miter lim="800000"/>
          </a:ln>
        </p:spPr>
        <p:txBody>
          <a:bodyPr>
            <a:spAutoFit/>
          </a:bodyPr>
          <a:lstStyle/>
          <a:p>
            <a:r>
              <a:rPr lang="en-US" altLang="zh-CN" sz="3200">
                <a:solidFill>
                  <a:srgbClr val="FF0000"/>
                </a:solidFill>
              </a:rPr>
              <a:t>p2</a:t>
            </a:r>
            <a:endParaRPr lang="zh-CN" altLang="en-US" sz="3200">
              <a:solidFill>
                <a:srgbClr val="FF0000"/>
              </a:solidFill>
            </a:endParaRPr>
          </a:p>
        </p:txBody>
      </p:sp>
      <p:sp>
        <p:nvSpPr>
          <p:cNvPr id="27660" name="TextBox 15"/>
          <p:cNvSpPr txBox="1">
            <a:spLocks noChangeArrowheads="1"/>
          </p:cNvSpPr>
          <p:nvPr/>
        </p:nvSpPr>
        <p:spPr bwMode="auto">
          <a:xfrm>
            <a:off x="6667500" y="714375"/>
            <a:ext cx="714375" cy="583565"/>
          </a:xfrm>
          <a:prstGeom prst="rect">
            <a:avLst/>
          </a:prstGeom>
          <a:noFill/>
          <a:ln w="9525">
            <a:noFill/>
            <a:miter lim="800000"/>
          </a:ln>
        </p:spPr>
        <p:txBody>
          <a:bodyPr>
            <a:spAutoFit/>
          </a:bodyPr>
          <a:lstStyle/>
          <a:p>
            <a:pPr algn="ctr"/>
            <a:r>
              <a:rPr lang="en-US" altLang="zh-CN" sz="3200">
                <a:solidFill>
                  <a:srgbClr val="FF0000"/>
                </a:solidFill>
              </a:rPr>
              <a:t>p</a:t>
            </a:r>
            <a:endParaRPr lang="zh-CN" altLang="en-US" sz="3200">
              <a:solidFill>
                <a:srgbClr val="FF0000"/>
              </a:solidFill>
            </a:endParaRPr>
          </a:p>
        </p:txBody>
      </p:sp>
      <p:sp>
        <p:nvSpPr>
          <p:cNvPr id="27661" name="TextBox 19"/>
          <p:cNvSpPr txBox="1">
            <a:spLocks noChangeArrowheads="1"/>
          </p:cNvSpPr>
          <p:nvPr/>
        </p:nvSpPr>
        <p:spPr bwMode="auto">
          <a:xfrm>
            <a:off x="9667875" y="714375"/>
            <a:ext cx="500063"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27662" name="TextBox 20"/>
          <p:cNvSpPr txBox="1">
            <a:spLocks noChangeArrowheads="1"/>
          </p:cNvSpPr>
          <p:nvPr/>
        </p:nvSpPr>
        <p:spPr bwMode="auto">
          <a:xfrm>
            <a:off x="9667875" y="1857375"/>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27663" name="TextBox 23"/>
          <p:cNvSpPr txBox="1">
            <a:spLocks noChangeArrowheads="1"/>
          </p:cNvSpPr>
          <p:nvPr/>
        </p:nvSpPr>
        <p:spPr bwMode="auto">
          <a:xfrm>
            <a:off x="8080375" y="688975"/>
            <a:ext cx="785813"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cxnSp>
        <p:nvCxnSpPr>
          <p:cNvPr id="27664" name="直接箭头连接符 27"/>
          <p:cNvCxnSpPr>
            <a:cxnSpLocks noChangeShapeType="1"/>
            <a:endCxn id="27652" idx="1"/>
          </p:cNvCxnSpPr>
          <p:nvPr/>
        </p:nvCxnSpPr>
        <p:spPr bwMode="auto">
          <a:xfrm rot="16200000" flipH="1">
            <a:off x="8596313" y="1214437"/>
            <a:ext cx="1143000" cy="714375"/>
          </a:xfrm>
          <a:prstGeom prst="straightConnector1">
            <a:avLst/>
          </a:prstGeom>
          <a:noFill/>
          <a:ln w="38100" algn="ctr">
            <a:solidFill>
              <a:srgbClr val="FF0000"/>
            </a:solidFill>
            <a:miter lim="800000"/>
            <a:tailEnd type="arrow" w="med" len="med"/>
          </a:ln>
        </p:spPr>
      </p:cxnSp>
      <p:sp>
        <p:nvSpPr>
          <p:cNvPr id="27665" name="TextBox 29"/>
          <p:cNvSpPr txBox="1">
            <a:spLocks noChangeArrowheads="1"/>
          </p:cNvSpPr>
          <p:nvPr/>
        </p:nvSpPr>
        <p:spPr bwMode="auto">
          <a:xfrm>
            <a:off x="8096250" y="1857375"/>
            <a:ext cx="785813"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27666" name="直接箭头连接符 30"/>
          <p:cNvCxnSpPr>
            <a:cxnSpLocks noChangeShapeType="1"/>
            <a:endCxn id="27651" idx="1"/>
          </p:cNvCxnSpPr>
          <p:nvPr/>
        </p:nvCxnSpPr>
        <p:spPr bwMode="auto">
          <a:xfrm rot="5400000" flipH="1" flipV="1">
            <a:off x="8596313" y="1214437"/>
            <a:ext cx="1143000" cy="714375"/>
          </a:xfrm>
          <a:prstGeom prst="straightConnector1">
            <a:avLst/>
          </a:prstGeom>
          <a:noFill/>
          <a:ln w="38100" algn="ctr">
            <a:solidFill>
              <a:srgbClr val="FF0000"/>
            </a:solidFill>
            <a:miter lim="800000"/>
            <a:tailEnd type="arrow" w="med" len="med"/>
          </a:ln>
        </p:spPr>
      </p:cxnSp>
      <p:cxnSp>
        <p:nvCxnSpPr>
          <p:cNvPr id="27667" name="直接连接符 26"/>
          <p:cNvCxnSpPr>
            <a:cxnSpLocks noChangeShapeType="1"/>
          </p:cNvCxnSpPr>
          <p:nvPr/>
        </p:nvCxnSpPr>
        <p:spPr bwMode="auto">
          <a:xfrm>
            <a:off x="2667000" y="4786313"/>
            <a:ext cx="1357313" cy="0"/>
          </a:xfrm>
          <a:prstGeom prst="line">
            <a:avLst/>
          </a:prstGeom>
          <a:noFill/>
          <a:ln w="38100" algn="ctr">
            <a:solidFill>
              <a:srgbClr val="FF0000"/>
            </a:solidFill>
            <a:miter lim="800000"/>
          </a:ln>
        </p:spPr>
      </p:cxnSp>
      <p:cxnSp>
        <p:nvCxnSpPr>
          <p:cNvPr id="27668" name="直接连接符 35"/>
          <p:cNvCxnSpPr>
            <a:cxnSpLocks noChangeShapeType="1"/>
            <a:stCxn id="27655" idx="3"/>
          </p:cNvCxnSpPr>
          <p:nvPr/>
        </p:nvCxnSpPr>
        <p:spPr bwMode="auto">
          <a:xfrm>
            <a:off x="7381875" y="1643063"/>
            <a:ext cx="2428875" cy="0"/>
          </a:xfrm>
          <a:prstGeom prst="line">
            <a:avLst/>
          </a:prstGeom>
          <a:noFill/>
          <a:ln w="38100" algn="ctr">
            <a:solidFill>
              <a:srgbClr val="FF0000"/>
            </a:solidFill>
            <a:miter lim="800000"/>
          </a:ln>
        </p:spPr>
      </p:cxnSp>
      <p:cxnSp>
        <p:nvCxnSpPr>
          <p:cNvPr id="27669" name="直接箭头连接符 40"/>
          <p:cNvCxnSpPr>
            <a:cxnSpLocks noChangeShapeType="1"/>
          </p:cNvCxnSpPr>
          <p:nvPr/>
        </p:nvCxnSpPr>
        <p:spPr bwMode="auto">
          <a:xfrm rot="5400000" flipH="1" flipV="1">
            <a:off x="9668669" y="1499394"/>
            <a:ext cx="285750" cy="1588"/>
          </a:xfrm>
          <a:prstGeom prst="straightConnector1">
            <a:avLst/>
          </a:prstGeom>
          <a:noFill/>
          <a:ln w="38100" algn="ctr">
            <a:solidFill>
              <a:srgbClr val="FF0000"/>
            </a:solidFill>
            <a:miter lim="800000"/>
            <a:tailEnd type="arrow" w="med" len="med"/>
          </a:ln>
        </p:spPr>
      </p:cxnSp>
      <p:cxnSp>
        <p:nvCxnSpPr>
          <p:cNvPr id="27670" name="直接连接符 41"/>
          <p:cNvCxnSpPr>
            <a:cxnSpLocks noChangeShapeType="1"/>
          </p:cNvCxnSpPr>
          <p:nvPr/>
        </p:nvCxnSpPr>
        <p:spPr bwMode="auto">
          <a:xfrm>
            <a:off x="4167188" y="4786313"/>
            <a:ext cx="1357312" cy="0"/>
          </a:xfrm>
          <a:prstGeom prst="line">
            <a:avLst/>
          </a:prstGeom>
          <a:noFill/>
          <a:ln w="38100" algn="ctr">
            <a:solidFill>
              <a:srgbClr val="FF0000"/>
            </a:solidFill>
            <a:miter lim="800000"/>
          </a:ln>
        </p:spPr>
      </p:cxnSp>
      <p:cxnSp>
        <p:nvCxnSpPr>
          <p:cNvPr id="27671" name="直接连接符 43"/>
          <p:cNvCxnSpPr>
            <a:cxnSpLocks noChangeShapeType="1"/>
          </p:cNvCxnSpPr>
          <p:nvPr/>
        </p:nvCxnSpPr>
        <p:spPr bwMode="auto">
          <a:xfrm>
            <a:off x="5667375" y="4786313"/>
            <a:ext cx="1357313" cy="0"/>
          </a:xfrm>
          <a:prstGeom prst="line">
            <a:avLst/>
          </a:prstGeom>
          <a:noFill/>
          <a:ln w="38100" algn="ctr">
            <a:solidFill>
              <a:srgbClr val="FF0000"/>
            </a:solidFill>
            <a:miter lim="800000"/>
          </a:ln>
        </p:spPr>
      </p:cxnSp>
      <p:sp>
        <p:nvSpPr>
          <p:cNvPr id="27672" name="TextBox 47"/>
          <p:cNvSpPr txBox="1">
            <a:spLocks noChangeArrowheads="1"/>
          </p:cNvSpPr>
          <p:nvPr/>
        </p:nvSpPr>
        <p:spPr bwMode="auto">
          <a:xfrm>
            <a:off x="8142288" y="760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&amp;b</a:t>
            </a:r>
            <a:endParaRPr lang="zh-CN" altLang="en-US" sz="3200" b="1">
              <a:solidFill>
                <a:srgbClr val="9D138D"/>
              </a:solidFill>
            </a:endParaRPr>
          </a:p>
        </p:txBody>
      </p:sp>
      <p:sp>
        <p:nvSpPr>
          <p:cNvPr id="27673" name="TextBox 55"/>
          <p:cNvSpPr txBox="1">
            <a:spLocks noChangeArrowheads="1"/>
          </p:cNvSpPr>
          <p:nvPr/>
        </p:nvSpPr>
        <p:spPr bwMode="auto">
          <a:xfrm>
            <a:off x="8142288" y="1903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&amp;a</a:t>
            </a:r>
            <a:endParaRPr lang="zh-CN" altLang="en-US" sz="3200" b="1">
              <a:solidFill>
                <a:srgbClr val="9D138D"/>
              </a:solidFill>
            </a:endParaRPr>
          </a:p>
        </p:txBody>
      </p:sp>
      <p:cxnSp>
        <p:nvCxnSpPr>
          <p:cNvPr id="34" name="直接连接符 33"/>
          <p:cNvCxnSpPr>
            <a:cxnSpLocks noChangeShapeType="1"/>
          </p:cNvCxnSpPr>
          <p:nvPr/>
        </p:nvCxnSpPr>
        <p:spPr bwMode="auto">
          <a:xfrm flipV="1">
            <a:off x="2309813" y="5202238"/>
            <a:ext cx="5929312" cy="71437"/>
          </a:xfrm>
          <a:prstGeom prst="line">
            <a:avLst/>
          </a:prstGeom>
          <a:noFill/>
          <a:ln w="38100" algn="ctr">
            <a:solidFill>
              <a:srgbClr val="FF0000"/>
            </a:solidFill>
            <a:miter lim="800000"/>
          </a:ln>
        </p:spPr>
      </p:cxnSp>
      <p:cxnSp>
        <p:nvCxnSpPr>
          <p:cNvPr id="37" name="直接连接符 36"/>
          <p:cNvCxnSpPr>
            <a:cxnSpLocks noChangeShapeType="1"/>
          </p:cNvCxnSpPr>
          <p:nvPr/>
        </p:nvCxnSpPr>
        <p:spPr bwMode="auto">
          <a:xfrm flipV="1">
            <a:off x="2309813" y="5643563"/>
            <a:ext cx="5929312" cy="71437"/>
          </a:xfrm>
          <a:prstGeom prst="line">
            <a:avLst/>
          </a:prstGeom>
          <a:noFill/>
          <a:ln w="38100" algn="ctr">
            <a:solidFill>
              <a:srgbClr val="FF0000"/>
            </a:solidFill>
            <a:miter lim="800000"/>
          </a:ln>
        </p:spPr>
      </p:cxnSp>
      <p:pic>
        <p:nvPicPr>
          <p:cNvPr id="239618" name="Picture 2"/>
          <p:cNvPicPr>
            <a:picLocks noChangeAspect="1" noChangeArrowheads="1"/>
          </p:cNvPicPr>
          <p:nvPr/>
        </p:nvPicPr>
        <p:blipFill>
          <a:blip r:embed="rId1"/>
          <a:srcRect/>
          <a:stretch>
            <a:fillRect/>
          </a:stretch>
        </p:blipFill>
        <p:spPr bwMode="auto">
          <a:xfrm>
            <a:off x="8596313" y="4786313"/>
            <a:ext cx="1714500" cy="449262"/>
          </a:xfrm>
          <a:prstGeom prst="rect">
            <a:avLst/>
          </a:prstGeom>
          <a:noFill/>
          <a:ln w="9525">
            <a:noFill/>
            <a:miter lim="800000"/>
            <a:headEnd/>
            <a:tailEnd/>
          </a:ln>
        </p:spPr>
      </p:pic>
      <p:grpSp>
        <p:nvGrpSpPr>
          <p:cNvPr id="2" name="组合 42"/>
          <p:cNvGrpSpPr/>
          <p:nvPr/>
        </p:nvGrpSpPr>
        <p:grpSpPr bwMode="auto">
          <a:xfrm>
            <a:off x="8596313" y="5214938"/>
            <a:ext cx="1714500" cy="428625"/>
            <a:chOff x="7072330" y="5214950"/>
            <a:chExt cx="1714512" cy="428628"/>
          </a:xfrm>
        </p:grpSpPr>
        <p:grpSp>
          <p:nvGrpSpPr>
            <p:cNvPr id="27679" name="组合 39"/>
            <p:cNvGrpSpPr/>
            <p:nvPr/>
          </p:nvGrpSpPr>
          <p:grpSpPr bwMode="auto">
            <a:xfrm>
              <a:off x="7072330" y="5214950"/>
              <a:ext cx="840110" cy="428628"/>
              <a:chOff x="6715140" y="5929330"/>
              <a:chExt cx="840110" cy="428628"/>
            </a:xfrm>
          </p:grpSpPr>
          <p:pic>
            <p:nvPicPr>
              <p:cNvPr id="27681" name="Picture 3"/>
              <p:cNvPicPr>
                <a:picLocks noChangeAspect="1" noChangeArrowheads="1"/>
              </p:cNvPicPr>
              <p:nvPr/>
            </p:nvPicPr>
            <p:blipFill>
              <a:blip r:embed="rId2"/>
              <a:srcRect/>
              <a:stretch>
                <a:fillRect/>
              </a:stretch>
            </p:blipFill>
            <p:spPr bwMode="auto">
              <a:xfrm>
                <a:off x="6715140" y="5929330"/>
                <a:ext cx="428628" cy="428628"/>
              </a:xfrm>
              <a:prstGeom prst="rect">
                <a:avLst/>
              </a:prstGeom>
              <a:noFill/>
              <a:ln w="9525">
                <a:noFill/>
                <a:miter lim="800000"/>
                <a:headEnd/>
                <a:tailEnd/>
              </a:ln>
            </p:spPr>
          </p:pic>
          <p:pic>
            <p:nvPicPr>
              <p:cNvPr id="27682" name="Picture 4"/>
              <p:cNvPicPr>
                <a:picLocks noChangeAspect="1" noChangeArrowheads="1"/>
              </p:cNvPicPr>
              <p:nvPr/>
            </p:nvPicPr>
            <p:blipFill>
              <a:blip r:embed="rId3"/>
              <a:srcRect/>
              <a:stretch>
                <a:fillRect/>
              </a:stretch>
            </p:blipFill>
            <p:spPr bwMode="auto">
              <a:xfrm>
                <a:off x="7143767" y="5929330"/>
                <a:ext cx="411483" cy="428628"/>
              </a:xfrm>
              <a:prstGeom prst="rect">
                <a:avLst/>
              </a:prstGeom>
              <a:noFill/>
              <a:ln w="9525">
                <a:noFill/>
                <a:miter lim="800000"/>
                <a:headEnd/>
                <a:tailEnd/>
              </a:ln>
            </p:spPr>
          </p:pic>
        </p:grpSp>
        <p:pic>
          <p:nvPicPr>
            <p:cNvPr id="27680" name="Picture 5"/>
            <p:cNvPicPr>
              <a:picLocks noChangeAspect="1" noChangeArrowheads="1"/>
            </p:cNvPicPr>
            <p:nvPr/>
          </p:nvPicPr>
          <p:blipFill>
            <a:blip r:embed="rId4"/>
            <a:srcRect/>
            <a:stretch>
              <a:fillRect/>
            </a:stretch>
          </p:blipFill>
          <p:spPr bwMode="auto">
            <a:xfrm>
              <a:off x="7858148" y="5214950"/>
              <a:ext cx="928694" cy="428628"/>
            </a:xfrm>
            <a:prstGeom prst="rect">
              <a:avLst/>
            </a:prstGeom>
            <a:noFill/>
            <a:ln w="9525">
              <a:noFill/>
              <a:miter lim="800000"/>
              <a:headEnd/>
              <a:tailEnd/>
            </a:ln>
          </p:spPr>
        </p:pic>
      </p:grpSp>
      <p:pic>
        <p:nvPicPr>
          <p:cNvPr id="27678" name="图片 34" descr="Untitled2.png">
            <a:hlinkClick r:id="rId5" action="ppaction://hlinksldjump"/>
          </p:cNvPr>
          <p:cNvPicPr>
            <a:picLocks noChangeAspect="1"/>
          </p:cNvPicPr>
          <p:nvPr/>
        </p:nvPicPr>
        <p:blipFill>
          <a:blip r:embed="rId6"/>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lide(from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9618"/>
                                        </p:tgtEl>
                                        <p:attrNameLst>
                                          <p:attrName>style.visibility</p:attrName>
                                        </p:attrNameLst>
                                      </p:cBhvr>
                                      <p:to>
                                        <p:strVal val="visible"/>
                                      </p:to>
                                    </p:set>
                                    <p:animEffect transition="in" filter="blinds(horizontal)">
                                      <p:cBhvr>
                                        <p:cTn id="12" dur="500"/>
                                        <p:tgtEl>
                                          <p:spTgt spid="23961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slide(from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a:xfrm>
            <a:off x="1881188" y="1285875"/>
            <a:ext cx="8153400" cy="5429250"/>
          </a:xfrm>
        </p:spPr>
        <p:txBody>
          <a:bodyPr/>
          <a:lstStyle/>
          <a:p>
            <a:pPr>
              <a:lnSpc>
                <a:spcPts val="2800"/>
              </a:lnSpc>
              <a:buFont typeface="Wingdings" panose="05000000000000000000" pitchFamily="2" charset="2"/>
              <a:buNone/>
            </a:pPr>
            <a:r>
              <a:rPr lang="en-US" altLang="zh-CN" sz="2800" smtClean="0"/>
              <a:t>#include &lt;stdio.h&gt;</a:t>
            </a:r>
            <a:endParaRPr lang="zh-CN" altLang="zh-CN" sz="2800" smtClean="0"/>
          </a:p>
          <a:p>
            <a:pPr>
              <a:lnSpc>
                <a:spcPts val="2800"/>
              </a:lnSpc>
              <a:buFont typeface="Wingdings" panose="05000000000000000000" pitchFamily="2" charset="2"/>
              <a:buNone/>
            </a:pPr>
            <a:r>
              <a:rPr lang="en-US" altLang="zh-CN" sz="2800" smtClean="0"/>
              <a:t>int main()</a:t>
            </a:r>
            <a:endParaRPr lang="zh-CN" altLang="zh-CN" sz="2800" smtClean="0"/>
          </a:p>
          <a:p>
            <a:pPr>
              <a:lnSpc>
                <a:spcPts val="2800"/>
              </a:lnSpc>
              <a:buFont typeface="Wingdings" panose="05000000000000000000" pitchFamily="2" charset="2"/>
              <a:buNone/>
            </a:pPr>
            <a:r>
              <a:rPr lang="en-US" altLang="zh-CN" sz="2800" smtClean="0"/>
              <a:t>{ int *p1,*p2,*p,a,b; </a:t>
            </a:r>
            <a:endParaRPr lang="zh-CN" altLang="zh-CN" sz="2800" smtClean="0"/>
          </a:p>
          <a:p>
            <a:pPr>
              <a:lnSpc>
                <a:spcPts val="2800"/>
              </a:lnSpc>
              <a:buFont typeface="Wingdings" panose="05000000000000000000" pitchFamily="2" charset="2"/>
              <a:buNone/>
            </a:pPr>
            <a:r>
              <a:rPr lang="en-US" altLang="zh-CN" sz="2800" smtClean="0"/>
              <a:t>   printf(“integer numbers:");</a:t>
            </a:r>
            <a:endParaRPr lang="zh-CN" altLang="zh-CN" sz="2800" smtClean="0"/>
          </a:p>
          <a:p>
            <a:pPr>
              <a:lnSpc>
                <a:spcPts val="2800"/>
              </a:lnSpc>
              <a:buFont typeface="Wingdings" panose="05000000000000000000" pitchFamily="2" charset="2"/>
              <a:buNone/>
            </a:pPr>
            <a:r>
              <a:rPr lang="en-US" altLang="zh-CN" sz="2800" smtClean="0"/>
              <a:t>   scanf(“%d,%d”,&amp;a,&amp;b);  </a:t>
            </a:r>
            <a:endParaRPr lang="zh-CN" altLang="zh-CN" sz="2800" smtClean="0"/>
          </a:p>
          <a:p>
            <a:pPr>
              <a:lnSpc>
                <a:spcPts val="2800"/>
              </a:lnSpc>
              <a:buFont typeface="Wingdings" panose="05000000000000000000" pitchFamily="2" charset="2"/>
              <a:buNone/>
            </a:pPr>
            <a:r>
              <a:rPr lang="en-US" altLang="zh-CN" sz="2800" smtClean="0"/>
              <a:t>   p1=&amp;a;    p2=&amp;b; </a:t>
            </a:r>
            <a:endParaRPr lang="zh-CN" altLang="zh-CN" sz="2800" smtClean="0"/>
          </a:p>
          <a:p>
            <a:pPr>
              <a:lnSpc>
                <a:spcPts val="2800"/>
              </a:lnSpc>
              <a:buFont typeface="Wingdings" panose="05000000000000000000" pitchFamily="2" charset="2"/>
              <a:buNone/>
            </a:pPr>
            <a:r>
              <a:rPr lang="en-US" altLang="zh-CN" sz="2800" smtClean="0"/>
              <a:t>   if(a&lt;b) </a:t>
            </a:r>
            <a:endParaRPr lang="zh-CN" altLang="zh-CN" sz="2800" smtClean="0"/>
          </a:p>
          <a:p>
            <a:pPr>
              <a:lnSpc>
                <a:spcPts val="2800"/>
              </a:lnSpc>
              <a:buFont typeface="Wingdings" panose="05000000000000000000" pitchFamily="2" charset="2"/>
              <a:buNone/>
            </a:pPr>
            <a:r>
              <a:rPr lang="en-US" altLang="zh-CN" sz="2800" smtClean="0"/>
              <a:t>   {  p=p1; p1=p2; p2=p; } </a:t>
            </a:r>
            <a:endParaRPr lang="zh-CN" altLang="zh-CN" sz="2800" smtClean="0"/>
          </a:p>
          <a:p>
            <a:pPr>
              <a:lnSpc>
                <a:spcPts val="2800"/>
              </a:lnSpc>
              <a:buFont typeface="Wingdings" panose="05000000000000000000" pitchFamily="2" charset="2"/>
              <a:buNone/>
            </a:pPr>
            <a:r>
              <a:rPr lang="en-US" altLang="zh-CN" sz="2800" smtClean="0"/>
              <a:t>   printf(“a=%d,b=%d\n”,a,b);</a:t>
            </a:r>
            <a:endParaRPr lang="zh-CN" altLang="zh-CN" sz="2800" smtClean="0"/>
          </a:p>
          <a:p>
            <a:pPr>
              <a:lnSpc>
                <a:spcPts val="2800"/>
              </a:lnSpc>
              <a:buFont typeface="Wingdings" panose="05000000000000000000" pitchFamily="2" charset="2"/>
              <a:buNone/>
            </a:pPr>
            <a:r>
              <a:rPr lang="en-US" altLang="zh-CN" sz="2800" smtClean="0"/>
              <a:t>   printf(“%d,%d\n”,*p1,*p2); </a:t>
            </a:r>
            <a:endParaRPr lang="zh-CN" altLang="zh-CN" sz="2800" smtClean="0"/>
          </a:p>
          <a:p>
            <a:pPr>
              <a:lnSpc>
                <a:spcPts val="2800"/>
              </a:lnSpc>
              <a:buFont typeface="Wingdings" panose="05000000000000000000" pitchFamily="2" charset="2"/>
              <a:buNone/>
            </a:pPr>
            <a:r>
              <a:rPr lang="en-US" altLang="zh-CN" sz="2800" smtClean="0"/>
              <a:t>   return 0;</a:t>
            </a:r>
            <a:endParaRPr lang="zh-CN" altLang="zh-CN" sz="2800" smtClean="0"/>
          </a:p>
          <a:p>
            <a:pPr>
              <a:lnSpc>
                <a:spcPts val="2800"/>
              </a:lnSpc>
              <a:buFont typeface="Wingdings" panose="05000000000000000000" pitchFamily="2" charset="2"/>
              <a:buNone/>
            </a:pPr>
            <a:r>
              <a:rPr lang="en-US" altLang="zh-CN" sz="2800" smtClean="0"/>
              <a:t>}</a:t>
            </a:r>
            <a:endParaRPr lang="zh-CN" altLang="zh-CN" sz="2800" smtClean="0"/>
          </a:p>
        </p:txBody>
      </p:sp>
      <p:sp>
        <p:nvSpPr>
          <p:cNvPr id="28675" name="矩形 4"/>
          <p:cNvSpPr>
            <a:spLocks noChangeArrowheads="1"/>
          </p:cNvSpPr>
          <p:nvPr/>
        </p:nvSpPr>
        <p:spPr bwMode="auto">
          <a:xfrm>
            <a:off x="952500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8676" name="矩形 7"/>
          <p:cNvSpPr>
            <a:spLocks noChangeArrowheads="1"/>
          </p:cNvSpPr>
          <p:nvPr/>
        </p:nvSpPr>
        <p:spPr bwMode="auto">
          <a:xfrm>
            <a:off x="952500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8677" name="矩形 8"/>
          <p:cNvSpPr>
            <a:spLocks noChangeArrowheads="1"/>
          </p:cNvSpPr>
          <p:nvPr/>
        </p:nvSpPr>
        <p:spPr bwMode="auto">
          <a:xfrm>
            <a:off x="8096250" y="642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8678" name="矩形 9"/>
          <p:cNvSpPr>
            <a:spLocks noChangeArrowheads="1"/>
          </p:cNvSpPr>
          <p:nvPr/>
        </p:nvSpPr>
        <p:spPr bwMode="auto">
          <a:xfrm>
            <a:off x="8096250" y="1785938"/>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8679" name="矩形 10"/>
          <p:cNvSpPr>
            <a:spLocks noChangeArrowheads="1"/>
          </p:cNvSpPr>
          <p:nvPr/>
        </p:nvSpPr>
        <p:spPr bwMode="auto">
          <a:xfrm>
            <a:off x="6667500" y="128587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8680" name="TextBox 11"/>
          <p:cNvSpPr txBox="1">
            <a:spLocks noChangeArrowheads="1"/>
          </p:cNvSpPr>
          <p:nvPr/>
        </p:nvSpPr>
        <p:spPr bwMode="auto">
          <a:xfrm>
            <a:off x="9709150" y="133350"/>
            <a:ext cx="500063"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28681" name="TextBox 12"/>
          <p:cNvSpPr txBox="1">
            <a:spLocks noChangeArrowheads="1"/>
          </p:cNvSpPr>
          <p:nvPr/>
        </p:nvSpPr>
        <p:spPr bwMode="auto">
          <a:xfrm>
            <a:off x="9688513" y="2416175"/>
            <a:ext cx="500062"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28682" name="TextBox 13"/>
          <p:cNvSpPr txBox="1">
            <a:spLocks noChangeArrowheads="1"/>
          </p:cNvSpPr>
          <p:nvPr/>
        </p:nvSpPr>
        <p:spPr bwMode="auto">
          <a:xfrm>
            <a:off x="8164513" y="58738"/>
            <a:ext cx="714375" cy="583565"/>
          </a:xfrm>
          <a:prstGeom prst="rect">
            <a:avLst/>
          </a:prstGeom>
          <a:noFill/>
          <a:ln w="9525">
            <a:noFill/>
            <a:miter lim="800000"/>
          </a:ln>
        </p:spPr>
        <p:txBody>
          <a:bodyPr>
            <a:spAutoFit/>
          </a:bodyPr>
          <a:lstStyle/>
          <a:p>
            <a:r>
              <a:rPr lang="en-US" altLang="zh-CN" sz="3200" b="1">
                <a:solidFill>
                  <a:srgbClr val="FF0000"/>
                </a:solidFill>
              </a:rPr>
              <a:t>p1</a:t>
            </a:r>
            <a:endParaRPr lang="zh-CN" altLang="en-US" sz="3200" b="1">
              <a:solidFill>
                <a:srgbClr val="FF0000"/>
              </a:solidFill>
            </a:endParaRPr>
          </a:p>
        </p:txBody>
      </p:sp>
      <p:sp>
        <p:nvSpPr>
          <p:cNvPr id="28683" name="TextBox 14"/>
          <p:cNvSpPr txBox="1">
            <a:spLocks noChangeArrowheads="1"/>
          </p:cNvSpPr>
          <p:nvPr/>
        </p:nvSpPr>
        <p:spPr bwMode="auto">
          <a:xfrm>
            <a:off x="8167688" y="2416175"/>
            <a:ext cx="714375" cy="583565"/>
          </a:xfrm>
          <a:prstGeom prst="rect">
            <a:avLst/>
          </a:prstGeom>
          <a:noFill/>
          <a:ln w="9525">
            <a:noFill/>
            <a:miter lim="800000"/>
          </a:ln>
        </p:spPr>
        <p:txBody>
          <a:bodyPr>
            <a:spAutoFit/>
          </a:bodyPr>
          <a:lstStyle/>
          <a:p>
            <a:r>
              <a:rPr lang="en-US" altLang="zh-CN" sz="3200">
                <a:solidFill>
                  <a:srgbClr val="FF0000"/>
                </a:solidFill>
              </a:rPr>
              <a:t>p2</a:t>
            </a:r>
            <a:endParaRPr lang="zh-CN" altLang="en-US" sz="3200">
              <a:solidFill>
                <a:srgbClr val="FF0000"/>
              </a:solidFill>
            </a:endParaRPr>
          </a:p>
        </p:txBody>
      </p:sp>
      <p:sp>
        <p:nvSpPr>
          <p:cNvPr id="28684" name="TextBox 15"/>
          <p:cNvSpPr txBox="1">
            <a:spLocks noChangeArrowheads="1"/>
          </p:cNvSpPr>
          <p:nvPr/>
        </p:nvSpPr>
        <p:spPr bwMode="auto">
          <a:xfrm>
            <a:off x="6667500" y="714375"/>
            <a:ext cx="714375" cy="583565"/>
          </a:xfrm>
          <a:prstGeom prst="rect">
            <a:avLst/>
          </a:prstGeom>
          <a:noFill/>
          <a:ln w="9525">
            <a:noFill/>
            <a:miter lim="800000"/>
          </a:ln>
        </p:spPr>
        <p:txBody>
          <a:bodyPr>
            <a:spAutoFit/>
          </a:bodyPr>
          <a:lstStyle/>
          <a:p>
            <a:pPr algn="ctr"/>
            <a:r>
              <a:rPr lang="en-US" altLang="zh-CN" sz="3200">
                <a:solidFill>
                  <a:srgbClr val="FF0000"/>
                </a:solidFill>
              </a:rPr>
              <a:t>p</a:t>
            </a:r>
            <a:endParaRPr lang="zh-CN" altLang="en-US" sz="3200">
              <a:solidFill>
                <a:srgbClr val="FF0000"/>
              </a:solidFill>
            </a:endParaRPr>
          </a:p>
        </p:txBody>
      </p:sp>
      <p:sp>
        <p:nvSpPr>
          <p:cNvPr id="28685" name="TextBox 19"/>
          <p:cNvSpPr txBox="1">
            <a:spLocks noChangeArrowheads="1"/>
          </p:cNvSpPr>
          <p:nvPr/>
        </p:nvSpPr>
        <p:spPr bwMode="auto">
          <a:xfrm>
            <a:off x="9667875" y="714375"/>
            <a:ext cx="500063"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28686" name="TextBox 20"/>
          <p:cNvSpPr txBox="1">
            <a:spLocks noChangeArrowheads="1"/>
          </p:cNvSpPr>
          <p:nvPr/>
        </p:nvSpPr>
        <p:spPr bwMode="auto">
          <a:xfrm>
            <a:off x="9667875" y="1857375"/>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28687" name="TextBox 23"/>
          <p:cNvSpPr txBox="1">
            <a:spLocks noChangeArrowheads="1"/>
          </p:cNvSpPr>
          <p:nvPr/>
        </p:nvSpPr>
        <p:spPr bwMode="auto">
          <a:xfrm>
            <a:off x="8080375" y="688975"/>
            <a:ext cx="785813"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cxnSp>
        <p:nvCxnSpPr>
          <p:cNvPr id="28688" name="直接箭头连接符 27"/>
          <p:cNvCxnSpPr>
            <a:cxnSpLocks noChangeShapeType="1"/>
            <a:endCxn id="28676" idx="1"/>
          </p:cNvCxnSpPr>
          <p:nvPr/>
        </p:nvCxnSpPr>
        <p:spPr bwMode="auto">
          <a:xfrm rot="16200000" flipH="1">
            <a:off x="8596313" y="1214437"/>
            <a:ext cx="1143000" cy="714375"/>
          </a:xfrm>
          <a:prstGeom prst="straightConnector1">
            <a:avLst/>
          </a:prstGeom>
          <a:noFill/>
          <a:ln w="38100" algn="ctr">
            <a:solidFill>
              <a:srgbClr val="FF0000"/>
            </a:solidFill>
            <a:miter lim="800000"/>
            <a:tailEnd type="arrow" w="med" len="med"/>
          </a:ln>
        </p:spPr>
      </p:cxnSp>
      <p:sp>
        <p:nvSpPr>
          <p:cNvPr id="28689" name="TextBox 29"/>
          <p:cNvSpPr txBox="1">
            <a:spLocks noChangeArrowheads="1"/>
          </p:cNvSpPr>
          <p:nvPr/>
        </p:nvSpPr>
        <p:spPr bwMode="auto">
          <a:xfrm>
            <a:off x="8096250" y="1857375"/>
            <a:ext cx="785813"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28690" name="直接箭头连接符 30"/>
          <p:cNvCxnSpPr>
            <a:cxnSpLocks noChangeShapeType="1"/>
            <a:endCxn id="28675" idx="1"/>
          </p:cNvCxnSpPr>
          <p:nvPr/>
        </p:nvCxnSpPr>
        <p:spPr bwMode="auto">
          <a:xfrm rot="5400000" flipH="1" flipV="1">
            <a:off x="8596313" y="1214437"/>
            <a:ext cx="1143000" cy="714375"/>
          </a:xfrm>
          <a:prstGeom prst="straightConnector1">
            <a:avLst/>
          </a:prstGeom>
          <a:noFill/>
          <a:ln w="38100" algn="ctr">
            <a:solidFill>
              <a:srgbClr val="FF0000"/>
            </a:solidFill>
            <a:miter lim="800000"/>
            <a:tailEnd type="arrow" w="med" len="med"/>
          </a:ln>
        </p:spPr>
      </p:cxnSp>
      <p:cxnSp>
        <p:nvCxnSpPr>
          <p:cNvPr id="27" name="直接连接符 26"/>
          <p:cNvCxnSpPr>
            <a:cxnSpLocks noChangeShapeType="1"/>
          </p:cNvCxnSpPr>
          <p:nvPr/>
        </p:nvCxnSpPr>
        <p:spPr bwMode="auto">
          <a:xfrm>
            <a:off x="2667000" y="4786313"/>
            <a:ext cx="4429125" cy="0"/>
          </a:xfrm>
          <a:prstGeom prst="line">
            <a:avLst/>
          </a:prstGeom>
          <a:noFill/>
          <a:ln w="38100" algn="ctr">
            <a:solidFill>
              <a:srgbClr val="FF0000"/>
            </a:solidFill>
            <a:miter lim="800000"/>
          </a:ln>
        </p:spPr>
      </p:cxnSp>
      <p:cxnSp>
        <p:nvCxnSpPr>
          <p:cNvPr id="28692" name="直接连接符 35"/>
          <p:cNvCxnSpPr>
            <a:cxnSpLocks noChangeShapeType="1"/>
            <a:stCxn id="28679" idx="3"/>
          </p:cNvCxnSpPr>
          <p:nvPr/>
        </p:nvCxnSpPr>
        <p:spPr bwMode="auto">
          <a:xfrm>
            <a:off x="7381875" y="1643063"/>
            <a:ext cx="2428875" cy="0"/>
          </a:xfrm>
          <a:prstGeom prst="line">
            <a:avLst/>
          </a:prstGeom>
          <a:noFill/>
          <a:ln w="38100" algn="ctr">
            <a:solidFill>
              <a:srgbClr val="FF0000"/>
            </a:solidFill>
            <a:miter lim="800000"/>
          </a:ln>
        </p:spPr>
      </p:cxnSp>
      <p:cxnSp>
        <p:nvCxnSpPr>
          <p:cNvPr id="28693" name="直接箭头连接符 40"/>
          <p:cNvCxnSpPr>
            <a:cxnSpLocks noChangeShapeType="1"/>
          </p:cNvCxnSpPr>
          <p:nvPr/>
        </p:nvCxnSpPr>
        <p:spPr bwMode="auto">
          <a:xfrm rot="5400000" flipH="1" flipV="1">
            <a:off x="9668669" y="1499394"/>
            <a:ext cx="285750" cy="1588"/>
          </a:xfrm>
          <a:prstGeom prst="straightConnector1">
            <a:avLst/>
          </a:prstGeom>
          <a:noFill/>
          <a:ln w="38100" algn="ctr">
            <a:solidFill>
              <a:srgbClr val="FF0000"/>
            </a:solidFill>
            <a:miter lim="800000"/>
            <a:tailEnd type="arrow" w="med" len="med"/>
          </a:ln>
        </p:spPr>
      </p:cxnSp>
      <p:sp>
        <p:nvSpPr>
          <p:cNvPr id="28694" name="TextBox 47"/>
          <p:cNvSpPr txBox="1">
            <a:spLocks noChangeArrowheads="1"/>
          </p:cNvSpPr>
          <p:nvPr/>
        </p:nvSpPr>
        <p:spPr bwMode="auto">
          <a:xfrm>
            <a:off x="8142288" y="760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&amp;b</a:t>
            </a:r>
            <a:endParaRPr lang="zh-CN" altLang="en-US" sz="3200" b="1">
              <a:solidFill>
                <a:srgbClr val="9D138D"/>
              </a:solidFill>
            </a:endParaRPr>
          </a:p>
        </p:txBody>
      </p:sp>
      <p:sp>
        <p:nvSpPr>
          <p:cNvPr id="28695" name="TextBox 55"/>
          <p:cNvSpPr txBox="1">
            <a:spLocks noChangeArrowheads="1"/>
          </p:cNvSpPr>
          <p:nvPr/>
        </p:nvSpPr>
        <p:spPr bwMode="auto">
          <a:xfrm>
            <a:off x="8142288" y="1903413"/>
            <a:ext cx="642937"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&amp;a</a:t>
            </a:r>
            <a:endParaRPr lang="zh-CN" altLang="en-US" sz="3200" b="1">
              <a:solidFill>
                <a:srgbClr val="9D138D"/>
              </a:solidFill>
            </a:endParaRPr>
          </a:p>
        </p:txBody>
      </p:sp>
      <p:sp>
        <p:nvSpPr>
          <p:cNvPr id="39" name="TextBox 38"/>
          <p:cNvSpPr txBox="1">
            <a:spLocks noChangeArrowheads="1"/>
          </p:cNvSpPr>
          <p:nvPr/>
        </p:nvSpPr>
        <p:spPr bwMode="auto">
          <a:xfrm>
            <a:off x="5667375" y="3786188"/>
            <a:ext cx="4500563" cy="521970"/>
          </a:xfrm>
          <a:prstGeom prst="rect">
            <a:avLst/>
          </a:prstGeom>
          <a:noFill/>
          <a:ln w="9525">
            <a:noFill/>
            <a:miter lim="800000"/>
          </a:ln>
        </p:spPr>
        <p:txBody>
          <a:bodyPr>
            <a:spAutoFit/>
          </a:bodyPr>
          <a:lstStyle/>
          <a:p>
            <a:r>
              <a:rPr lang="zh-CN" altLang="en-US" sz="2800" b="1">
                <a:solidFill>
                  <a:srgbClr val="0000CC"/>
                </a:solidFill>
              </a:rPr>
              <a:t>可否改为</a:t>
            </a:r>
            <a:r>
              <a:rPr lang="en-US" altLang="zh-CN" sz="2800" b="1">
                <a:solidFill>
                  <a:srgbClr val="0000CC"/>
                </a:solidFill>
              </a:rPr>
              <a:t>p1=&amp;b; p2=&amp;a;</a:t>
            </a:r>
            <a:r>
              <a:rPr lang="zh-CN" altLang="en-US" sz="2800" b="1">
                <a:solidFill>
                  <a:srgbClr val="FF0000"/>
                </a:solidFill>
              </a:rPr>
              <a:t>？</a:t>
            </a:r>
            <a:endParaRPr lang="zh-CN" altLang="en-US" sz="2800" b="1">
              <a:solidFill>
                <a:srgbClr val="FF0000"/>
              </a:solidFill>
            </a:endParaRPr>
          </a:p>
        </p:txBody>
      </p:sp>
      <p:pic>
        <p:nvPicPr>
          <p:cNvPr id="28697" name="图片 2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lide(fromLeft)">
                                      <p:cBhvr>
                                        <p:cTn id="7" dur="500"/>
                                        <p:tgtEl>
                                          <p:spTgt spid="2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linds(horizontal)">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p:cNvSpPr>
          <p:nvPr>
            <p:ph idx="1"/>
          </p:nvPr>
        </p:nvSpPr>
        <p:spPr>
          <a:xfrm>
            <a:off x="2063750" y="1357313"/>
            <a:ext cx="8153400" cy="4767262"/>
          </a:xfrm>
        </p:spPr>
        <p:txBody>
          <a:bodyPr/>
          <a:lstStyle/>
          <a:p>
            <a:r>
              <a:rPr lang="zh-CN" altLang="zh-CN" smtClean="0"/>
              <a:t>注意</a:t>
            </a:r>
            <a:r>
              <a:rPr lang="en-US" altLang="zh-CN" smtClean="0"/>
              <a:t>:</a:t>
            </a:r>
            <a:endParaRPr lang="en-US" altLang="zh-CN" smtClean="0"/>
          </a:p>
          <a:p>
            <a:pPr lvl="1"/>
            <a:r>
              <a:rPr lang="en-US" altLang="zh-CN" smtClean="0"/>
              <a:t>a</a:t>
            </a:r>
            <a:r>
              <a:rPr lang="zh-CN" altLang="zh-CN" smtClean="0"/>
              <a:t>和</a:t>
            </a:r>
            <a:r>
              <a:rPr lang="en-US" altLang="zh-CN" smtClean="0"/>
              <a:t>b</a:t>
            </a:r>
            <a:r>
              <a:rPr lang="zh-CN" altLang="zh-CN" smtClean="0"/>
              <a:t>的值并未交换，它们仍保持原值</a:t>
            </a:r>
            <a:endParaRPr lang="en-US" altLang="zh-CN" smtClean="0"/>
          </a:p>
          <a:p>
            <a:pPr lvl="1"/>
            <a:r>
              <a:rPr lang="zh-CN" altLang="zh-CN" smtClean="0"/>
              <a:t>但</a:t>
            </a:r>
            <a:r>
              <a:rPr lang="en-US" altLang="zh-CN" smtClean="0"/>
              <a:t>p1</a:t>
            </a:r>
            <a:r>
              <a:rPr lang="zh-CN" altLang="zh-CN" smtClean="0"/>
              <a:t>和</a:t>
            </a:r>
            <a:r>
              <a:rPr lang="en-US" altLang="zh-CN" smtClean="0"/>
              <a:t>p2</a:t>
            </a:r>
            <a:r>
              <a:rPr lang="zh-CN" altLang="zh-CN" smtClean="0"/>
              <a:t>的值改变了。</a:t>
            </a:r>
            <a:r>
              <a:rPr lang="en-US" altLang="zh-CN" smtClean="0"/>
              <a:t>p1</a:t>
            </a:r>
            <a:r>
              <a:rPr lang="zh-CN" altLang="zh-CN" smtClean="0"/>
              <a:t>的值原为</a:t>
            </a:r>
            <a:r>
              <a:rPr lang="en-US" altLang="zh-CN" smtClean="0"/>
              <a:t>&amp;a</a:t>
            </a:r>
            <a:r>
              <a:rPr lang="zh-CN" altLang="zh-CN" smtClean="0"/>
              <a:t>，后来变成</a:t>
            </a:r>
            <a:r>
              <a:rPr lang="en-US" altLang="zh-CN" smtClean="0"/>
              <a:t>&amp;b</a:t>
            </a:r>
            <a:r>
              <a:rPr lang="zh-CN" altLang="zh-CN" smtClean="0"/>
              <a:t>，</a:t>
            </a:r>
            <a:r>
              <a:rPr lang="en-US" altLang="zh-CN" smtClean="0"/>
              <a:t>p2</a:t>
            </a:r>
            <a:r>
              <a:rPr lang="zh-CN" altLang="zh-CN" smtClean="0"/>
              <a:t>原值为</a:t>
            </a:r>
            <a:r>
              <a:rPr lang="en-US" altLang="zh-CN" smtClean="0"/>
              <a:t>&amp;b</a:t>
            </a:r>
            <a:r>
              <a:rPr lang="zh-CN" altLang="zh-CN" smtClean="0"/>
              <a:t>，后来变成</a:t>
            </a:r>
            <a:r>
              <a:rPr lang="en-US" altLang="zh-CN" smtClean="0"/>
              <a:t>&amp;a</a:t>
            </a:r>
            <a:endParaRPr lang="en-US" altLang="zh-CN" smtClean="0"/>
          </a:p>
          <a:p>
            <a:pPr lvl="1"/>
            <a:r>
              <a:rPr lang="zh-CN" altLang="zh-CN" smtClean="0"/>
              <a:t>这样在输出</a:t>
            </a:r>
            <a:r>
              <a:rPr lang="en-US" altLang="zh-CN" smtClean="0"/>
              <a:t>*p1</a:t>
            </a:r>
            <a:r>
              <a:rPr lang="zh-CN" altLang="zh-CN" smtClean="0"/>
              <a:t>和</a:t>
            </a:r>
            <a:r>
              <a:rPr lang="en-US" altLang="zh-CN" smtClean="0"/>
              <a:t>*p2</a:t>
            </a:r>
            <a:r>
              <a:rPr lang="zh-CN" altLang="zh-CN" smtClean="0"/>
              <a:t>时，实际上是输出变量</a:t>
            </a:r>
            <a:r>
              <a:rPr lang="en-US" altLang="zh-CN" smtClean="0"/>
              <a:t>b</a:t>
            </a:r>
            <a:r>
              <a:rPr lang="zh-CN" altLang="zh-CN" smtClean="0"/>
              <a:t>和</a:t>
            </a:r>
            <a:r>
              <a:rPr lang="en-US" altLang="zh-CN" smtClean="0"/>
              <a:t>a</a:t>
            </a:r>
            <a:r>
              <a:rPr lang="zh-CN" altLang="zh-CN" smtClean="0"/>
              <a:t>的值，所以先输出</a:t>
            </a:r>
            <a:r>
              <a:rPr lang="en-US" altLang="zh-CN" smtClean="0"/>
              <a:t>9</a:t>
            </a:r>
            <a:r>
              <a:rPr lang="zh-CN" altLang="zh-CN" smtClean="0"/>
              <a:t>，然后输出</a:t>
            </a:r>
            <a:r>
              <a:rPr lang="en-US" altLang="zh-CN" smtClean="0"/>
              <a:t>5</a:t>
            </a:r>
            <a:endParaRPr lang="zh-CN" altLang="en-US" smtClean="0"/>
          </a:p>
        </p:txBody>
      </p:sp>
      <p:pic>
        <p:nvPicPr>
          <p:cNvPr id="2969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2524125" y="1214438"/>
            <a:ext cx="7643813" cy="5357812"/>
          </a:xfrm>
        </p:spPr>
        <p:txBody>
          <a:bodyPr/>
          <a:lstStyle/>
          <a:p>
            <a:pPr eaLnBrk="1" hangingPunct="1">
              <a:lnSpc>
                <a:spcPts val="2900"/>
              </a:lnSpc>
              <a:spcBef>
                <a:spcPct val="50000"/>
              </a:spcBef>
              <a:buFont typeface="Wingdings" panose="05000000000000000000" pitchFamily="2" charset="2"/>
              <a:buNone/>
            </a:pPr>
            <a:r>
              <a:rPr lang="en-US" altLang="zh-CN" smtClean="0">
                <a:hlinkClick r:id="rId1" action="ppaction://hlinksldjump"/>
              </a:rPr>
              <a:t>7.1 </a:t>
            </a:r>
            <a:r>
              <a:rPr lang="zh-CN" altLang="zh-CN" smtClean="0">
                <a:hlinkClick r:id="rId1" action="ppaction://hlinksldjump"/>
              </a:rPr>
              <a:t>指</a:t>
            </a:r>
            <a:r>
              <a:rPr lang="zh-CN" altLang="en-US" smtClean="0">
                <a:hlinkClick r:id="rId1" action="ppaction://hlinksldjump"/>
              </a:rPr>
              <a:t>针</a:t>
            </a:r>
            <a:r>
              <a:rPr lang="zh-CN" altLang="zh-CN" smtClean="0">
                <a:hlinkClick r:id="rId1" action="ppaction://hlinksldjump"/>
              </a:rPr>
              <a:t>是什么</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2" action="ppaction://hlinksldjump"/>
              </a:rPr>
              <a:t>7.2 </a:t>
            </a:r>
            <a:r>
              <a:rPr lang="zh-CN" altLang="zh-CN" smtClean="0">
                <a:hlinkClick r:id="rId2" action="ppaction://hlinksldjump"/>
              </a:rPr>
              <a:t>指针变量</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3" action="ppaction://hlinksldjump"/>
              </a:rPr>
              <a:t>7.3 </a:t>
            </a:r>
            <a:r>
              <a:rPr lang="zh-CN" altLang="zh-CN" smtClean="0">
                <a:hlinkClick r:id="rId3" action="ppaction://hlinksldjump"/>
              </a:rPr>
              <a:t>通过指针引用数组</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4" action="ppaction://hlinksldjump"/>
              </a:rPr>
              <a:t>7.4 </a:t>
            </a:r>
            <a:r>
              <a:rPr lang="zh-CN" altLang="zh-CN" smtClean="0">
                <a:hlinkClick r:id="rId4" action="ppaction://hlinksldjump"/>
              </a:rPr>
              <a:t>通过指针引用字符串</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5" action="ppaction://hlinksldjump"/>
              </a:rPr>
              <a:t>7.5</a:t>
            </a:r>
            <a:r>
              <a:rPr lang="zh-CN" altLang="zh-CN" smtClean="0">
                <a:hlinkClick r:id="rId5" action="ppaction://hlinksldjump"/>
              </a:rPr>
              <a:t> 指向函数的指针</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6" action="ppaction://hlinksldjump"/>
              </a:rPr>
              <a:t>7.6 </a:t>
            </a:r>
            <a:r>
              <a:rPr lang="zh-CN" altLang="zh-CN" smtClean="0">
                <a:hlinkClick r:id="rId6" action="ppaction://hlinksldjump"/>
              </a:rPr>
              <a:t>返回指针值的函数</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7" action="ppaction://hlinksldjump"/>
              </a:rPr>
              <a:t>7.7 </a:t>
            </a:r>
            <a:r>
              <a:rPr lang="zh-CN" altLang="zh-CN" smtClean="0">
                <a:hlinkClick r:id="rId7" action="ppaction://hlinksldjump"/>
              </a:rPr>
              <a:t>指针数组和多重指针</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8" action="ppaction://hlinksldjump"/>
              </a:rPr>
              <a:t>7.8 </a:t>
            </a:r>
            <a:r>
              <a:rPr lang="zh-CN" altLang="zh-CN" smtClean="0">
                <a:hlinkClick r:id="rId8" action="ppaction://hlinksldjump"/>
              </a:rPr>
              <a:t>动态内存分配与指向它的指针变量</a:t>
            </a:r>
            <a:endParaRPr lang="en-US" altLang="zh-CN" smtClean="0"/>
          </a:p>
          <a:p>
            <a:pPr eaLnBrk="1" hangingPunct="1">
              <a:lnSpc>
                <a:spcPts val="2900"/>
              </a:lnSpc>
              <a:spcBef>
                <a:spcPct val="50000"/>
              </a:spcBef>
              <a:buFont typeface="Wingdings" panose="05000000000000000000" pitchFamily="2" charset="2"/>
              <a:buNone/>
            </a:pPr>
            <a:r>
              <a:rPr lang="en-US" altLang="zh-CN" smtClean="0">
                <a:hlinkClick r:id="rId9" action="ppaction://hlinksldjump"/>
              </a:rPr>
              <a:t>7.9 </a:t>
            </a:r>
            <a:r>
              <a:rPr lang="zh-CN" altLang="zh-CN" smtClean="0">
                <a:hlinkClick r:id="rId9" action="ppaction://hlinksldjump"/>
              </a:rPr>
              <a:t>有关指针的小结</a:t>
            </a:r>
            <a:endParaRPr lang="en-US" altLang="zh-CN" smtClean="0"/>
          </a:p>
        </p:txBody>
      </p:sp>
    </p:spTree>
  </p:cSld>
  <p:clrMapOvr>
    <a:masterClrMapping/>
  </p:clrMapOvr>
  <p:transition spd="med">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7.2.4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指针变量作为函数参数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1881188" y="1714500"/>
            <a:ext cx="8286750" cy="4572000"/>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3 </a:t>
            </a:r>
            <a:r>
              <a:rPr lang="zh-CN" altLang="zh-CN" smtClean="0"/>
              <a:t>题目要求同例</a:t>
            </a:r>
            <a:r>
              <a:rPr lang="en-US" altLang="zh-CN" smtClean="0"/>
              <a:t>7.</a:t>
            </a:r>
            <a:r>
              <a:rPr lang="en-US" altLang="zh-CN" smtClean="0"/>
              <a:t>2</a:t>
            </a:r>
            <a:r>
              <a:rPr lang="zh-CN" altLang="zh-CN" smtClean="0"/>
              <a:t>，即对输入的两个整数按大小顺序输出。现用函数处理，而且用指针类型的数据作函数参数。</a:t>
            </a:r>
            <a:endParaRPr lang="en-US" altLang="zh-CN" smtClean="0"/>
          </a:p>
          <a:p>
            <a:r>
              <a:rPr lang="zh-CN" altLang="zh-CN" smtClean="0"/>
              <a:t>解题思路：定义一个函数</a:t>
            </a:r>
            <a:r>
              <a:rPr lang="en-US" altLang="zh-CN" smtClean="0"/>
              <a:t>swap</a:t>
            </a:r>
            <a:r>
              <a:rPr lang="zh-CN" altLang="zh-CN" smtClean="0"/>
              <a:t>，将指向两个整型变量的指针变量作为实参传递给</a:t>
            </a:r>
            <a:r>
              <a:rPr lang="en-US" altLang="zh-CN" smtClean="0"/>
              <a:t>swap</a:t>
            </a:r>
            <a:r>
              <a:rPr lang="zh-CN" altLang="zh-CN" smtClean="0"/>
              <a:t>函数的形参指针变量，在函数中通过指针实现交换两个变量的值。</a:t>
            </a:r>
            <a:endParaRPr lang="en-US" altLang="zh-CN" smtClean="0"/>
          </a:p>
        </p:txBody>
      </p:sp>
      <p:pic>
        <p:nvPicPr>
          <p:cNvPr id="3072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1595438" y="571500"/>
            <a:ext cx="8153400" cy="6143625"/>
          </a:xfrm>
        </p:spPr>
        <p:txBody>
          <a:bodyPr/>
          <a:lstStyle/>
          <a:p>
            <a:pPr>
              <a:lnSpc>
                <a:spcPct val="100000"/>
              </a:lnSpc>
              <a:buFont typeface="Wingdings" panose="05000000000000000000" pitchFamily="2" charset="2"/>
              <a:buNone/>
            </a:pPr>
            <a:r>
              <a:rPr lang="en-US" altLang="zh-CN" sz="2800" dirty="0" smtClean="0"/>
              <a:t>#include &lt;</a:t>
            </a:r>
            <a:r>
              <a:rPr lang="en-US" altLang="zh-CN" sz="2800" dirty="0" err="1" smtClean="0"/>
              <a:t>stdio.h</a:t>
            </a:r>
            <a:r>
              <a:rPr lang="en-US" altLang="zh-CN" sz="2800" dirty="0" smtClean="0"/>
              <a:t>&gt;</a:t>
            </a:r>
            <a:endParaRPr lang="zh-CN" altLang="zh-CN" sz="2800" dirty="0" smtClean="0"/>
          </a:p>
          <a:p>
            <a:pPr>
              <a:lnSpc>
                <a:spcPct val="100000"/>
              </a:lnSpc>
              <a:buFont typeface="Wingdings" panose="05000000000000000000" pitchFamily="2" charset="2"/>
              <a:buNone/>
            </a:pPr>
            <a:r>
              <a:rPr lang="en-US" altLang="zh-CN" sz="2800" dirty="0" err="1" smtClean="0"/>
              <a:t>int</a:t>
            </a:r>
            <a:r>
              <a:rPr lang="en-US" altLang="zh-CN" sz="2800" dirty="0" smtClean="0"/>
              <a:t> main()</a:t>
            </a:r>
            <a:endParaRPr lang="zh-CN" altLang="zh-CN" sz="2800" dirty="0" smtClean="0"/>
          </a:p>
          <a:p>
            <a:pPr>
              <a:lnSpc>
                <a:spcPct val="100000"/>
              </a:lnSpc>
              <a:buFont typeface="Wingdings" panose="05000000000000000000" pitchFamily="2" charset="2"/>
              <a:buNone/>
            </a:pPr>
            <a:r>
              <a:rPr lang="en-US" altLang="zh-CN" sz="2800" dirty="0" smtClean="0"/>
              <a:t>{void swap(</a:t>
            </a:r>
            <a:r>
              <a:rPr lang="en-US" altLang="zh-CN" sz="2800" dirty="0" err="1" smtClean="0"/>
              <a:t>int</a:t>
            </a:r>
            <a:r>
              <a:rPr lang="en-US" altLang="zh-CN" sz="2800" dirty="0" smtClean="0"/>
              <a:t> *p1,int *p2);  </a:t>
            </a:r>
            <a:endParaRPr lang="zh-CN" altLang="zh-CN" sz="2800" dirty="0" smtClean="0"/>
          </a:p>
          <a:p>
            <a:pPr>
              <a:lnSpc>
                <a:spcPct val="100000"/>
              </a:lnSpc>
              <a:buFont typeface="Wingdings" panose="05000000000000000000" pitchFamily="2" charset="2"/>
              <a:buNone/>
            </a:pPr>
            <a:r>
              <a:rPr lang="en-US" altLang="zh-CN" sz="2800" dirty="0" smtClean="0"/>
              <a:t>  </a:t>
            </a:r>
            <a:r>
              <a:rPr lang="en-US" altLang="zh-CN" sz="2800" dirty="0" err="1" smtClean="0"/>
              <a:t>int</a:t>
            </a:r>
            <a:r>
              <a:rPr lang="en-US" altLang="zh-CN" sz="2800" dirty="0" smtClean="0"/>
              <a:t> </a:t>
            </a:r>
            <a:r>
              <a:rPr lang="en-US" altLang="zh-CN" sz="2800" dirty="0" err="1" smtClean="0"/>
              <a:t>a,b</a:t>
            </a:r>
            <a:r>
              <a:rPr lang="en-US" altLang="zh-CN" sz="2800" dirty="0" smtClean="0"/>
              <a:t>;  </a:t>
            </a:r>
            <a:r>
              <a:rPr lang="en-US" altLang="zh-CN" sz="2800" dirty="0" err="1" smtClean="0"/>
              <a:t>int</a:t>
            </a:r>
            <a:r>
              <a:rPr lang="en-US" altLang="zh-CN" sz="2800" dirty="0" smtClean="0"/>
              <a:t>*pointer_1,*pointer_2; </a:t>
            </a:r>
            <a:endParaRPr lang="zh-CN" altLang="zh-CN" sz="2800" dirty="0" smtClean="0"/>
          </a:p>
          <a:p>
            <a:pPr>
              <a:lnSpc>
                <a:spcPct val="1000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("please enter a and b:");</a:t>
            </a:r>
            <a:endParaRPr lang="zh-CN" altLang="zh-CN" sz="2800" dirty="0" smtClean="0"/>
          </a:p>
          <a:p>
            <a:pPr>
              <a:lnSpc>
                <a:spcPct val="100000"/>
              </a:lnSpc>
              <a:buFont typeface="Wingdings" panose="05000000000000000000" pitchFamily="2" charset="2"/>
              <a:buNone/>
            </a:pPr>
            <a:r>
              <a:rPr lang="en-US" altLang="zh-CN" sz="2800" dirty="0" smtClean="0"/>
              <a:t>  </a:t>
            </a:r>
            <a:r>
              <a:rPr lang="en-US" altLang="zh-CN" sz="2800" dirty="0" err="1" smtClean="0"/>
              <a:t>scanf</a:t>
            </a:r>
            <a:r>
              <a:rPr lang="en-US" altLang="zh-CN" sz="2800" dirty="0" smtClean="0"/>
              <a:t>(“%</a:t>
            </a:r>
            <a:r>
              <a:rPr lang="en-US" altLang="zh-CN" sz="2800" dirty="0" err="1" smtClean="0"/>
              <a:t>d,%d”,&amp;a,&amp;b</a:t>
            </a:r>
            <a:r>
              <a:rPr lang="en-US" altLang="zh-CN" sz="2800" dirty="0" smtClean="0"/>
              <a:t>); </a:t>
            </a:r>
            <a:endParaRPr lang="zh-CN" altLang="zh-CN" sz="2800" dirty="0" smtClean="0"/>
          </a:p>
          <a:p>
            <a:pPr>
              <a:lnSpc>
                <a:spcPct val="100000"/>
              </a:lnSpc>
              <a:buFont typeface="Wingdings" panose="05000000000000000000" pitchFamily="2" charset="2"/>
              <a:buNone/>
            </a:pPr>
            <a:r>
              <a:rPr lang="en-US" altLang="zh-CN" sz="2800" dirty="0" smtClean="0"/>
              <a:t>  pointer_1=&amp;a; </a:t>
            </a:r>
            <a:endParaRPr lang="zh-CN" altLang="zh-CN" sz="2800" dirty="0" smtClean="0"/>
          </a:p>
          <a:p>
            <a:pPr>
              <a:lnSpc>
                <a:spcPct val="100000"/>
              </a:lnSpc>
              <a:buFont typeface="Wingdings" panose="05000000000000000000" pitchFamily="2" charset="2"/>
              <a:buNone/>
            </a:pPr>
            <a:r>
              <a:rPr lang="en-US" altLang="zh-CN" sz="2800" dirty="0" smtClean="0"/>
              <a:t>  pointer_2=&amp;b;  </a:t>
            </a:r>
            <a:endParaRPr lang="zh-CN" altLang="zh-CN" sz="2800" dirty="0" smtClean="0"/>
          </a:p>
          <a:p>
            <a:pPr>
              <a:lnSpc>
                <a:spcPct val="100000"/>
              </a:lnSpc>
              <a:buFont typeface="Wingdings" panose="05000000000000000000" pitchFamily="2" charset="2"/>
              <a:buNone/>
            </a:pPr>
            <a:r>
              <a:rPr lang="en-US" altLang="zh-CN" sz="2800" dirty="0" smtClean="0"/>
              <a:t>  if (a&lt;b)  swap(pointer_1,pointer_2); </a:t>
            </a:r>
            <a:endParaRPr lang="zh-CN" altLang="zh-CN" sz="2800" dirty="0" smtClean="0"/>
          </a:p>
          <a:p>
            <a:pPr>
              <a:lnSpc>
                <a:spcPct val="1000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(“max=%</a:t>
            </a:r>
            <a:r>
              <a:rPr lang="en-US" altLang="zh-CN" sz="2800" dirty="0" err="1" smtClean="0"/>
              <a:t>d,min</a:t>
            </a:r>
            <a:r>
              <a:rPr lang="en-US" altLang="zh-CN" sz="2800" dirty="0" smtClean="0"/>
              <a:t>=%d\</a:t>
            </a:r>
            <a:r>
              <a:rPr lang="en-US" altLang="zh-CN" sz="2800" dirty="0" err="1" smtClean="0"/>
              <a:t>n”,a,b</a:t>
            </a:r>
            <a:r>
              <a:rPr lang="en-US" altLang="zh-CN" sz="2800" dirty="0" smtClean="0"/>
              <a:t>); </a:t>
            </a:r>
            <a:endParaRPr lang="zh-CN" altLang="zh-CN" sz="2800" dirty="0" smtClean="0"/>
          </a:p>
          <a:p>
            <a:pPr>
              <a:lnSpc>
                <a:spcPct val="100000"/>
              </a:lnSpc>
              <a:buFont typeface="Wingdings" panose="05000000000000000000" pitchFamily="2" charset="2"/>
              <a:buNone/>
            </a:pPr>
            <a:r>
              <a:rPr lang="en-US" altLang="zh-CN" sz="2800" dirty="0" smtClean="0"/>
              <a:t>  return 0;</a:t>
            </a:r>
            <a:endParaRPr lang="zh-CN" altLang="zh-CN" sz="2800" dirty="0" smtClean="0"/>
          </a:p>
          <a:p>
            <a:pPr>
              <a:lnSpc>
                <a:spcPct val="100000"/>
              </a:lnSpc>
              <a:buFont typeface="Wingdings" panose="05000000000000000000" pitchFamily="2" charset="2"/>
              <a:buNone/>
            </a:pPr>
            <a:r>
              <a:rPr lang="en-US" altLang="zh-CN" sz="2800" dirty="0" smtClean="0"/>
              <a:t> }    </a:t>
            </a:r>
            <a:endParaRPr lang="zh-CN" altLang="zh-CN" sz="2800" dirty="0" smtClean="0"/>
          </a:p>
          <a:p>
            <a:pPr>
              <a:lnSpc>
                <a:spcPct val="100000"/>
              </a:lnSpc>
              <a:buFont typeface="Wingdings" panose="05000000000000000000" pitchFamily="2" charset="2"/>
              <a:buNone/>
            </a:pPr>
            <a:endParaRPr lang="zh-CN" altLang="en-US" sz="2800" dirty="0" smtClean="0"/>
          </a:p>
        </p:txBody>
      </p:sp>
      <p:pic>
        <p:nvPicPr>
          <p:cNvPr id="4" name="Picture 2"/>
          <p:cNvPicPr>
            <a:picLocks noChangeAspect="1" noChangeArrowheads="1"/>
          </p:cNvPicPr>
          <p:nvPr/>
        </p:nvPicPr>
        <p:blipFill>
          <a:blip r:embed="rId1"/>
          <a:srcRect/>
          <a:stretch>
            <a:fillRect/>
          </a:stretch>
        </p:blipFill>
        <p:spPr bwMode="auto">
          <a:xfrm>
            <a:off x="6881813" y="3143250"/>
            <a:ext cx="928687" cy="492125"/>
          </a:xfrm>
          <a:prstGeom prst="rect">
            <a:avLst/>
          </a:prstGeom>
          <a:noFill/>
          <a:ln w="9525">
            <a:noFill/>
            <a:miter lim="800000"/>
            <a:headEnd/>
            <a:tailEnd/>
          </a:ln>
        </p:spPr>
      </p:pic>
      <p:sp>
        <p:nvSpPr>
          <p:cNvPr id="5" name="矩形 4"/>
          <p:cNvSpPr>
            <a:spLocks noChangeArrowheads="1"/>
          </p:cNvSpPr>
          <p:nvPr/>
        </p:nvSpPr>
        <p:spPr bwMode="auto">
          <a:xfrm>
            <a:off x="6742113" y="40132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6" name="矩形 5"/>
          <p:cNvSpPr>
            <a:spLocks noChangeArrowheads="1"/>
          </p:cNvSpPr>
          <p:nvPr/>
        </p:nvSpPr>
        <p:spPr bwMode="auto">
          <a:xfrm>
            <a:off x="9739313" y="40005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7" name="矩形 6"/>
          <p:cNvSpPr>
            <a:spLocks noChangeArrowheads="1"/>
          </p:cNvSpPr>
          <p:nvPr/>
        </p:nvSpPr>
        <p:spPr bwMode="auto">
          <a:xfrm>
            <a:off x="5313363" y="40132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8" name="矩形 7"/>
          <p:cNvSpPr>
            <a:spLocks noChangeArrowheads="1"/>
          </p:cNvSpPr>
          <p:nvPr/>
        </p:nvSpPr>
        <p:spPr bwMode="auto">
          <a:xfrm>
            <a:off x="8310563" y="40005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9" name="TextBox 8"/>
          <p:cNvSpPr txBox="1">
            <a:spLocks noChangeArrowheads="1"/>
          </p:cNvSpPr>
          <p:nvPr/>
        </p:nvSpPr>
        <p:spPr bwMode="auto">
          <a:xfrm>
            <a:off x="6926263" y="3505200"/>
            <a:ext cx="500062"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10" name="TextBox 9"/>
          <p:cNvSpPr txBox="1">
            <a:spLocks noChangeArrowheads="1"/>
          </p:cNvSpPr>
          <p:nvPr/>
        </p:nvSpPr>
        <p:spPr bwMode="auto">
          <a:xfrm>
            <a:off x="9810750" y="3416300"/>
            <a:ext cx="500063"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11" name="TextBox 10"/>
          <p:cNvSpPr txBox="1">
            <a:spLocks noChangeArrowheads="1"/>
          </p:cNvSpPr>
          <p:nvPr/>
        </p:nvSpPr>
        <p:spPr bwMode="auto">
          <a:xfrm>
            <a:off x="4810125" y="3500438"/>
            <a:ext cx="1857375" cy="521970"/>
          </a:xfrm>
          <a:prstGeom prst="rect">
            <a:avLst/>
          </a:prstGeom>
          <a:noFill/>
          <a:ln w="9525">
            <a:noFill/>
            <a:miter lim="800000"/>
          </a:ln>
        </p:spPr>
        <p:txBody>
          <a:bodyPr>
            <a:spAutoFit/>
          </a:bodyPr>
          <a:lstStyle/>
          <a:p>
            <a:r>
              <a:rPr lang="en-US" altLang="zh-CN" sz="2800" b="1">
                <a:solidFill>
                  <a:srgbClr val="FF0000"/>
                </a:solidFill>
              </a:rPr>
              <a:t>pointer_1</a:t>
            </a:r>
            <a:endParaRPr lang="zh-CN" altLang="en-US" sz="2800" b="1">
              <a:solidFill>
                <a:srgbClr val="FF0000"/>
              </a:solidFill>
            </a:endParaRPr>
          </a:p>
        </p:txBody>
      </p:sp>
      <p:sp>
        <p:nvSpPr>
          <p:cNvPr id="13" name="TextBox 12"/>
          <p:cNvSpPr txBox="1">
            <a:spLocks noChangeArrowheads="1"/>
          </p:cNvSpPr>
          <p:nvPr/>
        </p:nvSpPr>
        <p:spPr bwMode="auto">
          <a:xfrm>
            <a:off x="6884988" y="4084638"/>
            <a:ext cx="500062"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14" name="TextBox 13"/>
          <p:cNvSpPr txBox="1">
            <a:spLocks noChangeArrowheads="1"/>
          </p:cNvSpPr>
          <p:nvPr/>
        </p:nvSpPr>
        <p:spPr bwMode="auto">
          <a:xfrm>
            <a:off x="9882188" y="4071938"/>
            <a:ext cx="500062"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15" name="TextBox 14"/>
          <p:cNvSpPr txBox="1">
            <a:spLocks noChangeArrowheads="1"/>
          </p:cNvSpPr>
          <p:nvPr/>
        </p:nvSpPr>
        <p:spPr bwMode="auto">
          <a:xfrm>
            <a:off x="5297488" y="4060825"/>
            <a:ext cx="785812"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sp>
        <p:nvSpPr>
          <p:cNvPr id="16" name="TextBox 15"/>
          <p:cNvSpPr txBox="1">
            <a:spLocks noChangeArrowheads="1"/>
          </p:cNvSpPr>
          <p:nvPr/>
        </p:nvSpPr>
        <p:spPr bwMode="auto">
          <a:xfrm>
            <a:off x="8310563" y="4071938"/>
            <a:ext cx="785812"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17" name="直接箭头连接符 16"/>
          <p:cNvCxnSpPr>
            <a:cxnSpLocks noChangeShapeType="1"/>
          </p:cNvCxnSpPr>
          <p:nvPr/>
        </p:nvCxnSpPr>
        <p:spPr bwMode="auto">
          <a:xfrm>
            <a:off x="9024938" y="4357688"/>
            <a:ext cx="714375" cy="1587"/>
          </a:xfrm>
          <a:prstGeom prst="straightConnector1">
            <a:avLst/>
          </a:prstGeom>
          <a:noFill/>
          <a:ln w="38100" algn="ctr">
            <a:solidFill>
              <a:srgbClr val="FF0000"/>
            </a:solidFill>
            <a:miter lim="800000"/>
            <a:tailEnd type="arrow" w="med" len="med"/>
          </a:ln>
        </p:spPr>
      </p:cxnSp>
      <p:cxnSp>
        <p:nvCxnSpPr>
          <p:cNvPr id="18" name="直接箭头连接符 17"/>
          <p:cNvCxnSpPr>
            <a:cxnSpLocks noChangeShapeType="1"/>
          </p:cNvCxnSpPr>
          <p:nvPr/>
        </p:nvCxnSpPr>
        <p:spPr bwMode="auto">
          <a:xfrm>
            <a:off x="6024563" y="4357688"/>
            <a:ext cx="714375" cy="1587"/>
          </a:xfrm>
          <a:prstGeom prst="straightConnector1">
            <a:avLst/>
          </a:prstGeom>
          <a:noFill/>
          <a:ln w="38100" algn="ctr">
            <a:solidFill>
              <a:srgbClr val="FF0000"/>
            </a:solidFill>
            <a:miter lim="800000"/>
            <a:tailEnd type="arrow" w="med" len="med"/>
          </a:ln>
        </p:spPr>
      </p:cxnSp>
      <p:sp>
        <p:nvSpPr>
          <p:cNvPr id="19" name="TextBox 18"/>
          <p:cNvSpPr txBox="1">
            <a:spLocks noChangeArrowheads="1"/>
          </p:cNvSpPr>
          <p:nvPr/>
        </p:nvSpPr>
        <p:spPr bwMode="auto">
          <a:xfrm>
            <a:off x="7739063" y="3500438"/>
            <a:ext cx="1857375" cy="521970"/>
          </a:xfrm>
          <a:prstGeom prst="rect">
            <a:avLst/>
          </a:prstGeom>
          <a:noFill/>
          <a:ln w="9525">
            <a:noFill/>
            <a:miter lim="800000"/>
          </a:ln>
        </p:spPr>
        <p:txBody>
          <a:bodyPr>
            <a:spAutoFit/>
          </a:bodyPr>
          <a:lstStyle/>
          <a:p>
            <a:r>
              <a:rPr lang="en-US" altLang="zh-CN" sz="2800" b="1">
                <a:solidFill>
                  <a:srgbClr val="FF0000"/>
                </a:solidFill>
              </a:rPr>
              <a:t>pointer_2</a:t>
            </a:r>
            <a:endParaRPr lang="zh-CN" altLang="en-US" sz="2800" b="1">
              <a:solidFill>
                <a:srgbClr val="FF0000"/>
              </a:solidFill>
            </a:endParaRPr>
          </a:p>
        </p:txBody>
      </p:sp>
      <p:pic>
        <p:nvPicPr>
          <p:cNvPr id="31762" name="图片 19"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linds(horizontal)">
                                      <p:cBhvr>
                                        <p:cTn id="36" dur="500"/>
                                        <p:tgtEl>
                                          <p:spTgt spid="1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par>
                                <p:cTn id="43" presetID="3" presetClass="entr" presetSubtype="1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par>
                                <p:cTn id="46" presetID="3" presetClass="entr" presetSubtype="1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linds(horizontal)">
                                      <p:cBhvr>
                                        <p:cTn id="48" dur="500"/>
                                        <p:tgtEl>
                                          <p:spTgt spid="18"/>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p:bldP spid="10" grpId="0"/>
      <p:bldP spid="11" grpId="0"/>
      <p:bldP spid="13" grpId="0"/>
      <p:bldP spid="14" grpId="0"/>
      <p:bldP spid="15" grpId="0"/>
      <p:bldP spid="16"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a:xfrm>
            <a:off x="2063750" y="1000125"/>
            <a:ext cx="7104063" cy="4143375"/>
          </a:xfrm>
        </p:spPr>
        <p:txBody>
          <a:bodyPr/>
          <a:lstStyle/>
          <a:p>
            <a:pPr>
              <a:buFont typeface="Wingdings" panose="05000000000000000000" pitchFamily="2" charset="2"/>
              <a:buNone/>
            </a:pPr>
            <a:r>
              <a:rPr lang="en-US" altLang="zh-CN" sz="2800" dirty="0" smtClean="0"/>
              <a:t>void swap(</a:t>
            </a:r>
            <a:r>
              <a:rPr lang="en-US" altLang="zh-CN" sz="2800" dirty="0" err="1" smtClean="0"/>
              <a:t>int</a:t>
            </a:r>
            <a:r>
              <a:rPr lang="en-US" altLang="zh-CN" sz="2800" dirty="0" smtClean="0"/>
              <a:t> *p1,int *p2) </a:t>
            </a:r>
            <a:endParaRPr lang="zh-CN" altLang="zh-CN" sz="2800" dirty="0" smtClean="0"/>
          </a:p>
          <a:p>
            <a:pPr>
              <a:buFont typeface="Wingdings" panose="05000000000000000000" pitchFamily="2" charset="2"/>
              <a:buNone/>
            </a:pPr>
            <a:r>
              <a:rPr lang="en-US" altLang="zh-CN" sz="2800" dirty="0" smtClean="0"/>
              <a:t>{ </a:t>
            </a:r>
            <a:r>
              <a:rPr lang="en-US" altLang="zh-CN" sz="2800" dirty="0" err="1" smtClean="0"/>
              <a:t>int</a:t>
            </a:r>
            <a:r>
              <a:rPr lang="en-US" altLang="zh-CN" sz="2800" dirty="0" smtClean="0"/>
              <a:t> temp;</a:t>
            </a:r>
            <a:endParaRPr lang="zh-CN" altLang="zh-CN" sz="2800" dirty="0" smtClean="0"/>
          </a:p>
          <a:p>
            <a:pPr>
              <a:buFont typeface="Wingdings" panose="05000000000000000000" pitchFamily="2" charset="2"/>
              <a:buNone/>
            </a:pPr>
            <a:r>
              <a:rPr lang="en-US" altLang="zh-CN" sz="2800" dirty="0" smtClean="0"/>
              <a:t>   temp=*p1;     </a:t>
            </a:r>
            <a:endParaRPr lang="zh-CN" altLang="zh-CN" sz="2800" dirty="0" smtClean="0"/>
          </a:p>
          <a:p>
            <a:pPr>
              <a:buFont typeface="Wingdings" panose="05000000000000000000" pitchFamily="2" charset="2"/>
              <a:buNone/>
            </a:pPr>
            <a:r>
              <a:rPr lang="en-US" altLang="zh-CN" sz="2800" dirty="0" smtClean="0"/>
              <a:t>   *p1=*p2;</a:t>
            </a:r>
            <a:endParaRPr lang="zh-CN" altLang="zh-CN" sz="2800" dirty="0" smtClean="0"/>
          </a:p>
          <a:p>
            <a:pPr>
              <a:buFont typeface="Wingdings" panose="05000000000000000000" pitchFamily="2" charset="2"/>
              <a:buNone/>
            </a:pPr>
            <a:r>
              <a:rPr lang="en-US" altLang="zh-CN" sz="2800" dirty="0" smtClean="0"/>
              <a:t>   *p2=temp;</a:t>
            </a:r>
            <a:endParaRPr lang="zh-CN" altLang="zh-CN" sz="2800" dirty="0" smtClean="0"/>
          </a:p>
          <a:p>
            <a:pPr>
              <a:buFont typeface="Wingdings" panose="05000000000000000000" pitchFamily="2" charset="2"/>
              <a:buNone/>
            </a:pPr>
            <a:r>
              <a:rPr lang="en-US" altLang="zh-CN" sz="2800" dirty="0" smtClean="0"/>
              <a:t>}</a:t>
            </a:r>
            <a:endParaRPr lang="zh-CN" altLang="zh-CN" sz="2800" dirty="0" smtClean="0"/>
          </a:p>
          <a:p>
            <a:pPr>
              <a:lnSpc>
                <a:spcPct val="100000"/>
              </a:lnSpc>
              <a:buFont typeface="Wingdings" panose="05000000000000000000" pitchFamily="2" charset="2"/>
              <a:buNone/>
            </a:pPr>
            <a:endParaRPr lang="zh-CN" altLang="en-US" sz="2800" dirty="0" smtClean="0"/>
          </a:p>
        </p:txBody>
      </p:sp>
      <p:sp>
        <p:nvSpPr>
          <p:cNvPr id="32771" name="矩形 17"/>
          <p:cNvSpPr>
            <a:spLocks noChangeArrowheads="1"/>
          </p:cNvSpPr>
          <p:nvPr/>
        </p:nvSpPr>
        <p:spPr bwMode="auto">
          <a:xfrm>
            <a:off x="6742113" y="40132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2772" name="矩形 18"/>
          <p:cNvSpPr>
            <a:spLocks noChangeArrowheads="1"/>
          </p:cNvSpPr>
          <p:nvPr/>
        </p:nvSpPr>
        <p:spPr bwMode="auto">
          <a:xfrm>
            <a:off x="9739313" y="40132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2773" name="矩形 19"/>
          <p:cNvSpPr>
            <a:spLocks noChangeArrowheads="1"/>
          </p:cNvSpPr>
          <p:nvPr/>
        </p:nvSpPr>
        <p:spPr bwMode="auto">
          <a:xfrm>
            <a:off x="5313363" y="40132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2774" name="矩形 20"/>
          <p:cNvSpPr>
            <a:spLocks noChangeArrowheads="1"/>
          </p:cNvSpPr>
          <p:nvPr/>
        </p:nvSpPr>
        <p:spPr bwMode="auto">
          <a:xfrm>
            <a:off x="8310563" y="400050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2775" name="TextBox 21"/>
          <p:cNvSpPr txBox="1">
            <a:spLocks noChangeArrowheads="1"/>
          </p:cNvSpPr>
          <p:nvPr/>
        </p:nvSpPr>
        <p:spPr bwMode="auto">
          <a:xfrm>
            <a:off x="6926263" y="3505200"/>
            <a:ext cx="500062"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32776" name="TextBox 22"/>
          <p:cNvSpPr txBox="1">
            <a:spLocks noChangeArrowheads="1"/>
          </p:cNvSpPr>
          <p:nvPr/>
        </p:nvSpPr>
        <p:spPr bwMode="auto">
          <a:xfrm>
            <a:off x="9810750" y="3416300"/>
            <a:ext cx="500063"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32777" name="TextBox 23"/>
          <p:cNvSpPr txBox="1">
            <a:spLocks noChangeArrowheads="1"/>
          </p:cNvSpPr>
          <p:nvPr/>
        </p:nvSpPr>
        <p:spPr bwMode="auto">
          <a:xfrm>
            <a:off x="4810125" y="3500438"/>
            <a:ext cx="1857375" cy="521970"/>
          </a:xfrm>
          <a:prstGeom prst="rect">
            <a:avLst/>
          </a:prstGeom>
          <a:noFill/>
          <a:ln w="9525">
            <a:noFill/>
            <a:miter lim="800000"/>
          </a:ln>
        </p:spPr>
        <p:txBody>
          <a:bodyPr>
            <a:spAutoFit/>
          </a:bodyPr>
          <a:lstStyle/>
          <a:p>
            <a:r>
              <a:rPr lang="en-US" altLang="zh-CN" sz="2800" b="1">
                <a:solidFill>
                  <a:srgbClr val="FF0000"/>
                </a:solidFill>
              </a:rPr>
              <a:t>pointer_1</a:t>
            </a:r>
            <a:endParaRPr lang="zh-CN" altLang="en-US" sz="2800" b="1">
              <a:solidFill>
                <a:srgbClr val="FF0000"/>
              </a:solidFill>
            </a:endParaRPr>
          </a:p>
        </p:txBody>
      </p:sp>
      <p:sp>
        <p:nvSpPr>
          <p:cNvPr id="32778" name="TextBox 24"/>
          <p:cNvSpPr txBox="1">
            <a:spLocks noChangeArrowheads="1"/>
          </p:cNvSpPr>
          <p:nvPr/>
        </p:nvSpPr>
        <p:spPr bwMode="auto">
          <a:xfrm>
            <a:off x="6884988" y="4084638"/>
            <a:ext cx="500062"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32779" name="TextBox 25"/>
          <p:cNvSpPr txBox="1">
            <a:spLocks noChangeArrowheads="1"/>
          </p:cNvSpPr>
          <p:nvPr/>
        </p:nvSpPr>
        <p:spPr bwMode="auto">
          <a:xfrm>
            <a:off x="9882188" y="4071938"/>
            <a:ext cx="500062"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32780" name="TextBox 26"/>
          <p:cNvSpPr txBox="1">
            <a:spLocks noChangeArrowheads="1"/>
          </p:cNvSpPr>
          <p:nvPr/>
        </p:nvSpPr>
        <p:spPr bwMode="auto">
          <a:xfrm>
            <a:off x="5297488" y="4060825"/>
            <a:ext cx="785812"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sp>
        <p:nvSpPr>
          <p:cNvPr id="32781" name="TextBox 27"/>
          <p:cNvSpPr txBox="1">
            <a:spLocks noChangeArrowheads="1"/>
          </p:cNvSpPr>
          <p:nvPr/>
        </p:nvSpPr>
        <p:spPr bwMode="auto">
          <a:xfrm>
            <a:off x="8310563" y="4071938"/>
            <a:ext cx="785812"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32782" name="直接箭头连接符 28"/>
          <p:cNvCxnSpPr>
            <a:cxnSpLocks noChangeShapeType="1"/>
          </p:cNvCxnSpPr>
          <p:nvPr/>
        </p:nvCxnSpPr>
        <p:spPr bwMode="auto">
          <a:xfrm>
            <a:off x="9024938" y="4357688"/>
            <a:ext cx="714375" cy="1587"/>
          </a:xfrm>
          <a:prstGeom prst="straightConnector1">
            <a:avLst/>
          </a:prstGeom>
          <a:noFill/>
          <a:ln w="38100" algn="ctr">
            <a:solidFill>
              <a:srgbClr val="FF0000"/>
            </a:solidFill>
            <a:miter lim="800000"/>
            <a:tailEnd type="arrow" w="med" len="med"/>
          </a:ln>
        </p:spPr>
      </p:cxnSp>
      <p:cxnSp>
        <p:nvCxnSpPr>
          <p:cNvPr id="32783" name="直接箭头连接符 29"/>
          <p:cNvCxnSpPr>
            <a:cxnSpLocks noChangeShapeType="1"/>
          </p:cNvCxnSpPr>
          <p:nvPr/>
        </p:nvCxnSpPr>
        <p:spPr bwMode="auto">
          <a:xfrm>
            <a:off x="6024563" y="4357688"/>
            <a:ext cx="714375" cy="1587"/>
          </a:xfrm>
          <a:prstGeom prst="straightConnector1">
            <a:avLst/>
          </a:prstGeom>
          <a:noFill/>
          <a:ln w="38100" algn="ctr">
            <a:solidFill>
              <a:srgbClr val="FF0000"/>
            </a:solidFill>
            <a:miter lim="800000"/>
            <a:tailEnd type="arrow" w="med" len="med"/>
          </a:ln>
        </p:spPr>
      </p:cxnSp>
      <p:sp>
        <p:nvSpPr>
          <p:cNvPr id="32784" name="TextBox 30"/>
          <p:cNvSpPr txBox="1">
            <a:spLocks noChangeArrowheads="1"/>
          </p:cNvSpPr>
          <p:nvPr/>
        </p:nvSpPr>
        <p:spPr bwMode="auto">
          <a:xfrm>
            <a:off x="7739063" y="3500438"/>
            <a:ext cx="1857375" cy="521970"/>
          </a:xfrm>
          <a:prstGeom prst="rect">
            <a:avLst/>
          </a:prstGeom>
          <a:noFill/>
          <a:ln w="9525">
            <a:noFill/>
            <a:miter lim="800000"/>
          </a:ln>
        </p:spPr>
        <p:txBody>
          <a:bodyPr>
            <a:spAutoFit/>
          </a:bodyPr>
          <a:lstStyle/>
          <a:p>
            <a:r>
              <a:rPr lang="en-US" altLang="zh-CN" sz="2800" b="1">
                <a:solidFill>
                  <a:srgbClr val="FF0000"/>
                </a:solidFill>
              </a:rPr>
              <a:t>pointer_2</a:t>
            </a:r>
            <a:endParaRPr lang="zh-CN" altLang="en-US" sz="2800" b="1">
              <a:solidFill>
                <a:srgbClr val="FF0000"/>
              </a:solidFill>
            </a:endParaRPr>
          </a:p>
        </p:txBody>
      </p:sp>
      <p:sp>
        <p:nvSpPr>
          <p:cNvPr id="32" name="矩形 31"/>
          <p:cNvSpPr>
            <a:spLocks noChangeArrowheads="1"/>
          </p:cNvSpPr>
          <p:nvPr/>
        </p:nvSpPr>
        <p:spPr bwMode="auto">
          <a:xfrm>
            <a:off x="6738938" y="5357813"/>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3" name="TextBox 32"/>
          <p:cNvSpPr txBox="1">
            <a:spLocks noChangeArrowheads="1"/>
          </p:cNvSpPr>
          <p:nvPr/>
        </p:nvSpPr>
        <p:spPr bwMode="auto">
          <a:xfrm>
            <a:off x="6096000" y="5429250"/>
            <a:ext cx="642938" cy="521970"/>
          </a:xfrm>
          <a:prstGeom prst="rect">
            <a:avLst/>
          </a:prstGeom>
          <a:noFill/>
          <a:ln w="9525">
            <a:noFill/>
            <a:miter lim="800000"/>
          </a:ln>
        </p:spPr>
        <p:txBody>
          <a:bodyPr>
            <a:spAutoFit/>
          </a:bodyPr>
          <a:lstStyle/>
          <a:p>
            <a:r>
              <a:rPr lang="en-US" altLang="zh-CN" sz="2800" b="1">
                <a:solidFill>
                  <a:srgbClr val="FF0000"/>
                </a:solidFill>
              </a:rPr>
              <a:t>p1</a:t>
            </a:r>
            <a:endParaRPr lang="zh-CN" altLang="en-US" sz="2800" b="1">
              <a:solidFill>
                <a:srgbClr val="FF0000"/>
              </a:solidFill>
            </a:endParaRPr>
          </a:p>
        </p:txBody>
      </p:sp>
      <p:sp>
        <p:nvSpPr>
          <p:cNvPr id="34" name="TextBox 33"/>
          <p:cNvSpPr txBox="1">
            <a:spLocks noChangeArrowheads="1"/>
          </p:cNvSpPr>
          <p:nvPr/>
        </p:nvSpPr>
        <p:spPr bwMode="auto">
          <a:xfrm>
            <a:off x="6723063" y="5403850"/>
            <a:ext cx="785812" cy="583565"/>
          </a:xfrm>
          <a:prstGeom prst="rect">
            <a:avLst/>
          </a:prstGeom>
          <a:noFill/>
          <a:ln w="9525">
            <a:noFill/>
            <a:miter lim="800000"/>
          </a:ln>
        </p:spPr>
        <p:txBody>
          <a:bodyPr>
            <a:spAutoFit/>
          </a:bodyPr>
          <a:lstStyle/>
          <a:p>
            <a:pPr algn="ctr"/>
            <a:r>
              <a:rPr lang="en-US" altLang="zh-CN" sz="3200" b="1">
                <a:solidFill>
                  <a:srgbClr val="0000CC"/>
                </a:solidFill>
              </a:rPr>
              <a:t>&amp;a</a:t>
            </a:r>
            <a:endParaRPr lang="zh-CN" altLang="en-US" sz="3200" b="1">
              <a:solidFill>
                <a:srgbClr val="0000CC"/>
              </a:solidFill>
            </a:endParaRPr>
          </a:p>
        </p:txBody>
      </p:sp>
      <p:cxnSp>
        <p:nvCxnSpPr>
          <p:cNvPr id="35" name="直接箭头连接符 34"/>
          <p:cNvCxnSpPr>
            <a:cxnSpLocks noChangeShapeType="1"/>
            <a:stCxn id="32" idx="0"/>
            <a:endCxn id="32771" idx="2"/>
          </p:cNvCxnSpPr>
          <p:nvPr/>
        </p:nvCxnSpPr>
        <p:spPr bwMode="auto">
          <a:xfrm rot="5400000" flipH="1" flipV="1">
            <a:off x="6782594" y="5041106"/>
            <a:ext cx="630238" cy="3175"/>
          </a:xfrm>
          <a:prstGeom prst="straightConnector1">
            <a:avLst/>
          </a:prstGeom>
          <a:noFill/>
          <a:ln w="38100" algn="ctr">
            <a:solidFill>
              <a:srgbClr val="FF0000"/>
            </a:solidFill>
            <a:miter lim="800000"/>
            <a:tailEnd type="arrow" w="med" len="med"/>
          </a:ln>
        </p:spPr>
      </p:cxnSp>
      <p:sp>
        <p:nvSpPr>
          <p:cNvPr id="38" name="矩形 37"/>
          <p:cNvSpPr>
            <a:spLocks noChangeArrowheads="1"/>
          </p:cNvSpPr>
          <p:nvPr/>
        </p:nvSpPr>
        <p:spPr bwMode="auto">
          <a:xfrm>
            <a:off x="9755188" y="531177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39" name="TextBox 38"/>
          <p:cNvSpPr txBox="1">
            <a:spLocks noChangeArrowheads="1"/>
          </p:cNvSpPr>
          <p:nvPr/>
        </p:nvSpPr>
        <p:spPr bwMode="auto">
          <a:xfrm>
            <a:off x="9112250" y="5383213"/>
            <a:ext cx="642938" cy="521970"/>
          </a:xfrm>
          <a:prstGeom prst="rect">
            <a:avLst/>
          </a:prstGeom>
          <a:noFill/>
          <a:ln w="9525">
            <a:noFill/>
            <a:miter lim="800000"/>
          </a:ln>
        </p:spPr>
        <p:txBody>
          <a:bodyPr>
            <a:spAutoFit/>
          </a:bodyPr>
          <a:lstStyle/>
          <a:p>
            <a:r>
              <a:rPr lang="en-US" altLang="zh-CN" sz="2800" b="1">
                <a:solidFill>
                  <a:srgbClr val="FF0000"/>
                </a:solidFill>
              </a:rPr>
              <a:t>p2</a:t>
            </a:r>
            <a:endParaRPr lang="zh-CN" altLang="en-US" sz="2800" b="1">
              <a:solidFill>
                <a:srgbClr val="FF0000"/>
              </a:solidFill>
            </a:endParaRPr>
          </a:p>
        </p:txBody>
      </p:sp>
      <p:sp>
        <p:nvSpPr>
          <p:cNvPr id="40" name="TextBox 39"/>
          <p:cNvSpPr txBox="1">
            <a:spLocks noChangeArrowheads="1"/>
          </p:cNvSpPr>
          <p:nvPr/>
        </p:nvSpPr>
        <p:spPr bwMode="auto">
          <a:xfrm>
            <a:off x="9739313" y="5357813"/>
            <a:ext cx="785812" cy="583565"/>
          </a:xfrm>
          <a:prstGeom prst="rect">
            <a:avLst/>
          </a:prstGeom>
          <a:noFill/>
          <a:ln w="9525">
            <a:noFill/>
            <a:miter lim="800000"/>
          </a:ln>
        </p:spPr>
        <p:txBody>
          <a:bodyPr>
            <a:spAutoFit/>
          </a:bodyPr>
          <a:lstStyle/>
          <a:p>
            <a:pPr algn="ctr"/>
            <a:r>
              <a:rPr lang="en-US" altLang="zh-CN" sz="3200" b="1">
                <a:solidFill>
                  <a:srgbClr val="0000CC"/>
                </a:solidFill>
              </a:rPr>
              <a:t>&amp;b</a:t>
            </a:r>
            <a:endParaRPr lang="zh-CN" altLang="en-US" sz="3200" b="1">
              <a:solidFill>
                <a:srgbClr val="0000CC"/>
              </a:solidFill>
            </a:endParaRPr>
          </a:p>
        </p:txBody>
      </p:sp>
      <p:cxnSp>
        <p:nvCxnSpPr>
          <p:cNvPr id="41" name="直接箭头连接符 40"/>
          <p:cNvCxnSpPr>
            <a:cxnSpLocks noChangeShapeType="1"/>
          </p:cNvCxnSpPr>
          <p:nvPr/>
        </p:nvCxnSpPr>
        <p:spPr bwMode="auto">
          <a:xfrm rot="5400000" flipH="1" flipV="1">
            <a:off x="9799638" y="5006975"/>
            <a:ext cx="630237" cy="4763"/>
          </a:xfrm>
          <a:prstGeom prst="straightConnector1">
            <a:avLst/>
          </a:prstGeom>
          <a:noFill/>
          <a:ln w="38100" algn="ctr">
            <a:solidFill>
              <a:srgbClr val="FF0000"/>
            </a:solidFill>
            <a:miter lim="800000"/>
            <a:tailEnd type="arrow" w="med" len="med"/>
          </a:ln>
        </p:spPr>
      </p:cxnSp>
      <p:sp>
        <p:nvSpPr>
          <p:cNvPr id="42" name="矩形 41"/>
          <p:cNvSpPr>
            <a:spLocks noChangeArrowheads="1"/>
          </p:cNvSpPr>
          <p:nvPr/>
        </p:nvSpPr>
        <p:spPr bwMode="auto">
          <a:xfrm>
            <a:off x="2381250" y="2143125"/>
            <a:ext cx="2428875" cy="1857375"/>
          </a:xfrm>
          <a:prstGeom prst="rect">
            <a:avLst/>
          </a:prstGeom>
          <a:noFill/>
          <a:ln w="38100" algn="ctr">
            <a:solidFill>
              <a:srgbClr val="9D138D"/>
            </a:solidFill>
            <a:miter lim="800000"/>
          </a:ln>
        </p:spPr>
        <p:txBody>
          <a:bodyPr wrap="none"/>
          <a:lstStyle/>
          <a:p>
            <a:endParaRPr lang="zh-CN" altLang="en-US"/>
          </a:p>
        </p:txBody>
      </p:sp>
      <p:sp>
        <p:nvSpPr>
          <p:cNvPr id="44" name="TextBox 43"/>
          <p:cNvSpPr txBox="1">
            <a:spLocks noChangeArrowheads="1"/>
          </p:cNvSpPr>
          <p:nvPr/>
        </p:nvSpPr>
        <p:spPr bwMode="auto">
          <a:xfrm>
            <a:off x="6835775" y="4084638"/>
            <a:ext cx="500063"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9</a:t>
            </a:r>
            <a:endParaRPr lang="zh-CN" altLang="en-US" sz="3200" b="1">
              <a:solidFill>
                <a:srgbClr val="9D138D"/>
              </a:solidFill>
            </a:endParaRPr>
          </a:p>
        </p:txBody>
      </p:sp>
      <p:sp>
        <p:nvSpPr>
          <p:cNvPr id="45" name="TextBox 44"/>
          <p:cNvSpPr txBox="1">
            <a:spLocks noChangeArrowheads="1"/>
          </p:cNvSpPr>
          <p:nvPr/>
        </p:nvSpPr>
        <p:spPr bwMode="auto">
          <a:xfrm>
            <a:off x="9836150" y="4117975"/>
            <a:ext cx="500063"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5</a:t>
            </a:r>
            <a:endParaRPr lang="zh-CN" altLang="en-US" sz="3200" b="1">
              <a:solidFill>
                <a:srgbClr val="9D138D"/>
              </a:solidFill>
            </a:endParaRPr>
          </a:p>
        </p:txBody>
      </p:sp>
      <p:sp>
        <p:nvSpPr>
          <p:cNvPr id="46" name="矩形 45"/>
          <p:cNvSpPr>
            <a:spLocks noChangeArrowheads="1"/>
          </p:cNvSpPr>
          <p:nvPr/>
        </p:nvSpPr>
        <p:spPr bwMode="auto">
          <a:xfrm>
            <a:off x="6024563" y="4740275"/>
            <a:ext cx="4500562" cy="1500188"/>
          </a:xfrm>
          <a:prstGeom prst="rect">
            <a:avLst/>
          </a:prstGeom>
          <a:solidFill>
            <a:schemeClr val="accent1"/>
          </a:solidFill>
          <a:ln w="9525" algn="ctr">
            <a:noFill/>
            <a:miter lim="800000"/>
          </a:ln>
        </p:spPr>
        <p:txBody>
          <a:bodyPr wrap="none"/>
          <a:lstStyle/>
          <a:p>
            <a:endParaRPr lang="zh-CN" altLang="en-US"/>
          </a:p>
        </p:txBody>
      </p:sp>
      <p:pic>
        <p:nvPicPr>
          <p:cNvPr id="240642" name="Picture 2" descr="pic8-3-1"/>
          <p:cNvPicPr>
            <a:picLocks noChangeAspect="1" noChangeArrowheads="1"/>
          </p:cNvPicPr>
          <p:nvPr/>
        </p:nvPicPr>
        <p:blipFill>
          <a:blip r:embed="rId1"/>
          <a:srcRect/>
          <a:stretch>
            <a:fillRect/>
          </a:stretch>
        </p:blipFill>
        <p:spPr bwMode="auto">
          <a:xfrm>
            <a:off x="3095625" y="5214938"/>
            <a:ext cx="5683250" cy="928687"/>
          </a:xfrm>
          <a:prstGeom prst="rect">
            <a:avLst/>
          </a:prstGeom>
          <a:noFill/>
          <a:ln w="9525">
            <a:noFill/>
            <a:miter lim="800000"/>
            <a:headEnd/>
            <a:tailEnd/>
          </a:ln>
        </p:spPr>
      </p:pic>
      <p:pic>
        <p:nvPicPr>
          <p:cNvPr id="32798" name="图片 29"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ox(in)">
                                      <p:cBhvr>
                                        <p:cTn id="7" dur="500"/>
                                        <p:tgtEl>
                                          <p:spTgt spid="3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ox(in)">
                                      <p:cBhvr>
                                        <p:cTn id="10" dur="500"/>
                                        <p:tgtEl>
                                          <p:spTgt spid="3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ox(in)">
                                      <p:cBhvr>
                                        <p:cTn id="13" dur="500"/>
                                        <p:tgtEl>
                                          <p:spTgt spid="34"/>
                                        </p:tgtEl>
                                      </p:cBhvr>
                                    </p:animEffect>
                                  </p:childTnLst>
                                </p:cTn>
                              </p:par>
                              <p:par>
                                <p:cTn id="14" presetID="4" presetClass="entr" presetSubtype="16"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ox(i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ox(in)">
                                      <p:cBhvr>
                                        <p:cTn id="21" dur="500"/>
                                        <p:tgtEl>
                                          <p:spTgt spid="38"/>
                                        </p:tgtEl>
                                      </p:cBhvr>
                                    </p:animEffect>
                                  </p:childTnLst>
                                </p:cTn>
                              </p:par>
                              <p:par>
                                <p:cTn id="22" presetID="4" presetClass="entr" presetSubtype="16"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box(in)">
                                      <p:cBhvr>
                                        <p:cTn id="24" dur="500"/>
                                        <p:tgtEl>
                                          <p:spTgt spid="39"/>
                                        </p:tgtEl>
                                      </p:cBhvr>
                                    </p:animEffect>
                                  </p:childTnLst>
                                </p:cTn>
                              </p:par>
                              <p:par>
                                <p:cTn id="25" presetID="4"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ox(in)">
                                      <p:cBhvr>
                                        <p:cTn id="27" dur="500"/>
                                        <p:tgtEl>
                                          <p:spTgt spid="40"/>
                                        </p:tgtEl>
                                      </p:cBhvr>
                                    </p:animEffect>
                                  </p:childTnLst>
                                </p:cTn>
                              </p:par>
                              <p:par>
                                <p:cTn id="28" presetID="4" presetClass="entr" presetSubtype="16"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ox(in)">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blinds(horizontal)">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 calcmode="lin" valueType="num">
                                      <p:cBhvr>
                                        <p:cTn id="42" dur="500" fill="hold"/>
                                        <p:tgtEl>
                                          <p:spTgt spid="44"/>
                                        </p:tgtEl>
                                        <p:attrNameLst>
                                          <p:attrName>style.rotation</p:attrName>
                                        </p:attrNameLst>
                                      </p:cBhvr>
                                      <p:tavLst>
                                        <p:tav tm="0">
                                          <p:val>
                                            <p:fltVal val="360"/>
                                          </p:val>
                                        </p:tav>
                                        <p:tav tm="100000">
                                          <p:val>
                                            <p:fltVal val="0"/>
                                          </p:val>
                                        </p:tav>
                                      </p:tavLst>
                                    </p:anim>
                                    <p:animEffect transition="in" filter="fade">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 calcmode="lin" valueType="num">
                                      <p:cBhvr>
                                        <p:cTn id="50" dur="500" fill="hold"/>
                                        <p:tgtEl>
                                          <p:spTgt spid="45"/>
                                        </p:tgtEl>
                                        <p:attrNameLst>
                                          <p:attrName>style.rotation</p:attrName>
                                        </p:attrNameLst>
                                      </p:cBhvr>
                                      <p:tavLst>
                                        <p:tav tm="0">
                                          <p:val>
                                            <p:fltVal val="360"/>
                                          </p:val>
                                        </p:tav>
                                        <p:tav tm="100000">
                                          <p:val>
                                            <p:fltVal val="0"/>
                                          </p:val>
                                        </p:tav>
                                      </p:tavLst>
                                    </p:anim>
                                    <p:animEffect transition="in" filter="fade">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slide(fromBottom)">
                                      <p:cBhvr>
                                        <p:cTn id="56" dur="500"/>
                                        <p:tgtEl>
                                          <p:spTgt spid="46"/>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240642"/>
                                        </p:tgtEl>
                                        <p:attrNameLst>
                                          <p:attrName>style.visibility</p:attrName>
                                        </p:attrNameLst>
                                      </p:cBhvr>
                                      <p:to>
                                        <p:strVal val="visible"/>
                                      </p:to>
                                    </p:set>
                                    <p:animEffect transition="in" filter="blinds(horizontal)">
                                      <p:cBhvr>
                                        <p:cTn id="61" dur="500"/>
                                        <p:tgtEl>
                                          <p:spTgt spid="240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4" grpId="0"/>
      <p:bldP spid="38" grpId="0" bldLvl="0" animBg="1"/>
      <p:bldP spid="42" grpId="0" bldLvl="0" animBg="1"/>
      <p:bldP spid="44" grpId="0" bldLvl="0" animBg="1"/>
      <p:bldP spid="45" grpId="0" bldLvl="0" animBg="1"/>
      <p:bldP spid="4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2063750" y="1000125"/>
            <a:ext cx="5818188" cy="3643313"/>
          </a:xfrm>
        </p:spPr>
        <p:txBody>
          <a:bodyPr/>
          <a:lstStyle/>
          <a:p>
            <a:pPr>
              <a:buFont typeface="Wingdings" panose="05000000000000000000" pitchFamily="2" charset="2"/>
              <a:buNone/>
            </a:pPr>
            <a:r>
              <a:rPr lang="en-US" altLang="zh-CN" sz="2800" smtClean="0"/>
              <a:t>void swap(int *p1,int *p2) </a:t>
            </a:r>
            <a:endParaRPr lang="zh-CN" altLang="zh-CN" sz="2800" smtClean="0"/>
          </a:p>
          <a:p>
            <a:pPr>
              <a:buFont typeface="Wingdings" panose="05000000000000000000" pitchFamily="2" charset="2"/>
              <a:buNone/>
            </a:pPr>
            <a:r>
              <a:rPr lang="en-US" altLang="zh-CN" sz="2800" smtClean="0"/>
              <a:t>{ int temp;</a:t>
            </a:r>
            <a:endParaRPr lang="zh-CN" altLang="zh-CN" sz="2800" smtClean="0"/>
          </a:p>
          <a:p>
            <a:pPr>
              <a:buFont typeface="Wingdings" panose="05000000000000000000" pitchFamily="2" charset="2"/>
              <a:buNone/>
            </a:pPr>
            <a:r>
              <a:rPr lang="en-US" altLang="zh-CN" sz="2800" smtClean="0"/>
              <a:t>   temp=*p1;     </a:t>
            </a:r>
            <a:endParaRPr lang="zh-CN" altLang="zh-CN" sz="2800" smtClean="0"/>
          </a:p>
          <a:p>
            <a:pPr>
              <a:buFont typeface="Wingdings" panose="05000000000000000000" pitchFamily="2" charset="2"/>
              <a:buNone/>
            </a:pPr>
            <a:r>
              <a:rPr lang="en-US" altLang="zh-CN" sz="2800" smtClean="0"/>
              <a:t>   *p1=*p2;</a:t>
            </a:r>
            <a:endParaRPr lang="zh-CN" altLang="zh-CN" sz="2800" smtClean="0"/>
          </a:p>
          <a:p>
            <a:pPr>
              <a:buFont typeface="Wingdings" panose="05000000000000000000" pitchFamily="2" charset="2"/>
              <a:buNone/>
            </a:pPr>
            <a:r>
              <a:rPr lang="en-US" altLang="zh-CN" sz="2800" smtClean="0"/>
              <a:t>   *p2=temp;</a:t>
            </a:r>
            <a:endParaRPr lang="zh-CN" altLang="zh-CN" sz="2800" smtClean="0"/>
          </a:p>
          <a:p>
            <a:pPr>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36" name="内容占位符 2"/>
          <p:cNvSpPr txBox="1"/>
          <p:nvPr/>
        </p:nvSpPr>
        <p:spPr bwMode="auto">
          <a:xfrm>
            <a:off x="4810125" y="3500438"/>
            <a:ext cx="5786438" cy="3143250"/>
          </a:xfrm>
          <a:prstGeom prst="rect">
            <a:avLst/>
          </a:prstGeom>
          <a:solidFill>
            <a:srgbClr val="CCECFF"/>
          </a:solidFill>
          <a:ln w="9525">
            <a:noFill/>
            <a:miter lim="800000"/>
          </a:ln>
        </p:spPr>
        <p:txBody>
          <a:bodyPr/>
          <a:lstStyle/>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void swap(</a:t>
            </a:r>
            <a:r>
              <a:rPr lang="en-US" altLang="zh-CN" sz="2800" b="1" kern="0" dirty="0" err="1">
                <a:latin typeface="+mn-lt"/>
                <a:ea typeface="+mn-ea"/>
              </a:rPr>
              <a:t>int</a:t>
            </a:r>
            <a:r>
              <a:rPr lang="en-US" altLang="zh-CN" sz="2800" b="1" kern="0" dirty="0">
                <a:latin typeface="+mn-lt"/>
                <a:ea typeface="+mn-ea"/>
              </a:rPr>
              <a:t> *p1,int *p2) </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int</a:t>
            </a:r>
            <a:r>
              <a:rPr lang="en-US" altLang="zh-CN" sz="2800" b="1" kern="0" dirty="0">
                <a:latin typeface="+mn-lt"/>
                <a:ea typeface="+mn-ea"/>
              </a:rPr>
              <a:t> </a:t>
            </a:r>
            <a:r>
              <a:rPr lang="en-US" altLang="zh-CN" sz="2800" b="1" kern="0" dirty="0">
                <a:solidFill>
                  <a:srgbClr val="FF0000"/>
                </a:solidFill>
                <a:latin typeface="+mn-lt"/>
                <a:ea typeface="+mn-ea"/>
              </a:rPr>
              <a:t>*</a:t>
            </a:r>
            <a:r>
              <a:rPr lang="en-US" altLang="zh-CN" sz="2800" b="1" kern="0" dirty="0">
                <a:latin typeface="+mn-lt"/>
                <a:ea typeface="+mn-ea"/>
              </a:rPr>
              <a:t>temp;</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a:solidFill>
                  <a:srgbClr val="FF0000"/>
                </a:solidFill>
                <a:latin typeface="+mn-lt"/>
                <a:ea typeface="+mn-ea"/>
              </a:rPr>
              <a:t>*</a:t>
            </a:r>
            <a:r>
              <a:rPr lang="en-US" altLang="zh-CN" sz="2800" b="1" kern="0" dirty="0">
                <a:latin typeface="+mn-lt"/>
                <a:ea typeface="+mn-ea"/>
              </a:rPr>
              <a:t>temp=*p1;     </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   *p1=*p2;</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   *p2=</a:t>
            </a:r>
            <a:r>
              <a:rPr lang="en-US" altLang="zh-CN" sz="2800" b="1" kern="0" dirty="0">
                <a:solidFill>
                  <a:srgbClr val="FF0000"/>
                </a:solidFill>
                <a:latin typeface="+mn-lt"/>
                <a:ea typeface="+mn-ea"/>
              </a:rPr>
              <a:t>*</a:t>
            </a:r>
            <a:r>
              <a:rPr lang="en-US" altLang="zh-CN" sz="2800" b="1" kern="0" dirty="0">
                <a:latin typeface="+mn-lt"/>
                <a:ea typeface="+mn-ea"/>
              </a:rPr>
              <a:t>temp;</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endParaRPr lang="zh-CN" altLang="en-US" sz="2800" b="1" kern="0" dirty="0">
              <a:latin typeface="+mn-lt"/>
              <a:ea typeface="+mn-ea"/>
            </a:endParaRPr>
          </a:p>
        </p:txBody>
      </p:sp>
      <p:sp>
        <p:nvSpPr>
          <p:cNvPr id="37" name="圆角矩形标注 36"/>
          <p:cNvSpPr>
            <a:spLocks noChangeArrowheads="1"/>
          </p:cNvSpPr>
          <p:nvPr/>
        </p:nvSpPr>
        <p:spPr bwMode="auto">
          <a:xfrm>
            <a:off x="1809750" y="4643438"/>
            <a:ext cx="2571750" cy="1143000"/>
          </a:xfrm>
          <a:prstGeom prst="wedgeRoundRectCallout">
            <a:avLst>
              <a:gd name="adj1" fmla="val 79245"/>
              <a:gd name="adj2" fmla="val -35065"/>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错！！！</a:t>
            </a:r>
            <a:endParaRPr lang="en-US" altLang="zh-CN" sz="2800" b="1">
              <a:solidFill>
                <a:srgbClr val="FF0000"/>
              </a:solidFill>
            </a:endParaRPr>
          </a:p>
          <a:p>
            <a:pPr algn="ctr"/>
            <a:r>
              <a:rPr lang="zh-CN" altLang="en-US" sz="2800" b="1">
                <a:solidFill>
                  <a:srgbClr val="0000CC"/>
                </a:solidFill>
              </a:rPr>
              <a:t>无确定的指向</a:t>
            </a:r>
            <a:endParaRPr lang="zh-CN" altLang="en-US" sz="2800" b="1">
              <a:solidFill>
                <a:srgbClr val="0000CC"/>
              </a:solidFill>
            </a:endParaRPr>
          </a:p>
        </p:txBody>
      </p:sp>
      <p:pic>
        <p:nvPicPr>
          <p:cNvPr id="33797"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linds(horizontal)">
                                      <p:cBhvr>
                                        <p:cTn id="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idx="1"/>
          </p:nvPr>
        </p:nvSpPr>
        <p:spPr>
          <a:xfrm>
            <a:off x="1952625" y="571500"/>
            <a:ext cx="7929563" cy="6072188"/>
          </a:xfrm>
        </p:spPr>
        <p:txBody>
          <a:bodyPr/>
          <a:lstStyle/>
          <a:p>
            <a:pPr>
              <a:lnSpc>
                <a:spcPct val="100000"/>
              </a:lnSpc>
              <a:buFont typeface="Wingdings" panose="05000000000000000000" pitchFamily="2" charset="2"/>
              <a:buNone/>
            </a:pPr>
            <a:r>
              <a:rPr lang="en-US" altLang="zh-CN" sz="2800" dirty="0" smtClean="0"/>
              <a:t>#include &lt;</a:t>
            </a:r>
            <a:r>
              <a:rPr lang="en-US" altLang="zh-CN" sz="2800" dirty="0" err="1" smtClean="0"/>
              <a:t>stdio.h</a:t>
            </a:r>
            <a:r>
              <a:rPr lang="en-US" altLang="zh-CN" sz="2800" dirty="0" smtClean="0"/>
              <a:t>&gt;</a:t>
            </a:r>
            <a:endParaRPr lang="zh-CN" altLang="zh-CN" sz="2800" dirty="0" smtClean="0"/>
          </a:p>
          <a:p>
            <a:pPr>
              <a:lnSpc>
                <a:spcPct val="100000"/>
              </a:lnSpc>
              <a:buFont typeface="Wingdings" panose="05000000000000000000" pitchFamily="2" charset="2"/>
              <a:buNone/>
            </a:pPr>
            <a:r>
              <a:rPr lang="en-US" altLang="zh-CN" sz="2800" dirty="0" err="1" smtClean="0"/>
              <a:t>int</a:t>
            </a:r>
            <a:r>
              <a:rPr lang="en-US" altLang="zh-CN" sz="2800" dirty="0" smtClean="0"/>
              <a:t> main()</a:t>
            </a:r>
            <a:endParaRPr lang="zh-CN" altLang="zh-CN" sz="2800" dirty="0" smtClean="0"/>
          </a:p>
          <a:p>
            <a:pPr>
              <a:lnSpc>
                <a:spcPct val="100000"/>
              </a:lnSpc>
              <a:buFont typeface="Wingdings" panose="05000000000000000000" pitchFamily="2" charset="2"/>
              <a:buNone/>
            </a:pPr>
            <a:r>
              <a:rPr lang="en-US" altLang="zh-CN" sz="2800" dirty="0" smtClean="0"/>
              <a:t>{……</a:t>
            </a:r>
            <a:endParaRPr lang="zh-CN" altLang="zh-CN" sz="2800" dirty="0" smtClean="0"/>
          </a:p>
          <a:p>
            <a:pPr>
              <a:lnSpc>
                <a:spcPct val="100000"/>
              </a:lnSpc>
              <a:buFont typeface="Wingdings" panose="05000000000000000000" pitchFamily="2" charset="2"/>
              <a:buNone/>
            </a:pPr>
            <a:r>
              <a:rPr lang="en-US" altLang="zh-CN" sz="2800" dirty="0" smtClean="0"/>
              <a:t>  if (a&lt;b)  swap(</a:t>
            </a:r>
            <a:r>
              <a:rPr lang="en-US" altLang="zh-CN" sz="2800" dirty="0" err="1" smtClean="0">
                <a:solidFill>
                  <a:srgbClr val="FF0000"/>
                </a:solidFill>
              </a:rPr>
              <a:t>a</a:t>
            </a:r>
            <a:r>
              <a:rPr lang="en-US" altLang="zh-CN" sz="2800" dirty="0" err="1" smtClean="0"/>
              <a:t>,</a:t>
            </a:r>
            <a:r>
              <a:rPr lang="en-US" altLang="zh-CN" sz="2800" dirty="0" err="1" smtClean="0">
                <a:solidFill>
                  <a:srgbClr val="FF0000"/>
                </a:solidFill>
              </a:rPr>
              <a:t>b</a:t>
            </a:r>
            <a:r>
              <a:rPr lang="en-US" altLang="zh-CN" sz="2800" dirty="0" smtClean="0"/>
              <a:t>); </a:t>
            </a:r>
            <a:endParaRPr lang="zh-CN" altLang="zh-CN" sz="2800" dirty="0" smtClean="0"/>
          </a:p>
          <a:p>
            <a:pPr>
              <a:lnSpc>
                <a:spcPct val="100000"/>
              </a:lnSpc>
              <a:buFont typeface="Wingdings" panose="05000000000000000000" pitchFamily="2" charset="2"/>
              <a:buNone/>
            </a:pPr>
            <a:r>
              <a:rPr lang="en-US" altLang="zh-CN" sz="2800" dirty="0" smtClean="0"/>
              <a:t>  </a:t>
            </a:r>
            <a:r>
              <a:rPr lang="en-US" altLang="zh-CN" sz="2800" dirty="0" err="1" smtClean="0"/>
              <a:t>printf</a:t>
            </a:r>
            <a:r>
              <a:rPr lang="en-US" altLang="zh-CN" sz="2800" dirty="0" smtClean="0"/>
              <a:t>(“max=%</a:t>
            </a:r>
            <a:r>
              <a:rPr lang="en-US" altLang="zh-CN" sz="2800" dirty="0" err="1" smtClean="0"/>
              <a:t>d,min</a:t>
            </a:r>
            <a:r>
              <a:rPr lang="en-US" altLang="zh-CN" sz="2800" dirty="0" smtClean="0"/>
              <a:t>=%d\</a:t>
            </a:r>
            <a:r>
              <a:rPr lang="en-US" altLang="zh-CN" sz="2800" dirty="0" err="1" smtClean="0"/>
              <a:t>n”,a,b</a:t>
            </a:r>
            <a:r>
              <a:rPr lang="en-US" altLang="zh-CN" sz="2800" dirty="0" smtClean="0"/>
              <a:t>); </a:t>
            </a:r>
            <a:endParaRPr lang="zh-CN" altLang="zh-CN" sz="2800" dirty="0" smtClean="0"/>
          </a:p>
          <a:p>
            <a:pPr>
              <a:lnSpc>
                <a:spcPct val="100000"/>
              </a:lnSpc>
              <a:buFont typeface="Wingdings" panose="05000000000000000000" pitchFamily="2" charset="2"/>
              <a:buNone/>
            </a:pPr>
            <a:r>
              <a:rPr lang="en-US" altLang="zh-CN" sz="2800" dirty="0" smtClean="0"/>
              <a:t>  return 0;</a:t>
            </a:r>
            <a:endParaRPr lang="zh-CN" altLang="zh-CN" sz="2800" dirty="0" smtClean="0"/>
          </a:p>
          <a:p>
            <a:pPr>
              <a:lnSpc>
                <a:spcPct val="100000"/>
              </a:lnSpc>
              <a:buFont typeface="Wingdings" panose="05000000000000000000" pitchFamily="2" charset="2"/>
              <a:buNone/>
            </a:pPr>
            <a:r>
              <a:rPr lang="en-US" altLang="zh-CN" sz="2800" dirty="0" smtClean="0"/>
              <a:t> }</a:t>
            </a:r>
            <a:endParaRPr lang="en-US" altLang="zh-CN" sz="2800" dirty="0" smtClean="0"/>
          </a:p>
          <a:p>
            <a:pPr>
              <a:buFont typeface="Wingdings" panose="05000000000000000000" pitchFamily="2" charset="2"/>
              <a:buNone/>
            </a:pPr>
            <a:r>
              <a:rPr lang="en-US" altLang="zh-CN" sz="2800" dirty="0" smtClean="0"/>
              <a:t>void swap(</a:t>
            </a:r>
            <a:r>
              <a:rPr lang="en-US" altLang="zh-CN" sz="2800" dirty="0" err="1" smtClean="0"/>
              <a:t>int</a:t>
            </a:r>
            <a:r>
              <a:rPr lang="en-US" altLang="zh-CN" sz="2800" dirty="0" smtClean="0"/>
              <a:t> </a:t>
            </a:r>
            <a:r>
              <a:rPr lang="en-US" altLang="zh-CN" sz="2800" dirty="0" err="1" smtClean="0">
                <a:solidFill>
                  <a:srgbClr val="FF0000"/>
                </a:solidFill>
              </a:rPr>
              <a:t>x</a:t>
            </a:r>
            <a:r>
              <a:rPr lang="en-US" altLang="zh-CN" sz="2800" dirty="0" err="1" smtClean="0"/>
              <a:t>,int</a:t>
            </a:r>
            <a:r>
              <a:rPr lang="en-US" altLang="zh-CN" sz="2800" dirty="0" smtClean="0"/>
              <a:t> </a:t>
            </a:r>
            <a:r>
              <a:rPr lang="en-US" altLang="zh-CN" sz="2800" dirty="0" smtClean="0">
                <a:solidFill>
                  <a:srgbClr val="FF0000"/>
                </a:solidFill>
              </a:rPr>
              <a:t>y</a:t>
            </a:r>
            <a:r>
              <a:rPr lang="en-US" altLang="zh-CN" sz="2800" dirty="0" smtClean="0"/>
              <a:t>) </a:t>
            </a:r>
            <a:endParaRPr lang="zh-CN" altLang="zh-CN" sz="2800" dirty="0" smtClean="0"/>
          </a:p>
          <a:p>
            <a:pPr>
              <a:buFont typeface="Wingdings" panose="05000000000000000000" pitchFamily="2" charset="2"/>
              <a:buNone/>
            </a:pPr>
            <a:r>
              <a:rPr lang="en-US" altLang="zh-CN" sz="2800" dirty="0" smtClean="0"/>
              <a:t>{ </a:t>
            </a:r>
            <a:r>
              <a:rPr lang="en-US" altLang="zh-CN" sz="2800" dirty="0" err="1" smtClean="0"/>
              <a:t>int</a:t>
            </a:r>
            <a:r>
              <a:rPr lang="en-US" altLang="zh-CN" sz="2800" dirty="0" smtClean="0"/>
              <a:t> temp;</a:t>
            </a:r>
            <a:endParaRPr lang="zh-CN" altLang="zh-CN" sz="2800" dirty="0" smtClean="0"/>
          </a:p>
          <a:p>
            <a:pPr>
              <a:buFont typeface="Wingdings" panose="05000000000000000000" pitchFamily="2" charset="2"/>
              <a:buNone/>
            </a:pPr>
            <a:r>
              <a:rPr lang="en-US" altLang="zh-CN" sz="2800" dirty="0" smtClean="0"/>
              <a:t>   temp=x;  x=y;   y=temp;</a:t>
            </a:r>
            <a:endParaRPr lang="zh-CN" altLang="zh-CN" sz="2800" dirty="0" smtClean="0"/>
          </a:p>
          <a:p>
            <a:pPr>
              <a:buFont typeface="Wingdings" panose="05000000000000000000" pitchFamily="2" charset="2"/>
              <a:buNone/>
            </a:pPr>
            <a:r>
              <a:rPr lang="en-US" altLang="zh-CN" sz="2800" dirty="0" smtClean="0"/>
              <a:t>}</a:t>
            </a:r>
            <a:endParaRPr lang="zh-CN" altLang="zh-CN" sz="2800" dirty="0" smtClean="0"/>
          </a:p>
          <a:p>
            <a:pPr>
              <a:lnSpc>
                <a:spcPct val="100000"/>
              </a:lnSpc>
              <a:buFont typeface="Wingdings" panose="05000000000000000000" pitchFamily="2" charset="2"/>
              <a:buNone/>
            </a:pPr>
            <a:r>
              <a:rPr lang="en-US" altLang="zh-CN" sz="2800" dirty="0" smtClean="0"/>
              <a:t>    </a:t>
            </a:r>
            <a:endParaRPr lang="zh-CN" altLang="zh-CN" sz="2800" dirty="0" smtClean="0"/>
          </a:p>
          <a:p>
            <a:pPr>
              <a:lnSpc>
                <a:spcPct val="100000"/>
              </a:lnSpc>
              <a:buFont typeface="Wingdings" panose="05000000000000000000" pitchFamily="2" charset="2"/>
              <a:buNone/>
            </a:pPr>
            <a:endParaRPr lang="zh-CN" altLang="en-US" sz="2800" dirty="0" smtClean="0"/>
          </a:p>
        </p:txBody>
      </p:sp>
      <p:sp>
        <p:nvSpPr>
          <p:cNvPr id="20" name="圆角矩形标注 19"/>
          <p:cNvSpPr>
            <a:spLocks noChangeArrowheads="1"/>
          </p:cNvSpPr>
          <p:nvPr/>
        </p:nvSpPr>
        <p:spPr bwMode="auto">
          <a:xfrm>
            <a:off x="6596063" y="500063"/>
            <a:ext cx="2571750" cy="1143000"/>
          </a:xfrm>
          <a:prstGeom prst="wedgeRoundRectCallout">
            <a:avLst>
              <a:gd name="adj1" fmla="val -46417"/>
              <a:gd name="adj2" fmla="val 95347"/>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错！！！</a:t>
            </a:r>
            <a:endParaRPr lang="en-US" altLang="zh-CN" sz="2800" b="1">
              <a:solidFill>
                <a:srgbClr val="FF0000"/>
              </a:solidFill>
            </a:endParaRPr>
          </a:p>
          <a:p>
            <a:pPr algn="ctr"/>
            <a:r>
              <a:rPr lang="zh-CN" altLang="en-US" sz="2800" b="1">
                <a:solidFill>
                  <a:srgbClr val="0000CC"/>
                </a:solidFill>
              </a:rPr>
              <a:t>无法交换</a:t>
            </a:r>
            <a:r>
              <a:rPr lang="en-US" altLang="zh-CN" sz="2800" b="1">
                <a:solidFill>
                  <a:srgbClr val="0000CC"/>
                </a:solidFill>
              </a:rPr>
              <a:t>a,b</a:t>
            </a:r>
            <a:endParaRPr lang="zh-CN" altLang="en-US" sz="2800" b="1">
              <a:solidFill>
                <a:srgbClr val="0000CC"/>
              </a:solidFill>
            </a:endParaRPr>
          </a:p>
        </p:txBody>
      </p:sp>
      <p:sp>
        <p:nvSpPr>
          <p:cNvPr id="21" name="矩形 20"/>
          <p:cNvSpPr>
            <a:spLocks noChangeArrowheads="1"/>
          </p:cNvSpPr>
          <p:nvPr/>
        </p:nvSpPr>
        <p:spPr bwMode="auto">
          <a:xfrm>
            <a:off x="7739063" y="371475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2" name="矩形 21"/>
          <p:cNvSpPr>
            <a:spLocks noChangeArrowheads="1"/>
          </p:cNvSpPr>
          <p:nvPr/>
        </p:nvSpPr>
        <p:spPr bwMode="auto">
          <a:xfrm>
            <a:off x="9096375" y="3714750"/>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25" name="TextBox 24"/>
          <p:cNvSpPr txBox="1">
            <a:spLocks noChangeArrowheads="1"/>
          </p:cNvSpPr>
          <p:nvPr/>
        </p:nvSpPr>
        <p:spPr bwMode="auto">
          <a:xfrm>
            <a:off x="7881938" y="3143250"/>
            <a:ext cx="500062" cy="583565"/>
          </a:xfrm>
          <a:prstGeom prst="rect">
            <a:avLst/>
          </a:prstGeom>
          <a:noFill/>
          <a:ln w="9525">
            <a:noFill/>
            <a:miter lim="800000"/>
          </a:ln>
        </p:spPr>
        <p:txBody>
          <a:bodyPr>
            <a:spAutoFit/>
          </a:bodyPr>
          <a:lstStyle/>
          <a:p>
            <a:r>
              <a:rPr lang="en-US" altLang="zh-CN" sz="3200">
                <a:solidFill>
                  <a:srgbClr val="FF0000"/>
                </a:solidFill>
              </a:rPr>
              <a:t>a</a:t>
            </a:r>
            <a:endParaRPr lang="zh-CN" altLang="en-US" sz="3200">
              <a:solidFill>
                <a:srgbClr val="FF0000"/>
              </a:solidFill>
            </a:endParaRPr>
          </a:p>
        </p:txBody>
      </p:sp>
      <p:sp>
        <p:nvSpPr>
          <p:cNvPr id="26" name="TextBox 25"/>
          <p:cNvSpPr txBox="1">
            <a:spLocks noChangeArrowheads="1"/>
          </p:cNvSpPr>
          <p:nvPr/>
        </p:nvSpPr>
        <p:spPr bwMode="auto">
          <a:xfrm>
            <a:off x="9239250" y="3143250"/>
            <a:ext cx="500063" cy="583565"/>
          </a:xfrm>
          <a:prstGeom prst="rect">
            <a:avLst/>
          </a:prstGeom>
          <a:noFill/>
          <a:ln w="9525">
            <a:noFill/>
            <a:miter lim="800000"/>
          </a:ln>
        </p:spPr>
        <p:txBody>
          <a:bodyPr>
            <a:spAutoFit/>
          </a:bodyPr>
          <a:lstStyle/>
          <a:p>
            <a:r>
              <a:rPr lang="en-US" altLang="zh-CN" sz="3200">
                <a:solidFill>
                  <a:srgbClr val="FF0000"/>
                </a:solidFill>
              </a:rPr>
              <a:t>b</a:t>
            </a:r>
            <a:endParaRPr lang="zh-CN" altLang="en-US" sz="3200">
              <a:solidFill>
                <a:srgbClr val="FF0000"/>
              </a:solidFill>
            </a:endParaRPr>
          </a:p>
        </p:txBody>
      </p:sp>
      <p:sp>
        <p:nvSpPr>
          <p:cNvPr id="29" name="TextBox 28"/>
          <p:cNvSpPr txBox="1">
            <a:spLocks noChangeArrowheads="1"/>
          </p:cNvSpPr>
          <p:nvPr/>
        </p:nvSpPr>
        <p:spPr bwMode="auto">
          <a:xfrm>
            <a:off x="7881938" y="3786188"/>
            <a:ext cx="500062"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30" name="TextBox 29"/>
          <p:cNvSpPr txBox="1">
            <a:spLocks noChangeArrowheads="1"/>
          </p:cNvSpPr>
          <p:nvPr/>
        </p:nvSpPr>
        <p:spPr bwMode="auto">
          <a:xfrm>
            <a:off x="9239250" y="3786188"/>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sp>
        <p:nvSpPr>
          <p:cNvPr id="39" name="矩形 38"/>
          <p:cNvSpPr>
            <a:spLocks noChangeArrowheads="1"/>
          </p:cNvSpPr>
          <p:nvPr/>
        </p:nvSpPr>
        <p:spPr bwMode="auto">
          <a:xfrm>
            <a:off x="7739063" y="500062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40" name="矩形 39"/>
          <p:cNvSpPr>
            <a:spLocks noChangeArrowheads="1"/>
          </p:cNvSpPr>
          <p:nvPr/>
        </p:nvSpPr>
        <p:spPr bwMode="auto">
          <a:xfrm>
            <a:off x="9096375" y="5000625"/>
            <a:ext cx="714375" cy="714375"/>
          </a:xfrm>
          <a:prstGeom prst="rect">
            <a:avLst/>
          </a:prstGeom>
          <a:solidFill>
            <a:schemeClr val="accent1"/>
          </a:solidFill>
          <a:ln w="38100" algn="ctr">
            <a:solidFill>
              <a:schemeClr val="tx1"/>
            </a:solidFill>
            <a:miter lim="800000"/>
          </a:ln>
        </p:spPr>
        <p:txBody>
          <a:bodyPr wrap="none"/>
          <a:lstStyle/>
          <a:p>
            <a:endParaRPr lang="zh-CN" altLang="en-US"/>
          </a:p>
        </p:txBody>
      </p:sp>
      <p:sp>
        <p:nvSpPr>
          <p:cNvPr id="41" name="TextBox 40"/>
          <p:cNvSpPr txBox="1">
            <a:spLocks noChangeArrowheads="1"/>
          </p:cNvSpPr>
          <p:nvPr/>
        </p:nvSpPr>
        <p:spPr bwMode="auto">
          <a:xfrm>
            <a:off x="7881938" y="5643563"/>
            <a:ext cx="500062" cy="583565"/>
          </a:xfrm>
          <a:prstGeom prst="rect">
            <a:avLst/>
          </a:prstGeom>
          <a:noFill/>
          <a:ln w="9525">
            <a:noFill/>
            <a:miter lim="800000"/>
          </a:ln>
        </p:spPr>
        <p:txBody>
          <a:bodyPr>
            <a:spAutoFit/>
          </a:bodyPr>
          <a:lstStyle/>
          <a:p>
            <a:r>
              <a:rPr lang="en-US" altLang="zh-CN" sz="3200">
                <a:solidFill>
                  <a:srgbClr val="FF0000"/>
                </a:solidFill>
              </a:rPr>
              <a:t>x</a:t>
            </a:r>
            <a:endParaRPr lang="zh-CN" altLang="en-US" sz="3200">
              <a:solidFill>
                <a:srgbClr val="FF0000"/>
              </a:solidFill>
            </a:endParaRPr>
          </a:p>
        </p:txBody>
      </p:sp>
      <p:sp>
        <p:nvSpPr>
          <p:cNvPr id="42" name="TextBox 41"/>
          <p:cNvSpPr txBox="1">
            <a:spLocks noChangeArrowheads="1"/>
          </p:cNvSpPr>
          <p:nvPr/>
        </p:nvSpPr>
        <p:spPr bwMode="auto">
          <a:xfrm>
            <a:off x="9239250" y="5643563"/>
            <a:ext cx="500063" cy="583565"/>
          </a:xfrm>
          <a:prstGeom prst="rect">
            <a:avLst/>
          </a:prstGeom>
          <a:noFill/>
          <a:ln w="9525">
            <a:noFill/>
            <a:miter lim="800000"/>
          </a:ln>
        </p:spPr>
        <p:txBody>
          <a:bodyPr>
            <a:spAutoFit/>
          </a:bodyPr>
          <a:lstStyle/>
          <a:p>
            <a:r>
              <a:rPr lang="en-US" altLang="zh-CN" sz="3200">
                <a:solidFill>
                  <a:srgbClr val="FF0000"/>
                </a:solidFill>
              </a:rPr>
              <a:t>y</a:t>
            </a:r>
            <a:endParaRPr lang="zh-CN" altLang="en-US" sz="3200">
              <a:solidFill>
                <a:srgbClr val="FF0000"/>
              </a:solidFill>
            </a:endParaRPr>
          </a:p>
        </p:txBody>
      </p:sp>
      <p:sp>
        <p:nvSpPr>
          <p:cNvPr id="43" name="TextBox 42"/>
          <p:cNvSpPr txBox="1">
            <a:spLocks noChangeArrowheads="1"/>
          </p:cNvSpPr>
          <p:nvPr/>
        </p:nvSpPr>
        <p:spPr bwMode="auto">
          <a:xfrm>
            <a:off x="7881938" y="5072063"/>
            <a:ext cx="500062" cy="583565"/>
          </a:xfrm>
          <a:prstGeom prst="rect">
            <a:avLst/>
          </a:prstGeom>
          <a:noFill/>
          <a:ln w="9525">
            <a:noFill/>
            <a:miter lim="800000"/>
          </a:ln>
        </p:spPr>
        <p:txBody>
          <a:bodyPr>
            <a:spAutoFit/>
          </a:bodyPr>
          <a:lstStyle/>
          <a:p>
            <a:r>
              <a:rPr lang="en-US" altLang="zh-CN" sz="3200" b="1">
                <a:solidFill>
                  <a:srgbClr val="0000CC"/>
                </a:solidFill>
              </a:rPr>
              <a:t>5</a:t>
            </a:r>
            <a:endParaRPr lang="zh-CN" altLang="en-US" sz="3200" b="1">
              <a:solidFill>
                <a:srgbClr val="0000CC"/>
              </a:solidFill>
            </a:endParaRPr>
          </a:p>
        </p:txBody>
      </p:sp>
      <p:sp>
        <p:nvSpPr>
          <p:cNvPr id="44" name="TextBox 43"/>
          <p:cNvSpPr txBox="1">
            <a:spLocks noChangeArrowheads="1"/>
          </p:cNvSpPr>
          <p:nvPr/>
        </p:nvSpPr>
        <p:spPr bwMode="auto">
          <a:xfrm>
            <a:off x="9239250" y="5072063"/>
            <a:ext cx="500063" cy="583565"/>
          </a:xfrm>
          <a:prstGeom prst="rect">
            <a:avLst/>
          </a:prstGeom>
          <a:noFill/>
          <a:ln w="9525">
            <a:noFill/>
            <a:miter lim="800000"/>
          </a:ln>
        </p:spPr>
        <p:txBody>
          <a:bodyPr>
            <a:spAutoFit/>
          </a:bodyPr>
          <a:lstStyle/>
          <a:p>
            <a:r>
              <a:rPr lang="en-US" altLang="zh-CN" sz="3200" b="1">
                <a:solidFill>
                  <a:srgbClr val="0000CC"/>
                </a:solidFill>
              </a:rPr>
              <a:t>9</a:t>
            </a:r>
            <a:endParaRPr lang="zh-CN" altLang="en-US" sz="3200" b="1">
              <a:solidFill>
                <a:srgbClr val="0000CC"/>
              </a:solidFill>
            </a:endParaRPr>
          </a:p>
        </p:txBody>
      </p:sp>
      <p:cxnSp>
        <p:nvCxnSpPr>
          <p:cNvPr id="45" name="直接箭头连接符 44"/>
          <p:cNvCxnSpPr>
            <a:cxnSpLocks noChangeShapeType="1"/>
            <a:stCxn id="21" idx="2"/>
            <a:endCxn id="39" idx="0"/>
          </p:cNvCxnSpPr>
          <p:nvPr/>
        </p:nvCxnSpPr>
        <p:spPr bwMode="auto">
          <a:xfrm rot="5400000">
            <a:off x="7811294" y="4715669"/>
            <a:ext cx="571500" cy="1588"/>
          </a:xfrm>
          <a:prstGeom prst="straightConnector1">
            <a:avLst/>
          </a:prstGeom>
          <a:noFill/>
          <a:ln w="38100" algn="ctr">
            <a:solidFill>
              <a:srgbClr val="FF0000"/>
            </a:solidFill>
            <a:miter lim="800000"/>
            <a:tailEnd type="arrow" w="med" len="med"/>
          </a:ln>
        </p:spPr>
      </p:cxnSp>
      <p:cxnSp>
        <p:nvCxnSpPr>
          <p:cNvPr id="48" name="直接箭头连接符 47"/>
          <p:cNvCxnSpPr>
            <a:cxnSpLocks noChangeShapeType="1"/>
          </p:cNvCxnSpPr>
          <p:nvPr/>
        </p:nvCxnSpPr>
        <p:spPr bwMode="auto">
          <a:xfrm rot="5400000">
            <a:off x="9168607" y="4714081"/>
            <a:ext cx="571500" cy="1587"/>
          </a:xfrm>
          <a:prstGeom prst="straightConnector1">
            <a:avLst/>
          </a:prstGeom>
          <a:noFill/>
          <a:ln w="38100" algn="ctr">
            <a:solidFill>
              <a:srgbClr val="FF0000"/>
            </a:solidFill>
            <a:miter lim="800000"/>
            <a:tailEnd type="arrow" w="med" len="med"/>
          </a:ln>
        </p:spPr>
      </p:cxnSp>
      <p:sp>
        <p:nvSpPr>
          <p:cNvPr id="49" name="矩形 48"/>
          <p:cNvSpPr>
            <a:spLocks noChangeArrowheads="1"/>
          </p:cNvSpPr>
          <p:nvPr/>
        </p:nvSpPr>
        <p:spPr bwMode="auto">
          <a:xfrm>
            <a:off x="2309813" y="5357813"/>
            <a:ext cx="5072062" cy="642937"/>
          </a:xfrm>
          <a:prstGeom prst="rect">
            <a:avLst/>
          </a:prstGeom>
          <a:noFill/>
          <a:ln w="38100" algn="ctr">
            <a:solidFill>
              <a:srgbClr val="9D138D"/>
            </a:solidFill>
            <a:miter lim="800000"/>
          </a:ln>
        </p:spPr>
        <p:txBody>
          <a:bodyPr wrap="none"/>
          <a:lstStyle/>
          <a:p>
            <a:endParaRPr lang="zh-CN" altLang="en-US"/>
          </a:p>
        </p:txBody>
      </p:sp>
      <p:sp>
        <p:nvSpPr>
          <p:cNvPr id="50" name="TextBox 49"/>
          <p:cNvSpPr txBox="1">
            <a:spLocks noChangeArrowheads="1"/>
          </p:cNvSpPr>
          <p:nvPr/>
        </p:nvSpPr>
        <p:spPr bwMode="auto">
          <a:xfrm>
            <a:off x="7843838" y="5118100"/>
            <a:ext cx="500062"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9</a:t>
            </a:r>
            <a:endParaRPr lang="zh-CN" altLang="en-US" sz="3200" b="1">
              <a:solidFill>
                <a:srgbClr val="9D138D"/>
              </a:solidFill>
            </a:endParaRPr>
          </a:p>
        </p:txBody>
      </p:sp>
      <p:sp>
        <p:nvSpPr>
          <p:cNvPr id="51" name="TextBox 50"/>
          <p:cNvSpPr txBox="1">
            <a:spLocks noChangeArrowheads="1"/>
          </p:cNvSpPr>
          <p:nvPr/>
        </p:nvSpPr>
        <p:spPr bwMode="auto">
          <a:xfrm>
            <a:off x="9201150" y="5097463"/>
            <a:ext cx="500063" cy="492125"/>
          </a:xfrm>
          <a:prstGeom prst="rect">
            <a:avLst/>
          </a:prstGeom>
          <a:solidFill>
            <a:schemeClr val="accent1"/>
          </a:solidFill>
          <a:ln w="9525">
            <a:noFill/>
            <a:miter lim="800000"/>
          </a:ln>
        </p:spPr>
        <p:txBody>
          <a:bodyPr lIns="0" tIns="0" rIns="0" bIns="0">
            <a:spAutoFit/>
          </a:bodyPr>
          <a:lstStyle/>
          <a:p>
            <a:pPr algn="ctr"/>
            <a:r>
              <a:rPr lang="en-US" altLang="zh-CN" sz="3200" b="1">
                <a:solidFill>
                  <a:srgbClr val="9D138D"/>
                </a:solidFill>
              </a:rPr>
              <a:t>5</a:t>
            </a:r>
            <a:endParaRPr lang="zh-CN" altLang="en-US" sz="3200" b="1">
              <a:solidFill>
                <a:srgbClr val="9D138D"/>
              </a:solidFill>
            </a:endParaRPr>
          </a:p>
        </p:txBody>
      </p:sp>
      <p:sp>
        <p:nvSpPr>
          <p:cNvPr id="52" name="矩形 51"/>
          <p:cNvSpPr>
            <a:spLocks noChangeArrowheads="1"/>
          </p:cNvSpPr>
          <p:nvPr/>
        </p:nvSpPr>
        <p:spPr bwMode="auto">
          <a:xfrm>
            <a:off x="7453313" y="4449763"/>
            <a:ext cx="2428875" cy="1714500"/>
          </a:xfrm>
          <a:prstGeom prst="rect">
            <a:avLst/>
          </a:prstGeom>
          <a:solidFill>
            <a:schemeClr val="accent1"/>
          </a:solidFill>
          <a:ln w="9525" algn="ctr">
            <a:noFill/>
            <a:miter lim="800000"/>
          </a:ln>
        </p:spPr>
        <p:txBody>
          <a:bodyPr wrap="none"/>
          <a:lstStyle/>
          <a:p>
            <a:endParaRPr lang="zh-CN" altLang="en-US"/>
          </a:p>
        </p:txBody>
      </p:sp>
      <p:pic>
        <p:nvPicPr>
          <p:cNvPr id="34838" name="图片 2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linds(horizontal)">
                                      <p:cBhvr>
                                        <p:cTn id="15" dur="500"/>
                                        <p:tgtEl>
                                          <p:spTgt spid="2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linds(horizontal)">
                                      <p:cBhvr>
                                        <p:cTn id="21" dur="500"/>
                                        <p:tgtEl>
                                          <p:spTgt spid="2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horizontal)">
                                      <p:cBhvr>
                                        <p:cTn id="24" dur="500"/>
                                        <p:tgtEl>
                                          <p:spTgt spid="2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linds(horizontal)">
                                      <p:cBhvr>
                                        <p:cTn id="32" dur="500"/>
                                        <p:tgtEl>
                                          <p:spTgt spid="3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linds(horizontal)">
                                      <p:cBhvr>
                                        <p:cTn id="35" dur="500"/>
                                        <p:tgtEl>
                                          <p:spTgt spid="40"/>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blinds(horizontal)">
                                      <p:cBhvr>
                                        <p:cTn id="38" dur="500"/>
                                        <p:tgtEl>
                                          <p:spTgt spid="4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blinds(horizontal)">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slide(fromTop)">
                                      <p:cBhvr>
                                        <p:cTn id="46" dur="500"/>
                                        <p:tgtEl>
                                          <p:spTgt spid="45"/>
                                        </p:tgtEl>
                                      </p:cBhvr>
                                    </p:animEffect>
                                  </p:childTnLst>
                                </p:cTn>
                              </p:par>
                              <p:par>
                                <p:cTn id="47" presetID="12" presetClass="entr" presetSubtype="1" fill="hold"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slide(fromTop)">
                                      <p:cBhvr>
                                        <p:cTn id="49" dur="500"/>
                                        <p:tgtEl>
                                          <p:spTgt spid="48"/>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blinds(horizontal)">
                                      <p:cBhvr>
                                        <p:cTn id="54" dur="500"/>
                                        <p:tgtEl>
                                          <p:spTgt spid="43"/>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linds(horizontal)">
                                      <p:cBhvr>
                                        <p:cTn id="57" dur="500"/>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blinds(horizontal)">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 calcmode="lin" valueType="num">
                                      <p:cBhvr>
                                        <p:cTn id="69" dur="500" fill="hold"/>
                                        <p:tgtEl>
                                          <p:spTgt spid="50"/>
                                        </p:tgtEl>
                                        <p:attrNameLst>
                                          <p:attrName>style.rotation</p:attrName>
                                        </p:attrNameLst>
                                      </p:cBhvr>
                                      <p:tavLst>
                                        <p:tav tm="0">
                                          <p:val>
                                            <p:fltVal val="360"/>
                                          </p:val>
                                        </p:tav>
                                        <p:tav tm="100000">
                                          <p:val>
                                            <p:fltVal val="0"/>
                                          </p:val>
                                        </p:tav>
                                      </p:tavLst>
                                    </p:anim>
                                    <p:animEffect transition="in" filter="fade">
                                      <p:cBhvr>
                                        <p:cTn id="70" dur="500"/>
                                        <p:tgtEl>
                                          <p:spTgt spid="50"/>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 calcmode="lin" valueType="num">
                                      <p:cBhvr>
                                        <p:cTn id="77" dur="500" fill="hold"/>
                                        <p:tgtEl>
                                          <p:spTgt spid="51"/>
                                        </p:tgtEl>
                                        <p:attrNameLst>
                                          <p:attrName>style.rotation</p:attrName>
                                        </p:attrNameLst>
                                      </p:cBhvr>
                                      <p:tavLst>
                                        <p:tav tm="0">
                                          <p:val>
                                            <p:fltVal val="360"/>
                                          </p:val>
                                        </p:tav>
                                        <p:tav tm="100000">
                                          <p:val>
                                            <p:fltVal val="0"/>
                                          </p:val>
                                        </p:tav>
                                      </p:tavLst>
                                    </p:anim>
                                    <p:animEffect transition="in" filter="fade">
                                      <p:cBhvr>
                                        <p:cTn id="78" dur="500"/>
                                        <p:tgtEl>
                                          <p:spTgt spid="51"/>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slide(fromBottom)">
                                      <p:cBhvr>
                                        <p:cTn id="8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5" grpId="0"/>
      <p:bldP spid="26" grpId="0"/>
      <p:bldP spid="29" grpId="0"/>
      <p:bldP spid="30" grpId="0"/>
      <p:bldP spid="39" grpId="0" bldLvl="0" animBg="1"/>
      <p:bldP spid="40" grpId="0" bldLvl="0" animBg="1"/>
      <p:bldP spid="41" grpId="0"/>
      <p:bldP spid="42" grpId="0"/>
      <p:bldP spid="43" grpId="0"/>
      <p:bldP spid="44" grpId="0"/>
      <p:bldP spid="49" grpId="0" bldLvl="0" animBg="1"/>
      <p:bldP spid="50" grpId="0" bldLvl="0" animBg="1"/>
      <p:bldP spid="51" grpId="0" bldLvl="0" animBg="1"/>
      <p:bldP spid="5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1"/>
          </p:nvPr>
        </p:nvSpPr>
        <p:spPr>
          <a:xfrm>
            <a:off x="1881188" y="876300"/>
            <a:ext cx="8318500" cy="5481638"/>
          </a:xfrm>
        </p:spPr>
        <p:txBody>
          <a:bodyPr/>
          <a:lstStyle/>
          <a:p>
            <a:r>
              <a:rPr lang="zh-CN" altLang="zh-CN" smtClean="0"/>
              <a:t>如果想通过函数调用得到ｎ个要改变的值</a:t>
            </a:r>
            <a:r>
              <a:rPr lang="zh-CN" altLang="en-US" smtClean="0"/>
              <a:t>：</a:t>
            </a:r>
            <a:endParaRPr lang="zh-CN" altLang="zh-CN" smtClean="0"/>
          </a:p>
          <a:p>
            <a:pPr lvl="1">
              <a:lnSpc>
                <a:spcPct val="100000"/>
              </a:lnSpc>
              <a:buFont typeface="Wingdings" panose="05000000000000000000" pitchFamily="2" charset="2"/>
              <a:buNone/>
            </a:pPr>
            <a:r>
              <a:rPr lang="zh-CN" altLang="zh-CN" smtClean="0"/>
              <a:t>① 在主调函数中设ｎ个变量，用ｎ个指针变量指向它们</a:t>
            </a:r>
            <a:endParaRPr lang="zh-CN" altLang="zh-CN" smtClean="0"/>
          </a:p>
          <a:p>
            <a:pPr lvl="1">
              <a:lnSpc>
                <a:spcPct val="100000"/>
              </a:lnSpc>
              <a:buFont typeface="Wingdings" panose="05000000000000000000" pitchFamily="2" charset="2"/>
              <a:buNone/>
            </a:pPr>
            <a:r>
              <a:rPr lang="zh-CN" altLang="zh-CN" smtClean="0"/>
              <a:t>② 设计一个函数，有</a:t>
            </a:r>
            <a:r>
              <a:rPr lang="en-US" altLang="zh-CN" smtClean="0"/>
              <a:t>n</a:t>
            </a:r>
            <a:r>
              <a:rPr lang="zh-CN" altLang="zh-CN" smtClean="0"/>
              <a:t>个指针形参。在这个函数中改变这ｎ个形参的值</a:t>
            </a:r>
            <a:endParaRPr lang="zh-CN" altLang="zh-CN" smtClean="0"/>
          </a:p>
          <a:p>
            <a:pPr lvl="1">
              <a:lnSpc>
                <a:spcPct val="100000"/>
              </a:lnSpc>
              <a:buFont typeface="Wingdings" panose="05000000000000000000" pitchFamily="2" charset="2"/>
              <a:buNone/>
            </a:pPr>
            <a:r>
              <a:rPr lang="zh-CN" altLang="zh-CN" smtClean="0"/>
              <a:t>③ 在主调函数中调用这个函数，在调用时将这</a:t>
            </a:r>
            <a:r>
              <a:rPr lang="en-US" altLang="zh-CN" smtClean="0"/>
              <a:t>n</a:t>
            </a:r>
            <a:r>
              <a:rPr lang="zh-CN" altLang="zh-CN" smtClean="0"/>
              <a:t>个指针变量作实参，将它们的地址传给该函数的形参</a:t>
            </a:r>
            <a:endParaRPr lang="zh-CN" altLang="zh-CN" smtClean="0"/>
          </a:p>
          <a:p>
            <a:pPr lvl="1">
              <a:lnSpc>
                <a:spcPct val="100000"/>
              </a:lnSpc>
              <a:buFont typeface="Wingdings" panose="05000000000000000000" pitchFamily="2" charset="2"/>
              <a:buNone/>
            </a:pPr>
            <a:r>
              <a:rPr lang="zh-CN" altLang="zh-CN" smtClean="0"/>
              <a:t>④ 在执行该函数的过程中，通过形参指针变量，改变它们所指向的ｎ个变量的值</a:t>
            </a:r>
            <a:endParaRPr lang="zh-CN" altLang="zh-CN" smtClean="0"/>
          </a:p>
          <a:p>
            <a:pPr lvl="1">
              <a:lnSpc>
                <a:spcPct val="100000"/>
              </a:lnSpc>
              <a:buFont typeface="Wingdings" panose="05000000000000000000" pitchFamily="2" charset="2"/>
              <a:buNone/>
            </a:pPr>
            <a:r>
              <a:rPr lang="zh-CN" altLang="en-US" smtClean="0"/>
              <a:t>⑤</a:t>
            </a:r>
            <a:r>
              <a:rPr lang="zh-CN" altLang="zh-CN" smtClean="0"/>
              <a:t>主调函数中就可以使用这些改变了值的变量</a:t>
            </a:r>
            <a:endParaRPr lang="zh-CN" altLang="en-US" smtClean="0"/>
          </a:p>
        </p:txBody>
      </p:sp>
      <p:pic>
        <p:nvPicPr>
          <p:cNvPr id="3584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842">
                                            <p:txEl>
                                              <p:pRg st="1" end="1"/>
                                            </p:txEl>
                                          </p:spTgt>
                                        </p:tgtEl>
                                        <p:attrNameLst>
                                          <p:attrName>style.visibility</p:attrName>
                                        </p:attrNameLst>
                                      </p:cBhvr>
                                      <p:to>
                                        <p:strVal val="visible"/>
                                      </p:to>
                                    </p:set>
                                    <p:animEffect transition="in" filter="blinds(horizontal)">
                                      <p:cBhvr>
                                        <p:cTn id="7" dur="500"/>
                                        <p:tgtEl>
                                          <p:spTgt spid="3584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842">
                                            <p:txEl>
                                              <p:pRg st="2" end="2"/>
                                            </p:txEl>
                                          </p:spTgt>
                                        </p:tgtEl>
                                        <p:attrNameLst>
                                          <p:attrName>style.visibility</p:attrName>
                                        </p:attrNameLst>
                                      </p:cBhvr>
                                      <p:to>
                                        <p:strVal val="visible"/>
                                      </p:to>
                                    </p:set>
                                    <p:animEffect transition="in" filter="blinds(horizontal)">
                                      <p:cBhvr>
                                        <p:cTn id="12" dur="500"/>
                                        <p:tgtEl>
                                          <p:spTgt spid="3584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5842">
                                            <p:txEl>
                                              <p:pRg st="3" end="3"/>
                                            </p:txEl>
                                          </p:spTgt>
                                        </p:tgtEl>
                                        <p:attrNameLst>
                                          <p:attrName>style.visibility</p:attrName>
                                        </p:attrNameLst>
                                      </p:cBhvr>
                                      <p:to>
                                        <p:strVal val="visible"/>
                                      </p:to>
                                    </p:set>
                                    <p:animEffect transition="in" filter="blinds(horizontal)">
                                      <p:cBhvr>
                                        <p:cTn id="17" dur="500"/>
                                        <p:tgtEl>
                                          <p:spTgt spid="3584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5842">
                                            <p:txEl>
                                              <p:pRg st="4" end="4"/>
                                            </p:txEl>
                                          </p:spTgt>
                                        </p:tgtEl>
                                        <p:attrNameLst>
                                          <p:attrName>style.visibility</p:attrName>
                                        </p:attrNameLst>
                                      </p:cBhvr>
                                      <p:to>
                                        <p:strVal val="visible"/>
                                      </p:to>
                                    </p:set>
                                    <p:animEffect transition="in" filter="blinds(horizontal)">
                                      <p:cBhvr>
                                        <p:cTn id="22" dur="500"/>
                                        <p:tgtEl>
                                          <p:spTgt spid="3584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5842">
                                            <p:txEl>
                                              <p:pRg st="5" end="5"/>
                                            </p:txEl>
                                          </p:spTgt>
                                        </p:tgtEl>
                                        <p:attrNameLst>
                                          <p:attrName>style.visibility</p:attrName>
                                        </p:attrNameLst>
                                      </p:cBhvr>
                                      <p:to>
                                        <p:strVal val="visible"/>
                                      </p:to>
                                    </p:set>
                                    <p:animEffect transition="in" filter="blinds(horizontal)">
                                      <p:cBhvr>
                                        <p:cTn id="27" dur="500"/>
                                        <p:tgtEl>
                                          <p:spTgt spid="358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52625" y="1285875"/>
            <a:ext cx="8153400" cy="4495800"/>
          </a:xfrm>
        </p:spPr>
        <p:txBody>
          <a:bodyPr/>
          <a:lstStyle/>
          <a:p>
            <a:pPr>
              <a:buFont typeface="Wingdings" panose="05000000000000000000" pitchFamily="2" charset="2"/>
              <a:buNone/>
            </a:pPr>
            <a:r>
              <a:rPr lang="zh-CN" altLang="zh-CN" smtClean="0"/>
              <a:t>例</a:t>
            </a:r>
            <a:r>
              <a:rPr lang="en-US" altLang="zh-CN" smtClean="0"/>
              <a:t>7.</a:t>
            </a:r>
            <a:r>
              <a:rPr lang="en-US" altLang="zh-CN" smtClean="0"/>
              <a:t>4 </a:t>
            </a:r>
            <a:r>
              <a:rPr lang="zh-CN" altLang="zh-CN" smtClean="0"/>
              <a:t>对输入的两个整数按大小顺序输出。</a:t>
            </a:r>
            <a:endParaRPr lang="en-US" altLang="zh-CN" smtClean="0"/>
          </a:p>
          <a:p>
            <a:r>
              <a:rPr lang="zh-CN" altLang="zh-CN" smtClean="0"/>
              <a:t>解题思路：尝试调用</a:t>
            </a:r>
            <a:r>
              <a:rPr lang="en-US" altLang="zh-CN" smtClean="0"/>
              <a:t>swap</a:t>
            </a:r>
            <a:r>
              <a:rPr lang="zh-CN" altLang="zh-CN" smtClean="0"/>
              <a:t>函数来实现题目要求。在函数中改变形参</a:t>
            </a:r>
            <a:r>
              <a:rPr lang="en-US" altLang="zh-CN" smtClean="0"/>
              <a:t>(</a:t>
            </a:r>
            <a:r>
              <a:rPr lang="zh-CN" altLang="zh-CN" smtClean="0"/>
              <a:t>指针变量</a:t>
            </a:r>
            <a:r>
              <a:rPr lang="en-US" altLang="zh-CN" smtClean="0"/>
              <a:t>)</a:t>
            </a:r>
            <a:r>
              <a:rPr lang="zh-CN" altLang="zh-CN" smtClean="0"/>
              <a:t>的值，希望能由此改变实参</a:t>
            </a:r>
            <a:r>
              <a:rPr lang="en-US" altLang="zh-CN" smtClean="0"/>
              <a:t>(</a:t>
            </a:r>
            <a:r>
              <a:rPr lang="zh-CN" altLang="zh-CN" smtClean="0"/>
              <a:t>指针变量</a:t>
            </a:r>
            <a:r>
              <a:rPr lang="en-US" altLang="zh-CN" smtClean="0"/>
              <a:t>)</a:t>
            </a:r>
            <a:r>
              <a:rPr lang="zh-CN" altLang="zh-CN" smtClean="0"/>
              <a:t>的值</a:t>
            </a:r>
            <a:endParaRPr lang="zh-CN" altLang="en-US" smtClean="0"/>
          </a:p>
        </p:txBody>
      </p:sp>
      <p:pic>
        <p:nvPicPr>
          <p:cNvPr id="36867"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p:cNvSpPr>
          <p:nvPr>
            <p:ph idx="1"/>
          </p:nvPr>
        </p:nvSpPr>
        <p:spPr>
          <a:xfrm>
            <a:off x="1809750" y="285750"/>
            <a:ext cx="8153400" cy="4643438"/>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{void swap(int *p1,int *p2);</a:t>
            </a:r>
            <a:endParaRPr lang="zh-CN" altLang="zh-CN" sz="2800" smtClean="0"/>
          </a:p>
          <a:p>
            <a:pPr>
              <a:lnSpc>
                <a:spcPts val="3000"/>
              </a:lnSpc>
              <a:buFont typeface="Wingdings" panose="05000000000000000000" pitchFamily="2" charset="2"/>
              <a:buNone/>
            </a:pPr>
            <a:r>
              <a:rPr lang="en-US" altLang="zh-CN" sz="2800" smtClean="0"/>
              <a:t>  int a,b;  int*pointer_1,*pointer_2; </a:t>
            </a:r>
            <a:endParaRPr lang="zh-CN" altLang="zh-CN" sz="2800" smtClean="0"/>
          </a:p>
          <a:p>
            <a:pPr>
              <a:lnSpc>
                <a:spcPts val="3000"/>
              </a:lnSpc>
              <a:buFont typeface="Wingdings" panose="05000000000000000000" pitchFamily="2" charset="2"/>
              <a:buNone/>
            </a:pPr>
            <a:r>
              <a:rPr lang="en-US" altLang="zh-CN" sz="2800" smtClean="0"/>
              <a:t>  scanf("%d,%d",&amp;a,&amp;b);</a:t>
            </a:r>
            <a:endParaRPr lang="zh-CN" altLang="zh-CN" sz="2800" smtClean="0"/>
          </a:p>
          <a:p>
            <a:pPr>
              <a:lnSpc>
                <a:spcPts val="3000"/>
              </a:lnSpc>
              <a:buFont typeface="Wingdings" panose="05000000000000000000" pitchFamily="2" charset="2"/>
              <a:buNone/>
            </a:pPr>
            <a:r>
              <a:rPr lang="en-US" altLang="zh-CN" sz="2800" smtClean="0"/>
              <a:t>  pointer_1=&amp;a;  pointer_2=&amp;b;</a:t>
            </a:r>
            <a:endParaRPr lang="zh-CN" altLang="zh-CN" sz="2800" smtClean="0"/>
          </a:p>
          <a:p>
            <a:pPr>
              <a:lnSpc>
                <a:spcPts val="3000"/>
              </a:lnSpc>
              <a:buFont typeface="Wingdings" panose="05000000000000000000" pitchFamily="2" charset="2"/>
              <a:buNone/>
            </a:pPr>
            <a:r>
              <a:rPr lang="en-US" altLang="zh-CN" sz="2800" smtClean="0"/>
              <a:t>  if (a&lt;b)  swap(pointer_1,pointer_2); </a:t>
            </a:r>
            <a:endParaRPr lang="zh-CN" altLang="zh-CN" sz="2800" smtClean="0"/>
          </a:p>
          <a:p>
            <a:pPr>
              <a:lnSpc>
                <a:spcPts val="3000"/>
              </a:lnSpc>
              <a:buFont typeface="Wingdings" panose="05000000000000000000" pitchFamily="2" charset="2"/>
              <a:buNone/>
            </a:pPr>
            <a:r>
              <a:rPr lang="en-US" altLang="zh-CN" sz="2800" smtClean="0"/>
              <a:t>  printf("max=%d,min=%d\n",a,b);</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 }</a:t>
            </a:r>
            <a:endParaRPr lang="zh-CN" altLang="en-US" sz="2800" smtClean="0"/>
          </a:p>
        </p:txBody>
      </p:sp>
      <p:pic>
        <p:nvPicPr>
          <p:cNvPr id="4" name="Picture 2"/>
          <p:cNvPicPr>
            <a:picLocks noChangeAspect="1" noChangeArrowheads="1"/>
          </p:cNvPicPr>
          <p:nvPr/>
        </p:nvPicPr>
        <p:blipFill>
          <a:blip r:embed="rId1"/>
          <a:srcRect/>
          <a:stretch>
            <a:fillRect/>
          </a:stretch>
        </p:blipFill>
        <p:spPr bwMode="auto">
          <a:xfrm>
            <a:off x="7167563" y="2071688"/>
            <a:ext cx="928687" cy="492125"/>
          </a:xfrm>
          <a:prstGeom prst="rect">
            <a:avLst/>
          </a:prstGeom>
          <a:noFill/>
          <a:ln w="9525">
            <a:noFill/>
            <a:miter lim="800000"/>
            <a:headEnd/>
            <a:tailEnd/>
          </a:ln>
        </p:spPr>
      </p:pic>
      <p:sp>
        <p:nvSpPr>
          <p:cNvPr id="5" name="内容占位符 2"/>
          <p:cNvSpPr txBox="1"/>
          <p:nvPr/>
        </p:nvSpPr>
        <p:spPr bwMode="auto">
          <a:xfrm>
            <a:off x="2381250" y="4572000"/>
            <a:ext cx="5715000" cy="1928813"/>
          </a:xfrm>
          <a:prstGeom prst="rect">
            <a:avLst/>
          </a:prstGeom>
          <a:solidFill>
            <a:srgbClr val="CCECFF"/>
          </a:solidFill>
          <a:ln w="9525">
            <a:noFill/>
            <a:miter lim="800000"/>
          </a:ln>
        </p:spPr>
        <p:txBody>
          <a:bodyPr/>
          <a:lstStyle/>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void swap(</a:t>
            </a:r>
            <a:r>
              <a:rPr lang="en-US" altLang="zh-CN" sz="2800" b="1" kern="0" dirty="0" err="1">
                <a:latin typeface="+mn-lt"/>
                <a:ea typeface="+mn-ea"/>
              </a:rPr>
              <a:t>int</a:t>
            </a:r>
            <a:r>
              <a:rPr lang="en-US" altLang="zh-CN" sz="2800" b="1" kern="0" dirty="0">
                <a:latin typeface="+mn-lt"/>
                <a:ea typeface="+mn-ea"/>
              </a:rPr>
              <a:t> *p1,int *p2) </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int</a:t>
            </a:r>
            <a:r>
              <a:rPr lang="en-US" altLang="zh-CN" sz="2800" b="1" kern="0" dirty="0">
                <a:latin typeface="+mn-lt"/>
                <a:ea typeface="+mn-ea"/>
              </a:rPr>
              <a:t> *p;</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p=p1; p1=p2; p2=p;</a:t>
            </a:r>
            <a:endParaRPr lang="en-US"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endParaRPr lang="zh-CN" altLang="en-US" sz="2800" b="1" kern="0" dirty="0">
              <a:latin typeface="+mn-lt"/>
              <a:ea typeface="+mn-ea"/>
            </a:endParaRPr>
          </a:p>
        </p:txBody>
      </p:sp>
      <p:cxnSp>
        <p:nvCxnSpPr>
          <p:cNvPr id="6" name="直接连接符 5"/>
          <p:cNvCxnSpPr>
            <a:cxnSpLocks noChangeShapeType="1"/>
          </p:cNvCxnSpPr>
          <p:nvPr/>
        </p:nvCxnSpPr>
        <p:spPr bwMode="auto">
          <a:xfrm>
            <a:off x="3952875" y="3500438"/>
            <a:ext cx="5572125" cy="9525"/>
          </a:xfrm>
          <a:prstGeom prst="line">
            <a:avLst/>
          </a:prstGeom>
          <a:noFill/>
          <a:ln w="38100" algn="ctr">
            <a:solidFill>
              <a:srgbClr val="FF0000"/>
            </a:solidFill>
            <a:miter lim="800000"/>
          </a:ln>
        </p:spPr>
      </p:cxnSp>
      <p:pic>
        <p:nvPicPr>
          <p:cNvPr id="37894" name="Picture 2"/>
          <p:cNvPicPr>
            <a:picLocks noChangeAspect="1" noChangeArrowheads="1"/>
          </p:cNvPicPr>
          <p:nvPr/>
        </p:nvPicPr>
        <p:blipFill>
          <a:blip r:embed="rId2"/>
          <a:srcRect/>
          <a:stretch>
            <a:fillRect/>
          </a:stretch>
        </p:blipFill>
        <p:spPr bwMode="auto">
          <a:xfrm>
            <a:off x="4452938" y="4000500"/>
            <a:ext cx="2870200" cy="428625"/>
          </a:xfrm>
          <a:prstGeom prst="rect">
            <a:avLst/>
          </a:prstGeom>
          <a:noFill/>
          <a:ln w="9525">
            <a:noFill/>
            <a:miter lim="800000"/>
            <a:headEnd/>
            <a:tailEnd/>
          </a:ln>
        </p:spPr>
      </p:pic>
      <p:sp>
        <p:nvSpPr>
          <p:cNvPr id="8" name="圆角矩形标注 7"/>
          <p:cNvSpPr>
            <a:spLocks noChangeArrowheads="1"/>
          </p:cNvSpPr>
          <p:nvPr/>
        </p:nvSpPr>
        <p:spPr bwMode="auto">
          <a:xfrm>
            <a:off x="7453313" y="4929188"/>
            <a:ext cx="2963862" cy="1143000"/>
          </a:xfrm>
          <a:prstGeom prst="wedgeRoundRectCallout">
            <a:avLst>
              <a:gd name="adj1" fmla="val -62593"/>
              <a:gd name="adj2" fmla="val 24153"/>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错！！！</a:t>
            </a:r>
            <a:endParaRPr lang="en-US" altLang="zh-CN" sz="2800" b="1">
              <a:solidFill>
                <a:srgbClr val="FF0000"/>
              </a:solidFill>
            </a:endParaRPr>
          </a:p>
          <a:p>
            <a:pPr algn="ctr"/>
            <a:r>
              <a:rPr lang="zh-CN" altLang="en-US" sz="2800" b="1">
                <a:solidFill>
                  <a:srgbClr val="0000CC"/>
                </a:solidFill>
              </a:rPr>
              <a:t>只交换形参指向</a:t>
            </a:r>
            <a:endParaRPr lang="zh-CN" altLang="en-US" sz="2800" b="1">
              <a:solidFill>
                <a:srgbClr val="0000CC"/>
              </a:solidFill>
            </a:endParaRPr>
          </a:p>
        </p:txBody>
      </p:sp>
      <p:pic>
        <p:nvPicPr>
          <p:cNvPr id="37896" name="图片 8"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p:cNvSpPr>
          <p:nvPr>
            <p:ph idx="1"/>
          </p:nvPr>
        </p:nvSpPr>
        <p:spPr/>
        <p:txBody>
          <a:bodyPr/>
          <a:lstStyle/>
          <a:p>
            <a:r>
              <a:rPr lang="zh-CN" altLang="zh-CN" smtClean="0"/>
              <a:t>注意：函数的调用可以（而且只可以）得到一个返回值（即函数值），而使用指针变量作参数，可以得到多个变化了的值。如果不用指针变量是难以做到这一点的。</a:t>
            </a:r>
            <a:endParaRPr lang="en-US" altLang="zh-CN" smtClean="0"/>
          </a:p>
          <a:p>
            <a:r>
              <a:rPr lang="zh-CN" altLang="zh-CN" smtClean="0"/>
              <a:t>要善于利用指针法。</a:t>
            </a:r>
            <a:endParaRPr lang="zh-CN" altLang="en-US" smtClean="0"/>
          </a:p>
        </p:txBody>
      </p:sp>
      <p:pic>
        <p:nvPicPr>
          <p:cNvPr id="3891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38375" y="1214438"/>
            <a:ext cx="7786688" cy="414337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5 </a:t>
            </a:r>
            <a:r>
              <a:rPr lang="zh-CN" altLang="zh-CN" smtClean="0"/>
              <a:t>输入</a:t>
            </a:r>
            <a:r>
              <a:rPr lang="en-US" altLang="zh-CN" smtClean="0"/>
              <a:t>3</a:t>
            </a:r>
            <a:r>
              <a:rPr lang="zh-CN" altLang="zh-CN" smtClean="0"/>
              <a:t>个整数</a:t>
            </a:r>
            <a:r>
              <a:rPr lang="en-US" altLang="zh-CN" smtClean="0"/>
              <a:t>a,b,c</a:t>
            </a:r>
            <a:r>
              <a:rPr lang="zh-CN" altLang="zh-CN" smtClean="0"/>
              <a:t>，要求按由大到小的顺序将它们输出。用函数实现。</a:t>
            </a:r>
            <a:endParaRPr lang="en-US" altLang="zh-CN" smtClean="0"/>
          </a:p>
          <a:p>
            <a:r>
              <a:rPr lang="zh-CN" altLang="zh-CN" smtClean="0"/>
              <a:t>解题思路：采用例</a:t>
            </a:r>
            <a:r>
              <a:rPr lang="en-US" altLang="zh-CN" smtClean="0"/>
              <a:t>7.</a:t>
            </a:r>
            <a:r>
              <a:rPr lang="en-US" altLang="zh-CN" smtClean="0"/>
              <a:t>3</a:t>
            </a:r>
            <a:r>
              <a:rPr lang="zh-CN" altLang="zh-CN" smtClean="0"/>
              <a:t>的方法在函数中改变这</a:t>
            </a:r>
            <a:r>
              <a:rPr lang="en-US" altLang="zh-CN" smtClean="0"/>
              <a:t>3</a:t>
            </a:r>
            <a:r>
              <a:rPr lang="zh-CN" altLang="zh-CN" smtClean="0"/>
              <a:t>个变量的值。用</a:t>
            </a:r>
            <a:r>
              <a:rPr lang="en-US" altLang="zh-CN" smtClean="0"/>
              <a:t>swap</a:t>
            </a:r>
            <a:r>
              <a:rPr lang="zh-CN" altLang="zh-CN" smtClean="0"/>
              <a:t>函数交换两个变量的值，用</a:t>
            </a:r>
            <a:r>
              <a:rPr lang="en-US" altLang="zh-CN" smtClean="0"/>
              <a:t>exchange</a:t>
            </a:r>
            <a:r>
              <a:rPr lang="zh-CN" altLang="zh-CN" smtClean="0"/>
              <a:t>函数改变这</a:t>
            </a:r>
            <a:r>
              <a:rPr lang="en-US" altLang="zh-CN" smtClean="0"/>
              <a:t>3</a:t>
            </a:r>
            <a:r>
              <a:rPr lang="zh-CN" altLang="zh-CN" smtClean="0"/>
              <a:t>个变量的值。</a:t>
            </a:r>
            <a:endParaRPr lang="zh-CN" altLang="zh-CN" smtClean="0"/>
          </a:p>
          <a:p>
            <a:pPr>
              <a:buFont typeface="Wingdings" panose="05000000000000000000" pitchFamily="2" charset="2"/>
              <a:buNone/>
            </a:pPr>
            <a:endParaRPr lang="zh-CN" altLang="en-US" smtClean="0"/>
          </a:p>
        </p:txBody>
      </p:sp>
      <p:pic>
        <p:nvPicPr>
          <p:cNvPr id="3993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指針是什么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099" name="Rectangle 3"/>
          <p:cNvSpPr>
            <a:spLocks noGrp="1" noChangeArrowheads="1"/>
          </p:cNvSpPr>
          <p:nvPr>
            <p:ph type="body" idx="1"/>
          </p:nvPr>
        </p:nvSpPr>
        <p:spPr>
          <a:xfrm>
            <a:off x="1952625" y="1643063"/>
            <a:ext cx="8501063" cy="4714875"/>
          </a:xfrm>
        </p:spPr>
        <p:txBody>
          <a:bodyPr/>
          <a:lstStyle/>
          <a:p>
            <a:pPr eaLnBrk="1" hangingPunct="1">
              <a:spcBef>
                <a:spcPct val="50000"/>
              </a:spcBef>
            </a:pPr>
            <a:r>
              <a:rPr lang="zh-CN" altLang="zh-CN" smtClean="0"/>
              <a:t>如果在程序中定义了一个变量，在对程序进行编译时，系统就会给</a:t>
            </a:r>
            <a:r>
              <a:rPr lang="zh-CN" altLang="en-US" smtClean="0"/>
              <a:t>该</a:t>
            </a:r>
            <a:r>
              <a:rPr lang="zh-CN" altLang="zh-CN" smtClean="0"/>
              <a:t>变量分配内存单元</a:t>
            </a:r>
            <a:endParaRPr lang="en-US" altLang="zh-CN" smtClean="0"/>
          </a:p>
          <a:p>
            <a:pPr eaLnBrk="1" hangingPunct="1">
              <a:spcBef>
                <a:spcPct val="50000"/>
              </a:spcBef>
            </a:pPr>
            <a:r>
              <a:rPr lang="zh-CN" altLang="zh-CN" smtClean="0"/>
              <a:t>编译系统根据程序中定义的变量类型，分配一定长度的空间</a:t>
            </a:r>
            <a:endParaRPr lang="en-US" altLang="zh-CN" smtClean="0"/>
          </a:p>
          <a:p>
            <a:pPr eaLnBrk="1" hangingPunct="1">
              <a:spcBef>
                <a:spcPct val="50000"/>
              </a:spcBef>
            </a:pPr>
            <a:r>
              <a:rPr lang="zh-CN" altLang="zh-CN" smtClean="0"/>
              <a:t>例如，</a:t>
            </a:r>
            <a:r>
              <a:rPr lang="en-US" altLang="zh-CN" smtClean="0"/>
              <a:t>VC++</a:t>
            </a:r>
            <a:r>
              <a:rPr lang="zh-CN" altLang="zh-CN" smtClean="0"/>
              <a:t>为整型变量分配</a:t>
            </a:r>
            <a:r>
              <a:rPr lang="en-US" altLang="zh-CN" smtClean="0"/>
              <a:t>4</a:t>
            </a:r>
            <a:r>
              <a:rPr lang="zh-CN" altLang="zh-CN" smtClean="0"/>
              <a:t>个字节，对单精度浮点型变量分配４个字节，对字符型变量分配１个字节</a:t>
            </a:r>
            <a:endParaRPr lang="en-US" altLang="zh-CN" smtClean="0"/>
          </a:p>
        </p:txBody>
      </p:sp>
      <p:pic>
        <p:nvPicPr>
          <p:cNvPr id="4100"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linds(horizontal)">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7" dur="5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2"/>
          <p:cNvSpPr>
            <a:spLocks noGrp="1"/>
          </p:cNvSpPr>
          <p:nvPr>
            <p:ph idx="1"/>
          </p:nvPr>
        </p:nvSpPr>
        <p:spPr>
          <a:xfrm>
            <a:off x="1738313" y="785813"/>
            <a:ext cx="8786812" cy="528637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void exchange(int *q1, int *q2, int *q3);   </a:t>
            </a:r>
            <a:endParaRPr lang="zh-CN" altLang="zh-CN" sz="2800" smtClean="0"/>
          </a:p>
          <a:p>
            <a:pPr>
              <a:lnSpc>
                <a:spcPct val="100000"/>
              </a:lnSpc>
              <a:buFont typeface="Wingdings" panose="05000000000000000000" pitchFamily="2" charset="2"/>
              <a:buNone/>
            </a:pPr>
            <a:r>
              <a:rPr lang="en-US" altLang="zh-CN" sz="2800" smtClean="0"/>
              <a:t>   int a,b,c,*p1,*p2,*p3;</a:t>
            </a:r>
            <a:endParaRPr lang="zh-CN" altLang="zh-CN" sz="2800" smtClean="0"/>
          </a:p>
          <a:p>
            <a:pPr>
              <a:lnSpc>
                <a:spcPct val="100000"/>
              </a:lnSpc>
              <a:buFont typeface="Wingdings" panose="05000000000000000000" pitchFamily="2" charset="2"/>
              <a:buNone/>
            </a:pPr>
            <a:r>
              <a:rPr lang="en-US" altLang="zh-CN" sz="2800" smtClean="0"/>
              <a:t>   scanf("%d,%d,%d",&amp;a,&amp;b,&amp;c);</a:t>
            </a:r>
            <a:endParaRPr lang="zh-CN" altLang="zh-CN" sz="2800" smtClean="0"/>
          </a:p>
          <a:p>
            <a:pPr>
              <a:lnSpc>
                <a:spcPct val="100000"/>
              </a:lnSpc>
              <a:buFont typeface="Wingdings" panose="05000000000000000000" pitchFamily="2" charset="2"/>
              <a:buNone/>
            </a:pPr>
            <a:r>
              <a:rPr lang="en-US" altLang="zh-CN" sz="2800" smtClean="0"/>
              <a:t>   p1=&amp;a;p2=&amp;b;p3=&amp;c;</a:t>
            </a:r>
            <a:endParaRPr lang="zh-CN" altLang="zh-CN" sz="2800" smtClean="0"/>
          </a:p>
          <a:p>
            <a:pPr>
              <a:lnSpc>
                <a:spcPct val="100000"/>
              </a:lnSpc>
              <a:buFont typeface="Wingdings" panose="05000000000000000000" pitchFamily="2" charset="2"/>
              <a:buNone/>
            </a:pPr>
            <a:r>
              <a:rPr lang="en-US" altLang="zh-CN" sz="2800" smtClean="0"/>
              <a:t>   exchange(p1,p2,p3);</a:t>
            </a:r>
            <a:endParaRPr lang="zh-CN" altLang="zh-CN" sz="2800" smtClean="0"/>
          </a:p>
          <a:p>
            <a:pPr>
              <a:lnSpc>
                <a:spcPct val="100000"/>
              </a:lnSpc>
              <a:buFont typeface="Wingdings" panose="05000000000000000000" pitchFamily="2" charset="2"/>
              <a:buNone/>
            </a:pPr>
            <a:r>
              <a:rPr lang="en-US" altLang="zh-CN" sz="2800" smtClean="0"/>
              <a:t>   printf(“%d,%d,%d\n",a,b,c);</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4" name="圆角矩形标注 3"/>
          <p:cNvSpPr>
            <a:spLocks noChangeArrowheads="1"/>
          </p:cNvSpPr>
          <p:nvPr/>
        </p:nvSpPr>
        <p:spPr bwMode="auto">
          <a:xfrm>
            <a:off x="7310438" y="3357563"/>
            <a:ext cx="3071812" cy="1143000"/>
          </a:xfrm>
          <a:prstGeom prst="wedgeRoundRectCallout">
            <a:avLst>
              <a:gd name="adj1" fmla="val -78875"/>
              <a:gd name="adj2" fmla="val 23019"/>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调用结束后不会改变指针的指向</a:t>
            </a:r>
            <a:endParaRPr lang="zh-CN" altLang="en-US" sz="2800" b="1">
              <a:solidFill>
                <a:srgbClr val="0000CC"/>
              </a:solidFill>
            </a:endParaRPr>
          </a:p>
        </p:txBody>
      </p:sp>
      <p:pic>
        <p:nvPicPr>
          <p:cNvPr id="5" name="Picture 2"/>
          <p:cNvPicPr>
            <a:picLocks noChangeAspect="1" noChangeArrowheads="1"/>
          </p:cNvPicPr>
          <p:nvPr/>
        </p:nvPicPr>
        <p:blipFill>
          <a:blip r:embed="rId1"/>
          <a:srcRect/>
          <a:stretch>
            <a:fillRect/>
          </a:stretch>
        </p:blipFill>
        <p:spPr bwMode="auto">
          <a:xfrm>
            <a:off x="8491538" y="2886075"/>
            <a:ext cx="2033587" cy="400050"/>
          </a:xfrm>
          <a:prstGeom prst="rect">
            <a:avLst/>
          </a:prstGeom>
          <a:noFill/>
          <a:ln w="9525">
            <a:noFill/>
            <a:miter lim="800000"/>
            <a:headEnd/>
            <a:tailEnd/>
          </a:ln>
        </p:spPr>
      </p:pic>
      <p:pic>
        <p:nvPicPr>
          <p:cNvPr id="40965"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2"/>
          <p:cNvSpPr>
            <a:spLocks noGrp="1"/>
          </p:cNvSpPr>
          <p:nvPr>
            <p:ph idx="1"/>
          </p:nvPr>
        </p:nvSpPr>
        <p:spPr>
          <a:xfrm>
            <a:off x="1809750" y="857250"/>
            <a:ext cx="8501063" cy="5357813"/>
          </a:xfrm>
        </p:spPr>
        <p:txBody>
          <a:bodyPr/>
          <a:lstStyle/>
          <a:p>
            <a:pPr>
              <a:lnSpc>
                <a:spcPct val="100000"/>
              </a:lnSpc>
              <a:buFont typeface="Wingdings" panose="05000000000000000000" pitchFamily="2" charset="2"/>
              <a:buNone/>
            </a:pPr>
            <a:r>
              <a:rPr lang="en-US" altLang="zh-CN" sz="2800" smtClean="0"/>
              <a:t>void exchange(int *q1, int *q2, int *q3)    </a:t>
            </a:r>
            <a:endParaRPr lang="zh-CN" altLang="zh-CN" sz="2800" smtClean="0"/>
          </a:p>
          <a:p>
            <a:pPr>
              <a:lnSpc>
                <a:spcPct val="100000"/>
              </a:lnSpc>
              <a:buFont typeface="Wingdings" panose="05000000000000000000" pitchFamily="2" charset="2"/>
              <a:buNone/>
            </a:pPr>
            <a:r>
              <a:rPr lang="en-US" altLang="zh-CN" sz="2800" smtClean="0"/>
              <a:t>{ void swap(int *pt1, int *pt2);   </a:t>
            </a:r>
            <a:endParaRPr lang="zh-CN" altLang="zh-CN" sz="2800" smtClean="0"/>
          </a:p>
          <a:p>
            <a:pPr>
              <a:lnSpc>
                <a:spcPct val="100000"/>
              </a:lnSpc>
              <a:buFont typeface="Wingdings" panose="05000000000000000000" pitchFamily="2" charset="2"/>
              <a:buNone/>
            </a:pPr>
            <a:r>
              <a:rPr lang="en-US" altLang="zh-CN" sz="2800" smtClean="0"/>
              <a:t>   if(*q1&lt;*q2) swap(q1,q2);   </a:t>
            </a:r>
            <a:endParaRPr lang="zh-CN" altLang="zh-CN" sz="2800" smtClean="0"/>
          </a:p>
          <a:p>
            <a:pPr>
              <a:lnSpc>
                <a:spcPct val="100000"/>
              </a:lnSpc>
              <a:buFont typeface="Wingdings" panose="05000000000000000000" pitchFamily="2" charset="2"/>
              <a:buNone/>
            </a:pPr>
            <a:r>
              <a:rPr lang="en-US" altLang="zh-CN" sz="2800" smtClean="0"/>
              <a:t>   if(*q1&lt;*q3) swap(q1,q3);   </a:t>
            </a:r>
            <a:endParaRPr lang="zh-CN" altLang="zh-CN" sz="2800" smtClean="0"/>
          </a:p>
          <a:p>
            <a:pPr>
              <a:lnSpc>
                <a:spcPct val="100000"/>
              </a:lnSpc>
              <a:buFont typeface="Wingdings" panose="05000000000000000000" pitchFamily="2" charset="2"/>
              <a:buNone/>
            </a:pPr>
            <a:r>
              <a:rPr lang="en-US" altLang="zh-CN" sz="2800" smtClean="0"/>
              <a:t>   if(*q2&lt;*q3) swap(q2,q3);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void swap(int *pt1, int *pt2)       </a:t>
            </a:r>
            <a:endParaRPr lang="zh-CN" altLang="zh-CN" sz="2800" smtClean="0"/>
          </a:p>
          <a:p>
            <a:pPr>
              <a:lnSpc>
                <a:spcPct val="100000"/>
              </a:lnSpc>
              <a:buFont typeface="Wingdings" panose="05000000000000000000" pitchFamily="2" charset="2"/>
              <a:buNone/>
            </a:pPr>
            <a:r>
              <a:rPr lang="en-US" altLang="zh-CN" sz="2800" smtClean="0"/>
              <a:t>{ int temp;</a:t>
            </a:r>
            <a:endParaRPr lang="zh-CN" altLang="zh-CN" sz="2800" smtClean="0"/>
          </a:p>
          <a:p>
            <a:pPr>
              <a:lnSpc>
                <a:spcPct val="100000"/>
              </a:lnSpc>
              <a:buFont typeface="Wingdings" panose="05000000000000000000" pitchFamily="2" charset="2"/>
              <a:buNone/>
            </a:pPr>
            <a:r>
              <a:rPr lang="en-US" altLang="zh-CN" sz="2800" smtClean="0"/>
              <a:t>   temp=*pt1;   *pt1=*pt2;  *pt2=temp;</a:t>
            </a:r>
            <a:endParaRPr lang="zh-CN" altLang="zh-CN" sz="2800" smtClean="0"/>
          </a:p>
          <a:p>
            <a:pPr>
              <a:lnSpc>
                <a:spcPct val="100000"/>
              </a:lnSpc>
              <a:buFont typeface="Wingdings" panose="05000000000000000000" pitchFamily="2" charset="2"/>
              <a:buNone/>
            </a:pPr>
            <a:r>
              <a:rPr lang="en-US" altLang="zh-CN" sz="2800" smtClean="0"/>
              <a:t> }   </a:t>
            </a:r>
            <a:endParaRPr lang="zh-CN" altLang="zh-CN" sz="2800" smtClean="0"/>
          </a:p>
        </p:txBody>
      </p:sp>
      <p:sp>
        <p:nvSpPr>
          <p:cNvPr id="5" name="圆角矩形标注 4"/>
          <p:cNvSpPr>
            <a:spLocks noChangeArrowheads="1"/>
          </p:cNvSpPr>
          <p:nvPr/>
        </p:nvSpPr>
        <p:spPr bwMode="auto">
          <a:xfrm>
            <a:off x="3452813" y="5643563"/>
            <a:ext cx="2357437" cy="1000125"/>
          </a:xfrm>
          <a:prstGeom prst="wedgeRoundRectCallout">
            <a:avLst>
              <a:gd name="adj1" fmla="val 34907"/>
              <a:gd name="adj2" fmla="val -74514"/>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交换指针指向的变量值</a:t>
            </a:r>
            <a:endParaRPr lang="zh-CN" altLang="en-US" sz="2800" b="1">
              <a:solidFill>
                <a:srgbClr val="0000CC"/>
              </a:solidFill>
            </a:endParaRPr>
          </a:p>
        </p:txBody>
      </p:sp>
      <p:pic>
        <p:nvPicPr>
          <p:cNvPr id="242691" name="Picture 3"/>
          <p:cNvPicPr>
            <a:picLocks noChangeAspect="1" noChangeArrowheads="1"/>
          </p:cNvPicPr>
          <p:nvPr/>
        </p:nvPicPr>
        <p:blipFill>
          <a:blip r:embed="rId1"/>
          <a:srcRect/>
          <a:stretch>
            <a:fillRect/>
          </a:stretch>
        </p:blipFill>
        <p:spPr bwMode="auto">
          <a:xfrm>
            <a:off x="8491538" y="3286125"/>
            <a:ext cx="2033587" cy="425450"/>
          </a:xfrm>
          <a:prstGeom prst="rect">
            <a:avLst/>
          </a:prstGeom>
          <a:noFill/>
          <a:ln w="9525">
            <a:noFill/>
            <a:miter lim="800000"/>
            <a:headEnd/>
            <a:tailEnd/>
          </a:ln>
        </p:spPr>
      </p:pic>
      <p:pic>
        <p:nvPicPr>
          <p:cNvPr id="41989" name="Picture 2"/>
          <p:cNvPicPr>
            <a:picLocks noChangeAspect="1" noChangeArrowheads="1"/>
          </p:cNvPicPr>
          <p:nvPr/>
        </p:nvPicPr>
        <p:blipFill>
          <a:blip r:embed="rId2"/>
          <a:srcRect/>
          <a:stretch>
            <a:fillRect/>
          </a:stretch>
        </p:blipFill>
        <p:spPr bwMode="auto">
          <a:xfrm>
            <a:off x="8491538" y="2886075"/>
            <a:ext cx="2033587" cy="400050"/>
          </a:xfrm>
          <a:prstGeom prst="rect">
            <a:avLst/>
          </a:prstGeom>
          <a:noFill/>
          <a:ln w="9525">
            <a:noFill/>
            <a:miter lim="800000"/>
            <a:headEnd/>
            <a:tailEnd/>
          </a:ln>
        </p:spPr>
      </p:pic>
      <p:pic>
        <p:nvPicPr>
          <p:cNvPr id="41990" name="图片 5"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2691"/>
                                        </p:tgtEl>
                                        <p:attrNameLst>
                                          <p:attrName>style.visibility</p:attrName>
                                        </p:attrNameLst>
                                      </p:cBhvr>
                                      <p:to>
                                        <p:strVal val="visible"/>
                                      </p:to>
                                    </p:set>
                                    <p:animEffect transition="in" filter="blinds(horizontal)">
                                      <p:cBhvr>
                                        <p:cTn id="12" dur="500"/>
                                        <p:tgtEl>
                                          <p:spTgt spid="242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3011" name="Rectangle 3"/>
          <p:cNvSpPr>
            <a:spLocks noGrp="1" noChangeArrowheads="1"/>
          </p:cNvSpPr>
          <p:nvPr>
            <p:ph type="body" idx="1"/>
          </p:nvPr>
        </p:nvSpPr>
        <p:spPr>
          <a:xfrm>
            <a:off x="2095500" y="1714500"/>
            <a:ext cx="8215313" cy="4000500"/>
          </a:xfrm>
        </p:spPr>
        <p:txBody>
          <a:bodyPr/>
          <a:lstStyle/>
          <a:p>
            <a:pPr>
              <a:buFont typeface="Wingdings" panose="05000000000000000000" pitchFamily="2" charset="2"/>
              <a:buNone/>
            </a:pPr>
            <a:r>
              <a:rPr lang="en-US" altLang="zh-CN" sz="3600" smtClean="0">
                <a:hlinkClick r:id="rId1" action="ppaction://hlinksldjump"/>
              </a:rPr>
              <a:t>7.3.1 </a:t>
            </a:r>
            <a:r>
              <a:rPr lang="zh-CN" altLang="zh-CN" sz="3600" smtClean="0">
                <a:hlinkClick r:id="rId1" action="ppaction://hlinksldjump"/>
              </a:rPr>
              <a:t>数组元素的指针</a:t>
            </a:r>
            <a:endParaRPr lang="en-US" altLang="zh-CN" sz="3600" smtClean="0"/>
          </a:p>
          <a:p>
            <a:pPr>
              <a:buFont typeface="Wingdings" panose="05000000000000000000" pitchFamily="2" charset="2"/>
              <a:buNone/>
            </a:pPr>
            <a:r>
              <a:rPr lang="en-US" altLang="zh-CN" sz="3600" smtClean="0">
                <a:hlinkClick r:id="rId2" action="ppaction://hlinksldjump"/>
              </a:rPr>
              <a:t>7.3.2 </a:t>
            </a:r>
            <a:r>
              <a:rPr lang="zh-CN" altLang="zh-CN" sz="3600" smtClean="0">
                <a:hlinkClick r:id="rId2" action="ppaction://hlinksldjump"/>
              </a:rPr>
              <a:t>在引用数组元素时指针的运算</a:t>
            </a:r>
            <a:endParaRPr lang="en-US" altLang="zh-CN" sz="3600" smtClean="0"/>
          </a:p>
          <a:p>
            <a:pPr>
              <a:buFont typeface="Wingdings" panose="05000000000000000000" pitchFamily="2" charset="2"/>
              <a:buNone/>
            </a:pPr>
            <a:r>
              <a:rPr lang="en-US" altLang="zh-CN" sz="3600" smtClean="0">
                <a:hlinkClick r:id="rId3" action="ppaction://hlinksldjump"/>
              </a:rPr>
              <a:t>7.3.3 </a:t>
            </a:r>
            <a:r>
              <a:rPr lang="zh-CN" altLang="zh-CN" sz="3600" smtClean="0">
                <a:hlinkClick r:id="rId3" action="ppaction://hlinksldjump"/>
              </a:rPr>
              <a:t>通过指针引用数组元素</a:t>
            </a:r>
            <a:endParaRPr lang="en-US" altLang="zh-CN" sz="3600" smtClean="0"/>
          </a:p>
          <a:p>
            <a:pPr>
              <a:buFont typeface="Wingdings" panose="05000000000000000000" pitchFamily="2" charset="2"/>
              <a:buNone/>
            </a:pPr>
            <a:r>
              <a:rPr lang="en-US" altLang="zh-CN" sz="3600" smtClean="0">
                <a:hlinkClick r:id="rId4" action="ppaction://hlinksldjump"/>
              </a:rPr>
              <a:t>7.3.4 </a:t>
            </a:r>
            <a:r>
              <a:rPr lang="zh-CN" altLang="zh-CN" sz="3600" smtClean="0">
                <a:hlinkClick r:id="rId4" action="ppaction://hlinksldjump"/>
              </a:rPr>
              <a:t>用数组名作函数参数</a:t>
            </a:r>
            <a:endParaRPr lang="en-US" altLang="zh-CN" sz="3600" smtClean="0"/>
          </a:p>
          <a:p>
            <a:pPr>
              <a:buFont typeface="Wingdings" panose="05000000000000000000" pitchFamily="2" charset="2"/>
              <a:buNone/>
            </a:pPr>
            <a:r>
              <a:rPr lang="en-US" altLang="zh-CN" sz="3600" smtClean="0">
                <a:hlinkClick r:id="rId5" action="ppaction://hlinksldjump"/>
              </a:rPr>
              <a:t>7.3.5 </a:t>
            </a:r>
            <a:r>
              <a:rPr lang="zh-CN" altLang="zh-CN" sz="3600" smtClean="0">
                <a:hlinkClick r:id="rId5" action="ppaction://hlinksldjump"/>
              </a:rPr>
              <a:t>通过指针引用多维数组</a:t>
            </a:r>
            <a:endParaRPr lang="en-US" altLang="zh-CN" sz="3600" smtClean="0"/>
          </a:p>
        </p:txBody>
      </p:sp>
      <p:pic>
        <p:nvPicPr>
          <p:cNvPr id="43012" name="图片 3" descr="Untitled.png">
            <a:hlinkClick r:id="rId6" action="ppaction://hlinksldjump"/>
          </p:cNvPr>
          <p:cNvPicPr>
            <a:picLocks noChangeAspect="1"/>
          </p:cNvPicPr>
          <p:nvPr/>
        </p:nvPicPr>
        <p:blipFill>
          <a:blip r:embed="rId7"/>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952625" y="785813"/>
            <a:ext cx="8429625"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7.3.1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数组元素的指针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4035" name="Rectangle 3"/>
          <p:cNvSpPr>
            <a:spLocks noGrp="1" noChangeArrowheads="1"/>
          </p:cNvSpPr>
          <p:nvPr>
            <p:ph type="body" idx="1"/>
          </p:nvPr>
        </p:nvSpPr>
        <p:spPr>
          <a:xfrm>
            <a:off x="2238375" y="1714500"/>
            <a:ext cx="8072438" cy="4000500"/>
          </a:xfrm>
        </p:spPr>
        <p:txBody>
          <a:bodyPr/>
          <a:lstStyle/>
          <a:p>
            <a:r>
              <a:rPr lang="zh-CN" altLang="zh-CN" smtClean="0"/>
              <a:t>一个变量有地址，一个数组包含若干元素，每个数组元素都有相应的地址</a:t>
            </a:r>
            <a:endParaRPr lang="en-US" altLang="zh-CN" smtClean="0"/>
          </a:p>
          <a:p>
            <a:r>
              <a:rPr lang="zh-CN" altLang="zh-CN" smtClean="0"/>
              <a:t>指针变量可以指向数组元素（把某一元素的地址放到一个指针变量中）</a:t>
            </a:r>
            <a:endParaRPr lang="en-US" altLang="zh-CN" smtClean="0"/>
          </a:p>
          <a:p>
            <a:r>
              <a:rPr lang="zh-CN" altLang="zh-CN" smtClean="0"/>
              <a:t>所谓数组元素的指针就是数组元素的地址</a:t>
            </a:r>
            <a:endParaRPr lang="en-US" altLang="zh-CN" smtClean="0"/>
          </a:p>
        </p:txBody>
      </p:sp>
      <p:pic>
        <p:nvPicPr>
          <p:cNvPr id="44036"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blinds(horizontal)">
                                      <p:cBhvr>
                                        <p:cTn id="7" dur="500"/>
                                        <p:tgtEl>
                                          <p:spTgt spid="440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4035">
                                            <p:txEl>
                                              <p:pRg st="2" end="2"/>
                                            </p:txEl>
                                          </p:spTgt>
                                        </p:tgtEl>
                                        <p:attrNameLst>
                                          <p:attrName>style.visibility</p:attrName>
                                        </p:attrNameLst>
                                      </p:cBhvr>
                                      <p:to>
                                        <p:strVal val="visible"/>
                                      </p:to>
                                    </p:set>
                                    <p:animEffect transition="in" filter="blinds(horizontal)">
                                      <p:cBhvr>
                                        <p:cTn id="12" dur="500"/>
                                        <p:tgtEl>
                                          <p:spTgt spid="440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881188" y="714375"/>
            <a:ext cx="8572500" cy="3071813"/>
          </a:xfrm>
        </p:spPr>
        <p:txBody>
          <a:bodyPr/>
          <a:lstStyle/>
          <a:p>
            <a:r>
              <a:rPr lang="zh-CN" altLang="zh-CN" smtClean="0"/>
              <a:t>可以用一个指针变量指向一个数组元素</a:t>
            </a:r>
            <a:endParaRPr lang="en-US" altLang="zh-CN" smtClean="0"/>
          </a:p>
          <a:p>
            <a:pPr>
              <a:buFont typeface="Wingdings" panose="05000000000000000000" pitchFamily="2" charset="2"/>
              <a:buNone/>
            </a:pPr>
            <a:r>
              <a:rPr lang="en-US" altLang="zh-CN" sz="2800" smtClean="0"/>
              <a:t>   int a[10]={1,3,5,7,9,11,13,15,17,19};</a:t>
            </a:r>
            <a:endParaRPr lang="en-US" altLang="zh-CN" sz="2800" smtClean="0"/>
          </a:p>
          <a:p>
            <a:pPr>
              <a:buFont typeface="Wingdings" panose="05000000000000000000" pitchFamily="2" charset="2"/>
              <a:buNone/>
            </a:pPr>
            <a:r>
              <a:rPr lang="en-US" altLang="zh-CN" sz="2800" smtClean="0"/>
              <a:t>   int  *p;</a:t>
            </a:r>
            <a:endParaRPr lang="en-US" altLang="zh-CN" sz="2800" smtClean="0"/>
          </a:p>
          <a:p>
            <a:pPr>
              <a:buFont typeface="Wingdings" panose="05000000000000000000" pitchFamily="2" charset="2"/>
              <a:buNone/>
            </a:pPr>
            <a:r>
              <a:rPr lang="en-US" altLang="zh-CN" sz="2800" smtClean="0"/>
              <a:t>   p=&amp;a[0];</a:t>
            </a:r>
            <a:endParaRPr lang="en-US" altLang="zh-CN" sz="2800" smtClean="0"/>
          </a:p>
        </p:txBody>
      </p:sp>
      <p:pic>
        <p:nvPicPr>
          <p:cNvPr id="243714" name="Picture 2"/>
          <p:cNvPicPr>
            <a:picLocks noChangeAspect="1" noChangeArrowheads="1"/>
          </p:cNvPicPr>
          <p:nvPr/>
        </p:nvPicPr>
        <p:blipFill>
          <a:blip r:embed="rId1"/>
          <a:srcRect/>
          <a:stretch>
            <a:fillRect/>
          </a:stretch>
        </p:blipFill>
        <p:spPr bwMode="auto">
          <a:xfrm>
            <a:off x="8024813" y="1928813"/>
            <a:ext cx="2451100" cy="4857750"/>
          </a:xfrm>
          <a:prstGeom prst="rect">
            <a:avLst/>
          </a:prstGeom>
          <a:noFill/>
          <a:ln w="9525">
            <a:noFill/>
            <a:miter lim="800000"/>
            <a:headEnd/>
            <a:tailEnd/>
          </a:ln>
        </p:spPr>
      </p:pic>
      <p:pic>
        <p:nvPicPr>
          <p:cNvPr id="243715" name="Picture 3"/>
          <p:cNvPicPr>
            <a:picLocks noChangeAspect="1" noChangeArrowheads="1"/>
          </p:cNvPicPr>
          <p:nvPr/>
        </p:nvPicPr>
        <p:blipFill>
          <a:blip r:embed="rId2"/>
          <a:srcRect/>
          <a:stretch>
            <a:fillRect/>
          </a:stretch>
        </p:blipFill>
        <p:spPr bwMode="auto">
          <a:xfrm>
            <a:off x="5167313" y="1928813"/>
            <a:ext cx="2841625" cy="642937"/>
          </a:xfrm>
          <a:prstGeom prst="rect">
            <a:avLst/>
          </a:prstGeom>
          <a:noFill/>
          <a:ln w="9525">
            <a:noFill/>
            <a:miter lim="800000"/>
            <a:headEnd/>
            <a:tailEnd/>
          </a:ln>
        </p:spPr>
      </p:pic>
      <p:sp>
        <p:nvSpPr>
          <p:cNvPr id="7" name="圆角矩形标注 6"/>
          <p:cNvSpPr>
            <a:spLocks noChangeArrowheads="1"/>
          </p:cNvSpPr>
          <p:nvPr/>
        </p:nvSpPr>
        <p:spPr bwMode="auto">
          <a:xfrm>
            <a:off x="2595563" y="3643313"/>
            <a:ext cx="2571750" cy="714375"/>
          </a:xfrm>
          <a:prstGeom prst="wedgeRoundRectCallout">
            <a:avLst>
              <a:gd name="adj1" fmla="val -20116"/>
              <a:gd name="adj2" fmla="val -104981"/>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等价于</a:t>
            </a:r>
            <a:r>
              <a:rPr lang="en-US" altLang="zh-CN" sz="2800" b="1">
                <a:solidFill>
                  <a:srgbClr val="0000CC"/>
                </a:solidFill>
              </a:rPr>
              <a:t>p=a;</a:t>
            </a:r>
            <a:endParaRPr lang="zh-CN" altLang="en-US" sz="2800" b="1">
              <a:solidFill>
                <a:srgbClr val="0000CC"/>
              </a:solidFill>
            </a:endParaRPr>
          </a:p>
        </p:txBody>
      </p:sp>
      <p:sp>
        <p:nvSpPr>
          <p:cNvPr id="8" name="矩形 7"/>
          <p:cNvSpPr>
            <a:spLocks noChangeArrowheads="1"/>
          </p:cNvSpPr>
          <p:nvPr/>
        </p:nvSpPr>
        <p:spPr bwMode="auto">
          <a:xfrm>
            <a:off x="2166938" y="2643188"/>
            <a:ext cx="2286000" cy="571500"/>
          </a:xfrm>
          <a:prstGeom prst="rect">
            <a:avLst/>
          </a:prstGeom>
          <a:noFill/>
          <a:ln w="38100" algn="ctr">
            <a:solidFill>
              <a:srgbClr val="FF0000"/>
            </a:solidFill>
            <a:miter lim="800000"/>
          </a:ln>
        </p:spPr>
        <p:txBody>
          <a:bodyPr wrap="none"/>
          <a:lstStyle/>
          <a:p>
            <a:endParaRPr lang="zh-CN" altLang="en-US"/>
          </a:p>
        </p:txBody>
      </p:sp>
      <p:sp>
        <p:nvSpPr>
          <p:cNvPr id="10" name="圆角矩形标注 9"/>
          <p:cNvSpPr>
            <a:spLocks noChangeArrowheads="1"/>
          </p:cNvSpPr>
          <p:nvPr/>
        </p:nvSpPr>
        <p:spPr bwMode="auto">
          <a:xfrm>
            <a:off x="2452688" y="3929063"/>
            <a:ext cx="3214687" cy="1285875"/>
          </a:xfrm>
          <a:prstGeom prst="wedgeRoundRectCallout">
            <a:avLst>
              <a:gd name="adj1" fmla="val -20116"/>
              <a:gd name="adj2" fmla="val -104981"/>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等价于</a:t>
            </a:r>
            <a:r>
              <a:rPr lang="en-US" altLang="zh-CN" sz="2800" b="1">
                <a:solidFill>
                  <a:srgbClr val="0000CC"/>
                </a:solidFill>
              </a:rPr>
              <a:t>int *p=a;</a:t>
            </a:r>
            <a:endParaRPr lang="en-US" altLang="zh-CN" sz="2800" b="1">
              <a:solidFill>
                <a:srgbClr val="0000CC"/>
              </a:solidFill>
            </a:endParaRPr>
          </a:p>
          <a:p>
            <a:pPr algn="ctr"/>
            <a:r>
              <a:rPr lang="zh-CN" altLang="en-US" sz="2800" b="1">
                <a:solidFill>
                  <a:srgbClr val="0000CC"/>
                </a:solidFill>
              </a:rPr>
              <a:t>或</a:t>
            </a:r>
            <a:r>
              <a:rPr lang="en-US" altLang="zh-CN" sz="2800" b="1">
                <a:solidFill>
                  <a:srgbClr val="0000CC"/>
                </a:solidFill>
              </a:rPr>
              <a:t>int *p=&amp;a[0];</a:t>
            </a:r>
            <a:endParaRPr lang="zh-CN" altLang="en-US" sz="2800" b="1">
              <a:solidFill>
                <a:srgbClr val="0000CC"/>
              </a:solidFill>
            </a:endParaRPr>
          </a:p>
        </p:txBody>
      </p:sp>
      <p:sp>
        <p:nvSpPr>
          <p:cNvPr id="11" name="矩形 10"/>
          <p:cNvSpPr>
            <a:spLocks noChangeArrowheads="1"/>
          </p:cNvSpPr>
          <p:nvPr/>
        </p:nvSpPr>
        <p:spPr bwMode="auto">
          <a:xfrm>
            <a:off x="2166938" y="2071688"/>
            <a:ext cx="2286000" cy="1143000"/>
          </a:xfrm>
          <a:prstGeom prst="rect">
            <a:avLst/>
          </a:prstGeom>
          <a:noFill/>
          <a:ln w="38100" algn="ctr">
            <a:solidFill>
              <a:srgbClr val="FF0000"/>
            </a:solidFill>
            <a:miter lim="800000"/>
          </a:ln>
        </p:spPr>
        <p:txBody>
          <a:bodyPr wrap="none"/>
          <a:lstStyle/>
          <a:p>
            <a:endParaRPr lang="zh-CN" altLang="en-US"/>
          </a:p>
        </p:txBody>
      </p:sp>
      <p:sp>
        <p:nvSpPr>
          <p:cNvPr id="13" name="TextBox 12"/>
          <p:cNvSpPr txBox="1">
            <a:spLocks noChangeArrowheads="1"/>
          </p:cNvSpPr>
          <p:nvPr/>
        </p:nvSpPr>
        <p:spPr bwMode="auto">
          <a:xfrm>
            <a:off x="1952625" y="3571875"/>
            <a:ext cx="5643563" cy="2245360"/>
          </a:xfrm>
          <a:prstGeom prst="rect">
            <a:avLst/>
          </a:prstGeom>
          <a:solidFill>
            <a:srgbClr val="CCECFF"/>
          </a:solidFill>
          <a:ln w="9525">
            <a:noFill/>
            <a:miter lim="800000"/>
          </a:ln>
        </p:spPr>
        <p:txBody>
          <a:bodyPr>
            <a:spAutoFit/>
          </a:bodyPr>
          <a:lstStyle/>
          <a:p>
            <a:r>
              <a:rPr lang="zh-CN" altLang="zh-CN" sz="2800" b="1">
                <a:solidFill>
                  <a:srgbClr val="FF0000"/>
                </a:solidFill>
              </a:rPr>
              <a:t>注意</a:t>
            </a:r>
            <a:r>
              <a:rPr lang="zh-CN" altLang="zh-CN" sz="2800">
                <a:solidFill>
                  <a:srgbClr val="FF0000"/>
                </a:solidFill>
              </a:rPr>
              <a:t>：</a:t>
            </a:r>
            <a:r>
              <a:rPr lang="zh-CN" altLang="zh-CN" sz="2800" b="1">
                <a:solidFill>
                  <a:srgbClr val="FF0000"/>
                </a:solidFill>
              </a:rPr>
              <a:t>数组名</a:t>
            </a:r>
            <a:r>
              <a:rPr lang="en-US" altLang="zh-CN" sz="2800" b="1">
                <a:solidFill>
                  <a:srgbClr val="FF0000"/>
                </a:solidFill>
              </a:rPr>
              <a:t>a</a:t>
            </a:r>
            <a:r>
              <a:rPr lang="zh-CN" altLang="zh-CN" sz="2800" b="1">
                <a:solidFill>
                  <a:srgbClr val="FF0000"/>
                </a:solidFill>
              </a:rPr>
              <a:t>不代表整个数组，只代表数组首元素的地址。</a:t>
            </a:r>
            <a:r>
              <a:rPr lang="zh-CN" altLang="zh-CN" sz="2800" b="1">
                <a:solidFill>
                  <a:srgbClr val="0000CC"/>
                </a:solidFill>
              </a:rPr>
              <a:t>“</a:t>
            </a:r>
            <a:r>
              <a:rPr lang="en-US" altLang="zh-CN" sz="2800" b="1">
                <a:solidFill>
                  <a:srgbClr val="0000CC"/>
                </a:solidFill>
              </a:rPr>
              <a:t>p=a;</a:t>
            </a:r>
            <a:r>
              <a:rPr lang="zh-CN" altLang="zh-CN" sz="2800" b="1">
                <a:solidFill>
                  <a:srgbClr val="0000CC"/>
                </a:solidFill>
              </a:rPr>
              <a:t>”的作用是“把</a:t>
            </a:r>
            <a:r>
              <a:rPr lang="en-US" altLang="zh-CN" sz="2800" b="1">
                <a:solidFill>
                  <a:srgbClr val="0000CC"/>
                </a:solidFill>
              </a:rPr>
              <a:t>a</a:t>
            </a:r>
            <a:r>
              <a:rPr lang="zh-CN" altLang="zh-CN" sz="2800" b="1">
                <a:solidFill>
                  <a:srgbClr val="0000CC"/>
                </a:solidFill>
              </a:rPr>
              <a:t>数组的首元素的地址赋给指针变量</a:t>
            </a:r>
            <a:r>
              <a:rPr lang="en-US" altLang="zh-CN" sz="2800" b="1">
                <a:solidFill>
                  <a:srgbClr val="0000CC"/>
                </a:solidFill>
              </a:rPr>
              <a:t>p</a:t>
            </a:r>
            <a:r>
              <a:rPr lang="zh-CN" altLang="zh-CN" sz="2800" b="1">
                <a:solidFill>
                  <a:srgbClr val="0000CC"/>
                </a:solidFill>
              </a:rPr>
              <a:t>”，而不是“把数组</a:t>
            </a:r>
            <a:r>
              <a:rPr lang="en-US" altLang="zh-CN" sz="2800" b="1">
                <a:solidFill>
                  <a:srgbClr val="0000CC"/>
                </a:solidFill>
              </a:rPr>
              <a:t>a</a:t>
            </a:r>
            <a:r>
              <a:rPr lang="zh-CN" altLang="zh-CN" sz="2800" b="1">
                <a:solidFill>
                  <a:srgbClr val="0000CC"/>
                </a:solidFill>
              </a:rPr>
              <a:t>各元素的值赋给</a:t>
            </a:r>
            <a:r>
              <a:rPr lang="en-US" altLang="zh-CN" sz="2800" b="1">
                <a:solidFill>
                  <a:srgbClr val="0000CC"/>
                </a:solidFill>
              </a:rPr>
              <a:t>p</a:t>
            </a:r>
            <a:r>
              <a:rPr lang="zh-CN" altLang="zh-CN" sz="2800" b="1">
                <a:solidFill>
                  <a:srgbClr val="0000CC"/>
                </a:solidFill>
              </a:rPr>
              <a:t>”。</a:t>
            </a:r>
            <a:endParaRPr lang="zh-CN" altLang="en-US" sz="2800">
              <a:solidFill>
                <a:srgbClr val="0000CC"/>
              </a:solidFill>
            </a:endParaRPr>
          </a:p>
        </p:txBody>
      </p:sp>
      <p:pic>
        <p:nvPicPr>
          <p:cNvPr id="45066" name="图片 11" descr="Untitled2.png">
            <a:hlinkClick r:id="rId3" action="ppaction://hlinksldjump"/>
          </p:cNvPr>
          <p:cNvPicPr>
            <a:picLocks noChangeAspect="1"/>
          </p:cNvPicPr>
          <p:nvPr/>
        </p:nvPicPr>
        <p:blipFill>
          <a:blip r:embed="rId4"/>
          <a:srcRect/>
          <a:stretch>
            <a:fillRect/>
          </a:stretch>
        </p:blipFill>
        <p:spPr bwMode="auto">
          <a:xfrm>
            <a:off x="9953625" y="585787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3714"/>
                                        </p:tgtEl>
                                        <p:attrNameLst>
                                          <p:attrName>style.visibility</p:attrName>
                                        </p:attrNameLst>
                                      </p:cBhvr>
                                      <p:to>
                                        <p:strVal val="visible"/>
                                      </p:to>
                                    </p:set>
                                    <p:animEffect transition="in" filter="blinds(horizontal)">
                                      <p:cBhvr>
                                        <p:cTn id="12" dur="500"/>
                                        <p:tgtEl>
                                          <p:spTgt spid="2437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0" dur="500"/>
                                        <p:tgtEl>
                                          <p:spTgt spid="614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243715"/>
                                        </p:tgtEl>
                                        <p:attrNameLst>
                                          <p:attrName>style.visibility</p:attrName>
                                        </p:attrNameLst>
                                      </p:cBhvr>
                                      <p:to>
                                        <p:strVal val="visible"/>
                                      </p:to>
                                    </p:set>
                                    <p:animEffect transition="in" filter="box(in)">
                                      <p:cBhvr>
                                        <p:cTn id="25" dur="500"/>
                                        <p:tgtEl>
                                          <p:spTgt spid="2437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par>
                                <p:cTn id="31" presetID="3"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par>
                                <p:cTn id="39" presetID="3" presetClass="entr" presetSubtype="1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0" grpId="0" bldLvl="0" animBg="1"/>
      <p:bldP spid="11" grpId="0" bldLvl="0" animBg="1"/>
      <p:bldP spid="1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817563"/>
            <a:ext cx="8572500" cy="706437"/>
          </a:xfrm>
          <a:effectLst/>
        </p:spPr>
        <p:txBody>
          <a:bodyPr anchor="ctr"/>
          <a:lstStyle/>
          <a:p>
            <a:pPr eaLnBrk="1" hangingPunct="1">
              <a:defRPr/>
            </a:pPr>
            <a:r>
              <a:rPr lang="en-US"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7.3.2 </a:t>
            </a:r>
            <a:r>
              <a:rPr lang="zh-CN" altLang="zh-CN"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在引用数组元素时指针的运算</a:t>
            </a:r>
            <a:endParaRPr lang="zh-CN" altLang="en-US" sz="4000"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46083" name="Rectangle 3"/>
          <p:cNvSpPr>
            <a:spLocks noGrp="1" noChangeArrowheads="1"/>
          </p:cNvSpPr>
          <p:nvPr>
            <p:ph type="body" idx="1"/>
          </p:nvPr>
        </p:nvSpPr>
        <p:spPr>
          <a:xfrm>
            <a:off x="2238375" y="1714500"/>
            <a:ext cx="8072438" cy="4357688"/>
          </a:xfrm>
        </p:spPr>
        <p:txBody>
          <a:bodyPr/>
          <a:lstStyle/>
          <a:p>
            <a:r>
              <a:rPr lang="zh-CN" altLang="zh-CN" smtClean="0"/>
              <a:t>在指针指向数组元素时，</a:t>
            </a:r>
            <a:r>
              <a:rPr lang="zh-CN" altLang="en-US" smtClean="0"/>
              <a:t>允许</a:t>
            </a:r>
            <a:r>
              <a:rPr lang="zh-CN" altLang="zh-CN" smtClean="0"/>
              <a:t>以下运算：</a:t>
            </a:r>
            <a:endParaRPr lang="zh-CN" altLang="zh-CN" smtClean="0"/>
          </a:p>
          <a:p>
            <a:pPr lvl="1"/>
            <a:r>
              <a:rPr lang="zh-CN" altLang="zh-CN" smtClean="0"/>
              <a:t>加一个整数</a:t>
            </a:r>
            <a:r>
              <a:rPr lang="en-US" altLang="zh-CN" smtClean="0"/>
              <a:t>(</a:t>
            </a:r>
            <a:r>
              <a:rPr lang="zh-CN" altLang="zh-CN" smtClean="0"/>
              <a:t>用</a:t>
            </a:r>
            <a:r>
              <a:rPr lang="en-US" altLang="zh-CN" smtClean="0"/>
              <a:t>+</a:t>
            </a:r>
            <a:r>
              <a:rPr lang="zh-CN" altLang="zh-CN" smtClean="0"/>
              <a:t>或</a:t>
            </a:r>
            <a:r>
              <a:rPr lang="en-US" altLang="zh-CN" smtClean="0"/>
              <a:t>+=)</a:t>
            </a:r>
            <a:r>
              <a:rPr lang="zh-CN" altLang="zh-CN" smtClean="0"/>
              <a:t>，如</a:t>
            </a:r>
            <a:r>
              <a:rPr lang="en-US" altLang="zh-CN" smtClean="0"/>
              <a:t>p+1</a:t>
            </a:r>
            <a:endParaRPr lang="zh-CN" altLang="zh-CN" smtClean="0"/>
          </a:p>
          <a:p>
            <a:pPr lvl="1"/>
            <a:r>
              <a:rPr lang="zh-CN" altLang="zh-CN" smtClean="0"/>
              <a:t>减一个整数</a:t>
            </a:r>
            <a:r>
              <a:rPr lang="en-US" altLang="zh-CN" smtClean="0"/>
              <a:t>(</a:t>
            </a:r>
            <a:r>
              <a:rPr lang="zh-CN" altLang="zh-CN" smtClean="0"/>
              <a:t>用</a:t>
            </a:r>
            <a:r>
              <a:rPr lang="en-US" altLang="zh-CN" smtClean="0"/>
              <a:t>-</a:t>
            </a:r>
            <a:r>
              <a:rPr lang="zh-CN" altLang="zh-CN" smtClean="0"/>
              <a:t>或</a:t>
            </a:r>
            <a:r>
              <a:rPr lang="en-US" altLang="zh-CN" smtClean="0"/>
              <a:t>-=)</a:t>
            </a:r>
            <a:r>
              <a:rPr lang="zh-CN" altLang="zh-CN" smtClean="0"/>
              <a:t>，如</a:t>
            </a:r>
            <a:r>
              <a:rPr lang="en-US" altLang="zh-CN" smtClean="0"/>
              <a:t>p-1</a:t>
            </a:r>
            <a:endParaRPr lang="zh-CN" altLang="zh-CN" smtClean="0"/>
          </a:p>
          <a:p>
            <a:pPr lvl="1"/>
            <a:r>
              <a:rPr lang="zh-CN" altLang="zh-CN" smtClean="0"/>
              <a:t>自加运算，如</a:t>
            </a:r>
            <a:r>
              <a:rPr lang="en-US" altLang="zh-CN" smtClean="0"/>
              <a:t>p++</a:t>
            </a:r>
            <a:r>
              <a:rPr lang="zh-CN" altLang="zh-CN" smtClean="0"/>
              <a:t>，</a:t>
            </a:r>
            <a:r>
              <a:rPr lang="en-US" altLang="zh-CN" smtClean="0"/>
              <a:t>++p</a:t>
            </a:r>
            <a:endParaRPr lang="zh-CN" altLang="zh-CN" smtClean="0"/>
          </a:p>
          <a:p>
            <a:pPr lvl="1"/>
            <a:r>
              <a:rPr lang="zh-CN" altLang="zh-CN" smtClean="0"/>
              <a:t>自减运算，如</a:t>
            </a:r>
            <a:r>
              <a:rPr lang="en-US" altLang="zh-CN" smtClean="0"/>
              <a:t>p--</a:t>
            </a:r>
            <a:r>
              <a:rPr lang="zh-CN" altLang="zh-CN" smtClean="0"/>
              <a:t>，</a:t>
            </a:r>
            <a:r>
              <a:rPr lang="en-US" altLang="zh-CN" smtClean="0"/>
              <a:t>--p</a:t>
            </a:r>
            <a:endParaRPr lang="zh-CN" altLang="zh-CN" smtClean="0"/>
          </a:p>
          <a:p>
            <a:pPr lvl="1"/>
            <a:r>
              <a:rPr lang="zh-CN" altLang="zh-CN" smtClean="0"/>
              <a:t>两个指针相减，如</a:t>
            </a:r>
            <a:r>
              <a:rPr lang="en-US" altLang="zh-CN" smtClean="0"/>
              <a:t>p1-p2 (</a:t>
            </a:r>
            <a:r>
              <a:rPr lang="zh-CN" altLang="zh-CN" smtClean="0"/>
              <a:t>只有</a:t>
            </a:r>
            <a:r>
              <a:rPr lang="en-US" altLang="zh-CN" smtClean="0"/>
              <a:t>p1</a:t>
            </a:r>
            <a:r>
              <a:rPr lang="zh-CN" altLang="zh-CN" smtClean="0"/>
              <a:t>和</a:t>
            </a:r>
            <a:r>
              <a:rPr lang="en-US" altLang="zh-CN" smtClean="0"/>
              <a:t>p2</a:t>
            </a:r>
            <a:r>
              <a:rPr lang="zh-CN" altLang="zh-CN" smtClean="0"/>
              <a:t>都指向同一数组中的元素时才有意义</a:t>
            </a:r>
            <a:r>
              <a:rPr lang="en-US" altLang="zh-CN" smtClean="0"/>
              <a:t>)</a:t>
            </a:r>
            <a:endParaRPr lang="en-US" altLang="zh-CN" smtClean="0"/>
          </a:p>
        </p:txBody>
      </p:sp>
      <p:pic>
        <p:nvPicPr>
          <p:cNvPr id="4608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blinds(horizontal)">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blinds(horizontal)">
                                      <p:cBhvr>
                                        <p:cTn id="12" dur="500"/>
                                        <p:tgtEl>
                                          <p:spTgt spid="460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6083">
                                            <p:txEl>
                                              <p:pRg st="3" end="3"/>
                                            </p:txEl>
                                          </p:spTgt>
                                        </p:tgtEl>
                                        <p:attrNameLst>
                                          <p:attrName>style.visibility</p:attrName>
                                        </p:attrNameLst>
                                      </p:cBhvr>
                                      <p:to>
                                        <p:strVal val="visible"/>
                                      </p:to>
                                    </p:set>
                                    <p:animEffect transition="in" filter="blinds(horizontal)">
                                      <p:cBhvr>
                                        <p:cTn id="17" dur="500"/>
                                        <p:tgtEl>
                                          <p:spTgt spid="460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6083">
                                            <p:txEl>
                                              <p:pRg st="4" end="4"/>
                                            </p:txEl>
                                          </p:spTgt>
                                        </p:tgtEl>
                                        <p:attrNameLst>
                                          <p:attrName>style.visibility</p:attrName>
                                        </p:attrNameLst>
                                      </p:cBhvr>
                                      <p:to>
                                        <p:strVal val="visible"/>
                                      </p:to>
                                    </p:set>
                                    <p:animEffect transition="in" filter="blinds(horizontal)">
                                      <p:cBhvr>
                                        <p:cTn id="22" dur="500"/>
                                        <p:tgtEl>
                                          <p:spTgt spid="4608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6083">
                                            <p:txEl>
                                              <p:pRg st="5" end="5"/>
                                            </p:txEl>
                                          </p:spTgt>
                                        </p:tgtEl>
                                        <p:attrNameLst>
                                          <p:attrName>style.visibility</p:attrName>
                                        </p:attrNameLst>
                                      </p:cBhvr>
                                      <p:to>
                                        <p:strVal val="visible"/>
                                      </p:to>
                                    </p:set>
                                    <p:animEffect transition="in" filter="blinds(horizontal)">
                                      <p:cBhvr>
                                        <p:cTn id="27" dur="500"/>
                                        <p:tgtEl>
                                          <p:spTgt spid="460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785813"/>
            <a:ext cx="8153400" cy="5338762"/>
          </a:xfrm>
        </p:spPr>
        <p:txBody>
          <a:bodyPr/>
          <a:lstStyle/>
          <a:p>
            <a:pPr>
              <a:buFont typeface="Wingdings" panose="05000000000000000000" pitchFamily="2" charset="2"/>
              <a:buNone/>
            </a:pPr>
            <a:r>
              <a:rPr lang="en-US" altLang="zh-CN" smtClean="0"/>
              <a:t>(1) </a:t>
            </a:r>
            <a:r>
              <a:rPr lang="zh-CN" altLang="zh-CN" smtClean="0"/>
              <a:t>如果指针变量</a:t>
            </a:r>
            <a:r>
              <a:rPr lang="en-US" altLang="zh-CN" smtClean="0"/>
              <a:t>p</a:t>
            </a:r>
            <a:r>
              <a:rPr lang="zh-CN" altLang="zh-CN" smtClean="0"/>
              <a:t>已指向数组中的一个元素，则</a:t>
            </a:r>
            <a:r>
              <a:rPr lang="en-US" altLang="zh-CN" smtClean="0"/>
              <a:t>p+1</a:t>
            </a:r>
            <a:r>
              <a:rPr lang="zh-CN" altLang="zh-CN" smtClean="0"/>
              <a:t>指向同一数组中的下一个元素，</a:t>
            </a:r>
            <a:r>
              <a:rPr lang="en-US" altLang="zh-CN" smtClean="0"/>
              <a:t>p-1</a:t>
            </a:r>
            <a:r>
              <a:rPr lang="zh-CN" altLang="zh-CN" smtClean="0"/>
              <a:t>指向同一数组中的上一个元素。</a:t>
            </a:r>
            <a:endParaRPr lang="en-US" altLang="zh-CN" smtClean="0"/>
          </a:p>
          <a:p>
            <a:pPr>
              <a:buFont typeface="Wingdings" panose="05000000000000000000" pitchFamily="2" charset="2"/>
              <a:buNone/>
            </a:pPr>
            <a:r>
              <a:rPr lang="en-US" altLang="zh-CN" smtClean="0"/>
              <a:t>  float a[10],*p=a;</a:t>
            </a:r>
            <a:endParaRPr lang="en-US" altLang="zh-CN" smtClean="0"/>
          </a:p>
          <a:p>
            <a:pPr>
              <a:buFont typeface="Wingdings" panose="05000000000000000000" pitchFamily="2" charset="2"/>
              <a:buNone/>
            </a:pPr>
            <a:r>
              <a:rPr lang="zh-CN" altLang="en-US" smtClean="0"/>
              <a:t>  假设</a:t>
            </a:r>
            <a:r>
              <a:rPr lang="en-US" altLang="zh-CN" smtClean="0"/>
              <a:t>a[0]</a:t>
            </a:r>
            <a:r>
              <a:rPr lang="zh-CN" altLang="en-US" smtClean="0"/>
              <a:t>的地址为</a:t>
            </a:r>
            <a:r>
              <a:rPr lang="en-US" altLang="zh-CN" smtClean="0"/>
              <a:t>2000</a:t>
            </a:r>
            <a:r>
              <a:rPr lang="zh-CN" altLang="en-US" smtClean="0"/>
              <a:t>，则</a:t>
            </a:r>
            <a:endParaRPr lang="en-US" altLang="zh-CN" smtClean="0"/>
          </a:p>
          <a:p>
            <a:pPr lvl="1"/>
            <a:r>
              <a:rPr lang="en-US" altLang="zh-CN" sz="3200" smtClean="0"/>
              <a:t>p</a:t>
            </a:r>
            <a:r>
              <a:rPr lang="zh-CN" altLang="en-US" sz="3200" smtClean="0"/>
              <a:t>的值为</a:t>
            </a:r>
            <a:r>
              <a:rPr lang="en-US" altLang="zh-CN" sz="3200" smtClean="0"/>
              <a:t>2000</a:t>
            </a:r>
            <a:endParaRPr lang="en-US" altLang="zh-CN" sz="3200" smtClean="0"/>
          </a:p>
          <a:p>
            <a:pPr lvl="1"/>
            <a:r>
              <a:rPr lang="en-US" altLang="zh-CN" sz="3200" smtClean="0"/>
              <a:t>p+1</a:t>
            </a:r>
            <a:r>
              <a:rPr lang="zh-CN" altLang="en-US" sz="3200" smtClean="0"/>
              <a:t>的值为</a:t>
            </a:r>
            <a:r>
              <a:rPr lang="en-US" altLang="zh-CN" sz="3200" smtClean="0"/>
              <a:t>2004</a:t>
            </a:r>
            <a:endParaRPr lang="en-US" altLang="zh-CN" sz="3200" smtClean="0"/>
          </a:p>
          <a:p>
            <a:pPr lvl="1"/>
            <a:r>
              <a:rPr lang="en-US" altLang="zh-CN" sz="3200" smtClean="0"/>
              <a:t>P-1</a:t>
            </a:r>
            <a:r>
              <a:rPr lang="zh-CN" altLang="en-US" sz="3200" smtClean="0"/>
              <a:t>的值为</a:t>
            </a:r>
            <a:r>
              <a:rPr lang="en-US" altLang="zh-CN" sz="3200" smtClean="0"/>
              <a:t>1996</a:t>
            </a:r>
            <a:endParaRPr lang="zh-CN" altLang="en-US" sz="3200" smtClean="0"/>
          </a:p>
        </p:txBody>
      </p:sp>
      <p:sp>
        <p:nvSpPr>
          <p:cNvPr id="4" name="圆角矩形标注 3"/>
          <p:cNvSpPr>
            <a:spLocks noChangeArrowheads="1"/>
          </p:cNvSpPr>
          <p:nvPr/>
        </p:nvSpPr>
        <p:spPr bwMode="auto">
          <a:xfrm>
            <a:off x="6738938" y="5214938"/>
            <a:ext cx="1214437" cy="714375"/>
          </a:xfrm>
          <a:prstGeom prst="wedgeRoundRectCallout">
            <a:avLst>
              <a:gd name="adj1" fmla="val -89866"/>
              <a:gd name="adj2" fmla="val 25181"/>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越界</a:t>
            </a:r>
            <a:endParaRPr lang="zh-CN" altLang="en-US" sz="2800" b="1">
              <a:solidFill>
                <a:srgbClr val="FF0000"/>
              </a:solidFill>
            </a:endParaRPr>
          </a:p>
        </p:txBody>
      </p:sp>
      <p:pic>
        <p:nvPicPr>
          <p:cNvPr id="47108"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500"/>
                            </p:stCondLst>
                            <p:childTnLst>
                              <p:par>
                                <p:cTn id="29" presetID="15"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p:cNvSpPr>
          <p:nvPr>
            <p:ph idx="1"/>
          </p:nvPr>
        </p:nvSpPr>
        <p:spPr>
          <a:xfrm>
            <a:off x="2063750" y="1000125"/>
            <a:ext cx="3317875" cy="4929188"/>
          </a:xfrm>
        </p:spPr>
        <p:txBody>
          <a:bodyPr/>
          <a:lstStyle/>
          <a:p>
            <a:pPr>
              <a:buFont typeface="Wingdings" panose="05000000000000000000" pitchFamily="2" charset="2"/>
              <a:buNone/>
            </a:pPr>
            <a:r>
              <a:rPr lang="en-US" altLang="zh-CN" smtClean="0"/>
              <a:t>(2) </a:t>
            </a:r>
            <a:r>
              <a:rPr lang="zh-CN" altLang="zh-CN" smtClean="0"/>
              <a:t>如果ｐ的初值为</a:t>
            </a:r>
            <a:r>
              <a:rPr lang="en-US" altLang="zh-CN" smtClean="0"/>
              <a:t>&amp;a[0]</a:t>
            </a:r>
            <a:r>
              <a:rPr lang="zh-CN" altLang="zh-CN" smtClean="0"/>
              <a:t>，则</a:t>
            </a:r>
            <a:r>
              <a:rPr lang="en-US" altLang="zh-CN" smtClean="0"/>
              <a:t>p+i</a:t>
            </a:r>
            <a:r>
              <a:rPr lang="zh-CN" altLang="zh-CN" smtClean="0"/>
              <a:t>和</a:t>
            </a:r>
            <a:r>
              <a:rPr lang="en-US" altLang="zh-CN" smtClean="0"/>
              <a:t>a+i</a:t>
            </a:r>
            <a:r>
              <a:rPr lang="zh-CN" altLang="zh-CN" smtClean="0"/>
              <a:t>就是数组元素</a:t>
            </a:r>
            <a:r>
              <a:rPr lang="en-US" altLang="zh-CN" smtClean="0"/>
              <a:t>a[i]</a:t>
            </a:r>
            <a:r>
              <a:rPr lang="zh-CN" altLang="zh-CN" smtClean="0"/>
              <a:t>的地址，或者说，它们指向</a:t>
            </a:r>
            <a:r>
              <a:rPr lang="en-US" altLang="zh-CN" smtClean="0"/>
              <a:t>a</a:t>
            </a:r>
            <a:r>
              <a:rPr lang="zh-CN" altLang="zh-CN" smtClean="0"/>
              <a:t>数组序号为</a:t>
            </a:r>
            <a:r>
              <a:rPr lang="en-US" altLang="zh-CN" smtClean="0"/>
              <a:t>i</a:t>
            </a:r>
            <a:r>
              <a:rPr lang="zh-CN" altLang="zh-CN" smtClean="0"/>
              <a:t>的元素</a:t>
            </a:r>
            <a:endParaRPr lang="zh-CN" altLang="en-US" smtClean="0"/>
          </a:p>
        </p:txBody>
      </p:sp>
      <p:graphicFrame>
        <p:nvGraphicFramePr>
          <p:cNvPr id="5" name="表格 4"/>
          <p:cNvGraphicFramePr>
            <a:graphicFrameLocks noGrp="1"/>
          </p:cNvGraphicFramePr>
          <p:nvPr/>
        </p:nvGraphicFramePr>
        <p:xfrm>
          <a:off x="9334500" y="736600"/>
          <a:ext cx="1189990" cy="5478780"/>
        </p:xfrm>
        <a:graphic>
          <a:graphicData uri="http://schemas.openxmlformats.org/drawingml/2006/table">
            <a:tbl>
              <a:tblPr firstRow="1" bandRow="1">
                <a:tableStyleId>{5C22544A-7EE6-4342-B048-85BDC9FD1C3A}</a:tableStyleId>
              </a:tblPr>
              <a:tblGrid>
                <a:gridCol w="1189990"/>
              </a:tblGrid>
              <a:tr h="532130">
                <a:tc>
                  <a:txBody>
                    <a:bodyPr/>
                    <a:lstStyle/>
                    <a:p>
                      <a:r>
                        <a:rPr lang="en-US" altLang="zh-CN" sz="2800" b="1" dirty="0" smtClean="0">
                          <a:solidFill>
                            <a:schemeClr val="tx1"/>
                          </a:solidFill>
                        </a:rPr>
                        <a:t>a[0]</a:t>
                      </a:r>
                      <a:endParaRPr lang="zh-CN" altLang="en-US" sz="2800" b="1"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a[1]</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a[2]</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a[3]</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a[4]</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a[5]</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a[6]</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a[7]</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a[8]</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a[9]</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表格 5"/>
          <p:cNvGraphicFramePr>
            <a:graphicFrameLocks noGrp="1"/>
          </p:cNvGraphicFramePr>
          <p:nvPr/>
        </p:nvGraphicFramePr>
        <p:xfrm>
          <a:off x="7762875" y="785813"/>
          <a:ext cx="1475740" cy="5478780"/>
        </p:xfrm>
        <a:graphic>
          <a:graphicData uri="http://schemas.openxmlformats.org/drawingml/2006/table">
            <a:tbl>
              <a:tblPr firstRow="1" bandRow="1">
                <a:tableStyleId>{5C22544A-7EE6-4342-B048-85BDC9FD1C3A}</a:tableStyleId>
              </a:tblPr>
              <a:tblGrid>
                <a:gridCol w="1475740"/>
              </a:tblGrid>
              <a:tr h="532130">
                <a:tc>
                  <a:txBody>
                    <a:bodyPr/>
                    <a:lstStyle/>
                    <a:p>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TextBox 6"/>
          <p:cNvSpPr txBox="1">
            <a:spLocks noChangeArrowheads="1"/>
          </p:cNvSpPr>
          <p:nvPr/>
        </p:nvSpPr>
        <p:spPr bwMode="auto">
          <a:xfrm>
            <a:off x="6453188" y="214313"/>
            <a:ext cx="500062" cy="583565"/>
          </a:xfrm>
          <a:prstGeom prst="rect">
            <a:avLst/>
          </a:prstGeom>
          <a:noFill/>
          <a:ln w="9525">
            <a:noFill/>
            <a:miter lim="800000"/>
          </a:ln>
        </p:spPr>
        <p:txBody>
          <a:bodyPr>
            <a:spAutoFit/>
          </a:bodyPr>
          <a:lstStyle/>
          <a:p>
            <a:r>
              <a:rPr lang="en-US" altLang="zh-CN" sz="3200" b="1">
                <a:solidFill>
                  <a:srgbClr val="9D138D"/>
                </a:solidFill>
              </a:rPr>
              <a:t>p</a:t>
            </a:r>
            <a:endParaRPr lang="zh-CN" altLang="en-US" sz="3200" b="1">
              <a:solidFill>
                <a:srgbClr val="9D138D"/>
              </a:solidFill>
            </a:endParaRPr>
          </a:p>
        </p:txBody>
      </p:sp>
      <p:cxnSp>
        <p:nvCxnSpPr>
          <p:cNvPr id="8" name="直接箭头连接符 7"/>
          <p:cNvCxnSpPr>
            <a:cxnSpLocks noChangeShapeType="1"/>
          </p:cNvCxnSpPr>
          <p:nvPr/>
        </p:nvCxnSpPr>
        <p:spPr bwMode="auto">
          <a:xfrm>
            <a:off x="5738813" y="785813"/>
            <a:ext cx="2000250" cy="1587"/>
          </a:xfrm>
          <a:prstGeom prst="straightConnector1">
            <a:avLst/>
          </a:prstGeom>
          <a:noFill/>
          <a:ln w="38100" algn="ctr">
            <a:solidFill>
              <a:srgbClr val="0000CC"/>
            </a:solidFill>
            <a:miter lim="800000"/>
            <a:tailEnd type="arrow" w="med" len="med"/>
          </a:ln>
        </p:spPr>
      </p:cxnSp>
      <p:cxnSp>
        <p:nvCxnSpPr>
          <p:cNvPr id="12" name="直接箭头连接符 11"/>
          <p:cNvCxnSpPr>
            <a:cxnSpLocks noChangeShapeType="1"/>
          </p:cNvCxnSpPr>
          <p:nvPr/>
        </p:nvCxnSpPr>
        <p:spPr bwMode="auto">
          <a:xfrm>
            <a:off x="5738813" y="1285875"/>
            <a:ext cx="2000250" cy="1588"/>
          </a:xfrm>
          <a:prstGeom prst="straightConnector1">
            <a:avLst/>
          </a:prstGeom>
          <a:noFill/>
          <a:ln w="38100" algn="ctr">
            <a:solidFill>
              <a:srgbClr val="0000CC"/>
            </a:solidFill>
            <a:miter lim="800000"/>
            <a:tailEnd type="arrow" w="med" len="med"/>
          </a:ln>
        </p:spPr>
      </p:cxnSp>
      <p:cxnSp>
        <p:nvCxnSpPr>
          <p:cNvPr id="13" name="直接箭头连接符 12"/>
          <p:cNvCxnSpPr>
            <a:cxnSpLocks noChangeShapeType="1"/>
          </p:cNvCxnSpPr>
          <p:nvPr/>
        </p:nvCxnSpPr>
        <p:spPr bwMode="auto">
          <a:xfrm>
            <a:off x="5738813" y="2916238"/>
            <a:ext cx="2000250" cy="1587"/>
          </a:xfrm>
          <a:prstGeom prst="straightConnector1">
            <a:avLst/>
          </a:prstGeom>
          <a:noFill/>
          <a:ln w="38100" algn="ctr">
            <a:solidFill>
              <a:srgbClr val="0000CC"/>
            </a:solidFill>
            <a:miter lim="800000"/>
            <a:tailEnd type="arrow" w="med" len="med"/>
          </a:ln>
        </p:spPr>
      </p:cxnSp>
      <p:cxnSp>
        <p:nvCxnSpPr>
          <p:cNvPr id="14" name="直接箭头连接符 13"/>
          <p:cNvCxnSpPr>
            <a:cxnSpLocks noChangeShapeType="1"/>
          </p:cNvCxnSpPr>
          <p:nvPr/>
        </p:nvCxnSpPr>
        <p:spPr bwMode="auto">
          <a:xfrm>
            <a:off x="5738813" y="5727700"/>
            <a:ext cx="2000250" cy="1588"/>
          </a:xfrm>
          <a:prstGeom prst="straightConnector1">
            <a:avLst/>
          </a:prstGeom>
          <a:noFill/>
          <a:ln w="38100" algn="ctr">
            <a:solidFill>
              <a:srgbClr val="0000CC"/>
            </a:solidFill>
            <a:miter lim="800000"/>
            <a:tailEnd type="arrow" w="med" len="med"/>
          </a:ln>
        </p:spPr>
      </p:cxnSp>
      <p:sp>
        <p:nvSpPr>
          <p:cNvPr id="15" name="TextBox 14"/>
          <p:cNvSpPr txBox="1">
            <a:spLocks noChangeArrowheads="1"/>
          </p:cNvSpPr>
          <p:nvPr/>
        </p:nvSpPr>
        <p:spPr bwMode="auto">
          <a:xfrm>
            <a:off x="5973763" y="752475"/>
            <a:ext cx="1714500" cy="583565"/>
          </a:xfrm>
          <a:prstGeom prst="rect">
            <a:avLst/>
          </a:prstGeom>
          <a:noFill/>
          <a:ln w="9525">
            <a:noFill/>
            <a:miter lim="800000"/>
          </a:ln>
        </p:spPr>
        <p:txBody>
          <a:bodyPr>
            <a:spAutoFit/>
          </a:bodyPr>
          <a:lstStyle/>
          <a:p>
            <a:r>
              <a:rPr lang="en-US" altLang="zh-CN" sz="3200" b="1">
                <a:solidFill>
                  <a:srgbClr val="9D138D"/>
                </a:solidFill>
              </a:rPr>
              <a:t>p+1,a+1 </a:t>
            </a:r>
            <a:endParaRPr lang="zh-CN" altLang="en-US" sz="3200" b="1">
              <a:solidFill>
                <a:srgbClr val="9D138D"/>
              </a:solidFill>
            </a:endParaRPr>
          </a:p>
        </p:txBody>
      </p:sp>
      <p:sp>
        <p:nvSpPr>
          <p:cNvPr id="16" name="TextBox 15"/>
          <p:cNvSpPr txBox="1">
            <a:spLocks noChangeArrowheads="1"/>
          </p:cNvSpPr>
          <p:nvPr/>
        </p:nvSpPr>
        <p:spPr bwMode="auto">
          <a:xfrm>
            <a:off x="6024563" y="2344738"/>
            <a:ext cx="1714500" cy="583565"/>
          </a:xfrm>
          <a:prstGeom prst="rect">
            <a:avLst/>
          </a:prstGeom>
          <a:noFill/>
          <a:ln w="9525">
            <a:noFill/>
            <a:miter lim="800000"/>
          </a:ln>
        </p:spPr>
        <p:txBody>
          <a:bodyPr>
            <a:spAutoFit/>
          </a:bodyPr>
          <a:lstStyle/>
          <a:p>
            <a:r>
              <a:rPr lang="en-US" altLang="zh-CN" sz="3200" b="1">
                <a:solidFill>
                  <a:srgbClr val="9D138D"/>
                </a:solidFill>
              </a:rPr>
              <a:t>p+i,a+i </a:t>
            </a:r>
            <a:endParaRPr lang="zh-CN" altLang="en-US" sz="3200" b="1">
              <a:solidFill>
                <a:srgbClr val="9D138D"/>
              </a:solidFill>
            </a:endParaRPr>
          </a:p>
        </p:txBody>
      </p:sp>
      <p:sp>
        <p:nvSpPr>
          <p:cNvPr id="17" name="TextBox 16"/>
          <p:cNvSpPr txBox="1">
            <a:spLocks noChangeArrowheads="1"/>
          </p:cNvSpPr>
          <p:nvPr/>
        </p:nvSpPr>
        <p:spPr bwMode="auto">
          <a:xfrm>
            <a:off x="5953125" y="5130800"/>
            <a:ext cx="1714500" cy="583565"/>
          </a:xfrm>
          <a:prstGeom prst="rect">
            <a:avLst/>
          </a:prstGeom>
          <a:noFill/>
          <a:ln w="9525">
            <a:noFill/>
            <a:miter lim="800000"/>
          </a:ln>
        </p:spPr>
        <p:txBody>
          <a:bodyPr>
            <a:spAutoFit/>
          </a:bodyPr>
          <a:lstStyle/>
          <a:p>
            <a:r>
              <a:rPr lang="en-US" altLang="zh-CN" sz="3200" b="1">
                <a:solidFill>
                  <a:srgbClr val="9D138D"/>
                </a:solidFill>
              </a:rPr>
              <a:t>p+9,a+9 </a:t>
            </a:r>
            <a:endParaRPr lang="zh-CN" altLang="en-US" sz="3200" b="1">
              <a:solidFill>
                <a:srgbClr val="9D138D"/>
              </a:solidFill>
            </a:endParaRPr>
          </a:p>
        </p:txBody>
      </p:sp>
      <p:pic>
        <p:nvPicPr>
          <p:cNvPr id="48174" name="图片 17"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par>
                          <p:cTn id="24" fill="hold">
                            <p:stCondLst>
                              <p:cond delay="500"/>
                            </p:stCondLst>
                            <p:childTnLst>
                              <p:par>
                                <p:cTn id="25" presetID="1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lide(from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par>
                          <p:cTn id="33" fill="hold">
                            <p:stCondLst>
                              <p:cond delay="500"/>
                            </p:stCondLst>
                            <p:childTnLst>
                              <p:par>
                                <p:cTn id="34" presetID="1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Lef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linds(horizontal)">
                                      <p:cBhvr>
                                        <p:cTn id="41" dur="500"/>
                                        <p:tgtEl>
                                          <p:spTgt spid="17"/>
                                        </p:tgtEl>
                                      </p:cBhvr>
                                    </p:animEffect>
                                  </p:childTnLst>
                                </p:cTn>
                              </p:par>
                            </p:childTnLst>
                          </p:cTn>
                        </p:par>
                        <p:par>
                          <p:cTn id="42" fill="hold">
                            <p:stCondLst>
                              <p:cond delay="500"/>
                            </p:stCondLst>
                            <p:childTnLst>
                              <p:par>
                                <p:cTn id="43" presetID="1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slide(fromLeft)">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1000125"/>
            <a:ext cx="3317875" cy="4929188"/>
          </a:xfrm>
        </p:spPr>
        <p:txBody>
          <a:bodyPr/>
          <a:lstStyle/>
          <a:p>
            <a:pPr>
              <a:buFont typeface="Wingdings" panose="05000000000000000000" pitchFamily="2" charset="2"/>
              <a:buNone/>
            </a:pPr>
            <a:r>
              <a:rPr lang="en-US" altLang="zh-CN" smtClean="0"/>
              <a:t>(3)  *(p+i)</a:t>
            </a:r>
            <a:r>
              <a:rPr lang="zh-CN" altLang="zh-CN" smtClean="0"/>
              <a:t>或</a:t>
            </a:r>
            <a:r>
              <a:rPr lang="en-US" altLang="zh-CN" smtClean="0"/>
              <a:t>*(a+i)</a:t>
            </a:r>
            <a:r>
              <a:rPr lang="zh-CN" altLang="zh-CN" smtClean="0"/>
              <a:t>是</a:t>
            </a:r>
            <a:r>
              <a:rPr lang="en-US" altLang="zh-CN" smtClean="0"/>
              <a:t>p+i</a:t>
            </a:r>
            <a:r>
              <a:rPr lang="zh-CN" altLang="zh-CN" smtClean="0"/>
              <a:t>或</a:t>
            </a:r>
            <a:r>
              <a:rPr lang="en-US" altLang="zh-CN" smtClean="0"/>
              <a:t>a+i</a:t>
            </a:r>
            <a:r>
              <a:rPr lang="zh-CN" altLang="zh-CN" smtClean="0"/>
              <a:t>所指向的数组元素，即</a:t>
            </a:r>
            <a:r>
              <a:rPr lang="en-US" altLang="zh-CN" smtClean="0"/>
              <a:t>a[i]</a:t>
            </a:r>
            <a:r>
              <a:rPr lang="zh-CN" altLang="zh-CN" smtClean="0"/>
              <a:t>。</a:t>
            </a:r>
            <a:endParaRPr lang="zh-CN" altLang="en-US" smtClean="0"/>
          </a:p>
        </p:txBody>
      </p:sp>
      <p:graphicFrame>
        <p:nvGraphicFramePr>
          <p:cNvPr id="5" name="表格 4"/>
          <p:cNvGraphicFramePr>
            <a:graphicFrameLocks noGrp="1"/>
          </p:cNvGraphicFramePr>
          <p:nvPr/>
        </p:nvGraphicFramePr>
        <p:xfrm>
          <a:off x="9334500" y="736600"/>
          <a:ext cx="1189990" cy="5478780"/>
        </p:xfrm>
        <a:graphic>
          <a:graphicData uri="http://schemas.openxmlformats.org/drawingml/2006/table">
            <a:tbl>
              <a:tblPr firstRow="1" bandRow="1">
                <a:tableStyleId>{5C22544A-7EE6-4342-B048-85BDC9FD1C3A}</a:tableStyleId>
              </a:tblPr>
              <a:tblGrid>
                <a:gridCol w="1189990"/>
              </a:tblGrid>
              <a:tr h="532130">
                <a:tc>
                  <a:txBody>
                    <a:bodyPr/>
                    <a:lstStyle/>
                    <a:p>
                      <a:r>
                        <a:rPr lang="en-US" altLang="zh-CN" sz="2800" b="1" dirty="0" smtClean="0">
                          <a:solidFill>
                            <a:schemeClr val="tx1"/>
                          </a:solidFill>
                        </a:rPr>
                        <a:t>a[0]</a:t>
                      </a:r>
                      <a:endParaRPr lang="zh-CN" altLang="en-US" sz="2800" b="1"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a[1]</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a[2]</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a[3]</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a[4]</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a[5]</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a[6]</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a[7]</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a[8]</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a[9]</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表格 5"/>
          <p:cNvGraphicFramePr>
            <a:graphicFrameLocks noGrp="1"/>
          </p:cNvGraphicFramePr>
          <p:nvPr/>
        </p:nvGraphicFramePr>
        <p:xfrm>
          <a:off x="7762875" y="785813"/>
          <a:ext cx="1475740" cy="5478780"/>
        </p:xfrm>
        <a:graphic>
          <a:graphicData uri="http://schemas.openxmlformats.org/drawingml/2006/table">
            <a:tbl>
              <a:tblPr firstRow="1" bandRow="1">
                <a:tableStyleId>{5C22544A-7EE6-4342-B048-85BDC9FD1C3A}</a:tableStyleId>
              </a:tblPr>
              <a:tblGrid>
                <a:gridCol w="1475740"/>
              </a:tblGrid>
              <a:tr h="532130">
                <a:tc>
                  <a:txBody>
                    <a:bodyPr/>
                    <a:lstStyle/>
                    <a:p>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9190" name="TextBox 6"/>
          <p:cNvSpPr txBox="1">
            <a:spLocks noChangeArrowheads="1"/>
          </p:cNvSpPr>
          <p:nvPr/>
        </p:nvSpPr>
        <p:spPr bwMode="auto">
          <a:xfrm>
            <a:off x="6453188" y="214313"/>
            <a:ext cx="500062" cy="583565"/>
          </a:xfrm>
          <a:prstGeom prst="rect">
            <a:avLst/>
          </a:prstGeom>
          <a:noFill/>
          <a:ln w="9525">
            <a:noFill/>
            <a:miter lim="800000"/>
          </a:ln>
        </p:spPr>
        <p:txBody>
          <a:bodyPr>
            <a:spAutoFit/>
          </a:bodyPr>
          <a:lstStyle/>
          <a:p>
            <a:r>
              <a:rPr lang="en-US" altLang="zh-CN" sz="3200" b="1">
                <a:solidFill>
                  <a:srgbClr val="9D138D"/>
                </a:solidFill>
              </a:rPr>
              <a:t>p</a:t>
            </a:r>
            <a:endParaRPr lang="zh-CN" altLang="en-US" sz="3200" b="1">
              <a:solidFill>
                <a:srgbClr val="9D138D"/>
              </a:solidFill>
            </a:endParaRPr>
          </a:p>
        </p:txBody>
      </p:sp>
      <p:cxnSp>
        <p:nvCxnSpPr>
          <p:cNvPr id="49191" name="直接箭头连接符 7"/>
          <p:cNvCxnSpPr>
            <a:cxnSpLocks noChangeShapeType="1"/>
          </p:cNvCxnSpPr>
          <p:nvPr/>
        </p:nvCxnSpPr>
        <p:spPr bwMode="auto">
          <a:xfrm>
            <a:off x="5738813" y="785813"/>
            <a:ext cx="2000250" cy="1587"/>
          </a:xfrm>
          <a:prstGeom prst="straightConnector1">
            <a:avLst/>
          </a:prstGeom>
          <a:noFill/>
          <a:ln w="38100" algn="ctr">
            <a:solidFill>
              <a:srgbClr val="0000CC"/>
            </a:solidFill>
            <a:miter lim="800000"/>
            <a:tailEnd type="arrow" w="med" len="med"/>
          </a:ln>
        </p:spPr>
      </p:cxnSp>
      <p:cxnSp>
        <p:nvCxnSpPr>
          <p:cNvPr id="49192" name="直接箭头连接符 11"/>
          <p:cNvCxnSpPr>
            <a:cxnSpLocks noChangeShapeType="1"/>
          </p:cNvCxnSpPr>
          <p:nvPr/>
        </p:nvCxnSpPr>
        <p:spPr bwMode="auto">
          <a:xfrm>
            <a:off x="5738813" y="1285875"/>
            <a:ext cx="2000250" cy="1588"/>
          </a:xfrm>
          <a:prstGeom prst="straightConnector1">
            <a:avLst/>
          </a:prstGeom>
          <a:noFill/>
          <a:ln w="38100" algn="ctr">
            <a:solidFill>
              <a:srgbClr val="0000CC"/>
            </a:solidFill>
            <a:miter lim="800000"/>
            <a:tailEnd type="arrow" w="med" len="med"/>
          </a:ln>
        </p:spPr>
      </p:cxnSp>
      <p:cxnSp>
        <p:nvCxnSpPr>
          <p:cNvPr id="49193" name="直接箭头连接符 12"/>
          <p:cNvCxnSpPr>
            <a:cxnSpLocks noChangeShapeType="1"/>
          </p:cNvCxnSpPr>
          <p:nvPr/>
        </p:nvCxnSpPr>
        <p:spPr bwMode="auto">
          <a:xfrm>
            <a:off x="5738813" y="2916238"/>
            <a:ext cx="2000250" cy="1587"/>
          </a:xfrm>
          <a:prstGeom prst="straightConnector1">
            <a:avLst/>
          </a:prstGeom>
          <a:noFill/>
          <a:ln w="38100" algn="ctr">
            <a:solidFill>
              <a:srgbClr val="0000CC"/>
            </a:solidFill>
            <a:miter lim="800000"/>
            <a:tailEnd type="arrow" w="med" len="med"/>
          </a:ln>
        </p:spPr>
      </p:cxnSp>
      <p:cxnSp>
        <p:nvCxnSpPr>
          <p:cNvPr id="49194" name="直接箭头连接符 13"/>
          <p:cNvCxnSpPr>
            <a:cxnSpLocks noChangeShapeType="1"/>
          </p:cNvCxnSpPr>
          <p:nvPr/>
        </p:nvCxnSpPr>
        <p:spPr bwMode="auto">
          <a:xfrm>
            <a:off x="5738813" y="5727700"/>
            <a:ext cx="2000250" cy="1588"/>
          </a:xfrm>
          <a:prstGeom prst="straightConnector1">
            <a:avLst/>
          </a:prstGeom>
          <a:noFill/>
          <a:ln w="38100" algn="ctr">
            <a:solidFill>
              <a:srgbClr val="0000CC"/>
            </a:solidFill>
            <a:miter lim="800000"/>
            <a:tailEnd type="arrow" w="med" len="med"/>
          </a:ln>
        </p:spPr>
      </p:cxnSp>
      <p:sp>
        <p:nvSpPr>
          <p:cNvPr id="49195" name="TextBox 14"/>
          <p:cNvSpPr txBox="1">
            <a:spLocks noChangeArrowheads="1"/>
          </p:cNvSpPr>
          <p:nvPr/>
        </p:nvSpPr>
        <p:spPr bwMode="auto">
          <a:xfrm>
            <a:off x="5973763" y="752475"/>
            <a:ext cx="1714500" cy="583565"/>
          </a:xfrm>
          <a:prstGeom prst="rect">
            <a:avLst/>
          </a:prstGeom>
          <a:noFill/>
          <a:ln w="9525">
            <a:noFill/>
            <a:miter lim="800000"/>
          </a:ln>
        </p:spPr>
        <p:txBody>
          <a:bodyPr>
            <a:spAutoFit/>
          </a:bodyPr>
          <a:lstStyle/>
          <a:p>
            <a:r>
              <a:rPr lang="en-US" altLang="zh-CN" sz="3200" b="1">
                <a:solidFill>
                  <a:srgbClr val="9D138D"/>
                </a:solidFill>
              </a:rPr>
              <a:t>p+1,a+1 </a:t>
            </a:r>
            <a:endParaRPr lang="zh-CN" altLang="en-US" sz="3200" b="1">
              <a:solidFill>
                <a:srgbClr val="9D138D"/>
              </a:solidFill>
            </a:endParaRPr>
          </a:p>
        </p:txBody>
      </p:sp>
      <p:sp>
        <p:nvSpPr>
          <p:cNvPr id="49196" name="TextBox 15"/>
          <p:cNvSpPr txBox="1">
            <a:spLocks noChangeArrowheads="1"/>
          </p:cNvSpPr>
          <p:nvPr/>
        </p:nvSpPr>
        <p:spPr bwMode="auto">
          <a:xfrm>
            <a:off x="6024563" y="2344738"/>
            <a:ext cx="1714500" cy="583565"/>
          </a:xfrm>
          <a:prstGeom prst="rect">
            <a:avLst/>
          </a:prstGeom>
          <a:noFill/>
          <a:ln w="9525">
            <a:noFill/>
            <a:miter lim="800000"/>
          </a:ln>
        </p:spPr>
        <p:txBody>
          <a:bodyPr>
            <a:spAutoFit/>
          </a:bodyPr>
          <a:lstStyle/>
          <a:p>
            <a:r>
              <a:rPr lang="en-US" altLang="zh-CN" sz="3200" b="1">
                <a:solidFill>
                  <a:srgbClr val="9D138D"/>
                </a:solidFill>
              </a:rPr>
              <a:t>p+i,a+i </a:t>
            </a:r>
            <a:endParaRPr lang="zh-CN" altLang="en-US" sz="3200" b="1">
              <a:solidFill>
                <a:srgbClr val="9D138D"/>
              </a:solidFill>
            </a:endParaRPr>
          </a:p>
        </p:txBody>
      </p:sp>
      <p:sp>
        <p:nvSpPr>
          <p:cNvPr id="49197" name="TextBox 16"/>
          <p:cNvSpPr txBox="1">
            <a:spLocks noChangeArrowheads="1"/>
          </p:cNvSpPr>
          <p:nvPr/>
        </p:nvSpPr>
        <p:spPr bwMode="auto">
          <a:xfrm>
            <a:off x="5953125" y="5130800"/>
            <a:ext cx="1714500" cy="583565"/>
          </a:xfrm>
          <a:prstGeom prst="rect">
            <a:avLst/>
          </a:prstGeom>
          <a:noFill/>
          <a:ln w="9525">
            <a:noFill/>
            <a:miter lim="800000"/>
          </a:ln>
        </p:spPr>
        <p:txBody>
          <a:bodyPr>
            <a:spAutoFit/>
          </a:bodyPr>
          <a:lstStyle/>
          <a:p>
            <a:r>
              <a:rPr lang="en-US" altLang="zh-CN" sz="3200" b="1">
                <a:solidFill>
                  <a:srgbClr val="9D138D"/>
                </a:solidFill>
              </a:rPr>
              <a:t>p+9,a+9 </a:t>
            </a:r>
            <a:endParaRPr lang="zh-CN" altLang="en-US" sz="3200" b="1">
              <a:solidFill>
                <a:srgbClr val="9D138D"/>
              </a:solidFill>
            </a:endParaRPr>
          </a:p>
        </p:txBody>
      </p:sp>
      <p:sp>
        <p:nvSpPr>
          <p:cNvPr id="18" name="TextBox 17"/>
          <p:cNvSpPr txBox="1">
            <a:spLocks noChangeArrowheads="1"/>
          </p:cNvSpPr>
          <p:nvPr/>
        </p:nvSpPr>
        <p:spPr bwMode="auto">
          <a:xfrm>
            <a:off x="7881938" y="2867025"/>
            <a:ext cx="1214437" cy="583565"/>
          </a:xfrm>
          <a:prstGeom prst="rect">
            <a:avLst/>
          </a:prstGeom>
          <a:noFill/>
          <a:ln w="9525">
            <a:noFill/>
            <a:miter lim="800000"/>
          </a:ln>
        </p:spPr>
        <p:txBody>
          <a:bodyPr>
            <a:spAutoFit/>
          </a:bodyPr>
          <a:lstStyle/>
          <a:p>
            <a:r>
              <a:rPr lang="en-US" altLang="zh-CN" sz="3200" b="1">
                <a:solidFill>
                  <a:srgbClr val="0000CC"/>
                </a:solidFill>
              </a:rPr>
              <a:t>*(p+i)</a:t>
            </a:r>
            <a:endParaRPr lang="zh-CN" altLang="en-US" sz="3200" b="1">
              <a:solidFill>
                <a:srgbClr val="0000CC"/>
              </a:solidFill>
            </a:endParaRPr>
          </a:p>
        </p:txBody>
      </p:sp>
      <p:pic>
        <p:nvPicPr>
          <p:cNvPr id="49199" name="图片 1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857250"/>
            <a:ext cx="4246563" cy="4500563"/>
          </a:xfrm>
        </p:spPr>
        <p:txBody>
          <a:bodyPr/>
          <a:lstStyle/>
          <a:p>
            <a:pPr>
              <a:buFont typeface="Wingdings" panose="05000000000000000000" pitchFamily="2" charset="2"/>
              <a:buNone/>
            </a:pPr>
            <a:r>
              <a:rPr lang="en-US" altLang="zh-CN" smtClean="0"/>
              <a:t>(4) </a:t>
            </a:r>
            <a:r>
              <a:rPr lang="zh-CN" altLang="zh-CN" smtClean="0"/>
              <a:t>如果指针</a:t>
            </a:r>
            <a:r>
              <a:rPr lang="en-US" altLang="zh-CN" smtClean="0"/>
              <a:t>p1</a:t>
            </a:r>
            <a:r>
              <a:rPr lang="zh-CN" altLang="zh-CN" smtClean="0"/>
              <a:t>和</a:t>
            </a:r>
            <a:r>
              <a:rPr lang="en-US" altLang="zh-CN" smtClean="0"/>
              <a:t>p2</a:t>
            </a:r>
            <a:r>
              <a:rPr lang="zh-CN" altLang="zh-CN" smtClean="0"/>
              <a:t>都指向同一数组</a:t>
            </a:r>
            <a:endParaRPr lang="en-US" altLang="zh-CN" smtClean="0"/>
          </a:p>
          <a:p>
            <a:pPr>
              <a:buFont typeface="Wingdings" panose="05000000000000000000" pitchFamily="2" charset="2"/>
              <a:buNone/>
            </a:pPr>
            <a:endParaRPr lang="en-US" altLang="zh-CN" smtClean="0"/>
          </a:p>
          <a:p>
            <a:pPr>
              <a:buFont typeface="Wingdings" panose="05000000000000000000" pitchFamily="2" charset="2"/>
              <a:buNone/>
            </a:pPr>
            <a:r>
              <a:rPr lang="en-US" altLang="zh-CN" smtClean="0"/>
              <a:t>   p2-p1</a:t>
            </a:r>
            <a:r>
              <a:rPr lang="zh-CN" altLang="zh-CN" smtClean="0"/>
              <a:t>的值</a:t>
            </a:r>
            <a:r>
              <a:rPr lang="zh-CN" altLang="en-US" smtClean="0"/>
              <a:t>是</a:t>
            </a:r>
            <a:r>
              <a:rPr lang="en-US" altLang="zh-CN" smtClean="0"/>
              <a:t>4</a:t>
            </a:r>
            <a:endParaRPr lang="en-US" altLang="zh-CN" smtClean="0"/>
          </a:p>
          <a:p>
            <a:pPr>
              <a:buFont typeface="Wingdings" panose="05000000000000000000" pitchFamily="2" charset="2"/>
              <a:buNone/>
            </a:pPr>
            <a:endParaRPr lang="en-US" altLang="zh-CN" smtClean="0"/>
          </a:p>
          <a:p>
            <a:pPr>
              <a:buFont typeface="Wingdings" panose="05000000000000000000" pitchFamily="2" charset="2"/>
              <a:buNone/>
            </a:pPr>
            <a:r>
              <a:rPr lang="zh-CN" altLang="en-US" smtClean="0"/>
              <a:t>   不能</a:t>
            </a:r>
            <a:r>
              <a:rPr lang="en-US" altLang="zh-CN" smtClean="0"/>
              <a:t>p1+p2</a:t>
            </a:r>
            <a:endParaRPr lang="zh-CN" altLang="en-US" smtClean="0"/>
          </a:p>
        </p:txBody>
      </p:sp>
      <p:graphicFrame>
        <p:nvGraphicFramePr>
          <p:cNvPr id="5" name="表格 4"/>
          <p:cNvGraphicFramePr>
            <a:graphicFrameLocks noGrp="1"/>
          </p:cNvGraphicFramePr>
          <p:nvPr/>
        </p:nvGraphicFramePr>
        <p:xfrm>
          <a:off x="9334500" y="736600"/>
          <a:ext cx="1189990" cy="5478780"/>
        </p:xfrm>
        <a:graphic>
          <a:graphicData uri="http://schemas.openxmlformats.org/drawingml/2006/table">
            <a:tbl>
              <a:tblPr firstRow="1" bandRow="1">
                <a:tableStyleId>{5C22544A-7EE6-4342-B048-85BDC9FD1C3A}</a:tableStyleId>
              </a:tblPr>
              <a:tblGrid>
                <a:gridCol w="1189990"/>
              </a:tblGrid>
              <a:tr h="532130">
                <a:tc>
                  <a:txBody>
                    <a:bodyPr/>
                    <a:lstStyle/>
                    <a:p>
                      <a:r>
                        <a:rPr lang="en-US" altLang="zh-CN" sz="2800" b="1" dirty="0" smtClean="0">
                          <a:solidFill>
                            <a:schemeClr val="tx1"/>
                          </a:solidFill>
                        </a:rPr>
                        <a:t>a[0]</a:t>
                      </a:r>
                      <a:endParaRPr lang="zh-CN" altLang="en-US" sz="2800" b="1"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a[1]</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a[2]</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a[3]</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a[4]</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a[5]</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a[6]</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a[7]</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a[8]</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tx1"/>
                          </a:solidFill>
                        </a:rPr>
                        <a:t>a[9]</a:t>
                      </a:r>
                      <a:endParaRPr lang="zh-CN" altLang="en-US" sz="2800" b="1" dirty="0" smtClean="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表格 5"/>
          <p:cNvGraphicFramePr>
            <a:graphicFrameLocks noGrp="1"/>
          </p:cNvGraphicFramePr>
          <p:nvPr/>
        </p:nvGraphicFramePr>
        <p:xfrm>
          <a:off x="7762875" y="785813"/>
          <a:ext cx="1475740" cy="5478780"/>
        </p:xfrm>
        <a:graphic>
          <a:graphicData uri="http://schemas.openxmlformats.org/drawingml/2006/table">
            <a:tbl>
              <a:tblPr firstRow="1" bandRow="1">
                <a:tableStyleId>{5C22544A-7EE6-4342-B048-85BDC9FD1C3A}</a:tableStyleId>
              </a:tblPr>
              <a:tblGrid>
                <a:gridCol w="1475740"/>
              </a:tblGrid>
              <a:tr h="532130">
                <a:tc>
                  <a:txBody>
                    <a:bodyPr/>
                    <a:lstStyle/>
                    <a:p>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TextBox 6"/>
          <p:cNvSpPr txBox="1">
            <a:spLocks noChangeArrowheads="1"/>
          </p:cNvSpPr>
          <p:nvPr/>
        </p:nvSpPr>
        <p:spPr bwMode="auto">
          <a:xfrm>
            <a:off x="6881813" y="1806575"/>
            <a:ext cx="714375" cy="583565"/>
          </a:xfrm>
          <a:prstGeom prst="rect">
            <a:avLst/>
          </a:prstGeom>
          <a:noFill/>
          <a:ln w="9525">
            <a:noFill/>
            <a:miter lim="800000"/>
          </a:ln>
        </p:spPr>
        <p:txBody>
          <a:bodyPr>
            <a:spAutoFit/>
          </a:bodyPr>
          <a:lstStyle/>
          <a:p>
            <a:r>
              <a:rPr lang="en-US" altLang="zh-CN" sz="3200" b="1">
                <a:solidFill>
                  <a:srgbClr val="9D138D"/>
                </a:solidFill>
              </a:rPr>
              <a:t>p1</a:t>
            </a:r>
            <a:endParaRPr lang="zh-CN" altLang="en-US" sz="3200" b="1">
              <a:solidFill>
                <a:srgbClr val="9D138D"/>
              </a:solidFill>
            </a:endParaRPr>
          </a:p>
        </p:txBody>
      </p:sp>
      <p:cxnSp>
        <p:nvCxnSpPr>
          <p:cNvPr id="8" name="直接箭头连接符 7"/>
          <p:cNvCxnSpPr>
            <a:cxnSpLocks noChangeShapeType="1"/>
          </p:cNvCxnSpPr>
          <p:nvPr/>
        </p:nvCxnSpPr>
        <p:spPr bwMode="auto">
          <a:xfrm>
            <a:off x="6453188" y="2379663"/>
            <a:ext cx="1285875" cy="1587"/>
          </a:xfrm>
          <a:prstGeom prst="straightConnector1">
            <a:avLst/>
          </a:prstGeom>
          <a:noFill/>
          <a:ln w="38100" algn="ctr">
            <a:solidFill>
              <a:srgbClr val="0000CC"/>
            </a:solidFill>
            <a:miter lim="800000"/>
            <a:tailEnd type="arrow" w="med" len="med"/>
          </a:ln>
        </p:spPr>
      </p:cxnSp>
      <p:cxnSp>
        <p:nvCxnSpPr>
          <p:cNvPr id="14" name="直接箭头连接符 13"/>
          <p:cNvCxnSpPr>
            <a:cxnSpLocks noChangeShapeType="1"/>
          </p:cNvCxnSpPr>
          <p:nvPr/>
        </p:nvCxnSpPr>
        <p:spPr bwMode="auto">
          <a:xfrm>
            <a:off x="6443663" y="4618038"/>
            <a:ext cx="1285875" cy="1587"/>
          </a:xfrm>
          <a:prstGeom prst="straightConnector1">
            <a:avLst/>
          </a:prstGeom>
          <a:noFill/>
          <a:ln w="38100" algn="ctr">
            <a:solidFill>
              <a:srgbClr val="0000CC"/>
            </a:solidFill>
            <a:miter lim="800000"/>
            <a:tailEnd type="arrow" w="med" len="med"/>
          </a:ln>
        </p:spPr>
      </p:cxnSp>
      <p:sp>
        <p:nvSpPr>
          <p:cNvPr id="17" name="TextBox 16"/>
          <p:cNvSpPr txBox="1">
            <a:spLocks noChangeArrowheads="1"/>
          </p:cNvSpPr>
          <p:nvPr/>
        </p:nvSpPr>
        <p:spPr bwMode="auto">
          <a:xfrm>
            <a:off x="6810375" y="4021138"/>
            <a:ext cx="857250" cy="583565"/>
          </a:xfrm>
          <a:prstGeom prst="rect">
            <a:avLst/>
          </a:prstGeom>
          <a:noFill/>
          <a:ln w="9525">
            <a:noFill/>
            <a:miter lim="800000"/>
          </a:ln>
        </p:spPr>
        <p:txBody>
          <a:bodyPr>
            <a:spAutoFit/>
          </a:bodyPr>
          <a:lstStyle/>
          <a:p>
            <a:r>
              <a:rPr lang="en-US" altLang="zh-CN" sz="3200" b="1">
                <a:solidFill>
                  <a:srgbClr val="9D138D"/>
                </a:solidFill>
              </a:rPr>
              <a:t>p2 </a:t>
            </a:r>
            <a:endParaRPr lang="zh-CN" altLang="en-US" sz="3200" b="1">
              <a:solidFill>
                <a:srgbClr val="9D138D"/>
              </a:solidFill>
            </a:endParaRPr>
          </a:p>
        </p:txBody>
      </p:sp>
      <p:pic>
        <p:nvPicPr>
          <p:cNvPr id="50218" name="图片 8"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par>
                                <p:cTn id="13" presetID="1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lide(fromLeft)">
                                      <p:cBhvr>
                                        <p:cTn id="15" dur="500"/>
                                        <p:tgtEl>
                                          <p:spTgt spid="8"/>
                                        </p:tgtEl>
                                      </p:cBhvr>
                                    </p:animEffect>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slide(fromLeft)">
                                      <p:cBhvr>
                                        <p:cTn id="19" dur="500"/>
                                        <p:tgtEl>
                                          <p:spTgt spid="17"/>
                                        </p:tgtEl>
                                      </p:cBhvr>
                                    </p:animEffect>
                                  </p:childTnLst>
                                </p:cTn>
                              </p:par>
                              <p:par>
                                <p:cTn id="20" presetID="12" presetClass="entr" presetSubtype="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666875" y="652463"/>
            <a:ext cx="885825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7.1 </a:t>
            </a:r>
            <a:r>
              <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指针</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是什么</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3" name="Rectangle 3"/>
          <p:cNvSpPr>
            <a:spLocks noGrp="1" noChangeArrowheads="1"/>
          </p:cNvSpPr>
          <p:nvPr>
            <p:ph type="body" idx="1"/>
          </p:nvPr>
        </p:nvSpPr>
        <p:spPr>
          <a:xfrm>
            <a:off x="1952625" y="1643063"/>
            <a:ext cx="8501063" cy="4429125"/>
          </a:xfrm>
        </p:spPr>
        <p:txBody>
          <a:bodyPr/>
          <a:lstStyle/>
          <a:p>
            <a:pPr eaLnBrk="1" hangingPunct="1">
              <a:spcBef>
                <a:spcPct val="0"/>
              </a:spcBef>
            </a:pPr>
            <a:r>
              <a:rPr lang="zh-CN" altLang="zh-CN" smtClean="0"/>
              <a:t>内存区的每一个字节有一个编号，这就是“</a:t>
            </a:r>
            <a:r>
              <a:rPr lang="zh-CN" altLang="zh-CN" smtClean="0">
                <a:solidFill>
                  <a:srgbClr val="9D138D"/>
                </a:solidFill>
              </a:rPr>
              <a:t>地址</a:t>
            </a:r>
            <a:r>
              <a:rPr lang="zh-CN" altLang="zh-CN" smtClean="0"/>
              <a:t>”，它相当于旅馆中的房间号。</a:t>
            </a:r>
            <a:endParaRPr lang="en-US" altLang="zh-CN" smtClean="0"/>
          </a:p>
          <a:p>
            <a:pPr eaLnBrk="1" hangingPunct="1">
              <a:spcBef>
                <a:spcPct val="0"/>
              </a:spcBef>
            </a:pPr>
            <a:r>
              <a:rPr lang="zh-CN" altLang="zh-CN" smtClean="0"/>
              <a:t>在地址所标</a:t>
            </a:r>
            <a:r>
              <a:rPr lang="zh-CN" altLang="en-US" smtClean="0"/>
              <a:t>识</a:t>
            </a:r>
            <a:r>
              <a:rPr lang="zh-CN" altLang="zh-CN" smtClean="0"/>
              <a:t>的内存单元中存放数据，这相当于旅馆房间中居住的旅客一样。</a:t>
            </a:r>
            <a:endParaRPr lang="en-US" altLang="zh-CN" smtClean="0"/>
          </a:p>
          <a:p>
            <a:pPr eaLnBrk="1" hangingPunct="1">
              <a:spcBef>
                <a:spcPct val="0"/>
              </a:spcBef>
            </a:pPr>
            <a:r>
              <a:rPr lang="zh-CN" altLang="zh-CN" smtClean="0"/>
              <a:t>由于通过地址能找到所需的变量单元，我们可以说，</a:t>
            </a:r>
            <a:r>
              <a:rPr lang="zh-CN" altLang="zh-CN" smtClean="0">
                <a:solidFill>
                  <a:srgbClr val="9D138D"/>
                </a:solidFill>
              </a:rPr>
              <a:t>地址指向该变量单元</a:t>
            </a:r>
            <a:r>
              <a:rPr lang="zh-CN" altLang="zh-CN" smtClean="0"/>
              <a:t>。</a:t>
            </a:r>
            <a:endParaRPr lang="en-US" altLang="zh-CN" smtClean="0"/>
          </a:p>
          <a:p>
            <a:pPr eaLnBrk="1" hangingPunct="1">
              <a:spcBef>
                <a:spcPct val="0"/>
              </a:spcBef>
            </a:pPr>
            <a:r>
              <a:rPr lang="zh-CN" altLang="zh-CN" smtClean="0"/>
              <a:t>将地址形象化地称为“</a:t>
            </a:r>
            <a:r>
              <a:rPr lang="zh-CN" altLang="zh-CN" smtClean="0">
                <a:solidFill>
                  <a:srgbClr val="9D138D"/>
                </a:solidFill>
              </a:rPr>
              <a:t>指针</a:t>
            </a:r>
            <a:r>
              <a:rPr lang="zh-CN" altLang="zh-CN" smtClean="0"/>
              <a:t>”</a:t>
            </a:r>
            <a:endParaRPr lang="en-US" altLang="zh-CN" smtClean="0"/>
          </a:p>
        </p:txBody>
      </p:sp>
      <p:pic>
        <p:nvPicPr>
          <p:cNvPr id="5124" name="图片 3"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7"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通过指针引用数组元素</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51203" name="Rectangle 3"/>
          <p:cNvSpPr>
            <a:spLocks noGrp="1" noChangeArrowheads="1"/>
          </p:cNvSpPr>
          <p:nvPr>
            <p:ph type="body" idx="1"/>
          </p:nvPr>
        </p:nvSpPr>
        <p:spPr>
          <a:xfrm>
            <a:off x="2238375" y="1714500"/>
            <a:ext cx="8072438" cy="4357688"/>
          </a:xfrm>
        </p:spPr>
        <p:txBody>
          <a:bodyPr/>
          <a:lstStyle/>
          <a:p>
            <a:r>
              <a:rPr lang="zh-CN" altLang="zh-CN" smtClean="0"/>
              <a:t>引用一个数组元素，可用下面两种方法：</a:t>
            </a:r>
            <a:r>
              <a:rPr lang="en-US" altLang="zh-CN" smtClean="0"/>
              <a:t> </a:t>
            </a:r>
            <a:r>
              <a:rPr lang="zh-CN" altLang="zh-CN" smtClean="0"/>
              <a:t>（１） 下标法，如</a:t>
            </a:r>
            <a:r>
              <a:rPr lang="en-US" altLang="zh-CN" smtClean="0"/>
              <a:t>a[i]</a:t>
            </a:r>
            <a:r>
              <a:rPr lang="zh-CN" altLang="zh-CN" smtClean="0"/>
              <a:t>形式</a:t>
            </a:r>
            <a:endParaRPr lang="zh-CN" altLang="zh-CN" smtClean="0"/>
          </a:p>
          <a:p>
            <a:pPr>
              <a:buFont typeface="Wingdings" panose="05000000000000000000" pitchFamily="2" charset="2"/>
              <a:buNone/>
            </a:pPr>
            <a:r>
              <a:rPr lang="en-US" altLang="zh-CN" smtClean="0"/>
              <a:t>   </a:t>
            </a:r>
            <a:r>
              <a:rPr lang="zh-CN" altLang="zh-CN" smtClean="0"/>
              <a:t>（２） 指针法，如</a:t>
            </a:r>
            <a:r>
              <a:rPr lang="en-US" altLang="zh-CN" smtClean="0"/>
              <a:t>*(a+i)</a:t>
            </a:r>
            <a:r>
              <a:rPr lang="zh-CN" altLang="zh-CN" smtClean="0"/>
              <a:t>或</a:t>
            </a:r>
            <a:r>
              <a:rPr lang="en-US" altLang="zh-CN" smtClean="0"/>
              <a:t>*(p+i)</a:t>
            </a:r>
            <a:endParaRPr lang="en-US" altLang="zh-CN" smtClean="0"/>
          </a:p>
          <a:p>
            <a:pPr>
              <a:buFont typeface="Wingdings" panose="05000000000000000000" pitchFamily="2" charset="2"/>
              <a:buNone/>
            </a:pPr>
            <a:r>
              <a:rPr lang="en-US" altLang="zh-CN" smtClean="0"/>
              <a:t>  </a:t>
            </a:r>
            <a:r>
              <a:rPr lang="zh-CN" altLang="zh-CN" smtClean="0"/>
              <a:t>其中</a:t>
            </a:r>
            <a:r>
              <a:rPr lang="en-US" altLang="zh-CN" smtClean="0"/>
              <a:t>a</a:t>
            </a:r>
            <a:r>
              <a:rPr lang="zh-CN" altLang="zh-CN" smtClean="0"/>
              <a:t>是数组名，</a:t>
            </a:r>
            <a:r>
              <a:rPr lang="en-US" altLang="zh-CN" smtClean="0"/>
              <a:t>p</a:t>
            </a:r>
            <a:r>
              <a:rPr lang="zh-CN" altLang="zh-CN" smtClean="0"/>
              <a:t>是指向数组元素的指针变量，其初值</a:t>
            </a:r>
            <a:r>
              <a:rPr lang="en-US" altLang="zh-CN" smtClean="0"/>
              <a:t>p=a</a:t>
            </a:r>
            <a:endParaRPr lang="en-US" altLang="zh-CN" smtClean="0"/>
          </a:p>
        </p:txBody>
      </p:sp>
      <p:pic>
        <p:nvPicPr>
          <p:cNvPr id="5120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7.3.3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通过指针引用数组元素</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714500"/>
            <a:ext cx="8072438" cy="4357688"/>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6 </a:t>
            </a:r>
            <a:r>
              <a:rPr lang="zh-CN" altLang="zh-CN" smtClean="0"/>
              <a:t>有一个整型数组</a:t>
            </a:r>
            <a:r>
              <a:rPr lang="en-US" altLang="zh-CN" smtClean="0"/>
              <a:t>a</a:t>
            </a:r>
            <a:r>
              <a:rPr lang="zh-CN" altLang="zh-CN" smtClean="0"/>
              <a:t>，有</a:t>
            </a:r>
            <a:r>
              <a:rPr lang="en-US" altLang="zh-CN" smtClean="0"/>
              <a:t>10</a:t>
            </a:r>
            <a:r>
              <a:rPr lang="zh-CN" altLang="zh-CN" smtClean="0"/>
              <a:t>个元素，要求输出数组中的全部元素。</a:t>
            </a:r>
            <a:endParaRPr lang="zh-CN" altLang="zh-CN" smtClean="0"/>
          </a:p>
          <a:p>
            <a:r>
              <a:rPr lang="zh-CN" altLang="zh-CN" smtClean="0"/>
              <a:t>解题思路：引用数组中各元素的值有</a:t>
            </a:r>
            <a:r>
              <a:rPr lang="en-US" altLang="zh-CN" smtClean="0"/>
              <a:t>3</a:t>
            </a:r>
            <a:r>
              <a:rPr lang="zh-CN" altLang="zh-CN" smtClean="0"/>
              <a:t>种方法：</a:t>
            </a:r>
            <a:r>
              <a:rPr lang="en-US" altLang="zh-CN" smtClean="0"/>
              <a:t>(1)</a:t>
            </a:r>
            <a:r>
              <a:rPr lang="zh-CN" altLang="zh-CN" smtClean="0"/>
              <a:t>下标法</a:t>
            </a:r>
            <a:r>
              <a:rPr lang="zh-CN" altLang="en-US" smtClean="0"/>
              <a:t>；</a:t>
            </a:r>
            <a:r>
              <a:rPr lang="en-US" altLang="zh-CN" smtClean="0"/>
              <a:t>(2)</a:t>
            </a:r>
            <a:r>
              <a:rPr lang="zh-CN" altLang="zh-CN" smtClean="0"/>
              <a:t>通过数组名计算数组元素地址，找出元素的值</a:t>
            </a:r>
            <a:r>
              <a:rPr lang="zh-CN" altLang="en-US" smtClean="0"/>
              <a:t>；</a:t>
            </a:r>
            <a:r>
              <a:rPr lang="en-US" altLang="zh-CN" smtClean="0"/>
              <a:t>(3) </a:t>
            </a:r>
            <a:r>
              <a:rPr lang="zh-CN" altLang="zh-CN" smtClean="0"/>
              <a:t>用指针变量指向数组元素</a:t>
            </a:r>
            <a:endParaRPr lang="en-US" altLang="zh-CN" smtClean="0"/>
          </a:p>
          <a:p>
            <a:r>
              <a:rPr lang="zh-CN" altLang="zh-CN" smtClean="0"/>
              <a:t>分别写出程序，以资比较分析。</a:t>
            </a:r>
            <a:endParaRPr lang="en-US" altLang="zh-CN" smtClean="0"/>
          </a:p>
        </p:txBody>
      </p:sp>
      <p:pic>
        <p:nvPicPr>
          <p:cNvPr id="52228"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1"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p:cNvSpPr>
          <p:nvPr>
            <p:ph idx="1"/>
          </p:nvPr>
        </p:nvSpPr>
        <p:spPr>
          <a:xfrm>
            <a:off x="1809750" y="714375"/>
            <a:ext cx="8407400" cy="5410200"/>
          </a:xfrm>
        </p:spPr>
        <p:txBody>
          <a:bodyPr/>
          <a:lstStyle/>
          <a:p>
            <a:pPr>
              <a:lnSpc>
                <a:spcPct val="100000"/>
              </a:lnSpc>
              <a:buFont typeface="Wingdings" panose="05000000000000000000" pitchFamily="2" charset="2"/>
              <a:buNone/>
            </a:pPr>
            <a:r>
              <a:rPr lang="en-US" altLang="zh-CN" sz="2800" smtClean="0"/>
              <a:t>(1) </a:t>
            </a:r>
            <a:r>
              <a:rPr lang="zh-CN" altLang="zh-CN" sz="2800" smtClean="0"/>
              <a:t>下标法。</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a[10];  int i;</a:t>
            </a:r>
            <a:endParaRPr lang="zh-CN" altLang="zh-CN" sz="2800" smtClean="0"/>
          </a:p>
          <a:p>
            <a:pPr>
              <a:lnSpc>
                <a:spcPct val="100000"/>
              </a:lnSpc>
              <a:buFont typeface="Wingdings" panose="05000000000000000000" pitchFamily="2" charset="2"/>
              <a:buNone/>
            </a:pPr>
            <a:r>
              <a:rPr lang="en-US" altLang="zh-CN" sz="2800" smtClean="0"/>
              <a:t>   printf(“enter 10 integer numbers:\n");</a:t>
            </a:r>
            <a:endParaRPr lang="zh-CN" altLang="zh-CN" sz="2800" smtClean="0"/>
          </a:p>
          <a:p>
            <a:pPr>
              <a:lnSpc>
                <a:spcPct val="100000"/>
              </a:lnSpc>
              <a:buFont typeface="Wingdings" panose="05000000000000000000" pitchFamily="2" charset="2"/>
              <a:buNone/>
            </a:pPr>
            <a:r>
              <a:rPr lang="en-US" altLang="zh-CN" sz="2800" smtClean="0"/>
              <a:t>   for(i=0;i&lt;10;i++) scanf("%d",&amp;a[i]);</a:t>
            </a:r>
            <a:endParaRPr lang="zh-CN" altLang="zh-CN" sz="2800" smtClean="0"/>
          </a:p>
          <a:p>
            <a:pPr>
              <a:lnSpc>
                <a:spcPct val="100000"/>
              </a:lnSpc>
              <a:buFont typeface="Wingdings" panose="05000000000000000000" pitchFamily="2" charset="2"/>
              <a:buNone/>
            </a:pPr>
            <a:r>
              <a:rPr lang="en-US" altLang="zh-CN" sz="2800" smtClean="0"/>
              <a:t>   for(i=0;i&lt;10;i++)  printf(“%d ”,a[i]);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endParaRPr lang="zh-CN" altLang="en-US" sz="2800" smtClean="0"/>
          </a:p>
        </p:txBody>
      </p:sp>
      <p:grpSp>
        <p:nvGrpSpPr>
          <p:cNvPr id="2" name="组合 7"/>
          <p:cNvGrpSpPr/>
          <p:nvPr/>
        </p:nvGrpSpPr>
        <p:grpSpPr bwMode="auto">
          <a:xfrm>
            <a:off x="4810125" y="5000625"/>
            <a:ext cx="5241925" cy="1063625"/>
            <a:chOff x="3286115" y="5000636"/>
            <a:chExt cx="5241488" cy="1063352"/>
          </a:xfrm>
        </p:grpSpPr>
        <p:pic>
          <p:nvPicPr>
            <p:cNvPr id="53253" name="Picture 2"/>
            <p:cNvPicPr>
              <a:picLocks noChangeAspect="1" noChangeArrowheads="1"/>
            </p:cNvPicPr>
            <p:nvPr/>
          </p:nvPicPr>
          <p:blipFill>
            <a:blip r:embed="rId1"/>
            <a:srcRect/>
            <a:stretch>
              <a:fillRect/>
            </a:stretch>
          </p:blipFill>
          <p:spPr bwMode="auto">
            <a:xfrm>
              <a:off x="3286116" y="5000636"/>
              <a:ext cx="5241487" cy="342901"/>
            </a:xfrm>
            <a:prstGeom prst="rect">
              <a:avLst/>
            </a:prstGeom>
            <a:noFill/>
            <a:ln w="9525">
              <a:noFill/>
              <a:miter lim="800000"/>
              <a:headEnd/>
              <a:tailEnd/>
            </a:ln>
          </p:spPr>
        </p:pic>
        <p:pic>
          <p:nvPicPr>
            <p:cNvPr id="53254" name="Picture 3"/>
            <p:cNvPicPr>
              <a:picLocks noChangeAspect="1" noChangeArrowheads="1"/>
            </p:cNvPicPr>
            <p:nvPr/>
          </p:nvPicPr>
          <p:blipFill>
            <a:blip r:embed="rId2"/>
            <a:srcRect/>
            <a:stretch>
              <a:fillRect/>
            </a:stretch>
          </p:blipFill>
          <p:spPr bwMode="auto">
            <a:xfrm>
              <a:off x="3286115" y="5345300"/>
              <a:ext cx="3750495" cy="357190"/>
            </a:xfrm>
            <a:prstGeom prst="rect">
              <a:avLst/>
            </a:prstGeom>
            <a:noFill/>
            <a:ln w="9525">
              <a:noFill/>
              <a:miter lim="800000"/>
              <a:headEnd/>
              <a:tailEnd/>
            </a:ln>
          </p:spPr>
        </p:pic>
        <p:pic>
          <p:nvPicPr>
            <p:cNvPr id="53255" name="Picture 4"/>
            <p:cNvPicPr>
              <a:picLocks noChangeAspect="1" noChangeArrowheads="1"/>
            </p:cNvPicPr>
            <p:nvPr/>
          </p:nvPicPr>
          <p:blipFill>
            <a:blip r:embed="rId2"/>
            <a:srcRect/>
            <a:stretch>
              <a:fillRect/>
            </a:stretch>
          </p:blipFill>
          <p:spPr bwMode="auto">
            <a:xfrm>
              <a:off x="3286115" y="5702490"/>
              <a:ext cx="3750495" cy="357190"/>
            </a:xfrm>
            <a:prstGeom prst="rect">
              <a:avLst/>
            </a:prstGeom>
            <a:noFill/>
            <a:ln w="9525">
              <a:noFill/>
              <a:miter lim="800000"/>
              <a:headEnd/>
              <a:tailEnd/>
            </a:ln>
          </p:spPr>
        </p:pic>
        <p:pic>
          <p:nvPicPr>
            <p:cNvPr id="53256" name="Picture 5"/>
            <p:cNvPicPr>
              <a:picLocks noChangeAspect="1" noChangeArrowheads="1"/>
            </p:cNvPicPr>
            <p:nvPr/>
          </p:nvPicPr>
          <p:blipFill>
            <a:blip r:embed="rId3"/>
            <a:srcRect/>
            <a:stretch>
              <a:fillRect/>
            </a:stretch>
          </p:blipFill>
          <p:spPr bwMode="auto">
            <a:xfrm>
              <a:off x="7034753" y="5286388"/>
              <a:ext cx="1484509" cy="777600"/>
            </a:xfrm>
            <a:prstGeom prst="rect">
              <a:avLst/>
            </a:prstGeom>
            <a:noFill/>
            <a:ln w="9525">
              <a:noFill/>
              <a:miter lim="800000"/>
              <a:headEnd/>
              <a:tailEnd/>
            </a:ln>
          </p:spPr>
        </p:pic>
      </p:grpSp>
      <p:pic>
        <p:nvPicPr>
          <p:cNvPr id="53252" name="图片 7" descr="Untitled2.png">
            <a:hlinkClick r:id="rId4" action="ppaction://hlinksldjump"/>
          </p:cNvPr>
          <p:cNvPicPr>
            <a:picLocks noChangeAspect="1"/>
          </p:cNvPicPr>
          <p:nvPr/>
        </p:nvPicPr>
        <p:blipFill>
          <a:blip r:embed="rId5"/>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a:xfrm>
            <a:off x="1903413" y="714375"/>
            <a:ext cx="8550275" cy="5643563"/>
          </a:xfrm>
        </p:spPr>
        <p:txBody>
          <a:bodyPr/>
          <a:lstStyle/>
          <a:p>
            <a:pPr>
              <a:lnSpc>
                <a:spcPct val="100000"/>
              </a:lnSpc>
              <a:buFont typeface="Wingdings" panose="05000000000000000000" pitchFamily="2" charset="2"/>
              <a:buNone/>
            </a:pPr>
            <a:r>
              <a:rPr lang="en-US" altLang="zh-CN" sz="2800" smtClean="0"/>
              <a:t>(2)</a:t>
            </a:r>
            <a:r>
              <a:rPr lang="zh-CN" altLang="zh-CN" sz="2800" smtClean="0"/>
              <a:t> 通过数组名计算数组元素地址，找出元素的值</a:t>
            </a:r>
            <a:endParaRPr lang="zh-CN" altLang="zh-CN" sz="2800" smtClean="0"/>
          </a:p>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a[10];  int i;</a:t>
            </a:r>
            <a:endParaRPr lang="zh-CN" altLang="zh-CN" sz="2800" smtClean="0"/>
          </a:p>
          <a:p>
            <a:pPr>
              <a:lnSpc>
                <a:spcPct val="100000"/>
              </a:lnSpc>
              <a:buFont typeface="Wingdings" panose="05000000000000000000" pitchFamily="2" charset="2"/>
              <a:buNone/>
            </a:pPr>
            <a:r>
              <a:rPr lang="en-US" altLang="zh-CN" sz="2800" smtClean="0"/>
              <a:t>   printf(“enter 10 integer numbers:\n");</a:t>
            </a:r>
            <a:endParaRPr lang="zh-CN" altLang="zh-CN" sz="2800" smtClean="0"/>
          </a:p>
          <a:p>
            <a:pPr>
              <a:lnSpc>
                <a:spcPct val="100000"/>
              </a:lnSpc>
              <a:buFont typeface="Wingdings" panose="05000000000000000000" pitchFamily="2" charset="2"/>
              <a:buNone/>
            </a:pPr>
            <a:r>
              <a:rPr lang="en-US" altLang="zh-CN" sz="2800" smtClean="0"/>
              <a:t>   for(i=0;i&lt;10;i++)  scanf("%d",&amp;a[i]);</a:t>
            </a:r>
            <a:endParaRPr lang="zh-CN" altLang="zh-CN" sz="2800" smtClean="0"/>
          </a:p>
          <a:p>
            <a:pPr>
              <a:lnSpc>
                <a:spcPct val="100000"/>
              </a:lnSpc>
              <a:buFont typeface="Wingdings" panose="05000000000000000000" pitchFamily="2" charset="2"/>
              <a:buNone/>
            </a:pPr>
            <a:r>
              <a:rPr lang="en-US" altLang="zh-CN" sz="2800" smtClean="0"/>
              <a:t>   for(i=0;i&lt;10;i++)</a:t>
            </a:r>
            <a:endParaRPr lang="en-US" altLang="zh-CN" sz="2800" smtClean="0"/>
          </a:p>
          <a:p>
            <a:pPr>
              <a:lnSpc>
                <a:spcPct val="100000"/>
              </a:lnSpc>
              <a:buFont typeface="Wingdings" panose="05000000000000000000" pitchFamily="2" charset="2"/>
              <a:buNone/>
            </a:pPr>
            <a:r>
              <a:rPr lang="en-US" altLang="zh-CN" sz="2800" smtClean="0"/>
              <a:t>          printf(“%d ”,*(a+i));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en-US" sz="2800" smtClean="0"/>
          </a:p>
        </p:txBody>
      </p:sp>
      <p:sp>
        <p:nvSpPr>
          <p:cNvPr id="4" name="圆角矩形标注 3"/>
          <p:cNvSpPr/>
          <p:nvPr/>
        </p:nvSpPr>
        <p:spPr bwMode="auto">
          <a:xfrm>
            <a:off x="6453188" y="4857750"/>
            <a:ext cx="3929062" cy="642938"/>
          </a:xfrm>
          <a:prstGeom prst="wedgeRoundRectCallout">
            <a:avLst>
              <a:gd name="adj1" fmla="val 3175"/>
              <a:gd name="adj2" fmla="val -20846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en-US" altLang="zh-CN" sz="2800" b="1" dirty="0" err="1">
                <a:solidFill>
                  <a:srgbClr val="0000CC"/>
                </a:solidFill>
                <a:latin typeface="+mn-lt"/>
                <a:ea typeface="+mn-ea"/>
              </a:rPr>
              <a:t>scanf</a:t>
            </a:r>
            <a:r>
              <a:rPr lang="en-US" altLang="zh-CN" sz="2800" b="1" dirty="0">
                <a:solidFill>
                  <a:srgbClr val="0000CC"/>
                </a:solidFill>
                <a:latin typeface="+mn-lt"/>
                <a:ea typeface="+mn-ea"/>
              </a:rPr>
              <a:t>("%</a:t>
            </a:r>
            <a:r>
              <a:rPr lang="en-US" altLang="zh-CN" sz="2800" b="1" dirty="0" err="1">
                <a:solidFill>
                  <a:srgbClr val="0000CC"/>
                </a:solidFill>
                <a:latin typeface="+mn-lt"/>
                <a:ea typeface="+mn-ea"/>
              </a:rPr>
              <a:t>d",a+i</a:t>
            </a:r>
            <a:r>
              <a:rPr lang="en-US" altLang="zh-CN" sz="2800" b="1" dirty="0">
                <a:solidFill>
                  <a:srgbClr val="0000CC"/>
                </a:solidFill>
                <a:latin typeface="+mn-lt"/>
                <a:ea typeface="+mn-ea"/>
              </a:rPr>
              <a:t>);</a:t>
            </a:r>
            <a:endParaRPr lang="zh-CN" altLang="en-US" sz="2800" b="1" dirty="0">
              <a:solidFill>
                <a:srgbClr val="0000CC"/>
              </a:solidFill>
              <a:latin typeface="+mn-lt"/>
              <a:ea typeface="+mn-ea"/>
            </a:endParaRPr>
          </a:p>
        </p:txBody>
      </p:sp>
      <p:pic>
        <p:nvPicPr>
          <p:cNvPr id="54276"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p:cNvSpPr>
          <p:nvPr>
            <p:ph idx="1"/>
          </p:nvPr>
        </p:nvSpPr>
        <p:spPr>
          <a:xfrm>
            <a:off x="1831975" y="714375"/>
            <a:ext cx="8693150" cy="5429250"/>
          </a:xfrm>
        </p:spPr>
        <p:txBody>
          <a:bodyPr/>
          <a:lstStyle/>
          <a:p>
            <a:pPr>
              <a:lnSpc>
                <a:spcPct val="100000"/>
              </a:lnSpc>
              <a:buFont typeface="Wingdings" panose="05000000000000000000" pitchFamily="2" charset="2"/>
              <a:buNone/>
            </a:pPr>
            <a:r>
              <a:rPr lang="en-US" altLang="zh-CN" sz="2800" smtClean="0"/>
              <a:t>(3) </a:t>
            </a:r>
            <a:r>
              <a:rPr lang="zh-CN" altLang="zh-CN" sz="2800" smtClean="0"/>
              <a:t>用指针变量指向数组元素 </a:t>
            </a:r>
            <a:endParaRPr lang="zh-CN" altLang="zh-CN" sz="2800" smtClean="0"/>
          </a:p>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a[10];  int *p,i;</a:t>
            </a:r>
            <a:endParaRPr lang="zh-CN" altLang="zh-CN" sz="2800" smtClean="0"/>
          </a:p>
          <a:p>
            <a:pPr>
              <a:lnSpc>
                <a:spcPct val="100000"/>
              </a:lnSpc>
              <a:buFont typeface="Wingdings" panose="05000000000000000000" pitchFamily="2" charset="2"/>
              <a:buNone/>
            </a:pPr>
            <a:r>
              <a:rPr lang="en-US" altLang="zh-CN" sz="2800" smtClean="0"/>
              <a:t>   printf(“enter 10 integer numbers:\n");</a:t>
            </a:r>
            <a:endParaRPr lang="zh-CN" altLang="zh-CN" sz="2800" smtClean="0"/>
          </a:p>
          <a:p>
            <a:pPr>
              <a:lnSpc>
                <a:spcPct val="100000"/>
              </a:lnSpc>
              <a:buFont typeface="Wingdings" panose="05000000000000000000" pitchFamily="2" charset="2"/>
              <a:buNone/>
            </a:pPr>
            <a:r>
              <a:rPr lang="en-US" altLang="zh-CN" sz="2800" smtClean="0"/>
              <a:t>   for(i=0;i&lt;10;i++)  scanf("%d",&amp;a[i]);</a:t>
            </a:r>
            <a:endParaRPr lang="zh-CN" altLang="zh-CN" sz="2800" smtClean="0"/>
          </a:p>
          <a:p>
            <a:pPr>
              <a:lnSpc>
                <a:spcPct val="100000"/>
              </a:lnSpc>
              <a:buFont typeface="Wingdings" panose="05000000000000000000" pitchFamily="2" charset="2"/>
              <a:buNone/>
            </a:pPr>
            <a:r>
              <a:rPr lang="en-US" altLang="zh-CN" sz="2800" smtClean="0"/>
              <a:t>   for(p=a;p&lt;(a+10);p++)</a:t>
            </a:r>
            <a:endParaRPr lang="zh-CN" altLang="zh-CN" sz="2800" smtClean="0"/>
          </a:p>
          <a:p>
            <a:pPr>
              <a:lnSpc>
                <a:spcPct val="100000"/>
              </a:lnSpc>
              <a:buFont typeface="Wingdings" panose="05000000000000000000" pitchFamily="2" charset="2"/>
              <a:buNone/>
            </a:pPr>
            <a:r>
              <a:rPr lang="en-US" altLang="zh-CN" sz="2800" smtClean="0"/>
              <a:t>        printf(“%d ”,*p);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sp>
        <p:nvSpPr>
          <p:cNvPr id="4" name="圆角矩形标注 3"/>
          <p:cNvSpPr/>
          <p:nvPr/>
        </p:nvSpPr>
        <p:spPr bwMode="auto">
          <a:xfrm>
            <a:off x="5310188" y="4857750"/>
            <a:ext cx="5286375" cy="1285875"/>
          </a:xfrm>
          <a:prstGeom prst="wedgeRoundRectCallout">
            <a:avLst>
              <a:gd name="adj1" fmla="val 569"/>
              <a:gd name="adj2" fmla="val -129561"/>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en-US" altLang="zh-CN" sz="2800" b="1" dirty="0">
                <a:solidFill>
                  <a:srgbClr val="0000CC"/>
                </a:solidFill>
                <a:latin typeface="+mn-lt"/>
                <a:ea typeface="+mn-ea"/>
              </a:rPr>
              <a:t>for(p=</a:t>
            </a:r>
            <a:r>
              <a:rPr lang="en-US" altLang="zh-CN" sz="2800" b="1" dirty="0" err="1">
                <a:solidFill>
                  <a:srgbClr val="0000CC"/>
                </a:solidFill>
                <a:latin typeface="+mn-lt"/>
                <a:ea typeface="+mn-ea"/>
              </a:rPr>
              <a:t>a;p</a:t>
            </a:r>
            <a:r>
              <a:rPr lang="en-US" altLang="zh-CN" sz="2800" b="1" dirty="0">
                <a:solidFill>
                  <a:srgbClr val="0000CC"/>
                </a:solidFill>
                <a:latin typeface="+mn-lt"/>
                <a:ea typeface="+mn-ea"/>
              </a:rPr>
              <a:t>&lt;(a+10);p++)</a:t>
            </a:r>
            <a:endParaRPr lang="zh-CN" altLang="zh-CN" sz="2800" b="1" dirty="0">
              <a:solidFill>
                <a:srgbClr val="0000CC"/>
              </a:solidFill>
              <a:latin typeface="+mn-lt"/>
              <a:ea typeface="+mn-ea"/>
            </a:endParaRPr>
          </a:p>
          <a:p>
            <a:pPr>
              <a:defRPr/>
            </a:pPr>
            <a:r>
              <a:rPr lang="en-US" altLang="zh-CN" sz="2800" b="1" dirty="0">
                <a:solidFill>
                  <a:srgbClr val="0000CC"/>
                </a:solidFill>
                <a:latin typeface="+mn-lt"/>
                <a:ea typeface="+mn-ea"/>
              </a:rPr>
              <a:t>     </a:t>
            </a:r>
            <a:r>
              <a:rPr lang="en-US" altLang="zh-CN" sz="2800" b="1" dirty="0" err="1">
                <a:solidFill>
                  <a:srgbClr val="0000CC"/>
                </a:solidFill>
                <a:latin typeface="+mn-lt"/>
                <a:ea typeface="+mn-ea"/>
              </a:rPr>
              <a:t>scanf</a:t>
            </a:r>
            <a:r>
              <a:rPr lang="en-US" altLang="zh-CN" sz="2800" b="1" dirty="0">
                <a:solidFill>
                  <a:srgbClr val="0000CC"/>
                </a:solidFill>
                <a:latin typeface="+mn-lt"/>
                <a:ea typeface="+mn-ea"/>
              </a:rPr>
              <a:t>("%</a:t>
            </a:r>
            <a:r>
              <a:rPr lang="en-US" altLang="zh-CN" sz="2800" b="1" dirty="0" err="1">
                <a:solidFill>
                  <a:srgbClr val="0000CC"/>
                </a:solidFill>
                <a:latin typeface="+mn-lt"/>
                <a:ea typeface="+mn-ea"/>
              </a:rPr>
              <a:t>d",p</a:t>
            </a:r>
            <a:r>
              <a:rPr lang="en-US" altLang="zh-CN" sz="2800" b="1" dirty="0">
                <a:solidFill>
                  <a:srgbClr val="0000CC"/>
                </a:solidFill>
                <a:latin typeface="+mn-lt"/>
                <a:ea typeface="+mn-ea"/>
              </a:rPr>
              <a:t>);</a:t>
            </a:r>
            <a:endParaRPr lang="zh-CN" altLang="zh-CN" sz="2800" b="1" dirty="0">
              <a:solidFill>
                <a:srgbClr val="0000CC"/>
              </a:solidFill>
              <a:latin typeface="+mn-lt"/>
              <a:ea typeface="+mn-ea"/>
            </a:endParaRPr>
          </a:p>
        </p:txBody>
      </p:sp>
      <p:sp>
        <p:nvSpPr>
          <p:cNvPr id="5" name="圆角矩形标注 4"/>
          <p:cNvSpPr>
            <a:spLocks noChangeArrowheads="1"/>
          </p:cNvSpPr>
          <p:nvPr/>
        </p:nvSpPr>
        <p:spPr bwMode="auto">
          <a:xfrm>
            <a:off x="4810125" y="5357813"/>
            <a:ext cx="5607050" cy="1285875"/>
          </a:xfrm>
          <a:prstGeom prst="wedgeRoundRectCallout">
            <a:avLst>
              <a:gd name="adj1" fmla="val -30042"/>
              <a:gd name="adj2" fmla="val -92593"/>
              <a:gd name="adj3" fmla="val 16667"/>
            </a:avLst>
          </a:prstGeom>
          <a:solidFill>
            <a:srgbClr val="FFFFCC"/>
          </a:solidFill>
          <a:ln w="9525" algn="ctr">
            <a:solidFill>
              <a:schemeClr val="tx1"/>
            </a:solidFill>
            <a:miter lim="800000"/>
          </a:ln>
        </p:spPr>
        <p:txBody>
          <a:bodyPr/>
          <a:lstStyle/>
          <a:p>
            <a:pPr>
              <a:defRPr/>
            </a:pPr>
            <a:r>
              <a:rPr lang="en-US" altLang="zh-CN" sz="2800" b="1" dirty="0">
                <a:solidFill>
                  <a:srgbClr val="0000CC"/>
                </a:solidFill>
                <a:latin typeface="+mn-lt"/>
                <a:ea typeface="+mn-ea"/>
              </a:rPr>
              <a:t>for(p=</a:t>
            </a:r>
            <a:r>
              <a:rPr lang="en-US" altLang="zh-CN" sz="2800" b="1" dirty="0" err="1">
                <a:solidFill>
                  <a:srgbClr val="0000CC"/>
                </a:solidFill>
                <a:latin typeface="+mn-lt"/>
                <a:ea typeface="+mn-ea"/>
              </a:rPr>
              <a:t>a;p</a:t>
            </a:r>
            <a:r>
              <a:rPr lang="en-US" altLang="zh-CN" sz="2800" b="1" dirty="0">
                <a:solidFill>
                  <a:srgbClr val="0000CC"/>
                </a:solidFill>
                <a:latin typeface="+mn-lt"/>
                <a:ea typeface="+mn-ea"/>
              </a:rPr>
              <a:t>&lt;(a+10);</a:t>
            </a:r>
            <a:r>
              <a:rPr lang="en-US" altLang="zh-CN" sz="2800" b="1" dirty="0">
                <a:solidFill>
                  <a:srgbClr val="FF0000"/>
                </a:solidFill>
                <a:latin typeface="+mn-lt"/>
                <a:ea typeface="+mn-ea"/>
              </a:rPr>
              <a:t>a</a:t>
            </a:r>
            <a:r>
              <a:rPr lang="en-US" altLang="zh-CN" sz="2800" b="1" dirty="0">
                <a:solidFill>
                  <a:srgbClr val="0000CC"/>
                </a:solidFill>
                <a:latin typeface="+mn-lt"/>
                <a:ea typeface="+mn-ea"/>
              </a:rPr>
              <a:t>++)</a:t>
            </a:r>
            <a:endParaRPr lang="zh-CN" altLang="zh-CN" sz="2800" b="1" dirty="0">
              <a:solidFill>
                <a:srgbClr val="0000CC"/>
              </a:solidFill>
              <a:latin typeface="+mn-lt"/>
              <a:ea typeface="+mn-ea"/>
            </a:endParaRPr>
          </a:p>
          <a:p>
            <a:pPr>
              <a:defRPr/>
            </a:pPr>
            <a:r>
              <a:rPr lang="en-US" altLang="zh-CN" sz="2800" b="1" dirty="0">
                <a:solidFill>
                  <a:srgbClr val="0000CC"/>
                </a:solidFill>
                <a:latin typeface="+mn-lt"/>
                <a:ea typeface="+mn-ea"/>
              </a:rPr>
              <a:t>     </a:t>
            </a:r>
            <a:r>
              <a:rPr lang="en-US" altLang="zh-CN" sz="2800" b="1" dirty="0" err="1">
                <a:solidFill>
                  <a:srgbClr val="0000CC"/>
                </a:solidFill>
                <a:latin typeface="+mn-lt"/>
                <a:ea typeface="+mn-ea"/>
              </a:rPr>
              <a:t>printf</a:t>
            </a:r>
            <a:r>
              <a:rPr lang="en-US" altLang="zh-CN" sz="2800" b="1" dirty="0">
                <a:solidFill>
                  <a:srgbClr val="0000CC"/>
                </a:solidFill>
                <a:latin typeface="+mn-lt"/>
                <a:ea typeface="+mn-ea"/>
              </a:rPr>
              <a:t>(“%d ”,*</a:t>
            </a:r>
            <a:r>
              <a:rPr lang="en-US" altLang="zh-CN" sz="2800" b="1" dirty="0">
                <a:solidFill>
                  <a:srgbClr val="FF0000"/>
                </a:solidFill>
                <a:latin typeface="+mn-lt"/>
                <a:ea typeface="+mn-ea"/>
              </a:rPr>
              <a:t>a</a:t>
            </a:r>
            <a:r>
              <a:rPr lang="en-US" altLang="zh-CN" sz="2800" b="1" dirty="0">
                <a:solidFill>
                  <a:srgbClr val="0000CC"/>
                </a:solidFill>
                <a:latin typeface="+mn-lt"/>
                <a:ea typeface="+mn-ea"/>
              </a:rPr>
              <a:t>); </a:t>
            </a:r>
            <a:r>
              <a:rPr lang="zh-CN" altLang="en-US" sz="2800" b="1" dirty="0">
                <a:solidFill>
                  <a:srgbClr val="FF0000"/>
                </a:solidFill>
                <a:latin typeface="+mn-lt"/>
                <a:ea typeface="+mn-ea"/>
              </a:rPr>
              <a:t>错！</a:t>
            </a:r>
            <a:endParaRPr lang="zh-CN" altLang="zh-CN" sz="2800" b="1" dirty="0">
              <a:solidFill>
                <a:srgbClr val="FF0000"/>
              </a:solidFill>
              <a:latin typeface="+mn-lt"/>
              <a:ea typeface="+mn-ea"/>
            </a:endParaRPr>
          </a:p>
        </p:txBody>
      </p:sp>
      <p:pic>
        <p:nvPicPr>
          <p:cNvPr id="55301"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p:cNvSpPr>
          <p:nvPr>
            <p:ph idx="1"/>
          </p:nvPr>
        </p:nvSpPr>
        <p:spPr>
          <a:xfrm>
            <a:off x="2063750" y="857250"/>
            <a:ext cx="8153400" cy="5267325"/>
          </a:xfrm>
        </p:spPr>
        <p:txBody>
          <a:bodyPr/>
          <a:lstStyle/>
          <a:p>
            <a:r>
              <a:rPr lang="en-US" altLang="zh-CN" smtClean="0"/>
              <a:t>3</a:t>
            </a:r>
            <a:r>
              <a:rPr lang="zh-CN" altLang="zh-CN" smtClean="0"/>
              <a:t>种方法的比较：</a:t>
            </a:r>
            <a:endParaRPr lang="zh-CN" altLang="zh-CN" smtClean="0"/>
          </a:p>
          <a:p>
            <a:pPr>
              <a:buFont typeface="Wingdings" panose="05000000000000000000" pitchFamily="2" charset="2"/>
              <a:buNone/>
            </a:pPr>
            <a:r>
              <a:rPr lang="zh-CN" altLang="zh-CN" smtClean="0"/>
              <a:t>① 第</a:t>
            </a:r>
            <a:r>
              <a:rPr lang="en-US" altLang="zh-CN" smtClean="0"/>
              <a:t>(1)</a:t>
            </a:r>
            <a:r>
              <a:rPr lang="zh-CN" altLang="zh-CN" smtClean="0"/>
              <a:t>和第</a:t>
            </a:r>
            <a:r>
              <a:rPr lang="en-US" altLang="zh-CN" smtClean="0"/>
              <a:t>(2)</a:t>
            </a:r>
            <a:r>
              <a:rPr lang="zh-CN" altLang="zh-CN" smtClean="0"/>
              <a:t>种方法执行效率相同</a:t>
            </a:r>
            <a:endParaRPr lang="en-US" altLang="zh-CN" smtClean="0"/>
          </a:p>
          <a:p>
            <a:pPr lvl="1"/>
            <a:r>
              <a:rPr lang="zh-CN" altLang="zh-CN" smtClean="0"/>
              <a:t>Ｃ编译系统是将</a:t>
            </a:r>
            <a:r>
              <a:rPr lang="en-US" altLang="zh-CN" smtClean="0"/>
              <a:t>a[i]</a:t>
            </a:r>
            <a:r>
              <a:rPr lang="zh-CN" altLang="zh-CN" smtClean="0"/>
              <a:t>转换为</a:t>
            </a:r>
            <a:r>
              <a:rPr lang="en-US" altLang="zh-CN" smtClean="0"/>
              <a:t>*(a+i)</a:t>
            </a:r>
            <a:r>
              <a:rPr lang="zh-CN" altLang="zh-CN" smtClean="0"/>
              <a:t>处理的，即先计算元素地址。</a:t>
            </a:r>
            <a:endParaRPr lang="en-US" altLang="zh-CN" smtClean="0"/>
          </a:p>
          <a:p>
            <a:pPr lvl="1"/>
            <a:r>
              <a:rPr lang="zh-CN" altLang="zh-CN" smtClean="0"/>
              <a:t>因此用第</a:t>
            </a:r>
            <a:r>
              <a:rPr lang="en-US" altLang="zh-CN" smtClean="0"/>
              <a:t>(1)</a:t>
            </a:r>
            <a:r>
              <a:rPr lang="zh-CN" altLang="zh-CN" smtClean="0"/>
              <a:t>和第</a:t>
            </a:r>
            <a:r>
              <a:rPr lang="en-US" altLang="zh-CN" smtClean="0"/>
              <a:t>(2)</a:t>
            </a:r>
            <a:r>
              <a:rPr lang="zh-CN" altLang="zh-CN" smtClean="0"/>
              <a:t>种方法找数组元素费时较多。</a:t>
            </a:r>
            <a:endParaRPr lang="zh-CN" altLang="en-US" smtClean="0"/>
          </a:p>
        </p:txBody>
      </p:sp>
      <p:pic>
        <p:nvPicPr>
          <p:cNvPr id="56323"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2"/>
          <p:cNvSpPr>
            <a:spLocks noGrp="1"/>
          </p:cNvSpPr>
          <p:nvPr>
            <p:ph idx="1"/>
          </p:nvPr>
        </p:nvSpPr>
        <p:spPr>
          <a:xfrm>
            <a:off x="2063750" y="857250"/>
            <a:ext cx="8153400" cy="5267325"/>
          </a:xfrm>
        </p:spPr>
        <p:txBody>
          <a:bodyPr/>
          <a:lstStyle/>
          <a:p>
            <a:r>
              <a:rPr lang="en-US" altLang="zh-CN" smtClean="0"/>
              <a:t>3</a:t>
            </a:r>
            <a:r>
              <a:rPr lang="zh-CN" altLang="zh-CN" smtClean="0"/>
              <a:t>种方法的比较：</a:t>
            </a:r>
            <a:endParaRPr lang="zh-CN" altLang="zh-CN" smtClean="0"/>
          </a:p>
          <a:p>
            <a:pPr>
              <a:buFont typeface="Wingdings" panose="05000000000000000000" pitchFamily="2" charset="2"/>
              <a:buNone/>
            </a:pPr>
            <a:r>
              <a:rPr lang="zh-CN" altLang="zh-CN" smtClean="0"/>
              <a:t>② 第</a:t>
            </a:r>
            <a:r>
              <a:rPr lang="en-US" altLang="zh-CN" smtClean="0"/>
              <a:t>(3)</a:t>
            </a:r>
            <a:r>
              <a:rPr lang="zh-CN" altLang="zh-CN" smtClean="0"/>
              <a:t>种方法比第</a:t>
            </a:r>
            <a:r>
              <a:rPr lang="en-US" altLang="zh-CN" smtClean="0"/>
              <a:t>(1)</a:t>
            </a:r>
            <a:r>
              <a:rPr lang="zh-CN" altLang="zh-CN" smtClean="0"/>
              <a:t>、第</a:t>
            </a:r>
            <a:r>
              <a:rPr lang="en-US" altLang="zh-CN" smtClean="0"/>
              <a:t>(2)</a:t>
            </a:r>
            <a:r>
              <a:rPr lang="zh-CN" altLang="zh-CN" smtClean="0"/>
              <a:t>种方法快</a:t>
            </a:r>
            <a:endParaRPr lang="en-US" altLang="zh-CN" smtClean="0"/>
          </a:p>
          <a:p>
            <a:pPr lvl="1"/>
            <a:r>
              <a:rPr lang="zh-CN" altLang="zh-CN" smtClean="0"/>
              <a:t>用指针变量直接指向元素，不必每次都重新计算地址，像</a:t>
            </a:r>
            <a:r>
              <a:rPr lang="en-US" altLang="zh-CN" smtClean="0"/>
              <a:t>p++</a:t>
            </a:r>
            <a:r>
              <a:rPr lang="zh-CN" altLang="zh-CN" smtClean="0"/>
              <a:t>这样的自加操作是比较快的</a:t>
            </a:r>
            <a:endParaRPr lang="en-US" altLang="zh-CN" smtClean="0"/>
          </a:p>
          <a:p>
            <a:pPr lvl="1"/>
            <a:r>
              <a:rPr lang="zh-CN" altLang="zh-CN" smtClean="0"/>
              <a:t>这种有规律地改变地址值</a:t>
            </a:r>
            <a:r>
              <a:rPr lang="en-US" altLang="zh-CN" smtClean="0"/>
              <a:t>(p++)</a:t>
            </a:r>
            <a:r>
              <a:rPr lang="zh-CN" altLang="zh-CN" smtClean="0"/>
              <a:t>能大大提高执行效率</a:t>
            </a:r>
            <a:endParaRPr lang="zh-CN" altLang="en-US" smtClean="0"/>
          </a:p>
        </p:txBody>
      </p:sp>
      <p:pic>
        <p:nvPicPr>
          <p:cNvPr id="5734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2"/>
          <p:cNvSpPr>
            <a:spLocks noGrp="1"/>
          </p:cNvSpPr>
          <p:nvPr>
            <p:ph idx="1"/>
          </p:nvPr>
        </p:nvSpPr>
        <p:spPr>
          <a:xfrm>
            <a:off x="2063750" y="857250"/>
            <a:ext cx="8153400" cy="5267325"/>
          </a:xfrm>
        </p:spPr>
        <p:txBody>
          <a:bodyPr/>
          <a:lstStyle/>
          <a:p>
            <a:r>
              <a:rPr lang="en-US" altLang="zh-CN" smtClean="0"/>
              <a:t>3</a:t>
            </a:r>
            <a:r>
              <a:rPr lang="zh-CN" altLang="zh-CN" smtClean="0"/>
              <a:t>种方法的比较：</a:t>
            </a:r>
            <a:endParaRPr lang="zh-CN" altLang="zh-CN" smtClean="0"/>
          </a:p>
          <a:p>
            <a:pPr>
              <a:buFont typeface="Wingdings" panose="05000000000000000000" pitchFamily="2" charset="2"/>
              <a:buNone/>
            </a:pPr>
            <a:r>
              <a:rPr lang="zh-CN" altLang="zh-CN" smtClean="0"/>
              <a:t>③ 用下标法比较直观，能直接知道是第几个元素。</a:t>
            </a:r>
            <a:endParaRPr lang="en-US" altLang="zh-CN" smtClean="0"/>
          </a:p>
          <a:p>
            <a:pPr>
              <a:buFont typeface="Wingdings" panose="05000000000000000000" pitchFamily="2" charset="2"/>
              <a:buNone/>
            </a:pPr>
            <a:r>
              <a:rPr lang="en-US" altLang="zh-CN" smtClean="0"/>
              <a:t>   </a:t>
            </a:r>
            <a:r>
              <a:rPr lang="zh-CN" altLang="zh-CN" smtClean="0"/>
              <a:t>用地址法或指针变量的方法不直观，难以很快地判断出当前处理的是哪一个元素。</a:t>
            </a:r>
            <a:endParaRPr lang="zh-CN" altLang="en-US" smtClean="0"/>
          </a:p>
        </p:txBody>
      </p:sp>
      <p:pic>
        <p:nvPicPr>
          <p:cNvPr id="58371"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857250"/>
            <a:ext cx="8153400" cy="526732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7 </a:t>
            </a:r>
            <a:r>
              <a:rPr lang="zh-CN" altLang="zh-CN" smtClean="0"/>
              <a:t>通过指针变量输出整型数组</a:t>
            </a:r>
            <a:r>
              <a:rPr lang="en-US" altLang="zh-CN" smtClean="0"/>
              <a:t>a</a:t>
            </a:r>
            <a:r>
              <a:rPr lang="zh-CN" altLang="zh-CN" smtClean="0"/>
              <a:t>的</a:t>
            </a:r>
            <a:r>
              <a:rPr lang="en-US" altLang="zh-CN" smtClean="0"/>
              <a:t>10</a:t>
            </a:r>
            <a:r>
              <a:rPr lang="zh-CN" altLang="zh-CN" smtClean="0"/>
              <a:t>个元素。</a:t>
            </a:r>
            <a:endParaRPr lang="zh-CN" altLang="zh-CN" smtClean="0"/>
          </a:p>
          <a:p>
            <a:r>
              <a:rPr lang="zh-CN" altLang="zh-CN" smtClean="0"/>
              <a:t>解题思路：</a:t>
            </a:r>
            <a:endParaRPr lang="zh-CN" altLang="zh-CN" smtClean="0"/>
          </a:p>
          <a:p>
            <a:pPr>
              <a:buFont typeface="Wingdings" panose="05000000000000000000" pitchFamily="2" charset="2"/>
              <a:buNone/>
            </a:pPr>
            <a:r>
              <a:rPr lang="en-US" altLang="zh-CN" smtClean="0"/>
              <a:t>   </a:t>
            </a:r>
            <a:r>
              <a:rPr lang="zh-CN" altLang="zh-CN" smtClean="0"/>
              <a:t>用指针变量</a:t>
            </a:r>
            <a:r>
              <a:rPr lang="en-US" altLang="zh-CN" smtClean="0"/>
              <a:t>p</a:t>
            </a:r>
            <a:r>
              <a:rPr lang="zh-CN" altLang="zh-CN" smtClean="0"/>
              <a:t>指向数组元素，通过改变指针变量的值，使</a:t>
            </a:r>
            <a:r>
              <a:rPr lang="en-US" altLang="zh-CN" smtClean="0"/>
              <a:t>p</a:t>
            </a:r>
            <a:r>
              <a:rPr lang="zh-CN" altLang="zh-CN" smtClean="0"/>
              <a:t>先后指向</a:t>
            </a:r>
            <a:r>
              <a:rPr lang="en-US" altLang="zh-CN" smtClean="0"/>
              <a:t>a[0]</a:t>
            </a:r>
            <a:r>
              <a:rPr lang="zh-CN" altLang="zh-CN" smtClean="0"/>
              <a:t>到</a:t>
            </a:r>
            <a:r>
              <a:rPr lang="en-US" altLang="zh-CN" smtClean="0"/>
              <a:t>a[9]</a:t>
            </a:r>
            <a:r>
              <a:rPr lang="zh-CN" altLang="zh-CN" smtClean="0"/>
              <a:t>各元素。</a:t>
            </a:r>
            <a:endParaRPr lang="zh-CN" altLang="en-US" smtClean="0"/>
          </a:p>
        </p:txBody>
      </p:sp>
      <p:pic>
        <p:nvPicPr>
          <p:cNvPr id="59395"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a:xfrm>
            <a:off x="1881188" y="642938"/>
            <a:ext cx="8532812" cy="5715000"/>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int *p,i,a[10];</a:t>
            </a:r>
            <a:endParaRPr lang="zh-CN" altLang="zh-CN" sz="2800" smtClean="0"/>
          </a:p>
          <a:p>
            <a:pPr>
              <a:lnSpc>
                <a:spcPct val="100000"/>
              </a:lnSpc>
              <a:buFont typeface="Wingdings" panose="05000000000000000000" pitchFamily="2" charset="2"/>
              <a:buNone/>
            </a:pPr>
            <a:r>
              <a:rPr lang="en-US" altLang="zh-CN" sz="2800" smtClean="0"/>
              <a:t>   p=a;</a:t>
            </a:r>
            <a:endParaRPr lang="zh-CN" altLang="zh-CN" sz="2800" smtClean="0"/>
          </a:p>
          <a:p>
            <a:pPr>
              <a:lnSpc>
                <a:spcPct val="100000"/>
              </a:lnSpc>
              <a:buFont typeface="Wingdings" panose="05000000000000000000" pitchFamily="2" charset="2"/>
              <a:buNone/>
            </a:pPr>
            <a:r>
              <a:rPr lang="en-US" altLang="zh-CN" sz="2800" smtClean="0"/>
              <a:t>   printf(“enter 10 integer numbers:\n");</a:t>
            </a:r>
            <a:endParaRPr lang="zh-CN" altLang="zh-CN" sz="2800" smtClean="0"/>
          </a:p>
          <a:p>
            <a:pPr>
              <a:lnSpc>
                <a:spcPct val="100000"/>
              </a:lnSpc>
              <a:buFont typeface="Wingdings" panose="05000000000000000000" pitchFamily="2" charset="2"/>
              <a:buNone/>
            </a:pPr>
            <a:r>
              <a:rPr lang="en-US" altLang="zh-CN" sz="2800" smtClean="0"/>
              <a:t>   for(i=0;i&lt;10;i++) scanf(“%d”,p++); </a:t>
            </a:r>
            <a:endParaRPr lang="zh-CN" altLang="zh-CN" sz="2800" smtClean="0"/>
          </a:p>
          <a:p>
            <a:pPr>
              <a:lnSpc>
                <a:spcPct val="100000"/>
              </a:lnSpc>
              <a:buFont typeface="Wingdings" panose="05000000000000000000" pitchFamily="2" charset="2"/>
              <a:buNone/>
            </a:pPr>
            <a:r>
              <a:rPr lang="en-US" altLang="zh-CN" sz="2800" smtClean="0"/>
              <a:t>   for(i=0;i&lt;10;i++,p++)</a:t>
            </a:r>
            <a:endParaRPr lang="zh-CN" altLang="zh-CN" sz="2800" smtClean="0"/>
          </a:p>
          <a:p>
            <a:pPr>
              <a:lnSpc>
                <a:spcPct val="100000"/>
              </a:lnSpc>
              <a:buFont typeface="Wingdings" panose="05000000000000000000" pitchFamily="2" charset="2"/>
              <a:buNone/>
            </a:pPr>
            <a:r>
              <a:rPr lang="en-US" altLang="zh-CN" sz="2800" smtClean="0"/>
              <a:t>        printf(“%d ”,*p);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4" name="圆角矩形标注 3"/>
          <p:cNvSpPr/>
          <p:nvPr/>
        </p:nvSpPr>
        <p:spPr bwMode="auto">
          <a:xfrm>
            <a:off x="6524625" y="4429125"/>
            <a:ext cx="3857625" cy="1143000"/>
          </a:xfrm>
          <a:prstGeom prst="wedgeRoundRectCallout">
            <a:avLst>
              <a:gd name="adj1" fmla="val 9177"/>
              <a:gd name="adj2" fmla="val -102286"/>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defRPr/>
            </a:pPr>
            <a:r>
              <a:rPr lang="zh-CN" altLang="en-US" sz="2800" b="1" dirty="0">
                <a:solidFill>
                  <a:srgbClr val="0000CC"/>
                </a:solidFill>
                <a:latin typeface="+mn-lt"/>
                <a:ea typeface="+mn-ea"/>
              </a:rPr>
              <a:t>退出循环时</a:t>
            </a:r>
            <a:r>
              <a:rPr lang="en-US" altLang="zh-CN" sz="2800" b="1" dirty="0">
                <a:solidFill>
                  <a:srgbClr val="0000CC"/>
                </a:solidFill>
                <a:latin typeface="+mn-lt"/>
                <a:ea typeface="+mn-ea"/>
              </a:rPr>
              <a:t>p</a:t>
            </a:r>
            <a:r>
              <a:rPr lang="zh-CN" altLang="en-US" sz="2800" b="1" dirty="0">
                <a:solidFill>
                  <a:srgbClr val="0000CC"/>
                </a:solidFill>
                <a:latin typeface="+mn-lt"/>
                <a:ea typeface="+mn-ea"/>
              </a:rPr>
              <a:t>指向</a:t>
            </a:r>
            <a:r>
              <a:rPr lang="en-US" altLang="zh-CN" sz="2800" b="1" dirty="0">
                <a:solidFill>
                  <a:srgbClr val="0000CC"/>
                </a:solidFill>
                <a:latin typeface="+mn-lt"/>
                <a:ea typeface="+mn-ea"/>
              </a:rPr>
              <a:t>a[9]</a:t>
            </a:r>
            <a:r>
              <a:rPr lang="zh-CN" altLang="en-US" sz="2800" b="1" dirty="0">
                <a:solidFill>
                  <a:srgbClr val="0000CC"/>
                </a:solidFill>
                <a:latin typeface="+mn-lt"/>
                <a:ea typeface="+mn-ea"/>
              </a:rPr>
              <a:t>后面的存储单元</a:t>
            </a:r>
            <a:endParaRPr lang="zh-CN" altLang="zh-CN" sz="2800" b="1" dirty="0">
              <a:solidFill>
                <a:srgbClr val="0000CC"/>
              </a:solidFill>
              <a:latin typeface="+mn-lt"/>
              <a:ea typeface="+mn-ea"/>
            </a:endParaRPr>
          </a:p>
        </p:txBody>
      </p:sp>
      <p:sp>
        <p:nvSpPr>
          <p:cNvPr id="5" name="圆角矩形标注 4"/>
          <p:cNvSpPr/>
          <p:nvPr/>
        </p:nvSpPr>
        <p:spPr bwMode="auto">
          <a:xfrm>
            <a:off x="5095875" y="5072063"/>
            <a:ext cx="2428875" cy="1143000"/>
          </a:xfrm>
          <a:prstGeom prst="wedgeRoundRectCallout">
            <a:avLst>
              <a:gd name="adj1" fmla="val -28279"/>
              <a:gd name="adj2" fmla="val -81464"/>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因此执行此循环出问题</a:t>
            </a:r>
            <a:endParaRPr lang="zh-CN" altLang="zh-CN" sz="2800" b="1" dirty="0">
              <a:solidFill>
                <a:srgbClr val="0000CC"/>
              </a:solidFill>
              <a:latin typeface="+mn-lt"/>
              <a:ea typeface="+mn-ea"/>
            </a:endParaRPr>
          </a:p>
        </p:txBody>
      </p:sp>
      <p:sp>
        <p:nvSpPr>
          <p:cNvPr id="6" name="圆角矩形标注 5"/>
          <p:cNvSpPr/>
          <p:nvPr/>
        </p:nvSpPr>
        <p:spPr bwMode="auto">
          <a:xfrm>
            <a:off x="4381500" y="1571625"/>
            <a:ext cx="2428875" cy="1143000"/>
          </a:xfrm>
          <a:prstGeom prst="wedgeRoundRectCallout">
            <a:avLst>
              <a:gd name="adj1" fmla="val -112855"/>
              <a:gd name="adj2" fmla="val 141000"/>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重新执行</a:t>
            </a:r>
            <a:endParaRPr lang="en-US" altLang="zh-CN" sz="2800" b="1" dirty="0">
              <a:solidFill>
                <a:srgbClr val="0000CC"/>
              </a:solidFill>
              <a:latin typeface="+mn-lt"/>
              <a:ea typeface="+mn-ea"/>
            </a:endParaRPr>
          </a:p>
          <a:p>
            <a:pPr algn="ctr">
              <a:defRPr/>
            </a:pPr>
            <a:r>
              <a:rPr lang="en-US" altLang="zh-CN" sz="2800" b="1" dirty="0">
                <a:solidFill>
                  <a:srgbClr val="0000CC"/>
                </a:solidFill>
                <a:latin typeface="+mn-lt"/>
                <a:ea typeface="+mn-ea"/>
              </a:rPr>
              <a:t>p=a;</a:t>
            </a:r>
            <a:endParaRPr lang="zh-CN" altLang="zh-CN" sz="2800" b="1" dirty="0">
              <a:solidFill>
                <a:srgbClr val="0000CC"/>
              </a:solidFill>
              <a:latin typeface="+mn-lt"/>
              <a:ea typeface="+mn-ea"/>
            </a:endParaRPr>
          </a:p>
        </p:txBody>
      </p:sp>
      <p:pic>
        <p:nvPicPr>
          <p:cNvPr id="60422"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2738438" y="1928813"/>
            <a:ext cx="7000875" cy="2500312"/>
          </a:xfrm>
        </p:spPr>
        <p:txBody>
          <a:bodyPr/>
          <a:lstStyle/>
          <a:p>
            <a:pPr eaLnBrk="1" hangingPunct="1">
              <a:spcBef>
                <a:spcPct val="0"/>
              </a:spcBef>
            </a:pPr>
            <a:r>
              <a:rPr lang="zh-CN" altLang="zh-CN" smtClean="0"/>
              <a:t>务必弄清楚存储单元的</a:t>
            </a:r>
            <a:r>
              <a:rPr lang="zh-CN" altLang="zh-CN" smtClean="0">
                <a:solidFill>
                  <a:srgbClr val="9D138D"/>
                </a:solidFill>
              </a:rPr>
              <a:t>地址</a:t>
            </a:r>
            <a:r>
              <a:rPr lang="zh-CN" altLang="zh-CN" smtClean="0"/>
              <a:t>和存储单元的</a:t>
            </a:r>
            <a:r>
              <a:rPr lang="zh-CN" altLang="zh-CN" smtClean="0">
                <a:solidFill>
                  <a:srgbClr val="9D138D"/>
                </a:solidFill>
              </a:rPr>
              <a:t>内容</a:t>
            </a:r>
            <a:r>
              <a:rPr lang="zh-CN" altLang="zh-CN" smtClean="0"/>
              <a:t>这两个概念的区别</a:t>
            </a:r>
            <a:endParaRPr lang="en-US" altLang="zh-CN" smtClean="0"/>
          </a:p>
          <a:p>
            <a:pPr eaLnBrk="1" hangingPunct="1">
              <a:spcBef>
                <a:spcPct val="0"/>
              </a:spcBef>
              <a:buFont typeface="Wingdings" panose="05000000000000000000" pitchFamily="2" charset="2"/>
              <a:buNone/>
            </a:pPr>
            <a:r>
              <a:rPr lang="zh-CN" altLang="en-US" smtClean="0">
                <a:solidFill>
                  <a:srgbClr val="C00000"/>
                </a:solidFill>
              </a:rPr>
              <a:t>例如：</a:t>
            </a:r>
            <a:endParaRPr lang="en-US" altLang="zh-CN" smtClean="0">
              <a:solidFill>
                <a:srgbClr val="C00000"/>
              </a:solidFill>
            </a:endParaRPr>
          </a:p>
        </p:txBody>
      </p:sp>
      <p:pic>
        <p:nvPicPr>
          <p:cNvPr id="6147" name="图片 2" descr="Untitled.png">
            <a:hlinkClick r:id="rId1" action="ppaction://hlinksldjump"/>
          </p:cNvPr>
          <p:cNvPicPr>
            <a:picLocks noChangeAspect="1"/>
          </p:cNvPicPr>
          <p:nvPr/>
        </p:nvPicPr>
        <p:blipFill>
          <a:blip r:embed="rId2"/>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7.3.4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用数组名作函数参数</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43" name="Rectangle 3"/>
          <p:cNvSpPr>
            <a:spLocks noGrp="1" noChangeArrowheads="1"/>
          </p:cNvSpPr>
          <p:nvPr>
            <p:ph type="body" idx="1"/>
          </p:nvPr>
        </p:nvSpPr>
        <p:spPr>
          <a:xfrm>
            <a:off x="2238375" y="1714500"/>
            <a:ext cx="8072438" cy="4357688"/>
          </a:xfrm>
        </p:spPr>
        <p:txBody>
          <a:bodyPr/>
          <a:lstStyle/>
          <a:p>
            <a:r>
              <a:rPr lang="zh-CN" altLang="zh-CN" smtClean="0"/>
              <a:t>用数组名作函数参数</a:t>
            </a:r>
            <a:r>
              <a:rPr lang="zh-CN" altLang="en-US" smtClean="0"/>
              <a:t>时，因为</a:t>
            </a:r>
            <a:r>
              <a:rPr lang="zh-CN" altLang="zh-CN" smtClean="0"/>
              <a:t>实参数组名代表该数组首元素的地址</a:t>
            </a:r>
            <a:r>
              <a:rPr lang="zh-CN" altLang="en-US" smtClean="0"/>
              <a:t>，</a:t>
            </a:r>
            <a:r>
              <a:rPr lang="zh-CN" altLang="zh-CN" smtClean="0"/>
              <a:t>形参应该是一个指针变量</a:t>
            </a:r>
            <a:endParaRPr lang="en-US" altLang="zh-CN" smtClean="0"/>
          </a:p>
          <a:p>
            <a:r>
              <a:rPr lang="en-US" altLang="zh-CN" smtClean="0"/>
              <a:t>C</a:t>
            </a:r>
            <a:r>
              <a:rPr lang="zh-CN" altLang="zh-CN" smtClean="0"/>
              <a:t>编译都是将形参数组名作为指针变量来处理的</a:t>
            </a:r>
            <a:endParaRPr lang="en-US" altLang="zh-CN" smtClean="0"/>
          </a:p>
        </p:txBody>
      </p:sp>
      <p:pic>
        <p:nvPicPr>
          <p:cNvPr id="6144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1952625" y="1143000"/>
            <a:ext cx="6929438" cy="4786313"/>
          </a:xfrm>
        </p:spPr>
        <p:txBody>
          <a:bodyPr/>
          <a:lstStyle/>
          <a:p>
            <a:pPr>
              <a:lnSpc>
                <a:spcPct val="100000"/>
              </a:lnSpc>
              <a:buFont typeface="Wingdings" panose="05000000000000000000" pitchFamily="2" charset="2"/>
              <a:buNone/>
            </a:pPr>
            <a:r>
              <a:rPr lang="en-US" altLang="zh-CN" sz="2800" smtClean="0"/>
              <a:t>int main()                   </a:t>
            </a:r>
            <a:endParaRPr lang="zh-CN" altLang="zh-CN" sz="2800" smtClean="0"/>
          </a:p>
          <a:p>
            <a:pPr>
              <a:lnSpc>
                <a:spcPct val="100000"/>
              </a:lnSpc>
              <a:buFont typeface="Wingdings" panose="05000000000000000000" pitchFamily="2" charset="2"/>
              <a:buNone/>
            </a:pPr>
            <a:r>
              <a:rPr lang="en-US" altLang="zh-CN" sz="2800" smtClean="0"/>
              <a:t>{ void fun(int arr[],int n]; </a:t>
            </a:r>
            <a:endParaRPr lang="zh-CN" altLang="zh-CN" sz="2800" smtClean="0"/>
          </a:p>
          <a:p>
            <a:pPr>
              <a:lnSpc>
                <a:spcPct val="100000"/>
              </a:lnSpc>
              <a:buFont typeface="Wingdings" panose="05000000000000000000" pitchFamily="2" charset="2"/>
              <a:buNone/>
            </a:pPr>
            <a:r>
              <a:rPr lang="en-US" altLang="zh-CN" sz="2800" smtClean="0"/>
              <a:t>   int array[10];    </a:t>
            </a:r>
            <a:r>
              <a:rPr lang="zh-CN" altLang="zh-CN" sz="2800" smtClean="0"/>
              <a:t></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a:t>
            </a:r>
            <a:r>
              <a:rPr lang="zh-CN" altLang="zh-CN" sz="2800" smtClean="0"/>
              <a:t>┇</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fun (array,10);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void fun(int arr[ ],int n)      </a:t>
            </a:r>
            <a:endParaRPr lang="zh-CN" altLang="zh-CN" sz="2800" smtClean="0"/>
          </a:p>
          <a:p>
            <a:pPr>
              <a:lnSpc>
                <a:spcPct val="100000"/>
              </a:lnSpc>
              <a:buFont typeface="Wingdings" panose="05000000000000000000" pitchFamily="2" charset="2"/>
              <a:buNone/>
            </a:pPr>
            <a:r>
              <a:rPr lang="en-US" altLang="zh-CN" sz="2800" smtClean="0"/>
              <a:t>{ </a:t>
            </a:r>
            <a:r>
              <a:rPr lang="zh-CN" altLang="zh-CN" sz="2800" smtClean="0"/>
              <a:t>┇</a:t>
            </a:r>
            <a:r>
              <a:rPr lang="en-US" altLang="zh-CN" sz="2800" smtClean="0"/>
              <a:t>  }</a:t>
            </a:r>
            <a:endParaRPr lang="zh-CN" altLang="zh-CN" sz="2800" smtClean="0"/>
          </a:p>
        </p:txBody>
      </p:sp>
      <p:sp>
        <p:nvSpPr>
          <p:cNvPr id="4" name="圆角矩形标注 3"/>
          <p:cNvSpPr/>
          <p:nvPr/>
        </p:nvSpPr>
        <p:spPr bwMode="auto">
          <a:xfrm>
            <a:off x="5310188" y="3643313"/>
            <a:ext cx="4000500" cy="642937"/>
          </a:xfrm>
          <a:prstGeom prst="wedgeRoundRectCallout">
            <a:avLst>
              <a:gd name="adj1" fmla="val -41780"/>
              <a:gd name="adj2" fmla="val 122226"/>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en-US" altLang="zh-CN" sz="2800" b="1" dirty="0">
                <a:solidFill>
                  <a:srgbClr val="0000CC"/>
                </a:solidFill>
                <a:latin typeface="+mn-lt"/>
                <a:ea typeface="+mn-ea"/>
              </a:rPr>
              <a:t>fun(</a:t>
            </a:r>
            <a:r>
              <a:rPr lang="en-US" altLang="zh-CN" sz="2800" b="1" dirty="0" err="1">
                <a:solidFill>
                  <a:srgbClr val="0000CC"/>
                </a:solidFill>
                <a:latin typeface="+mn-lt"/>
                <a:ea typeface="+mn-ea"/>
              </a:rPr>
              <a:t>int</a:t>
            </a:r>
            <a:r>
              <a:rPr lang="en-US" altLang="zh-CN" sz="2800" b="1" dirty="0">
                <a:solidFill>
                  <a:srgbClr val="0000CC"/>
                </a:solidFill>
                <a:latin typeface="+mn-lt"/>
                <a:ea typeface="+mn-ea"/>
              </a:rPr>
              <a:t> *</a:t>
            </a:r>
            <a:r>
              <a:rPr lang="en-US" altLang="zh-CN" sz="2800" b="1" dirty="0" err="1">
                <a:solidFill>
                  <a:srgbClr val="0000CC"/>
                </a:solidFill>
                <a:latin typeface="+mn-lt"/>
                <a:ea typeface="+mn-ea"/>
              </a:rPr>
              <a:t>arr,int</a:t>
            </a:r>
            <a:r>
              <a:rPr lang="en-US" altLang="zh-CN" sz="2800" b="1" dirty="0">
                <a:solidFill>
                  <a:srgbClr val="0000CC"/>
                </a:solidFill>
                <a:latin typeface="+mn-lt"/>
                <a:ea typeface="+mn-ea"/>
              </a:rPr>
              <a:t> n)</a:t>
            </a:r>
            <a:endParaRPr lang="zh-CN" altLang="zh-CN" sz="2800" b="1" dirty="0">
              <a:solidFill>
                <a:srgbClr val="0000CC"/>
              </a:solidFill>
              <a:latin typeface="+mn-lt"/>
              <a:ea typeface="+mn-ea"/>
            </a:endParaRPr>
          </a:p>
        </p:txBody>
      </p:sp>
      <p:pic>
        <p:nvPicPr>
          <p:cNvPr id="62468"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3"/>
          <p:cNvSpPr>
            <a:spLocks noGrp="1" noChangeArrowheads="1"/>
          </p:cNvSpPr>
          <p:nvPr>
            <p:ph type="body" idx="1"/>
          </p:nvPr>
        </p:nvSpPr>
        <p:spPr>
          <a:xfrm>
            <a:off x="1952625" y="1143000"/>
            <a:ext cx="5715000" cy="4786313"/>
          </a:xfrm>
        </p:spPr>
        <p:txBody>
          <a:bodyPr/>
          <a:lstStyle/>
          <a:p>
            <a:pPr>
              <a:lnSpc>
                <a:spcPct val="100000"/>
              </a:lnSpc>
              <a:buFont typeface="Wingdings" panose="05000000000000000000" pitchFamily="2" charset="2"/>
              <a:buNone/>
            </a:pPr>
            <a:r>
              <a:rPr lang="en-US" altLang="zh-CN" sz="2800" smtClean="0"/>
              <a:t>int main()                   </a:t>
            </a:r>
            <a:endParaRPr lang="zh-CN" altLang="zh-CN" sz="2800" smtClean="0"/>
          </a:p>
          <a:p>
            <a:pPr>
              <a:lnSpc>
                <a:spcPct val="100000"/>
              </a:lnSpc>
              <a:buFont typeface="Wingdings" panose="05000000000000000000" pitchFamily="2" charset="2"/>
              <a:buNone/>
            </a:pPr>
            <a:r>
              <a:rPr lang="en-US" altLang="zh-CN" sz="2800" smtClean="0"/>
              <a:t>{ void fun(int arr[],int n]; </a:t>
            </a:r>
            <a:endParaRPr lang="zh-CN" altLang="zh-CN" sz="2800" smtClean="0"/>
          </a:p>
          <a:p>
            <a:pPr>
              <a:lnSpc>
                <a:spcPct val="100000"/>
              </a:lnSpc>
              <a:buFont typeface="Wingdings" panose="05000000000000000000" pitchFamily="2" charset="2"/>
              <a:buNone/>
            </a:pPr>
            <a:r>
              <a:rPr lang="en-US" altLang="zh-CN" sz="2800" smtClean="0"/>
              <a:t>   int array[10];         </a:t>
            </a:r>
            <a:endParaRPr lang="zh-CN" altLang="zh-CN" sz="2800" smtClean="0"/>
          </a:p>
          <a:p>
            <a:pPr>
              <a:lnSpc>
                <a:spcPct val="100000"/>
              </a:lnSpc>
              <a:buFont typeface="Wingdings" panose="05000000000000000000" pitchFamily="2" charset="2"/>
              <a:buNone/>
            </a:pPr>
            <a:r>
              <a:rPr lang="en-US" altLang="zh-CN" sz="2800" smtClean="0"/>
              <a:t>    </a:t>
            </a:r>
            <a:r>
              <a:rPr lang="zh-CN" altLang="zh-CN" sz="2800" smtClean="0"/>
              <a:t>┇</a:t>
            </a: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   fun (array,10);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void fun(int </a:t>
            </a:r>
            <a:r>
              <a:rPr lang="en-US" altLang="zh-CN" sz="2800" smtClean="0">
                <a:solidFill>
                  <a:srgbClr val="FF0000"/>
                </a:solidFill>
              </a:rPr>
              <a:t>*arr</a:t>
            </a:r>
            <a:r>
              <a:rPr lang="en-US" altLang="zh-CN" sz="2800" smtClean="0"/>
              <a:t>,int n)      </a:t>
            </a:r>
            <a:endParaRPr lang="zh-CN" altLang="zh-CN" sz="2800" smtClean="0"/>
          </a:p>
          <a:p>
            <a:pPr>
              <a:lnSpc>
                <a:spcPct val="100000"/>
              </a:lnSpc>
              <a:buFont typeface="Wingdings" panose="05000000000000000000" pitchFamily="2" charset="2"/>
              <a:buNone/>
            </a:pPr>
            <a:r>
              <a:rPr lang="en-US" altLang="zh-CN" sz="2800" smtClean="0"/>
              <a:t>{ </a:t>
            </a:r>
            <a:r>
              <a:rPr lang="zh-CN" altLang="zh-CN" sz="2800" smtClean="0"/>
              <a:t>┇</a:t>
            </a:r>
            <a:r>
              <a:rPr lang="en-US" altLang="zh-CN" sz="2800" smtClean="0"/>
              <a:t>  }</a:t>
            </a:r>
            <a:endParaRPr lang="zh-CN" altLang="zh-CN" sz="2800" smtClean="0"/>
          </a:p>
        </p:txBody>
      </p:sp>
      <p:graphicFrame>
        <p:nvGraphicFramePr>
          <p:cNvPr id="6" name="表格 5"/>
          <p:cNvGraphicFramePr>
            <a:graphicFrameLocks noGrp="1"/>
          </p:cNvGraphicFramePr>
          <p:nvPr/>
        </p:nvGraphicFramePr>
        <p:xfrm>
          <a:off x="7977188" y="879475"/>
          <a:ext cx="833120" cy="5478780"/>
        </p:xfrm>
        <a:graphic>
          <a:graphicData uri="http://schemas.openxmlformats.org/drawingml/2006/table">
            <a:tbl>
              <a:tblPr firstRow="1" bandRow="1">
                <a:tableStyleId>{5C22544A-7EE6-4342-B048-85BDC9FD1C3A}</a:tableStyleId>
              </a:tblPr>
              <a:tblGrid>
                <a:gridCol w="833120"/>
              </a:tblGrid>
              <a:tr h="532130">
                <a:tc>
                  <a:txBody>
                    <a:bodyPr/>
                    <a:lstStyle/>
                    <a:p>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08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372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0865">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160">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2800" b="1" dirty="0" smtClean="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8" name="直接箭头连接符 7"/>
          <p:cNvCxnSpPr>
            <a:cxnSpLocks noChangeShapeType="1"/>
          </p:cNvCxnSpPr>
          <p:nvPr/>
        </p:nvCxnSpPr>
        <p:spPr bwMode="auto">
          <a:xfrm>
            <a:off x="6667500" y="858838"/>
            <a:ext cx="1285875" cy="1587"/>
          </a:xfrm>
          <a:prstGeom prst="straightConnector1">
            <a:avLst/>
          </a:prstGeom>
          <a:noFill/>
          <a:ln w="38100" algn="ctr">
            <a:solidFill>
              <a:srgbClr val="0000CC"/>
            </a:solidFill>
            <a:miter lim="800000"/>
            <a:tailEnd type="arrow" w="med" len="med"/>
          </a:ln>
        </p:spPr>
      </p:cxnSp>
      <p:sp>
        <p:nvSpPr>
          <p:cNvPr id="12" name="TextBox 11"/>
          <p:cNvSpPr txBox="1">
            <a:spLocks noChangeArrowheads="1"/>
          </p:cNvSpPr>
          <p:nvPr/>
        </p:nvSpPr>
        <p:spPr bwMode="auto">
          <a:xfrm>
            <a:off x="8953500" y="522288"/>
            <a:ext cx="1643063" cy="583565"/>
          </a:xfrm>
          <a:prstGeom prst="rect">
            <a:avLst/>
          </a:prstGeom>
          <a:noFill/>
          <a:ln w="9525">
            <a:noFill/>
            <a:miter lim="800000"/>
          </a:ln>
        </p:spPr>
        <p:txBody>
          <a:bodyPr>
            <a:spAutoFit/>
          </a:bodyPr>
          <a:lstStyle/>
          <a:p>
            <a:r>
              <a:rPr lang="en-US" altLang="zh-CN" sz="3200" b="1">
                <a:solidFill>
                  <a:srgbClr val="0000CC"/>
                </a:solidFill>
              </a:rPr>
              <a:t>array[0]</a:t>
            </a:r>
            <a:endParaRPr lang="zh-CN" altLang="en-US" sz="3200" b="1">
              <a:solidFill>
                <a:srgbClr val="0000CC"/>
              </a:solidFill>
            </a:endParaRPr>
          </a:p>
        </p:txBody>
      </p:sp>
      <p:sp>
        <p:nvSpPr>
          <p:cNvPr id="13" name="TextBox 12"/>
          <p:cNvSpPr txBox="1">
            <a:spLocks noChangeArrowheads="1"/>
          </p:cNvSpPr>
          <p:nvPr/>
        </p:nvSpPr>
        <p:spPr bwMode="auto">
          <a:xfrm>
            <a:off x="9096375" y="936625"/>
            <a:ext cx="1357313" cy="583565"/>
          </a:xfrm>
          <a:prstGeom prst="rect">
            <a:avLst/>
          </a:prstGeom>
          <a:noFill/>
          <a:ln w="9525">
            <a:noFill/>
            <a:miter lim="800000"/>
          </a:ln>
        </p:spPr>
        <p:txBody>
          <a:bodyPr>
            <a:spAutoFit/>
          </a:bodyPr>
          <a:lstStyle/>
          <a:p>
            <a:r>
              <a:rPr lang="en-US" altLang="zh-CN" sz="3200" b="1">
                <a:solidFill>
                  <a:srgbClr val="0000CC"/>
                </a:solidFill>
              </a:rPr>
              <a:t>arr[0]</a:t>
            </a:r>
            <a:endParaRPr lang="zh-CN" altLang="en-US" sz="3200" b="1">
              <a:solidFill>
                <a:srgbClr val="0000CC"/>
              </a:solidFill>
            </a:endParaRPr>
          </a:p>
        </p:txBody>
      </p:sp>
      <p:sp>
        <p:nvSpPr>
          <p:cNvPr id="14" name="右大括号 13"/>
          <p:cNvSpPr/>
          <p:nvPr/>
        </p:nvSpPr>
        <p:spPr bwMode="auto">
          <a:xfrm>
            <a:off x="8882063" y="879475"/>
            <a:ext cx="142875" cy="500063"/>
          </a:xfrm>
          <a:prstGeom prst="rightBrace">
            <a:avLst>
              <a:gd name="adj1" fmla="val 8329"/>
              <a:gd name="adj2" fmla="val 50000"/>
            </a:avLst>
          </a:prstGeom>
          <a:solidFill>
            <a:schemeClr val="accent1"/>
          </a:solidFill>
          <a:ln w="38100" algn="ctr">
            <a:solidFill>
              <a:srgbClr val="0000CC"/>
            </a:solidFill>
            <a:miter lim="800000"/>
          </a:ln>
        </p:spPr>
        <p:txBody>
          <a:bodyPr wrap="none"/>
          <a:lstStyle/>
          <a:p>
            <a:endParaRPr lang="zh-CN" altLang="en-US"/>
          </a:p>
        </p:txBody>
      </p:sp>
      <p:sp>
        <p:nvSpPr>
          <p:cNvPr id="15" name="TextBox 14"/>
          <p:cNvSpPr txBox="1">
            <a:spLocks noChangeArrowheads="1"/>
          </p:cNvSpPr>
          <p:nvPr/>
        </p:nvSpPr>
        <p:spPr bwMode="auto">
          <a:xfrm>
            <a:off x="5881688" y="5857875"/>
            <a:ext cx="2071687" cy="583565"/>
          </a:xfrm>
          <a:prstGeom prst="rect">
            <a:avLst/>
          </a:prstGeom>
          <a:noFill/>
          <a:ln w="9525">
            <a:noFill/>
            <a:miter lim="800000"/>
          </a:ln>
        </p:spPr>
        <p:txBody>
          <a:bodyPr>
            <a:spAutoFit/>
          </a:bodyPr>
          <a:lstStyle/>
          <a:p>
            <a:r>
              <a:rPr lang="en-US" altLang="zh-CN" sz="3200" b="1">
                <a:solidFill>
                  <a:srgbClr val="FF0000"/>
                </a:solidFill>
              </a:rPr>
              <a:t>array</a:t>
            </a:r>
            <a:r>
              <a:rPr lang="zh-CN" altLang="en-US" sz="3200" b="1">
                <a:solidFill>
                  <a:srgbClr val="FF0000"/>
                </a:solidFill>
              </a:rPr>
              <a:t>数组</a:t>
            </a:r>
            <a:endParaRPr lang="zh-CN" altLang="en-US" sz="3200" b="1">
              <a:solidFill>
                <a:srgbClr val="FF0000"/>
              </a:solidFill>
            </a:endParaRPr>
          </a:p>
        </p:txBody>
      </p:sp>
      <p:sp>
        <p:nvSpPr>
          <p:cNvPr id="16" name="TextBox 15"/>
          <p:cNvSpPr txBox="1">
            <a:spLocks noChangeArrowheads="1"/>
          </p:cNvSpPr>
          <p:nvPr/>
        </p:nvSpPr>
        <p:spPr bwMode="auto">
          <a:xfrm>
            <a:off x="5738813" y="571500"/>
            <a:ext cx="857250" cy="583565"/>
          </a:xfrm>
          <a:prstGeom prst="rect">
            <a:avLst/>
          </a:prstGeom>
          <a:noFill/>
          <a:ln w="9525">
            <a:noFill/>
            <a:miter lim="800000"/>
          </a:ln>
        </p:spPr>
        <p:txBody>
          <a:bodyPr>
            <a:spAutoFit/>
          </a:bodyPr>
          <a:lstStyle/>
          <a:p>
            <a:r>
              <a:rPr lang="en-US" altLang="zh-CN" sz="3200" b="1">
                <a:solidFill>
                  <a:srgbClr val="9D138D"/>
                </a:solidFill>
              </a:rPr>
              <a:t>arr</a:t>
            </a:r>
            <a:endParaRPr lang="zh-CN" altLang="en-US" sz="3200" b="1">
              <a:solidFill>
                <a:srgbClr val="9D138D"/>
              </a:solidFill>
            </a:endParaRPr>
          </a:p>
        </p:txBody>
      </p:sp>
      <p:cxnSp>
        <p:nvCxnSpPr>
          <p:cNvPr id="17" name="直接箭头连接符 16"/>
          <p:cNvCxnSpPr>
            <a:cxnSpLocks noChangeShapeType="1"/>
          </p:cNvCxnSpPr>
          <p:nvPr/>
        </p:nvCxnSpPr>
        <p:spPr bwMode="auto">
          <a:xfrm>
            <a:off x="6667500" y="2479675"/>
            <a:ext cx="1285875" cy="1588"/>
          </a:xfrm>
          <a:prstGeom prst="straightConnector1">
            <a:avLst/>
          </a:prstGeom>
          <a:noFill/>
          <a:ln w="38100" algn="ctr">
            <a:solidFill>
              <a:srgbClr val="0000CC"/>
            </a:solidFill>
            <a:miter lim="800000"/>
            <a:tailEnd type="arrow" w="med" len="med"/>
          </a:ln>
        </p:spPr>
      </p:cxnSp>
      <p:sp>
        <p:nvSpPr>
          <p:cNvPr id="18" name="TextBox 17"/>
          <p:cNvSpPr txBox="1">
            <a:spLocks noChangeArrowheads="1"/>
          </p:cNvSpPr>
          <p:nvPr/>
        </p:nvSpPr>
        <p:spPr bwMode="auto">
          <a:xfrm>
            <a:off x="8953500" y="2143125"/>
            <a:ext cx="1643063" cy="583565"/>
          </a:xfrm>
          <a:prstGeom prst="rect">
            <a:avLst/>
          </a:prstGeom>
          <a:noFill/>
          <a:ln w="9525">
            <a:noFill/>
            <a:miter lim="800000"/>
          </a:ln>
        </p:spPr>
        <p:txBody>
          <a:bodyPr>
            <a:spAutoFit/>
          </a:bodyPr>
          <a:lstStyle/>
          <a:p>
            <a:r>
              <a:rPr lang="en-US" altLang="zh-CN" sz="3200" b="1">
                <a:solidFill>
                  <a:srgbClr val="0000CC"/>
                </a:solidFill>
              </a:rPr>
              <a:t>array[3]</a:t>
            </a:r>
            <a:endParaRPr lang="zh-CN" altLang="en-US" sz="3200" b="1">
              <a:solidFill>
                <a:srgbClr val="0000CC"/>
              </a:solidFill>
            </a:endParaRPr>
          </a:p>
        </p:txBody>
      </p:sp>
      <p:sp>
        <p:nvSpPr>
          <p:cNvPr id="19" name="TextBox 18"/>
          <p:cNvSpPr txBox="1">
            <a:spLocks noChangeArrowheads="1"/>
          </p:cNvSpPr>
          <p:nvPr/>
        </p:nvSpPr>
        <p:spPr bwMode="auto">
          <a:xfrm>
            <a:off x="9096375" y="2559050"/>
            <a:ext cx="1357313" cy="583565"/>
          </a:xfrm>
          <a:prstGeom prst="rect">
            <a:avLst/>
          </a:prstGeom>
          <a:noFill/>
          <a:ln w="9525">
            <a:noFill/>
            <a:miter lim="800000"/>
          </a:ln>
        </p:spPr>
        <p:txBody>
          <a:bodyPr>
            <a:spAutoFit/>
          </a:bodyPr>
          <a:lstStyle/>
          <a:p>
            <a:r>
              <a:rPr lang="en-US" altLang="zh-CN" sz="3200" b="1">
                <a:solidFill>
                  <a:srgbClr val="0000CC"/>
                </a:solidFill>
              </a:rPr>
              <a:t>arr[3]</a:t>
            </a:r>
            <a:endParaRPr lang="zh-CN" altLang="en-US" sz="3200" b="1">
              <a:solidFill>
                <a:srgbClr val="0000CC"/>
              </a:solidFill>
            </a:endParaRPr>
          </a:p>
        </p:txBody>
      </p:sp>
      <p:sp>
        <p:nvSpPr>
          <p:cNvPr id="20" name="右大括号 19"/>
          <p:cNvSpPr/>
          <p:nvPr/>
        </p:nvSpPr>
        <p:spPr bwMode="auto">
          <a:xfrm>
            <a:off x="8882063" y="2500313"/>
            <a:ext cx="142875" cy="500062"/>
          </a:xfrm>
          <a:prstGeom prst="rightBrace">
            <a:avLst>
              <a:gd name="adj1" fmla="val 8329"/>
              <a:gd name="adj2" fmla="val 50000"/>
            </a:avLst>
          </a:prstGeom>
          <a:solidFill>
            <a:schemeClr val="accent1"/>
          </a:solidFill>
          <a:ln w="38100" algn="ctr">
            <a:solidFill>
              <a:srgbClr val="0000CC"/>
            </a:solidFill>
            <a:miter lim="800000"/>
          </a:ln>
        </p:spPr>
        <p:txBody>
          <a:bodyPr wrap="none"/>
          <a:lstStyle/>
          <a:p>
            <a:endParaRPr lang="zh-CN" altLang="en-US"/>
          </a:p>
        </p:txBody>
      </p:sp>
      <p:sp>
        <p:nvSpPr>
          <p:cNvPr id="21" name="TextBox 20"/>
          <p:cNvSpPr txBox="1">
            <a:spLocks noChangeArrowheads="1"/>
          </p:cNvSpPr>
          <p:nvPr/>
        </p:nvSpPr>
        <p:spPr bwMode="auto">
          <a:xfrm>
            <a:off x="6096000" y="2428875"/>
            <a:ext cx="1285875" cy="583565"/>
          </a:xfrm>
          <a:prstGeom prst="rect">
            <a:avLst/>
          </a:prstGeom>
          <a:noFill/>
          <a:ln w="9525">
            <a:noFill/>
            <a:miter lim="800000"/>
          </a:ln>
        </p:spPr>
        <p:txBody>
          <a:bodyPr>
            <a:spAutoFit/>
          </a:bodyPr>
          <a:lstStyle/>
          <a:p>
            <a:r>
              <a:rPr lang="en-US" altLang="zh-CN" sz="3200" b="1">
                <a:solidFill>
                  <a:srgbClr val="9D138D"/>
                </a:solidFill>
              </a:rPr>
              <a:t>arr+3</a:t>
            </a:r>
            <a:endParaRPr lang="zh-CN" altLang="en-US" sz="3200" b="1">
              <a:solidFill>
                <a:srgbClr val="9D138D"/>
              </a:solidFill>
            </a:endParaRPr>
          </a:p>
        </p:txBody>
      </p:sp>
      <p:pic>
        <p:nvPicPr>
          <p:cNvPr id="63526" name="图片 21"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lide(fromTop)">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linds(horizontal)">
                                      <p:cBhvr>
                                        <p:cTn id="38" dur="500"/>
                                        <p:tgtEl>
                                          <p:spTgt spid="21"/>
                                        </p:tgtEl>
                                      </p:cBhvr>
                                    </p:animEffect>
                                  </p:childTnLst>
                                </p:cTn>
                              </p:par>
                            </p:childTnLst>
                          </p:cTn>
                        </p:par>
                        <p:par>
                          <p:cTn id="39" fill="hold">
                            <p:stCondLst>
                              <p:cond delay="500"/>
                            </p:stCondLst>
                            <p:childTnLst>
                              <p:par>
                                <p:cTn id="40" presetID="1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slide(from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slide(fromTop)">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bldLvl="0" animBg="1"/>
      <p:bldP spid="15" grpId="0"/>
      <p:bldP spid="16" grpId="0"/>
      <p:bldP spid="18" grpId="0"/>
      <p:bldP spid="19" grpId="0"/>
      <p:bldP spid="20" grpId="0" bldLvl="0" animBg="1"/>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642938"/>
            <a:ext cx="8153400" cy="5786437"/>
          </a:xfrm>
        </p:spPr>
        <p:txBody>
          <a:bodyPr/>
          <a:lstStyle/>
          <a:p>
            <a:r>
              <a:rPr lang="zh-CN" altLang="zh-CN" smtClean="0"/>
              <a:t> 实参数组名是指针常量，但形参数组名是按指针变量处理</a:t>
            </a:r>
            <a:endParaRPr lang="en-US" altLang="zh-CN" smtClean="0"/>
          </a:p>
          <a:p>
            <a:r>
              <a:rPr lang="zh-CN" altLang="zh-CN" smtClean="0"/>
              <a:t>在函数调用进行虚实结合后，它的值就是实参数组首元素的地址</a:t>
            </a:r>
            <a:endParaRPr lang="en-US" altLang="zh-CN" smtClean="0"/>
          </a:p>
          <a:p>
            <a:r>
              <a:rPr lang="zh-CN" altLang="zh-CN" smtClean="0"/>
              <a:t>在函数执行期间，</a:t>
            </a:r>
            <a:r>
              <a:rPr lang="zh-CN" altLang="en-US" smtClean="0"/>
              <a:t>形参数组</a:t>
            </a:r>
            <a:r>
              <a:rPr lang="zh-CN" altLang="zh-CN" smtClean="0"/>
              <a:t>可以再被赋值</a:t>
            </a:r>
            <a:endParaRPr lang="zh-CN" altLang="zh-CN" smtClean="0"/>
          </a:p>
          <a:p>
            <a:pPr lvl="1">
              <a:lnSpc>
                <a:spcPct val="100000"/>
              </a:lnSpc>
              <a:buFont typeface="Wingdings" panose="05000000000000000000" pitchFamily="2" charset="2"/>
              <a:buNone/>
            </a:pPr>
            <a:r>
              <a:rPr lang="en-US" altLang="zh-CN" smtClean="0"/>
              <a:t>void fun (arr[ ],int n)</a:t>
            </a:r>
            <a:endParaRPr lang="zh-CN" altLang="zh-CN" smtClean="0"/>
          </a:p>
          <a:p>
            <a:pPr lvl="1">
              <a:lnSpc>
                <a:spcPct val="100000"/>
              </a:lnSpc>
              <a:buFont typeface="Wingdings" panose="05000000000000000000" pitchFamily="2" charset="2"/>
              <a:buNone/>
            </a:pPr>
            <a:r>
              <a:rPr lang="en-US" altLang="zh-CN" smtClean="0"/>
              <a:t>{ printf(</a:t>
            </a:r>
            <a:r>
              <a:rPr lang="zh-CN" altLang="zh-CN" smtClean="0"/>
              <a:t>″</a:t>
            </a:r>
            <a:r>
              <a:rPr lang="en-US" altLang="zh-CN" smtClean="0"/>
              <a:t>%d\n</a:t>
            </a:r>
            <a:r>
              <a:rPr lang="zh-CN" altLang="zh-CN" smtClean="0"/>
              <a:t>″</a:t>
            </a:r>
            <a:r>
              <a:rPr lang="en-US" altLang="zh-CN" smtClean="0"/>
              <a:t>, *arr); </a:t>
            </a:r>
            <a:endParaRPr lang="zh-CN" altLang="zh-CN" smtClean="0"/>
          </a:p>
          <a:p>
            <a:pPr lvl="1">
              <a:lnSpc>
                <a:spcPct val="100000"/>
              </a:lnSpc>
              <a:buFont typeface="Wingdings" panose="05000000000000000000" pitchFamily="2" charset="2"/>
              <a:buNone/>
            </a:pPr>
            <a:r>
              <a:rPr lang="en-US" altLang="zh-CN" smtClean="0"/>
              <a:t>   </a:t>
            </a:r>
            <a:r>
              <a:rPr lang="en-US" altLang="zh-CN" smtClean="0">
                <a:solidFill>
                  <a:srgbClr val="9D138D"/>
                </a:solidFill>
              </a:rPr>
              <a:t>arr=arr+3;</a:t>
            </a:r>
            <a:r>
              <a:rPr lang="en-US" altLang="zh-CN" smtClean="0"/>
              <a:t>                </a:t>
            </a:r>
            <a:endParaRPr lang="zh-CN" altLang="zh-CN" smtClean="0"/>
          </a:p>
          <a:p>
            <a:pPr lvl="1">
              <a:lnSpc>
                <a:spcPct val="100000"/>
              </a:lnSpc>
              <a:buFont typeface="Wingdings" panose="05000000000000000000" pitchFamily="2" charset="2"/>
              <a:buNone/>
            </a:pPr>
            <a:r>
              <a:rPr lang="en-US" altLang="zh-CN" smtClean="0"/>
              <a:t>   printf(</a:t>
            </a:r>
            <a:r>
              <a:rPr lang="zh-CN" altLang="zh-CN" smtClean="0"/>
              <a:t>″</a:t>
            </a:r>
            <a:r>
              <a:rPr lang="en-US" altLang="zh-CN" smtClean="0"/>
              <a:t>%d\n</a:t>
            </a:r>
            <a:r>
              <a:rPr lang="zh-CN" altLang="zh-CN" smtClean="0"/>
              <a:t>″</a:t>
            </a:r>
            <a:r>
              <a:rPr lang="en-US" altLang="zh-CN" smtClean="0"/>
              <a:t>, *arr); </a:t>
            </a:r>
            <a:r>
              <a:rPr lang="zh-CN" altLang="zh-CN" smtClean="0"/>
              <a:t> </a:t>
            </a:r>
            <a:endParaRPr lang="zh-CN" altLang="zh-CN" smtClean="0"/>
          </a:p>
          <a:p>
            <a:pPr lvl="1">
              <a:lnSpc>
                <a:spcPct val="100000"/>
              </a:lnSpc>
              <a:buFont typeface="Wingdings" panose="05000000000000000000" pitchFamily="2" charset="2"/>
              <a:buNone/>
            </a:pPr>
            <a:r>
              <a:rPr lang="en-US" altLang="zh-CN" smtClean="0"/>
              <a:t>}</a:t>
            </a:r>
            <a:endParaRPr lang="zh-CN" altLang="en-US" smtClean="0"/>
          </a:p>
        </p:txBody>
      </p:sp>
      <p:pic>
        <p:nvPicPr>
          <p:cNvPr id="64515"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4063" y="1071563"/>
            <a:ext cx="8286750" cy="2143125"/>
          </a:xfrm>
        </p:spPr>
        <p:txBody>
          <a:bodyPr/>
          <a:lstStyle/>
          <a:p>
            <a:pPr>
              <a:buFont typeface="Wingdings" panose="05000000000000000000" pitchFamily="2" charset="2"/>
              <a:buNone/>
            </a:pPr>
            <a:r>
              <a:rPr lang="zh-CN" altLang="zh-CN" smtClean="0"/>
              <a:t>例</a:t>
            </a:r>
            <a:r>
              <a:rPr lang="en-US" altLang="zh-CN" smtClean="0"/>
              <a:t>7.</a:t>
            </a:r>
            <a:r>
              <a:rPr lang="en-US" altLang="zh-CN" smtClean="0"/>
              <a:t>8 </a:t>
            </a:r>
            <a:r>
              <a:rPr lang="zh-CN" altLang="zh-CN" smtClean="0"/>
              <a:t>将数组</a:t>
            </a:r>
            <a:r>
              <a:rPr lang="en-US" altLang="zh-CN" smtClean="0"/>
              <a:t>a</a:t>
            </a:r>
            <a:r>
              <a:rPr lang="zh-CN" altLang="zh-CN" smtClean="0"/>
              <a:t>中</a:t>
            </a:r>
            <a:r>
              <a:rPr lang="en-US" altLang="zh-CN" smtClean="0"/>
              <a:t>n</a:t>
            </a:r>
            <a:r>
              <a:rPr lang="zh-CN" altLang="zh-CN" smtClean="0"/>
              <a:t>个整数按相反顺序存放</a:t>
            </a:r>
            <a:endParaRPr lang="en-US" altLang="zh-CN" smtClean="0"/>
          </a:p>
          <a:p>
            <a:r>
              <a:rPr lang="zh-CN" altLang="zh-CN" smtClean="0"/>
              <a:t>解题思路：将</a:t>
            </a:r>
            <a:r>
              <a:rPr lang="en-US" altLang="zh-CN" smtClean="0"/>
              <a:t>a[0]</a:t>
            </a:r>
            <a:r>
              <a:rPr lang="zh-CN" altLang="zh-CN" smtClean="0"/>
              <a:t>与</a:t>
            </a:r>
            <a:r>
              <a:rPr lang="en-US" altLang="zh-CN" smtClean="0"/>
              <a:t>a[n-1]</a:t>
            </a:r>
            <a:r>
              <a:rPr lang="zh-CN" altLang="zh-CN" smtClean="0"/>
              <a:t>对换，……将</a:t>
            </a:r>
            <a:r>
              <a:rPr lang="en-US" altLang="zh-CN" smtClean="0"/>
              <a:t>a[4]</a:t>
            </a:r>
            <a:r>
              <a:rPr lang="zh-CN" altLang="zh-CN" smtClean="0"/>
              <a:t>与</a:t>
            </a:r>
            <a:r>
              <a:rPr lang="en-US" altLang="zh-CN" smtClean="0"/>
              <a:t>a[5]</a:t>
            </a:r>
            <a:r>
              <a:rPr lang="zh-CN" altLang="zh-CN" smtClean="0"/>
              <a:t>对换。</a:t>
            </a:r>
            <a:endParaRPr lang="zh-CN" altLang="en-US" smtClean="0"/>
          </a:p>
        </p:txBody>
      </p:sp>
      <p:pic>
        <p:nvPicPr>
          <p:cNvPr id="245763" name="Picture 3"/>
          <p:cNvPicPr>
            <a:picLocks noChangeAspect="1" noChangeArrowheads="1"/>
          </p:cNvPicPr>
          <p:nvPr/>
        </p:nvPicPr>
        <p:blipFill>
          <a:blip r:embed="rId1"/>
          <a:srcRect/>
          <a:stretch>
            <a:fillRect/>
          </a:stretch>
        </p:blipFill>
        <p:spPr bwMode="auto">
          <a:xfrm>
            <a:off x="2024063" y="5387975"/>
            <a:ext cx="8294687" cy="827088"/>
          </a:xfrm>
          <a:prstGeom prst="rect">
            <a:avLst/>
          </a:prstGeom>
          <a:noFill/>
          <a:ln w="9525">
            <a:noFill/>
            <a:miter lim="800000"/>
            <a:headEnd/>
            <a:tailEnd/>
          </a:ln>
        </p:spPr>
      </p:pic>
      <p:pic>
        <p:nvPicPr>
          <p:cNvPr id="245764" name="Picture 4"/>
          <p:cNvPicPr>
            <a:picLocks noChangeAspect="1" noChangeArrowheads="1"/>
          </p:cNvPicPr>
          <p:nvPr/>
        </p:nvPicPr>
        <p:blipFill>
          <a:blip r:embed="rId2"/>
          <a:srcRect/>
          <a:stretch>
            <a:fillRect/>
          </a:stretch>
        </p:blipFill>
        <p:spPr bwMode="auto">
          <a:xfrm>
            <a:off x="2016125" y="3676650"/>
            <a:ext cx="8294688" cy="790575"/>
          </a:xfrm>
          <a:prstGeom prst="rect">
            <a:avLst/>
          </a:prstGeom>
          <a:noFill/>
          <a:ln w="9525">
            <a:noFill/>
            <a:miter lim="800000"/>
            <a:headEnd/>
            <a:tailEnd/>
          </a:ln>
        </p:spPr>
      </p:pic>
      <p:sp>
        <p:nvSpPr>
          <p:cNvPr id="7" name="TextBox 6"/>
          <p:cNvSpPr txBox="1">
            <a:spLocks noChangeArrowheads="1"/>
          </p:cNvSpPr>
          <p:nvPr/>
        </p:nvSpPr>
        <p:spPr bwMode="auto">
          <a:xfrm>
            <a:off x="9667875" y="4500563"/>
            <a:ext cx="428625" cy="583565"/>
          </a:xfrm>
          <a:prstGeom prst="rect">
            <a:avLst/>
          </a:prstGeom>
          <a:noFill/>
          <a:ln w="9525">
            <a:noFill/>
            <a:miter lim="800000"/>
          </a:ln>
        </p:spPr>
        <p:txBody>
          <a:bodyPr>
            <a:spAutoFit/>
          </a:bodyPr>
          <a:lstStyle/>
          <a:p>
            <a:r>
              <a:rPr lang="en-US" altLang="zh-CN" sz="3200" b="1">
                <a:solidFill>
                  <a:srgbClr val="FF0000"/>
                </a:solidFill>
              </a:rPr>
              <a:t>j</a:t>
            </a:r>
            <a:endParaRPr lang="zh-CN" altLang="en-US" sz="3200" b="1">
              <a:solidFill>
                <a:srgbClr val="FF0000"/>
              </a:solidFill>
            </a:endParaRPr>
          </a:p>
        </p:txBody>
      </p:sp>
      <p:sp>
        <p:nvSpPr>
          <p:cNvPr id="8" name="TextBox 7"/>
          <p:cNvSpPr txBox="1">
            <a:spLocks noChangeArrowheads="1"/>
          </p:cNvSpPr>
          <p:nvPr/>
        </p:nvSpPr>
        <p:spPr bwMode="auto">
          <a:xfrm>
            <a:off x="2238375" y="4500563"/>
            <a:ext cx="428625" cy="583565"/>
          </a:xfrm>
          <a:prstGeom prst="rect">
            <a:avLst/>
          </a:prstGeom>
          <a:noFill/>
          <a:ln w="9525">
            <a:noFill/>
            <a:miter lim="800000"/>
          </a:ln>
        </p:spPr>
        <p:txBody>
          <a:bodyPr>
            <a:spAutoFit/>
          </a:bodyPr>
          <a:lstStyle/>
          <a:p>
            <a:r>
              <a:rPr lang="en-US" altLang="zh-CN" sz="3200" b="1">
                <a:solidFill>
                  <a:srgbClr val="FF0000"/>
                </a:solidFill>
              </a:rPr>
              <a:t>i</a:t>
            </a:r>
            <a:endParaRPr lang="zh-CN" altLang="en-US" sz="3200" b="1">
              <a:solidFill>
                <a:srgbClr val="FF0000"/>
              </a:solidFill>
            </a:endParaRPr>
          </a:p>
        </p:txBody>
      </p:sp>
      <p:grpSp>
        <p:nvGrpSpPr>
          <p:cNvPr id="2" name="组合 18"/>
          <p:cNvGrpSpPr/>
          <p:nvPr/>
        </p:nvGrpSpPr>
        <p:grpSpPr bwMode="auto">
          <a:xfrm>
            <a:off x="2452688" y="3214688"/>
            <a:ext cx="7429500" cy="501650"/>
            <a:chOff x="928662" y="3214686"/>
            <a:chExt cx="7429552" cy="500860"/>
          </a:xfrm>
        </p:grpSpPr>
        <p:cxnSp>
          <p:nvCxnSpPr>
            <p:cNvPr id="65545" name="直接连接符 8"/>
            <p:cNvCxnSpPr>
              <a:cxnSpLocks noChangeShapeType="1"/>
            </p:cNvCxnSpPr>
            <p:nvPr/>
          </p:nvCxnSpPr>
          <p:spPr bwMode="auto">
            <a:xfrm>
              <a:off x="928662" y="3214686"/>
              <a:ext cx="7429552" cy="0"/>
            </a:xfrm>
            <a:prstGeom prst="line">
              <a:avLst/>
            </a:prstGeom>
            <a:noFill/>
            <a:ln w="38100" algn="ctr">
              <a:solidFill>
                <a:srgbClr val="0000CC"/>
              </a:solidFill>
              <a:miter lim="800000"/>
            </a:ln>
          </p:spPr>
        </p:cxnSp>
        <p:cxnSp>
          <p:nvCxnSpPr>
            <p:cNvPr id="65546" name="直接箭头连接符 9"/>
            <p:cNvCxnSpPr>
              <a:cxnSpLocks noChangeShapeType="1"/>
            </p:cNvCxnSpPr>
            <p:nvPr/>
          </p:nvCxnSpPr>
          <p:spPr bwMode="auto">
            <a:xfrm rot="5400000">
              <a:off x="8107387" y="3464719"/>
              <a:ext cx="500860" cy="794"/>
            </a:xfrm>
            <a:prstGeom prst="straightConnector1">
              <a:avLst/>
            </a:prstGeom>
            <a:noFill/>
            <a:ln w="38100" algn="ctr">
              <a:solidFill>
                <a:srgbClr val="0000CC"/>
              </a:solidFill>
              <a:miter lim="800000"/>
              <a:tailEnd type="arrow" w="med" len="med"/>
            </a:ln>
          </p:spPr>
        </p:cxnSp>
        <p:cxnSp>
          <p:nvCxnSpPr>
            <p:cNvPr id="65547" name="直接箭头连接符 16"/>
            <p:cNvCxnSpPr>
              <a:cxnSpLocks noChangeShapeType="1"/>
            </p:cNvCxnSpPr>
            <p:nvPr/>
          </p:nvCxnSpPr>
          <p:spPr bwMode="auto">
            <a:xfrm rot="5400000">
              <a:off x="678629" y="3464719"/>
              <a:ext cx="500860" cy="794"/>
            </a:xfrm>
            <a:prstGeom prst="straightConnector1">
              <a:avLst/>
            </a:prstGeom>
            <a:noFill/>
            <a:ln w="38100" algn="ctr">
              <a:solidFill>
                <a:srgbClr val="0000CC"/>
              </a:solidFill>
              <a:miter lim="800000"/>
              <a:tailEnd type="arrow" w="med" len="med"/>
            </a:ln>
          </p:spPr>
        </p:cxnSp>
      </p:grpSp>
      <p:pic>
        <p:nvPicPr>
          <p:cNvPr id="65544" name="图片 10"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64"/>
                                        </p:tgtEl>
                                        <p:attrNameLst>
                                          <p:attrName>style.visibility</p:attrName>
                                        </p:attrNameLst>
                                      </p:cBhvr>
                                      <p:to>
                                        <p:strVal val="visible"/>
                                      </p:to>
                                    </p:set>
                                    <p:animEffect transition="in" filter="blinds(horizontal)">
                                      <p:cBhvr>
                                        <p:cTn id="7" dur="500"/>
                                        <p:tgtEl>
                                          <p:spTgt spid="2457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63"/>
                                        </p:tgtEl>
                                        <p:attrNameLst>
                                          <p:attrName>style.visibility</p:attrName>
                                        </p:attrNameLst>
                                      </p:cBhvr>
                                      <p:to>
                                        <p:strVal val="visible"/>
                                      </p:to>
                                    </p:set>
                                    <p:animEffect transition="in" filter="blinds(horizontal)">
                                      <p:cBhvr>
                                        <p:cTn id="12" dur="500"/>
                                        <p:tgtEl>
                                          <p:spTgt spid="2457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slide(fromTop)">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2"/>
          <p:cNvSpPr>
            <a:spLocks noGrp="1"/>
          </p:cNvSpPr>
          <p:nvPr>
            <p:ph idx="1"/>
          </p:nvPr>
        </p:nvSpPr>
        <p:spPr>
          <a:xfrm>
            <a:off x="2024063" y="1071563"/>
            <a:ext cx="8286750" cy="2143125"/>
          </a:xfrm>
        </p:spPr>
        <p:txBody>
          <a:bodyPr/>
          <a:lstStyle/>
          <a:p>
            <a:pPr>
              <a:buFont typeface="Wingdings" panose="05000000000000000000" pitchFamily="2" charset="2"/>
              <a:buNone/>
            </a:pPr>
            <a:r>
              <a:rPr lang="zh-CN" altLang="zh-CN" smtClean="0"/>
              <a:t>例</a:t>
            </a:r>
            <a:r>
              <a:rPr lang="en-US" altLang="zh-CN" smtClean="0"/>
              <a:t>7.</a:t>
            </a:r>
            <a:r>
              <a:rPr lang="en-US" altLang="zh-CN" smtClean="0"/>
              <a:t>8 </a:t>
            </a:r>
            <a:r>
              <a:rPr lang="zh-CN" altLang="zh-CN" smtClean="0"/>
              <a:t>将数组</a:t>
            </a:r>
            <a:r>
              <a:rPr lang="en-US" altLang="zh-CN" smtClean="0"/>
              <a:t>a</a:t>
            </a:r>
            <a:r>
              <a:rPr lang="zh-CN" altLang="zh-CN" smtClean="0"/>
              <a:t>中</a:t>
            </a:r>
            <a:r>
              <a:rPr lang="en-US" altLang="zh-CN" smtClean="0"/>
              <a:t>n</a:t>
            </a:r>
            <a:r>
              <a:rPr lang="zh-CN" altLang="zh-CN" smtClean="0"/>
              <a:t>个整数按相反顺序存放</a:t>
            </a:r>
            <a:endParaRPr lang="en-US" altLang="zh-CN" smtClean="0"/>
          </a:p>
          <a:p>
            <a:r>
              <a:rPr lang="zh-CN" altLang="zh-CN" smtClean="0"/>
              <a:t>解题思路：将</a:t>
            </a:r>
            <a:r>
              <a:rPr lang="en-US" altLang="zh-CN" smtClean="0"/>
              <a:t>a[0]</a:t>
            </a:r>
            <a:r>
              <a:rPr lang="zh-CN" altLang="zh-CN" smtClean="0"/>
              <a:t>与</a:t>
            </a:r>
            <a:r>
              <a:rPr lang="en-US" altLang="zh-CN" smtClean="0"/>
              <a:t>a[n-1]</a:t>
            </a:r>
            <a:r>
              <a:rPr lang="zh-CN" altLang="zh-CN" smtClean="0"/>
              <a:t>对换，……将</a:t>
            </a:r>
            <a:r>
              <a:rPr lang="en-US" altLang="zh-CN" smtClean="0"/>
              <a:t>a[4]</a:t>
            </a:r>
            <a:r>
              <a:rPr lang="zh-CN" altLang="zh-CN" smtClean="0"/>
              <a:t>与</a:t>
            </a:r>
            <a:r>
              <a:rPr lang="en-US" altLang="zh-CN" smtClean="0"/>
              <a:t>a[5]</a:t>
            </a:r>
            <a:r>
              <a:rPr lang="zh-CN" altLang="zh-CN" smtClean="0"/>
              <a:t>对换。</a:t>
            </a:r>
            <a:endParaRPr lang="zh-CN" altLang="en-US" smtClean="0"/>
          </a:p>
        </p:txBody>
      </p:sp>
      <p:pic>
        <p:nvPicPr>
          <p:cNvPr id="66563" name="Picture 3"/>
          <p:cNvPicPr>
            <a:picLocks noChangeAspect="1" noChangeArrowheads="1"/>
          </p:cNvPicPr>
          <p:nvPr/>
        </p:nvPicPr>
        <p:blipFill>
          <a:blip r:embed="rId1"/>
          <a:srcRect/>
          <a:stretch>
            <a:fillRect/>
          </a:stretch>
        </p:blipFill>
        <p:spPr bwMode="auto">
          <a:xfrm>
            <a:off x="2024063" y="5387975"/>
            <a:ext cx="8294687" cy="827088"/>
          </a:xfrm>
          <a:prstGeom prst="rect">
            <a:avLst/>
          </a:prstGeom>
          <a:noFill/>
          <a:ln w="9525">
            <a:noFill/>
            <a:miter lim="800000"/>
            <a:headEnd/>
            <a:tailEnd/>
          </a:ln>
        </p:spPr>
      </p:pic>
      <p:pic>
        <p:nvPicPr>
          <p:cNvPr id="66564" name="Picture 4"/>
          <p:cNvPicPr>
            <a:picLocks noChangeAspect="1" noChangeArrowheads="1"/>
          </p:cNvPicPr>
          <p:nvPr/>
        </p:nvPicPr>
        <p:blipFill>
          <a:blip r:embed="rId2"/>
          <a:srcRect/>
          <a:stretch>
            <a:fillRect/>
          </a:stretch>
        </p:blipFill>
        <p:spPr bwMode="auto">
          <a:xfrm>
            <a:off x="2016125" y="3676650"/>
            <a:ext cx="8294688" cy="790575"/>
          </a:xfrm>
          <a:prstGeom prst="rect">
            <a:avLst/>
          </a:prstGeom>
          <a:noFill/>
          <a:ln w="9525">
            <a:noFill/>
            <a:miter lim="800000"/>
            <a:headEnd/>
            <a:tailEnd/>
          </a:ln>
        </p:spPr>
      </p:pic>
      <p:sp>
        <p:nvSpPr>
          <p:cNvPr id="7" name="TextBox 6"/>
          <p:cNvSpPr txBox="1">
            <a:spLocks noChangeArrowheads="1"/>
          </p:cNvSpPr>
          <p:nvPr/>
        </p:nvSpPr>
        <p:spPr bwMode="auto">
          <a:xfrm>
            <a:off x="8953500" y="4500563"/>
            <a:ext cx="428625" cy="583565"/>
          </a:xfrm>
          <a:prstGeom prst="rect">
            <a:avLst/>
          </a:prstGeom>
          <a:noFill/>
          <a:ln w="9525">
            <a:noFill/>
            <a:miter lim="800000"/>
          </a:ln>
        </p:spPr>
        <p:txBody>
          <a:bodyPr>
            <a:spAutoFit/>
          </a:bodyPr>
          <a:lstStyle/>
          <a:p>
            <a:r>
              <a:rPr lang="en-US" altLang="zh-CN" sz="3200" b="1">
                <a:solidFill>
                  <a:srgbClr val="FF0000"/>
                </a:solidFill>
              </a:rPr>
              <a:t>j</a:t>
            </a:r>
            <a:endParaRPr lang="zh-CN" altLang="en-US" sz="3200" b="1">
              <a:solidFill>
                <a:srgbClr val="FF0000"/>
              </a:solidFill>
            </a:endParaRPr>
          </a:p>
        </p:txBody>
      </p:sp>
      <p:sp>
        <p:nvSpPr>
          <p:cNvPr id="8" name="TextBox 7"/>
          <p:cNvSpPr txBox="1">
            <a:spLocks noChangeArrowheads="1"/>
          </p:cNvSpPr>
          <p:nvPr/>
        </p:nvSpPr>
        <p:spPr bwMode="auto">
          <a:xfrm>
            <a:off x="3095625" y="4500563"/>
            <a:ext cx="428625" cy="583565"/>
          </a:xfrm>
          <a:prstGeom prst="rect">
            <a:avLst/>
          </a:prstGeom>
          <a:noFill/>
          <a:ln w="9525">
            <a:noFill/>
            <a:miter lim="800000"/>
          </a:ln>
        </p:spPr>
        <p:txBody>
          <a:bodyPr>
            <a:spAutoFit/>
          </a:bodyPr>
          <a:lstStyle/>
          <a:p>
            <a:r>
              <a:rPr lang="en-US" altLang="zh-CN" sz="3200" b="1">
                <a:solidFill>
                  <a:srgbClr val="FF0000"/>
                </a:solidFill>
              </a:rPr>
              <a:t>i</a:t>
            </a:r>
            <a:endParaRPr lang="zh-CN" altLang="en-US" sz="3200" b="1">
              <a:solidFill>
                <a:srgbClr val="FF0000"/>
              </a:solidFill>
            </a:endParaRPr>
          </a:p>
        </p:txBody>
      </p:sp>
      <p:grpSp>
        <p:nvGrpSpPr>
          <p:cNvPr id="2" name="组合 18"/>
          <p:cNvGrpSpPr/>
          <p:nvPr/>
        </p:nvGrpSpPr>
        <p:grpSpPr bwMode="auto">
          <a:xfrm>
            <a:off x="3238500" y="3214688"/>
            <a:ext cx="5857875" cy="501650"/>
            <a:chOff x="928662" y="3214686"/>
            <a:chExt cx="7429552" cy="500860"/>
          </a:xfrm>
        </p:grpSpPr>
        <p:cxnSp>
          <p:nvCxnSpPr>
            <p:cNvPr id="66569" name="直接连接符 8"/>
            <p:cNvCxnSpPr>
              <a:cxnSpLocks noChangeShapeType="1"/>
            </p:cNvCxnSpPr>
            <p:nvPr/>
          </p:nvCxnSpPr>
          <p:spPr bwMode="auto">
            <a:xfrm>
              <a:off x="928662" y="3214686"/>
              <a:ext cx="7429552" cy="0"/>
            </a:xfrm>
            <a:prstGeom prst="line">
              <a:avLst/>
            </a:prstGeom>
            <a:noFill/>
            <a:ln w="38100" algn="ctr">
              <a:solidFill>
                <a:srgbClr val="0000CC"/>
              </a:solidFill>
              <a:miter lim="800000"/>
            </a:ln>
          </p:spPr>
        </p:cxnSp>
        <p:cxnSp>
          <p:nvCxnSpPr>
            <p:cNvPr id="66570" name="直接箭头连接符 9"/>
            <p:cNvCxnSpPr>
              <a:cxnSpLocks noChangeShapeType="1"/>
            </p:cNvCxnSpPr>
            <p:nvPr/>
          </p:nvCxnSpPr>
          <p:spPr bwMode="auto">
            <a:xfrm rot="5400000">
              <a:off x="8107387" y="3464719"/>
              <a:ext cx="500860" cy="794"/>
            </a:xfrm>
            <a:prstGeom prst="straightConnector1">
              <a:avLst/>
            </a:prstGeom>
            <a:noFill/>
            <a:ln w="38100" algn="ctr">
              <a:solidFill>
                <a:srgbClr val="0000CC"/>
              </a:solidFill>
              <a:miter lim="800000"/>
              <a:tailEnd type="arrow" w="med" len="med"/>
            </a:ln>
          </p:spPr>
        </p:cxnSp>
        <p:cxnSp>
          <p:nvCxnSpPr>
            <p:cNvPr id="66571" name="直接箭头连接符 16"/>
            <p:cNvCxnSpPr>
              <a:cxnSpLocks noChangeShapeType="1"/>
            </p:cNvCxnSpPr>
            <p:nvPr/>
          </p:nvCxnSpPr>
          <p:spPr bwMode="auto">
            <a:xfrm rot="5400000">
              <a:off x="678629" y="3464719"/>
              <a:ext cx="500860" cy="794"/>
            </a:xfrm>
            <a:prstGeom prst="straightConnector1">
              <a:avLst/>
            </a:prstGeom>
            <a:noFill/>
            <a:ln w="38100" algn="ctr">
              <a:solidFill>
                <a:srgbClr val="0000CC"/>
              </a:solidFill>
              <a:miter lim="800000"/>
              <a:tailEnd type="arrow" w="med" len="med"/>
            </a:ln>
          </p:spPr>
        </p:cxnSp>
      </p:grpSp>
      <p:pic>
        <p:nvPicPr>
          <p:cNvPr id="66568" name="图片 10"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内容占位符 2"/>
          <p:cNvSpPr>
            <a:spLocks noGrp="1"/>
          </p:cNvSpPr>
          <p:nvPr>
            <p:ph idx="1"/>
          </p:nvPr>
        </p:nvSpPr>
        <p:spPr>
          <a:xfrm>
            <a:off x="2024063" y="1071563"/>
            <a:ext cx="8286750" cy="2143125"/>
          </a:xfrm>
        </p:spPr>
        <p:txBody>
          <a:bodyPr/>
          <a:lstStyle/>
          <a:p>
            <a:pPr>
              <a:buFont typeface="Wingdings" panose="05000000000000000000" pitchFamily="2" charset="2"/>
              <a:buNone/>
            </a:pPr>
            <a:r>
              <a:rPr lang="zh-CN" altLang="zh-CN" smtClean="0"/>
              <a:t>例</a:t>
            </a:r>
            <a:r>
              <a:rPr lang="en-US" altLang="zh-CN" smtClean="0"/>
              <a:t>7.</a:t>
            </a:r>
            <a:r>
              <a:rPr lang="en-US" altLang="zh-CN" smtClean="0"/>
              <a:t>8 </a:t>
            </a:r>
            <a:r>
              <a:rPr lang="zh-CN" altLang="zh-CN" smtClean="0"/>
              <a:t>将数组</a:t>
            </a:r>
            <a:r>
              <a:rPr lang="en-US" altLang="zh-CN" smtClean="0"/>
              <a:t>a</a:t>
            </a:r>
            <a:r>
              <a:rPr lang="zh-CN" altLang="zh-CN" smtClean="0"/>
              <a:t>中</a:t>
            </a:r>
            <a:r>
              <a:rPr lang="en-US" altLang="zh-CN" smtClean="0"/>
              <a:t>n</a:t>
            </a:r>
            <a:r>
              <a:rPr lang="zh-CN" altLang="zh-CN" smtClean="0"/>
              <a:t>个整数按相反顺序存放</a:t>
            </a:r>
            <a:endParaRPr lang="en-US" altLang="zh-CN" smtClean="0"/>
          </a:p>
          <a:p>
            <a:r>
              <a:rPr lang="zh-CN" altLang="zh-CN" smtClean="0"/>
              <a:t>解题思路：将</a:t>
            </a:r>
            <a:r>
              <a:rPr lang="en-US" altLang="zh-CN" smtClean="0"/>
              <a:t>a[0]</a:t>
            </a:r>
            <a:r>
              <a:rPr lang="zh-CN" altLang="zh-CN" smtClean="0"/>
              <a:t>与</a:t>
            </a:r>
            <a:r>
              <a:rPr lang="en-US" altLang="zh-CN" smtClean="0"/>
              <a:t>a[n-1]</a:t>
            </a:r>
            <a:r>
              <a:rPr lang="zh-CN" altLang="zh-CN" smtClean="0"/>
              <a:t>对换，……将</a:t>
            </a:r>
            <a:r>
              <a:rPr lang="en-US" altLang="zh-CN" smtClean="0"/>
              <a:t>a[4]</a:t>
            </a:r>
            <a:r>
              <a:rPr lang="zh-CN" altLang="zh-CN" smtClean="0"/>
              <a:t>与</a:t>
            </a:r>
            <a:r>
              <a:rPr lang="en-US" altLang="zh-CN" smtClean="0"/>
              <a:t>a[5]</a:t>
            </a:r>
            <a:r>
              <a:rPr lang="zh-CN" altLang="zh-CN" smtClean="0"/>
              <a:t>对换。</a:t>
            </a:r>
            <a:endParaRPr lang="zh-CN" altLang="en-US" smtClean="0"/>
          </a:p>
        </p:txBody>
      </p:sp>
      <p:pic>
        <p:nvPicPr>
          <p:cNvPr id="67587" name="Picture 3"/>
          <p:cNvPicPr>
            <a:picLocks noChangeAspect="1" noChangeArrowheads="1"/>
          </p:cNvPicPr>
          <p:nvPr/>
        </p:nvPicPr>
        <p:blipFill>
          <a:blip r:embed="rId1"/>
          <a:srcRect/>
          <a:stretch>
            <a:fillRect/>
          </a:stretch>
        </p:blipFill>
        <p:spPr bwMode="auto">
          <a:xfrm>
            <a:off x="2024063" y="5387975"/>
            <a:ext cx="8294687" cy="827088"/>
          </a:xfrm>
          <a:prstGeom prst="rect">
            <a:avLst/>
          </a:prstGeom>
          <a:noFill/>
          <a:ln w="9525">
            <a:noFill/>
            <a:miter lim="800000"/>
            <a:headEnd/>
            <a:tailEnd/>
          </a:ln>
        </p:spPr>
      </p:pic>
      <p:pic>
        <p:nvPicPr>
          <p:cNvPr id="67588" name="Picture 4"/>
          <p:cNvPicPr>
            <a:picLocks noChangeAspect="1" noChangeArrowheads="1"/>
          </p:cNvPicPr>
          <p:nvPr/>
        </p:nvPicPr>
        <p:blipFill>
          <a:blip r:embed="rId2"/>
          <a:srcRect/>
          <a:stretch>
            <a:fillRect/>
          </a:stretch>
        </p:blipFill>
        <p:spPr bwMode="auto">
          <a:xfrm>
            <a:off x="2016125" y="3676650"/>
            <a:ext cx="8294688" cy="790575"/>
          </a:xfrm>
          <a:prstGeom prst="rect">
            <a:avLst/>
          </a:prstGeom>
          <a:noFill/>
          <a:ln w="9525">
            <a:noFill/>
            <a:miter lim="800000"/>
            <a:headEnd/>
            <a:tailEnd/>
          </a:ln>
        </p:spPr>
      </p:pic>
      <p:sp>
        <p:nvSpPr>
          <p:cNvPr id="7" name="TextBox 6"/>
          <p:cNvSpPr txBox="1">
            <a:spLocks noChangeArrowheads="1"/>
          </p:cNvSpPr>
          <p:nvPr/>
        </p:nvSpPr>
        <p:spPr bwMode="auto">
          <a:xfrm>
            <a:off x="8096250" y="4500563"/>
            <a:ext cx="428625" cy="583565"/>
          </a:xfrm>
          <a:prstGeom prst="rect">
            <a:avLst/>
          </a:prstGeom>
          <a:noFill/>
          <a:ln w="9525">
            <a:noFill/>
            <a:miter lim="800000"/>
          </a:ln>
        </p:spPr>
        <p:txBody>
          <a:bodyPr>
            <a:spAutoFit/>
          </a:bodyPr>
          <a:lstStyle/>
          <a:p>
            <a:r>
              <a:rPr lang="en-US" altLang="zh-CN" sz="3200" b="1">
                <a:solidFill>
                  <a:srgbClr val="FF0000"/>
                </a:solidFill>
              </a:rPr>
              <a:t>j</a:t>
            </a:r>
            <a:endParaRPr lang="zh-CN" altLang="en-US" sz="3200" b="1">
              <a:solidFill>
                <a:srgbClr val="FF0000"/>
              </a:solidFill>
            </a:endParaRPr>
          </a:p>
        </p:txBody>
      </p:sp>
      <p:sp>
        <p:nvSpPr>
          <p:cNvPr id="8" name="TextBox 7"/>
          <p:cNvSpPr txBox="1">
            <a:spLocks noChangeArrowheads="1"/>
          </p:cNvSpPr>
          <p:nvPr/>
        </p:nvSpPr>
        <p:spPr bwMode="auto">
          <a:xfrm>
            <a:off x="3952875" y="4500563"/>
            <a:ext cx="428625" cy="583565"/>
          </a:xfrm>
          <a:prstGeom prst="rect">
            <a:avLst/>
          </a:prstGeom>
          <a:noFill/>
          <a:ln w="9525">
            <a:noFill/>
            <a:miter lim="800000"/>
          </a:ln>
        </p:spPr>
        <p:txBody>
          <a:bodyPr>
            <a:spAutoFit/>
          </a:bodyPr>
          <a:lstStyle/>
          <a:p>
            <a:r>
              <a:rPr lang="en-US" altLang="zh-CN" sz="3200" b="1">
                <a:solidFill>
                  <a:srgbClr val="FF0000"/>
                </a:solidFill>
              </a:rPr>
              <a:t>i</a:t>
            </a:r>
            <a:endParaRPr lang="zh-CN" altLang="en-US" sz="3200" b="1">
              <a:solidFill>
                <a:srgbClr val="FF0000"/>
              </a:solidFill>
            </a:endParaRPr>
          </a:p>
        </p:txBody>
      </p:sp>
      <p:grpSp>
        <p:nvGrpSpPr>
          <p:cNvPr id="2" name="组合 18"/>
          <p:cNvGrpSpPr/>
          <p:nvPr/>
        </p:nvGrpSpPr>
        <p:grpSpPr bwMode="auto">
          <a:xfrm>
            <a:off x="4095750" y="3214688"/>
            <a:ext cx="4143375" cy="501650"/>
            <a:chOff x="928662" y="3214686"/>
            <a:chExt cx="7429552" cy="500860"/>
          </a:xfrm>
        </p:grpSpPr>
        <p:cxnSp>
          <p:nvCxnSpPr>
            <p:cNvPr id="67593" name="直接连接符 8"/>
            <p:cNvCxnSpPr>
              <a:cxnSpLocks noChangeShapeType="1"/>
            </p:cNvCxnSpPr>
            <p:nvPr/>
          </p:nvCxnSpPr>
          <p:spPr bwMode="auto">
            <a:xfrm>
              <a:off x="928662" y="3214686"/>
              <a:ext cx="7429552" cy="0"/>
            </a:xfrm>
            <a:prstGeom prst="line">
              <a:avLst/>
            </a:prstGeom>
            <a:noFill/>
            <a:ln w="38100" algn="ctr">
              <a:solidFill>
                <a:srgbClr val="0000CC"/>
              </a:solidFill>
              <a:miter lim="800000"/>
            </a:ln>
          </p:spPr>
        </p:cxnSp>
        <p:cxnSp>
          <p:nvCxnSpPr>
            <p:cNvPr id="67594" name="直接箭头连接符 9"/>
            <p:cNvCxnSpPr>
              <a:cxnSpLocks noChangeShapeType="1"/>
            </p:cNvCxnSpPr>
            <p:nvPr/>
          </p:nvCxnSpPr>
          <p:spPr bwMode="auto">
            <a:xfrm rot="5400000">
              <a:off x="8107387" y="3464719"/>
              <a:ext cx="500860" cy="794"/>
            </a:xfrm>
            <a:prstGeom prst="straightConnector1">
              <a:avLst/>
            </a:prstGeom>
            <a:noFill/>
            <a:ln w="38100" algn="ctr">
              <a:solidFill>
                <a:srgbClr val="0000CC"/>
              </a:solidFill>
              <a:miter lim="800000"/>
              <a:tailEnd type="arrow" w="med" len="med"/>
            </a:ln>
          </p:spPr>
        </p:cxnSp>
        <p:cxnSp>
          <p:nvCxnSpPr>
            <p:cNvPr id="67595" name="直接箭头连接符 16"/>
            <p:cNvCxnSpPr>
              <a:cxnSpLocks noChangeShapeType="1"/>
            </p:cNvCxnSpPr>
            <p:nvPr/>
          </p:nvCxnSpPr>
          <p:spPr bwMode="auto">
            <a:xfrm rot="5400000">
              <a:off x="678629" y="3464719"/>
              <a:ext cx="500860" cy="794"/>
            </a:xfrm>
            <a:prstGeom prst="straightConnector1">
              <a:avLst/>
            </a:prstGeom>
            <a:noFill/>
            <a:ln w="38100" algn="ctr">
              <a:solidFill>
                <a:srgbClr val="0000CC"/>
              </a:solidFill>
              <a:miter lim="800000"/>
              <a:tailEnd type="arrow" w="med" len="med"/>
            </a:ln>
          </p:spPr>
        </p:cxnSp>
      </p:grpSp>
      <p:pic>
        <p:nvPicPr>
          <p:cNvPr id="67592" name="图片 10"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2"/>
          <p:cNvSpPr>
            <a:spLocks noGrp="1"/>
          </p:cNvSpPr>
          <p:nvPr>
            <p:ph idx="1"/>
          </p:nvPr>
        </p:nvSpPr>
        <p:spPr>
          <a:xfrm>
            <a:off x="2024063" y="1071563"/>
            <a:ext cx="8286750" cy="2143125"/>
          </a:xfrm>
        </p:spPr>
        <p:txBody>
          <a:bodyPr/>
          <a:lstStyle/>
          <a:p>
            <a:pPr>
              <a:buFont typeface="Wingdings" panose="05000000000000000000" pitchFamily="2" charset="2"/>
              <a:buNone/>
            </a:pPr>
            <a:r>
              <a:rPr lang="zh-CN" altLang="zh-CN" smtClean="0"/>
              <a:t>例</a:t>
            </a:r>
            <a:r>
              <a:rPr lang="en-US" altLang="zh-CN" smtClean="0"/>
              <a:t>7.</a:t>
            </a:r>
            <a:r>
              <a:rPr lang="en-US" altLang="zh-CN" smtClean="0"/>
              <a:t>8 </a:t>
            </a:r>
            <a:r>
              <a:rPr lang="zh-CN" altLang="zh-CN" smtClean="0"/>
              <a:t>将数组</a:t>
            </a:r>
            <a:r>
              <a:rPr lang="en-US" altLang="zh-CN" smtClean="0"/>
              <a:t>a</a:t>
            </a:r>
            <a:r>
              <a:rPr lang="zh-CN" altLang="zh-CN" smtClean="0"/>
              <a:t>中</a:t>
            </a:r>
            <a:r>
              <a:rPr lang="en-US" altLang="zh-CN" smtClean="0"/>
              <a:t>n</a:t>
            </a:r>
            <a:r>
              <a:rPr lang="zh-CN" altLang="zh-CN" smtClean="0"/>
              <a:t>个整数按相反顺序存放</a:t>
            </a:r>
            <a:endParaRPr lang="en-US" altLang="zh-CN" smtClean="0"/>
          </a:p>
          <a:p>
            <a:r>
              <a:rPr lang="zh-CN" altLang="zh-CN" smtClean="0"/>
              <a:t>解题思路：将</a:t>
            </a:r>
            <a:r>
              <a:rPr lang="en-US" altLang="zh-CN" smtClean="0"/>
              <a:t>a[0]</a:t>
            </a:r>
            <a:r>
              <a:rPr lang="zh-CN" altLang="zh-CN" smtClean="0"/>
              <a:t>与</a:t>
            </a:r>
            <a:r>
              <a:rPr lang="en-US" altLang="zh-CN" smtClean="0"/>
              <a:t>a[n-1]</a:t>
            </a:r>
            <a:r>
              <a:rPr lang="zh-CN" altLang="zh-CN" smtClean="0"/>
              <a:t>对换，……将</a:t>
            </a:r>
            <a:r>
              <a:rPr lang="en-US" altLang="zh-CN" smtClean="0"/>
              <a:t>a[4]</a:t>
            </a:r>
            <a:r>
              <a:rPr lang="zh-CN" altLang="zh-CN" smtClean="0"/>
              <a:t>与</a:t>
            </a:r>
            <a:r>
              <a:rPr lang="en-US" altLang="zh-CN" smtClean="0"/>
              <a:t>a[5]</a:t>
            </a:r>
            <a:r>
              <a:rPr lang="zh-CN" altLang="zh-CN" smtClean="0"/>
              <a:t>对换。</a:t>
            </a:r>
            <a:endParaRPr lang="zh-CN" altLang="en-US" smtClean="0"/>
          </a:p>
        </p:txBody>
      </p:sp>
      <p:pic>
        <p:nvPicPr>
          <p:cNvPr id="68611" name="Picture 3"/>
          <p:cNvPicPr>
            <a:picLocks noChangeAspect="1" noChangeArrowheads="1"/>
          </p:cNvPicPr>
          <p:nvPr/>
        </p:nvPicPr>
        <p:blipFill>
          <a:blip r:embed="rId1"/>
          <a:srcRect/>
          <a:stretch>
            <a:fillRect/>
          </a:stretch>
        </p:blipFill>
        <p:spPr bwMode="auto">
          <a:xfrm>
            <a:off x="2024063" y="5387975"/>
            <a:ext cx="8294687" cy="827088"/>
          </a:xfrm>
          <a:prstGeom prst="rect">
            <a:avLst/>
          </a:prstGeom>
          <a:noFill/>
          <a:ln w="9525">
            <a:noFill/>
            <a:miter lim="800000"/>
            <a:headEnd/>
            <a:tailEnd/>
          </a:ln>
        </p:spPr>
      </p:pic>
      <p:pic>
        <p:nvPicPr>
          <p:cNvPr id="68612" name="Picture 4"/>
          <p:cNvPicPr>
            <a:picLocks noChangeAspect="1" noChangeArrowheads="1"/>
          </p:cNvPicPr>
          <p:nvPr/>
        </p:nvPicPr>
        <p:blipFill>
          <a:blip r:embed="rId2"/>
          <a:srcRect/>
          <a:stretch>
            <a:fillRect/>
          </a:stretch>
        </p:blipFill>
        <p:spPr bwMode="auto">
          <a:xfrm>
            <a:off x="2016125" y="3676650"/>
            <a:ext cx="8294688" cy="790575"/>
          </a:xfrm>
          <a:prstGeom prst="rect">
            <a:avLst/>
          </a:prstGeom>
          <a:noFill/>
          <a:ln w="9525">
            <a:noFill/>
            <a:miter lim="800000"/>
            <a:headEnd/>
            <a:tailEnd/>
          </a:ln>
        </p:spPr>
      </p:pic>
      <p:sp>
        <p:nvSpPr>
          <p:cNvPr id="7" name="TextBox 6"/>
          <p:cNvSpPr txBox="1">
            <a:spLocks noChangeArrowheads="1"/>
          </p:cNvSpPr>
          <p:nvPr/>
        </p:nvSpPr>
        <p:spPr bwMode="auto">
          <a:xfrm>
            <a:off x="7310438" y="4500563"/>
            <a:ext cx="428625" cy="583565"/>
          </a:xfrm>
          <a:prstGeom prst="rect">
            <a:avLst/>
          </a:prstGeom>
          <a:noFill/>
          <a:ln w="9525">
            <a:noFill/>
            <a:miter lim="800000"/>
          </a:ln>
        </p:spPr>
        <p:txBody>
          <a:bodyPr>
            <a:spAutoFit/>
          </a:bodyPr>
          <a:lstStyle/>
          <a:p>
            <a:r>
              <a:rPr lang="en-US" altLang="zh-CN" sz="3200" b="1">
                <a:solidFill>
                  <a:srgbClr val="FF0000"/>
                </a:solidFill>
              </a:rPr>
              <a:t>j</a:t>
            </a:r>
            <a:endParaRPr lang="zh-CN" altLang="en-US" sz="3200" b="1">
              <a:solidFill>
                <a:srgbClr val="FF0000"/>
              </a:solidFill>
            </a:endParaRPr>
          </a:p>
        </p:txBody>
      </p:sp>
      <p:sp>
        <p:nvSpPr>
          <p:cNvPr id="8" name="TextBox 7"/>
          <p:cNvSpPr txBox="1">
            <a:spLocks noChangeArrowheads="1"/>
          </p:cNvSpPr>
          <p:nvPr/>
        </p:nvSpPr>
        <p:spPr bwMode="auto">
          <a:xfrm>
            <a:off x="4810125" y="4500563"/>
            <a:ext cx="428625" cy="583565"/>
          </a:xfrm>
          <a:prstGeom prst="rect">
            <a:avLst/>
          </a:prstGeom>
          <a:noFill/>
          <a:ln w="9525">
            <a:noFill/>
            <a:miter lim="800000"/>
          </a:ln>
        </p:spPr>
        <p:txBody>
          <a:bodyPr>
            <a:spAutoFit/>
          </a:bodyPr>
          <a:lstStyle/>
          <a:p>
            <a:r>
              <a:rPr lang="en-US" altLang="zh-CN" sz="3200" b="1">
                <a:solidFill>
                  <a:srgbClr val="FF0000"/>
                </a:solidFill>
              </a:rPr>
              <a:t>i</a:t>
            </a:r>
            <a:endParaRPr lang="zh-CN" altLang="en-US" sz="3200" b="1">
              <a:solidFill>
                <a:srgbClr val="FF0000"/>
              </a:solidFill>
            </a:endParaRPr>
          </a:p>
        </p:txBody>
      </p:sp>
      <p:grpSp>
        <p:nvGrpSpPr>
          <p:cNvPr id="2" name="组合 18"/>
          <p:cNvGrpSpPr/>
          <p:nvPr/>
        </p:nvGrpSpPr>
        <p:grpSpPr bwMode="auto">
          <a:xfrm>
            <a:off x="4881563" y="3214688"/>
            <a:ext cx="2571750" cy="501650"/>
            <a:chOff x="928662" y="3214686"/>
            <a:chExt cx="7429552" cy="500860"/>
          </a:xfrm>
        </p:grpSpPr>
        <p:cxnSp>
          <p:nvCxnSpPr>
            <p:cNvPr id="68617" name="直接连接符 8"/>
            <p:cNvCxnSpPr>
              <a:cxnSpLocks noChangeShapeType="1"/>
            </p:cNvCxnSpPr>
            <p:nvPr/>
          </p:nvCxnSpPr>
          <p:spPr bwMode="auto">
            <a:xfrm>
              <a:off x="928662" y="3214686"/>
              <a:ext cx="7429552" cy="0"/>
            </a:xfrm>
            <a:prstGeom prst="line">
              <a:avLst/>
            </a:prstGeom>
            <a:noFill/>
            <a:ln w="38100" algn="ctr">
              <a:solidFill>
                <a:srgbClr val="0000CC"/>
              </a:solidFill>
              <a:miter lim="800000"/>
            </a:ln>
          </p:spPr>
        </p:cxnSp>
        <p:cxnSp>
          <p:nvCxnSpPr>
            <p:cNvPr id="68618" name="直接箭头连接符 9"/>
            <p:cNvCxnSpPr>
              <a:cxnSpLocks noChangeShapeType="1"/>
            </p:cNvCxnSpPr>
            <p:nvPr/>
          </p:nvCxnSpPr>
          <p:spPr bwMode="auto">
            <a:xfrm rot="5400000">
              <a:off x="8107387" y="3464719"/>
              <a:ext cx="500860" cy="794"/>
            </a:xfrm>
            <a:prstGeom prst="straightConnector1">
              <a:avLst/>
            </a:prstGeom>
            <a:noFill/>
            <a:ln w="38100" algn="ctr">
              <a:solidFill>
                <a:srgbClr val="0000CC"/>
              </a:solidFill>
              <a:miter lim="800000"/>
              <a:tailEnd type="arrow" w="med" len="med"/>
            </a:ln>
          </p:spPr>
        </p:cxnSp>
        <p:cxnSp>
          <p:nvCxnSpPr>
            <p:cNvPr id="68619" name="直接箭头连接符 16"/>
            <p:cNvCxnSpPr>
              <a:cxnSpLocks noChangeShapeType="1"/>
            </p:cNvCxnSpPr>
            <p:nvPr/>
          </p:nvCxnSpPr>
          <p:spPr bwMode="auto">
            <a:xfrm rot="5400000">
              <a:off x="678629" y="3464719"/>
              <a:ext cx="500860" cy="794"/>
            </a:xfrm>
            <a:prstGeom prst="straightConnector1">
              <a:avLst/>
            </a:prstGeom>
            <a:noFill/>
            <a:ln w="38100" algn="ctr">
              <a:solidFill>
                <a:srgbClr val="0000CC"/>
              </a:solidFill>
              <a:miter lim="800000"/>
              <a:tailEnd type="arrow" w="med" len="med"/>
            </a:ln>
          </p:spPr>
        </p:cxnSp>
      </p:grpSp>
      <p:pic>
        <p:nvPicPr>
          <p:cNvPr id="68616" name="图片 10"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2"/>
          <p:cNvSpPr>
            <a:spLocks noGrp="1"/>
          </p:cNvSpPr>
          <p:nvPr>
            <p:ph idx="1"/>
          </p:nvPr>
        </p:nvSpPr>
        <p:spPr>
          <a:xfrm>
            <a:off x="2024063" y="1071563"/>
            <a:ext cx="8286750" cy="2143125"/>
          </a:xfrm>
        </p:spPr>
        <p:txBody>
          <a:bodyPr/>
          <a:lstStyle/>
          <a:p>
            <a:pPr>
              <a:buFont typeface="Wingdings" panose="05000000000000000000" pitchFamily="2" charset="2"/>
              <a:buNone/>
            </a:pPr>
            <a:r>
              <a:rPr lang="zh-CN" altLang="zh-CN" smtClean="0"/>
              <a:t>例</a:t>
            </a:r>
            <a:r>
              <a:rPr lang="en-US" altLang="zh-CN" smtClean="0"/>
              <a:t>7.</a:t>
            </a:r>
            <a:r>
              <a:rPr lang="en-US" altLang="zh-CN" smtClean="0"/>
              <a:t>8 </a:t>
            </a:r>
            <a:r>
              <a:rPr lang="zh-CN" altLang="zh-CN" smtClean="0"/>
              <a:t>将数组</a:t>
            </a:r>
            <a:r>
              <a:rPr lang="en-US" altLang="zh-CN" smtClean="0"/>
              <a:t>a</a:t>
            </a:r>
            <a:r>
              <a:rPr lang="zh-CN" altLang="zh-CN" smtClean="0"/>
              <a:t>中</a:t>
            </a:r>
            <a:r>
              <a:rPr lang="en-US" altLang="zh-CN" smtClean="0"/>
              <a:t>n</a:t>
            </a:r>
            <a:r>
              <a:rPr lang="zh-CN" altLang="zh-CN" smtClean="0"/>
              <a:t>个整数按相反顺序存放</a:t>
            </a:r>
            <a:endParaRPr lang="en-US" altLang="zh-CN" smtClean="0"/>
          </a:p>
          <a:p>
            <a:r>
              <a:rPr lang="zh-CN" altLang="zh-CN" smtClean="0"/>
              <a:t>解题思路：将</a:t>
            </a:r>
            <a:r>
              <a:rPr lang="en-US" altLang="zh-CN" smtClean="0"/>
              <a:t>a[0]</a:t>
            </a:r>
            <a:r>
              <a:rPr lang="zh-CN" altLang="zh-CN" smtClean="0"/>
              <a:t>与</a:t>
            </a:r>
            <a:r>
              <a:rPr lang="en-US" altLang="zh-CN" smtClean="0"/>
              <a:t>a[n-1]</a:t>
            </a:r>
            <a:r>
              <a:rPr lang="zh-CN" altLang="zh-CN" smtClean="0"/>
              <a:t>对换，……将</a:t>
            </a:r>
            <a:r>
              <a:rPr lang="en-US" altLang="zh-CN" smtClean="0"/>
              <a:t>a[4]</a:t>
            </a:r>
            <a:r>
              <a:rPr lang="zh-CN" altLang="zh-CN" smtClean="0"/>
              <a:t>与</a:t>
            </a:r>
            <a:r>
              <a:rPr lang="en-US" altLang="zh-CN" smtClean="0"/>
              <a:t>a[5]</a:t>
            </a:r>
            <a:r>
              <a:rPr lang="zh-CN" altLang="zh-CN" smtClean="0"/>
              <a:t>对换。</a:t>
            </a:r>
            <a:endParaRPr lang="zh-CN" altLang="en-US" smtClean="0"/>
          </a:p>
        </p:txBody>
      </p:sp>
      <p:pic>
        <p:nvPicPr>
          <p:cNvPr id="69635" name="Picture 3"/>
          <p:cNvPicPr>
            <a:picLocks noChangeAspect="1" noChangeArrowheads="1"/>
          </p:cNvPicPr>
          <p:nvPr/>
        </p:nvPicPr>
        <p:blipFill>
          <a:blip r:embed="rId1"/>
          <a:srcRect/>
          <a:stretch>
            <a:fillRect/>
          </a:stretch>
        </p:blipFill>
        <p:spPr bwMode="auto">
          <a:xfrm>
            <a:off x="2024063" y="5387975"/>
            <a:ext cx="8294687" cy="827088"/>
          </a:xfrm>
          <a:prstGeom prst="rect">
            <a:avLst/>
          </a:prstGeom>
          <a:noFill/>
          <a:ln w="9525">
            <a:noFill/>
            <a:miter lim="800000"/>
            <a:headEnd/>
            <a:tailEnd/>
          </a:ln>
        </p:spPr>
      </p:pic>
      <p:pic>
        <p:nvPicPr>
          <p:cNvPr id="69636" name="Picture 4"/>
          <p:cNvPicPr>
            <a:picLocks noChangeAspect="1" noChangeArrowheads="1"/>
          </p:cNvPicPr>
          <p:nvPr/>
        </p:nvPicPr>
        <p:blipFill>
          <a:blip r:embed="rId2"/>
          <a:srcRect/>
          <a:stretch>
            <a:fillRect/>
          </a:stretch>
        </p:blipFill>
        <p:spPr bwMode="auto">
          <a:xfrm>
            <a:off x="2016125" y="3676650"/>
            <a:ext cx="8294688" cy="790575"/>
          </a:xfrm>
          <a:prstGeom prst="rect">
            <a:avLst/>
          </a:prstGeom>
          <a:noFill/>
          <a:ln w="9525">
            <a:noFill/>
            <a:miter lim="800000"/>
            <a:headEnd/>
            <a:tailEnd/>
          </a:ln>
        </p:spPr>
      </p:pic>
      <p:sp>
        <p:nvSpPr>
          <p:cNvPr id="7" name="TextBox 6"/>
          <p:cNvSpPr txBox="1">
            <a:spLocks noChangeArrowheads="1"/>
          </p:cNvSpPr>
          <p:nvPr/>
        </p:nvSpPr>
        <p:spPr bwMode="auto">
          <a:xfrm>
            <a:off x="6381750" y="4500563"/>
            <a:ext cx="428625" cy="583565"/>
          </a:xfrm>
          <a:prstGeom prst="rect">
            <a:avLst/>
          </a:prstGeom>
          <a:noFill/>
          <a:ln w="9525">
            <a:noFill/>
            <a:miter lim="800000"/>
          </a:ln>
        </p:spPr>
        <p:txBody>
          <a:bodyPr>
            <a:spAutoFit/>
          </a:bodyPr>
          <a:lstStyle/>
          <a:p>
            <a:r>
              <a:rPr lang="en-US" altLang="zh-CN" sz="3200" b="1">
                <a:solidFill>
                  <a:srgbClr val="FF0000"/>
                </a:solidFill>
              </a:rPr>
              <a:t>j</a:t>
            </a:r>
            <a:endParaRPr lang="zh-CN" altLang="en-US" sz="3200" b="1">
              <a:solidFill>
                <a:srgbClr val="FF0000"/>
              </a:solidFill>
            </a:endParaRPr>
          </a:p>
        </p:txBody>
      </p:sp>
      <p:sp>
        <p:nvSpPr>
          <p:cNvPr id="8" name="TextBox 7"/>
          <p:cNvSpPr txBox="1">
            <a:spLocks noChangeArrowheads="1"/>
          </p:cNvSpPr>
          <p:nvPr/>
        </p:nvSpPr>
        <p:spPr bwMode="auto">
          <a:xfrm>
            <a:off x="5595938" y="4500563"/>
            <a:ext cx="428625" cy="583565"/>
          </a:xfrm>
          <a:prstGeom prst="rect">
            <a:avLst/>
          </a:prstGeom>
          <a:noFill/>
          <a:ln w="9525">
            <a:noFill/>
            <a:miter lim="800000"/>
          </a:ln>
        </p:spPr>
        <p:txBody>
          <a:bodyPr>
            <a:spAutoFit/>
          </a:bodyPr>
          <a:lstStyle/>
          <a:p>
            <a:r>
              <a:rPr lang="en-US" altLang="zh-CN" sz="3200" b="1">
                <a:solidFill>
                  <a:srgbClr val="FF0000"/>
                </a:solidFill>
              </a:rPr>
              <a:t>i</a:t>
            </a:r>
            <a:endParaRPr lang="zh-CN" altLang="en-US" sz="3200" b="1">
              <a:solidFill>
                <a:srgbClr val="FF0000"/>
              </a:solidFill>
            </a:endParaRPr>
          </a:p>
        </p:txBody>
      </p:sp>
      <p:grpSp>
        <p:nvGrpSpPr>
          <p:cNvPr id="2" name="组合 18"/>
          <p:cNvGrpSpPr/>
          <p:nvPr/>
        </p:nvGrpSpPr>
        <p:grpSpPr bwMode="auto">
          <a:xfrm>
            <a:off x="5738813" y="3214688"/>
            <a:ext cx="857250" cy="501650"/>
            <a:chOff x="928662" y="3214686"/>
            <a:chExt cx="7429552" cy="500860"/>
          </a:xfrm>
        </p:grpSpPr>
        <p:cxnSp>
          <p:nvCxnSpPr>
            <p:cNvPr id="69641" name="直接连接符 8"/>
            <p:cNvCxnSpPr>
              <a:cxnSpLocks noChangeShapeType="1"/>
            </p:cNvCxnSpPr>
            <p:nvPr/>
          </p:nvCxnSpPr>
          <p:spPr bwMode="auto">
            <a:xfrm>
              <a:off x="928662" y="3214686"/>
              <a:ext cx="7429552" cy="0"/>
            </a:xfrm>
            <a:prstGeom prst="line">
              <a:avLst/>
            </a:prstGeom>
            <a:noFill/>
            <a:ln w="38100" algn="ctr">
              <a:solidFill>
                <a:srgbClr val="0000CC"/>
              </a:solidFill>
              <a:miter lim="800000"/>
            </a:ln>
          </p:spPr>
        </p:cxnSp>
        <p:cxnSp>
          <p:nvCxnSpPr>
            <p:cNvPr id="69642" name="直接箭头连接符 9"/>
            <p:cNvCxnSpPr>
              <a:cxnSpLocks noChangeShapeType="1"/>
            </p:cNvCxnSpPr>
            <p:nvPr/>
          </p:nvCxnSpPr>
          <p:spPr bwMode="auto">
            <a:xfrm rot="5400000">
              <a:off x="8107387" y="3464719"/>
              <a:ext cx="500860" cy="794"/>
            </a:xfrm>
            <a:prstGeom prst="straightConnector1">
              <a:avLst/>
            </a:prstGeom>
            <a:noFill/>
            <a:ln w="38100" algn="ctr">
              <a:solidFill>
                <a:srgbClr val="0000CC"/>
              </a:solidFill>
              <a:miter lim="800000"/>
              <a:tailEnd type="arrow" w="med" len="med"/>
            </a:ln>
          </p:spPr>
        </p:cxnSp>
        <p:cxnSp>
          <p:nvCxnSpPr>
            <p:cNvPr id="69643" name="直接箭头连接符 16"/>
            <p:cNvCxnSpPr>
              <a:cxnSpLocks noChangeShapeType="1"/>
            </p:cNvCxnSpPr>
            <p:nvPr/>
          </p:nvCxnSpPr>
          <p:spPr bwMode="auto">
            <a:xfrm rot="5400000">
              <a:off x="678629" y="3464719"/>
              <a:ext cx="500860" cy="794"/>
            </a:xfrm>
            <a:prstGeom prst="straightConnector1">
              <a:avLst/>
            </a:prstGeom>
            <a:noFill/>
            <a:ln w="38100" algn="ctr">
              <a:solidFill>
                <a:srgbClr val="0000CC"/>
              </a:solidFill>
              <a:miter lim="800000"/>
              <a:tailEnd type="arrow" w="med" len="med"/>
            </a:ln>
          </p:spPr>
        </p:cxnSp>
      </p:grpSp>
      <p:pic>
        <p:nvPicPr>
          <p:cNvPr id="69640" name="图片 10"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2"/>
          <p:cNvSpPr>
            <a:spLocks noGrp="1"/>
          </p:cNvSpPr>
          <p:nvPr>
            <p:ph idx="1"/>
          </p:nvPr>
        </p:nvSpPr>
        <p:spPr>
          <a:xfrm>
            <a:off x="2063750" y="928688"/>
            <a:ext cx="8153400" cy="550068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void inv(int x[ ],int n); </a:t>
            </a:r>
            <a:endParaRPr lang="zh-CN" altLang="zh-CN" sz="2800" smtClean="0"/>
          </a:p>
          <a:p>
            <a:pPr>
              <a:lnSpc>
                <a:spcPts val="3000"/>
              </a:lnSpc>
              <a:buFont typeface="Wingdings" panose="05000000000000000000" pitchFamily="2" charset="2"/>
              <a:buNone/>
            </a:pPr>
            <a:r>
              <a:rPr lang="en-US" altLang="zh-CN" sz="2800" smtClean="0"/>
              <a:t>   int i, a[10]={3,7,9,11,0,6,7,5,4,2};</a:t>
            </a:r>
            <a:endParaRPr lang="zh-CN" altLang="zh-CN" sz="2800" smtClean="0"/>
          </a:p>
          <a:p>
            <a:pPr>
              <a:lnSpc>
                <a:spcPts val="3000"/>
              </a:lnSpc>
              <a:buFont typeface="Wingdings" panose="05000000000000000000" pitchFamily="2" charset="2"/>
              <a:buNone/>
            </a:pPr>
            <a:r>
              <a:rPr lang="en-US" altLang="zh-CN" sz="2800" smtClean="0"/>
              <a:t>   for(i=0;i&lt;10;i++) printf(“%d ”,a[i]); </a:t>
            </a:r>
            <a:endParaRPr lang="zh-CN" altLang="zh-CN" sz="2800" smtClean="0"/>
          </a:p>
          <a:p>
            <a:pPr>
              <a:lnSpc>
                <a:spcPts val="3000"/>
              </a:lnSpc>
              <a:buFont typeface="Wingdings" panose="05000000000000000000" pitchFamily="2" charset="2"/>
              <a:buNone/>
            </a:pPr>
            <a:r>
              <a:rPr lang="en-US" altLang="zh-CN" sz="2800" smtClean="0"/>
              <a:t>   printf("\n");</a:t>
            </a:r>
            <a:endParaRPr lang="zh-CN" altLang="zh-CN" sz="2800" smtClean="0"/>
          </a:p>
          <a:p>
            <a:pPr>
              <a:lnSpc>
                <a:spcPts val="3000"/>
              </a:lnSpc>
              <a:buFont typeface="Wingdings" panose="05000000000000000000" pitchFamily="2" charset="2"/>
              <a:buNone/>
            </a:pPr>
            <a:r>
              <a:rPr lang="en-US" altLang="zh-CN" sz="2800" smtClean="0"/>
              <a:t>   inv(a,10); </a:t>
            </a:r>
            <a:endParaRPr lang="zh-CN" altLang="zh-CN" sz="2800" smtClean="0"/>
          </a:p>
          <a:p>
            <a:pPr>
              <a:lnSpc>
                <a:spcPts val="3000"/>
              </a:lnSpc>
              <a:buFont typeface="Wingdings" panose="05000000000000000000" pitchFamily="2" charset="2"/>
              <a:buNone/>
            </a:pPr>
            <a:r>
              <a:rPr lang="en-US" altLang="zh-CN" sz="2800" smtClean="0"/>
              <a:t>   for(i=0;i&lt;10;i++) printf(“%d ”,a[i]); </a:t>
            </a:r>
            <a:endParaRPr lang="zh-CN" altLang="zh-CN" sz="2800" smtClean="0"/>
          </a:p>
          <a:p>
            <a:pPr>
              <a:lnSpc>
                <a:spcPts val="3000"/>
              </a:lnSpc>
              <a:buFont typeface="Wingdings" panose="05000000000000000000" pitchFamily="2" charset="2"/>
              <a:buNone/>
            </a:pPr>
            <a:r>
              <a:rPr lang="en-US" altLang="zh-CN" sz="2800" smtClean="0"/>
              <a:t>   printf("\n");</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a:p>
            <a:pPr>
              <a:lnSpc>
                <a:spcPts val="3000"/>
              </a:lnSpc>
              <a:buFont typeface="Wingdings" panose="05000000000000000000" pitchFamily="2" charset="2"/>
              <a:buNone/>
            </a:pPr>
            <a:endParaRPr lang="zh-CN" altLang="en-US" sz="2800" smtClean="0"/>
          </a:p>
        </p:txBody>
      </p:sp>
      <p:pic>
        <p:nvPicPr>
          <p:cNvPr id="70659"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738313" y="642938"/>
            <a:ext cx="3571875" cy="785812"/>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err="1">
                <a:solidFill>
                  <a:srgbClr val="00B050"/>
                </a:solidFill>
                <a:latin typeface="+mn-lt"/>
                <a:ea typeface="+mn-ea"/>
              </a:rPr>
              <a:t>int</a:t>
            </a:r>
            <a:r>
              <a:rPr lang="en-US" altLang="zh-CN" sz="2800" b="1" kern="0" dirty="0">
                <a:solidFill>
                  <a:srgbClr val="00B050"/>
                </a:solidFill>
                <a:latin typeface="+mn-lt"/>
                <a:ea typeface="+mn-ea"/>
              </a:rPr>
              <a:t> </a:t>
            </a:r>
            <a:r>
              <a:rPr lang="en-US" altLang="zh-CN" sz="2800" b="1" kern="0" dirty="0" err="1">
                <a:solidFill>
                  <a:srgbClr val="00B050"/>
                </a:solidFill>
                <a:latin typeface="+mn-lt"/>
                <a:ea typeface="+mn-ea"/>
              </a:rPr>
              <a:t>i</a:t>
            </a:r>
            <a:r>
              <a:rPr lang="en-US" altLang="zh-CN" sz="2800" b="1" kern="0" dirty="0">
                <a:solidFill>
                  <a:srgbClr val="00B050"/>
                </a:solidFill>
                <a:latin typeface="+mn-lt"/>
                <a:ea typeface="+mn-ea"/>
              </a:rPr>
              <a:t>=3,j=6,k;</a:t>
            </a:r>
            <a:endParaRPr lang="en-US" altLang="zh-CN" sz="2800" b="1" kern="0" dirty="0">
              <a:solidFill>
                <a:srgbClr val="00B050"/>
              </a:solidFill>
              <a:latin typeface="+mn-lt"/>
              <a:ea typeface="+mn-ea"/>
            </a:endParaRPr>
          </a:p>
        </p:txBody>
      </p:sp>
      <p:sp>
        <p:nvSpPr>
          <p:cNvPr id="7" name="Rectangle 3"/>
          <p:cNvSpPr txBox="1">
            <a:spLocks noChangeArrowheads="1"/>
          </p:cNvSpPr>
          <p:nvPr/>
        </p:nvSpPr>
        <p:spPr bwMode="auto">
          <a:xfrm>
            <a:off x="1738313" y="1428750"/>
            <a:ext cx="3214687" cy="785813"/>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err="1">
                <a:solidFill>
                  <a:srgbClr val="00B050"/>
                </a:solidFill>
                <a:latin typeface="+mn-lt"/>
                <a:ea typeface="+mn-ea"/>
              </a:rPr>
              <a:t>printf</a:t>
            </a:r>
            <a:r>
              <a:rPr lang="en-US" altLang="zh-CN" sz="2800" b="1" kern="0" dirty="0">
                <a:solidFill>
                  <a:srgbClr val="00B050"/>
                </a:solidFill>
                <a:latin typeface="+mn-lt"/>
                <a:ea typeface="+mn-ea"/>
              </a:rPr>
              <a:t>(“%</a:t>
            </a:r>
            <a:r>
              <a:rPr lang="en-US" altLang="zh-CN" sz="2800" b="1" kern="0" dirty="0" err="1">
                <a:solidFill>
                  <a:srgbClr val="00B050"/>
                </a:solidFill>
                <a:latin typeface="+mn-lt"/>
                <a:ea typeface="+mn-ea"/>
              </a:rPr>
              <a:t>d”,i</a:t>
            </a:r>
            <a:r>
              <a:rPr lang="en-US" altLang="zh-CN" sz="2800" b="1" kern="0" dirty="0">
                <a:solidFill>
                  <a:srgbClr val="00B050"/>
                </a:solidFill>
                <a:latin typeface="+mn-lt"/>
                <a:ea typeface="+mn-ea"/>
              </a:rPr>
              <a:t>);</a:t>
            </a:r>
            <a:endParaRPr lang="en-US" altLang="zh-CN" sz="2800" b="1" kern="0" dirty="0">
              <a:solidFill>
                <a:srgbClr val="00B050"/>
              </a:solidFill>
              <a:latin typeface="+mn-lt"/>
              <a:ea typeface="+mn-ea"/>
            </a:endParaRPr>
          </a:p>
        </p:txBody>
      </p:sp>
      <p:sp>
        <p:nvSpPr>
          <p:cNvPr id="8" name="圆角矩形标注 7"/>
          <p:cNvSpPr>
            <a:spLocks noChangeArrowheads="1"/>
          </p:cNvSpPr>
          <p:nvPr/>
        </p:nvSpPr>
        <p:spPr bwMode="auto">
          <a:xfrm>
            <a:off x="1809750" y="2428875"/>
            <a:ext cx="2357438" cy="642938"/>
          </a:xfrm>
          <a:prstGeom prst="wedgeRoundRectCallout">
            <a:avLst>
              <a:gd name="adj1" fmla="val 60991"/>
              <a:gd name="adj2" fmla="val -125898"/>
              <a:gd name="adj3" fmla="val 16667"/>
            </a:avLst>
          </a:prstGeom>
          <a:solidFill>
            <a:srgbClr val="FFFFCC"/>
          </a:solidFill>
          <a:ln w="9525" algn="ctr">
            <a:solidFill>
              <a:schemeClr val="tx1"/>
            </a:solidFill>
            <a:miter lim="800000"/>
          </a:ln>
        </p:spPr>
        <p:txBody>
          <a:bodyPr/>
          <a:lstStyle/>
          <a:p>
            <a:pPr algn="ctr"/>
            <a:r>
              <a:rPr lang="zh-CN" altLang="zh-CN" sz="2800" b="1"/>
              <a:t>通过变量名</a:t>
            </a:r>
            <a:r>
              <a:rPr lang="en-US" altLang="zh-CN" sz="2800" b="1">
                <a:solidFill>
                  <a:srgbClr val="FF0000"/>
                </a:solidFill>
              </a:rPr>
              <a:t>i</a:t>
            </a:r>
            <a:endParaRPr lang="zh-CN" altLang="en-US" sz="2800" b="1">
              <a:solidFill>
                <a:srgbClr val="FF0000"/>
              </a:solidFill>
            </a:endParaRPr>
          </a:p>
        </p:txBody>
      </p:sp>
      <p:sp>
        <p:nvSpPr>
          <p:cNvPr id="9" name="圆角矩形标注 8"/>
          <p:cNvSpPr>
            <a:spLocks noChangeArrowheads="1"/>
          </p:cNvSpPr>
          <p:nvPr/>
        </p:nvSpPr>
        <p:spPr bwMode="auto">
          <a:xfrm>
            <a:off x="1809750" y="3500438"/>
            <a:ext cx="3000375" cy="1643062"/>
          </a:xfrm>
          <a:prstGeom prst="wedgeRoundRectCallout">
            <a:avLst>
              <a:gd name="adj1" fmla="val 53130"/>
              <a:gd name="adj2" fmla="val -100222"/>
              <a:gd name="adj3" fmla="val 16667"/>
            </a:avLst>
          </a:prstGeom>
          <a:solidFill>
            <a:srgbClr val="FFFFCC"/>
          </a:solidFill>
          <a:ln w="9525" algn="ctr">
            <a:solidFill>
              <a:schemeClr val="tx1"/>
            </a:solidFill>
            <a:miter lim="800000"/>
          </a:ln>
        </p:spPr>
        <p:txBody>
          <a:bodyPr/>
          <a:lstStyle/>
          <a:p>
            <a:r>
              <a:rPr lang="zh-CN" altLang="zh-CN" sz="2800" b="1"/>
              <a:t>找到</a:t>
            </a:r>
            <a:r>
              <a:rPr lang="en-US" altLang="zh-CN" sz="2800" b="1">
                <a:solidFill>
                  <a:srgbClr val="FF0000"/>
                </a:solidFill>
              </a:rPr>
              <a:t>i</a:t>
            </a:r>
            <a:r>
              <a:rPr lang="zh-CN" altLang="zh-CN" sz="2800" b="1"/>
              <a:t>的地址</a:t>
            </a:r>
            <a:r>
              <a:rPr lang="en-US" altLang="zh-CN" sz="2800" b="1"/>
              <a:t>2000</a:t>
            </a:r>
            <a:r>
              <a:rPr lang="zh-CN" altLang="zh-CN" sz="2800" b="1"/>
              <a:t>，从而</a:t>
            </a:r>
            <a:r>
              <a:rPr lang="zh-CN" altLang="en-US" sz="2800" b="1"/>
              <a:t>从</a:t>
            </a:r>
            <a:r>
              <a:rPr lang="zh-CN" altLang="zh-CN" sz="2800" b="1"/>
              <a:t>存储单元</a:t>
            </a:r>
            <a:r>
              <a:rPr lang="zh-CN" altLang="en-US" sz="2800" b="1"/>
              <a:t>读</a:t>
            </a:r>
            <a:r>
              <a:rPr lang="zh-CN" altLang="zh-CN" sz="2800" b="1"/>
              <a:t>取</a:t>
            </a:r>
            <a:r>
              <a:rPr lang="en-US" altLang="zh-CN" sz="2800" b="1"/>
              <a:t>3</a:t>
            </a:r>
            <a:endParaRPr lang="zh-CN" altLang="en-US" sz="2800" b="1"/>
          </a:p>
        </p:txBody>
      </p:sp>
      <p:pic>
        <p:nvPicPr>
          <p:cNvPr id="235523" name="Picture 3"/>
          <p:cNvPicPr>
            <a:picLocks noChangeAspect="1" noChangeArrowheads="1"/>
          </p:cNvPicPr>
          <p:nvPr/>
        </p:nvPicPr>
        <p:blipFill>
          <a:blip r:embed="rId1"/>
          <a:srcRect/>
          <a:stretch>
            <a:fillRect/>
          </a:stretch>
        </p:blipFill>
        <p:spPr bwMode="auto">
          <a:xfrm>
            <a:off x="4881563" y="26988"/>
            <a:ext cx="5786437" cy="6616700"/>
          </a:xfrm>
          <a:prstGeom prst="rect">
            <a:avLst/>
          </a:prstGeom>
          <a:noFill/>
          <a:ln w="9525">
            <a:noFill/>
            <a:miter lim="800000"/>
            <a:headEnd/>
            <a:tailEnd/>
          </a:ln>
        </p:spPr>
      </p:pic>
      <p:pic>
        <p:nvPicPr>
          <p:cNvPr id="7175" name="Picture 4"/>
          <p:cNvPicPr>
            <a:picLocks noChangeAspect="1" noChangeArrowheads="1"/>
          </p:cNvPicPr>
          <p:nvPr/>
        </p:nvPicPr>
        <p:blipFill>
          <a:blip r:embed="rId2"/>
          <a:srcRect/>
          <a:stretch>
            <a:fillRect/>
          </a:stretch>
        </p:blipFill>
        <p:spPr bwMode="auto">
          <a:xfrm>
            <a:off x="5595938" y="2286000"/>
            <a:ext cx="582612" cy="2989263"/>
          </a:xfrm>
          <a:prstGeom prst="rect">
            <a:avLst/>
          </a:prstGeom>
          <a:noFill/>
          <a:ln w="9525">
            <a:noFill/>
            <a:miter lim="800000"/>
            <a:headEnd/>
            <a:tailEnd/>
          </a:ln>
        </p:spPr>
      </p:pic>
      <p:pic>
        <p:nvPicPr>
          <p:cNvPr id="7176" name="图片 9" descr="Untitled.png">
            <a:hlinkClick r:id="rId3" action="ppaction://hlinksldjump"/>
          </p:cNvPr>
          <p:cNvPicPr>
            <a:picLocks noChangeAspect="1"/>
          </p:cNvPicPr>
          <p:nvPr/>
        </p:nvPicPr>
        <p:blipFill>
          <a:blip r:embed="rId4"/>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23"/>
                                        </p:tgtEl>
                                        <p:attrNameLst>
                                          <p:attrName>style.visibility</p:attrName>
                                        </p:attrNameLst>
                                      </p:cBhvr>
                                      <p:to>
                                        <p:strVal val="visible"/>
                                      </p:to>
                                    </p:set>
                                    <p:animEffect transition="in" filter="blinds(horizontal)">
                                      <p:cBhvr>
                                        <p:cTn id="12" dur="500"/>
                                        <p:tgtEl>
                                          <p:spTgt spid="2355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0" animBg="1"/>
      <p:bldP spid="9"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内容占位符 2"/>
          <p:cNvSpPr>
            <a:spLocks noGrp="1"/>
          </p:cNvSpPr>
          <p:nvPr>
            <p:ph idx="1"/>
          </p:nvPr>
        </p:nvSpPr>
        <p:spPr>
          <a:xfrm>
            <a:off x="2166938" y="500063"/>
            <a:ext cx="7747000" cy="3714750"/>
          </a:xfrm>
        </p:spPr>
        <p:txBody>
          <a:bodyPr/>
          <a:lstStyle/>
          <a:p>
            <a:pPr>
              <a:lnSpc>
                <a:spcPct val="100000"/>
              </a:lnSpc>
              <a:buFont typeface="Wingdings" panose="05000000000000000000" pitchFamily="2" charset="2"/>
              <a:buNone/>
            </a:pPr>
            <a:r>
              <a:rPr lang="en-US" altLang="zh-CN" sz="2800" smtClean="0"/>
              <a:t>void inv(int x[ ],int n) </a:t>
            </a:r>
            <a:endParaRPr lang="zh-CN" altLang="zh-CN" sz="2800" smtClean="0"/>
          </a:p>
          <a:p>
            <a:pPr>
              <a:lnSpc>
                <a:spcPct val="100000"/>
              </a:lnSpc>
              <a:buFont typeface="Wingdings" panose="05000000000000000000" pitchFamily="2" charset="2"/>
              <a:buNone/>
            </a:pPr>
            <a:r>
              <a:rPr lang="en-US" altLang="zh-CN" sz="2800" smtClean="0"/>
              <a:t>{ int temp,i,j,m=(n-1)/2;</a:t>
            </a:r>
            <a:endParaRPr lang="zh-CN" altLang="zh-CN" sz="2800" smtClean="0"/>
          </a:p>
          <a:p>
            <a:pPr>
              <a:lnSpc>
                <a:spcPct val="100000"/>
              </a:lnSpc>
              <a:buFont typeface="Wingdings" panose="05000000000000000000" pitchFamily="2" charset="2"/>
              <a:buNone/>
            </a:pPr>
            <a:r>
              <a:rPr lang="en-US" altLang="zh-CN" sz="2800" smtClean="0"/>
              <a:t>   for(i=0;i&lt;=m;i++)</a:t>
            </a:r>
            <a:endParaRPr lang="zh-CN" altLang="zh-CN" sz="2800" smtClean="0"/>
          </a:p>
          <a:p>
            <a:pPr>
              <a:lnSpc>
                <a:spcPct val="100000"/>
              </a:lnSpc>
              <a:buFont typeface="Wingdings" panose="05000000000000000000" pitchFamily="2" charset="2"/>
              <a:buNone/>
            </a:pPr>
            <a:r>
              <a:rPr lang="en-US" altLang="zh-CN" sz="2800" smtClean="0"/>
              <a:t>   { j=n-1-i;</a:t>
            </a:r>
            <a:endParaRPr lang="zh-CN" altLang="zh-CN" sz="2800" smtClean="0"/>
          </a:p>
          <a:p>
            <a:pPr>
              <a:lnSpc>
                <a:spcPct val="100000"/>
              </a:lnSpc>
              <a:buFont typeface="Wingdings" panose="05000000000000000000" pitchFamily="2" charset="2"/>
              <a:buNone/>
            </a:pPr>
            <a:r>
              <a:rPr lang="en-US" altLang="zh-CN" sz="2800" smtClean="0"/>
              <a:t>      temp=x[i];x[i]=x[j];x[j]=temp;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a:t>
            </a:r>
            <a:endParaRPr lang="zh-CN" altLang="en-US" sz="2800" smtClean="0"/>
          </a:p>
        </p:txBody>
      </p:sp>
      <p:sp>
        <p:nvSpPr>
          <p:cNvPr id="4" name="内容占位符 2"/>
          <p:cNvSpPr txBox="1"/>
          <p:nvPr/>
        </p:nvSpPr>
        <p:spPr bwMode="auto">
          <a:xfrm>
            <a:off x="3309938" y="3571875"/>
            <a:ext cx="6643687" cy="2857500"/>
          </a:xfrm>
          <a:prstGeom prst="rect">
            <a:avLst/>
          </a:prstGeom>
          <a:solidFill>
            <a:srgbClr val="CCECFF"/>
          </a:solidFill>
          <a:ln w="9525">
            <a:noFill/>
            <a:miter lim="800000"/>
          </a:ln>
        </p:spPr>
        <p:txBody>
          <a:bodyPr/>
          <a:lstStyle/>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void inv(</a:t>
            </a:r>
            <a:r>
              <a:rPr lang="en-US" altLang="zh-CN" sz="2800" b="1" kern="0" dirty="0" err="1">
                <a:latin typeface="+mn-lt"/>
                <a:ea typeface="+mn-ea"/>
              </a:rPr>
              <a:t>int</a:t>
            </a:r>
            <a:r>
              <a:rPr lang="en-US" altLang="zh-CN" sz="2800" b="1" kern="0" dirty="0">
                <a:latin typeface="+mn-lt"/>
                <a:ea typeface="+mn-ea"/>
              </a:rPr>
              <a:t> x[ ],</a:t>
            </a:r>
            <a:r>
              <a:rPr lang="en-US" altLang="zh-CN" sz="2800" b="1" kern="0" dirty="0" err="1">
                <a:latin typeface="+mn-lt"/>
                <a:ea typeface="+mn-ea"/>
              </a:rPr>
              <a:t>int</a:t>
            </a:r>
            <a:r>
              <a:rPr lang="en-US" altLang="zh-CN" sz="2800" b="1" kern="0" dirty="0">
                <a:latin typeface="+mn-lt"/>
                <a:ea typeface="+mn-ea"/>
              </a:rPr>
              <a:t> n) </a:t>
            </a:r>
            <a:endParaRPr lang="zh-CN" altLang="zh-CN" sz="2800" b="1" kern="0" dirty="0">
              <a:latin typeface="+mn-lt"/>
              <a:ea typeface="+mn-ea"/>
            </a:endParaRPr>
          </a:p>
          <a:p>
            <a:pPr marL="342900" indent="-342900" eaLnBrk="0" hangingPunct="0">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int</a:t>
            </a:r>
            <a:r>
              <a:rPr lang="en-US" altLang="zh-CN" sz="2800" b="1" kern="0" dirty="0">
                <a:latin typeface="+mn-lt"/>
                <a:ea typeface="+mn-ea"/>
              </a:rPr>
              <a:t> temp,*</a:t>
            </a:r>
            <a:r>
              <a:rPr lang="en-US" altLang="zh-CN" sz="2800" b="1" kern="0" dirty="0" err="1">
                <a:latin typeface="+mn-lt"/>
                <a:ea typeface="+mn-ea"/>
              </a:rPr>
              <a:t>i</a:t>
            </a:r>
            <a:r>
              <a:rPr lang="en-US" altLang="zh-CN" sz="2800" b="1" kern="0" dirty="0">
                <a:latin typeface="+mn-lt"/>
                <a:ea typeface="+mn-ea"/>
              </a:rPr>
              <a:t>,*j;</a:t>
            </a:r>
            <a:endParaRPr lang="zh-CN" altLang="zh-CN" sz="2800" b="1" kern="0" dirty="0">
              <a:latin typeface="+mn-lt"/>
              <a:ea typeface="+mn-ea"/>
            </a:endParaRPr>
          </a:p>
          <a:p>
            <a:pPr>
              <a:defRPr/>
            </a:pPr>
            <a:r>
              <a:rPr lang="en-US" altLang="zh-CN" sz="2800" b="1" kern="0" dirty="0">
                <a:latin typeface="+mn-lt"/>
                <a:ea typeface="+mn-ea"/>
              </a:rPr>
              <a:t>   </a:t>
            </a:r>
            <a:r>
              <a:rPr lang="en-US" altLang="zh-CN" sz="2800" b="1" kern="0" dirty="0" err="1">
                <a:latin typeface="+mn-lt"/>
                <a:ea typeface="+mn-ea"/>
              </a:rPr>
              <a:t>i</a:t>
            </a:r>
            <a:r>
              <a:rPr lang="en-US" altLang="zh-CN" sz="2800" b="1" kern="0" dirty="0">
                <a:latin typeface="+mn-lt"/>
                <a:ea typeface="+mn-ea"/>
              </a:rPr>
              <a:t>=x;  j=x+n-1;</a:t>
            </a:r>
            <a:endParaRPr lang="zh-CN" altLang="zh-CN" sz="2800" b="1" kern="0" dirty="0">
              <a:latin typeface="+mn-lt"/>
              <a:ea typeface="+mn-ea"/>
            </a:endParaRPr>
          </a:p>
          <a:p>
            <a:pPr>
              <a:defRPr/>
            </a:pPr>
            <a:r>
              <a:rPr lang="en-US" altLang="zh-CN" sz="2800" b="1" kern="0" dirty="0">
                <a:latin typeface="+mn-lt"/>
                <a:ea typeface="+mn-ea"/>
              </a:rPr>
              <a:t>   for(   ; </a:t>
            </a:r>
            <a:r>
              <a:rPr lang="en-US" altLang="zh-CN" sz="2800" b="1" kern="0" dirty="0" err="1">
                <a:latin typeface="+mn-lt"/>
                <a:ea typeface="+mn-ea"/>
              </a:rPr>
              <a:t>i</a:t>
            </a:r>
            <a:r>
              <a:rPr lang="en-US" altLang="zh-CN" sz="2800" b="1" kern="0" dirty="0">
                <a:latin typeface="+mn-lt"/>
                <a:ea typeface="+mn-ea"/>
              </a:rPr>
              <a:t>&lt;j; </a:t>
            </a:r>
            <a:r>
              <a:rPr lang="en-US" altLang="zh-CN" sz="2800" b="1" kern="0" dirty="0" err="1">
                <a:latin typeface="+mn-lt"/>
                <a:ea typeface="+mn-ea"/>
              </a:rPr>
              <a:t>i</a:t>
            </a:r>
            <a:r>
              <a:rPr lang="en-US" altLang="zh-CN" sz="2800" b="1" kern="0" dirty="0">
                <a:latin typeface="+mn-lt"/>
                <a:ea typeface="+mn-ea"/>
              </a:rPr>
              <a:t>++,j--)</a:t>
            </a:r>
            <a:endParaRPr lang="zh-CN" altLang="zh-CN" sz="2800" b="1" kern="0" dirty="0">
              <a:latin typeface="+mn-lt"/>
              <a:ea typeface="+mn-ea"/>
            </a:endParaRPr>
          </a:p>
          <a:p>
            <a:pPr>
              <a:defRPr/>
            </a:pPr>
            <a:r>
              <a:rPr lang="en-US" altLang="zh-CN" sz="2800" b="1" kern="0" dirty="0">
                <a:latin typeface="+mn-lt"/>
                <a:ea typeface="+mn-ea"/>
              </a:rPr>
              <a:t>   { temp=*</a:t>
            </a:r>
            <a:r>
              <a:rPr lang="en-US" altLang="zh-CN" sz="2800" b="1" kern="0" dirty="0" err="1">
                <a:latin typeface="+mn-lt"/>
                <a:ea typeface="+mn-ea"/>
              </a:rPr>
              <a:t>i</a:t>
            </a:r>
            <a:r>
              <a:rPr lang="en-US" altLang="zh-CN" sz="2800" b="1" kern="0" dirty="0">
                <a:latin typeface="+mn-lt"/>
                <a:ea typeface="+mn-ea"/>
              </a:rPr>
              <a:t>; *</a:t>
            </a:r>
            <a:r>
              <a:rPr lang="en-US" altLang="zh-CN" sz="2800" b="1" kern="0" dirty="0" err="1">
                <a:latin typeface="+mn-lt"/>
                <a:ea typeface="+mn-ea"/>
              </a:rPr>
              <a:t>i</a:t>
            </a:r>
            <a:r>
              <a:rPr lang="en-US" altLang="zh-CN" sz="2800" b="1" kern="0" dirty="0">
                <a:latin typeface="+mn-lt"/>
                <a:ea typeface="+mn-ea"/>
              </a:rPr>
              <a:t>=*j; *j=temp; }</a:t>
            </a:r>
            <a:endParaRPr lang="en-US" altLang="zh-CN" sz="2800" b="1" kern="0" dirty="0">
              <a:latin typeface="+mn-lt"/>
              <a:ea typeface="+mn-ea"/>
            </a:endParaRPr>
          </a:p>
          <a:p>
            <a:pPr>
              <a:defRPr/>
            </a:pPr>
            <a:r>
              <a:rPr lang="en-US" altLang="zh-CN" sz="2800" b="1" kern="0" dirty="0">
                <a:latin typeface="+mn-lt"/>
                <a:ea typeface="+mn-ea"/>
              </a:rPr>
              <a:t>}</a:t>
            </a:r>
            <a:endParaRPr lang="zh-CN" altLang="en-US" sz="2800" b="1" kern="0" dirty="0">
              <a:latin typeface="+mn-lt"/>
              <a:ea typeface="+mn-ea"/>
            </a:endParaRPr>
          </a:p>
        </p:txBody>
      </p:sp>
      <p:sp>
        <p:nvSpPr>
          <p:cNvPr id="5" name="圆角矩形标注 4"/>
          <p:cNvSpPr/>
          <p:nvPr/>
        </p:nvSpPr>
        <p:spPr bwMode="auto">
          <a:xfrm>
            <a:off x="1881188" y="4714875"/>
            <a:ext cx="1143000" cy="714375"/>
          </a:xfrm>
          <a:prstGeom prst="wedgeRoundRectCallout">
            <a:avLst>
              <a:gd name="adj1" fmla="val 75080"/>
              <a:gd name="adj2" fmla="val -107765"/>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优化</a:t>
            </a:r>
            <a:endParaRPr lang="zh-CN" altLang="zh-CN" sz="2800" b="1" dirty="0">
              <a:solidFill>
                <a:srgbClr val="0000CC"/>
              </a:solidFill>
              <a:latin typeface="+mn-lt"/>
              <a:ea typeface="+mn-ea"/>
            </a:endParaRPr>
          </a:p>
        </p:txBody>
      </p:sp>
      <p:pic>
        <p:nvPicPr>
          <p:cNvPr id="71685"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2"/>
          <p:cNvSpPr>
            <a:spLocks noGrp="1"/>
          </p:cNvSpPr>
          <p:nvPr>
            <p:ph idx="1"/>
          </p:nvPr>
        </p:nvSpPr>
        <p:spPr>
          <a:xfrm>
            <a:off x="2024063" y="428625"/>
            <a:ext cx="8153400" cy="642938"/>
          </a:xfrm>
        </p:spPr>
        <p:txBody>
          <a:bodyPr/>
          <a:lstStyle/>
          <a:p>
            <a:pPr>
              <a:buFont typeface="Wingdings" panose="05000000000000000000" pitchFamily="2" charset="2"/>
              <a:buNone/>
            </a:pPr>
            <a:r>
              <a:rPr lang="zh-CN" altLang="zh-CN" smtClean="0"/>
              <a:t>例</a:t>
            </a:r>
            <a:r>
              <a:rPr lang="en-US" altLang="zh-CN" smtClean="0"/>
              <a:t>7.</a:t>
            </a:r>
            <a:r>
              <a:rPr lang="en-US" altLang="zh-CN" smtClean="0"/>
              <a:t>9 </a:t>
            </a:r>
            <a:r>
              <a:rPr lang="zh-CN" altLang="zh-CN" smtClean="0"/>
              <a:t>改写例</a:t>
            </a:r>
            <a:r>
              <a:rPr lang="en-US" altLang="zh-CN" smtClean="0"/>
              <a:t>7.</a:t>
            </a:r>
            <a:r>
              <a:rPr lang="en-US" altLang="zh-CN" smtClean="0"/>
              <a:t>8</a:t>
            </a:r>
            <a:r>
              <a:rPr lang="zh-CN" altLang="zh-CN" smtClean="0"/>
              <a:t>，用指针变量作实参。</a:t>
            </a:r>
            <a:endParaRPr lang="zh-CN" altLang="en-US" smtClean="0"/>
          </a:p>
        </p:txBody>
      </p:sp>
      <p:sp>
        <p:nvSpPr>
          <p:cNvPr id="4" name="内容占位符 2"/>
          <p:cNvSpPr txBox="1"/>
          <p:nvPr/>
        </p:nvSpPr>
        <p:spPr bwMode="auto">
          <a:xfrm>
            <a:off x="2063750" y="1071563"/>
            <a:ext cx="8153400" cy="5500687"/>
          </a:xfrm>
          <a:prstGeom prst="rect">
            <a:avLst/>
          </a:prstGeom>
          <a:noFill/>
          <a:ln w="9525">
            <a:noFill/>
            <a:miter lim="800000"/>
          </a:ln>
        </p:spPr>
        <p:txBody>
          <a:bodyPr/>
          <a:lstStyle/>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#include &lt;</a:t>
            </a:r>
            <a:r>
              <a:rPr lang="en-US" altLang="zh-CN" sz="2800" b="1" kern="0" dirty="0" err="1">
                <a:latin typeface="+mn-lt"/>
                <a:ea typeface="+mn-ea"/>
              </a:rPr>
              <a:t>stdio.h</a:t>
            </a:r>
            <a:r>
              <a:rPr lang="en-US" altLang="zh-CN" sz="2800" b="1" kern="0" dirty="0">
                <a:latin typeface="+mn-lt"/>
                <a:ea typeface="+mn-ea"/>
              </a:rPr>
              <a:t>&gt;</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err="1">
                <a:latin typeface="+mn-lt"/>
                <a:ea typeface="+mn-ea"/>
              </a:rPr>
              <a:t>int</a:t>
            </a:r>
            <a:r>
              <a:rPr lang="en-US" altLang="zh-CN" sz="2800" b="1" kern="0" dirty="0">
                <a:latin typeface="+mn-lt"/>
                <a:ea typeface="+mn-ea"/>
              </a:rPr>
              <a:t> main()</a:t>
            </a:r>
            <a:endParaRPr lang="zh-CN" altLang="zh-CN" sz="2800" b="1" kern="0" dirty="0">
              <a:latin typeface="+mn-lt"/>
              <a:ea typeface="+mn-ea"/>
            </a:endParaRPr>
          </a:p>
          <a:p>
            <a:pPr marL="342900" indent="-342900" eaLnBrk="0" hangingPunct="0">
              <a:lnSpc>
                <a:spcPts val="3000"/>
              </a:lnSpc>
              <a:spcBef>
                <a:spcPct val="20000"/>
              </a:spcBef>
              <a:defRPr/>
            </a:pPr>
            <a:r>
              <a:rPr lang="en-US" altLang="zh-CN" sz="2800" b="1" kern="0" dirty="0">
                <a:latin typeface="+mn-lt"/>
                <a:ea typeface="+mn-ea"/>
              </a:rPr>
              <a:t>{ void inv(</a:t>
            </a:r>
            <a:r>
              <a:rPr lang="en-US" altLang="zh-CN" sz="2800" b="1" kern="0" dirty="0" err="1">
                <a:latin typeface="+mn-lt"/>
                <a:ea typeface="+mn-ea"/>
              </a:rPr>
              <a:t>int</a:t>
            </a:r>
            <a:r>
              <a:rPr lang="en-US" altLang="zh-CN" sz="2800" b="1" kern="0" dirty="0">
                <a:latin typeface="+mn-lt"/>
                <a:ea typeface="+mn-ea"/>
              </a:rPr>
              <a:t> *</a:t>
            </a:r>
            <a:r>
              <a:rPr lang="en-US" altLang="zh-CN" sz="2800" b="1" kern="0" dirty="0" err="1">
                <a:latin typeface="+mn-lt"/>
                <a:ea typeface="+mn-ea"/>
              </a:rPr>
              <a:t>x,int</a:t>
            </a:r>
            <a:r>
              <a:rPr lang="en-US" altLang="zh-CN" sz="2800" b="1" kern="0" dirty="0">
                <a:latin typeface="+mn-lt"/>
                <a:ea typeface="+mn-ea"/>
              </a:rPr>
              <a:t> n);</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int</a:t>
            </a:r>
            <a:r>
              <a:rPr lang="en-US" altLang="zh-CN" sz="2800" b="1" kern="0" dirty="0">
                <a:latin typeface="+mn-lt"/>
                <a:ea typeface="+mn-ea"/>
              </a:rPr>
              <a:t> </a:t>
            </a:r>
            <a:r>
              <a:rPr lang="en-US" altLang="zh-CN" sz="2800" b="1" kern="0" dirty="0" err="1">
                <a:latin typeface="+mn-lt"/>
                <a:ea typeface="+mn-ea"/>
              </a:rPr>
              <a:t>i</a:t>
            </a:r>
            <a:r>
              <a:rPr lang="en-US" altLang="zh-CN" sz="2800" b="1" kern="0" dirty="0">
                <a:latin typeface="+mn-lt"/>
                <a:ea typeface="+mn-ea"/>
              </a:rPr>
              <a:t>, </a:t>
            </a:r>
            <a:r>
              <a:rPr lang="en-US" altLang="zh-CN" sz="2800" b="1" kern="0" dirty="0" err="1">
                <a:latin typeface="+mn-lt"/>
                <a:ea typeface="+mn-ea"/>
              </a:rPr>
              <a:t>arr</a:t>
            </a:r>
            <a:r>
              <a:rPr lang="en-US" altLang="zh-CN" sz="2800" b="1" kern="0" dirty="0">
                <a:latin typeface="+mn-lt"/>
                <a:ea typeface="+mn-ea"/>
              </a:rPr>
              <a:t>[10],*p=</a:t>
            </a:r>
            <a:r>
              <a:rPr lang="en-US" altLang="zh-CN" sz="2800" b="1" kern="0" dirty="0" err="1">
                <a:latin typeface="+mn-lt"/>
                <a:ea typeface="+mn-ea"/>
              </a:rPr>
              <a:t>arr</a:t>
            </a:r>
            <a:r>
              <a:rPr lang="en-US" altLang="zh-CN" sz="2800" b="1" kern="0" dirty="0">
                <a:latin typeface="+mn-lt"/>
                <a:ea typeface="+mn-ea"/>
              </a:rPr>
              <a:t>;</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for(</a:t>
            </a:r>
            <a:r>
              <a:rPr lang="en-US" altLang="zh-CN" sz="2800" b="1" kern="0" dirty="0" err="1">
                <a:latin typeface="+mn-lt"/>
                <a:ea typeface="+mn-ea"/>
              </a:rPr>
              <a:t>i</a:t>
            </a:r>
            <a:r>
              <a:rPr lang="en-US" altLang="zh-CN" sz="2800" b="1" kern="0" dirty="0">
                <a:latin typeface="+mn-lt"/>
                <a:ea typeface="+mn-ea"/>
              </a:rPr>
              <a:t>=0;i&lt;10;i++,p++)</a:t>
            </a:r>
            <a:endParaRPr lang="en-US"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scanf</a:t>
            </a:r>
            <a:r>
              <a:rPr lang="en-US" altLang="zh-CN" sz="2800" b="1" kern="0" dirty="0">
                <a:latin typeface="+mn-lt"/>
                <a:ea typeface="+mn-ea"/>
              </a:rPr>
              <a:t>(“%</a:t>
            </a:r>
            <a:r>
              <a:rPr lang="en-US" altLang="zh-CN" sz="2800" b="1" kern="0" dirty="0" err="1">
                <a:latin typeface="+mn-lt"/>
                <a:ea typeface="+mn-ea"/>
              </a:rPr>
              <a:t>d”,p</a:t>
            </a:r>
            <a:r>
              <a:rPr lang="en-US" altLang="zh-CN" sz="2800" b="1" kern="0" dirty="0">
                <a:latin typeface="+mn-lt"/>
                <a:ea typeface="+mn-ea"/>
              </a:rPr>
              <a:t>); </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inv(p,10); </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for(p=</a:t>
            </a:r>
            <a:r>
              <a:rPr lang="en-US" altLang="zh-CN" sz="2800" b="1" kern="0" dirty="0" err="1">
                <a:latin typeface="+mn-lt"/>
                <a:ea typeface="+mn-ea"/>
              </a:rPr>
              <a:t>arr;p</a:t>
            </a:r>
            <a:r>
              <a:rPr lang="en-US" altLang="zh-CN" sz="2800" b="1" kern="0" dirty="0">
                <a:latin typeface="+mn-lt"/>
                <a:ea typeface="+mn-ea"/>
              </a:rPr>
              <a:t>&lt;arr+10;p++) </a:t>
            </a:r>
            <a:endParaRPr lang="en-US"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printf</a:t>
            </a:r>
            <a:r>
              <a:rPr lang="en-US" altLang="zh-CN" sz="2800" b="1" kern="0" dirty="0">
                <a:latin typeface="+mn-lt"/>
                <a:ea typeface="+mn-ea"/>
              </a:rPr>
              <a:t>(“%d ”,*p); </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a:t>
            </a:r>
            <a:r>
              <a:rPr lang="en-US" altLang="zh-CN" sz="2800" b="1" kern="0" dirty="0" err="1">
                <a:latin typeface="+mn-lt"/>
                <a:ea typeface="+mn-ea"/>
              </a:rPr>
              <a:t>printf</a:t>
            </a:r>
            <a:r>
              <a:rPr lang="en-US" altLang="zh-CN" sz="2800" b="1" kern="0" dirty="0">
                <a:latin typeface="+mn-lt"/>
                <a:ea typeface="+mn-ea"/>
              </a:rPr>
              <a:t>("\n");</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   return 0;</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r>
              <a:rPr lang="en-US" altLang="zh-CN" sz="2800" b="1" kern="0" dirty="0">
                <a:latin typeface="+mn-lt"/>
                <a:ea typeface="+mn-ea"/>
              </a:rPr>
              <a:t>}</a:t>
            </a:r>
            <a:endParaRPr lang="zh-CN" altLang="zh-CN" sz="2800" b="1" kern="0" dirty="0">
              <a:latin typeface="+mn-lt"/>
              <a:ea typeface="+mn-ea"/>
            </a:endParaRPr>
          </a:p>
          <a:p>
            <a:pPr marL="342900" indent="-342900" eaLnBrk="0" hangingPunct="0">
              <a:lnSpc>
                <a:spcPts val="3000"/>
              </a:lnSpc>
              <a:spcBef>
                <a:spcPct val="20000"/>
              </a:spcBef>
              <a:buFont typeface="Wingdings" panose="05000000000000000000" pitchFamily="2" charset="2"/>
              <a:buNone/>
              <a:defRPr/>
            </a:pPr>
            <a:endParaRPr lang="zh-CN" altLang="en-US" sz="2800" b="1" kern="0" dirty="0">
              <a:latin typeface="+mn-lt"/>
              <a:ea typeface="+mn-ea"/>
            </a:endParaRPr>
          </a:p>
        </p:txBody>
      </p:sp>
      <p:sp>
        <p:nvSpPr>
          <p:cNvPr id="5" name="圆角矩形标注 4"/>
          <p:cNvSpPr>
            <a:spLocks noChangeArrowheads="1"/>
          </p:cNvSpPr>
          <p:nvPr/>
        </p:nvSpPr>
        <p:spPr bwMode="auto">
          <a:xfrm>
            <a:off x="6953250" y="1071563"/>
            <a:ext cx="2571750" cy="714375"/>
          </a:xfrm>
          <a:prstGeom prst="wedgeRoundRectCallout">
            <a:avLst>
              <a:gd name="adj1" fmla="val -53236"/>
              <a:gd name="adj2" fmla="val 139181"/>
              <a:gd name="adj3" fmla="val 16667"/>
            </a:avLst>
          </a:prstGeom>
          <a:solidFill>
            <a:srgbClr val="FFFFCC"/>
          </a:solidFill>
          <a:ln w="9525" algn="ctr">
            <a:solidFill>
              <a:schemeClr val="tx1"/>
            </a:solidFill>
            <a:miter lim="800000"/>
          </a:ln>
        </p:spPr>
        <p:txBody>
          <a:bodyPr/>
          <a:lstStyle/>
          <a:p>
            <a:pPr algn="ctr"/>
            <a:r>
              <a:rPr lang="zh-CN" altLang="en-US" sz="2800" b="1">
                <a:solidFill>
                  <a:srgbClr val="FF0000"/>
                </a:solidFill>
              </a:rPr>
              <a:t>不可少！！！</a:t>
            </a:r>
            <a:endParaRPr lang="en-US" altLang="zh-CN" sz="2800" b="1">
              <a:solidFill>
                <a:srgbClr val="FF0000"/>
              </a:solidFill>
            </a:endParaRPr>
          </a:p>
        </p:txBody>
      </p:sp>
      <p:sp>
        <p:nvSpPr>
          <p:cNvPr id="6" name="矩形 5"/>
          <p:cNvSpPr>
            <a:spLocks noChangeArrowheads="1"/>
          </p:cNvSpPr>
          <p:nvPr/>
        </p:nvSpPr>
        <p:spPr bwMode="auto">
          <a:xfrm>
            <a:off x="5381625" y="2428875"/>
            <a:ext cx="1428750" cy="571500"/>
          </a:xfrm>
          <a:prstGeom prst="rect">
            <a:avLst/>
          </a:prstGeom>
          <a:noFill/>
          <a:ln w="38100" algn="ctr">
            <a:solidFill>
              <a:srgbClr val="9D138D"/>
            </a:solidFill>
            <a:miter lim="800000"/>
          </a:ln>
        </p:spPr>
        <p:txBody>
          <a:bodyPr wrap="none"/>
          <a:lstStyle/>
          <a:p>
            <a:endParaRPr lang="zh-CN" altLang="en-US">
              <a:solidFill>
                <a:srgbClr val="FF0000"/>
              </a:solidFill>
            </a:endParaRPr>
          </a:p>
        </p:txBody>
      </p:sp>
      <p:pic>
        <p:nvPicPr>
          <p:cNvPr id="72710" name="图片 6"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4063" y="785813"/>
            <a:ext cx="8153400" cy="557212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10 </a:t>
            </a:r>
            <a:r>
              <a:rPr lang="zh-CN" altLang="zh-CN" smtClean="0"/>
              <a:t>用指针方法对</a:t>
            </a:r>
            <a:r>
              <a:rPr lang="en-US" altLang="zh-CN" smtClean="0"/>
              <a:t>10</a:t>
            </a:r>
            <a:r>
              <a:rPr lang="zh-CN" altLang="zh-CN" smtClean="0"/>
              <a:t>个整数按由大到小顺序排序。</a:t>
            </a:r>
            <a:endParaRPr lang="en-US" altLang="zh-CN" smtClean="0"/>
          </a:p>
          <a:p>
            <a:r>
              <a:rPr lang="zh-CN" altLang="zh-CN" smtClean="0"/>
              <a:t>解题思路：</a:t>
            </a:r>
            <a:endParaRPr lang="en-US" altLang="zh-CN" smtClean="0"/>
          </a:p>
          <a:p>
            <a:pPr lvl="1"/>
            <a:r>
              <a:rPr lang="zh-CN" altLang="zh-CN" smtClean="0"/>
              <a:t>在主函数中定义数组</a:t>
            </a:r>
            <a:r>
              <a:rPr lang="en-US" altLang="zh-CN" smtClean="0"/>
              <a:t>a</a:t>
            </a:r>
            <a:r>
              <a:rPr lang="zh-CN" altLang="zh-CN" smtClean="0"/>
              <a:t>存放</a:t>
            </a:r>
            <a:r>
              <a:rPr lang="en-US" altLang="zh-CN" smtClean="0"/>
              <a:t>10</a:t>
            </a:r>
            <a:r>
              <a:rPr lang="zh-CN" altLang="zh-CN" smtClean="0"/>
              <a:t>个整数，定义</a:t>
            </a:r>
            <a:r>
              <a:rPr lang="en-US" altLang="zh-CN" smtClean="0"/>
              <a:t>int *</a:t>
            </a:r>
            <a:r>
              <a:rPr lang="zh-CN" altLang="zh-CN" smtClean="0"/>
              <a:t>型指针变量</a:t>
            </a:r>
            <a:r>
              <a:rPr lang="en-US" altLang="zh-CN" smtClean="0"/>
              <a:t>p</a:t>
            </a:r>
            <a:r>
              <a:rPr lang="zh-CN" altLang="zh-CN" smtClean="0"/>
              <a:t>指向</a:t>
            </a:r>
            <a:r>
              <a:rPr lang="en-US" altLang="zh-CN" smtClean="0"/>
              <a:t>a[0]</a:t>
            </a:r>
            <a:endParaRPr lang="en-US" altLang="zh-CN" smtClean="0"/>
          </a:p>
          <a:p>
            <a:pPr lvl="1"/>
            <a:r>
              <a:rPr lang="zh-CN" altLang="zh-CN" smtClean="0"/>
              <a:t>定义函数</a:t>
            </a:r>
            <a:r>
              <a:rPr lang="en-US" altLang="zh-CN" smtClean="0"/>
              <a:t>sort</a:t>
            </a:r>
            <a:r>
              <a:rPr lang="zh-CN" altLang="zh-CN" smtClean="0"/>
              <a:t>使数组</a:t>
            </a:r>
            <a:r>
              <a:rPr lang="en-US" altLang="zh-CN" smtClean="0"/>
              <a:t>a</a:t>
            </a:r>
            <a:r>
              <a:rPr lang="zh-CN" altLang="zh-CN" smtClean="0"/>
              <a:t>中的元素按由大到小的顺序排列</a:t>
            </a:r>
            <a:endParaRPr lang="en-US" altLang="zh-CN" smtClean="0"/>
          </a:p>
          <a:p>
            <a:pPr lvl="1"/>
            <a:r>
              <a:rPr lang="zh-CN" altLang="zh-CN" smtClean="0"/>
              <a:t>在主函数中调用</a:t>
            </a:r>
            <a:r>
              <a:rPr lang="en-US" altLang="zh-CN" smtClean="0"/>
              <a:t>sort</a:t>
            </a:r>
            <a:r>
              <a:rPr lang="zh-CN" altLang="zh-CN" smtClean="0"/>
              <a:t>函数，用指针</a:t>
            </a:r>
            <a:r>
              <a:rPr lang="en-US" altLang="zh-CN" smtClean="0"/>
              <a:t>p</a:t>
            </a:r>
            <a:r>
              <a:rPr lang="zh-CN" altLang="zh-CN" smtClean="0"/>
              <a:t>作实参</a:t>
            </a:r>
            <a:endParaRPr lang="en-US" altLang="zh-CN" smtClean="0"/>
          </a:p>
          <a:p>
            <a:pPr lvl="1"/>
            <a:r>
              <a:rPr lang="zh-CN" altLang="zh-CN" smtClean="0"/>
              <a:t>用选择法进行排序</a:t>
            </a:r>
            <a:endParaRPr lang="zh-CN" altLang="en-US" smtClean="0"/>
          </a:p>
        </p:txBody>
      </p:sp>
      <p:pic>
        <p:nvPicPr>
          <p:cNvPr id="73731"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2"/>
          <p:cNvSpPr>
            <a:spLocks noGrp="1"/>
          </p:cNvSpPr>
          <p:nvPr>
            <p:ph idx="1"/>
          </p:nvPr>
        </p:nvSpPr>
        <p:spPr>
          <a:xfrm>
            <a:off x="2024063" y="500063"/>
            <a:ext cx="8153400" cy="6000750"/>
          </a:xfrm>
        </p:spPr>
        <p:txBody>
          <a:bodyPr/>
          <a:lstStyle/>
          <a:p>
            <a:pPr>
              <a:lnSpc>
                <a:spcPts val="2900"/>
              </a:lnSpc>
              <a:buFont typeface="Wingdings" panose="05000000000000000000" pitchFamily="2" charset="2"/>
              <a:buNone/>
            </a:pPr>
            <a:r>
              <a:rPr lang="en-US" altLang="zh-CN" sz="2800" smtClean="0"/>
              <a:t>#include &lt;stdio.h&gt;</a:t>
            </a:r>
            <a:endParaRPr lang="zh-CN" altLang="zh-CN" sz="2800" smtClean="0"/>
          </a:p>
          <a:p>
            <a:pPr>
              <a:lnSpc>
                <a:spcPts val="2900"/>
              </a:lnSpc>
              <a:buFont typeface="Wingdings" panose="05000000000000000000" pitchFamily="2" charset="2"/>
              <a:buNone/>
            </a:pPr>
            <a:r>
              <a:rPr lang="en-US" altLang="zh-CN" sz="2800" smtClean="0"/>
              <a:t>int main()</a:t>
            </a:r>
            <a:endParaRPr lang="zh-CN" altLang="zh-CN" sz="2800" smtClean="0"/>
          </a:p>
          <a:p>
            <a:pPr>
              <a:lnSpc>
                <a:spcPts val="2900"/>
              </a:lnSpc>
              <a:buFont typeface="Wingdings" panose="05000000000000000000" pitchFamily="2" charset="2"/>
              <a:buNone/>
            </a:pPr>
            <a:r>
              <a:rPr lang="en-US" altLang="zh-CN" sz="2800" smtClean="0"/>
              <a:t>{ void sort(int x[ ],int n);   </a:t>
            </a:r>
            <a:endParaRPr lang="zh-CN" altLang="zh-CN" sz="2800" smtClean="0"/>
          </a:p>
          <a:p>
            <a:pPr>
              <a:lnSpc>
                <a:spcPts val="2900"/>
              </a:lnSpc>
              <a:buFont typeface="Wingdings" panose="05000000000000000000" pitchFamily="2" charset="2"/>
              <a:buNone/>
            </a:pPr>
            <a:r>
              <a:rPr lang="en-US" altLang="zh-CN" sz="2800" smtClean="0"/>
              <a:t>   int i,*p,a[10];</a:t>
            </a:r>
            <a:endParaRPr lang="zh-CN" altLang="zh-CN" sz="2800" smtClean="0"/>
          </a:p>
          <a:p>
            <a:pPr>
              <a:lnSpc>
                <a:spcPts val="2900"/>
              </a:lnSpc>
              <a:buFont typeface="Wingdings" panose="05000000000000000000" pitchFamily="2" charset="2"/>
              <a:buNone/>
            </a:pPr>
            <a:r>
              <a:rPr lang="en-US" altLang="zh-CN" sz="2800" smtClean="0"/>
              <a:t>   p=a; </a:t>
            </a:r>
            <a:endParaRPr lang="zh-CN" altLang="zh-CN" sz="2800" smtClean="0"/>
          </a:p>
          <a:p>
            <a:pPr>
              <a:lnSpc>
                <a:spcPts val="2900"/>
              </a:lnSpc>
              <a:buFont typeface="Wingdings" panose="05000000000000000000" pitchFamily="2" charset="2"/>
              <a:buNone/>
            </a:pPr>
            <a:r>
              <a:rPr lang="en-US" altLang="zh-CN" sz="2800" smtClean="0"/>
              <a:t>   for(i=0;i&lt;10;i++)  scanf(“%d”,p++); </a:t>
            </a:r>
            <a:endParaRPr lang="zh-CN" altLang="zh-CN" sz="2800" smtClean="0"/>
          </a:p>
          <a:p>
            <a:pPr>
              <a:lnSpc>
                <a:spcPts val="2900"/>
              </a:lnSpc>
              <a:buFont typeface="Wingdings" panose="05000000000000000000" pitchFamily="2" charset="2"/>
              <a:buNone/>
            </a:pPr>
            <a:r>
              <a:rPr lang="en-US" altLang="zh-CN" sz="2800" smtClean="0"/>
              <a:t>   p=a; </a:t>
            </a:r>
            <a:endParaRPr lang="zh-CN" altLang="zh-CN" sz="2800" smtClean="0"/>
          </a:p>
          <a:p>
            <a:pPr>
              <a:lnSpc>
                <a:spcPts val="2900"/>
              </a:lnSpc>
              <a:buFont typeface="Wingdings" panose="05000000000000000000" pitchFamily="2" charset="2"/>
              <a:buNone/>
            </a:pPr>
            <a:r>
              <a:rPr lang="en-US" altLang="zh-CN" sz="2800" smtClean="0"/>
              <a:t>   sort(p,10); </a:t>
            </a:r>
            <a:endParaRPr lang="zh-CN" altLang="zh-CN" sz="2800" smtClean="0"/>
          </a:p>
          <a:p>
            <a:pPr>
              <a:lnSpc>
                <a:spcPts val="2900"/>
              </a:lnSpc>
              <a:buFont typeface="Wingdings" panose="05000000000000000000" pitchFamily="2" charset="2"/>
              <a:buNone/>
            </a:pPr>
            <a:r>
              <a:rPr lang="en-US" altLang="zh-CN" sz="2800" smtClean="0"/>
              <a:t>   for(p=a,i=0;i&lt;10;i++)</a:t>
            </a:r>
            <a:endParaRPr lang="zh-CN" altLang="zh-CN" sz="2800" smtClean="0"/>
          </a:p>
          <a:p>
            <a:pPr>
              <a:lnSpc>
                <a:spcPts val="2900"/>
              </a:lnSpc>
              <a:buFont typeface="Wingdings" panose="05000000000000000000" pitchFamily="2" charset="2"/>
              <a:buNone/>
            </a:pPr>
            <a:r>
              <a:rPr lang="en-US" altLang="zh-CN" sz="2800" smtClean="0"/>
              <a:t>   { printf(“%d ”,*p);   p++;   }</a:t>
            </a:r>
            <a:endParaRPr lang="zh-CN" altLang="zh-CN" sz="2800" smtClean="0"/>
          </a:p>
          <a:p>
            <a:pPr>
              <a:lnSpc>
                <a:spcPts val="2900"/>
              </a:lnSpc>
              <a:buFont typeface="Wingdings" panose="05000000000000000000" pitchFamily="2" charset="2"/>
              <a:buNone/>
            </a:pPr>
            <a:r>
              <a:rPr lang="en-US" altLang="zh-CN" sz="2800" smtClean="0"/>
              <a:t>   printf("\n");</a:t>
            </a:r>
            <a:endParaRPr lang="zh-CN" altLang="zh-CN" sz="2800" smtClean="0"/>
          </a:p>
          <a:p>
            <a:pPr>
              <a:lnSpc>
                <a:spcPts val="2900"/>
              </a:lnSpc>
              <a:buFont typeface="Wingdings" panose="05000000000000000000" pitchFamily="2" charset="2"/>
              <a:buNone/>
            </a:pPr>
            <a:r>
              <a:rPr lang="en-US" altLang="zh-CN" sz="2800" smtClean="0"/>
              <a:t>   return 0;</a:t>
            </a:r>
            <a:endParaRPr lang="zh-CN" altLang="zh-CN" sz="2800" smtClean="0"/>
          </a:p>
          <a:p>
            <a:pPr>
              <a:lnSpc>
                <a:spcPts val="2900"/>
              </a:lnSpc>
              <a:buFont typeface="Wingdings" panose="05000000000000000000" pitchFamily="2" charset="2"/>
              <a:buNone/>
            </a:pPr>
            <a:r>
              <a:rPr lang="en-US" altLang="zh-CN" sz="2800" smtClean="0"/>
              <a:t>}</a:t>
            </a:r>
            <a:endParaRPr lang="zh-CN" altLang="zh-CN" sz="2800" smtClean="0"/>
          </a:p>
        </p:txBody>
      </p:sp>
      <p:pic>
        <p:nvPicPr>
          <p:cNvPr id="7475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内容占位符 2"/>
          <p:cNvSpPr>
            <a:spLocks noGrp="1"/>
          </p:cNvSpPr>
          <p:nvPr>
            <p:ph idx="1"/>
          </p:nvPr>
        </p:nvSpPr>
        <p:spPr>
          <a:xfrm>
            <a:off x="2024063" y="857250"/>
            <a:ext cx="7786687" cy="5357813"/>
          </a:xfrm>
        </p:spPr>
        <p:txBody>
          <a:bodyPr/>
          <a:lstStyle/>
          <a:p>
            <a:pPr>
              <a:lnSpc>
                <a:spcPct val="100000"/>
              </a:lnSpc>
              <a:buFont typeface="Wingdings" panose="05000000000000000000" pitchFamily="2" charset="2"/>
              <a:buNone/>
            </a:pPr>
            <a:r>
              <a:rPr lang="en-US" altLang="zh-CN" sz="2800" smtClean="0"/>
              <a:t>void sort(int x[],int n)  </a:t>
            </a:r>
            <a:endParaRPr lang="zh-CN" altLang="zh-CN" sz="2800" smtClean="0"/>
          </a:p>
          <a:p>
            <a:pPr>
              <a:lnSpc>
                <a:spcPct val="100000"/>
              </a:lnSpc>
              <a:buFont typeface="Wingdings" panose="05000000000000000000" pitchFamily="2" charset="2"/>
              <a:buNone/>
            </a:pPr>
            <a:r>
              <a:rPr lang="en-US" altLang="zh-CN" sz="2800" smtClean="0"/>
              <a:t>{ int i,j,k,t;</a:t>
            </a:r>
            <a:endParaRPr lang="zh-CN" altLang="zh-CN" sz="2800" smtClean="0"/>
          </a:p>
          <a:p>
            <a:pPr>
              <a:lnSpc>
                <a:spcPct val="100000"/>
              </a:lnSpc>
              <a:buFont typeface="Wingdings" panose="05000000000000000000" pitchFamily="2" charset="2"/>
              <a:buNone/>
            </a:pPr>
            <a:r>
              <a:rPr lang="en-US" altLang="zh-CN" sz="2800" smtClean="0"/>
              <a:t>   for(i=0;i&lt;n-1;i++)</a:t>
            </a:r>
            <a:endParaRPr lang="zh-CN" altLang="zh-CN" sz="2800" smtClean="0"/>
          </a:p>
          <a:p>
            <a:pPr>
              <a:lnSpc>
                <a:spcPct val="100000"/>
              </a:lnSpc>
              <a:buFont typeface="Wingdings" panose="05000000000000000000" pitchFamily="2" charset="2"/>
              <a:buNone/>
            </a:pPr>
            <a:r>
              <a:rPr lang="en-US" altLang="zh-CN" sz="2800" smtClean="0"/>
              <a:t>   { k=i;</a:t>
            </a:r>
            <a:endParaRPr lang="zh-CN" altLang="zh-CN" sz="2800" smtClean="0"/>
          </a:p>
          <a:p>
            <a:pPr>
              <a:lnSpc>
                <a:spcPct val="100000"/>
              </a:lnSpc>
              <a:buFont typeface="Wingdings" panose="05000000000000000000" pitchFamily="2" charset="2"/>
              <a:buNone/>
            </a:pPr>
            <a:r>
              <a:rPr lang="en-US" altLang="zh-CN" sz="2800" smtClean="0"/>
              <a:t>      for(j=i+1;j&lt;n;j++)</a:t>
            </a:r>
            <a:endParaRPr lang="zh-CN" altLang="zh-CN" sz="2800" smtClean="0"/>
          </a:p>
          <a:p>
            <a:pPr>
              <a:lnSpc>
                <a:spcPct val="100000"/>
              </a:lnSpc>
              <a:buFont typeface="Wingdings" panose="05000000000000000000" pitchFamily="2" charset="2"/>
              <a:buNone/>
            </a:pPr>
            <a:r>
              <a:rPr lang="en-US" altLang="zh-CN" sz="2800" smtClean="0"/>
              <a:t>        if(x[j]&gt;x[k]) k=j;</a:t>
            </a:r>
            <a:endParaRPr lang="zh-CN" altLang="zh-CN" sz="2800" smtClean="0"/>
          </a:p>
          <a:p>
            <a:pPr>
              <a:lnSpc>
                <a:spcPct val="100000"/>
              </a:lnSpc>
              <a:buFont typeface="Wingdings" panose="05000000000000000000" pitchFamily="2" charset="2"/>
              <a:buNone/>
            </a:pPr>
            <a:r>
              <a:rPr lang="en-US" altLang="zh-CN" sz="2800" smtClean="0"/>
              <a:t>           if(k!=i)</a:t>
            </a:r>
            <a:endParaRPr lang="zh-CN" altLang="zh-CN" sz="2800" smtClean="0"/>
          </a:p>
          <a:p>
            <a:pPr>
              <a:lnSpc>
                <a:spcPct val="100000"/>
              </a:lnSpc>
              <a:buFont typeface="Wingdings" panose="05000000000000000000" pitchFamily="2" charset="2"/>
              <a:buNone/>
            </a:pPr>
            <a:r>
              <a:rPr lang="en-US" altLang="zh-CN" sz="2800" smtClean="0"/>
              <a:t>		    { t=x[i];x[i]=x[k];x[k]=t; }</a:t>
            </a:r>
            <a:endParaRPr lang="zh-CN" altLang="zh-CN" sz="2800" smtClean="0"/>
          </a:p>
          <a:p>
            <a:pPr>
              <a:lnSpc>
                <a:spcPct val="100000"/>
              </a:lnSpc>
              <a:buFont typeface="Wingdings" panose="05000000000000000000" pitchFamily="2" charset="2"/>
              <a:buNone/>
            </a:pPr>
            <a:r>
              <a:rPr lang="en-US" altLang="zh-CN" sz="2800" smtClean="0"/>
              <a:t>    }</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grpSp>
        <p:nvGrpSpPr>
          <p:cNvPr id="2" name="组合 4"/>
          <p:cNvGrpSpPr/>
          <p:nvPr/>
        </p:nvGrpSpPr>
        <p:grpSpPr bwMode="auto">
          <a:xfrm>
            <a:off x="2381250" y="5857875"/>
            <a:ext cx="5848350" cy="750888"/>
            <a:chOff x="2416332" y="5357826"/>
            <a:chExt cx="5848986" cy="750936"/>
          </a:xfrm>
        </p:grpSpPr>
        <p:pic>
          <p:nvPicPr>
            <p:cNvPr id="75784" name="Picture 2"/>
            <p:cNvPicPr>
              <a:picLocks noChangeAspect="1" noChangeArrowheads="1"/>
            </p:cNvPicPr>
            <p:nvPr/>
          </p:nvPicPr>
          <p:blipFill>
            <a:blip r:embed="rId1"/>
            <a:srcRect/>
            <a:stretch>
              <a:fillRect/>
            </a:stretch>
          </p:blipFill>
          <p:spPr bwMode="auto">
            <a:xfrm>
              <a:off x="2428860" y="5357826"/>
              <a:ext cx="5836458" cy="409576"/>
            </a:xfrm>
            <a:prstGeom prst="rect">
              <a:avLst/>
            </a:prstGeom>
            <a:noFill/>
            <a:ln w="9525">
              <a:noFill/>
              <a:miter lim="800000"/>
              <a:headEnd/>
              <a:tailEnd/>
            </a:ln>
          </p:spPr>
        </p:pic>
        <p:pic>
          <p:nvPicPr>
            <p:cNvPr id="75785" name="Picture 3"/>
            <p:cNvPicPr>
              <a:picLocks noChangeAspect="1" noChangeArrowheads="1"/>
            </p:cNvPicPr>
            <p:nvPr/>
          </p:nvPicPr>
          <p:blipFill>
            <a:blip r:embed="rId2"/>
            <a:srcRect/>
            <a:stretch>
              <a:fillRect/>
            </a:stretch>
          </p:blipFill>
          <p:spPr bwMode="auto">
            <a:xfrm>
              <a:off x="2416332" y="5727542"/>
              <a:ext cx="5835600" cy="381220"/>
            </a:xfrm>
            <a:prstGeom prst="rect">
              <a:avLst/>
            </a:prstGeom>
            <a:noFill/>
            <a:ln w="9525">
              <a:noFill/>
              <a:miter lim="800000"/>
              <a:headEnd/>
              <a:tailEnd/>
            </a:ln>
          </p:spPr>
        </p:pic>
      </p:grpSp>
      <p:sp>
        <p:nvSpPr>
          <p:cNvPr id="6" name="圆角矩形标注 5"/>
          <p:cNvSpPr/>
          <p:nvPr/>
        </p:nvSpPr>
        <p:spPr bwMode="auto">
          <a:xfrm>
            <a:off x="5524500" y="142875"/>
            <a:ext cx="4714875" cy="571500"/>
          </a:xfrm>
          <a:prstGeom prst="wedgeRoundRectCallout">
            <a:avLst>
              <a:gd name="adj1" fmla="val -32246"/>
              <a:gd name="adj2" fmla="val 9359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en-US" altLang="zh-CN" sz="2800" b="1" dirty="0">
                <a:solidFill>
                  <a:srgbClr val="0000CC"/>
                </a:solidFill>
                <a:latin typeface="+mn-lt"/>
                <a:ea typeface="+mn-ea"/>
              </a:rPr>
              <a:t>void sort(</a:t>
            </a:r>
            <a:r>
              <a:rPr lang="en-US" altLang="zh-CN" sz="2800" b="1" dirty="0" err="1">
                <a:solidFill>
                  <a:srgbClr val="0000CC"/>
                </a:solidFill>
                <a:latin typeface="+mn-lt"/>
                <a:ea typeface="+mn-ea"/>
              </a:rPr>
              <a:t>int</a:t>
            </a:r>
            <a:r>
              <a:rPr lang="en-US" altLang="zh-CN" sz="2800" b="1" dirty="0">
                <a:solidFill>
                  <a:srgbClr val="0000CC"/>
                </a:solidFill>
                <a:latin typeface="+mn-lt"/>
                <a:ea typeface="+mn-ea"/>
              </a:rPr>
              <a:t> *</a:t>
            </a:r>
            <a:r>
              <a:rPr lang="en-US" altLang="zh-CN" sz="2800" b="1" dirty="0" err="1">
                <a:solidFill>
                  <a:srgbClr val="0000CC"/>
                </a:solidFill>
                <a:latin typeface="+mn-lt"/>
                <a:ea typeface="+mn-ea"/>
              </a:rPr>
              <a:t>x,int</a:t>
            </a:r>
            <a:r>
              <a:rPr lang="en-US" altLang="zh-CN" sz="2800" b="1" dirty="0">
                <a:solidFill>
                  <a:srgbClr val="0000CC"/>
                </a:solidFill>
                <a:latin typeface="+mn-lt"/>
                <a:ea typeface="+mn-ea"/>
              </a:rPr>
              <a:t> n)</a:t>
            </a:r>
            <a:endParaRPr lang="en-US" altLang="zh-CN" sz="2800" b="1" dirty="0">
              <a:solidFill>
                <a:srgbClr val="0000CC"/>
              </a:solidFill>
            </a:endParaRPr>
          </a:p>
        </p:txBody>
      </p:sp>
      <p:sp>
        <p:nvSpPr>
          <p:cNvPr id="7" name="圆角矩形标注 6"/>
          <p:cNvSpPr/>
          <p:nvPr/>
        </p:nvSpPr>
        <p:spPr bwMode="auto">
          <a:xfrm>
            <a:off x="5024438" y="2286000"/>
            <a:ext cx="5286375" cy="571500"/>
          </a:xfrm>
          <a:prstGeom prst="wedgeRoundRectCallout">
            <a:avLst>
              <a:gd name="adj1" fmla="val -32246"/>
              <a:gd name="adj2" fmla="val 93592"/>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en-US" altLang="zh-CN" sz="2800" b="1" dirty="0">
                <a:solidFill>
                  <a:srgbClr val="0000CC"/>
                </a:solidFill>
                <a:latin typeface="+mn-lt"/>
                <a:ea typeface="+mn-ea"/>
              </a:rPr>
              <a:t>if (*(</a:t>
            </a:r>
            <a:r>
              <a:rPr lang="en-US" altLang="zh-CN" sz="2800" b="1" dirty="0" err="1">
                <a:solidFill>
                  <a:srgbClr val="0000CC"/>
                </a:solidFill>
                <a:latin typeface="+mn-lt"/>
                <a:ea typeface="+mn-ea"/>
              </a:rPr>
              <a:t>x+j</a:t>
            </a:r>
            <a:r>
              <a:rPr lang="en-US" altLang="zh-CN" sz="2800" b="1" dirty="0">
                <a:solidFill>
                  <a:srgbClr val="0000CC"/>
                </a:solidFill>
                <a:latin typeface="+mn-lt"/>
                <a:ea typeface="+mn-ea"/>
              </a:rPr>
              <a:t>)&gt;*(</a:t>
            </a:r>
            <a:r>
              <a:rPr lang="en-US" altLang="zh-CN" sz="2800" b="1" dirty="0" err="1">
                <a:solidFill>
                  <a:srgbClr val="0000CC"/>
                </a:solidFill>
                <a:latin typeface="+mn-lt"/>
                <a:ea typeface="+mn-ea"/>
              </a:rPr>
              <a:t>x+k</a:t>
            </a:r>
            <a:r>
              <a:rPr lang="en-US" altLang="zh-CN" sz="2800" b="1" dirty="0">
                <a:solidFill>
                  <a:srgbClr val="0000CC"/>
                </a:solidFill>
                <a:latin typeface="+mn-lt"/>
                <a:ea typeface="+mn-ea"/>
              </a:rPr>
              <a:t>)) k=j;</a:t>
            </a:r>
            <a:endParaRPr lang="en-US" altLang="zh-CN" sz="2800" b="1" dirty="0">
              <a:solidFill>
                <a:srgbClr val="0000CC"/>
              </a:solidFill>
            </a:endParaRPr>
          </a:p>
        </p:txBody>
      </p:sp>
      <p:sp>
        <p:nvSpPr>
          <p:cNvPr id="8" name="圆角矩形标注 7"/>
          <p:cNvSpPr>
            <a:spLocks noChangeArrowheads="1"/>
          </p:cNvSpPr>
          <p:nvPr/>
        </p:nvSpPr>
        <p:spPr bwMode="auto">
          <a:xfrm>
            <a:off x="2279650" y="5214938"/>
            <a:ext cx="8245475" cy="571500"/>
          </a:xfrm>
          <a:prstGeom prst="wedgeRoundRectCallout">
            <a:avLst>
              <a:gd name="adj1" fmla="val -22394"/>
              <a:gd name="adj2" fmla="val -99167"/>
              <a:gd name="adj3" fmla="val 16667"/>
            </a:avLst>
          </a:prstGeom>
          <a:solidFill>
            <a:srgbClr val="FFFFCC"/>
          </a:solidFill>
          <a:ln w="9525" algn="ctr">
            <a:solidFill>
              <a:schemeClr val="tx1"/>
            </a:solidFill>
            <a:miter lim="800000"/>
          </a:ln>
        </p:spPr>
        <p:txBody>
          <a:bodyPr/>
          <a:lstStyle/>
          <a:p>
            <a:pPr algn="ctr">
              <a:defRPr/>
            </a:pPr>
            <a:r>
              <a:rPr lang="en-US" altLang="zh-CN" sz="2800" b="1" dirty="0">
                <a:solidFill>
                  <a:srgbClr val="0000CC"/>
                </a:solidFill>
                <a:latin typeface="+mn-lt"/>
                <a:ea typeface="+mn-ea"/>
              </a:rPr>
              <a:t>{t=*(</a:t>
            </a:r>
            <a:r>
              <a:rPr lang="en-US" altLang="zh-CN" sz="2800" b="1" dirty="0" err="1">
                <a:solidFill>
                  <a:srgbClr val="0000CC"/>
                </a:solidFill>
                <a:latin typeface="+mn-lt"/>
                <a:ea typeface="+mn-ea"/>
              </a:rPr>
              <a:t>x+i</a:t>
            </a:r>
            <a:r>
              <a:rPr lang="en-US" altLang="zh-CN" sz="2800" b="1" dirty="0">
                <a:solidFill>
                  <a:srgbClr val="0000CC"/>
                </a:solidFill>
                <a:latin typeface="+mn-lt"/>
                <a:ea typeface="+mn-ea"/>
              </a:rPr>
              <a:t>);*(</a:t>
            </a:r>
            <a:r>
              <a:rPr lang="en-US" altLang="zh-CN" sz="2800" b="1" dirty="0" err="1">
                <a:solidFill>
                  <a:srgbClr val="0000CC"/>
                </a:solidFill>
                <a:latin typeface="+mn-lt"/>
                <a:ea typeface="+mn-ea"/>
              </a:rPr>
              <a:t>x+i</a:t>
            </a:r>
            <a:r>
              <a:rPr lang="en-US" altLang="zh-CN" sz="2800" b="1" dirty="0">
                <a:solidFill>
                  <a:srgbClr val="0000CC"/>
                </a:solidFill>
                <a:latin typeface="+mn-lt"/>
                <a:ea typeface="+mn-ea"/>
              </a:rPr>
              <a:t>)=*(</a:t>
            </a:r>
            <a:r>
              <a:rPr lang="en-US" altLang="zh-CN" sz="2800" b="1" dirty="0" err="1">
                <a:solidFill>
                  <a:srgbClr val="0000CC"/>
                </a:solidFill>
                <a:latin typeface="+mn-lt"/>
                <a:ea typeface="+mn-ea"/>
              </a:rPr>
              <a:t>x+k</a:t>
            </a:r>
            <a:r>
              <a:rPr lang="en-US" altLang="zh-CN" sz="2800" b="1" dirty="0">
                <a:solidFill>
                  <a:srgbClr val="0000CC"/>
                </a:solidFill>
                <a:latin typeface="+mn-lt"/>
                <a:ea typeface="+mn-ea"/>
              </a:rPr>
              <a:t>);*(</a:t>
            </a:r>
            <a:r>
              <a:rPr lang="en-US" altLang="zh-CN" sz="2800" b="1" dirty="0" err="1">
                <a:solidFill>
                  <a:srgbClr val="0000CC"/>
                </a:solidFill>
                <a:latin typeface="+mn-lt"/>
                <a:ea typeface="+mn-ea"/>
              </a:rPr>
              <a:t>x+k</a:t>
            </a:r>
            <a:r>
              <a:rPr lang="en-US" altLang="zh-CN" sz="2800" b="1" dirty="0">
                <a:solidFill>
                  <a:srgbClr val="0000CC"/>
                </a:solidFill>
                <a:latin typeface="+mn-lt"/>
                <a:ea typeface="+mn-ea"/>
              </a:rPr>
              <a:t>)=t;}</a:t>
            </a:r>
            <a:endParaRPr lang="en-US" altLang="zh-CN" sz="2800" b="1" dirty="0">
              <a:solidFill>
                <a:srgbClr val="0000CC"/>
              </a:solidFill>
            </a:endParaRPr>
          </a:p>
        </p:txBody>
      </p:sp>
      <p:pic>
        <p:nvPicPr>
          <p:cNvPr id="75783" name="图片 8"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7.3.5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通过指针引用多维数组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76803" name="Rectangle 3"/>
          <p:cNvSpPr>
            <a:spLocks noGrp="1" noChangeArrowheads="1"/>
          </p:cNvSpPr>
          <p:nvPr>
            <p:ph type="body" idx="1"/>
          </p:nvPr>
        </p:nvSpPr>
        <p:spPr>
          <a:xfrm>
            <a:off x="2238375" y="1714500"/>
            <a:ext cx="8072438" cy="4357688"/>
          </a:xfrm>
        </p:spPr>
        <p:txBody>
          <a:bodyPr/>
          <a:lstStyle/>
          <a:p>
            <a:r>
              <a:rPr lang="zh-CN" altLang="zh-CN" smtClean="0"/>
              <a:t>指针变量可以指向一维数组中的元素，也可以指向多维数组中的元素。但在概念上和使用方法上，多维数组的指针比一维数组的指针要复杂一些。</a:t>
            </a:r>
            <a:endParaRPr lang="en-US" altLang="zh-CN" smtClean="0"/>
          </a:p>
        </p:txBody>
      </p:sp>
      <p:pic>
        <p:nvPicPr>
          <p:cNvPr id="76804"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1809750" y="642938"/>
            <a:ext cx="8572500" cy="769937"/>
          </a:xfrm>
          <a:effectLst/>
        </p:spPr>
        <p:txBody>
          <a:bodyPr anchor="ctr"/>
          <a:lstStyle/>
          <a:p>
            <a:pPr eaLnBrk="1" hangingPunct="1">
              <a:defRPr/>
            </a:pPr>
            <a:r>
              <a:rPr lang="en-US"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7.3.5 </a:t>
            </a:r>
            <a:r>
              <a:rPr lang="zh-CN" altLang="zh-CN"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rPr>
              <a:t>通过指针引用多维数组</a:t>
            </a:r>
            <a:endParaRPr lang="zh-CN" altLang="en-US" dirty="0" smtClean="0">
              <a:solidFill>
                <a:srgbClr val="800000"/>
              </a:solidFill>
              <a:effectLst>
                <a:outerShdw blurRad="38100" dist="38100" dir="2700000" algn="tl">
                  <a:srgbClr val="000000"/>
                </a:outerShdw>
              </a:effectLst>
              <a:latin typeface="Arial" panose="020B0604020202020204" pitchFamily="34" charset="0"/>
              <a:ea typeface="黑体" panose="02010609060101010101" pitchFamily="2" charset="-122"/>
            </a:endParaRPr>
          </a:p>
        </p:txBody>
      </p:sp>
      <p:sp>
        <p:nvSpPr>
          <p:cNvPr id="6147" name="Rectangle 3"/>
          <p:cNvSpPr>
            <a:spLocks noGrp="1" noChangeArrowheads="1"/>
          </p:cNvSpPr>
          <p:nvPr>
            <p:ph type="body" idx="1"/>
          </p:nvPr>
        </p:nvSpPr>
        <p:spPr>
          <a:xfrm>
            <a:off x="2238375" y="1500188"/>
            <a:ext cx="8072438" cy="2286000"/>
          </a:xfrm>
        </p:spPr>
        <p:txBody>
          <a:bodyPr/>
          <a:lstStyle/>
          <a:p>
            <a:pPr>
              <a:buFont typeface="Wingdings" panose="05000000000000000000" pitchFamily="2" charset="2"/>
              <a:buNone/>
            </a:pPr>
            <a:r>
              <a:rPr lang="en-US" altLang="zh-CN" smtClean="0"/>
              <a:t>1. </a:t>
            </a:r>
            <a:r>
              <a:rPr lang="zh-CN" altLang="zh-CN" smtClean="0"/>
              <a:t>多维数组元素的地址</a:t>
            </a:r>
            <a:endParaRPr lang="en-US" altLang="zh-CN" smtClean="0"/>
          </a:p>
          <a:p>
            <a:pPr>
              <a:buFont typeface="Wingdings" panose="05000000000000000000" pitchFamily="2" charset="2"/>
              <a:buNone/>
            </a:pPr>
            <a:r>
              <a:rPr lang="en-US" altLang="zh-CN" smtClean="0"/>
              <a:t>int a[3][4]={{1,3,5,7},</a:t>
            </a:r>
            <a:endParaRPr lang="en-US" altLang="zh-CN" smtClean="0"/>
          </a:p>
          <a:p>
            <a:pPr>
              <a:buFont typeface="Wingdings" panose="05000000000000000000" pitchFamily="2" charset="2"/>
              <a:buNone/>
            </a:pPr>
            <a:r>
              <a:rPr lang="en-US" altLang="zh-CN" smtClean="0"/>
              <a:t>     {9,11,13,15},{17,19,21,23}};</a:t>
            </a:r>
            <a:endParaRPr lang="en-US" altLang="zh-CN"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8"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9"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10"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11"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12"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13"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14"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15"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16"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17"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18"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19"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20"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21"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26"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27"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30"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31"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32"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33"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34"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35"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pic>
        <p:nvPicPr>
          <p:cNvPr id="77882" name="图片 27"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0" dur="500"/>
                                        <p:tgtEl>
                                          <p:spTgt spid="614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8"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lide(fromLeft)">
                                      <p:cBhvr>
                                        <p:cTn id="26" dur="500"/>
                                        <p:tgtEl>
                                          <p:spTgt spid="9"/>
                                        </p:tgtEl>
                                      </p:cBhvr>
                                    </p:animEffect>
                                  </p:childTnLst>
                                </p:cTn>
                              </p:par>
                              <p:par>
                                <p:cTn id="27" presetID="1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slide(fromLeft)">
                                      <p:cBhvr>
                                        <p:cTn id="29" dur="500"/>
                                        <p:tgtEl>
                                          <p:spTgt spid="10"/>
                                        </p:tgtEl>
                                      </p:cBhvr>
                                    </p:animEffect>
                                  </p:childTnLst>
                                </p:cTn>
                              </p:par>
                              <p:par>
                                <p:cTn id="30" presetID="1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Left)">
                                      <p:cBhvr>
                                        <p:cTn id="32" dur="500"/>
                                        <p:tgtEl>
                                          <p:spTgt spid="11"/>
                                        </p:tgtEl>
                                      </p:cBhvr>
                                    </p:animEffect>
                                  </p:childTnLst>
                                </p:cTn>
                              </p:par>
                              <p:par>
                                <p:cTn id="33" presetID="1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slide(fromLeft)">
                                      <p:cBhvr>
                                        <p:cTn id="35" dur="500"/>
                                        <p:tgtEl>
                                          <p:spTgt spid="12"/>
                                        </p:tgtEl>
                                      </p:cBhvr>
                                    </p:animEffect>
                                  </p:childTnLst>
                                </p:cTn>
                              </p:par>
                              <p:par>
                                <p:cTn id="36" presetID="12" presetClass="entr" presetSubtype="8"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lide(from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lide(fromLeft)">
                                      <p:cBhvr>
                                        <p:cTn id="43" dur="500"/>
                                        <p:tgtEl>
                                          <p:spTgt spid="14"/>
                                        </p:tgtEl>
                                      </p:cBhvr>
                                    </p:animEffect>
                                  </p:childTnLst>
                                </p:cTn>
                              </p:par>
                              <p:par>
                                <p:cTn id="44" presetID="12" presetClass="entr" presetSubtype="8"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lide(fromLeft)">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slide(fromLeft)">
                                      <p:cBhvr>
                                        <p:cTn id="51" dur="500"/>
                                        <p:tgtEl>
                                          <p:spTgt spid="16"/>
                                        </p:tgtEl>
                                      </p:cBhvr>
                                    </p:animEffect>
                                  </p:childTnLst>
                                </p:cTn>
                              </p:par>
                              <p:par>
                                <p:cTn id="52" presetID="1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slide(fromLeft)">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slide(fromLeft)">
                                      <p:cBhvr>
                                        <p:cTn id="59" dur="500"/>
                                        <p:tgtEl>
                                          <p:spTgt spid="18"/>
                                        </p:tgtEl>
                                      </p:cBhvr>
                                    </p:animEffect>
                                  </p:childTnLst>
                                </p:cTn>
                              </p:par>
                              <p:par>
                                <p:cTn id="60" presetID="12" presetClass="entr" presetSubtype="8"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1000" fill="hold"/>
                                        <p:tgtEl>
                                          <p:spTgt spid="34"/>
                                        </p:tgtEl>
                                        <p:attrNameLst>
                                          <p:attrName>ppt_w</p:attrName>
                                        </p:attrNameLst>
                                      </p:cBhvr>
                                      <p:tavLst>
                                        <p:tav tm="0">
                                          <p:val>
                                            <p:fltVal val="0"/>
                                          </p:val>
                                        </p:tav>
                                        <p:tav tm="100000">
                                          <p:val>
                                            <p:strVal val="#ppt_w"/>
                                          </p:val>
                                        </p:tav>
                                      </p:tavLst>
                                    </p:anim>
                                    <p:anim calcmode="lin" valueType="num">
                                      <p:cBhvr>
                                        <p:cTn id="68" dur="1000" fill="hold"/>
                                        <p:tgtEl>
                                          <p:spTgt spid="34"/>
                                        </p:tgtEl>
                                        <p:attrNameLst>
                                          <p:attrName>ppt_h</p:attrName>
                                        </p:attrNameLst>
                                      </p:cBhvr>
                                      <p:tavLst>
                                        <p:tav tm="0">
                                          <p:val>
                                            <p:fltVal val="0"/>
                                          </p:val>
                                        </p:tav>
                                        <p:tav tm="100000">
                                          <p:val>
                                            <p:strVal val="#ppt_h"/>
                                          </p:val>
                                        </p:tav>
                                      </p:tavLst>
                                    </p:anim>
                                    <p:anim calcmode="lin" valueType="num">
                                      <p:cBhvr>
                                        <p:cTn id="69"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1" fill="hold">
                      <p:stCondLst>
                        <p:cond delay="indefinite"/>
                      </p:stCondLst>
                      <p:childTnLst>
                        <p:par>
                          <p:cTn id="72" fill="hold">
                            <p:stCondLst>
                              <p:cond delay="0"/>
                            </p:stCondLst>
                            <p:childTnLst>
                              <p:par>
                                <p:cTn id="73" presetID="12" presetClass="entr" presetSubtype="1"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slide(fromTop)">
                                      <p:cBhvr>
                                        <p:cTn id="75" dur="500"/>
                                        <p:tgtEl>
                                          <p:spTgt spid="21"/>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slide(fromTop)">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1" fill="hold" nodeType="click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slide(fromTop)">
                                      <p:cBhvr>
                                        <p:cTn id="83" dur="500"/>
                                        <p:tgtEl>
                                          <p:spTgt spid="27"/>
                                        </p:tgtEl>
                                      </p:cBhvr>
                                    </p:animEffect>
                                  </p:childTnLst>
                                </p:cTn>
                              </p:par>
                              <p:par>
                                <p:cTn id="84" presetID="12" presetClass="entr" presetSubtype="1"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slide(fromTop)">
                                      <p:cBhvr>
                                        <p:cTn id="86" dur="5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1"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lide(fromTop)">
                                      <p:cBhvr>
                                        <p:cTn id="91" dur="500"/>
                                        <p:tgtEl>
                                          <p:spTgt spid="31"/>
                                        </p:tgtEl>
                                      </p:cBhvr>
                                    </p:animEffect>
                                  </p:childTnLst>
                                </p:cTn>
                              </p:par>
                              <p:par>
                                <p:cTn id="92" presetID="12" presetClass="entr" presetSubtype="1"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slide(fromTop)">
                                      <p:cBhvr>
                                        <p:cTn id="94" dur="500"/>
                                        <p:tgtEl>
                                          <p:spTgt spid="30"/>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1" fill="hold" nodeType="click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slide(fromTop)">
                                      <p:cBhvr>
                                        <p:cTn id="99" dur="500"/>
                                        <p:tgtEl>
                                          <p:spTgt spid="33"/>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slide(fromTop)">
                                      <p:cBhvr>
                                        <p:cTn id="102" dur="500"/>
                                        <p:tgtEl>
                                          <p:spTgt spid="32"/>
                                        </p:tgtEl>
                                      </p:cBhvr>
                                    </p:animEffect>
                                  </p:childTnLst>
                                </p:cTn>
                              </p:par>
                            </p:childTnLst>
                          </p:cTn>
                        </p:par>
                      </p:childTnLst>
                    </p:cTn>
                  </p:par>
                  <p:par>
                    <p:cTn id="103" fill="hold">
                      <p:stCondLst>
                        <p:cond delay="indefinite"/>
                      </p:stCondLst>
                      <p:childTnLst>
                        <p:par>
                          <p:cTn id="104" fill="hold">
                            <p:stCondLst>
                              <p:cond delay="0"/>
                            </p:stCondLst>
                            <p:childTnLst>
                              <p:par>
                                <p:cTn id="105" presetID="15" presetClass="entr" presetSubtype="0" fill="hold" grpId="0" nodeType="click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1000" fill="hold"/>
                                        <p:tgtEl>
                                          <p:spTgt spid="35"/>
                                        </p:tgtEl>
                                        <p:attrNameLst>
                                          <p:attrName>ppt_w</p:attrName>
                                        </p:attrNameLst>
                                      </p:cBhvr>
                                      <p:tavLst>
                                        <p:tav tm="0">
                                          <p:val>
                                            <p:fltVal val="0"/>
                                          </p:val>
                                        </p:tav>
                                        <p:tav tm="100000">
                                          <p:val>
                                            <p:strVal val="#ppt_w"/>
                                          </p:val>
                                        </p:tav>
                                      </p:tavLst>
                                    </p:anim>
                                    <p:anim calcmode="lin" valueType="num">
                                      <p:cBhvr>
                                        <p:cTn id="108" dur="1000" fill="hold"/>
                                        <p:tgtEl>
                                          <p:spTgt spid="35"/>
                                        </p:tgtEl>
                                        <p:attrNameLst>
                                          <p:attrName>ppt_h</p:attrName>
                                        </p:attrNameLst>
                                      </p:cBhvr>
                                      <p:tavLst>
                                        <p:tav tm="0">
                                          <p:val>
                                            <p:fltVal val="0"/>
                                          </p:val>
                                        </p:tav>
                                        <p:tav tm="100000">
                                          <p:val>
                                            <p:strVal val="#ppt_h"/>
                                          </p:val>
                                        </p:tav>
                                      </p:tavLst>
                                    </p:anim>
                                    <p:anim calcmode="lin" valueType="num">
                                      <p:cBhvr>
                                        <p:cTn id="109"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26" grpId="0"/>
      <p:bldP spid="30" grpId="0"/>
      <p:bldP spid="32" grpId="0"/>
      <p:bldP spid="34" grpId="0"/>
      <p:bldP spid="35" grpId="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738438" y="1000125"/>
            <a:ext cx="4214812" cy="2071688"/>
          </a:xfrm>
        </p:spPr>
        <p:txBody>
          <a:bodyPr/>
          <a:lstStyle/>
          <a:p>
            <a:pPr>
              <a:buFont typeface="Wingdings" panose="05000000000000000000" pitchFamily="2" charset="2"/>
              <a:buNone/>
            </a:pPr>
            <a:r>
              <a:rPr lang="en-US" altLang="zh-CN" sz="2800" smtClean="0"/>
              <a:t>a</a:t>
            </a:r>
            <a:r>
              <a:rPr lang="zh-CN" altLang="en-US" sz="2800" smtClean="0"/>
              <a:t>代表第</a:t>
            </a:r>
            <a:r>
              <a:rPr lang="en-US" altLang="zh-CN" sz="2800" smtClean="0"/>
              <a:t>0</a:t>
            </a:r>
            <a:r>
              <a:rPr lang="zh-CN" altLang="en-US" sz="2800" smtClean="0"/>
              <a:t>行首地址</a:t>
            </a:r>
            <a:endParaRPr lang="en-US" altLang="zh-CN" sz="2800" smtClean="0"/>
          </a:p>
          <a:p>
            <a:pPr>
              <a:buFont typeface="Wingdings" panose="05000000000000000000" pitchFamily="2" charset="2"/>
              <a:buNone/>
            </a:pPr>
            <a:r>
              <a:rPr lang="en-US" altLang="zh-CN" sz="2800" smtClean="0"/>
              <a:t>a+1</a:t>
            </a:r>
            <a:r>
              <a:rPr lang="zh-CN" altLang="en-US" sz="2800" smtClean="0"/>
              <a:t>代表第</a:t>
            </a:r>
            <a:r>
              <a:rPr lang="en-US" altLang="zh-CN" sz="2800" smtClean="0"/>
              <a:t>1</a:t>
            </a:r>
            <a:r>
              <a:rPr lang="zh-CN" altLang="en-US" sz="2800" smtClean="0"/>
              <a:t>行首地址</a:t>
            </a:r>
            <a:endParaRPr lang="en-US" altLang="zh-CN" sz="2800" smtClean="0"/>
          </a:p>
          <a:p>
            <a:pPr>
              <a:buFont typeface="Wingdings" panose="05000000000000000000" pitchFamily="2" charset="2"/>
              <a:buNone/>
            </a:pPr>
            <a:r>
              <a:rPr lang="en-US" altLang="zh-CN" sz="2800" smtClean="0"/>
              <a:t>a+2</a:t>
            </a:r>
            <a:r>
              <a:rPr lang="zh-CN" altLang="en-US" sz="2800" smtClean="0"/>
              <a:t>代表第</a:t>
            </a:r>
            <a:r>
              <a:rPr lang="en-US" altLang="zh-CN" sz="2800" smtClean="0"/>
              <a:t>2</a:t>
            </a:r>
            <a:r>
              <a:rPr lang="zh-CN" altLang="en-US" sz="2800" smtClean="0"/>
              <a:t>行首地址</a:t>
            </a:r>
            <a:endParaRPr lang="en-US" altLang="zh-CN" sz="2800"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78883"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78884"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78885"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78886"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78887"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78888"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78889"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78890"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78891"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78892"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78893"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78894"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78895"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78896"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78897"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78898"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78899"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78900"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78901"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78902"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78903"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78904"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sp>
        <p:nvSpPr>
          <p:cNvPr id="29" name="圆角矩形标注 28"/>
          <p:cNvSpPr>
            <a:spLocks noChangeArrowheads="1"/>
          </p:cNvSpPr>
          <p:nvPr/>
        </p:nvSpPr>
        <p:spPr bwMode="auto">
          <a:xfrm>
            <a:off x="6167438" y="500063"/>
            <a:ext cx="4000500" cy="642937"/>
          </a:xfrm>
          <a:prstGeom prst="wedgeRoundRectCallout">
            <a:avLst>
              <a:gd name="adj1" fmla="val -32245"/>
              <a:gd name="adj2" fmla="val 93593"/>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行指针每加</a:t>
            </a:r>
            <a:r>
              <a:rPr lang="en-US" altLang="zh-CN" sz="2800" b="1">
                <a:solidFill>
                  <a:srgbClr val="0000CC"/>
                </a:solidFill>
              </a:rPr>
              <a:t>1</a:t>
            </a:r>
            <a:r>
              <a:rPr lang="zh-CN" altLang="en-US" sz="2800" b="1">
                <a:solidFill>
                  <a:srgbClr val="0000CC"/>
                </a:solidFill>
              </a:rPr>
              <a:t>，走一行</a:t>
            </a:r>
            <a:endParaRPr lang="en-US" altLang="zh-CN" sz="2800" b="1">
              <a:solidFill>
                <a:srgbClr val="0000CC"/>
              </a:solidFill>
            </a:endParaRPr>
          </a:p>
        </p:txBody>
      </p:sp>
      <p:pic>
        <p:nvPicPr>
          <p:cNvPr id="78906" name="图片 27"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738438" y="1000125"/>
            <a:ext cx="7072312" cy="1571625"/>
          </a:xfrm>
        </p:spPr>
        <p:txBody>
          <a:bodyPr/>
          <a:lstStyle/>
          <a:p>
            <a:pPr>
              <a:buFont typeface="Wingdings" panose="05000000000000000000" pitchFamily="2" charset="2"/>
              <a:buNone/>
            </a:pPr>
            <a:r>
              <a:rPr lang="en-US" altLang="zh-CN" sz="2800" smtClean="0"/>
              <a:t>a+i</a:t>
            </a:r>
            <a:r>
              <a:rPr lang="zh-CN" altLang="en-US" sz="2800" smtClean="0"/>
              <a:t>代表行号为</a:t>
            </a:r>
            <a:r>
              <a:rPr lang="en-US" altLang="zh-CN" sz="2800" smtClean="0"/>
              <a:t>i</a:t>
            </a:r>
            <a:r>
              <a:rPr lang="zh-CN" altLang="en-US" sz="2800" smtClean="0"/>
              <a:t>的行首地址（按行变化）</a:t>
            </a:r>
            <a:endParaRPr lang="en-US" altLang="zh-CN" sz="2800" smtClean="0"/>
          </a:p>
          <a:p>
            <a:pPr>
              <a:buFont typeface="Wingdings" panose="05000000000000000000" pitchFamily="2" charset="2"/>
              <a:buNone/>
            </a:pPr>
            <a:r>
              <a:rPr lang="en-US" altLang="zh-CN" sz="2800" smtClean="0"/>
              <a:t>*(a+i)</a:t>
            </a:r>
            <a:r>
              <a:rPr lang="zh-CN" altLang="en-US" sz="2800" smtClean="0"/>
              <a:t>代表什么？</a:t>
            </a:r>
            <a:endParaRPr lang="en-US" altLang="zh-CN" sz="2800" smtClean="0"/>
          </a:p>
          <a:p>
            <a:pPr>
              <a:buFont typeface="Wingdings" panose="05000000000000000000" pitchFamily="2" charset="2"/>
              <a:buNone/>
            </a:pPr>
            <a:endParaRPr lang="en-US" altLang="zh-CN" sz="2800"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79907"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79908"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79909"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79910"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79911"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79912"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79913"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79914"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79915"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79916"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79917"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79918"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79919"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79920"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79921"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79922"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79923"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79924"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79925"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79926"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79927"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79928"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sp>
        <p:nvSpPr>
          <p:cNvPr id="28" name="Rectangle 3"/>
          <p:cNvSpPr txBox="1">
            <a:spLocks noChangeArrowheads="1"/>
          </p:cNvSpPr>
          <p:nvPr/>
        </p:nvSpPr>
        <p:spPr bwMode="auto">
          <a:xfrm>
            <a:off x="6167438" y="1571625"/>
            <a:ext cx="2286000" cy="714375"/>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None/>
              <a:defRPr/>
            </a:pPr>
            <a:r>
              <a:rPr lang="zh-CN" altLang="en-US" sz="2800" b="1" kern="0" dirty="0">
                <a:solidFill>
                  <a:srgbClr val="9D138D"/>
                </a:solidFill>
                <a:latin typeface="+mn-lt"/>
                <a:ea typeface="+mn-ea"/>
              </a:rPr>
              <a:t>相当于</a:t>
            </a:r>
            <a:r>
              <a:rPr lang="en-US" altLang="zh-CN" sz="2800" b="1" kern="0" dirty="0">
                <a:solidFill>
                  <a:srgbClr val="9D138D"/>
                </a:solidFill>
                <a:latin typeface="+mn-lt"/>
                <a:ea typeface="+mn-ea"/>
              </a:rPr>
              <a:t>a[</a:t>
            </a:r>
            <a:r>
              <a:rPr lang="en-US" altLang="zh-CN" sz="2800" b="1" kern="0" dirty="0" err="1">
                <a:solidFill>
                  <a:srgbClr val="9D138D"/>
                </a:solidFill>
                <a:latin typeface="+mn-lt"/>
                <a:ea typeface="+mn-ea"/>
              </a:rPr>
              <a:t>i</a:t>
            </a:r>
            <a:r>
              <a:rPr lang="en-US" altLang="zh-CN" sz="2800" b="1" kern="0" dirty="0">
                <a:solidFill>
                  <a:srgbClr val="9D138D"/>
                </a:solidFill>
                <a:latin typeface="+mn-lt"/>
                <a:ea typeface="+mn-ea"/>
              </a:rPr>
              <a:t>]</a:t>
            </a:r>
            <a:endParaRPr lang="en-US" altLang="zh-CN" sz="2800" b="1" kern="0" dirty="0">
              <a:solidFill>
                <a:srgbClr val="9D138D"/>
              </a:solidFill>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solidFill>
                <a:srgbClr val="9D138D"/>
              </a:solidFill>
              <a:latin typeface="+mn-lt"/>
              <a:ea typeface="+mn-ea"/>
            </a:endParaRPr>
          </a:p>
        </p:txBody>
      </p:sp>
      <p:pic>
        <p:nvPicPr>
          <p:cNvPr id="79930" name="图片 28"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blinds(horizontal)">
                                      <p:cBhvr>
                                        <p:cTn id="17"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381250" y="928688"/>
            <a:ext cx="5786438" cy="2571750"/>
          </a:xfrm>
        </p:spPr>
        <p:txBody>
          <a:bodyPr/>
          <a:lstStyle/>
          <a:p>
            <a:pPr>
              <a:buFont typeface="Wingdings" panose="05000000000000000000" pitchFamily="2" charset="2"/>
              <a:buNone/>
            </a:pPr>
            <a:r>
              <a:rPr lang="en-US" altLang="zh-CN" sz="2800" smtClean="0"/>
              <a:t>a[0]</a:t>
            </a:r>
            <a:r>
              <a:rPr lang="zh-CN" altLang="en-US" sz="2800" smtClean="0"/>
              <a:t>代表</a:t>
            </a:r>
            <a:r>
              <a:rPr lang="en-US" altLang="zh-CN" sz="2800" smtClean="0"/>
              <a:t>a[0][0]</a:t>
            </a:r>
            <a:r>
              <a:rPr lang="zh-CN" altLang="en-US" sz="2800" smtClean="0"/>
              <a:t>的地址</a:t>
            </a:r>
            <a:endParaRPr lang="en-US" altLang="zh-CN" sz="2800" smtClean="0"/>
          </a:p>
          <a:p>
            <a:pPr>
              <a:buFont typeface="Wingdings" panose="05000000000000000000" pitchFamily="2" charset="2"/>
              <a:buNone/>
            </a:pPr>
            <a:r>
              <a:rPr lang="en-US" altLang="zh-CN" sz="2800" smtClean="0"/>
              <a:t>a[0]+1</a:t>
            </a:r>
            <a:r>
              <a:rPr lang="zh-CN" altLang="en-US" sz="2800" smtClean="0"/>
              <a:t>代表</a:t>
            </a:r>
            <a:r>
              <a:rPr lang="en-US" altLang="zh-CN" sz="2800" smtClean="0"/>
              <a:t>a[0][1]</a:t>
            </a:r>
            <a:r>
              <a:rPr lang="zh-CN" altLang="en-US" sz="2800" smtClean="0"/>
              <a:t>的地址</a:t>
            </a:r>
            <a:endParaRPr lang="en-US" altLang="zh-CN" sz="2800" smtClean="0"/>
          </a:p>
          <a:p>
            <a:pPr>
              <a:buFont typeface="Wingdings" panose="05000000000000000000" pitchFamily="2" charset="2"/>
              <a:buNone/>
            </a:pPr>
            <a:r>
              <a:rPr lang="en-US" altLang="zh-CN" sz="2800" smtClean="0"/>
              <a:t>a[0]+2</a:t>
            </a:r>
            <a:r>
              <a:rPr lang="zh-CN" altLang="en-US" sz="2800" smtClean="0"/>
              <a:t>代表</a:t>
            </a:r>
            <a:r>
              <a:rPr lang="en-US" altLang="zh-CN" sz="2800" smtClean="0"/>
              <a:t>a[0][2]</a:t>
            </a:r>
            <a:r>
              <a:rPr lang="zh-CN" altLang="en-US" sz="2800" smtClean="0"/>
              <a:t>的地址</a:t>
            </a:r>
            <a:endParaRPr lang="en-US" altLang="zh-CN" sz="2800" smtClean="0"/>
          </a:p>
          <a:p>
            <a:pPr>
              <a:buFont typeface="Wingdings" panose="05000000000000000000" pitchFamily="2" charset="2"/>
              <a:buNone/>
            </a:pPr>
            <a:r>
              <a:rPr lang="en-US" altLang="zh-CN" sz="2800" smtClean="0"/>
              <a:t>a[0]+3</a:t>
            </a:r>
            <a:r>
              <a:rPr lang="zh-CN" altLang="en-US" sz="2800" smtClean="0"/>
              <a:t>代表</a:t>
            </a:r>
            <a:r>
              <a:rPr lang="en-US" altLang="zh-CN" sz="2800" smtClean="0"/>
              <a:t>a[0][3]</a:t>
            </a:r>
            <a:r>
              <a:rPr lang="zh-CN" altLang="en-US" sz="2800" smtClean="0"/>
              <a:t>的地址</a:t>
            </a:r>
            <a:endParaRPr lang="en-US" altLang="zh-CN" sz="2800" smtClean="0"/>
          </a:p>
          <a:p>
            <a:pPr>
              <a:buFont typeface="Wingdings" panose="05000000000000000000" pitchFamily="2" charset="2"/>
              <a:buNone/>
            </a:pPr>
            <a:endParaRPr lang="en-US" altLang="zh-CN" sz="2800"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80931"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80932"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80933"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80934"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80935"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80936"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80937"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80938"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80939"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80940"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80941"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80942"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80943"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80944"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80945"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80946"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80947"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80948"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80949"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80950"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80951"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80952"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sp>
        <p:nvSpPr>
          <p:cNvPr id="29" name="圆角矩形标注 28"/>
          <p:cNvSpPr>
            <a:spLocks noChangeArrowheads="1"/>
          </p:cNvSpPr>
          <p:nvPr/>
        </p:nvSpPr>
        <p:spPr bwMode="auto">
          <a:xfrm>
            <a:off x="6167438" y="500063"/>
            <a:ext cx="4000500" cy="642937"/>
          </a:xfrm>
          <a:prstGeom prst="wedgeRoundRectCallout">
            <a:avLst>
              <a:gd name="adj1" fmla="val -32245"/>
              <a:gd name="adj2" fmla="val 93593"/>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列指针每加</a:t>
            </a:r>
            <a:r>
              <a:rPr lang="en-US" altLang="zh-CN" sz="2800" b="1">
                <a:solidFill>
                  <a:srgbClr val="0000CC"/>
                </a:solidFill>
              </a:rPr>
              <a:t>1</a:t>
            </a:r>
            <a:r>
              <a:rPr lang="zh-CN" altLang="en-US" sz="2800" b="1">
                <a:solidFill>
                  <a:srgbClr val="0000CC"/>
                </a:solidFill>
              </a:rPr>
              <a:t>，走一列</a:t>
            </a:r>
            <a:endParaRPr lang="en-US" altLang="zh-CN" sz="2800" b="1">
              <a:solidFill>
                <a:srgbClr val="0000CC"/>
              </a:solidFill>
            </a:endParaRPr>
          </a:p>
        </p:txBody>
      </p:sp>
      <p:pic>
        <p:nvPicPr>
          <p:cNvPr id="80954" name="图片 27"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2" dur="500"/>
                                        <p:tgtEl>
                                          <p:spTgt spid="61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738313" y="642938"/>
            <a:ext cx="3571875" cy="785812"/>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err="1">
                <a:solidFill>
                  <a:srgbClr val="00B050"/>
                </a:solidFill>
                <a:latin typeface="+mn-lt"/>
                <a:ea typeface="+mn-ea"/>
              </a:rPr>
              <a:t>int</a:t>
            </a:r>
            <a:r>
              <a:rPr lang="en-US" altLang="zh-CN" sz="2800" b="1" kern="0" dirty="0">
                <a:solidFill>
                  <a:srgbClr val="00B050"/>
                </a:solidFill>
                <a:latin typeface="+mn-lt"/>
                <a:ea typeface="+mn-ea"/>
              </a:rPr>
              <a:t> </a:t>
            </a:r>
            <a:r>
              <a:rPr lang="en-US" altLang="zh-CN" sz="2800" b="1" kern="0" dirty="0" err="1">
                <a:solidFill>
                  <a:srgbClr val="00B050"/>
                </a:solidFill>
                <a:latin typeface="+mn-lt"/>
                <a:ea typeface="+mn-ea"/>
              </a:rPr>
              <a:t>i</a:t>
            </a:r>
            <a:r>
              <a:rPr lang="en-US" altLang="zh-CN" sz="2800" b="1" kern="0" dirty="0">
                <a:solidFill>
                  <a:srgbClr val="00B050"/>
                </a:solidFill>
                <a:latin typeface="+mn-lt"/>
                <a:ea typeface="+mn-ea"/>
              </a:rPr>
              <a:t>=3,j=6,k;</a:t>
            </a:r>
            <a:endParaRPr lang="en-US" altLang="zh-CN" sz="2800" b="1" kern="0" dirty="0">
              <a:solidFill>
                <a:srgbClr val="00B050"/>
              </a:solidFill>
              <a:latin typeface="+mn-lt"/>
              <a:ea typeface="+mn-ea"/>
            </a:endParaRPr>
          </a:p>
        </p:txBody>
      </p:sp>
      <p:sp>
        <p:nvSpPr>
          <p:cNvPr id="7" name="Rectangle 3"/>
          <p:cNvSpPr txBox="1">
            <a:spLocks noChangeArrowheads="1"/>
          </p:cNvSpPr>
          <p:nvPr/>
        </p:nvSpPr>
        <p:spPr bwMode="auto">
          <a:xfrm>
            <a:off x="1738313" y="1357313"/>
            <a:ext cx="1857375" cy="785812"/>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a:solidFill>
                  <a:srgbClr val="00B050"/>
                </a:solidFill>
                <a:latin typeface="+mn-lt"/>
                <a:ea typeface="+mn-ea"/>
              </a:rPr>
              <a:t>k=</a:t>
            </a:r>
            <a:r>
              <a:rPr lang="en-US" altLang="zh-CN" sz="2800" b="1" kern="0" dirty="0" err="1">
                <a:solidFill>
                  <a:srgbClr val="00B050"/>
                </a:solidFill>
                <a:latin typeface="+mn-lt"/>
                <a:ea typeface="+mn-ea"/>
              </a:rPr>
              <a:t>i+j</a:t>
            </a:r>
            <a:r>
              <a:rPr lang="en-US" altLang="zh-CN" sz="2800" b="1" kern="0" dirty="0">
                <a:solidFill>
                  <a:srgbClr val="00B050"/>
                </a:solidFill>
                <a:latin typeface="+mn-lt"/>
                <a:ea typeface="+mn-ea"/>
              </a:rPr>
              <a:t>;</a:t>
            </a:r>
            <a:endParaRPr lang="en-US" altLang="zh-CN" sz="2800" b="1" kern="0" dirty="0">
              <a:solidFill>
                <a:srgbClr val="00B050"/>
              </a:solidFill>
              <a:latin typeface="+mn-lt"/>
              <a:ea typeface="+mn-ea"/>
            </a:endParaRPr>
          </a:p>
        </p:txBody>
      </p:sp>
      <p:sp>
        <p:nvSpPr>
          <p:cNvPr id="8" name="圆角矩形标注 7"/>
          <p:cNvSpPr>
            <a:spLocks noChangeArrowheads="1"/>
          </p:cNvSpPr>
          <p:nvPr/>
        </p:nvSpPr>
        <p:spPr bwMode="auto">
          <a:xfrm>
            <a:off x="2208213" y="2143125"/>
            <a:ext cx="1958975" cy="642938"/>
          </a:xfrm>
          <a:prstGeom prst="wedgeRoundRectCallout">
            <a:avLst>
              <a:gd name="adj1" fmla="val 71315"/>
              <a:gd name="adj2" fmla="val 16421"/>
              <a:gd name="adj3" fmla="val 16667"/>
            </a:avLst>
          </a:prstGeom>
          <a:solidFill>
            <a:srgbClr val="FFFFCC"/>
          </a:solidFill>
          <a:ln w="9525" algn="ctr">
            <a:solidFill>
              <a:schemeClr val="tx1"/>
            </a:solidFill>
            <a:miter lim="800000"/>
          </a:ln>
        </p:spPr>
        <p:txBody>
          <a:bodyPr/>
          <a:lstStyle/>
          <a:p>
            <a:pPr algn="ctr"/>
            <a:r>
              <a:rPr lang="zh-CN" altLang="en-US" sz="2800" b="1"/>
              <a:t>从这里取</a:t>
            </a:r>
            <a:r>
              <a:rPr lang="en-US" altLang="zh-CN" sz="2800" b="1"/>
              <a:t>3</a:t>
            </a:r>
            <a:endParaRPr lang="zh-CN" altLang="en-US" sz="2800" b="1">
              <a:solidFill>
                <a:srgbClr val="FF0000"/>
              </a:solidFill>
            </a:endParaRPr>
          </a:p>
        </p:txBody>
      </p:sp>
      <p:sp>
        <p:nvSpPr>
          <p:cNvPr id="9" name="圆角矩形标注 8"/>
          <p:cNvSpPr>
            <a:spLocks noChangeArrowheads="1"/>
          </p:cNvSpPr>
          <p:nvPr/>
        </p:nvSpPr>
        <p:spPr bwMode="auto">
          <a:xfrm>
            <a:off x="1952625" y="4214813"/>
            <a:ext cx="2357438" cy="571500"/>
          </a:xfrm>
          <a:prstGeom prst="wedgeRoundRectCallout">
            <a:avLst>
              <a:gd name="adj1" fmla="val 68060"/>
              <a:gd name="adj2" fmla="val -163056"/>
              <a:gd name="adj3" fmla="val 16667"/>
            </a:avLst>
          </a:prstGeom>
          <a:solidFill>
            <a:srgbClr val="FFFFCC"/>
          </a:solidFill>
          <a:ln w="9525" algn="ctr">
            <a:solidFill>
              <a:schemeClr val="tx1"/>
            </a:solidFill>
            <a:miter lim="800000"/>
          </a:ln>
        </p:spPr>
        <p:txBody>
          <a:bodyPr/>
          <a:lstStyle/>
          <a:p>
            <a:r>
              <a:rPr lang="zh-CN" altLang="en-US" sz="2800" b="1"/>
              <a:t>将</a:t>
            </a:r>
            <a:r>
              <a:rPr lang="en-US" altLang="zh-CN" sz="2800" b="1"/>
              <a:t>9</a:t>
            </a:r>
            <a:r>
              <a:rPr lang="zh-CN" altLang="en-US" sz="2800" b="1"/>
              <a:t>送到这里</a:t>
            </a:r>
            <a:endParaRPr lang="zh-CN" altLang="en-US" sz="2800" b="1"/>
          </a:p>
        </p:txBody>
      </p:sp>
      <p:sp>
        <p:nvSpPr>
          <p:cNvPr id="10" name="圆角矩形标注 9"/>
          <p:cNvSpPr>
            <a:spLocks noChangeArrowheads="1"/>
          </p:cNvSpPr>
          <p:nvPr/>
        </p:nvSpPr>
        <p:spPr bwMode="auto">
          <a:xfrm>
            <a:off x="2238375" y="2928938"/>
            <a:ext cx="2000250" cy="642937"/>
          </a:xfrm>
          <a:prstGeom prst="wedgeRoundRectCallout">
            <a:avLst>
              <a:gd name="adj1" fmla="val 71088"/>
              <a:gd name="adj2" fmla="val -36282"/>
              <a:gd name="adj3" fmla="val 16667"/>
            </a:avLst>
          </a:prstGeom>
          <a:solidFill>
            <a:srgbClr val="FFFFCC"/>
          </a:solidFill>
          <a:ln w="9525" algn="ctr">
            <a:solidFill>
              <a:schemeClr val="tx1"/>
            </a:solidFill>
            <a:miter lim="800000"/>
          </a:ln>
        </p:spPr>
        <p:txBody>
          <a:bodyPr/>
          <a:lstStyle/>
          <a:p>
            <a:pPr algn="ctr"/>
            <a:r>
              <a:rPr lang="zh-CN" altLang="en-US" sz="2800" b="1"/>
              <a:t>从这里取</a:t>
            </a:r>
            <a:r>
              <a:rPr lang="en-US" altLang="zh-CN" sz="2800" b="1"/>
              <a:t>6</a:t>
            </a:r>
            <a:endParaRPr lang="zh-CN" altLang="en-US" sz="2800" b="1">
              <a:solidFill>
                <a:srgbClr val="FF0000"/>
              </a:solidFill>
            </a:endParaRPr>
          </a:p>
        </p:txBody>
      </p:sp>
      <p:sp>
        <p:nvSpPr>
          <p:cNvPr id="11" name="横卷形 10"/>
          <p:cNvSpPr>
            <a:spLocks noChangeArrowheads="1"/>
          </p:cNvSpPr>
          <p:nvPr/>
        </p:nvSpPr>
        <p:spPr bwMode="auto">
          <a:xfrm>
            <a:off x="1952625" y="5357813"/>
            <a:ext cx="2357438" cy="785812"/>
          </a:xfrm>
          <a:prstGeom prst="horizontalScroll">
            <a:avLst>
              <a:gd name="adj" fmla="val 12500"/>
            </a:avLst>
          </a:prstGeom>
          <a:solidFill>
            <a:srgbClr val="E1FFE1"/>
          </a:solidFill>
          <a:ln w="9525" algn="ctr">
            <a:solidFill>
              <a:schemeClr val="tx1"/>
            </a:solidFill>
            <a:miter lim="800000"/>
          </a:ln>
        </p:spPr>
        <p:txBody>
          <a:bodyPr wrap="none"/>
          <a:lstStyle/>
          <a:p>
            <a:pPr algn="ctr"/>
            <a:r>
              <a:rPr lang="zh-CN" altLang="en-US" sz="3200" b="1">
                <a:solidFill>
                  <a:srgbClr val="FF0000"/>
                </a:solidFill>
              </a:rPr>
              <a:t>直接存取</a:t>
            </a:r>
            <a:endParaRPr lang="zh-CN" altLang="en-US" sz="3200" b="1">
              <a:solidFill>
                <a:srgbClr val="FF0000"/>
              </a:solidFill>
            </a:endParaRPr>
          </a:p>
        </p:txBody>
      </p:sp>
      <p:pic>
        <p:nvPicPr>
          <p:cNvPr id="8200" name="Picture 3"/>
          <p:cNvPicPr>
            <a:picLocks noChangeAspect="1" noChangeArrowheads="1"/>
          </p:cNvPicPr>
          <p:nvPr/>
        </p:nvPicPr>
        <p:blipFill>
          <a:blip r:embed="rId1"/>
          <a:srcRect/>
          <a:stretch>
            <a:fillRect/>
          </a:stretch>
        </p:blipFill>
        <p:spPr bwMode="auto">
          <a:xfrm>
            <a:off x="4881563" y="26988"/>
            <a:ext cx="5786437" cy="6616700"/>
          </a:xfrm>
          <a:prstGeom prst="rect">
            <a:avLst/>
          </a:prstGeom>
          <a:noFill/>
          <a:ln w="9525">
            <a:noFill/>
            <a:miter lim="800000"/>
            <a:headEnd/>
            <a:tailEnd/>
          </a:ln>
        </p:spPr>
      </p:pic>
      <p:pic>
        <p:nvPicPr>
          <p:cNvPr id="13" name="Picture 2"/>
          <p:cNvPicPr>
            <a:picLocks noChangeAspect="1" noChangeArrowheads="1"/>
          </p:cNvPicPr>
          <p:nvPr/>
        </p:nvPicPr>
        <p:blipFill>
          <a:blip r:embed="rId2"/>
          <a:srcRect/>
          <a:stretch>
            <a:fillRect/>
          </a:stretch>
        </p:blipFill>
        <p:spPr bwMode="auto">
          <a:xfrm>
            <a:off x="7096125" y="3286125"/>
            <a:ext cx="590550" cy="357188"/>
          </a:xfrm>
          <a:prstGeom prst="rect">
            <a:avLst/>
          </a:prstGeom>
          <a:noFill/>
          <a:ln w="9525">
            <a:noFill/>
            <a:miter lim="800000"/>
            <a:headEnd/>
            <a:tailEnd/>
          </a:ln>
        </p:spPr>
      </p:pic>
      <p:pic>
        <p:nvPicPr>
          <p:cNvPr id="8202" name="Picture 4"/>
          <p:cNvPicPr>
            <a:picLocks noChangeAspect="1" noChangeArrowheads="1"/>
          </p:cNvPicPr>
          <p:nvPr/>
        </p:nvPicPr>
        <p:blipFill>
          <a:blip r:embed="rId3"/>
          <a:srcRect/>
          <a:stretch>
            <a:fillRect/>
          </a:stretch>
        </p:blipFill>
        <p:spPr bwMode="auto">
          <a:xfrm>
            <a:off x="5595938" y="2286000"/>
            <a:ext cx="582612" cy="2989263"/>
          </a:xfrm>
          <a:prstGeom prst="rect">
            <a:avLst/>
          </a:prstGeom>
          <a:noFill/>
          <a:ln w="9525">
            <a:noFill/>
            <a:miter lim="800000"/>
            <a:headEnd/>
            <a:tailEnd/>
          </a:ln>
        </p:spPr>
      </p:pic>
      <p:pic>
        <p:nvPicPr>
          <p:cNvPr id="8203" name="图片 11" descr="Untitled.png">
            <a:hlinkClick r:id="rId4" action="ppaction://hlinksldjump"/>
          </p:cNvPr>
          <p:cNvPicPr>
            <a:picLocks noChangeAspect="1"/>
          </p:cNvPicPr>
          <p:nvPr/>
        </p:nvPicPr>
        <p:blipFill>
          <a:blip r:embed="rId5"/>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par>
                          <p:cTn id="23" fill="hold">
                            <p:stCondLst>
                              <p:cond delay="500"/>
                            </p:stCondLst>
                            <p:childTnLst>
                              <p:par>
                                <p:cTn id="24" presetID="15"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0" fill="hold"/>
                                        <p:tgtEl>
                                          <p:spTgt spid="13"/>
                                        </p:tgtEl>
                                        <p:attrNameLst>
                                          <p:attrName>ppt_w</p:attrName>
                                        </p:attrNameLst>
                                      </p:cBhvr>
                                      <p:tavLst>
                                        <p:tav tm="0">
                                          <p:val>
                                            <p:fltVal val="0"/>
                                          </p:val>
                                        </p:tav>
                                        <p:tav tm="100000">
                                          <p:val>
                                            <p:strVal val="#ppt_w"/>
                                          </p:val>
                                        </p:tav>
                                      </p:tavLst>
                                    </p:anim>
                                    <p:anim calcmode="lin" valueType="num">
                                      <p:cBhvr>
                                        <p:cTn id="27" dur="3000" fill="hold"/>
                                        <p:tgtEl>
                                          <p:spTgt spid="13"/>
                                        </p:tgtEl>
                                        <p:attrNameLst>
                                          <p:attrName>ppt_h</p:attrName>
                                        </p:attrNameLst>
                                      </p:cBhvr>
                                      <p:tavLst>
                                        <p:tav tm="0">
                                          <p:val>
                                            <p:fltVal val="0"/>
                                          </p:val>
                                        </p:tav>
                                        <p:tav tm="100000">
                                          <p:val>
                                            <p:strVal val="#ppt_h"/>
                                          </p:val>
                                        </p:tav>
                                      </p:tavLst>
                                    </p:anim>
                                    <p:anim calcmode="lin" valueType="num">
                                      <p:cBhvr>
                                        <p:cTn id="28" dur="3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9" dur="3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P spid="10" grpId="0" bldLvl="0" animBg="1"/>
      <p:bldP spid="11"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381250" y="928688"/>
            <a:ext cx="5786438" cy="2571750"/>
          </a:xfrm>
        </p:spPr>
        <p:txBody>
          <a:bodyPr/>
          <a:lstStyle/>
          <a:p>
            <a:pPr>
              <a:buFont typeface="Wingdings" panose="05000000000000000000" pitchFamily="2" charset="2"/>
              <a:buNone/>
            </a:pPr>
            <a:r>
              <a:rPr lang="en-US" altLang="zh-CN" sz="2800" smtClean="0"/>
              <a:t>a[1]</a:t>
            </a:r>
            <a:r>
              <a:rPr lang="zh-CN" altLang="en-US" sz="2800" smtClean="0"/>
              <a:t>代表谁的地址？</a:t>
            </a:r>
            <a:endParaRPr lang="en-US" altLang="zh-CN" sz="2800" smtClean="0"/>
          </a:p>
          <a:p>
            <a:pPr>
              <a:buFont typeface="Wingdings" panose="05000000000000000000" pitchFamily="2" charset="2"/>
              <a:buNone/>
            </a:pPr>
            <a:r>
              <a:rPr lang="en-US" altLang="zh-CN" sz="2800" smtClean="0"/>
              <a:t>a[1]+1</a:t>
            </a:r>
            <a:r>
              <a:rPr lang="zh-CN" altLang="en-US" sz="2800" smtClean="0"/>
              <a:t>代表谁的地址？</a:t>
            </a:r>
            <a:endParaRPr lang="en-US" altLang="zh-CN" sz="2800" smtClean="0"/>
          </a:p>
          <a:p>
            <a:pPr>
              <a:buFont typeface="Wingdings" panose="05000000000000000000" pitchFamily="2" charset="2"/>
              <a:buNone/>
            </a:pPr>
            <a:r>
              <a:rPr lang="en-US" altLang="zh-CN" sz="2800" smtClean="0"/>
              <a:t>a[1]+2</a:t>
            </a:r>
            <a:r>
              <a:rPr lang="zh-CN" altLang="en-US" sz="2800" smtClean="0"/>
              <a:t>代表谁的地址？</a:t>
            </a:r>
            <a:endParaRPr lang="en-US" altLang="zh-CN" sz="2800" smtClean="0"/>
          </a:p>
          <a:p>
            <a:pPr>
              <a:buFont typeface="Wingdings" panose="05000000000000000000" pitchFamily="2" charset="2"/>
              <a:buNone/>
            </a:pPr>
            <a:r>
              <a:rPr lang="en-US" altLang="zh-CN" sz="2800" smtClean="0"/>
              <a:t>a[1]+3</a:t>
            </a:r>
            <a:r>
              <a:rPr lang="zh-CN" altLang="en-US" sz="2800" smtClean="0"/>
              <a:t>代表谁的地址？</a:t>
            </a:r>
            <a:endParaRPr lang="en-US" altLang="zh-CN" sz="2800" smtClean="0"/>
          </a:p>
          <a:p>
            <a:pPr>
              <a:buFont typeface="Wingdings" panose="05000000000000000000" pitchFamily="2" charset="2"/>
              <a:buNone/>
            </a:pPr>
            <a:endParaRPr lang="en-US" altLang="zh-CN" sz="2800"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81955"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81956"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81957"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81958"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81959"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81960"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81961"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81962"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81963"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81964"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81965"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81966"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81967"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81968"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81969"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81970"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81971"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81972"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81973"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81974"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81975"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81976"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pic>
        <p:nvPicPr>
          <p:cNvPr id="81977" name="图片 26"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1" dur="500"/>
                                        <p:tgtEl>
                                          <p:spTgt spid="6147">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5" dur="500"/>
                                        <p:tgtEl>
                                          <p:spTgt spid="6147">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animEffect transition="in" filter="blinds(horizontal)">
                                      <p:cBhvr>
                                        <p:cTn id="19"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381250" y="928688"/>
            <a:ext cx="4000500" cy="714375"/>
          </a:xfrm>
        </p:spPr>
        <p:txBody>
          <a:bodyPr/>
          <a:lstStyle/>
          <a:p>
            <a:pPr>
              <a:buFont typeface="Wingdings" panose="05000000000000000000" pitchFamily="2" charset="2"/>
              <a:buNone/>
            </a:pPr>
            <a:r>
              <a:rPr lang="en-US" altLang="zh-CN" sz="2800" smtClean="0"/>
              <a:t>a[i]+j</a:t>
            </a:r>
            <a:r>
              <a:rPr lang="zh-CN" altLang="en-US" sz="2800" smtClean="0"/>
              <a:t>代表谁的地址？</a:t>
            </a:r>
            <a:endParaRPr lang="en-US" altLang="zh-CN" sz="2800" smtClean="0"/>
          </a:p>
          <a:p>
            <a:pPr>
              <a:buFont typeface="Wingdings" panose="05000000000000000000" pitchFamily="2" charset="2"/>
              <a:buNone/>
            </a:pPr>
            <a:endParaRPr lang="en-US" altLang="zh-CN" sz="2800" smtClean="0"/>
          </a:p>
        </p:txBody>
      </p:sp>
      <p:graphicFrame>
        <p:nvGraphicFramePr>
          <p:cNvPr id="4" name="表格 3"/>
          <p:cNvGraphicFramePr>
            <a:graphicFrameLocks noGrp="1"/>
          </p:cNvGraphicFramePr>
          <p:nvPr/>
        </p:nvGraphicFramePr>
        <p:xfrm>
          <a:off x="5667375" y="47323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chemeClr val="tx1"/>
                          </a:solidFill>
                        </a:rPr>
                        <a:t>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15</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17</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19</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chemeClr val="tx1"/>
                          </a:solidFill>
                        </a:rPr>
                        <a:t>23</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3452813" y="4702175"/>
          <a:ext cx="1143000" cy="1554480"/>
        </p:xfrm>
        <a:graphic>
          <a:graphicData uri="http://schemas.openxmlformats.org/drawingml/2006/table">
            <a:tbl>
              <a:tblPr firstRow="1" bandRow="1">
                <a:tableStyleId>{5C22544A-7EE6-4342-B048-85BDC9FD1C3A}</a:tableStyleId>
              </a:tblPr>
              <a:tblGrid>
                <a:gridCol w="1143000"/>
              </a:tblGrid>
              <a:tr h="370840">
                <a:tc>
                  <a:txBody>
                    <a:bodyPr/>
                    <a:lstStyle/>
                    <a:p>
                      <a:pPr algn="ctr"/>
                      <a:r>
                        <a:rPr lang="en-US" altLang="zh-CN" sz="2800" b="1" dirty="0" smtClean="0">
                          <a:solidFill>
                            <a:schemeClr val="tx1"/>
                          </a:solidFill>
                        </a:rPr>
                        <a:t>a[0]</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a[1]</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chemeClr val="tx1"/>
                          </a:solidFill>
                        </a:rPr>
                        <a:t>a[2]</a:t>
                      </a:r>
                      <a:endParaRPr lang="zh-CN" altLang="en-US" sz="2800" b="1" dirty="0">
                        <a:solidFill>
                          <a:schemeClr val="tx1"/>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cxnSp>
        <p:nvCxnSpPr>
          <p:cNvPr id="82979" name="直接连接符 7"/>
          <p:cNvCxnSpPr>
            <a:cxnSpLocks noChangeShapeType="1"/>
          </p:cNvCxnSpPr>
          <p:nvPr/>
        </p:nvCxnSpPr>
        <p:spPr bwMode="auto">
          <a:xfrm>
            <a:off x="4738688" y="4946650"/>
            <a:ext cx="714375" cy="0"/>
          </a:xfrm>
          <a:prstGeom prst="line">
            <a:avLst/>
          </a:prstGeom>
          <a:noFill/>
          <a:ln w="38100" algn="ctr">
            <a:solidFill>
              <a:schemeClr val="tx1"/>
            </a:solidFill>
            <a:miter lim="800000"/>
          </a:ln>
        </p:spPr>
      </p:cxnSp>
      <p:cxnSp>
        <p:nvCxnSpPr>
          <p:cNvPr id="82980" name="直接连接符 8"/>
          <p:cNvCxnSpPr>
            <a:cxnSpLocks noChangeShapeType="1"/>
          </p:cNvCxnSpPr>
          <p:nvPr/>
        </p:nvCxnSpPr>
        <p:spPr bwMode="auto">
          <a:xfrm>
            <a:off x="4738688" y="5089525"/>
            <a:ext cx="714375" cy="0"/>
          </a:xfrm>
          <a:prstGeom prst="line">
            <a:avLst/>
          </a:prstGeom>
          <a:noFill/>
          <a:ln w="38100" algn="ctr">
            <a:solidFill>
              <a:schemeClr val="tx1"/>
            </a:solidFill>
            <a:miter lim="800000"/>
          </a:ln>
        </p:spPr>
      </p:cxnSp>
      <p:cxnSp>
        <p:nvCxnSpPr>
          <p:cNvPr id="82981" name="直接连接符 9"/>
          <p:cNvCxnSpPr>
            <a:cxnSpLocks noChangeShapeType="1"/>
          </p:cNvCxnSpPr>
          <p:nvPr/>
        </p:nvCxnSpPr>
        <p:spPr bwMode="auto">
          <a:xfrm>
            <a:off x="4738688" y="5446713"/>
            <a:ext cx="714375" cy="0"/>
          </a:xfrm>
          <a:prstGeom prst="line">
            <a:avLst/>
          </a:prstGeom>
          <a:noFill/>
          <a:ln w="38100" algn="ctr">
            <a:solidFill>
              <a:schemeClr val="tx1"/>
            </a:solidFill>
            <a:miter lim="800000"/>
          </a:ln>
        </p:spPr>
      </p:cxnSp>
      <p:cxnSp>
        <p:nvCxnSpPr>
          <p:cNvPr id="82982" name="直接连接符 10"/>
          <p:cNvCxnSpPr>
            <a:cxnSpLocks noChangeShapeType="1"/>
          </p:cNvCxnSpPr>
          <p:nvPr/>
        </p:nvCxnSpPr>
        <p:spPr bwMode="auto">
          <a:xfrm>
            <a:off x="4738688" y="5589588"/>
            <a:ext cx="714375" cy="0"/>
          </a:xfrm>
          <a:prstGeom prst="line">
            <a:avLst/>
          </a:prstGeom>
          <a:noFill/>
          <a:ln w="38100" algn="ctr">
            <a:solidFill>
              <a:schemeClr val="tx1"/>
            </a:solidFill>
            <a:miter lim="800000"/>
          </a:ln>
        </p:spPr>
      </p:cxnSp>
      <p:cxnSp>
        <p:nvCxnSpPr>
          <p:cNvPr id="82983" name="直接连接符 11"/>
          <p:cNvCxnSpPr>
            <a:cxnSpLocks noChangeShapeType="1"/>
          </p:cNvCxnSpPr>
          <p:nvPr/>
        </p:nvCxnSpPr>
        <p:spPr bwMode="auto">
          <a:xfrm>
            <a:off x="4738688" y="5946775"/>
            <a:ext cx="714375" cy="0"/>
          </a:xfrm>
          <a:prstGeom prst="line">
            <a:avLst/>
          </a:prstGeom>
          <a:noFill/>
          <a:ln w="38100" algn="ctr">
            <a:solidFill>
              <a:schemeClr val="tx1"/>
            </a:solidFill>
            <a:miter lim="800000"/>
          </a:ln>
        </p:spPr>
      </p:cxnSp>
      <p:cxnSp>
        <p:nvCxnSpPr>
          <p:cNvPr id="82984" name="直接连接符 12"/>
          <p:cNvCxnSpPr>
            <a:cxnSpLocks noChangeShapeType="1"/>
          </p:cNvCxnSpPr>
          <p:nvPr/>
        </p:nvCxnSpPr>
        <p:spPr bwMode="auto">
          <a:xfrm>
            <a:off x="4738688" y="6089650"/>
            <a:ext cx="714375" cy="0"/>
          </a:xfrm>
          <a:prstGeom prst="line">
            <a:avLst/>
          </a:prstGeom>
          <a:noFill/>
          <a:ln w="38100" algn="ctr">
            <a:solidFill>
              <a:schemeClr val="tx1"/>
            </a:solidFill>
            <a:miter lim="800000"/>
          </a:ln>
        </p:spPr>
      </p:cxnSp>
      <p:sp>
        <p:nvSpPr>
          <p:cNvPr id="82985" name="TextBox 13"/>
          <p:cNvSpPr txBox="1">
            <a:spLocks noChangeArrowheads="1"/>
          </p:cNvSpPr>
          <p:nvPr/>
        </p:nvSpPr>
        <p:spPr bwMode="auto">
          <a:xfrm>
            <a:off x="2166938" y="4210050"/>
            <a:ext cx="428625" cy="583565"/>
          </a:xfrm>
          <a:prstGeom prst="rect">
            <a:avLst/>
          </a:prstGeom>
          <a:noFill/>
          <a:ln w="9525">
            <a:noFill/>
            <a:miter lim="800000"/>
          </a:ln>
        </p:spPr>
        <p:txBody>
          <a:bodyPr>
            <a:spAutoFit/>
          </a:bodyPr>
          <a:lstStyle/>
          <a:p>
            <a:r>
              <a:rPr lang="en-US" altLang="zh-CN" sz="3200" b="1">
                <a:solidFill>
                  <a:srgbClr val="0000CC"/>
                </a:solidFill>
              </a:rPr>
              <a:t>a</a:t>
            </a:r>
            <a:endParaRPr lang="zh-CN" altLang="en-US" sz="3200" b="1">
              <a:solidFill>
                <a:srgbClr val="0000CC"/>
              </a:solidFill>
            </a:endParaRPr>
          </a:p>
        </p:txBody>
      </p:sp>
      <p:cxnSp>
        <p:nvCxnSpPr>
          <p:cNvPr id="82986" name="直接箭头连接符 14"/>
          <p:cNvCxnSpPr>
            <a:cxnSpLocks noChangeShapeType="1"/>
          </p:cNvCxnSpPr>
          <p:nvPr/>
        </p:nvCxnSpPr>
        <p:spPr bwMode="auto">
          <a:xfrm>
            <a:off x="2166938" y="4719638"/>
            <a:ext cx="1285875" cy="1587"/>
          </a:xfrm>
          <a:prstGeom prst="straightConnector1">
            <a:avLst/>
          </a:prstGeom>
          <a:noFill/>
          <a:ln w="38100" algn="ctr">
            <a:solidFill>
              <a:srgbClr val="0000CC"/>
            </a:solidFill>
            <a:miter lim="800000"/>
            <a:tailEnd type="arrow" w="med" len="med"/>
          </a:ln>
        </p:spPr>
      </p:cxnSp>
      <p:sp>
        <p:nvSpPr>
          <p:cNvPr id="82987" name="TextBox 15"/>
          <p:cNvSpPr txBox="1">
            <a:spLocks noChangeArrowheads="1"/>
          </p:cNvSpPr>
          <p:nvPr/>
        </p:nvSpPr>
        <p:spPr bwMode="auto">
          <a:xfrm>
            <a:off x="2166938" y="4705350"/>
            <a:ext cx="1143000" cy="583565"/>
          </a:xfrm>
          <a:prstGeom prst="rect">
            <a:avLst/>
          </a:prstGeom>
          <a:noFill/>
          <a:ln w="9525">
            <a:noFill/>
            <a:miter lim="800000"/>
          </a:ln>
        </p:spPr>
        <p:txBody>
          <a:bodyPr>
            <a:spAutoFit/>
          </a:bodyPr>
          <a:lstStyle/>
          <a:p>
            <a:r>
              <a:rPr lang="en-US" altLang="zh-CN" sz="3200" b="1">
                <a:solidFill>
                  <a:srgbClr val="0000CC"/>
                </a:solidFill>
              </a:rPr>
              <a:t>a+1</a:t>
            </a:r>
            <a:endParaRPr lang="zh-CN" altLang="en-US" sz="3200" b="1">
              <a:solidFill>
                <a:srgbClr val="0000CC"/>
              </a:solidFill>
            </a:endParaRPr>
          </a:p>
        </p:txBody>
      </p:sp>
      <p:cxnSp>
        <p:nvCxnSpPr>
          <p:cNvPr id="82988" name="直接箭头连接符 16"/>
          <p:cNvCxnSpPr>
            <a:cxnSpLocks noChangeShapeType="1"/>
          </p:cNvCxnSpPr>
          <p:nvPr/>
        </p:nvCxnSpPr>
        <p:spPr bwMode="auto">
          <a:xfrm>
            <a:off x="2166938" y="5214938"/>
            <a:ext cx="1285875" cy="1587"/>
          </a:xfrm>
          <a:prstGeom prst="straightConnector1">
            <a:avLst/>
          </a:prstGeom>
          <a:noFill/>
          <a:ln w="38100" algn="ctr">
            <a:solidFill>
              <a:srgbClr val="0000CC"/>
            </a:solidFill>
            <a:miter lim="800000"/>
            <a:tailEnd type="arrow" w="med" len="med"/>
          </a:ln>
        </p:spPr>
      </p:cxnSp>
      <p:sp>
        <p:nvSpPr>
          <p:cNvPr id="82989" name="TextBox 17"/>
          <p:cNvSpPr txBox="1">
            <a:spLocks noChangeArrowheads="1"/>
          </p:cNvSpPr>
          <p:nvPr/>
        </p:nvSpPr>
        <p:spPr bwMode="auto">
          <a:xfrm>
            <a:off x="2166938" y="5214938"/>
            <a:ext cx="1143000" cy="583565"/>
          </a:xfrm>
          <a:prstGeom prst="rect">
            <a:avLst/>
          </a:prstGeom>
          <a:noFill/>
          <a:ln w="9525">
            <a:noFill/>
            <a:miter lim="800000"/>
          </a:ln>
        </p:spPr>
        <p:txBody>
          <a:bodyPr>
            <a:spAutoFit/>
          </a:bodyPr>
          <a:lstStyle/>
          <a:p>
            <a:r>
              <a:rPr lang="en-US" altLang="zh-CN" sz="3200" b="1">
                <a:solidFill>
                  <a:srgbClr val="0000CC"/>
                </a:solidFill>
              </a:rPr>
              <a:t>a+2</a:t>
            </a:r>
            <a:endParaRPr lang="zh-CN" altLang="en-US" sz="3200" b="1">
              <a:solidFill>
                <a:srgbClr val="0000CC"/>
              </a:solidFill>
            </a:endParaRPr>
          </a:p>
        </p:txBody>
      </p:sp>
      <p:cxnSp>
        <p:nvCxnSpPr>
          <p:cNvPr id="82990" name="直接箭头连接符 18"/>
          <p:cNvCxnSpPr>
            <a:cxnSpLocks noChangeShapeType="1"/>
          </p:cNvCxnSpPr>
          <p:nvPr/>
        </p:nvCxnSpPr>
        <p:spPr bwMode="auto">
          <a:xfrm>
            <a:off x="2166938" y="5724525"/>
            <a:ext cx="1285875" cy="1588"/>
          </a:xfrm>
          <a:prstGeom prst="straightConnector1">
            <a:avLst/>
          </a:prstGeom>
          <a:noFill/>
          <a:ln w="38100" algn="ctr">
            <a:solidFill>
              <a:srgbClr val="0000CC"/>
            </a:solidFill>
            <a:miter lim="800000"/>
            <a:tailEnd type="arrow" w="med" len="med"/>
          </a:ln>
        </p:spPr>
      </p:cxnSp>
      <p:sp>
        <p:nvSpPr>
          <p:cNvPr id="82991" name="TextBox 19"/>
          <p:cNvSpPr txBox="1">
            <a:spLocks noChangeArrowheads="1"/>
          </p:cNvSpPr>
          <p:nvPr/>
        </p:nvSpPr>
        <p:spPr bwMode="auto">
          <a:xfrm>
            <a:off x="5167313" y="3559175"/>
            <a:ext cx="1071562" cy="521970"/>
          </a:xfrm>
          <a:prstGeom prst="rect">
            <a:avLst/>
          </a:prstGeom>
          <a:noFill/>
          <a:ln w="9525">
            <a:noFill/>
            <a:miter lim="800000"/>
          </a:ln>
        </p:spPr>
        <p:txBody>
          <a:bodyPr>
            <a:spAutoFit/>
          </a:bodyPr>
          <a:lstStyle/>
          <a:p>
            <a:r>
              <a:rPr lang="en-US" altLang="zh-CN" sz="2800" b="1">
                <a:solidFill>
                  <a:srgbClr val="0000CC"/>
                </a:solidFill>
              </a:rPr>
              <a:t>a[0]</a:t>
            </a:r>
            <a:endParaRPr lang="zh-CN" altLang="en-US" sz="2800" b="1">
              <a:solidFill>
                <a:srgbClr val="0000CC"/>
              </a:solidFill>
            </a:endParaRPr>
          </a:p>
        </p:txBody>
      </p:sp>
      <p:cxnSp>
        <p:nvCxnSpPr>
          <p:cNvPr id="82992" name="直接箭头连接符 20"/>
          <p:cNvCxnSpPr>
            <a:cxnSpLocks noChangeShapeType="1"/>
          </p:cNvCxnSpPr>
          <p:nvPr/>
        </p:nvCxnSpPr>
        <p:spPr bwMode="auto">
          <a:xfrm rot="5400000">
            <a:off x="5380038" y="4429125"/>
            <a:ext cx="573088" cy="1587"/>
          </a:xfrm>
          <a:prstGeom prst="straightConnector1">
            <a:avLst/>
          </a:prstGeom>
          <a:noFill/>
          <a:ln w="38100" algn="ctr">
            <a:solidFill>
              <a:srgbClr val="0000CC"/>
            </a:solidFill>
            <a:miter lim="800000"/>
            <a:tailEnd type="arrow" w="med" len="med"/>
          </a:ln>
        </p:spPr>
      </p:cxnSp>
      <p:sp>
        <p:nvSpPr>
          <p:cNvPr id="82993" name="TextBox 25"/>
          <p:cNvSpPr txBox="1">
            <a:spLocks noChangeArrowheads="1"/>
          </p:cNvSpPr>
          <p:nvPr/>
        </p:nvSpPr>
        <p:spPr bwMode="auto">
          <a:xfrm>
            <a:off x="6024563" y="3571875"/>
            <a:ext cx="1643062" cy="521970"/>
          </a:xfrm>
          <a:prstGeom prst="rect">
            <a:avLst/>
          </a:prstGeom>
          <a:noFill/>
          <a:ln w="9525">
            <a:noFill/>
            <a:miter lim="800000"/>
          </a:ln>
        </p:spPr>
        <p:txBody>
          <a:bodyPr>
            <a:spAutoFit/>
          </a:bodyPr>
          <a:lstStyle/>
          <a:p>
            <a:r>
              <a:rPr lang="en-US" altLang="zh-CN" sz="2800" b="1">
                <a:solidFill>
                  <a:srgbClr val="0000CC"/>
                </a:solidFill>
              </a:rPr>
              <a:t>a[0]+1</a:t>
            </a:r>
            <a:endParaRPr lang="zh-CN" altLang="en-US" sz="2800" b="1">
              <a:solidFill>
                <a:srgbClr val="0000CC"/>
              </a:solidFill>
            </a:endParaRPr>
          </a:p>
        </p:txBody>
      </p:sp>
      <p:cxnSp>
        <p:nvCxnSpPr>
          <p:cNvPr id="82994" name="直接箭头连接符 26"/>
          <p:cNvCxnSpPr>
            <a:cxnSpLocks noChangeShapeType="1"/>
          </p:cNvCxnSpPr>
          <p:nvPr/>
        </p:nvCxnSpPr>
        <p:spPr bwMode="auto">
          <a:xfrm rot="16200000" flipH="1">
            <a:off x="6352381" y="4471194"/>
            <a:ext cx="630238" cy="0"/>
          </a:xfrm>
          <a:prstGeom prst="straightConnector1">
            <a:avLst/>
          </a:prstGeom>
          <a:noFill/>
          <a:ln w="38100" algn="ctr">
            <a:solidFill>
              <a:srgbClr val="0000CC"/>
            </a:solidFill>
            <a:miter lim="800000"/>
            <a:tailEnd type="arrow" w="med" len="med"/>
          </a:ln>
        </p:spPr>
      </p:cxnSp>
      <p:sp>
        <p:nvSpPr>
          <p:cNvPr id="82995" name="TextBox 29"/>
          <p:cNvSpPr txBox="1">
            <a:spLocks noChangeArrowheads="1"/>
          </p:cNvSpPr>
          <p:nvPr/>
        </p:nvSpPr>
        <p:spPr bwMode="auto">
          <a:xfrm>
            <a:off x="7167563" y="3571875"/>
            <a:ext cx="1643062" cy="521970"/>
          </a:xfrm>
          <a:prstGeom prst="rect">
            <a:avLst/>
          </a:prstGeom>
          <a:noFill/>
          <a:ln w="9525">
            <a:noFill/>
            <a:miter lim="800000"/>
          </a:ln>
        </p:spPr>
        <p:txBody>
          <a:bodyPr>
            <a:spAutoFit/>
          </a:bodyPr>
          <a:lstStyle/>
          <a:p>
            <a:r>
              <a:rPr lang="en-US" altLang="zh-CN" sz="2800" b="1">
                <a:solidFill>
                  <a:srgbClr val="0000CC"/>
                </a:solidFill>
              </a:rPr>
              <a:t>a[0]+2</a:t>
            </a:r>
            <a:endParaRPr lang="zh-CN" altLang="en-US" sz="2800" b="1">
              <a:solidFill>
                <a:srgbClr val="0000CC"/>
              </a:solidFill>
            </a:endParaRPr>
          </a:p>
        </p:txBody>
      </p:sp>
      <p:cxnSp>
        <p:nvCxnSpPr>
          <p:cNvPr id="82996" name="直接箭头连接符 30"/>
          <p:cNvCxnSpPr>
            <a:cxnSpLocks noChangeShapeType="1"/>
          </p:cNvCxnSpPr>
          <p:nvPr/>
        </p:nvCxnSpPr>
        <p:spPr bwMode="auto">
          <a:xfrm rot="16200000" flipH="1">
            <a:off x="7495381" y="4471194"/>
            <a:ext cx="630238" cy="0"/>
          </a:xfrm>
          <a:prstGeom prst="straightConnector1">
            <a:avLst/>
          </a:prstGeom>
          <a:noFill/>
          <a:ln w="38100" algn="ctr">
            <a:solidFill>
              <a:srgbClr val="0000CC"/>
            </a:solidFill>
            <a:miter lim="800000"/>
            <a:tailEnd type="arrow" w="med" len="med"/>
          </a:ln>
        </p:spPr>
      </p:cxnSp>
      <p:sp>
        <p:nvSpPr>
          <p:cNvPr id="82997" name="TextBox 31"/>
          <p:cNvSpPr txBox="1">
            <a:spLocks noChangeArrowheads="1"/>
          </p:cNvSpPr>
          <p:nvPr/>
        </p:nvSpPr>
        <p:spPr bwMode="auto">
          <a:xfrm>
            <a:off x="8382000" y="3571875"/>
            <a:ext cx="1643063" cy="521970"/>
          </a:xfrm>
          <a:prstGeom prst="rect">
            <a:avLst/>
          </a:prstGeom>
          <a:noFill/>
          <a:ln w="9525">
            <a:noFill/>
            <a:miter lim="800000"/>
          </a:ln>
        </p:spPr>
        <p:txBody>
          <a:bodyPr>
            <a:spAutoFit/>
          </a:bodyPr>
          <a:lstStyle/>
          <a:p>
            <a:r>
              <a:rPr lang="en-US" altLang="zh-CN" sz="2800" b="1">
                <a:solidFill>
                  <a:srgbClr val="0000CC"/>
                </a:solidFill>
              </a:rPr>
              <a:t>a[0]+3</a:t>
            </a:r>
            <a:endParaRPr lang="zh-CN" altLang="en-US" sz="2800" b="1">
              <a:solidFill>
                <a:srgbClr val="0000CC"/>
              </a:solidFill>
            </a:endParaRPr>
          </a:p>
        </p:txBody>
      </p:sp>
      <p:cxnSp>
        <p:nvCxnSpPr>
          <p:cNvPr id="82998" name="直接箭头连接符 32"/>
          <p:cNvCxnSpPr>
            <a:cxnSpLocks noChangeShapeType="1"/>
          </p:cNvCxnSpPr>
          <p:nvPr/>
        </p:nvCxnSpPr>
        <p:spPr bwMode="auto">
          <a:xfrm rot="16200000" flipH="1">
            <a:off x="8709819" y="4471194"/>
            <a:ext cx="630238" cy="0"/>
          </a:xfrm>
          <a:prstGeom prst="straightConnector1">
            <a:avLst/>
          </a:prstGeom>
          <a:noFill/>
          <a:ln w="38100" algn="ctr">
            <a:solidFill>
              <a:srgbClr val="0000CC"/>
            </a:solidFill>
            <a:miter lim="800000"/>
            <a:tailEnd type="arrow" w="med" len="med"/>
          </a:ln>
        </p:spPr>
      </p:cxnSp>
      <p:sp>
        <p:nvSpPr>
          <p:cNvPr id="82999" name="TextBox 33"/>
          <p:cNvSpPr txBox="1">
            <a:spLocks noChangeArrowheads="1"/>
          </p:cNvSpPr>
          <p:nvPr/>
        </p:nvSpPr>
        <p:spPr bwMode="auto">
          <a:xfrm>
            <a:off x="1809750" y="6000750"/>
            <a:ext cx="1357313" cy="521970"/>
          </a:xfrm>
          <a:prstGeom prst="rect">
            <a:avLst/>
          </a:prstGeom>
          <a:noFill/>
          <a:ln w="9525">
            <a:noFill/>
            <a:miter lim="800000"/>
          </a:ln>
        </p:spPr>
        <p:txBody>
          <a:bodyPr>
            <a:spAutoFit/>
          </a:bodyPr>
          <a:lstStyle/>
          <a:p>
            <a:r>
              <a:rPr lang="zh-CN" altLang="en-US" sz="2800" b="1">
                <a:solidFill>
                  <a:srgbClr val="FF0000"/>
                </a:solidFill>
              </a:rPr>
              <a:t>行指针</a:t>
            </a:r>
            <a:endParaRPr lang="zh-CN" altLang="en-US" sz="2800" b="1">
              <a:solidFill>
                <a:srgbClr val="FF0000"/>
              </a:solidFill>
            </a:endParaRPr>
          </a:p>
        </p:txBody>
      </p:sp>
      <p:sp>
        <p:nvSpPr>
          <p:cNvPr id="83000" name="TextBox 34"/>
          <p:cNvSpPr txBox="1">
            <a:spLocks noChangeArrowheads="1"/>
          </p:cNvSpPr>
          <p:nvPr/>
        </p:nvSpPr>
        <p:spPr bwMode="auto">
          <a:xfrm>
            <a:off x="9096375" y="4071938"/>
            <a:ext cx="1357313" cy="521970"/>
          </a:xfrm>
          <a:prstGeom prst="rect">
            <a:avLst/>
          </a:prstGeom>
          <a:noFill/>
          <a:ln w="9525">
            <a:noFill/>
            <a:miter lim="800000"/>
          </a:ln>
        </p:spPr>
        <p:txBody>
          <a:bodyPr>
            <a:spAutoFit/>
          </a:bodyPr>
          <a:lstStyle/>
          <a:p>
            <a:r>
              <a:rPr lang="zh-CN" altLang="en-US" sz="2800" b="1">
                <a:solidFill>
                  <a:srgbClr val="FF0000"/>
                </a:solidFill>
              </a:rPr>
              <a:t>列指针</a:t>
            </a:r>
            <a:endParaRPr lang="zh-CN" altLang="en-US" sz="2800" b="1">
              <a:solidFill>
                <a:srgbClr val="FF0000"/>
              </a:solidFill>
            </a:endParaRPr>
          </a:p>
        </p:txBody>
      </p:sp>
      <p:sp>
        <p:nvSpPr>
          <p:cNvPr id="28" name="Rectangle 3"/>
          <p:cNvSpPr txBox="1">
            <a:spLocks noChangeArrowheads="1"/>
          </p:cNvSpPr>
          <p:nvPr/>
        </p:nvSpPr>
        <p:spPr bwMode="auto">
          <a:xfrm>
            <a:off x="6453188" y="928688"/>
            <a:ext cx="3429000" cy="714375"/>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None/>
              <a:defRPr/>
            </a:pPr>
            <a:r>
              <a:rPr lang="zh-CN" altLang="en-US" sz="2800" b="1" kern="0" dirty="0">
                <a:solidFill>
                  <a:srgbClr val="9D138D"/>
                </a:solidFill>
                <a:latin typeface="+mn-lt"/>
                <a:ea typeface="+mn-ea"/>
              </a:rPr>
              <a:t>代表</a:t>
            </a:r>
            <a:r>
              <a:rPr lang="en-US" altLang="zh-CN" sz="2800" b="1" kern="0" dirty="0">
                <a:solidFill>
                  <a:srgbClr val="9D138D"/>
                </a:solidFill>
                <a:latin typeface="+mn-lt"/>
                <a:ea typeface="+mn-ea"/>
              </a:rPr>
              <a:t>a[</a:t>
            </a:r>
            <a:r>
              <a:rPr lang="en-US" altLang="zh-CN" sz="2800" b="1" kern="0" dirty="0" err="1">
                <a:solidFill>
                  <a:srgbClr val="9D138D"/>
                </a:solidFill>
                <a:latin typeface="+mn-lt"/>
                <a:ea typeface="+mn-ea"/>
              </a:rPr>
              <a:t>i</a:t>
            </a:r>
            <a:r>
              <a:rPr lang="en-US" altLang="zh-CN" sz="2800" b="1" kern="0" dirty="0">
                <a:solidFill>
                  <a:srgbClr val="9D138D"/>
                </a:solidFill>
                <a:latin typeface="+mn-lt"/>
                <a:ea typeface="+mn-ea"/>
              </a:rPr>
              <a:t>][j]</a:t>
            </a:r>
            <a:r>
              <a:rPr lang="zh-CN" altLang="en-US" sz="2800" b="1" kern="0" dirty="0">
                <a:solidFill>
                  <a:srgbClr val="9D138D"/>
                </a:solidFill>
                <a:latin typeface="+mn-lt"/>
                <a:ea typeface="+mn-ea"/>
              </a:rPr>
              <a:t>的地址</a:t>
            </a:r>
            <a:endParaRPr lang="en-US" altLang="zh-CN" sz="2800" b="1" kern="0" dirty="0">
              <a:solidFill>
                <a:srgbClr val="9D138D"/>
              </a:solidFill>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solidFill>
                <a:srgbClr val="9D138D"/>
              </a:solidFill>
              <a:latin typeface="+mn-lt"/>
              <a:ea typeface="+mn-ea"/>
            </a:endParaRPr>
          </a:p>
        </p:txBody>
      </p:sp>
      <p:sp>
        <p:nvSpPr>
          <p:cNvPr id="29" name="Rectangle 3"/>
          <p:cNvSpPr txBox="1">
            <a:spLocks noChangeArrowheads="1"/>
          </p:cNvSpPr>
          <p:nvPr/>
        </p:nvSpPr>
        <p:spPr bwMode="auto">
          <a:xfrm>
            <a:off x="2452688" y="1724025"/>
            <a:ext cx="4000500" cy="714375"/>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None/>
              <a:defRPr/>
            </a:pPr>
            <a:r>
              <a:rPr lang="en-US" altLang="zh-CN" sz="2800" b="1" kern="0" dirty="0">
                <a:latin typeface="+mn-lt"/>
                <a:ea typeface="+mn-ea"/>
              </a:rPr>
              <a:t>*(a[</a:t>
            </a:r>
            <a:r>
              <a:rPr lang="en-US" altLang="zh-CN" sz="2800" b="1" kern="0" dirty="0" err="1">
                <a:latin typeface="+mn-lt"/>
                <a:ea typeface="+mn-ea"/>
              </a:rPr>
              <a:t>i</a:t>
            </a:r>
            <a:r>
              <a:rPr lang="en-US" altLang="zh-CN" sz="2800" b="1" kern="0" dirty="0">
                <a:latin typeface="+mn-lt"/>
                <a:ea typeface="+mn-ea"/>
              </a:rPr>
              <a:t>]+j)</a:t>
            </a:r>
            <a:r>
              <a:rPr lang="zh-CN" altLang="en-US" sz="2800" b="1" kern="0" dirty="0">
                <a:latin typeface="+mn-lt"/>
                <a:ea typeface="+mn-ea"/>
              </a:rPr>
              <a:t>代表什么？</a:t>
            </a:r>
            <a:endParaRPr lang="en-US" altLang="zh-CN" sz="2800" b="1" kern="0" dirty="0">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latin typeface="+mn-lt"/>
              <a:ea typeface="+mn-ea"/>
            </a:endParaRPr>
          </a:p>
        </p:txBody>
      </p:sp>
      <p:sp>
        <p:nvSpPr>
          <p:cNvPr id="36" name="Rectangle 3"/>
          <p:cNvSpPr txBox="1">
            <a:spLocks noChangeArrowheads="1"/>
          </p:cNvSpPr>
          <p:nvPr/>
        </p:nvSpPr>
        <p:spPr bwMode="auto">
          <a:xfrm>
            <a:off x="6453188" y="1724025"/>
            <a:ext cx="3429000" cy="714375"/>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None/>
              <a:defRPr/>
            </a:pPr>
            <a:r>
              <a:rPr lang="zh-CN" altLang="en-US" sz="2800" b="1" kern="0" dirty="0">
                <a:solidFill>
                  <a:srgbClr val="9D138D"/>
                </a:solidFill>
                <a:latin typeface="+mn-lt"/>
                <a:ea typeface="+mn-ea"/>
              </a:rPr>
              <a:t>代表元素</a:t>
            </a:r>
            <a:r>
              <a:rPr lang="en-US" altLang="zh-CN" sz="2800" b="1" kern="0" dirty="0">
                <a:solidFill>
                  <a:srgbClr val="9D138D"/>
                </a:solidFill>
                <a:latin typeface="+mn-lt"/>
                <a:ea typeface="+mn-ea"/>
              </a:rPr>
              <a:t>a[</a:t>
            </a:r>
            <a:r>
              <a:rPr lang="en-US" altLang="zh-CN" sz="2800" b="1" kern="0" dirty="0" err="1">
                <a:solidFill>
                  <a:srgbClr val="9D138D"/>
                </a:solidFill>
                <a:latin typeface="+mn-lt"/>
                <a:ea typeface="+mn-ea"/>
              </a:rPr>
              <a:t>i</a:t>
            </a:r>
            <a:r>
              <a:rPr lang="en-US" altLang="zh-CN" sz="2800" b="1" kern="0" dirty="0">
                <a:solidFill>
                  <a:srgbClr val="9D138D"/>
                </a:solidFill>
                <a:latin typeface="+mn-lt"/>
                <a:ea typeface="+mn-ea"/>
              </a:rPr>
              <a:t>][j]</a:t>
            </a:r>
            <a:endParaRPr lang="en-US" altLang="zh-CN" sz="2800" b="1" kern="0" dirty="0">
              <a:solidFill>
                <a:srgbClr val="9D138D"/>
              </a:solidFill>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solidFill>
                <a:srgbClr val="9D138D"/>
              </a:solidFill>
              <a:latin typeface="+mn-lt"/>
              <a:ea typeface="+mn-ea"/>
            </a:endParaRPr>
          </a:p>
        </p:txBody>
      </p:sp>
      <p:sp>
        <p:nvSpPr>
          <p:cNvPr id="37" name="Rectangle 3"/>
          <p:cNvSpPr txBox="1">
            <a:spLocks noChangeArrowheads="1"/>
          </p:cNvSpPr>
          <p:nvPr/>
        </p:nvSpPr>
        <p:spPr bwMode="auto">
          <a:xfrm>
            <a:off x="2381250" y="2571750"/>
            <a:ext cx="4429125" cy="714375"/>
          </a:xfrm>
          <a:prstGeom prst="rect">
            <a:avLst/>
          </a:prstGeom>
          <a:noFill/>
          <a:ln w="9525">
            <a:noFill/>
            <a:miter lim="800000"/>
          </a:ln>
        </p:spPr>
        <p:txBody>
          <a:bodyPr/>
          <a:lstStyle/>
          <a:p>
            <a:pPr marL="342900" indent="-342900" eaLnBrk="0" hangingPunct="0">
              <a:lnSpc>
                <a:spcPct val="120000"/>
              </a:lnSpc>
              <a:spcBef>
                <a:spcPct val="20000"/>
              </a:spcBef>
              <a:buFont typeface="Wingdings" panose="05000000000000000000" pitchFamily="2" charset="2"/>
              <a:buNone/>
              <a:defRPr/>
            </a:pPr>
            <a:r>
              <a:rPr lang="en-US" altLang="zh-CN" sz="2800" b="1" kern="0" dirty="0">
                <a:latin typeface="+mn-lt"/>
                <a:ea typeface="+mn-ea"/>
              </a:rPr>
              <a:t>*(*(</a:t>
            </a:r>
            <a:r>
              <a:rPr lang="en-US" altLang="zh-CN" sz="2800" b="1" kern="0" dirty="0" err="1">
                <a:latin typeface="+mn-lt"/>
                <a:ea typeface="+mn-ea"/>
              </a:rPr>
              <a:t>a+i</a:t>
            </a:r>
            <a:r>
              <a:rPr lang="en-US" altLang="zh-CN" sz="2800" b="1" kern="0" dirty="0">
                <a:latin typeface="+mn-lt"/>
                <a:ea typeface="+mn-ea"/>
              </a:rPr>
              <a:t>)+j)</a:t>
            </a:r>
            <a:r>
              <a:rPr lang="zh-CN" altLang="en-US" sz="2800" b="1" kern="0" dirty="0">
                <a:latin typeface="+mn-lt"/>
                <a:ea typeface="+mn-ea"/>
              </a:rPr>
              <a:t>代表什么？</a:t>
            </a:r>
            <a:endParaRPr lang="en-US" altLang="zh-CN" sz="2800" b="1" kern="0" dirty="0">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latin typeface="+mn-lt"/>
              <a:ea typeface="+mn-ea"/>
            </a:endParaRPr>
          </a:p>
        </p:txBody>
      </p:sp>
      <p:sp>
        <p:nvSpPr>
          <p:cNvPr id="38" name="Rectangle 3"/>
          <p:cNvSpPr txBox="1">
            <a:spLocks noChangeArrowheads="1"/>
          </p:cNvSpPr>
          <p:nvPr/>
        </p:nvSpPr>
        <p:spPr bwMode="auto">
          <a:xfrm>
            <a:off x="6953250" y="2500313"/>
            <a:ext cx="3357563" cy="714375"/>
          </a:xfrm>
          <a:prstGeom prst="rect">
            <a:avLst/>
          </a:prstGeom>
          <a:noFill/>
          <a:ln w="9525">
            <a:noFill/>
            <a:miter lim="800000"/>
          </a:ln>
        </p:spPr>
        <p:txBody>
          <a:bodyPr/>
          <a:lstStyle/>
          <a:p>
            <a:pPr marL="342900" indent="-342900" eaLnBrk="0" hangingPunct="0">
              <a:lnSpc>
                <a:spcPct val="120000"/>
              </a:lnSpc>
              <a:spcBef>
                <a:spcPct val="20000"/>
              </a:spcBef>
              <a:defRPr/>
            </a:pPr>
            <a:r>
              <a:rPr lang="zh-CN" altLang="en-US" sz="2800" b="1" kern="0" dirty="0">
                <a:solidFill>
                  <a:srgbClr val="9D138D"/>
                </a:solidFill>
                <a:latin typeface="+mn-lt"/>
                <a:ea typeface="+mn-ea"/>
              </a:rPr>
              <a:t>与</a:t>
            </a:r>
            <a:r>
              <a:rPr lang="en-US" altLang="zh-CN" sz="2800" b="1" kern="0" dirty="0">
                <a:solidFill>
                  <a:srgbClr val="9D138D"/>
                </a:solidFill>
                <a:latin typeface="+mn-lt"/>
                <a:ea typeface="+mn-ea"/>
              </a:rPr>
              <a:t>*(a[</a:t>
            </a:r>
            <a:r>
              <a:rPr lang="en-US" altLang="zh-CN" sz="2800" b="1" kern="0" dirty="0" err="1">
                <a:solidFill>
                  <a:srgbClr val="9D138D"/>
                </a:solidFill>
                <a:latin typeface="+mn-lt"/>
                <a:ea typeface="+mn-ea"/>
              </a:rPr>
              <a:t>i</a:t>
            </a:r>
            <a:r>
              <a:rPr lang="en-US" altLang="zh-CN" sz="2800" b="1" kern="0" dirty="0">
                <a:solidFill>
                  <a:srgbClr val="9D138D"/>
                </a:solidFill>
                <a:latin typeface="+mn-lt"/>
                <a:ea typeface="+mn-ea"/>
              </a:rPr>
              <a:t>]+j)</a:t>
            </a:r>
            <a:r>
              <a:rPr lang="zh-CN" altLang="en-US" sz="2800" b="1" kern="0" dirty="0">
                <a:solidFill>
                  <a:srgbClr val="9D138D"/>
                </a:solidFill>
                <a:latin typeface="+mn-lt"/>
                <a:ea typeface="+mn-ea"/>
              </a:rPr>
              <a:t>等价</a:t>
            </a:r>
            <a:endParaRPr lang="en-US" altLang="zh-CN" sz="2800" b="1" kern="0" dirty="0">
              <a:solidFill>
                <a:srgbClr val="9D138D"/>
              </a:solidFill>
              <a:latin typeface="+mn-lt"/>
              <a:ea typeface="+mn-ea"/>
            </a:endParaRPr>
          </a:p>
          <a:p>
            <a:pPr marL="342900" indent="-342900" eaLnBrk="0" hangingPunct="0">
              <a:lnSpc>
                <a:spcPct val="120000"/>
              </a:lnSpc>
              <a:spcBef>
                <a:spcPct val="20000"/>
              </a:spcBef>
              <a:buFont typeface="Wingdings" panose="05000000000000000000" pitchFamily="2" charset="2"/>
              <a:buNone/>
              <a:defRPr/>
            </a:pPr>
            <a:endParaRPr lang="en-US" altLang="zh-CN" sz="2800" b="1" kern="0" dirty="0">
              <a:solidFill>
                <a:srgbClr val="9D138D"/>
              </a:solidFill>
              <a:latin typeface="+mn-lt"/>
              <a:ea typeface="+mn-ea"/>
            </a:endParaRPr>
          </a:p>
        </p:txBody>
      </p:sp>
      <p:pic>
        <p:nvPicPr>
          <p:cNvPr id="83006" name="图片 31" descr="Untitled2.png">
            <a:hlinkClick r:id="rId1" action="ppaction://hlinksldjump"/>
          </p:cNvPr>
          <p:cNvPicPr>
            <a:picLocks noChangeAspect="1"/>
          </p:cNvPicPr>
          <p:nvPr/>
        </p:nvPicPr>
        <p:blipFill>
          <a:blip r:embed="rId2"/>
          <a:srcRect/>
          <a:stretch>
            <a:fillRect/>
          </a:stretch>
        </p:blipFill>
        <p:spPr bwMode="auto">
          <a:xfrm>
            <a:off x="9953625" y="6316663"/>
            <a:ext cx="469900" cy="46990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blinds(horizontal)">
                                      <p:cBhvr>
                                        <p:cTn id="12" dur="500"/>
                                        <p:tgtEl>
                                          <p:spTgt spid="2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blinds(horizontal)">
                                      <p:cBhvr>
                                        <p:cTn id="17" dur="500"/>
                                        <p:tgtEl>
                                          <p:spTgt spid="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blinds(horizontal)">
                                      <p:cBhvr>
                                        <p:cTn id="22" dur="500"/>
                                        <p:tgtEl>
                                          <p:spTgt spid="3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animEffect transition="in" filter="blinds(horizontal)">
                                      <p:cBhvr>
                                        <p:cTn id="27" dur="500"/>
                                        <p:tgtEl>
                                          <p:spTgt spid="3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8">
                                            <p:txEl>
                                              <p:pRg st="0" end="0"/>
                                            </p:txEl>
                                          </p:spTgt>
                                        </p:tgtEl>
                                        <p:attrNameLst>
                                          <p:attrName>style.visibility</p:attrName>
                                        </p:attrNameLst>
                                      </p:cBhvr>
                                      <p:to>
                                        <p:strVal val="visible"/>
                                      </p:to>
                                    </p:set>
                                    <p:animEffect transition="in" filter="blinds(horizontal)">
                                      <p:cBhvr>
                                        <p:cTn id="32"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P spid="28" grpId="0" build="p"/>
      <p:bldP spid="29" grpId="0" build="p"/>
      <p:bldP spid="36" grpId="0" build="p"/>
      <p:bldP spid="37" grpId="0" build="p"/>
      <p:bldP spid="38"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1071563"/>
            <a:ext cx="8153400" cy="4071937"/>
          </a:xfrm>
        </p:spPr>
        <p:txBody>
          <a:bodyPr/>
          <a:lstStyle/>
          <a:p>
            <a:pPr>
              <a:buFont typeface="Wingdings" panose="05000000000000000000" pitchFamily="2" charset="2"/>
              <a:buNone/>
            </a:pPr>
            <a:r>
              <a:rPr lang="zh-CN" altLang="zh-CN" smtClean="0"/>
              <a:t>例</a:t>
            </a:r>
            <a:r>
              <a:rPr lang="en-US" altLang="zh-CN" smtClean="0"/>
              <a:t>7.</a:t>
            </a:r>
            <a:r>
              <a:rPr lang="en-US" altLang="zh-CN" smtClean="0"/>
              <a:t>11 </a:t>
            </a:r>
            <a:r>
              <a:rPr lang="zh-CN" altLang="zh-CN" smtClean="0"/>
              <a:t>二维数组的有关数据</a:t>
            </a:r>
            <a:r>
              <a:rPr lang="en-US" altLang="zh-CN" smtClean="0"/>
              <a:t>(</a:t>
            </a:r>
            <a:r>
              <a:rPr lang="zh-CN" altLang="zh-CN" smtClean="0"/>
              <a:t>地址和值</a:t>
            </a:r>
            <a:r>
              <a:rPr lang="en-US" altLang="zh-CN" smtClean="0"/>
              <a:t>)</a:t>
            </a:r>
            <a:endParaRPr lang="en-US" altLang="zh-CN" smtClean="0"/>
          </a:p>
          <a:p>
            <a:pPr>
              <a:lnSpc>
                <a:spcPct val="100000"/>
              </a:lnSpc>
              <a:buFont typeface="Wingdings" panose="05000000000000000000" pitchFamily="2" charset="2"/>
              <a:buNone/>
            </a:pPr>
            <a:r>
              <a:rPr lang="en-US" altLang="zh-CN" smtClean="0"/>
              <a:t>#include &lt;stdio.h&gt;</a:t>
            </a:r>
            <a:endParaRPr lang="zh-CN" altLang="zh-CN" smtClean="0"/>
          </a:p>
          <a:p>
            <a:pPr>
              <a:lnSpc>
                <a:spcPct val="100000"/>
              </a:lnSpc>
              <a:buFont typeface="Wingdings" panose="05000000000000000000" pitchFamily="2" charset="2"/>
              <a:buNone/>
            </a:pPr>
            <a:r>
              <a:rPr lang="en-US" altLang="zh-CN" smtClean="0"/>
              <a:t>int main()</a:t>
            </a:r>
            <a:endParaRPr lang="zh-CN" altLang="zh-CN" smtClean="0"/>
          </a:p>
          <a:p>
            <a:pPr>
              <a:lnSpc>
                <a:spcPct val="100000"/>
              </a:lnSpc>
              <a:buFont typeface="Wingdings" panose="05000000000000000000" pitchFamily="2" charset="2"/>
              <a:buNone/>
            </a:pPr>
            <a:r>
              <a:rPr lang="en-US" altLang="zh-CN" smtClean="0"/>
              <a:t>{ int a[3][4]={1,3,5,7,9,11,13,15,</a:t>
            </a:r>
            <a:endParaRPr lang="en-US" altLang="zh-CN" smtClean="0"/>
          </a:p>
          <a:p>
            <a:pPr>
              <a:lnSpc>
                <a:spcPct val="100000"/>
              </a:lnSpc>
              <a:buFont typeface="Wingdings" panose="05000000000000000000" pitchFamily="2" charset="2"/>
              <a:buNone/>
            </a:pPr>
            <a:r>
              <a:rPr lang="en-US" altLang="zh-CN" smtClean="0"/>
              <a:t>                  17,19,21,23};</a:t>
            </a:r>
            <a:endParaRPr lang="zh-CN" altLang="zh-CN" smtClean="0"/>
          </a:p>
          <a:p>
            <a:pPr>
              <a:buFont typeface="Wingdings" panose="05000000000000000000" pitchFamily="2" charset="2"/>
              <a:buNone/>
            </a:pPr>
            <a:endParaRPr lang="zh-CN" altLang="en-US" smtClean="0"/>
          </a:p>
        </p:txBody>
      </p:sp>
      <p:pic>
        <p:nvPicPr>
          <p:cNvPr id="83971"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内容占位符 2"/>
          <p:cNvSpPr>
            <a:spLocks noGrp="1"/>
          </p:cNvSpPr>
          <p:nvPr>
            <p:ph idx="1"/>
          </p:nvPr>
        </p:nvSpPr>
        <p:spPr>
          <a:xfrm>
            <a:off x="1595438" y="714375"/>
            <a:ext cx="9001125" cy="5786438"/>
          </a:xfrm>
        </p:spPr>
        <p:txBody>
          <a:bodyPr/>
          <a:lstStyle/>
          <a:p>
            <a:pPr>
              <a:lnSpc>
                <a:spcPct val="100000"/>
              </a:lnSpc>
              <a:buFont typeface="Wingdings" panose="05000000000000000000" pitchFamily="2" charset="2"/>
              <a:buNone/>
            </a:pPr>
            <a:r>
              <a:rPr lang="en-US" altLang="zh-CN" sz="2800" smtClean="0"/>
              <a:t>  printf(“%d,%d\n”,a,*a); </a:t>
            </a:r>
            <a:endParaRPr lang="zh-CN" altLang="zh-CN" sz="2800" smtClean="0"/>
          </a:p>
          <a:p>
            <a:pPr>
              <a:lnSpc>
                <a:spcPct val="100000"/>
              </a:lnSpc>
              <a:buFont typeface="Wingdings" panose="05000000000000000000" pitchFamily="2" charset="2"/>
              <a:buNone/>
            </a:pPr>
            <a:r>
              <a:rPr lang="en-US" altLang="zh-CN" sz="2800" smtClean="0"/>
              <a:t>  printf(“%d,%d\n”,a[0],*(a+0)); </a:t>
            </a:r>
            <a:endParaRPr lang="zh-CN" altLang="zh-CN" sz="2800" smtClean="0"/>
          </a:p>
          <a:p>
            <a:pPr>
              <a:lnSpc>
                <a:spcPct val="100000"/>
              </a:lnSpc>
              <a:buFont typeface="Wingdings" panose="05000000000000000000" pitchFamily="2" charset="2"/>
              <a:buNone/>
            </a:pPr>
            <a:r>
              <a:rPr lang="en-US" altLang="zh-CN" sz="2800" smtClean="0"/>
              <a:t>  printf(“%d,%d\n”,&amp;a[0],&amp;a[0][0]); </a:t>
            </a:r>
            <a:endParaRPr lang="zh-CN" altLang="zh-CN" sz="2800" smtClean="0"/>
          </a:p>
          <a:p>
            <a:pPr>
              <a:lnSpc>
                <a:spcPct val="100000"/>
              </a:lnSpc>
              <a:buFont typeface="Wingdings" panose="05000000000000000000" pitchFamily="2" charset="2"/>
              <a:buNone/>
            </a:pPr>
            <a:r>
              <a:rPr lang="en-US" altLang="zh-CN" sz="2800" smtClean="0"/>
              <a:t>  printf(“%d,%d\n”,a[1],a+1); </a:t>
            </a:r>
            <a:endParaRPr lang="zh-CN" altLang="zh-CN" sz="2800" smtClean="0"/>
          </a:p>
          <a:p>
            <a:pPr>
              <a:lnSpc>
                <a:spcPct val="100000"/>
              </a:lnSpc>
              <a:buFont typeface="Wingdings" panose="05000000000000000000" pitchFamily="2" charset="2"/>
              <a:buNone/>
            </a:pPr>
            <a:r>
              <a:rPr lang="en-US" altLang="zh-CN" sz="2800" smtClean="0"/>
              <a:t>  printf(“%d,%d\n”,&amp;a[1][0],*(a+1)+0); </a:t>
            </a:r>
            <a:endParaRPr lang="zh-CN" altLang="zh-CN" sz="2800" smtClean="0"/>
          </a:p>
          <a:p>
            <a:pPr>
              <a:lnSpc>
                <a:spcPct val="100000"/>
              </a:lnSpc>
              <a:buFont typeface="Wingdings" panose="05000000000000000000" pitchFamily="2" charset="2"/>
              <a:buNone/>
            </a:pPr>
            <a:r>
              <a:rPr lang="en-US" altLang="zh-CN" sz="2800" smtClean="0"/>
              <a:t>  printf(“%d,%d\n”,a[2],*(a+2)); </a:t>
            </a:r>
            <a:endParaRPr lang="zh-CN" altLang="zh-CN" sz="2800" smtClean="0"/>
          </a:p>
          <a:p>
            <a:pPr>
              <a:lnSpc>
                <a:spcPct val="100000"/>
              </a:lnSpc>
              <a:buFont typeface="Wingdings" panose="05000000000000000000" pitchFamily="2" charset="2"/>
              <a:buNone/>
            </a:pPr>
            <a:r>
              <a:rPr lang="en-US" altLang="zh-CN" sz="2800" smtClean="0"/>
              <a:t>  printf(“%d,%d\n”,&amp;a[2],a+2); </a:t>
            </a:r>
            <a:endParaRPr lang="zh-CN" altLang="zh-CN" sz="2800" smtClean="0"/>
          </a:p>
          <a:p>
            <a:pPr>
              <a:lnSpc>
                <a:spcPct val="100000"/>
              </a:lnSpc>
              <a:buFont typeface="Wingdings" panose="05000000000000000000" pitchFamily="2" charset="2"/>
              <a:buNone/>
            </a:pPr>
            <a:r>
              <a:rPr lang="en-US" altLang="zh-CN" sz="2800" smtClean="0"/>
              <a:t>  printf(“%d,%d\n”,a[1][0],*(*(a+1)+0));</a:t>
            </a:r>
            <a:endParaRPr lang="zh-CN" altLang="zh-CN" sz="2800" smtClean="0"/>
          </a:p>
          <a:p>
            <a:pPr>
              <a:lnSpc>
                <a:spcPct val="100000"/>
              </a:lnSpc>
              <a:buFont typeface="Wingdings" panose="05000000000000000000" pitchFamily="2" charset="2"/>
              <a:buNone/>
            </a:pPr>
            <a:r>
              <a:rPr lang="en-US" altLang="zh-CN" sz="2800" smtClean="0"/>
              <a:t>  printf(“%d,%d\n”,*a[2],*(*(a+2)+0));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5" name="矩形 4"/>
          <p:cNvSpPr>
            <a:spLocks noChangeArrowheads="1"/>
          </p:cNvSpPr>
          <p:nvPr/>
        </p:nvSpPr>
        <p:spPr bwMode="auto">
          <a:xfrm>
            <a:off x="1809750" y="714375"/>
            <a:ext cx="7572375" cy="1571625"/>
          </a:xfrm>
          <a:prstGeom prst="rect">
            <a:avLst/>
          </a:prstGeom>
          <a:noFill/>
          <a:ln w="38100" algn="ctr">
            <a:solidFill>
              <a:srgbClr val="FF0000"/>
            </a:solidFill>
            <a:miter lim="800000"/>
          </a:ln>
        </p:spPr>
        <p:txBody>
          <a:bodyPr wrap="none"/>
          <a:lstStyle/>
          <a:p>
            <a:endParaRPr lang="zh-CN" altLang="en-US">
              <a:solidFill>
                <a:srgbClr val="FF0000"/>
              </a:solidFill>
            </a:endParaRPr>
          </a:p>
        </p:txBody>
      </p:sp>
      <p:pic>
        <p:nvPicPr>
          <p:cNvPr id="247811" name="Picture 3"/>
          <p:cNvPicPr>
            <a:picLocks noChangeAspect="1" noChangeArrowheads="1"/>
          </p:cNvPicPr>
          <p:nvPr/>
        </p:nvPicPr>
        <p:blipFill>
          <a:blip r:embed="rId1"/>
          <a:srcRect/>
          <a:stretch>
            <a:fillRect/>
          </a:stretch>
        </p:blipFill>
        <p:spPr bwMode="auto">
          <a:xfrm>
            <a:off x="4095750" y="2643188"/>
            <a:ext cx="4214813" cy="1620837"/>
          </a:xfrm>
          <a:prstGeom prst="rect">
            <a:avLst/>
          </a:prstGeom>
          <a:noFill/>
          <a:ln w="9525">
            <a:noFill/>
            <a:miter lim="800000"/>
            <a:headEnd/>
            <a:tailEnd/>
          </a:ln>
        </p:spPr>
      </p:pic>
      <p:pic>
        <p:nvPicPr>
          <p:cNvPr id="84997"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7811"/>
                                        </p:tgtEl>
                                        <p:attrNameLst>
                                          <p:attrName>style.visibility</p:attrName>
                                        </p:attrNameLst>
                                      </p:cBhvr>
                                      <p:to>
                                        <p:strVal val="visible"/>
                                      </p:to>
                                    </p:set>
                                    <p:animEffect transition="in" filter="blinds(horizontal)">
                                      <p:cBhvr>
                                        <p:cTn id="12" dur="500"/>
                                        <p:tgtEl>
                                          <p:spTgt spid="247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内容占位符 2"/>
          <p:cNvSpPr>
            <a:spLocks noGrp="1"/>
          </p:cNvSpPr>
          <p:nvPr>
            <p:ph idx="1"/>
          </p:nvPr>
        </p:nvSpPr>
        <p:spPr>
          <a:xfrm>
            <a:off x="1595438" y="714375"/>
            <a:ext cx="9001125" cy="5786438"/>
          </a:xfrm>
        </p:spPr>
        <p:txBody>
          <a:bodyPr/>
          <a:lstStyle/>
          <a:p>
            <a:pPr>
              <a:lnSpc>
                <a:spcPct val="100000"/>
              </a:lnSpc>
              <a:buFont typeface="Wingdings" panose="05000000000000000000" pitchFamily="2" charset="2"/>
              <a:buNone/>
            </a:pPr>
            <a:r>
              <a:rPr lang="en-US" altLang="zh-CN" sz="2800" smtClean="0"/>
              <a:t>  printf(“%d,%d\n”,a,*a); </a:t>
            </a:r>
            <a:endParaRPr lang="zh-CN" altLang="zh-CN" sz="2800" smtClean="0"/>
          </a:p>
          <a:p>
            <a:pPr>
              <a:lnSpc>
                <a:spcPct val="100000"/>
              </a:lnSpc>
              <a:buFont typeface="Wingdings" panose="05000000000000000000" pitchFamily="2" charset="2"/>
              <a:buNone/>
            </a:pPr>
            <a:r>
              <a:rPr lang="en-US" altLang="zh-CN" sz="2800" smtClean="0"/>
              <a:t>  printf(“%d,%d\n”,a[0],*(a+0)); </a:t>
            </a:r>
            <a:endParaRPr lang="zh-CN" altLang="zh-CN" sz="2800" smtClean="0"/>
          </a:p>
          <a:p>
            <a:pPr>
              <a:lnSpc>
                <a:spcPct val="100000"/>
              </a:lnSpc>
              <a:buFont typeface="Wingdings" panose="05000000000000000000" pitchFamily="2" charset="2"/>
              <a:buNone/>
            </a:pPr>
            <a:r>
              <a:rPr lang="en-US" altLang="zh-CN" sz="2800" smtClean="0"/>
              <a:t>  printf(“%d,%d\n”,&amp;a[0],&amp;a[0][0]); </a:t>
            </a:r>
            <a:endParaRPr lang="zh-CN" altLang="zh-CN" sz="2800" smtClean="0"/>
          </a:p>
          <a:p>
            <a:pPr>
              <a:lnSpc>
                <a:spcPct val="100000"/>
              </a:lnSpc>
              <a:buFont typeface="Wingdings" panose="05000000000000000000" pitchFamily="2" charset="2"/>
              <a:buNone/>
            </a:pPr>
            <a:r>
              <a:rPr lang="en-US" altLang="zh-CN" sz="2800" smtClean="0"/>
              <a:t>  printf(“%d,%d\n”,a[1],a+1); </a:t>
            </a:r>
            <a:endParaRPr lang="zh-CN" altLang="zh-CN" sz="2800" smtClean="0"/>
          </a:p>
          <a:p>
            <a:pPr>
              <a:lnSpc>
                <a:spcPct val="100000"/>
              </a:lnSpc>
              <a:buFont typeface="Wingdings" panose="05000000000000000000" pitchFamily="2" charset="2"/>
              <a:buNone/>
            </a:pPr>
            <a:r>
              <a:rPr lang="en-US" altLang="zh-CN" sz="2800" smtClean="0"/>
              <a:t>  printf(“%d,%d\n”,&amp;a[1][0],*(a+1)+0); </a:t>
            </a:r>
            <a:endParaRPr lang="zh-CN" altLang="zh-CN" sz="2800" smtClean="0"/>
          </a:p>
          <a:p>
            <a:pPr>
              <a:lnSpc>
                <a:spcPct val="100000"/>
              </a:lnSpc>
              <a:buFont typeface="Wingdings" panose="05000000000000000000" pitchFamily="2" charset="2"/>
              <a:buNone/>
            </a:pPr>
            <a:r>
              <a:rPr lang="en-US" altLang="zh-CN" sz="2800" smtClean="0"/>
              <a:t>  printf(“%d,%d\n”,a[2],*(a+2)); </a:t>
            </a:r>
            <a:endParaRPr lang="zh-CN" altLang="zh-CN" sz="2800" smtClean="0"/>
          </a:p>
          <a:p>
            <a:pPr>
              <a:lnSpc>
                <a:spcPct val="100000"/>
              </a:lnSpc>
              <a:buFont typeface="Wingdings" panose="05000000000000000000" pitchFamily="2" charset="2"/>
              <a:buNone/>
            </a:pPr>
            <a:r>
              <a:rPr lang="en-US" altLang="zh-CN" sz="2800" smtClean="0"/>
              <a:t>  printf(“%d,%d\n”,&amp;a[2],a+2); </a:t>
            </a:r>
            <a:endParaRPr lang="zh-CN" altLang="zh-CN" sz="2800" smtClean="0"/>
          </a:p>
          <a:p>
            <a:pPr>
              <a:lnSpc>
                <a:spcPct val="100000"/>
              </a:lnSpc>
              <a:buFont typeface="Wingdings" panose="05000000000000000000" pitchFamily="2" charset="2"/>
              <a:buNone/>
            </a:pPr>
            <a:r>
              <a:rPr lang="en-US" altLang="zh-CN" sz="2800" smtClean="0"/>
              <a:t>  printf(“%d,%d\n”,a[1][0],*(*(a+1)+0));</a:t>
            </a:r>
            <a:endParaRPr lang="zh-CN" altLang="zh-CN" sz="2800" smtClean="0"/>
          </a:p>
          <a:p>
            <a:pPr>
              <a:lnSpc>
                <a:spcPct val="100000"/>
              </a:lnSpc>
              <a:buFont typeface="Wingdings" panose="05000000000000000000" pitchFamily="2" charset="2"/>
              <a:buNone/>
            </a:pPr>
            <a:r>
              <a:rPr lang="en-US" altLang="zh-CN" sz="2800" smtClean="0"/>
              <a:t>  printf(“%d,%d\n”,*a[2],*(*(a+2)+0));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5" name="矩形 4"/>
          <p:cNvSpPr>
            <a:spLocks noChangeArrowheads="1"/>
          </p:cNvSpPr>
          <p:nvPr/>
        </p:nvSpPr>
        <p:spPr bwMode="auto">
          <a:xfrm>
            <a:off x="1809750" y="2214563"/>
            <a:ext cx="8358188" cy="2071687"/>
          </a:xfrm>
          <a:prstGeom prst="rect">
            <a:avLst/>
          </a:prstGeom>
          <a:noFill/>
          <a:ln w="38100" algn="ctr">
            <a:solidFill>
              <a:srgbClr val="FF0000"/>
            </a:solidFill>
            <a:miter lim="800000"/>
          </a:ln>
        </p:spPr>
        <p:txBody>
          <a:bodyPr wrap="none"/>
          <a:lstStyle/>
          <a:p>
            <a:endParaRPr lang="zh-CN" altLang="en-US">
              <a:solidFill>
                <a:srgbClr val="FF0000"/>
              </a:solidFill>
            </a:endParaRPr>
          </a:p>
        </p:txBody>
      </p:sp>
      <p:pic>
        <p:nvPicPr>
          <p:cNvPr id="248834" name="Picture 2"/>
          <p:cNvPicPr>
            <a:picLocks noChangeAspect="1" noChangeArrowheads="1"/>
          </p:cNvPicPr>
          <p:nvPr/>
        </p:nvPicPr>
        <p:blipFill>
          <a:blip r:embed="rId1"/>
          <a:srcRect/>
          <a:stretch>
            <a:fillRect/>
          </a:stretch>
        </p:blipFill>
        <p:spPr bwMode="auto">
          <a:xfrm>
            <a:off x="4167188" y="4500563"/>
            <a:ext cx="3762375" cy="1928812"/>
          </a:xfrm>
          <a:prstGeom prst="rect">
            <a:avLst/>
          </a:prstGeom>
          <a:noFill/>
          <a:ln w="9525">
            <a:noFill/>
            <a:miter lim="800000"/>
            <a:headEnd/>
            <a:tailEnd/>
          </a:ln>
        </p:spPr>
      </p:pic>
      <p:pic>
        <p:nvPicPr>
          <p:cNvPr id="86021"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8834"/>
                                        </p:tgtEl>
                                        <p:attrNameLst>
                                          <p:attrName>style.visibility</p:attrName>
                                        </p:attrNameLst>
                                      </p:cBhvr>
                                      <p:to>
                                        <p:strVal val="visible"/>
                                      </p:to>
                                    </p:set>
                                    <p:animEffect transition="in" filter="blinds(horizontal)">
                                      <p:cBhvr>
                                        <p:cTn id="12" dur="500"/>
                                        <p:tgtEl>
                                          <p:spTgt spid="248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内容占位符 2"/>
          <p:cNvSpPr>
            <a:spLocks noGrp="1"/>
          </p:cNvSpPr>
          <p:nvPr>
            <p:ph idx="1"/>
          </p:nvPr>
        </p:nvSpPr>
        <p:spPr>
          <a:xfrm>
            <a:off x="1595438" y="714375"/>
            <a:ext cx="9001125" cy="5786438"/>
          </a:xfrm>
        </p:spPr>
        <p:txBody>
          <a:bodyPr/>
          <a:lstStyle/>
          <a:p>
            <a:pPr>
              <a:lnSpc>
                <a:spcPct val="100000"/>
              </a:lnSpc>
              <a:buFont typeface="Wingdings" panose="05000000000000000000" pitchFamily="2" charset="2"/>
              <a:buNone/>
            </a:pPr>
            <a:r>
              <a:rPr lang="en-US" altLang="zh-CN" sz="2800" smtClean="0"/>
              <a:t>  printf(“%d,%d\n”,a,*a); </a:t>
            </a:r>
            <a:endParaRPr lang="zh-CN" altLang="zh-CN" sz="2800" smtClean="0"/>
          </a:p>
          <a:p>
            <a:pPr>
              <a:lnSpc>
                <a:spcPct val="100000"/>
              </a:lnSpc>
              <a:buFont typeface="Wingdings" panose="05000000000000000000" pitchFamily="2" charset="2"/>
              <a:buNone/>
            </a:pPr>
            <a:r>
              <a:rPr lang="en-US" altLang="zh-CN" sz="2800" smtClean="0"/>
              <a:t>  printf(“%d,%d\n”,a[0],*(a+0)); </a:t>
            </a:r>
            <a:endParaRPr lang="zh-CN" altLang="zh-CN" sz="2800" smtClean="0"/>
          </a:p>
          <a:p>
            <a:pPr>
              <a:lnSpc>
                <a:spcPct val="100000"/>
              </a:lnSpc>
              <a:buFont typeface="Wingdings" panose="05000000000000000000" pitchFamily="2" charset="2"/>
              <a:buNone/>
            </a:pPr>
            <a:r>
              <a:rPr lang="en-US" altLang="zh-CN" sz="2800" smtClean="0"/>
              <a:t>  printf(“%d,%d\n”,&amp;a[0],&amp;a[0][0]); </a:t>
            </a:r>
            <a:endParaRPr lang="zh-CN" altLang="zh-CN" sz="2800" smtClean="0"/>
          </a:p>
          <a:p>
            <a:pPr>
              <a:lnSpc>
                <a:spcPct val="100000"/>
              </a:lnSpc>
              <a:buFont typeface="Wingdings" panose="05000000000000000000" pitchFamily="2" charset="2"/>
              <a:buNone/>
            </a:pPr>
            <a:r>
              <a:rPr lang="en-US" altLang="zh-CN" sz="2800" smtClean="0"/>
              <a:t>  printf(“%d,%d\n”,a[1],a+1); </a:t>
            </a:r>
            <a:endParaRPr lang="zh-CN" altLang="zh-CN" sz="2800" smtClean="0"/>
          </a:p>
          <a:p>
            <a:pPr>
              <a:lnSpc>
                <a:spcPct val="100000"/>
              </a:lnSpc>
              <a:buFont typeface="Wingdings" panose="05000000000000000000" pitchFamily="2" charset="2"/>
              <a:buNone/>
            </a:pPr>
            <a:r>
              <a:rPr lang="en-US" altLang="zh-CN" sz="2800" smtClean="0"/>
              <a:t>  printf(“%d,%d\n”,&amp;a[1][0],*(a+1)+0); </a:t>
            </a:r>
            <a:endParaRPr lang="zh-CN" altLang="zh-CN" sz="2800" smtClean="0"/>
          </a:p>
          <a:p>
            <a:pPr>
              <a:lnSpc>
                <a:spcPct val="100000"/>
              </a:lnSpc>
              <a:buFont typeface="Wingdings" panose="05000000000000000000" pitchFamily="2" charset="2"/>
              <a:buNone/>
            </a:pPr>
            <a:r>
              <a:rPr lang="en-US" altLang="zh-CN" sz="2800" smtClean="0"/>
              <a:t>  printf(“%d,%d\n”,a[2],*(a+2)); </a:t>
            </a:r>
            <a:endParaRPr lang="zh-CN" altLang="zh-CN" sz="2800" smtClean="0"/>
          </a:p>
          <a:p>
            <a:pPr>
              <a:lnSpc>
                <a:spcPct val="100000"/>
              </a:lnSpc>
              <a:buFont typeface="Wingdings" panose="05000000000000000000" pitchFamily="2" charset="2"/>
              <a:buNone/>
            </a:pPr>
            <a:r>
              <a:rPr lang="en-US" altLang="zh-CN" sz="2800" smtClean="0"/>
              <a:t>  printf(“%d,%d\n”,&amp;a[2],a+2); </a:t>
            </a:r>
            <a:endParaRPr lang="zh-CN" altLang="zh-CN" sz="2800" smtClean="0"/>
          </a:p>
          <a:p>
            <a:pPr>
              <a:lnSpc>
                <a:spcPct val="100000"/>
              </a:lnSpc>
              <a:buFont typeface="Wingdings" panose="05000000000000000000" pitchFamily="2" charset="2"/>
              <a:buNone/>
            </a:pPr>
            <a:r>
              <a:rPr lang="en-US" altLang="zh-CN" sz="2800" smtClean="0"/>
              <a:t>  printf(“%d,%d\n”,a[1][0],*(*(a+1)+0));</a:t>
            </a:r>
            <a:endParaRPr lang="zh-CN" altLang="zh-CN" sz="2800" smtClean="0"/>
          </a:p>
          <a:p>
            <a:pPr>
              <a:lnSpc>
                <a:spcPct val="100000"/>
              </a:lnSpc>
              <a:buFont typeface="Wingdings" panose="05000000000000000000" pitchFamily="2" charset="2"/>
              <a:buNone/>
            </a:pPr>
            <a:r>
              <a:rPr lang="en-US" altLang="zh-CN" sz="2800" smtClean="0"/>
              <a:t>  printf(“%d,%d\n”,*a[2],*(*(a+2)+0));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a:p>
            <a:pPr>
              <a:lnSpc>
                <a:spcPct val="100000"/>
              </a:lnSpc>
              <a:buFont typeface="Wingdings" panose="05000000000000000000" pitchFamily="2" charset="2"/>
              <a:buNone/>
            </a:pPr>
            <a:endParaRPr lang="zh-CN" altLang="en-US" sz="2800" smtClean="0"/>
          </a:p>
        </p:txBody>
      </p:sp>
      <p:sp>
        <p:nvSpPr>
          <p:cNvPr id="5" name="矩形 4"/>
          <p:cNvSpPr>
            <a:spLocks noChangeArrowheads="1"/>
          </p:cNvSpPr>
          <p:nvPr/>
        </p:nvSpPr>
        <p:spPr bwMode="auto">
          <a:xfrm>
            <a:off x="1809750" y="4286250"/>
            <a:ext cx="8715375" cy="1071563"/>
          </a:xfrm>
          <a:prstGeom prst="rect">
            <a:avLst/>
          </a:prstGeom>
          <a:noFill/>
          <a:ln w="38100" algn="ctr">
            <a:solidFill>
              <a:srgbClr val="FF0000"/>
            </a:solidFill>
            <a:miter lim="800000"/>
          </a:ln>
        </p:spPr>
        <p:txBody>
          <a:bodyPr wrap="none"/>
          <a:lstStyle/>
          <a:p>
            <a:endParaRPr lang="zh-CN" altLang="en-US">
              <a:solidFill>
                <a:srgbClr val="FF0000"/>
              </a:solidFill>
            </a:endParaRPr>
          </a:p>
        </p:txBody>
      </p:sp>
      <p:pic>
        <p:nvPicPr>
          <p:cNvPr id="249858" name="Picture 2"/>
          <p:cNvPicPr>
            <a:picLocks noChangeAspect="1" noChangeArrowheads="1"/>
          </p:cNvPicPr>
          <p:nvPr/>
        </p:nvPicPr>
        <p:blipFill>
          <a:blip r:embed="rId1"/>
          <a:srcRect/>
          <a:stretch>
            <a:fillRect/>
          </a:stretch>
        </p:blipFill>
        <p:spPr bwMode="auto">
          <a:xfrm>
            <a:off x="5238750" y="5572125"/>
            <a:ext cx="1608138" cy="857250"/>
          </a:xfrm>
          <a:prstGeom prst="rect">
            <a:avLst/>
          </a:prstGeom>
          <a:noFill/>
          <a:ln w="9525">
            <a:noFill/>
            <a:miter lim="800000"/>
            <a:headEnd/>
            <a:tailEnd/>
          </a:ln>
        </p:spPr>
      </p:pic>
      <p:pic>
        <p:nvPicPr>
          <p:cNvPr id="87045"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9858"/>
                                        </p:tgtEl>
                                        <p:attrNameLst>
                                          <p:attrName>style.visibility</p:attrName>
                                        </p:attrNameLst>
                                      </p:cBhvr>
                                      <p:to>
                                        <p:strVal val="visible"/>
                                      </p:to>
                                    </p:set>
                                    <p:animEffect transition="in" filter="blinds(horizontal)">
                                      <p:cBhvr>
                                        <p:cTn id="12" dur="500"/>
                                        <p:tgtEl>
                                          <p:spTgt spid="249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09813" y="1071563"/>
            <a:ext cx="7715250" cy="5053012"/>
          </a:xfrm>
        </p:spPr>
        <p:txBody>
          <a:bodyPr/>
          <a:lstStyle/>
          <a:p>
            <a:pPr>
              <a:buFont typeface="Wingdings" panose="05000000000000000000" pitchFamily="2" charset="2"/>
              <a:buNone/>
            </a:pPr>
            <a:r>
              <a:rPr lang="en-US" altLang="zh-CN" smtClean="0"/>
              <a:t>2. </a:t>
            </a:r>
            <a:r>
              <a:rPr lang="zh-CN" altLang="zh-CN" smtClean="0"/>
              <a:t>指向多维数组元素的指针变量</a:t>
            </a:r>
            <a:endParaRPr lang="en-US" altLang="zh-CN" smtClean="0"/>
          </a:p>
          <a:p>
            <a:pPr>
              <a:buFont typeface="Wingdings" panose="05000000000000000000" pitchFamily="2" charset="2"/>
              <a:buNone/>
            </a:pPr>
            <a:r>
              <a:rPr lang="en-US" altLang="zh-CN" smtClean="0"/>
              <a:t>(1) </a:t>
            </a:r>
            <a:r>
              <a:rPr lang="zh-CN" altLang="zh-CN" smtClean="0"/>
              <a:t>指向数组元素的指针变量</a:t>
            </a:r>
            <a:endParaRPr lang="en-US" altLang="zh-CN" smtClean="0"/>
          </a:p>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12 </a:t>
            </a:r>
            <a:r>
              <a:rPr lang="zh-CN" altLang="zh-CN" smtClean="0"/>
              <a:t>有一个</a:t>
            </a:r>
            <a:r>
              <a:rPr lang="en-US" altLang="zh-CN" smtClean="0"/>
              <a:t>3×4</a:t>
            </a:r>
            <a:r>
              <a:rPr lang="zh-CN" altLang="zh-CN" smtClean="0"/>
              <a:t>的二维数组，要求用指向元素的指针变量输出二维数组各元素的值。</a:t>
            </a:r>
            <a:endParaRPr lang="zh-CN" altLang="en-US" smtClean="0"/>
          </a:p>
        </p:txBody>
      </p:sp>
      <p:pic>
        <p:nvPicPr>
          <p:cNvPr id="88067"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内容占位符 2"/>
          <p:cNvSpPr>
            <a:spLocks noGrp="1"/>
          </p:cNvSpPr>
          <p:nvPr>
            <p:ph idx="1"/>
          </p:nvPr>
        </p:nvSpPr>
        <p:spPr>
          <a:xfrm>
            <a:off x="2309813" y="1071563"/>
            <a:ext cx="7962900" cy="5053012"/>
          </a:xfrm>
        </p:spPr>
        <p:txBody>
          <a:bodyPr/>
          <a:lstStyle/>
          <a:p>
            <a:r>
              <a:rPr lang="zh-CN" altLang="zh-CN" smtClean="0"/>
              <a:t>解题思路：</a:t>
            </a:r>
            <a:endParaRPr lang="en-US" altLang="zh-CN" smtClean="0"/>
          </a:p>
          <a:p>
            <a:pPr lvl="1"/>
            <a:r>
              <a:rPr lang="zh-CN" altLang="zh-CN" smtClean="0"/>
              <a:t>二维数组的元素是整型的，它相当于整型变量，可以用</a:t>
            </a:r>
            <a:r>
              <a:rPr lang="en-US" altLang="zh-CN" smtClean="0"/>
              <a:t>int*</a:t>
            </a:r>
            <a:r>
              <a:rPr lang="zh-CN" altLang="zh-CN" smtClean="0"/>
              <a:t>型指针变量指向它</a:t>
            </a:r>
            <a:endParaRPr lang="en-US" altLang="zh-CN" smtClean="0"/>
          </a:p>
          <a:p>
            <a:pPr lvl="1"/>
            <a:r>
              <a:rPr lang="zh-CN" altLang="zh-CN" smtClean="0"/>
              <a:t>二维数组的元素在内存中是按行顺序存放的，即存放完序号为</a:t>
            </a:r>
            <a:r>
              <a:rPr lang="en-US" altLang="zh-CN" smtClean="0"/>
              <a:t>0</a:t>
            </a:r>
            <a:r>
              <a:rPr lang="zh-CN" altLang="zh-CN" smtClean="0"/>
              <a:t>的行中的全部元素后，接着存放序号为</a:t>
            </a:r>
            <a:r>
              <a:rPr lang="en-US" altLang="zh-CN" smtClean="0"/>
              <a:t>1</a:t>
            </a:r>
            <a:r>
              <a:rPr lang="zh-CN" altLang="zh-CN" smtClean="0"/>
              <a:t>的行中的全部元素，依此类推</a:t>
            </a:r>
            <a:endParaRPr lang="en-US" altLang="zh-CN" smtClean="0"/>
          </a:p>
          <a:p>
            <a:pPr lvl="1"/>
            <a:r>
              <a:rPr lang="zh-CN" altLang="zh-CN" smtClean="0"/>
              <a:t>因此可以用一个指向整型元素的指针变量，依次指向各个元素</a:t>
            </a:r>
            <a:endParaRPr lang="zh-CN" altLang="en-US" smtClean="0"/>
          </a:p>
        </p:txBody>
      </p:sp>
      <p:pic>
        <p:nvPicPr>
          <p:cNvPr id="89091"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9090">
                                            <p:txEl>
                                              <p:pRg st="1" end="1"/>
                                            </p:txEl>
                                          </p:spTgt>
                                        </p:tgtEl>
                                        <p:attrNameLst>
                                          <p:attrName>style.visibility</p:attrName>
                                        </p:attrNameLst>
                                      </p:cBhvr>
                                      <p:to>
                                        <p:strVal val="visible"/>
                                      </p:to>
                                    </p:set>
                                    <p:animEffect transition="in" filter="blinds(horizontal)">
                                      <p:cBhvr>
                                        <p:cTn id="7" dur="500"/>
                                        <p:tgtEl>
                                          <p:spTgt spid="8909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9090">
                                            <p:txEl>
                                              <p:pRg st="2" end="2"/>
                                            </p:txEl>
                                          </p:spTgt>
                                        </p:tgtEl>
                                        <p:attrNameLst>
                                          <p:attrName>style.visibility</p:attrName>
                                        </p:attrNameLst>
                                      </p:cBhvr>
                                      <p:to>
                                        <p:strVal val="visible"/>
                                      </p:to>
                                    </p:set>
                                    <p:animEffect transition="in" filter="blinds(horizontal)">
                                      <p:cBhvr>
                                        <p:cTn id="12" dur="500"/>
                                        <p:tgtEl>
                                          <p:spTgt spid="8909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9090">
                                            <p:txEl>
                                              <p:pRg st="3" end="3"/>
                                            </p:txEl>
                                          </p:spTgt>
                                        </p:tgtEl>
                                        <p:attrNameLst>
                                          <p:attrName>style.visibility</p:attrName>
                                        </p:attrNameLst>
                                      </p:cBhvr>
                                      <p:to>
                                        <p:strVal val="visible"/>
                                      </p:to>
                                    </p:set>
                                    <p:animEffect transition="in" filter="blinds(horizontal)">
                                      <p:cBhvr>
                                        <p:cTn id="17" dur="500"/>
                                        <p:tgtEl>
                                          <p:spTgt spid="8909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内容占位符 2"/>
          <p:cNvSpPr>
            <a:spLocks noGrp="1"/>
          </p:cNvSpPr>
          <p:nvPr>
            <p:ph idx="1"/>
          </p:nvPr>
        </p:nvSpPr>
        <p:spPr>
          <a:xfrm>
            <a:off x="2024063" y="785813"/>
            <a:ext cx="8072437" cy="5786437"/>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 int a[3][4]={1,3,5,7,9,11,13,15,</a:t>
            </a:r>
            <a:endParaRPr lang="en-US" altLang="zh-CN" sz="2800" smtClean="0"/>
          </a:p>
          <a:p>
            <a:pPr>
              <a:lnSpc>
                <a:spcPts val="3000"/>
              </a:lnSpc>
              <a:buFont typeface="Wingdings" panose="05000000000000000000" pitchFamily="2" charset="2"/>
              <a:buNone/>
            </a:pPr>
            <a:r>
              <a:rPr lang="en-US" altLang="zh-CN" sz="2800" smtClean="0"/>
              <a:t>                      17,19,21,23};</a:t>
            </a:r>
            <a:endParaRPr lang="zh-CN" altLang="zh-CN" sz="2800" smtClean="0"/>
          </a:p>
          <a:p>
            <a:pPr>
              <a:lnSpc>
                <a:spcPts val="3000"/>
              </a:lnSpc>
              <a:buFont typeface="Wingdings" panose="05000000000000000000" pitchFamily="2" charset="2"/>
              <a:buNone/>
            </a:pPr>
            <a:r>
              <a:rPr lang="en-US" altLang="zh-CN" sz="2800" smtClean="0"/>
              <a:t>   int *p; </a:t>
            </a:r>
            <a:endParaRPr lang="zh-CN" altLang="zh-CN" sz="2800" smtClean="0"/>
          </a:p>
          <a:p>
            <a:pPr>
              <a:lnSpc>
                <a:spcPts val="3000"/>
              </a:lnSpc>
              <a:buFont typeface="Wingdings" panose="05000000000000000000" pitchFamily="2" charset="2"/>
              <a:buNone/>
            </a:pPr>
            <a:r>
              <a:rPr lang="en-US" altLang="zh-CN" sz="2800" smtClean="0"/>
              <a:t>   for(p=a[0];p&lt;a[0]+12;p++) </a:t>
            </a:r>
            <a:endParaRPr lang="zh-CN" altLang="zh-CN" sz="2800" smtClean="0"/>
          </a:p>
          <a:p>
            <a:pPr>
              <a:lnSpc>
                <a:spcPts val="3000"/>
              </a:lnSpc>
              <a:buFont typeface="Wingdings" panose="05000000000000000000" pitchFamily="2" charset="2"/>
              <a:buNone/>
            </a:pPr>
            <a:r>
              <a:rPr lang="en-US" altLang="zh-CN" sz="2800" smtClean="0"/>
              <a:t>   { if((p-a[0])%4==0) printf(“\n”);   </a:t>
            </a:r>
            <a:endParaRPr lang="zh-CN" altLang="zh-CN" sz="2800" smtClean="0"/>
          </a:p>
          <a:p>
            <a:pPr>
              <a:lnSpc>
                <a:spcPts val="3000"/>
              </a:lnSpc>
              <a:buFont typeface="Wingdings" panose="05000000000000000000" pitchFamily="2" charset="2"/>
              <a:buNone/>
            </a:pPr>
            <a:r>
              <a:rPr lang="en-US" altLang="zh-CN" sz="2800" smtClean="0"/>
              <a:t>      printf(“%4d”,*p);  </a:t>
            </a:r>
            <a:endParaRPr lang="zh-CN" altLang="zh-CN" sz="2800" smtClean="0"/>
          </a:p>
          <a:p>
            <a:pPr>
              <a:lnSpc>
                <a:spcPts val="3000"/>
              </a:lnSpc>
              <a:buFont typeface="Wingdings" panose="05000000000000000000" pitchFamily="2" charset="2"/>
              <a:buNone/>
            </a:pPr>
            <a:r>
              <a:rPr lang="en-US" altLang="zh-CN" sz="2800" smtClean="0"/>
              <a:t>   }</a:t>
            </a:r>
            <a:endParaRPr lang="zh-CN" altLang="zh-CN" sz="2800" smtClean="0"/>
          </a:p>
          <a:p>
            <a:pPr>
              <a:lnSpc>
                <a:spcPts val="3000"/>
              </a:lnSpc>
              <a:buFont typeface="Wingdings" panose="05000000000000000000" pitchFamily="2" charset="2"/>
              <a:buNone/>
            </a:pPr>
            <a:r>
              <a:rPr lang="en-US" altLang="zh-CN" sz="2800" smtClean="0"/>
              <a:t>   printf("\n");</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p:txBody>
      </p:sp>
      <p:pic>
        <p:nvPicPr>
          <p:cNvPr id="250882" name="Picture 2"/>
          <p:cNvPicPr>
            <a:picLocks noChangeAspect="1" noChangeArrowheads="1"/>
          </p:cNvPicPr>
          <p:nvPr/>
        </p:nvPicPr>
        <p:blipFill>
          <a:blip r:embed="rId1"/>
          <a:srcRect/>
          <a:stretch>
            <a:fillRect/>
          </a:stretch>
        </p:blipFill>
        <p:spPr bwMode="auto">
          <a:xfrm>
            <a:off x="6881813" y="4714875"/>
            <a:ext cx="3211512" cy="1428750"/>
          </a:xfrm>
          <a:prstGeom prst="rect">
            <a:avLst/>
          </a:prstGeom>
          <a:noFill/>
          <a:ln w="9525">
            <a:noFill/>
            <a:miter lim="800000"/>
            <a:headEnd/>
            <a:tailEnd/>
          </a:ln>
        </p:spPr>
      </p:pic>
      <p:sp>
        <p:nvSpPr>
          <p:cNvPr id="4" name="圆角矩形标注 3"/>
          <p:cNvSpPr>
            <a:spLocks noChangeArrowheads="1"/>
          </p:cNvSpPr>
          <p:nvPr/>
        </p:nvSpPr>
        <p:spPr bwMode="auto">
          <a:xfrm>
            <a:off x="4524375" y="4500563"/>
            <a:ext cx="2143125" cy="642937"/>
          </a:xfrm>
          <a:prstGeom prst="wedgeRoundRectCallout">
            <a:avLst>
              <a:gd name="adj1" fmla="val -8866"/>
              <a:gd name="adj2" fmla="val -130454"/>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控制换行</a:t>
            </a:r>
            <a:endParaRPr lang="en-US" altLang="zh-CN" sz="2800" b="1">
              <a:solidFill>
                <a:srgbClr val="0000CC"/>
              </a:solidFill>
            </a:endParaRPr>
          </a:p>
        </p:txBody>
      </p:sp>
      <p:sp>
        <p:nvSpPr>
          <p:cNvPr id="5" name="圆角矩形标注 4"/>
          <p:cNvSpPr>
            <a:spLocks noChangeArrowheads="1"/>
          </p:cNvSpPr>
          <p:nvPr/>
        </p:nvSpPr>
        <p:spPr bwMode="auto">
          <a:xfrm>
            <a:off x="3167063" y="1214438"/>
            <a:ext cx="5643562" cy="642937"/>
          </a:xfrm>
          <a:prstGeom prst="wedgeRoundRectCallout">
            <a:avLst>
              <a:gd name="adj1" fmla="val -41264"/>
              <a:gd name="adj2" fmla="val 175421"/>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逐个访问各元素时常用此类指针</a:t>
            </a:r>
            <a:endParaRPr lang="en-US" altLang="zh-CN" sz="2800" b="1">
              <a:solidFill>
                <a:srgbClr val="0000CC"/>
              </a:solidFill>
            </a:endParaRPr>
          </a:p>
        </p:txBody>
      </p:sp>
      <p:pic>
        <p:nvPicPr>
          <p:cNvPr id="90118" name="图片 5"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0882"/>
                                        </p:tgtEl>
                                        <p:attrNameLst>
                                          <p:attrName>style.visibility</p:attrName>
                                        </p:attrNameLst>
                                      </p:cBhvr>
                                      <p:to>
                                        <p:strVal val="visible"/>
                                      </p:to>
                                    </p:set>
                                    <p:animEffect transition="in" filter="blinds(horizontal)">
                                      <p:cBhvr>
                                        <p:cTn id="12" dur="500"/>
                                        <p:tgtEl>
                                          <p:spTgt spid="2508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95500" y="857250"/>
            <a:ext cx="8153400" cy="5214938"/>
          </a:xfrm>
        </p:spPr>
        <p:txBody>
          <a:bodyPr/>
          <a:lstStyle/>
          <a:p>
            <a:pPr>
              <a:buFont typeface="Wingdings" panose="05000000000000000000" pitchFamily="2" charset="2"/>
              <a:buNone/>
            </a:pPr>
            <a:r>
              <a:rPr lang="en-US" altLang="zh-CN" smtClean="0"/>
              <a:t>(2) </a:t>
            </a:r>
            <a:r>
              <a:rPr lang="zh-CN" altLang="zh-CN" smtClean="0"/>
              <a:t>指向由ｍ个元素组成的一维数组的指针变量</a:t>
            </a:r>
            <a:endParaRPr lang="en-US" altLang="zh-CN" smtClean="0"/>
          </a:p>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13 </a:t>
            </a:r>
            <a:r>
              <a:rPr lang="zh-CN" altLang="zh-CN" smtClean="0"/>
              <a:t>输出二维数组任一行任一列元素的值。</a:t>
            </a:r>
            <a:endParaRPr lang="zh-CN" altLang="zh-CN" smtClean="0"/>
          </a:p>
          <a:p>
            <a:r>
              <a:rPr lang="zh-CN" altLang="zh-CN" smtClean="0"/>
              <a:t>解题思路：假设仍然用例</a:t>
            </a:r>
            <a:r>
              <a:rPr lang="en-US" altLang="zh-CN" smtClean="0"/>
              <a:t>7.</a:t>
            </a:r>
            <a:r>
              <a:rPr lang="en-US" altLang="zh-CN" smtClean="0"/>
              <a:t>12</a:t>
            </a:r>
            <a:r>
              <a:rPr lang="zh-CN" altLang="zh-CN" smtClean="0"/>
              <a:t>程序中的二维数组，例</a:t>
            </a:r>
            <a:r>
              <a:rPr lang="en-US" altLang="zh-CN" smtClean="0"/>
              <a:t>7.</a:t>
            </a:r>
            <a:r>
              <a:rPr lang="en-US" altLang="zh-CN" smtClean="0"/>
              <a:t>12</a:t>
            </a:r>
            <a:r>
              <a:rPr lang="zh-CN" altLang="zh-CN" smtClean="0"/>
              <a:t>中定义的指针变量是指向变量或数组元素的，现在改用指向一维数组的指针变量。</a:t>
            </a:r>
            <a:endParaRPr lang="zh-CN" altLang="en-US" smtClean="0"/>
          </a:p>
        </p:txBody>
      </p:sp>
      <p:pic>
        <p:nvPicPr>
          <p:cNvPr id="91139"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1"/>
          <a:srcRect/>
          <a:stretch>
            <a:fillRect/>
          </a:stretch>
        </p:blipFill>
        <p:spPr bwMode="auto">
          <a:xfrm>
            <a:off x="4881563" y="26988"/>
            <a:ext cx="5786437" cy="6616700"/>
          </a:xfrm>
          <a:prstGeom prst="rect">
            <a:avLst/>
          </a:prstGeom>
          <a:noFill/>
          <a:ln w="9525">
            <a:noFill/>
            <a:miter lim="800000"/>
            <a:headEnd/>
            <a:tailEnd/>
          </a:ln>
        </p:spPr>
      </p:pic>
      <p:sp>
        <p:nvSpPr>
          <p:cNvPr id="6" name="Rectangle 3"/>
          <p:cNvSpPr txBox="1">
            <a:spLocks noChangeArrowheads="1"/>
          </p:cNvSpPr>
          <p:nvPr/>
        </p:nvSpPr>
        <p:spPr bwMode="auto">
          <a:xfrm>
            <a:off x="1738313" y="642938"/>
            <a:ext cx="3571875" cy="785812"/>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err="1">
                <a:solidFill>
                  <a:srgbClr val="00B050"/>
                </a:solidFill>
                <a:latin typeface="+mn-lt"/>
                <a:ea typeface="+mn-ea"/>
              </a:rPr>
              <a:t>int</a:t>
            </a:r>
            <a:r>
              <a:rPr lang="en-US" altLang="zh-CN" sz="2800" b="1" kern="0" dirty="0">
                <a:solidFill>
                  <a:srgbClr val="00B050"/>
                </a:solidFill>
                <a:latin typeface="+mn-lt"/>
                <a:ea typeface="+mn-ea"/>
              </a:rPr>
              <a:t> </a:t>
            </a:r>
            <a:r>
              <a:rPr lang="en-US" altLang="zh-CN" sz="2800" b="1" kern="0" dirty="0" err="1">
                <a:solidFill>
                  <a:srgbClr val="00B050"/>
                </a:solidFill>
                <a:latin typeface="+mn-lt"/>
                <a:ea typeface="+mn-ea"/>
              </a:rPr>
              <a:t>i</a:t>
            </a:r>
            <a:r>
              <a:rPr lang="en-US" altLang="zh-CN" sz="2800" b="1" kern="0" dirty="0">
                <a:solidFill>
                  <a:srgbClr val="00B050"/>
                </a:solidFill>
                <a:latin typeface="+mn-lt"/>
                <a:ea typeface="+mn-ea"/>
              </a:rPr>
              <a:t>=3,j=6,k;</a:t>
            </a:r>
            <a:endParaRPr lang="en-US" altLang="zh-CN" sz="2800" b="1" kern="0" dirty="0">
              <a:solidFill>
                <a:srgbClr val="00B050"/>
              </a:solidFill>
              <a:latin typeface="+mn-lt"/>
              <a:ea typeface="+mn-ea"/>
            </a:endParaRPr>
          </a:p>
        </p:txBody>
      </p:sp>
      <p:sp>
        <p:nvSpPr>
          <p:cNvPr id="7" name="Rectangle 3"/>
          <p:cNvSpPr txBox="1">
            <a:spLocks noChangeArrowheads="1"/>
          </p:cNvSpPr>
          <p:nvPr/>
        </p:nvSpPr>
        <p:spPr bwMode="auto">
          <a:xfrm>
            <a:off x="1595438" y="1285875"/>
            <a:ext cx="4357687" cy="642938"/>
          </a:xfrm>
          <a:prstGeom prst="rect">
            <a:avLst/>
          </a:prstGeom>
          <a:noFill/>
          <a:ln w="9525">
            <a:noFill/>
            <a:miter lim="800000"/>
          </a:ln>
        </p:spPr>
        <p:txBody>
          <a:bodyPr/>
          <a:lstStyle/>
          <a:p>
            <a:pPr marL="342900" indent="-342900">
              <a:lnSpc>
                <a:spcPct val="120000"/>
              </a:lnSpc>
              <a:spcBef>
                <a:spcPts val="0"/>
              </a:spcBef>
              <a:defRPr/>
            </a:pPr>
            <a:r>
              <a:rPr lang="zh-CN" altLang="en-US" sz="2800" b="1" kern="0" dirty="0">
                <a:solidFill>
                  <a:srgbClr val="00B050"/>
                </a:solidFill>
                <a:latin typeface="+mn-lt"/>
                <a:ea typeface="+mn-ea"/>
              </a:rPr>
              <a:t>定义特殊变量</a:t>
            </a:r>
            <a:r>
              <a:rPr lang="en-US" altLang="zh-CN" sz="2800" b="1" kern="0" dirty="0" err="1">
                <a:solidFill>
                  <a:srgbClr val="00B050"/>
                </a:solidFill>
                <a:latin typeface="+mn-lt"/>
                <a:ea typeface="+mn-ea"/>
              </a:rPr>
              <a:t>i_pointer</a:t>
            </a:r>
            <a:endParaRPr lang="en-US" altLang="zh-CN" sz="2800" b="1" kern="0" dirty="0">
              <a:solidFill>
                <a:srgbClr val="00B050"/>
              </a:solidFill>
              <a:latin typeface="+mn-lt"/>
              <a:ea typeface="+mn-ea"/>
            </a:endParaRPr>
          </a:p>
        </p:txBody>
      </p:sp>
      <p:sp>
        <p:nvSpPr>
          <p:cNvPr id="9" name="圆角矩形标注 8"/>
          <p:cNvSpPr>
            <a:spLocks noChangeArrowheads="1"/>
          </p:cNvSpPr>
          <p:nvPr/>
        </p:nvSpPr>
        <p:spPr bwMode="auto">
          <a:xfrm>
            <a:off x="2309813" y="3643313"/>
            <a:ext cx="2000250" cy="1000125"/>
          </a:xfrm>
          <a:prstGeom prst="wedgeRoundRectCallout">
            <a:avLst>
              <a:gd name="adj1" fmla="val 71250"/>
              <a:gd name="adj2" fmla="val 89000"/>
              <a:gd name="adj3" fmla="val 16667"/>
            </a:avLst>
          </a:prstGeom>
          <a:solidFill>
            <a:srgbClr val="FFFFCC"/>
          </a:solidFill>
          <a:ln w="9525" algn="ctr">
            <a:solidFill>
              <a:schemeClr val="tx1"/>
            </a:solidFill>
            <a:miter lim="800000"/>
          </a:ln>
        </p:spPr>
        <p:txBody>
          <a:bodyPr/>
          <a:lstStyle/>
          <a:p>
            <a:r>
              <a:rPr lang="zh-CN" altLang="en-US" sz="2800" b="1"/>
              <a:t>将</a:t>
            </a:r>
            <a:r>
              <a:rPr lang="en-US" altLang="zh-CN" sz="2800" b="1"/>
              <a:t>i</a:t>
            </a:r>
            <a:r>
              <a:rPr lang="zh-CN" altLang="en-US" sz="2800" b="1"/>
              <a:t>的地址存到这里</a:t>
            </a:r>
            <a:endParaRPr lang="zh-CN" altLang="en-US" sz="2800" b="1"/>
          </a:p>
        </p:txBody>
      </p:sp>
      <p:sp>
        <p:nvSpPr>
          <p:cNvPr id="11" name="横卷形 10"/>
          <p:cNvSpPr>
            <a:spLocks noChangeArrowheads="1"/>
          </p:cNvSpPr>
          <p:nvPr/>
        </p:nvSpPr>
        <p:spPr bwMode="auto">
          <a:xfrm>
            <a:off x="1952625" y="5357813"/>
            <a:ext cx="2357438" cy="785812"/>
          </a:xfrm>
          <a:prstGeom prst="horizontalScroll">
            <a:avLst>
              <a:gd name="adj" fmla="val 12500"/>
            </a:avLst>
          </a:prstGeom>
          <a:solidFill>
            <a:srgbClr val="E1FFE1"/>
          </a:solidFill>
          <a:ln w="9525" algn="ctr">
            <a:solidFill>
              <a:schemeClr val="tx1"/>
            </a:solidFill>
            <a:miter lim="800000"/>
          </a:ln>
        </p:spPr>
        <p:txBody>
          <a:bodyPr wrap="none"/>
          <a:lstStyle/>
          <a:p>
            <a:pPr algn="ctr"/>
            <a:r>
              <a:rPr lang="zh-CN" altLang="en-US" sz="3200" b="1">
                <a:solidFill>
                  <a:srgbClr val="FF0000"/>
                </a:solidFill>
              </a:rPr>
              <a:t>间接存取</a:t>
            </a:r>
            <a:endParaRPr lang="zh-CN" altLang="en-US" sz="3200" b="1">
              <a:solidFill>
                <a:srgbClr val="FF0000"/>
              </a:solidFill>
            </a:endParaRPr>
          </a:p>
        </p:txBody>
      </p:sp>
      <p:sp>
        <p:nvSpPr>
          <p:cNvPr id="12" name="Rectangle 3"/>
          <p:cNvSpPr txBox="1">
            <a:spLocks noChangeArrowheads="1"/>
          </p:cNvSpPr>
          <p:nvPr/>
        </p:nvSpPr>
        <p:spPr bwMode="auto">
          <a:xfrm>
            <a:off x="1666875" y="2000250"/>
            <a:ext cx="3071813" cy="642938"/>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err="1">
                <a:solidFill>
                  <a:srgbClr val="00B050"/>
                </a:solidFill>
                <a:latin typeface="+mn-lt"/>
                <a:ea typeface="+mn-ea"/>
              </a:rPr>
              <a:t>i_pointer</a:t>
            </a:r>
            <a:r>
              <a:rPr lang="en-US" altLang="zh-CN" sz="2800" b="1" kern="0" dirty="0">
                <a:solidFill>
                  <a:srgbClr val="00B050"/>
                </a:solidFill>
                <a:latin typeface="+mn-lt"/>
                <a:ea typeface="+mn-ea"/>
              </a:rPr>
              <a:t>=&amp;</a:t>
            </a:r>
            <a:r>
              <a:rPr lang="en-US" altLang="zh-CN" sz="2800" b="1" kern="0" dirty="0" err="1">
                <a:solidFill>
                  <a:srgbClr val="00B050"/>
                </a:solidFill>
                <a:latin typeface="+mn-lt"/>
                <a:ea typeface="+mn-ea"/>
              </a:rPr>
              <a:t>i</a:t>
            </a:r>
            <a:r>
              <a:rPr lang="en-US" altLang="zh-CN" sz="2800" b="1" kern="0" dirty="0">
                <a:solidFill>
                  <a:srgbClr val="00B050"/>
                </a:solidFill>
                <a:latin typeface="+mn-lt"/>
                <a:ea typeface="+mn-ea"/>
              </a:rPr>
              <a:t>;</a:t>
            </a:r>
            <a:endParaRPr lang="en-US" altLang="zh-CN" sz="2800" b="1" kern="0" dirty="0">
              <a:solidFill>
                <a:srgbClr val="00B050"/>
              </a:solidFill>
              <a:latin typeface="+mn-lt"/>
              <a:ea typeface="+mn-ea"/>
            </a:endParaRPr>
          </a:p>
        </p:txBody>
      </p:sp>
      <p:pic>
        <p:nvPicPr>
          <p:cNvPr id="14" name="Picture 3"/>
          <p:cNvPicPr>
            <a:picLocks noChangeAspect="1" noChangeArrowheads="1"/>
          </p:cNvPicPr>
          <p:nvPr/>
        </p:nvPicPr>
        <p:blipFill>
          <a:blip r:embed="rId2"/>
          <a:srcRect/>
          <a:stretch>
            <a:fillRect/>
          </a:stretch>
        </p:blipFill>
        <p:spPr bwMode="auto">
          <a:xfrm>
            <a:off x="6953250" y="4921250"/>
            <a:ext cx="857250" cy="365125"/>
          </a:xfrm>
          <a:prstGeom prst="rect">
            <a:avLst/>
          </a:prstGeom>
          <a:noFill/>
          <a:ln w="9525">
            <a:noFill/>
            <a:miter lim="800000"/>
            <a:headEnd/>
            <a:tailEnd/>
          </a:ln>
        </p:spPr>
      </p:pic>
      <p:pic>
        <p:nvPicPr>
          <p:cNvPr id="9225" name="Picture 2"/>
          <p:cNvPicPr>
            <a:picLocks noChangeAspect="1" noChangeArrowheads="1"/>
          </p:cNvPicPr>
          <p:nvPr/>
        </p:nvPicPr>
        <p:blipFill>
          <a:blip r:embed="rId3"/>
          <a:srcRect/>
          <a:stretch>
            <a:fillRect/>
          </a:stretch>
        </p:blipFill>
        <p:spPr bwMode="auto">
          <a:xfrm>
            <a:off x="7096125" y="3286125"/>
            <a:ext cx="590550" cy="357188"/>
          </a:xfrm>
          <a:prstGeom prst="rect">
            <a:avLst/>
          </a:prstGeom>
          <a:noFill/>
          <a:ln w="9525">
            <a:noFill/>
            <a:miter lim="800000"/>
            <a:headEnd/>
            <a:tailEnd/>
          </a:ln>
        </p:spPr>
      </p:pic>
      <p:pic>
        <p:nvPicPr>
          <p:cNvPr id="9226" name="Picture 4"/>
          <p:cNvPicPr>
            <a:picLocks noChangeAspect="1" noChangeArrowheads="1"/>
          </p:cNvPicPr>
          <p:nvPr/>
        </p:nvPicPr>
        <p:blipFill>
          <a:blip r:embed="rId4"/>
          <a:srcRect/>
          <a:stretch>
            <a:fillRect/>
          </a:stretch>
        </p:blipFill>
        <p:spPr bwMode="auto">
          <a:xfrm>
            <a:off x="5595938" y="2286000"/>
            <a:ext cx="582612" cy="2989263"/>
          </a:xfrm>
          <a:prstGeom prst="rect">
            <a:avLst/>
          </a:prstGeom>
          <a:noFill/>
          <a:ln w="9525">
            <a:noFill/>
            <a:miter lim="800000"/>
            <a:headEnd/>
            <a:tailEnd/>
          </a:ln>
        </p:spPr>
      </p:pic>
      <p:cxnSp>
        <p:nvCxnSpPr>
          <p:cNvPr id="18" name="直接连接符 17"/>
          <p:cNvCxnSpPr>
            <a:cxnSpLocks noChangeShapeType="1"/>
          </p:cNvCxnSpPr>
          <p:nvPr/>
        </p:nvCxnSpPr>
        <p:spPr bwMode="auto">
          <a:xfrm rot="10800000">
            <a:off x="5738813" y="5072063"/>
            <a:ext cx="428625" cy="0"/>
          </a:xfrm>
          <a:prstGeom prst="line">
            <a:avLst/>
          </a:prstGeom>
          <a:noFill/>
          <a:ln w="38100" algn="ctr">
            <a:solidFill>
              <a:srgbClr val="FF0000"/>
            </a:solidFill>
            <a:miter lim="800000"/>
          </a:ln>
        </p:spPr>
      </p:cxnSp>
      <p:cxnSp>
        <p:nvCxnSpPr>
          <p:cNvPr id="20" name="直接连接符 19"/>
          <p:cNvCxnSpPr>
            <a:cxnSpLocks noChangeShapeType="1"/>
          </p:cNvCxnSpPr>
          <p:nvPr/>
        </p:nvCxnSpPr>
        <p:spPr bwMode="auto">
          <a:xfrm rot="5400000" flipH="1" flipV="1">
            <a:off x="4417219" y="3750469"/>
            <a:ext cx="2643188" cy="0"/>
          </a:xfrm>
          <a:prstGeom prst="line">
            <a:avLst/>
          </a:prstGeom>
          <a:noFill/>
          <a:ln w="38100" algn="ctr">
            <a:solidFill>
              <a:srgbClr val="FF0000"/>
            </a:solidFill>
            <a:miter lim="800000"/>
          </a:ln>
        </p:spPr>
      </p:cxnSp>
      <p:cxnSp>
        <p:nvCxnSpPr>
          <p:cNvPr id="22" name="直接箭头连接符 21"/>
          <p:cNvCxnSpPr>
            <a:cxnSpLocks noChangeShapeType="1"/>
          </p:cNvCxnSpPr>
          <p:nvPr/>
        </p:nvCxnSpPr>
        <p:spPr bwMode="auto">
          <a:xfrm>
            <a:off x="5738813" y="2428875"/>
            <a:ext cx="428625" cy="1588"/>
          </a:xfrm>
          <a:prstGeom prst="straightConnector1">
            <a:avLst/>
          </a:prstGeom>
          <a:noFill/>
          <a:ln w="38100" algn="ctr">
            <a:solidFill>
              <a:srgbClr val="FF0000"/>
            </a:solidFill>
            <a:miter lim="800000"/>
            <a:tailEnd type="arrow" w="med" len="med"/>
          </a:ln>
        </p:spPr>
      </p:cxnSp>
      <p:sp>
        <p:nvSpPr>
          <p:cNvPr id="25" name="Rectangle 3"/>
          <p:cNvSpPr txBox="1">
            <a:spLocks noChangeArrowheads="1"/>
          </p:cNvSpPr>
          <p:nvPr/>
        </p:nvSpPr>
        <p:spPr bwMode="auto">
          <a:xfrm>
            <a:off x="1595438" y="2714625"/>
            <a:ext cx="3071812" cy="642938"/>
          </a:xfrm>
          <a:prstGeom prst="rect">
            <a:avLst/>
          </a:prstGeom>
          <a:noFill/>
          <a:ln w="9525">
            <a:noFill/>
            <a:miter lim="800000"/>
          </a:ln>
        </p:spPr>
        <p:txBody>
          <a:bodyPr/>
          <a:lstStyle/>
          <a:p>
            <a:pPr marL="342900" indent="-342900">
              <a:lnSpc>
                <a:spcPct val="120000"/>
              </a:lnSpc>
              <a:spcBef>
                <a:spcPts val="0"/>
              </a:spcBef>
              <a:defRPr/>
            </a:pPr>
            <a:r>
              <a:rPr lang="en-US" altLang="zh-CN" sz="2800" b="1" kern="0" dirty="0">
                <a:solidFill>
                  <a:srgbClr val="9D138D"/>
                </a:solidFill>
                <a:latin typeface="+mn-lt"/>
                <a:ea typeface="+mn-ea"/>
              </a:rPr>
              <a:t>*</a:t>
            </a:r>
            <a:r>
              <a:rPr lang="en-US" altLang="zh-CN" sz="2800" b="1" kern="0" dirty="0" err="1">
                <a:solidFill>
                  <a:srgbClr val="9D138D"/>
                </a:solidFill>
                <a:latin typeface="+mn-lt"/>
                <a:ea typeface="+mn-ea"/>
              </a:rPr>
              <a:t>i_pointer</a:t>
            </a:r>
            <a:r>
              <a:rPr lang="en-US" altLang="zh-CN" sz="2800" b="1" kern="0" dirty="0">
                <a:solidFill>
                  <a:srgbClr val="9D138D"/>
                </a:solidFill>
                <a:latin typeface="+mn-lt"/>
                <a:ea typeface="+mn-ea"/>
              </a:rPr>
              <a:t>=</a:t>
            </a:r>
            <a:r>
              <a:rPr lang="en-US" altLang="zh-CN" sz="2800" b="1" kern="0" dirty="0">
                <a:solidFill>
                  <a:srgbClr val="FF0000"/>
                </a:solidFill>
                <a:latin typeface="+mn-lt"/>
                <a:ea typeface="+mn-ea"/>
              </a:rPr>
              <a:t>50</a:t>
            </a:r>
            <a:r>
              <a:rPr lang="en-US" altLang="zh-CN" sz="2800" b="1" kern="0" dirty="0">
                <a:solidFill>
                  <a:srgbClr val="9D138D"/>
                </a:solidFill>
                <a:latin typeface="+mn-lt"/>
                <a:ea typeface="+mn-ea"/>
              </a:rPr>
              <a:t>;</a:t>
            </a:r>
            <a:endParaRPr lang="en-US" altLang="zh-CN" sz="2800" b="1" kern="0" dirty="0">
              <a:solidFill>
                <a:srgbClr val="9D138D"/>
              </a:solidFill>
              <a:latin typeface="+mn-lt"/>
              <a:ea typeface="+mn-ea"/>
            </a:endParaRPr>
          </a:p>
        </p:txBody>
      </p:sp>
      <p:sp>
        <p:nvSpPr>
          <p:cNvPr id="26" name="TextBox 25"/>
          <p:cNvSpPr txBox="1">
            <a:spLocks noChangeArrowheads="1"/>
          </p:cNvSpPr>
          <p:nvPr/>
        </p:nvSpPr>
        <p:spPr bwMode="auto">
          <a:xfrm>
            <a:off x="7116763" y="2200275"/>
            <a:ext cx="622300" cy="430530"/>
          </a:xfrm>
          <a:prstGeom prst="rect">
            <a:avLst/>
          </a:prstGeom>
          <a:solidFill>
            <a:schemeClr val="accent1"/>
          </a:solidFill>
          <a:ln w="9525">
            <a:noFill/>
            <a:miter lim="800000"/>
          </a:ln>
        </p:spPr>
        <p:txBody>
          <a:bodyPr tIns="0" bIns="0">
            <a:spAutoFit/>
          </a:bodyPr>
          <a:lstStyle/>
          <a:p>
            <a:r>
              <a:rPr lang="en-US" altLang="zh-CN" sz="2800" b="1">
                <a:solidFill>
                  <a:srgbClr val="FF0000"/>
                </a:solidFill>
                <a:latin typeface="宋体" panose="02010600030101010101" pitchFamily="2" charset="-122"/>
              </a:rPr>
              <a:t>50</a:t>
            </a:r>
            <a:endParaRPr lang="zh-CN" altLang="en-US" sz="2800" b="1">
              <a:solidFill>
                <a:srgbClr val="FF0000"/>
              </a:solidFill>
              <a:latin typeface="宋体" panose="02010600030101010101" pitchFamily="2" charset="-122"/>
            </a:endParaRPr>
          </a:p>
        </p:txBody>
      </p:sp>
      <p:pic>
        <p:nvPicPr>
          <p:cNvPr id="9232" name="图片 15" descr="Untitled.png">
            <a:hlinkClick r:id="rId5" action="ppaction://hlinksldjump"/>
          </p:cNvPr>
          <p:cNvPicPr>
            <a:picLocks noChangeAspect="1"/>
          </p:cNvPicPr>
          <p:nvPr/>
        </p:nvPicPr>
        <p:blipFill>
          <a:blip r:embed="rId6"/>
          <a:srcRect/>
          <a:stretch>
            <a:fillRect/>
          </a:stretch>
        </p:blipFill>
        <p:spPr bwMode="auto">
          <a:xfrm>
            <a:off x="9740900" y="5937250"/>
            <a:ext cx="927100" cy="920750"/>
          </a:xfrm>
          <a:prstGeom prst="rect">
            <a:avLst/>
          </a:prstGeom>
          <a:noFill/>
          <a:ln w="9525">
            <a:noFill/>
            <a:miter lim="800000"/>
            <a:headEnd/>
            <a:tailEnd/>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par>
                          <p:cTn id="18" fill="hold">
                            <p:stCondLst>
                              <p:cond delay="500"/>
                            </p:stCondLst>
                            <p:childTnLst>
                              <p:par>
                                <p:cTn id="19" presetID="15"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3000" fill="hold"/>
                                        <p:tgtEl>
                                          <p:spTgt spid="14"/>
                                        </p:tgtEl>
                                        <p:attrNameLst>
                                          <p:attrName>ppt_w</p:attrName>
                                        </p:attrNameLst>
                                      </p:cBhvr>
                                      <p:tavLst>
                                        <p:tav tm="0">
                                          <p:val>
                                            <p:fltVal val="0"/>
                                          </p:val>
                                        </p:tav>
                                        <p:tav tm="100000">
                                          <p:val>
                                            <p:strVal val="#ppt_w"/>
                                          </p:val>
                                        </p:tav>
                                      </p:tavLst>
                                    </p:anim>
                                    <p:anim calcmode="lin" valueType="num">
                                      <p:cBhvr>
                                        <p:cTn id="22" dur="3000" fill="hold"/>
                                        <p:tgtEl>
                                          <p:spTgt spid="14"/>
                                        </p:tgtEl>
                                        <p:attrNameLst>
                                          <p:attrName>ppt_h</p:attrName>
                                        </p:attrNameLst>
                                      </p:cBhvr>
                                      <p:tavLst>
                                        <p:tav tm="0">
                                          <p:val>
                                            <p:fltVal val="0"/>
                                          </p:val>
                                        </p:tav>
                                        <p:tav tm="100000">
                                          <p:val>
                                            <p:strVal val="#ppt_h"/>
                                          </p:val>
                                        </p:tav>
                                      </p:tavLst>
                                    </p:anim>
                                    <p:anim calcmode="lin" valueType="num">
                                      <p:cBhvr>
                                        <p:cTn id="23" dur="3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4" dur="3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2"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Right)">
                                      <p:cBhvr>
                                        <p:cTn id="29" dur="500"/>
                                        <p:tgtEl>
                                          <p:spTgt spid="18"/>
                                        </p:tgtEl>
                                      </p:cBhvr>
                                    </p:animEffect>
                                  </p:childTnLst>
                                </p:cTn>
                              </p:par>
                            </p:childTnLst>
                          </p:cTn>
                        </p:par>
                        <p:par>
                          <p:cTn id="30" fill="hold">
                            <p:stCondLst>
                              <p:cond delay="500"/>
                            </p:stCondLst>
                            <p:childTnLst>
                              <p:par>
                                <p:cTn id="31" presetID="1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slide(fromBottom)">
                                      <p:cBhvr>
                                        <p:cTn id="33" dur="500"/>
                                        <p:tgtEl>
                                          <p:spTgt spid="20"/>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slide(fromLeft)">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linds(horizontal)">
                                      <p:cBhvr>
                                        <p:cTn id="42" dur="500"/>
                                        <p:tgtEl>
                                          <p:spTgt spid="25"/>
                                        </p:tgtEl>
                                      </p:cBhvr>
                                    </p:animEffect>
                                  </p:childTnLst>
                                </p:cTn>
                              </p:par>
                            </p:childTnLst>
                          </p:cTn>
                        </p:par>
                        <p:par>
                          <p:cTn id="43" fill="hold">
                            <p:stCondLst>
                              <p:cond delay="500"/>
                            </p:stCondLst>
                            <p:childTnLst>
                              <p:par>
                                <p:cTn id="44" presetID="15"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3000" fill="hold"/>
                                        <p:tgtEl>
                                          <p:spTgt spid="26"/>
                                        </p:tgtEl>
                                        <p:attrNameLst>
                                          <p:attrName>ppt_w</p:attrName>
                                        </p:attrNameLst>
                                      </p:cBhvr>
                                      <p:tavLst>
                                        <p:tav tm="0">
                                          <p:val>
                                            <p:fltVal val="0"/>
                                          </p:val>
                                        </p:tav>
                                        <p:tav tm="100000">
                                          <p:val>
                                            <p:strVal val="#ppt_w"/>
                                          </p:val>
                                        </p:tav>
                                      </p:tavLst>
                                    </p:anim>
                                    <p:anim calcmode="lin" valueType="num">
                                      <p:cBhvr>
                                        <p:cTn id="47" dur="3000" fill="hold"/>
                                        <p:tgtEl>
                                          <p:spTgt spid="26"/>
                                        </p:tgtEl>
                                        <p:attrNameLst>
                                          <p:attrName>ppt_h</p:attrName>
                                        </p:attrNameLst>
                                      </p:cBhvr>
                                      <p:tavLst>
                                        <p:tav tm="0">
                                          <p:val>
                                            <p:fltVal val="0"/>
                                          </p:val>
                                        </p:tav>
                                        <p:tav tm="100000">
                                          <p:val>
                                            <p:strVal val="#ppt_h"/>
                                          </p:val>
                                        </p:tav>
                                      </p:tavLst>
                                    </p:anim>
                                    <p:anim calcmode="lin" valueType="num">
                                      <p:cBhvr>
                                        <p:cTn id="48" dur="3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49" dur="3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 calcmode="lin" valueType="num">
                                      <p:cBhvr>
                                        <p:cTn id="56" dur="500" fill="hold"/>
                                        <p:tgtEl>
                                          <p:spTgt spid="11"/>
                                        </p:tgtEl>
                                        <p:attrNameLst>
                                          <p:attrName>style.rotation</p:attrName>
                                        </p:attrNameLst>
                                      </p:cBhvr>
                                      <p:tavLst>
                                        <p:tav tm="0">
                                          <p:val>
                                            <p:fltVal val="360"/>
                                          </p:val>
                                        </p:tav>
                                        <p:tav tm="100000">
                                          <p:val>
                                            <p:fltVal val="0"/>
                                          </p:val>
                                        </p:tav>
                                      </p:tavLst>
                                    </p:anim>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1" grpId="0" bldLvl="0" animBg="1"/>
      <p:bldP spid="12" grpId="0"/>
      <p:bldP spid="25" grpId="0"/>
      <p:bldP spid="26"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内容占位符 2"/>
          <p:cNvSpPr>
            <a:spLocks noGrp="1"/>
          </p:cNvSpPr>
          <p:nvPr>
            <p:ph idx="1"/>
          </p:nvPr>
        </p:nvSpPr>
        <p:spPr>
          <a:xfrm>
            <a:off x="2095500" y="714375"/>
            <a:ext cx="7572375" cy="5857875"/>
          </a:xfrm>
        </p:spPr>
        <p:txBody>
          <a:bodyPr/>
          <a:lstStyle/>
          <a:p>
            <a:pPr>
              <a:lnSpc>
                <a:spcPts val="3000"/>
              </a:lnSpc>
              <a:buFont typeface="Wingdings" panose="05000000000000000000" pitchFamily="2" charset="2"/>
              <a:buNone/>
            </a:pPr>
            <a:r>
              <a:rPr lang="en-US" altLang="zh-CN" sz="2800" smtClean="0"/>
              <a:t>#include &lt;stdio.h&gt;</a:t>
            </a:r>
            <a:endParaRPr lang="zh-CN" altLang="zh-CN" sz="2800" smtClean="0"/>
          </a:p>
          <a:p>
            <a:pPr>
              <a:lnSpc>
                <a:spcPts val="3000"/>
              </a:lnSpc>
              <a:buFont typeface="Wingdings" panose="05000000000000000000" pitchFamily="2" charset="2"/>
              <a:buNone/>
            </a:pPr>
            <a:r>
              <a:rPr lang="en-US" altLang="zh-CN" sz="2800" smtClean="0"/>
              <a:t>int main()</a:t>
            </a:r>
            <a:endParaRPr lang="zh-CN" altLang="zh-CN" sz="2800" smtClean="0"/>
          </a:p>
          <a:p>
            <a:pPr>
              <a:lnSpc>
                <a:spcPts val="3000"/>
              </a:lnSpc>
              <a:buFont typeface="Wingdings" panose="05000000000000000000" pitchFamily="2" charset="2"/>
              <a:buNone/>
            </a:pPr>
            <a:r>
              <a:rPr lang="en-US" altLang="zh-CN" sz="2800" smtClean="0"/>
              <a:t>{int a[3][</a:t>
            </a:r>
            <a:r>
              <a:rPr lang="en-US" altLang="zh-CN" sz="2800" smtClean="0">
                <a:solidFill>
                  <a:srgbClr val="FF0000"/>
                </a:solidFill>
              </a:rPr>
              <a:t>4</a:t>
            </a:r>
            <a:r>
              <a:rPr lang="en-US" altLang="zh-CN" sz="2800" smtClean="0"/>
              <a:t>]={1,3,5,7,9,11,13,15,</a:t>
            </a:r>
            <a:endParaRPr lang="en-US" altLang="zh-CN" sz="2800" smtClean="0"/>
          </a:p>
          <a:p>
            <a:pPr>
              <a:lnSpc>
                <a:spcPts val="3000"/>
              </a:lnSpc>
              <a:buFont typeface="Wingdings" panose="05000000000000000000" pitchFamily="2" charset="2"/>
              <a:buNone/>
            </a:pPr>
            <a:r>
              <a:rPr lang="en-US" altLang="zh-CN" sz="2800" smtClean="0"/>
              <a:t>                                   17,19,21,23}; </a:t>
            </a:r>
            <a:endParaRPr lang="zh-CN" altLang="zh-CN" sz="2800" smtClean="0"/>
          </a:p>
          <a:p>
            <a:pPr>
              <a:lnSpc>
                <a:spcPts val="3000"/>
              </a:lnSpc>
              <a:buFont typeface="Wingdings" panose="05000000000000000000" pitchFamily="2" charset="2"/>
              <a:buNone/>
            </a:pPr>
            <a:r>
              <a:rPr lang="en-US" altLang="zh-CN" sz="2800" smtClean="0"/>
              <a:t>  </a:t>
            </a:r>
            <a:r>
              <a:rPr lang="en-US" altLang="zh-CN" sz="2800" smtClean="0">
                <a:solidFill>
                  <a:srgbClr val="9D138D"/>
                </a:solidFill>
              </a:rPr>
              <a:t>int </a:t>
            </a:r>
            <a:r>
              <a:rPr lang="en-US" altLang="zh-CN" sz="2800" smtClean="0">
                <a:solidFill>
                  <a:srgbClr val="0000CC"/>
                </a:solidFill>
              </a:rPr>
              <a:t>(</a:t>
            </a:r>
            <a:r>
              <a:rPr lang="en-US" altLang="zh-CN" sz="2800" smtClean="0">
                <a:solidFill>
                  <a:srgbClr val="9D138D"/>
                </a:solidFill>
              </a:rPr>
              <a:t>*p</a:t>
            </a:r>
            <a:r>
              <a:rPr lang="en-US" altLang="zh-CN" sz="2800" smtClean="0">
                <a:solidFill>
                  <a:srgbClr val="0000CC"/>
                </a:solidFill>
              </a:rPr>
              <a:t>)</a:t>
            </a:r>
            <a:r>
              <a:rPr lang="en-US" altLang="zh-CN" sz="2800" smtClean="0">
                <a:solidFill>
                  <a:srgbClr val="9D138D"/>
                </a:solidFill>
              </a:rPr>
              <a:t>[</a:t>
            </a:r>
            <a:r>
              <a:rPr lang="en-US" altLang="zh-CN" sz="2800" smtClean="0">
                <a:solidFill>
                  <a:srgbClr val="FF0000"/>
                </a:solidFill>
              </a:rPr>
              <a:t>4</a:t>
            </a:r>
            <a:r>
              <a:rPr lang="en-US" altLang="zh-CN" sz="2800" smtClean="0">
                <a:solidFill>
                  <a:srgbClr val="9D138D"/>
                </a:solidFill>
              </a:rPr>
              <a:t>]</a:t>
            </a:r>
            <a:r>
              <a:rPr lang="en-US" altLang="zh-CN" sz="2800" smtClean="0"/>
              <a:t>,i,j; </a:t>
            </a:r>
            <a:endParaRPr lang="zh-CN" altLang="zh-CN" sz="2800" smtClean="0"/>
          </a:p>
          <a:p>
            <a:pPr>
              <a:lnSpc>
                <a:spcPts val="3000"/>
              </a:lnSpc>
              <a:buFont typeface="Wingdings" panose="05000000000000000000" pitchFamily="2" charset="2"/>
              <a:buNone/>
            </a:pPr>
            <a:r>
              <a:rPr lang="en-US" altLang="zh-CN" sz="2800" smtClean="0"/>
              <a:t>  p=a; </a:t>
            </a:r>
            <a:endParaRPr lang="zh-CN" altLang="zh-CN" sz="2800" smtClean="0"/>
          </a:p>
          <a:p>
            <a:pPr>
              <a:lnSpc>
                <a:spcPts val="3000"/>
              </a:lnSpc>
              <a:buFont typeface="Wingdings" panose="05000000000000000000" pitchFamily="2" charset="2"/>
              <a:buNone/>
            </a:pPr>
            <a:r>
              <a:rPr lang="en-US" altLang="zh-CN" sz="2800" smtClean="0"/>
              <a:t>  printf(“enter row and colum:");</a:t>
            </a:r>
            <a:endParaRPr lang="zh-CN" altLang="zh-CN" sz="2800" smtClean="0"/>
          </a:p>
          <a:p>
            <a:pPr>
              <a:lnSpc>
                <a:spcPts val="3000"/>
              </a:lnSpc>
              <a:buFont typeface="Wingdings" panose="05000000000000000000" pitchFamily="2" charset="2"/>
              <a:buNone/>
            </a:pPr>
            <a:r>
              <a:rPr lang="en-US" altLang="zh-CN" sz="2800" smtClean="0"/>
              <a:t>  scanf(“%d,%d”,&amp;i,&amp;j); </a:t>
            </a:r>
            <a:endParaRPr lang="zh-CN" altLang="zh-CN" sz="2800" smtClean="0"/>
          </a:p>
          <a:p>
            <a:pPr>
              <a:lnSpc>
                <a:spcPts val="3000"/>
              </a:lnSpc>
              <a:buFont typeface="Wingdings" panose="05000000000000000000" pitchFamily="2" charset="2"/>
              <a:buNone/>
            </a:pPr>
            <a:r>
              <a:rPr lang="en-US" altLang="zh-CN" sz="2800" smtClean="0"/>
              <a:t>  printf(“a[%d,%d]=%d\n”,</a:t>
            </a:r>
            <a:endParaRPr lang="en-US" altLang="zh-CN" sz="2800" smtClean="0"/>
          </a:p>
          <a:p>
            <a:pPr>
              <a:lnSpc>
                <a:spcPts val="3000"/>
              </a:lnSpc>
              <a:buFont typeface="Wingdings" panose="05000000000000000000" pitchFamily="2" charset="2"/>
              <a:buNone/>
            </a:pPr>
            <a:r>
              <a:rPr lang="en-US" altLang="zh-CN" sz="2800" smtClean="0"/>
              <a:t>                             i,j,*(*(p+i)+j));</a:t>
            </a:r>
            <a:endParaRPr lang="zh-CN" altLang="zh-CN" sz="2800" smtClean="0"/>
          </a:p>
          <a:p>
            <a:pPr>
              <a:lnSpc>
                <a:spcPts val="3000"/>
              </a:lnSpc>
              <a:buFont typeface="Wingdings" panose="05000000000000000000" pitchFamily="2" charset="2"/>
              <a:buNone/>
            </a:pPr>
            <a:r>
              <a:rPr lang="en-US" altLang="zh-CN" sz="2800" smtClean="0"/>
              <a:t>  return 0;</a:t>
            </a:r>
            <a:endParaRPr lang="zh-CN" altLang="zh-CN" sz="2800" smtClean="0"/>
          </a:p>
          <a:p>
            <a:pPr>
              <a:lnSpc>
                <a:spcPts val="3000"/>
              </a:lnSpc>
              <a:buFont typeface="Wingdings" panose="05000000000000000000" pitchFamily="2" charset="2"/>
              <a:buNone/>
            </a:pPr>
            <a:r>
              <a:rPr lang="en-US" altLang="zh-CN" sz="2800" smtClean="0"/>
              <a:t>}</a:t>
            </a:r>
            <a:endParaRPr lang="zh-CN" altLang="zh-CN" sz="2800" smtClean="0"/>
          </a:p>
        </p:txBody>
      </p:sp>
      <p:grpSp>
        <p:nvGrpSpPr>
          <p:cNvPr id="2" name="组合 4"/>
          <p:cNvGrpSpPr/>
          <p:nvPr/>
        </p:nvGrpSpPr>
        <p:grpSpPr bwMode="auto">
          <a:xfrm>
            <a:off x="4238625" y="5786438"/>
            <a:ext cx="4716463" cy="814387"/>
            <a:chOff x="3286116" y="5542862"/>
            <a:chExt cx="4716000" cy="813735"/>
          </a:xfrm>
        </p:grpSpPr>
        <p:pic>
          <p:nvPicPr>
            <p:cNvPr id="92168" name="Picture 2"/>
            <p:cNvPicPr>
              <a:picLocks noChangeAspect="1" noChangeArrowheads="1"/>
            </p:cNvPicPr>
            <p:nvPr/>
          </p:nvPicPr>
          <p:blipFill>
            <a:blip r:embed="rId1"/>
            <a:srcRect/>
            <a:stretch>
              <a:fillRect/>
            </a:stretch>
          </p:blipFill>
          <p:spPr bwMode="auto">
            <a:xfrm>
              <a:off x="3286116" y="5542862"/>
              <a:ext cx="4714908" cy="386468"/>
            </a:xfrm>
            <a:prstGeom prst="rect">
              <a:avLst/>
            </a:prstGeom>
            <a:noFill/>
            <a:ln w="9525">
              <a:noFill/>
              <a:miter lim="800000"/>
              <a:headEnd/>
              <a:tailEnd/>
            </a:ln>
          </p:spPr>
        </p:pic>
        <p:pic>
          <p:nvPicPr>
            <p:cNvPr id="92169" name="Picture 3"/>
            <p:cNvPicPr>
              <a:picLocks noChangeAspect="1" noChangeArrowheads="1"/>
            </p:cNvPicPr>
            <p:nvPr/>
          </p:nvPicPr>
          <p:blipFill>
            <a:blip r:embed="rId2"/>
            <a:srcRect/>
            <a:stretch>
              <a:fillRect/>
            </a:stretch>
          </p:blipFill>
          <p:spPr bwMode="auto">
            <a:xfrm>
              <a:off x="3286116" y="5913086"/>
              <a:ext cx="4716000" cy="443511"/>
            </a:xfrm>
            <a:prstGeom prst="rect">
              <a:avLst/>
            </a:prstGeom>
            <a:noFill/>
            <a:ln w="9525">
              <a:noFill/>
              <a:miter lim="800000"/>
              <a:headEnd/>
              <a:tailEnd/>
            </a:ln>
          </p:spPr>
        </p:pic>
      </p:grpSp>
      <p:sp>
        <p:nvSpPr>
          <p:cNvPr id="6" name="圆角矩形标注 5"/>
          <p:cNvSpPr>
            <a:spLocks noChangeArrowheads="1"/>
          </p:cNvSpPr>
          <p:nvPr/>
        </p:nvSpPr>
        <p:spPr bwMode="auto">
          <a:xfrm>
            <a:off x="4881563" y="1857375"/>
            <a:ext cx="1643062" cy="642938"/>
          </a:xfrm>
          <a:prstGeom prst="wedgeRoundRectCallout">
            <a:avLst>
              <a:gd name="adj1" fmla="val -99153"/>
              <a:gd name="adj2" fmla="val 54630"/>
              <a:gd name="adj3" fmla="val 16667"/>
            </a:avLst>
          </a:prstGeom>
          <a:solidFill>
            <a:srgbClr val="FFFFCC"/>
          </a:solidFill>
          <a:ln w="9525" algn="ctr">
            <a:solidFill>
              <a:schemeClr val="tx1"/>
            </a:solidFill>
            <a:miter lim="800000"/>
          </a:ln>
        </p:spPr>
        <p:txBody>
          <a:bodyPr/>
          <a:lstStyle/>
          <a:p>
            <a:pPr algn="ctr"/>
            <a:r>
              <a:rPr lang="zh-CN" altLang="en-US" sz="2800" b="1">
                <a:solidFill>
                  <a:srgbClr val="0000CC"/>
                </a:solidFill>
              </a:rPr>
              <a:t>行指针</a:t>
            </a:r>
            <a:endParaRPr lang="en-US" altLang="zh-CN" sz="2800" b="1">
              <a:solidFill>
                <a:srgbClr val="0000CC"/>
              </a:solidFill>
            </a:endParaRPr>
          </a:p>
        </p:txBody>
      </p:sp>
      <p:sp>
        <p:nvSpPr>
          <p:cNvPr id="7" name="矩形 6"/>
          <p:cNvSpPr>
            <a:spLocks noChangeArrowheads="1"/>
          </p:cNvSpPr>
          <p:nvPr/>
        </p:nvSpPr>
        <p:spPr bwMode="auto">
          <a:xfrm>
            <a:off x="6238875" y="4929188"/>
            <a:ext cx="2357438" cy="500062"/>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8" name="圆角矩形标注 7"/>
          <p:cNvSpPr/>
          <p:nvPr/>
        </p:nvSpPr>
        <p:spPr bwMode="auto">
          <a:xfrm>
            <a:off x="8167688" y="4000500"/>
            <a:ext cx="1928812" cy="642938"/>
          </a:xfrm>
          <a:prstGeom prst="wedgeRoundRectCallout">
            <a:avLst>
              <a:gd name="adj1" fmla="val -40708"/>
              <a:gd name="adj2" fmla="val 81903"/>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en-US" altLang="zh-CN" sz="2800" b="1" dirty="0">
                <a:solidFill>
                  <a:srgbClr val="0000CC"/>
                </a:solidFill>
                <a:latin typeface="+mn-lt"/>
                <a:ea typeface="+mn-ea"/>
              </a:rPr>
              <a:t>a[</a:t>
            </a:r>
            <a:r>
              <a:rPr lang="en-US" altLang="zh-CN" sz="2800" b="1" dirty="0" err="1">
                <a:solidFill>
                  <a:srgbClr val="0000CC"/>
                </a:solidFill>
                <a:latin typeface="+mn-lt"/>
                <a:ea typeface="+mn-ea"/>
              </a:rPr>
              <a:t>i</a:t>
            </a:r>
            <a:r>
              <a:rPr lang="en-US" altLang="zh-CN" sz="2800" b="1" dirty="0">
                <a:solidFill>
                  <a:srgbClr val="0000CC"/>
                </a:solidFill>
                <a:latin typeface="+mn-lt"/>
                <a:ea typeface="+mn-ea"/>
              </a:rPr>
              <a:t>][j]</a:t>
            </a:r>
            <a:endParaRPr lang="en-US" altLang="zh-CN" sz="2800" b="1" dirty="0">
              <a:solidFill>
                <a:srgbClr val="0000CC"/>
              </a:solidFill>
              <a:latin typeface="+mn-lt"/>
              <a:ea typeface="+mn-ea"/>
            </a:endParaRPr>
          </a:p>
        </p:txBody>
      </p:sp>
      <p:pic>
        <p:nvPicPr>
          <p:cNvPr id="92167" name="图片 8" descr="Untitled2.png">
            <a:hlinkClick r:id="rId3" action="ppaction://hlinksldjump"/>
          </p:cNvPr>
          <p:cNvPicPr>
            <a:picLocks noChangeAspect="1"/>
          </p:cNvPicPr>
          <p:nvPr/>
        </p:nvPicPr>
        <p:blipFill>
          <a:blip r:embed="rId4"/>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内容占位符 2"/>
          <p:cNvSpPr>
            <a:spLocks noGrp="1"/>
          </p:cNvSpPr>
          <p:nvPr>
            <p:ph idx="1"/>
          </p:nvPr>
        </p:nvSpPr>
        <p:spPr>
          <a:xfrm>
            <a:off x="2095500" y="857250"/>
            <a:ext cx="8153400" cy="5357813"/>
          </a:xfrm>
        </p:spPr>
        <p:txBody>
          <a:bodyPr/>
          <a:lstStyle/>
          <a:p>
            <a:pPr>
              <a:buFont typeface="Wingdings" panose="05000000000000000000" pitchFamily="2" charset="2"/>
              <a:buNone/>
            </a:pPr>
            <a:r>
              <a:rPr lang="en-US" altLang="zh-CN" smtClean="0"/>
              <a:t>3. </a:t>
            </a:r>
            <a:r>
              <a:rPr lang="zh-CN" altLang="zh-CN" smtClean="0"/>
              <a:t>用指向数组的指针作函数参数</a:t>
            </a:r>
            <a:endParaRPr lang="zh-CN" altLang="zh-CN" smtClean="0"/>
          </a:p>
          <a:p>
            <a:r>
              <a:rPr lang="zh-CN" altLang="zh-CN" smtClean="0"/>
              <a:t>一维数组名可以作为函数参数，多维数组名也可作函数参数。</a:t>
            </a:r>
            <a:endParaRPr lang="en-US" altLang="zh-CN" smtClean="0"/>
          </a:p>
          <a:p>
            <a:r>
              <a:rPr lang="zh-CN" altLang="zh-CN" smtClean="0"/>
              <a:t>用指针变量作形参，以接受实参数组名传递来的地址。</a:t>
            </a:r>
            <a:endParaRPr lang="en-US" altLang="zh-CN" smtClean="0"/>
          </a:p>
          <a:p>
            <a:r>
              <a:rPr lang="zh-CN" altLang="zh-CN" smtClean="0"/>
              <a:t>可以有两种方法：</a:t>
            </a:r>
            <a:endParaRPr lang="en-US" altLang="zh-CN" smtClean="0"/>
          </a:p>
          <a:p>
            <a:pPr lvl="1">
              <a:buFont typeface="Wingdings" panose="05000000000000000000" pitchFamily="2" charset="2"/>
              <a:buNone/>
            </a:pPr>
            <a:r>
              <a:rPr lang="zh-CN" altLang="zh-CN" sz="3200" smtClean="0"/>
              <a:t>①用指向变量的指针变量</a:t>
            </a:r>
            <a:endParaRPr lang="en-US" altLang="zh-CN" sz="3200" smtClean="0"/>
          </a:p>
          <a:p>
            <a:pPr lvl="1">
              <a:buFont typeface="Wingdings" panose="05000000000000000000" pitchFamily="2" charset="2"/>
              <a:buNone/>
            </a:pPr>
            <a:r>
              <a:rPr lang="zh-CN" altLang="zh-CN" sz="3200" smtClean="0"/>
              <a:t>②用指向一维数组的指针变量</a:t>
            </a:r>
            <a:endParaRPr lang="zh-CN" altLang="en-US" sz="3200" smtClean="0"/>
          </a:p>
        </p:txBody>
      </p:sp>
      <p:pic>
        <p:nvPicPr>
          <p:cNvPr id="93187"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3186">
                                            <p:txEl>
                                              <p:pRg st="1" end="1"/>
                                            </p:txEl>
                                          </p:spTgt>
                                        </p:tgtEl>
                                        <p:attrNameLst>
                                          <p:attrName>style.visibility</p:attrName>
                                        </p:attrNameLst>
                                      </p:cBhvr>
                                      <p:to>
                                        <p:strVal val="visible"/>
                                      </p:to>
                                    </p:set>
                                    <p:animEffect transition="in" filter="blinds(horizontal)">
                                      <p:cBhvr>
                                        <p:cTn id="7" dur="500"/>
                                        <p:tgtEl>
                                          <p:spTgt spid="9318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3186">
                                            <p:txEl>
                                              <p:pRg st="2" end="2"/>
                                            </p:txEl>
                                          </p:spTgt>
                                        </p:tgtEl>
                                        <p:attrNameLst>
                                          <p:attrName>style.visibility</p:attrName>
                                        </p:attrNameLst>
                                      </p:cBhvr>
                                      <p:to>
                                        <p:strVal val="visible"/>
                                      </p:to>
                                    </p:set>
                                    <p:animEffect transition="in" filter="blinds(horizontal)">
                                      <p:cBhvr>
                                        <p:cTn id="12" dur="500"/>
                                        <p:tgtEl>
                                          <p:spTgt spid="9318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3186">
                                            <p:txEl>
                                              <p:pRg st="3" end="3"/>
                                            </p:txEl>
                                          </p:spTgt>
                                        </p:tgtEl>
                                        <p:attrNameLst>
                                          <p:attrName>style.visibility</p:attrName>
                                        </p:attrNameLst>
                                      </p:cBhvr>
                                      <p:to>
                                        <p:strVal val="visible"/>
                                      </p:to>
                                    </p:set>
                                    <p:animEffect transition="in" filter="blinds(horizontal)">
                                      <p:cBhvr>
                                        <p:cTn id="17" dur="500"/>
                                        <p:tgtEl>
                                          <p:spTgt spid="93186">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93186">
                                            <p:txEl>
                                              <p:pRg st="4" end="4"/>
                                            </p:txEl>
                                          </p:spTgt>
                                        </p:tgtEl>
                                        <p:attrNameLst>
                                          <p:attrName>style.visibility</p:attrName>
                                        </p:attrNameLst>
                                      </p:cBhvr>
                                      <p:to>
                                        <p:strVal val="visible"/>
                                      </p:to>
                                    </p:set>
                                    <p:animEffect transition="in" filter="blinds(horizontal)">
                                      <p:cBhvr>
                                        <p:cTn id="20" dur="500"/>
                                        <p:tgtEl>
                                          <p:spTgt spid="93186">
                                            <p:txEl>
                                              <p:pRg st="4" end="4"/>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3186">
                                            <p:txEl>
                                              <p:pRg st="5" end="5"/>
                                            </p:txEl>
                                          </p:spTgt>
                                        </p:tgtEl>
                                        <p:attrNameLst>
                                          <p:attrName>style.visibility</p:attrName>
                                        </p:attrNameLst>
                                      </p:cBhvr>
                                      <p:to>
                                        <p:strVal val="visible"/>
                                      </p:to>
                                    </p:set>
                                    <p:animEffect transition="in" filter="blinds(horizontal)">
                                      <p:cBhvr>
                                        <p:cTn id="23" dur="500"/>
                                        <p:tgtEl>
                                          <p:spTgt spid="93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52625" y="1000125"/>
            <a:ext cx="8464550" cy="4143375"/>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14 </a:t>
            </a:r>
            <a:r>
              <a:rPr lang="zh-CN" altLang="zh-CN" smtClean="0"/>
              <a:t>有一个班，</a:t>
            </a:r>
            <a:r>
              <a:rPr lang="en-US" altLang="zh-CN" smtClean="0"/>
              <a:t>3</a:t>
            </a:r>
            <a:r>
              <a:rPr lang="zh-CN" altLang="zh-CN" smtClean="0"/>
              <a:t>个学生，各学</a:t>
            </a:r>
            <a:r>
              <a:rPr lang="en-US" altLang="zh-CN" smtClean="0"/>
              <a:t>4</a:t>
            </a:r>
            <a:r>
              <a:rPr lang="zh-CN" altLang="zh-CN" smtClean="0"/>
              <a:t>门课，计算总平均分数以及第</a:t>
            </a:r>
            <a:r>
              <a:rPr lang="en-US" altLang="zh-CN" smtClean="0"/>
              <a:t>n</a:t>
            </a:r>
            <a:r>
              <a:rPr lang="zh-CN" altLang="zh-CN" smtClean="0"/>
              <a:t>个学生的成绩。</a:t>
            </a:r>
            <a:r>
              <a:rPr lang="en-US" altLang="zh-CN" smtClean="0"/>
              <a:t> </a:t>
            </a:r>
            <a:endParaRPr lang="zh-CN" altLang="zh-CN" smtClean="0"/>
          </a:p>
          <a:p>
            <a:r>
              <a:rPr lang="zh-CN" altLang="zh-CN" smtClean="0"/>
              <a:t>解题思路：这个题目是很简单的。本例用指向数组的指针作函数参数。用函数</a:t>
            </a:r>
            <a:r>
              <a:rPr lang="en-US" altLang="zh-CN" smtClean="0"/>
              <a:t>average</a:t>
            </a:r>
            <a:r>
              <a:rPr lang="zh-CN" altLang="zh-CN" smtClean="0"/>
              <a:t>求总平均成绩，用函数</a:t>
            </a:r>
            <a:r>
              <a:rPr lang="en-US" altLang="zh-CN" smtClean="0"/>
              <a:t>search</a:t>
            </a:r>
            <a:r>
              <a:rPr lang="zh-CN" altLang="zh-CN" smtClean="0"/>
              <a:t>找出并输出第</a:t>
            </a:r>
            <a:r>
              <a:rPr lang="en-US" altLang="zh-CN" smtClean="0"/>
              <a:t>i</a:t>
            </a:r>
            <a:r>
              <a:rPr lang="zh-CN" altLang="zh-CN" smtClean="0"/>
              <a:t>个学生的成绩。</a:t>
            </a:r>
            <a:endParaRPr lang="zh-CN" altLang="en-US" smtClean="0"/>
          </a:p>
        </p:txBody>
      </p:sp>
      <p:pic>
        <p:nvPicPr>
          <p:cNvPr id="94211" name="图片 4"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内容占位符 2"/>
          <p:cNvSpPr>
            <a:spLocks noGrp="1"/>
          </p:cNvSpPr>
          <p:nvPr>
            <p:ph idx="1"/>
          </p:nvPr>
        </p:nvSpPr>
        <p:spPr>
          <a:xfrm>
            <a:off x="1952625" y="785813"/>
            <a:ext cx="8296275" cy="5357812"/>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void average(float *p,int n);</a:t>
            </a:r>
            <a:endParaRPr lang="zh-CN" altLang="zh-CN" sz="2800" smtClean="0"/>
          </a:p>
          <a:p>
            <a:pPr>
              <a:lnSpc>
                <a:spcPct val="100000"/>
              </a:lnSpc>
              <a:buFont typeface="Wingdings" panose="05000000000000000000" pitchFamily="2" charset="2"/>
              <a:buNone/>
            </a:pPr>
            <a:r>
              <a:rPr lang="en-US" altLang="zh-CN" sz="2800" smtClean="0"/>
              <a:t>   void search(float (*p)[4],int n);</a:t>
            </a:r>
            <a:endParaRPr lang="zh-CN" altLang="zh-CN" sz="2800" smtClean="0"/>
          </a:p>
          <a:p>
            <a:pPr>
              <a:lnSpc>
                <a:spcPct val="100000"/>
              </a:lnSpc>
              <a:buFont typeface="Wingdings" panose="05000000000000000000" pitchFamily="2" charset="2"/>
              <a:buNone/>
            </a:pPr>
            <a:r>
              <a:rPr lang="en-US" altLang="zh-CN" sz="2800" smtClean="0"/>
              <a:t>   float score[3][4]={{65,67,70,60},</a:t>
            </a:r>
            <a:endParaRPr lang="en-US" altLang="zh-CN" sz="2800" smtClean="0"/>
          </a:p>
          <a:p>
            <a:pPr>
              <a:lnSpc>
                <a:spcPct val="100000"/>
              </a:lnSpc>
              <a:buFont typeface="Wingdings" panose="05000000000000000000" pitchFamily="2" charset="2"/>
              <a:buNone/>
            </a:pPr>
            <a:r>
              <a:rPr lang="en-US" altLang="zh-CN" sz="2800" smtClean="0"/>
              <a:t>           {80,87,90,81},{90,99,100,98}};</a:t>
            </a:r>
            <a:endParaRPr lang="zh-CN" altLang="zh-CN" sz="2800" smtClean="0"/>
          </a:p>
          <a:p>
            <a:pPr>
              <a:lnSpc>
                <a:spcPct val="100000"/>
              </a:lnSpc>
              <a:buFont typeface="Wingdings" panose="05000000000000000000" pitchFamily="2" charset="2"/>
              <a:buNone/>
            </a:pPr>
            <a:r>
              <a:rPr lang="en-US" altLang="zh-CN" sz="2800" smtClean="0"/>
              <a:t>   average(</a:t>
            </a:r>
            <a:r>
              <a:rPr lang="en-US" altLang="zh-CN" sz="2800" smtClean="0">
                <a:solidFill>
                  <a:srgbClr val="9D138D"/>
                </a:solidFill>
              </a:rPr>
              <a:t>*score</a:t>
            </a:r>
            <a:r>
              <a:rPr lang="en-US" altLang="zh-CN" sz="2800" smtClean="0"/>
              <a:t>,12); </a:t>
            </a:r>
            <a:endParaRPr lang="zh-CN" altLang="zh-CN" sz="2800" smtClean="0"/>
          </a:p>
          <a:p>
            <a:pPr>
              <a:lnSpc>
                <a:spcPct val="100000"/>
              </a:lnSpc>
              <a:buFont typeface="Wingdings" panose="05000000000000000000" pitchFamily="2" charset="2"/>
              <a:buNone/>
            </a:pPr>
            <a:r>
              <a:rPr lang="en-US" altLang="zh-CN" sz="2800" smtClean="0"/>
              <a:t>   search(score,2);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4" name="矩形 3"/>
          <p:cNvSpPr>
            <a:spLocks noChangeArrowheads="1"/>
          </p:cNvSpPr>
          <p:nvPr/>
        </p:nvSpPr>
        <p:spPr bwMode="auto">
          <a:xfrm>
            <a:off x="4167188" y="3857625"/>
            <a:ext cx="1357312" cy="500063"/>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5" name="圆角矩形标注 4"/>
          <p:cNvSpPr>
            <a:spLocks noChangeArrowheads="1"/>
          </p:cNvSpPr>
          <p:nvPr/>
        </p:nvSpPr>
        <p:spPr bwMode="auto">
          <a:xfrm>
            <a:off x="6167438" y="4429125"/>
            <a:ext cx="3960812" cy="642938"/>
          </a:xfrm>
          <a:prstGeom prst="wedgeRoundRectCallout">
            <a:avLst>
              <a:gd name="adj1" fmla="val -65954"/>
              <a:gd name="adj2" fmla="val -60370"/>
              <a:gd name="adj3" fmla="val 16667"/>
            </a:avLst>
          </a:prstGeom>
          <a:solidFill>
            <a:srgbClr val="FFFFCC"/>
          </a:solidFill>
          <a:ln w="9525" algn="ctr">
            <a:solidFill>
              <a:schemeClr val="tx1"/>
            </a:solidFill>
            <a:miter lim="800000"/>
          </a:ln>
        </p:spPr>
        <p:txBody>
          <a:bodyPr/>
          <a:lstStyle/>
          <a:p>
            <a:pPr algn="ctr">
              <a:defRPr/>
            </a:pPr>
            <a:r>
              <a:rPr lang="en-US" altLang="zh-CN" sz="2800" b="1" dirty="0">
                <a:solidFill>
                  <a:srgbClr val="0000CC"/>
                </a:solidFill>
                <a:latin typeface="+mn-lt"/>
                <a:ea typeface="+mn-ea"/>
              </a:rPr>
              <a:t>score[0][0]</a:t>
            </a:r>
            <a:r>
              <a:rPr lang="zh-CN" altLang="en-US" sz="2800" b="1" dirty="0">
                <a:solidFill>
                  <a:srgbClr val="0000CC"/>
                </a:solidFill>
                <a:latin typeface="+mn-lt"/>
                <a:ea typeface="+mn-ea"/>
              </a:rPr>
              <a:t>的地址</a:t>
            </a:r>
            <a:endParaRPr lang="en-US" altLang="zh-CN" sz="2800" b="1" dirty="0">
              <a:solidFill>
                <a:srgbClr val="0000CC"/>
              </a:solidFill>
              <a:latin typeface="+mn-lt"/>
              <a:ea typeface="+mn-ea"/>
            </a:endParaRPr>
          </a:p>
        </p:txBody>
      </p:sp>
      <p:pic>
        <p:nvPicPr>
          <p:cNvPr id="95237"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内容占位符 2"/>
          <p:cNvSpPr>
            <a:spLocks noGrp="1"/>
          </p:cNvSpPr>
          <p:nvPr>
            <p:ph idx="1"/>
          </p:nvPr>
        </p:nvSpPr>
        <p:spPr>
          <a:xfrm>
            <a:off x="1809750" y="1000125"/>
            <a:ext cx="8001000" cy="4929188"/>
          </a:xfrm>
        </p:spPr>
        <p:txBody>
          <a:bodyPr/>
          <a:lstStyle/>
          <a:p>
            <a:pPr>
              <a:lnSpc>
                <a:spcPct val="100000"/>
              </a:lnSpc>
              <a:buFont typeface="Wingdings" panose="05000000000000000000" pitchFamily="2" charset="2"/>
              <a:buNone/>
            </a:pPr>
            <a:r>
              <a:rPr lang="en-US" altLang="zh-CN" sz="2800" smtClean="0"/>
              <a:t>void average(float *p,int n) </a:t>
            </a:r>
            <a:endParaRPr lang="zh-CN" altLang="zh-CN" sz="2800" smtClean="0"/>
          </a:p>
          <a:p>
            <a:pPr>
              <a:lnSpc>
                <a:spcPct val="100000"/>
              </a:lnSpc>
              <a:buFont typeface="Wingdings" panose="05000000000000000000" pitchFamily="2" charset="2"/>
              <a:buNone/>
            </a:pPr>
            <a:r>
              <a:rPr lang="en-US" altLang="zh-CN" sz="2800" smtClean="0"/>
              <a:t>{ float *p_end;</a:t>
            </a:r>
            <a:endParaRPr lang="zh-CN" altLang="zh-CN" sz="2800" smtClean="0"/>
          </a:p>
          <a:p>
            <a:pPr>
              <a:lnSpc>
                <a:spcPct val="100000"/>
              </a:lnSpc>
              <a:buFont typeface="Wingdings" panose="05000000000000000000" pitchFamily="2" charset="2"/>
              <a:buNone/>
            </a:pPr>
            <a:r>
              <a:rPr lang="en-US" altLang="zh-CN" sz="2800" smtClean="0"/>
              <a:t>   float sum=0,aver;</a:t>
            </a:r>
            <a:endParaRPr lang="zh-CN" altLang="zh-CN" sz="2800" smtClean="0"/>
          </a:p>
          <a:p>
            <a:pPr>
              <a:lnSpc>
                <a:spcPct val="100000"/>
              </a:lnSpc>
              <a:buFont typeface="Wingdings" panose="05000000000000000000" pitchFamily="2" charset="2"/>
              <a:buNone/>
            </a:pPr>
            <a:r>
              <a:rPr lang="en-US" altLang="zh-CN" sz="2800" smtClean="0"/>
              <a:t>   p_end=p+n-1; </a:t>
            </a:r>
            <a:endParaRPr lang="zh-CN" altLang="zh-CN" sz="2800" smtClean="0"/>
          </a:p>
          <a:p>
            <a:pPr>
              <a:lnSpc>
                <a:spcPct val="100000"/>
              </a:lnSpc>
              <a:buFont typeface="Wingdings" panose="05000000000000000000" pitchFamily="2" charset="2"/>
              <a:buNone/>
            </a:pPr>
            <a:r>
              <a:rPr lang="en-US" altLang="zh-CN" sz="2800" smtClean="0"/>
              <a:t>   for(   ;p&lt;=</a:t>
            </a:r>
            <a:r>
              <a:rPr lang="en-US" altLang="zh-CN" sz="2800" smtClean="0">
                <a:solidFill>
                  <a:srgbClr val="FF0000"/>
                </a:solidFill>
              </a:rPr>
              <a:t>p_end</a:t>
            </a:r>
            <a:r>
              <a:rPr lang="en-US" altLang="zh-CN" sz="2800" smtClean="0"/>
              <a:t>; p++)</a:t>
            </a:r>
            <a:endParaRPr lang="zh-CN" altLang="zh-CN" sz="2800" smtClean="0"/>
          </a:p>
          <a:p>
            <a:pPr>
              <a:lnSpc>
                <a:spcPct val="100000"/>
              </a:lnSpc>
              <a:buFont typeface="Wingdings" panose="05000000000000000000" pitchFamily="2" charset="2"/>
              <a:buNone/>
            </a:pPr>
            <a:r>
              <a:rPr lang="en-US" altLang="zh-CN" sz="2800" smtClean="0"/>
              <a:t>        sum=sum+(*p);</a:t>
            </a:r>
            <a:endParaRPr lang="zh-CN" altLang="zh-CN" sz="2800" smtClean="0"/>
          </a:p>
          <a:p>
            <a:pPr>
              <a:lnSpc>
                <a:spcPct val="100000"/>
              </a:lnSpc>
              <a:buFont typeface="Wingdings" panose="05000000000000000000" pitchFamily="2" charset="2"/>
              <a:buNone/>
            </a:pPr>
            <a:r>
              <a:rPr lang="en-US" altLang="zh-CN" sz="2800" smtClean="0"/>
              <a:t>   aver=sum/n;</a:t>
            </a:r>
            <a:endParaRPr lang="zh-CN" altLang="zh-CN" sz="2800" smtClean="0"/>
          </a:p>
          <a:p>
            <a:pPr>
              <a:lnSpc>
                <a:spcPct val="100000"/>
              </a:lnSpc>
              <a:buFont typeface="Wingdings" panose="05000000000000000000" pitchFamily="2" charset="2"/>
              <a:buNone/>
            </a:pPr>
            <a:r>
              <a:rPr lang="en-US" altLang="zh-CN" sz="2800" smtClean="0"/>
              <a:t>   printf("average=%5.2f\n",aver);</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graphicFrame>
        <p:nvGraphicFramePr>
          <p:cNvPr id="4" name="表格 3"/>
          <p:cNvGraphicFramePr>
            <a:graphicFrameLocks noGrp="1"/>
          </p:cNvGraphicFramePr>
          <p:nvPr/>
        </p:nvGraphicFramePr>
        <p:xfrm>
          <a:off x="9239250" y="285750"/>
          <a:ext cx="1071245" cy="6286548"/>
        </p:xfrm>
        <a:graphic>
          <a:graphicData uri="http://schemas.openxmlformats.org/drawingml/2006/table">
            <a:tbl>
              <a:tblPr firstRow="1" bandRow="1">
                <a:tableStyleId>{5C22544A-7EE6-4342-B048-85BDC9FD1C3A}</a:tableStyleId>
              </a:tblPr>
              <a:tblGrid>
                <a:gridCol w="1071245"/>
              </a:tblGrid>
              <a:tr h="523879">
                <a:tc>
                  <a:txBody>
                    <a:bodyPr/>
                    <a:lstStyle/>
                    <a:p>
                      <a:pPr algn="ctr"/>
                      <a:r>
                        <a:rPr lang="en-US" altLang="zh-CN" sz="2800" b="1" dirty="0" smtClean="0">
                          <a:solidFill>
                            <a:srgbClr val="00B050"/>
                          </a:solidFill>
                        </a:rPr>
                        <a:t>65</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B050"/>
                          </a:solidFill>
                        </a:rPr>
                        <a:t>67</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B050"/>
                          </a:solidFill>
                        </a:rPr>
                        <a:t>70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B050"/>
                          </a:solidFill>
                        </a:rPr>
                        <a:t>60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9D138D"/>
                          </a:solidFill>
                        </a:rPr>
                        <a:t>80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9D138D"/>
                          </a:solidFill>
                        </a:rPr>
                        <a:t>87</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9D138D"/>
                          </a:solidFill>
                        </a:rPr>
                        <a:t>90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9D138D"/>
                          </a:solidFill>
                        </a:rPr>
                        <a:t>81</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00CC"/>
                          </a:solidFill>
                        </a:rPr>
                        <a:t>99</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00CC"/>
                          </a:solidFill>
                        </a:rPr>
                        <a:t>100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23879">
                <a:tc>
                  <a:txBody>
                    <a:bodyPr/>
                    <a:lstStyle/>
                    <a:p>
                      <a:pPr algn="ctr"/>
                      <a:r>
                        <a:rPr lang="en-US" altLang="zh-CN" sz="2800" b="1" dirty="0" smtClean="0">
                          <a:solidFill>
                            <a:srgbClr val="0000CC"/>
                          </a:solidFill>
                        </a:rPr>
                        <a:t>98</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7453313" y="0"/>
            <a:ext cx="428625" cy="583565"/>
          </a:xfrm>
          <a:prstGeom prst="rect">
            <a:avLst/>
          </a:prstGeom>
          <a:noFill/>
          <a:ln w="9525">
            <a:noFill/>
            <a:miter lim="800000"/>
          </a:ln>
        </p:spPr>
        <p:txBody>
          <a:bodyPr>
            <a:spAutoFit/>
          </a:bodyPr>
          <a:lstStyle/>
          <a:p>
            <a:r>
              <a:rPr lang="en-US" altLang="zh-CN" sz="3200" b="1">
                <a:solidFill>
                  <a:srgbClr val="FF0000"/>
                </a:solidFill>
              </a:rPr>
              <a:t>p</a:t>
            </a:r>
            <a:endParaRPr lang="zh-CN" altLang="en-US" sz="3200" b="1">
              <a:solidFill>
                <a:srgbClr val="FF0000"/>
              </a:solidFill>
            </a:endParaRPr>
          </a:p>
        </p:txBody>
      </p:sp>
      <p:cxnSp>
        <p:nvCxnSpPr>
          <p:cNvPr id="6" name="直接箭头连接符 5"/>
          <p:cNvCxnSpPr>
            <a:cxnSpLocks noChangeShapeType="1"/>
          </p:cNvCxnSpPr>
          <p:nvPr/>
        </p:nvCxnSpPr>
        <p:spPr bwMode="auto">
          <a:xfrm>
            <a:off x="7953375" y="285750"/>
            <a:ext cx="1285875" cy="1588"/>
          </a:xfrm>
          <a:prstGeom prst="straightConnector1">
            <a:avLst/>
          </a:prstGeom>
          <a:noFill/>
          <a:ln w="38100" algn="ctr">
            <a:solidFill>
              <a:srgbClr val="FF0000"/>
            </a:solidFill>
            <a:miter lim="800000"/>
            <a:tailEnd type="arrow" w="med" len="med"/>
          </a:ln>
        </p:spPr>
      </p:cxnSp>
      <p:sp>
        <p:nvSpPr>
          <p:cNvPr id="7" name="TextBox 6"/>
          <p:cNvSpPr txBox="1">
            <a:spLocks noChangeArrowheads="1"/>
          </p:cNvSpPr>
          <p:nvPr/>
        </p:nvSpPr>
        <p:spPr bwMode="auto">
          <a:xfrm>
            <a:off x="6596063" y="5786438"/>
            <a:ext cx="1500187" cy="583565"/>
          </a:xfrm>
          <a:prstGeom prst="rect">
            <a:avLst/>
          </a:prstGeom>
          <a:noFill/>
          <a:ln w="9525">
            <a:noFill/>
            <a:miter lim="800000"/>
          </a:ln>
        </p:spPr>
        <p:txBody>
          <a:bodyPr>
            <a:spAutoFit/>
          </a:bodyPr>
          <a:lstStyle/>
          <a:p>
            <a:r>
              <a:rPr lang="en-US" altLang="zh-CN" sz="3200" b="1">
                <a:solidFill>
                  <a:srgbClr val="FF0000"/>
                </a:solidFill>
              </a:rPr>
              <a:t>p_end</a:t>
            </a:r>
            <a:endParaRPr lang="zh-CN" altLang="en-US" sz="3200" b="1">
              <a:solidFill>
                <a:srgbClr val="FF0000"/>
              </a:solidFill>
            </a:endParaRPr>
          </a:p>
        </p:txBody>
      </p:sp>
      <p:cxnSp>
        <p:nvCxnSpPr>
          <p:cNvPr id="8" name="直接箭头连接符 7"/>
          <p:cNvCxnSpPr>
            <a:cxnSpLocks noChangeShapeType="1"/>
          </p:cNvCxnSpPr>
          <p:nvPr/>
        </p:nvCxnSpPr>
        <p:spPr bwMode="auto">
          <a:xfrm>
            <a:off x="7953375" y="6072188"/>
            <a:ext cx="1285875" cy="1587"/>
          </a:xfrm>
          <a:prstGeom prst="straightConnector1">
            <a:avLst/>
          </a:prstGeom>
          <a:noFill/>
          <a:ln w="38100" algn="ctr">
            <a:solidFill>
              <a:srgbClr val="FF0000"/>
            </a:solidFill>
            <a:miter lim="800000"/>
            <a:tailEnd type="arrow" w="med" len="med"/>
          </a:ln>
        </p:spPr>
      </p:cxnSp>
      <p:sp>
        <p:nvSpPr>
          <p:cNvPr id="9" name="TextBox 8"/>
          <p:cNvSpPr txBox="1">
            <a:spLocks noChangeArrowheads="1"/>
          </p:cNvSpPr>
          <p:nvPr/>
        </p:nvSpPr>
        <p:spPr bwMode="auto">
          <a:xfrm>
            <a:off x="7024688" y="500063"/>
            <a:ext cx="1000125" cy="583565"/>
          </a:xfrm>
          <a:prstGeom prst="rect">
            <a:avLst/>
          </a:prstGeom>
          <a:noFill/>
          <a:ln w="9525">
            <a:noFill/>
            <a:miter lim="800000"/>
          </a:ln>
        </p:spPr>
        <p:txBody>
          <a:bodyPr>
            <a:spAutoFit/>
          </a:bodyPr>
          <a:lstStyle/>
          <a:p>
            <a:r>
              <a:rPr lang="en-US" altLang="zh-CN" sz="3200" b="1">
                <a:solidFill>
                  <a:srgbClr val="FF0000"/>
                </a:solidFill>
              </a:rPr>
              <a:t>p+1</a:t>
            </a:r>
            <a:endParaRPr lang="zh-CN" altLang="en-US" sz="3200" b="1">
              <a:solidFill>
                <a:srgbClr val="FF0000"/>
              </a:solidFill>
            </a:endParaRPr>
          </a:p>
        </p:txBody>
      </p:sp>
      <p:cxnSp>
        <p:nvCxnSpPr>
          <p:cNvPr id="10" name="直接箭头连接符 9"/>
          <p:cNvCxnSpPr>
            <a:cxnSpLocks noChangeShapeType="1"/>
          </p:cNvCxnSpPr>
          <p:nvPr/>
        </p:nvCxnSpPr>
        <p:spPr bwMode="auto">
          <a:xfrm>
            <a:off x="7953375" y="785813"/>
            <a:ext cx="1285875" cy="1587"/>
          </a:xfrm>
          <a:prstGeom prst="straightConnector1">
            <a:avLst/>
          </a:prstGeom>
          <a:noFill/>
          <a:ln w="38100" algn="ctr">
            <a:solidFill>
              <a:srgbClr val="FF0000"/>
            </a:solidFill>
            <a:miter lim="800000"/>
            <a:tailEnd type="arrow" w="med" len="med"/>
          </a:ln>
        </p:spPr>
      </p:cxnSp>
      <p:pic>
        <p:nvPicPr>
          <p:cNvPr id="253954" name="Picture 2"/>
          <p:cNvPicPr>
            <a:picLocks noChangeAspect="1" noChangeArrowheads="1"/>
          </p:cNvPicPr>
          <p:nvPr/>
        </p:nvPicPr>
        <p:blipFill>
          <a:blip r:embed="rId1"/>
          <a:srcRect/>
          <a:stretch>
            <a:fillRect/>
          </a:stretch>
        </p:blipFill>
        <p:spPr bwMode="auto">
          <a:xfrm>
            <a:off x="2381250" y="5357813"/>
            <a:ext cx="3521075" cy="500062"/>
          </a:xfrm>
          <a:prstGeom prst="rect">
            <a:avLst/>
          </a:prstGeom>
          <a:noFill/>
          <a:ln w="9525">
            <a:noFill/>
            <a:miter lim="800000"/>
            <a:headEnd/>
            <a:tailEnd/>
          </a:ln>
        </p:spPr>
      </p:pic>
      <p:pic>
        <p:nvPicPr>
          <p:cNvPr id="96294" name="图片 10" descr="Untitled2.png">
            <a:hlinkClick r:id="rId2" action="ppaction://hlinksldjump"/>
          </p:cNvPr>
          <p:cNvPicPr>
            <a:picLocks noChangeAspect="1"/>
          </p:cNvPicPr>
          <p:nvPr/>
        </p:nvPicPr>
        <p:blipFill>
          <a:blip r:embed="rId3"/>
          <a:srcRect/>
          <a:stretch>
            <a:fillRect/>
          </a:stretch>
        </p:blipFill>
        <p:spPr bwMode="auto">
          <a:xfrm>
            <a:off x="8453438" y="62150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Left)">
                                      <p:cBhvr>
                                        <p:cTn id="12" dur="500"/>
                                        <p:tgtEl>
                                          <p:spTgt spid="5"/>
                                        </p:tgtEl>
                                      </p:cBhvr>
                                    </p:animEffect>
                                  </p:childTnLst>
                                </p:cTn>
                              </p:par>
                              <p:par>
                                <p:cTn id="13" presetID="12" presetClass="entr" presetSubtype="8"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Left)">
                                      <p:cBhvr>
                                        <p:cTn id="20" dur="500"/>
                                        <p:tgtEl>
                                          <p:spTgt spid="7"/>
                                        </p:tgtEl>
                                      </p:cBhvr>
                                    </p:animEffect>
                                  </p:childTnLst>
                                </p:cTn>
                              </p:par>
                              <p:par>
                                <p:cTn id="21" presetID="12" presetClass="entr" presetSubtype="8"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Left)">
                                      <p:cBhvr>
                                        <p:cTn id="28" dur="500"/>
                                        <p:tgtEl>
                                          <p:spTgt spid="9"/>
                                        </p:tgtEl>
                                      </p:cBhvr>
                                    </p:animEffect>
                                  </p:childTnLst>
                                </p:cTn>
                              </p:par>
                              <p:par>
                                <p:cTn id="29" presetID="1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lide(from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53954"/>
                                        </p:tgtEl>
                                        <p:attrNameLst>
                                          <p:attrName>style.visibility</p:attrName>
                                        </p:attrNameLst>
                                      </p:cBhvr>
                                      <p:to>
                                        <p:strVal val="visible"/>
                                      </p:to>
                                    </p:set>
                                    <p:animEffect transition="in" filter="blinds(horizontal)">
                                      <p:cBhvr>
                                        <p:cTn id="36" dur="500"/>
                                        <p:tgtEl>
                                          <p:spTgt spid="253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内容占位符 2"/>
          <p:cNvSpPr>
            <a:spLocks noGrp="1"/>
          </p:cNvSpPr>
          <p:nvPr>
            <p:ph idx="1"/>
          </p:nvPr>
        </p:nvSpPr>
        <p:spPr>
          <a:xfrm>
            <a:off x="1952625" y="785813"/>
            <a:ext cx="8296275" cy="5357812"/>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void average(float *p,int n);</a:t>
            </a:r>
            <a:endParaRPr lang="zh-CN" altLang="zh-CN" sz="2800" smtClean="0"/>
          </a:p>
          <a:p>
            <a:pPr>
              <a:lnSpc>
                <a:spcPct val="100000"/>
              </a:lnSpc>
              <a:buFont typeface="Wingdings" panose="05000000000000000000" pitchFamily="2" charset="2"/>
              <a:buNone/>
            </a:pPr>
            <a:r>
              <a:rPr lang="en-US" altLang="zh-CN" sz="2800" smtClean="0"/>
              <a:t>   void search(float (*p)[4],int n);</a:t>
            </a:r>
            <a:endParaRPr lang="zh-CN" altLang="zh-CN" sz="2800" smtClean="0"/>
          </a:p>
          <a:p>
            <a:pPr>
              <a:lnSpc>
                <a:spcPct val="100000"/>
              </a:lnSpc>
              <a:buFont typeface="Wingdings" panose="05000000000000000000" pitchFamily="2" charset="2"/>
              <a:buNone/>
            </a:pPr>
            <a:r>
              <a:rPr lang="en-US" altLang="zh-CN" sz="2800" smtClean="0"/>
              <a:t>   float score[3][4]={{65,67,70,60},</a:t>
            </a:r>
            <a:endParaRPr lang="en-US" altLang="zh-CN" sz="2800" smtClean="0"/>
          </a:p>
          <a:p>
            <a:pPr>
              <a:lnSpc>
                <a:spcPct val="100000"/>
              </a:lnSpc>
              <a:buFont typeface="Wingdings" panose="05000000000000000000" pitchFamily="2" charset="2"/>
              <a:buNone/>
            </a:pPr>
            <a:r>
              <a:rPr lang="en-US" altLang="zh-CN" sz="2800" smtClean="0"/>
              <a:t>           {80,87,90,81},{90,99,100,98}};</a:t>
            </a:r>
            <a:endParaRPr lang="zh-CN" altLang="zh-CN" sz="2800" smtClean="0"/>
          </a:p>
          <a:p>
            <a:pPr>
              <a:lnSpc>
                <a:spcPct val="100000"/>
              </a:lnSpc>
              <a:buFont typeface="Wingdings" panose="05000000000000000000" pitchFamily="2" charset="2"/>
              <a:buNone/>
            </a:pPr>
            <a:r>
              <a:rPr lang="en-US" altLang="zh-CN" sz="2800" smtClean="0"/>
              <a:t>   average(</a:t>
            </a:r>
            <a:r>
              <a:rPr lang="en-US" altLang="zh-CN" sz="2800" smtClean="0">
                <a:solidFill>
                  <a:srgbClr val="9D138D"/>
                </a:solidFill>
              </a:rPr>
              <a:t>*score</a:t>
            </a:r>
            <a:r>
              <a:rPr lang="en-US" altLang="zh-CN" sz="2800" smtClean="0"/>
              <a:t>,12); </a:t>
            </a:r>
            <a:endParaRPr lang="zh-CN" altLang="zh-CN" sz="2800" smtClean="0"/>
          </a:p>
          <a:p>
            <a:pPr>
              <a:lnSpc>
                <a:spcPct val="100000"/>
              </a:lnSpc>
              <a:buFont typeface="Wingdings" panose="05000000000000000000" pitchFamily="2" charset="2"/>
              <a:buNone/>
            </a:pPr>
            <a:r>
              <a:rPr lang="en-US" altLang="zh-CN" sz="2800" smtClean="0"/>
              <a:t>   search(score,2);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sp>
        <p:nvSpPr>
          <p:cNvPr id="4" name="矩形 3"/>
          <p:cNvSpPr>
            <a:spLocks noChangeArrowheads="1"/>
          </p:cNvSpPr>
          <p:nvPr/>
        </p:nvSpPr>
        <p:spPr bwMode="auto">
          <a:xfrm>
            <a:off x="3881438" y="4357688"/>
            <a:ext cx="1143000" cy="500062"/>
          </a:xfrm>
          <a:prstGeom prst="rect">
            <a:avLst/>
          </a:prstGeom>
          <a:noFill/>
          <a:ln w="38100" algn="ctr">
            <a:solidFill>
              <a:srgbClr val="FF0000"/>
            </a:solidFill>
            <a:miter lim="800000"/>
          </a:ln>
        </p:spPr>
        <p:txBody>
          <a:bodyPr wrap="none"/>
          <a:lstStyle/>
          <a:p>
            <a:endParaRPr lang="zh-CN" altLang="en-US">
              <a:solidFill>
                <a:srgbClr val="FF0000"/>
              </a:solidFill>
            </a:endParaRPr>
          </a:p>
        </p:txBody>
      </p:sp>
      <p:sp>
        <p:nvSpPr>
          <p:cNvPr id="5" name="圆角矩形标注 4"/>
          <p:cNvSpPr/>
          <p:nvPr/>
        </p:nvSpPr>
        <p:spPr bwMode="auto">
          <a:xfrm>
            <a:off x="5381625" y="5000625"/>
            <a:ext cx="3500438" cy="642938"/>
          </a:xfrm>
          <a:prstGeom prst="wedgeRoundRectCallout">
            <a:avLst>
              <a:gd name="adj1" fmla="val -66360"/>
              <a:gd name="adj2" fmla="val -60318"/>
              <a:gd name="adj3" fmla="val 16667"/>
            </a:avLst>
          </a:prstGeom>
          <a:solidFill>
            <a:srgbClr val="FFFFCC"/>
          </a:solidFill>
          <a:ln w="9525" cap="flat" cmpd="sng" algn="ctr">
            <a:solidFill>
              <a:schemeClr val="tx1"/>
            </a:solidFill>
            <a:prstDash val="solid"/>
            <a:miter lim="800000"/>
            <a:headEnd type="none" w="med" len="med"/>
            <a:tailEnd type="none" w="med" len="med"/>
          </a:ln>
          <a:effectLst/>
        </p:spPr>
        <p:txBody>
          <a:bodyPr/>
          <a:lstStyle/>
          <a:p>
            <a:pPr algn="ctr">
              <a:defRPr/>
            </a:pPr>
            <a:r>
              <a:rPr lang="zh-CN" altLang="en-US" sz="2800" b="1" dirty="0">
                <a:solidFill>
                  <a:srgbClr val="0000CC"/>
                </a:solidFill>
                <a:latin typeface="+mn-lt"/>
                <a:ea typeface="+mn-ea"/>
              </a:rPr>
              <a:t>二维数组首行地址</a:t>
            </a:r>
            <a:endParaRPr lang="en-US" altLang="zh-CN" sz="2800" b="1" dirty="0">
              <a:solidFill>
                <a:srgbClr val="0000CC"/>
              </a:solidFill>
              <a:latin typeface="+mn-lt"/>
              <a:ea typeface="+mn-ea"/>
            </a:endParaRPr>
          </a:p>
        </p:txBody>
      </p:sp>
      <p:pic>
        <p:nvPicPr>
          <p:cNvPr id="97285" name="图片 5"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内容占位符 2"/>
          <p:cNvSpPr>
            <a:spLocks noGrp="1"/>
          </p:cNvSpPr>
          <p:nvPr>
            <p:ph idx="1"/>
          </p:nvPr>
        </p:nvSpPr>
        <p:spPr>
          <a:xfrm>
            <a:off x="1952625" y="1000125"/>
            <a:ext cx="8501063" cy="4357688"/>
          </a:xfrm>
        </p:spPr>
        <p:txBody>
          <a:bodyPr/>
          <a:lstStyle/>
          <a:p>
            <a:pPr>
              <a:lnSpc>
                <a:spcPct val="100000"/>
              </a:lnSpc>
              <a:buFont typeface="Wingdings" panose="05000000000000000000" pitchFamily="2" charset="2"/>
              <a:buNone/>
            </a:pPr>
            <a:r>
              <a:rPr lang="en-US" altLang="zh-CN" sz="2800" smtClean="0"/>
              <a:t>void search(float (*p)[4],int n) </a:t>
            </a:r>
            <a:endParaRPr lang="zh-CN" altLang="zh-CN" sz="2800" smtClean="0"/>
          </a:p>
          <a:p>
            <a:pPr>
              <a:lnSpc>
                <a:spcPct val="100000"/>
              </a:lnSpc>
              <a:buFont typeface="Wingdings" panose="05000000000000000000" pitchFamily="2" charset="2"/>
              <a:buNone/>
            </a:pPr>
            <a:r>
              <a:rPr lang="en-US" altLang="zh-CN" sz="2800" smtClean="0"/>
              <a:t>{ int i;</a:t>
            </a:r>
            <a:endParaRPr lang="zh-CN" altLang="zh-CN" sz="2800" smtClean="0"/>
          </a:p>
          <a:p>
            <a:pPr>
              <a:lnSpc>
                <a:spcPct val="100000"/>
              </a:lnSpc>
              <a:buFont typeface="Wingdings" panose="05000000000000000000" pitchFamily="2" charset="2"/>
              <a:buNone/>
            </a:pPr>
            <a:r>
              <a:rPr lang="en-US" altLang="zh-CN" sz="2800" smtClean="0"/>
              <a:t>   printf("The score of No.%d are:\n",n);</a:t>
            </a:r>
            <a:endParaRPr lang="zh-CN" altLang="zh-CN" sz="2800" smtClean="0"/>
          </a:p>
          <a:p>
            <a:pPr>
              <a:lnSpc>
                <a:spcPct val="100000"/>
              </a:lnSpc>
              <a:buFont typeface="Wingdings" panose="05000000000000000000" pitchFamily="2" charset="2"/>
              <a:buNone/>
            </a:pPr>
            <a:r>
              <a:rPr lang="en-US" altLang="zh-CN" sz="2800" smtClean="0"/>
              <a:t>   for(i=0;i&lt;4;i++)</a:t>
            </a:r>
            <a:endParaRPr lang="en-US" altLang="zh-CN" sz="2800" smtClean="0"/>
          </a:p>
          <a:p>
            <a:pPr>
              <a:lnSpc>
                <a:spcPct val="100000"/>
              </a:lnSpc>
              <a:buFont typeface="Wingdings" panose="05000000000000000000" pitchFamily="2" charset="2"/>
              <a:buNone/>
            </a:pPr>
            <a:r>
              <a:rPr lang="en-US" altLang="zh-CN" sz="2800" smtClean="0"/>
              <a:t>       printf("%5.2f ",*(*(p+n)+i));    </a:t>
            </a:r>
            <a:endParaRPr lang="zh-CN" altLang="zh-CN" sz="2800" smtClean="0"/>
          </a:p>
          <a:p>
            <a:pPr>
              <a:lnSpc>
                <a:spcPct val="100000"/>
              </a:lnSpc>
              <a:buFont typeface="Wingdings" panose="05000000000000000000" pitchFamily="2" charset="2"/>
              <a:buNone/>
            </a:pPr>
            <a:r>
              <a:rPr lang="en-US" altLang="zh-CN" sz="2800" smtClean="0"/>
              <a:t>   printf("\n");</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graphicFrame>
        <p:nvGraphicFramePr>
          <p:cNvPr id="4" name="表格 3"/>
          <p:cNvGraphicFramePr>
            <a:graphicFrameLocks noGrp="1"/>
          </p:cNvGraphicFramePr>
          <p:nvPr/>
        </p:nvGraphicFramePr>
        <p:xfrm>
          <a:off x="3952875" y="4643438"/>
          <a:ext cx="4572000" cy="1554480"/>
        </p:xfrm>
        <a:graphic>
          <a:graphicData uri="http://schemas.openxmlformats.org/drawingml/2006/table">
            <a:tbl>
              <a:tblPr firstRow="1" bandRow="1">
                <a:tableStyleId>{5C22544A-7EE6-4342-B048-85BDC9FD1C3A}</a:tableStyleId>
              </a:tblPr>
              <a:tblGrid>
                <a:gridCol w="1000125"/>
                <a:gridCol w="1143000"/>
                <a:gridCol w="1214755"/>
                <a:gridCol w="1214120"/>
              </a:tblGrid>
              <a:tr h="370840">
                <a:tc>
                  <a:txBody>
                    <a:bodyPr/>
                    <a:lstStyle/>
                    <a:p>
                      <a:pPr algn="ctr"/>
                      <a:r>
                        <a:rPr lang="en-US" altLang="zh-CN" sz="2800" b="1" dirty="0" smtClean="0">
                          <a:solidFill>
                            <a:srgbClr val="00B050"/>
                          </a:solidFill>
                        </a:rPr>
                        <a:t>65</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67</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70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60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rgbClr val="9D138D"/>
                          </a:solidFill>
                        </a:rPr>
                        <a:t>80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87</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90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81</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99</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100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98</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5" name="TextBox 4"/>
          <p:cNvSpPr txBox="1">
            <a:spLocks noChangeArrowheads="1"/>
          </p:cNvSpPr>
          <p:nvPr/>
        </p:nvSpPr>
        <p:spPr bwMode="auto">
          <a:xfrm>
            <a:off x="2667000" y="4143375"/>
            <a:ext cx="428625" cy="583565"/>
          </a:xfrm>
          <a:prstGeom prst="rect">
            <a:avLst/>
          </a:prstGeom>
          <a:noFill/>
          <a:ln w="9525">
            <a:noFill/>
            <a:miter lim="800000"/>
          </a:ln>
        </p:spPr>
        <p:txBody>
          <a:bodyPr>
            <a:spAutoFit/>
          </a:bodyPr>
          <a:lstStyle/>
          <a:p>
            <a:r>
              <a:rPr lang="en-US" altLang="zh-CN" sz="3200" b="1">
                <a:solidFill>
                  <a:srgbClr val="0000CC"/>
                </a:solidFill>
              </a:rPr>
              <a:t>p</a:t>
            </a:r>
            <a:endParaRPr lang="zh-CN" altLang="en-US" sz="3200" b="1">
              <a:solidFill>
                <a:srgbClr val="0000CC"/>
              </a:solidFill>
            </a:endParaRPr>
          </a:p>
        </p:txBody>
      </p:sp>
      <p:cxnSp>
        <p:nvCxnSpPr>
          <p:cNvPr id="6" name="直接箭头连接符 5"/>
          <p:cNvCxnSpPr>
            <a:cxnSpLocks noChangeShapeType="1"/>
          </p:cNvCxnSpPr>
          <p:nvPr/>
        </p:nvCxnSpPr>
        <p:spPr bwMode="auto">
          <a:xfrm>
            <a:off x="2667000" y="4652963"/>
            <a:ext cx="1285875" cy="1587"/>
          </a:xfrm>
          <a:prstGeom prst="straightConnector1">
            <a:avLst/>
          </a:prstGeom>
          <a:noFill/>
          <a:ln w="38100" algn="ctr">
            <a:solidFill>
              <a:srgbClr val="0000CC"/>
            </a:solidFill>
            <a:miter lim="800000"/>
            <a:tailEnd type="arrow" w="med" len="med"/>
          </a:ln>
        </p:spPr>
      </p:cxnSp>
      <p:sp>
        <p:nvSpPr>
          <p:cNvPr id="7" name="TextBox 6"/>
          <p:cNvSpPr txBox="1">
            <a:spLocks noChangeArrowheads="1"/>
          </p:cNvSpPr>
          <p:nvPr/>
        </p:nvSpPr>
        <p:spPr bwMode="auto">
          <a:xfrm>
            <a:off x="2667000" y="5130800"/>
            <a:ext cx="1143000" cy="583565"/>
          </a:xfrm>
          <a:prstGeom prst="rect">
            <a:avLst/>
          </a:prstGeom>
          <a:noFill/>
          <a:ln w="9525">
            <a:noFill/>
            <a:miter lim="800000"/>
          </a:ln>
        </p:spPr>
        <p:txBody>
          <a:bodyPr>
            <a:spAutoFit/>
          </a:bodyPr>
          <a:lstStyle/>
          <a:p>
            <a:r>
              <a:rPr lang="en-US" altLang="zh-CN" sz="3200" b="1">
                <a:solidFill>
                  <a:srgbClr val="0000CC"/>
                </a:solidFill>
              </a:rPr>
              <a:t>p+2</a:t>
            </a:r>
            <a:endParaRPr lang="zh-CN" altLang="en-US" sz="3200" b="1">
              <a:solidFill>
                <a:srgbClr val="0000CC"/>
              </a:solidFill>
            </a:endParaRPr>
          </a:p>
        </p:txBody>
      </p:sp>
      <p:cxnSp>
        <p:nvCxnSpPr>
          <p:cNvPr id="8" name="直接箭头连接符 7"/>
          <p:cNvCxnSpPr>
            <a:cxnSpLocks noChangeShapeType="1"/>
          </p:cNvCxnSpPr>
          <p:nvPr/>
        </p:nvCxnSpPr>
        <p:spPr bwMode="auto">
          <a:xfrm>
            <a:off x="2667000" y="5638800"/>
            <a:ext cx="1285875" cy="1588"/>
          </a:xfrm>
          <a:prstGeom prst="straightConnector1">
            <a:avLst/>
          </a:prstGeom>
          <a:noFill/>
          <a:ln w="38100" algn="ctr">
            <a:solidFill>
              <a:srgbClr val="0000CC"/>
            </a:solidFill>
            <a:miter lim="800000"/>
            <a:tailEnd type="arrow" w="med" len="med"/>
          </a:ln>
        </p:spPr>
      </p:cxnSp>
      <p:pic>
        <p:nvPicPr>
          <p:cNvPr id="252930" name="Picture 2"/>
          <p:cNvPicPr>
            <a:picLocks noChangeAspect="1" noChangeArrowheads="1"/>
          </p:cNvPicPr>
          <p:nvPr/>
        </p:nvPicPr>
        <p:blipFill>
          <a:blip r:embed="rId1"/>
          <a:srcRect/>
          <a:stretch>
            <a:fillRect/>
          </a:stretch>
        </p:blipFill>
        <p:spPr bwMode="auto">
          <a:xfrm>
            <a:off x="5024438" y="3571875"/>
            <a:ext cx="5418137" cy="928688"/>
          </a:xfrm>
          <a:prstGeom prst="rect">
            <a:avLst/>
          </a:prstGeom>
          <a:noFill/>
          <a:ln w="9525">
            <a:noFill/>
            <a:miter lim="800000"/>
            <a:headEnd/>
            <a:tailEnd/>
          </a:ln>
        </p:spPr>
      </p:pic>
      <p:pic>
        <p:nvPicPr>
          <p:cNvPr id="98334" name="图片 8" descr="Untitled2.png">
            <a:hlinkClick r:id="rId2" action="ppaction://hlinksldjump"/>
          </p:cNvPr>
          <p:cNvPicPr>
            <a:picLocks noChangeAspect="1"/>
          </p:cNvPicPr>
          <p:nvPr/>
        </p:nvPicPr>
        <p:blipFill>
          <a:blip r:embed="rId3"/>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Lef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52930"/>
                                        </p:tgtEl>
                                        <p:attrNameLst>
                                          <p:attrName>style.visibility</p:attrName>
                                        </p:attrNameLst>
                                      </p:cBhvr>
                                      <p:to>
                                        <p:strVal val="visible"/>
                                      </p:to>
                                    </p:set>
                                    <p:animEffect transition="in" filter="blinds(horizontal)">
                                      <p:cBhvr>
                                        <p:cTn id="28" dur="500"/>
                                        <p:tgtEl>
                                          <p:spTgt spid="252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750" y="857250"/>
            <a:ext cx="8153400" cy="5500688"/>
          </a:xfrm>
        </p:spPr>
        <p:txBody>
          <a:bodyPr/>
          <a:lstStyle/>
          <a:p>
            <a:pPr>
              <a:buFont typeface="Wingdings" panose="05000000000000000000" pitchFamily="2" charset="2"/>
              <a:buNone/>
            </a:pPr>
            <a:r>
              <a:rPr lang="en-US" altLang="zh-CN" smtClean="0"/>
              <a:t>   </a:t>
            </a:r>
            <a:r>
              <a:rPr lang="zh-CN" altLang="zh-CN" smtClean="0"/>
              <a:t>例</a:t>
            </a:r>
            <a:r>
              <a:rPr lang="en-US" altLang="zh-CN" smtClean="0"/>
              <a:t>7.</a:t>
            </a:r>
            <a:r>
              <a:rPr lang="en-US" altLang="zh-CN" smtClean="0"/>
              <a:t>15 </a:t>
            </a:r>
            <a:r>
              <a:rPr lang="zh-CN" altLang="zh-CN" smtClean="0"/>
              <a:t>在上题基础上，查找有一门以上课程不及格的学生，输出他们的全部课程的成绩。</a:t>
            </a:r>
            <a:endParaRPr lang="zh-CN" altLang="zh-CN" smtClean="0"/>
          </a:p>
          <a:p>
            <a:r>
              <a:rPr lang="zh-CN" altLang="zh-CN" smtClean="0"/>
              <a:t>解题思路：在主函数中定义二维数组</a:t>
            </a:r>
            <a:r>
              <a:rPr lang="en-US" altLang="zh-CN" smtClean="0"/>
              <a:t>score</a:t>
            </a:r>
            <a:r>
              <a:rPr lang="zh-CN" altLang="zh-CN" smtClean="0"/>
              <a:t>，定义</a:t>
            </a:r>
            <a:r>
              <a:rPr lang="en-US" altLang="zh-CN" smtClean="0"/>
              <a:t>search</a:t>
            </a:r>
            <a:r>
              <a:rPr lang="zh-CN" altLang="zh-CN" smtClean="0"/>
              <a:t>函数实现输出有一门以上课程不及格的学生的全部课程的成绩，形参</a:t>
            </a:r>
            <a:r>
              <a:rPr lang="en-US" altLang="zh-CN" smtClean="0"/>
              <a:t>p</a:t>
            </a:r>
            <a:r>
              <a:rPr lang="zh-CN" altLang="zh-CN" smtClean="0"/>
              <a:t>的类型是</a:t>
            </a:r>
            <a:r>
              <a:rPr lang="en-US" altLang="zh-CN" smtClean="0"/>
              <a:t>float(*)[4]</a:t>
            </a:r>
            <a:r>
              <a:rPr lang="zh-CN" altLang="zh-CN" smtClean="0"/>
              <a:t>。在调用</a:t>
            </a:r>
            <a:r>
              <a:rPr lang="en-US" altLang="zh-CN" smtClean="0"/>
              <a:t>search</a:t>
            </a:r>
            <a:r>
              <a:rPr lang="zh-CN" altLang="zh-CN" smtClean="0"/>
              <a:t>函数时，用</a:t>
            </a:r>
            <a:r>
              <a:rPr lang="en-US" altLang="zh-CN" smtClean="0"/>
              <a:t>score</a:t>
            </a:r>
            <a:r>
              <a:rPr lang="zh-CN" altLang="zh-CN" smtClean="0"/>
              <a:t>作为实参，把</a:t>
            </a:r>
            <a:r>
              <a:rPr lang="en-US" altLang="zh-CN" smtClean="0"/>
              <a:t>score[0]</a:t>
            </a:r>
            <a:r>
              <a:rPr lang="zh-CN" altLang="zh-CN" smtClean="0"/>
              <a:t>的地址传给形参</a:t>
            </a:r>
            <a:r>
              <a:rPr lang="en-US" altLang="zh-CN" smtClean="0"/>
              <a:t>p</a:t>
            </a:r>
            <a:r>
              <a:rPr lang="zh-CN" altLang="zh-CN" smtClean="0"/>
              <a:t>。</a:t>
            </a:r>
            <a:endParaRPr lang="zh-CN" altLang="en-US" smtClean="0"/>
          </a:p>
        </p:txBody>
      </p:sp>
      <p:pic>
        <p:nvPicPr>
          <p:cNvPr id="99331" name="图片 3"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idx="1"/>
          </p:nvPr>
        </p:nvSpPr>
        <p:spPr>
          <a:xfrm>
            <a:off x="2024063" y="1000125"/>
            <a:ext cx="8153400" cy="4429125"/>
          </a:xfrm>
        </p:spPr>
        <p:txBody>
          <a:bodyPr/>
          <a:lstStyle/>
          <a:p>
            <a:pPr>
              <a:lnSpc>
                <a:spcPct val="100000"/>
              </a:lnSpc>
              <a:buFont typeface="Wingdings" panose="05000000000000000000" pitchFamily="2" charset="2"/>
              <a:buNone/>
            </a:pPr>
            <a:r>
              <a:rPr lang="en-US" altLang="zh-CN" sz="2800" smtClean="0"/>
              <a:t>#include &lt;stdio.h&gt;</a:t>
            </a:r>
            <a:endParaRPr lang="zh-CN" altLang="zh-CN" sz="2800" smtClean="0"/>
          </a:p>
          <a:p>
            <a:pPr>
              <a:lnSpc>
                <a:spcPct val="100000"/>
              </a:lnSpc>
              <a:buFont typeface="Wingdings" panose="05000000000000000000" pitchFamily="2" charset="2"/>
              <a:buNone/>
            </a:pPr>
            <a:r>
              <a:rPr lang="en-US" altLang="zh-CN" sz="2800" smtClean="0"/>
              <a:t>int main()</a:t>
            </a:r>
            <a:endParaRPr lang="zh-CN" altLang="zh-CN" sz="2800" smtClean="0"/>
          </a:p>
          <a:p>
            <a:pPr>
              <a:lnSpc>
                <a:spcPct val="100000"/>
              </a:lnSpc>
              <a:buFont typeface="Wingdings" panose="05000000000000000000" pitchFamily="2" charset="2"/>
              <a:buNone/>
            </a:pPr>
            <a:r>
              <a:rPr lang="en-US" altLang="zh-CN" sz="2800" smtClean="0"/>
              <a:t>{ void search(float (*p)[4],int n); </a:t>
            </a:r>
            <a:endParaRPr lang="zh-CN" altLang="zh-CN" sz="2800" smtClean="0"/>
          </a:p>
          <a:p>
            <a:pPr>
              <a:lnSpc>
                <a:spcPct val="100000"/>
              </a:lnSpc>
              <a:buFont typeface="Wingdings" panose="05000000000000000000" pitchFamily="2" charset="2"/>
              <a:buNone/>
            </a:pPr>
            <a:r>
              <a:rPr lang="en-US" altLang="zh-CN" sz="2800" smtClean="0"/>
              <a:t>   float score[3][4]={{65,57,70,60},</a:t>
            </a:r>
            <a:endParaRPr lang="en-US" altLang="zh-CN" sz="2800" smtClean="0"/>
          </a:p>
          <a:p>
            <a:pPr>
              <a:lnSpc>
                <a:spcPct val="100000"/>
              </a:lnSpc>
              <a:buFont typeface="Wingdings" panose="05000000000000000000" pitchFamily="2" charset="2"/>
              <a:buNone/>
            </a:pPr>
            <a:r>
              <a:rPr lang="en-US" altLang="zh-CN" sz="2800" smtClean="0"/>
              <a:t>         {58,87,90,81},{90,99,100,98}}; </a:t>
            </a:r>
            <a:endParaRPr lang="zh-CN" altLang="zh-CN" sz="2800" smtClean="0"/>
          </a:p>
          <a:p>
            <a:pPr>
              <a:lnSpc>
                <a:spcPct val="100000"/>
              </a:lnSpc>
              <a:buFont typeface="Wingdings" panose="05000000000000000000" pitchFamily="2" charset="2"/>
              <a:buNone/>
            </a:pPr>
            <a:r>
              <a:rPr lang="en-US" altLang="zh-CN" sz="2800" smtClean="0"/>
              <a:t>   search(score,3); </a:t>
            </a:r>
            <a:endParaRPr lang="zh-CN" altLang="zh-CN" sz="2800" smtClean="0"/>
          </a:p>
          <a:p>
            <a:pPr>
              <a:lnSpc>
                <a:spcPct val="100000"/>
              </a:lnSpc>
              <a:buFont typeface="Wingdings" panose="05000000000000000000" pitchFamily="2" charset="2"/>
              <a:buNone/>
            </a:pPr>
            <a:r>
              <a:rPr lang="en-US" altLang="zh-CN" sz="2800" smtClean="0"/>
              <a:t>   return 0;</a:t>
            </a:r>
            <a:endParaRPr lang="zh-CN" altLang="zh-CN" sz="2800" smtClean="0"/>
          </a:p>
          <a:p>
            <a:pPr>
              <a:lnSpc>
                <a:spcPct val="100000"/>
              </a:lnSpc>
              <a:buFont typeface="Wingdings" panose="05000000000000000000" pitchFamily="2" charset="2"/>
              <a:buNone/>
            </a:pPr>
            <a:r>
              <a:rPr lang="en-US" altLang="zh-CN" sz="2800" smtClean="0"/>
              <a:t>}</a:t>
            </a:r>
            <a:endParaRPr lang="zh-CN" altLang="zh-CN" sz="2800" smtClean="0"/>
          </a:p>
        </p:txBody>
      </p:sp>
      <p:pic>
        <p:nvPicPr>
          <p:cNvPr id="100355" name="图片 2" descr="Untitled2.png">
            <a:hlinkClick r:id="rId1" action="ppaction://hlinksldjump"/>
          </p:cNvPr>
          <p:cNvPicPr>
            <a:picLocks noChangeAspect="1"/>
          </p:cNvPicPr>
          <p:nvPr/>
        </p:nvPicPr>
        <p:blipFill>
          <a:blip r:embed="rId2"/>
          <a:srcRect/>
          <a:stretch>
            <a:fillRect/>
          </a:stretch>
        </p:blipFill>
        <p:spPr bwMode="auto">
          <a:xfrm>
            <a:off x="9953625" y="6143625"/>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内容占位符 2"/>
          <p:cNvSpPr>
            <a:spLocks noGrp="1"/>
          </p:cNvSpPr>
          <p:nvPr>
            <p:ph idx="1"/>
          </p:nvPr>
        </p:nvSpPr>
        <p:spPr>
          <a:xfrm>
            <a:off x="2024063" y="428625"/>
            <a:ext cx="8153400" cy="6215063"/>
          </a:xfrm>
        </p:spPr>
        <p:txBody>
          <a:bodyPr/>
          <a:lstStyle/>
          <a:p>
            <a:pPr>
              <a:lnSpc>
                <a:spcPts val="2900"/>
              </a:lnSpc>
              <a:buFont typeface="Wingdings" panose="05000000000000000000" pitchFamily="2" charset="2"/>
              <a:buNone/>
            </a:pPr>
            <a:r>
              <a:rPr lang="en-US" altLang="zh-CN" sz="2800" smtClean="0"/>
              <a:t>void search(float (*p)[4],int n) </a:t>
            </a:r>
            <a:endParaRPr lang="zh-CN" altLang="zh-CN" sz="2800" smtClean="0"/>
          </a:p>
          <a:p>
            <a:pPr>
              <a:lnSpc>
                <a:spcPts val="2900"/>
              </a:lnSpc>
              <a:buFont typeface="Wingdings" panose="05000000000000000000" pitchFamily="2" charset="2"/>
              <a:buNone/>
            </a:pPr>
            <a:r>
              <a:rPr lang="en-US" altLang="zh-CN" sz="2800" smtClean="0"/>
              <a:t>{ int i,j,flag;</a:t>
            </a:r>
            <a:endParaRPr lang="zh-CN" altLang="zh-CN" sz="2800" smtClean="0"/>
          </a:p>
          <a:p>
            <a:pPr>
              <a:lnSpc>
                <a:spcPts val="2900"/>
              </a:lnSpc>
              <a:buFont typeface="Wingdings" panose="05000000000000000000" pitchFamily="2" charset="2"/>
              <a:buNone/>
            </a:pPr>
            <a:r>
              <a:rPr lang="en-US" altLang="zh-CN" sz="2800" smtClean="0"/>
              <a:t>   for(j=0;j&lt;n;j++)</a:t>
            </a:r>
            <a:endParaRPr lang="zh-CN" altLang="zh-CN" sz="2800" smtClean="0"/>
          </a:p>
          <a:p>
            <a:pPr>
              <a:lnSpc>
                <a:spcPts val="2900"/>
              </a:lnSpc>
              <a:buFont typeface="Wingdings" panose="05000000000000000000" pitchFamily="2" charset="2"/>
              <a:buNone/>
            </a:pPr>
            <a:r>
              <a:rPr lang="en-US" altLang="zh-CN" sz="2800" smtClean="0"/>
              <a:t>   { flag=0;</a:t>
            </a:r>
            <a:endParaRPr lang="zh-CN" altLang="zh-CN" sz="2800" smtClean="0"/>
          </a:p>
          <a:p>
            <a:pPr>
              <a:lnSpc>
                <a:spcPts val="2900"/>
              </a:lnSpc>
              <a:buFont typeface="Wingdings" panose="05000000000000000000" pitchFamily="2" charset="2"/>
              <a:buNone/>
            </a:pPr>
            <a:r>
              <a:rPr lang="en-US" altLang="zh-CN" sz="2800" smtClean="0"/>
              <a:t>      for(i=0;i&lt;4;i++)</a:t>
            </a:r>
            <a:endParaRPr lang="zh-CN" altLang="zh-CN" sz="2800" smtClean="0"/>
          </a:p>
          <a:p>
            <a:pPr>
              <a:lnSpc>
                <a:spcPts val="2900"/>
              </a:lnSpc>
              <a:buFont typeface="Wingdings" panose="05000000000000000000" pitchFamily="2" charset="2"/>
              <a:buNone/>
            </a:pPr>
            <a:r>
              <a:rPr lang="en-US" altLang="zh-CN" sz="2800" smtClean="0"/>
              <a:t>         if(*(*(p+j)+i)&lt;60) flag=1;</a:t>
            </a:r>
            <a:endParaRPr lang="zh-CN" altLang="zh-CN" sz="2800" smtClean="0"/>
          </a:p>
          <a:p>
            <a:pPr>
              <a:lnSpc>
                <a:spcPts val="2900"/>
              </a:lnSpc>
              <a:buFont typeface="Wingdings" panose="05000000000000000000" pitchFamily="2" charset="2"/>
              <a:buNone/>
            </a:pPr>
            <a:r>
              <a:rPr lang="en-US" altLang="zh-CN" sz="2800" smtClean="0"/>
              <a:t>      if(flag==1)</a:t>
            </a:r>
            <a:endParaRPr lang="zh-CN" altLang="zh-CN" sz="2800" smtClean="0"/>
          </a:p>
          <a:p>
            <a:pPr>
              <a:lnSpc>
                <a:spcPts val="2900"/>
              </a:lnSpc>
              <a:buFont typeface="Wingdings" panose="05000000000000000000" pitchFamily="2" charset="2"/>
              <a:buNone/>
            </a:pPr>
            <a:r>
              <a:rPr lang="en-US" altLang="zh-CN" sz="2800" smtClean="0"/>
              <a:t>      { printf("No.%d fails\n",j+1);</a:t>
            </a:r>
            <a:endParaRPr lang="zh-CN" altLang="zh-CN" sz="2800" smtClean="0"/>
          </a:p>
          <a:p>
            <a:pPr>
              <a:lnSpc>
                <a:spcPts val="2900"/>
              </a:lnSpc>
              <a:buFont typeface="Wingdings" panose="05000000000000000000" pitchFamily="2" charset="2"/>
              <a:buNone/>
            </a:pPr>
            <a:r>
              <a:rPr lang="en-US" altLang="zh-CN" sz="2800" smtClean="0"/>
              <a:t>         for(i=0;i&lt;4;i++)</a:t>
            </a:r>
            <a:endParaRPr lang="zh-CN" altLang="zh-CN" sz="2800" smtClean="0"/>
          </a:p>
          <a:p>
            <a:pPr>
              <a:lnSpc>
                <a:spcPts val="2900"/>
              </a:lnSpc>
              <a:buFont typeface="Wingdings" panose="05000000000000000000" pitchFamily="2" charset="2"/>
              <a:buNone/>
            </a:pPr>
            <a:r>
              <a:rPr lang="en-US" altLang="zh-CN" sz="2800" smtClean="0"/>
              <a:t>            printf(“%5.1f ”,*(*(p+j)+i));                </a:t>
            </a:r>
            <a:endParaRPr lang="en-US" altLang="zh-CN" sz="2800" smtClean="0"/>
          </a:p>
          <a:p>
            <a:pPr>
              <a:lnSpc>
                <a:spcPts val="2900"/>
              </a:lnSpc>
              <a:buFont typeface="Wingdings" panose="05000000000000000000" pitchFamily="2" charset="2"/>
              <a:buNone/>
            </a:pPr>
            <a:r>
              <a:rPr lang="en-US" altLang="zh-CN" sz="2800" smtClean="0"/>
              <a:t>         printf("\n");</a:t>
            </a:r>
            <a:endParaRPr lang="zh-CN" altLang="zh-CN" sz="2800" smtClean="0"/>
          </a:p>
          <a:p>
            <a:pPr>
              <a:lnSpc>
                <a:spcPts val="2600"/>
              </a:lnSpc>
              <a:buFont typeface="Wingdings" panose="05000000000000000000" pitchFamily="2" charset="2"/>
              <a:buNone/>
            </a:pPr>
            <a:r>
              <a:rPr lang="en-US" altLang="zh-CN" sz="2800" smtClean="0"/>
              <a:t>      }</a:t>
            </a:r>
            <a:endParaRPr lang="zh-CN" altLang="zh-CN" sz="2800" smtClean="0"/>
          </a:p>
          <a:p>
            <a:pPr>
              <a:lnSpc>
                <a:spcPts val="2600"/>
              </a:lnSpc>
              <a:buFont typeface="Wingdings" panose="05000000000000000000" pitchFamily="2" charset="2"/>
              <a:buNone/>
            </a:pPr>
            <a:r>
              <a:rPr lang="en-US" altLang="zh-CN" sz="2800" smtClean="0"/>
              <a:t>   }</a:t>
            </a:r>
            <a:endParaRPr lang="zh-CN" altLang="zh-CN" sz="2800" smtClean="0"/>
          </a:p>
          <a:p>
            <a:pPr>
              <a:lnSpc>
                <a:spcPts val="2600"/>
              </a:lnSpc>
              <a:buFont typeface="Wingdings" panose="05000000000000000000" pitchFamily="2" charset="2"/>
              <a:buNone/>
            </a:pPr>
            <a:r>
              <a:rPr lang="en-US" altLang="zh-CN" sz="2800" smtClean="0"/>
              <a:t>}</a:t>
            </a:r>
            <a:endParaRPr lang="zh-CN" altLang="zh-CN" sz="2800" smtClean="0"/>
          </a:p>
        </p:txBody>
      </p:sp>
      <p:pic>
        <p:nvPicPr>
          <p:cNvPr id="254978" name="Picture 2"/>
          <p:cNvPicPr>
            <a:picLocks noChangeAspect="1" noChangeArrowheads="1"/>
          </p:cNvPicPr>
          <p:nvPr/>
        </p:nvPicPr>
        <p:blipFill>
          <a:blip r:embed="rId1"/>
          <a:srcRect/>
          <a:stretch>
            <a:fillRect/>
          </a:stretch>
        </p:blipFill>
        <p:spPr bwMode="auto">
          <a:xfrm>
            <a:off x="6381750" y="928688"/>
            <a:ext cx="1928813" cy="428625"/>
          </a:xfrm>
          <a:prstGeom prst="rect">
            <a:avLst/>
          </a:prstGeom>
          <a:noFill/>
          <a:ln w="9525">
            <a:noFill/>
            <a:miter lim="800000"/>
            <a:headEnd/>
            <a:tailEnd/>
          </a:ln>
        </p:spPr>
      </p:pic>
      <p:pic>
        <p:nvPicPr>
          <p:cNvPr id="254979" name="Picture 3"/>
          <p:cNvPicPr>
            <a:picLocks noChangeAspect="1" noChangeArrowheads="1"/>
          </p:cNvPicPr>
          <p:nvPr/>
        </p:nvPicPr>
        <p:blipFill>
          <a:blip r:embed="rId2"/>
          <a:srcRect/>
          <a:stretch>
            <a:fillRect/>
          </a:stretch>
        </p:blipFill>
        <p:spPr bwMode="auto">
          <a:xfrm>
            <a:off x="6453188" y="1357313"/>
            <a:ext cx="4214812" cy="414337"/>
          </a:xfrm>
          <a:prstGeom prst="rect">
            <a:avLst/>
          </a:prstGeom>
          <a:noFill/>
          <a:ln w="9525">
            <a:noFill/>
            <a:miter lim="800000"/>
            <a:headEnd/>
            <a:tailEnd/>
          </a:ln>
        </p:spPr>
      </p:pic>
      <p:pic>
        <p:nvPicPr>
          <p:cNvPr id="254980" name="Picture 4"/>
          <p:cNvPicPr>
            <a:picLocks noChangeAspect="1" noChangeArrowheads="1"/>
          </p:cNvPicPr>
          <p:nvPr/>
        </p:nvPicPr>
        <p:blipFill>
          <a:blip r:embed="rId3"/>
          <a:srcRect/>
          <a:stretch>
            <a:fillRect/>
          </a:stretch>
        </p:blipFill>
        <p:spPr bwMode="auto">
          <a:xfrm>
            <a:off x="6453188" y="1773238"/>
            <a:ext cx="1857375" cy="379412"/>
          </a:xfrm>
          <a:prstGeom prst="rect">
            <a:avLst/>
          </a:prstGeom>
          <a:noFill/>
          <a:ln w="9525">
            <a:noFill/>
            <a:miter lim="800000"/>
            <a:headEnd/>
            <a:tailEnd/>
          </a:ln>
        </p:spPr>
      </p:pic>
      <p:pic>
        <p:nvPicPr>
          <p:cNvPr id="254981" name="Picture 5"/>
          <p:cNvPicPr>
            <a:picLocks noChangeAspect="1" noChangeArrowheads="1"/>
          </p:cNvPicPr>
          <p:nvPr/>
        </p:nvPicPr>
        <p:blipFill>
          <a:blip r:embed="rId4"/>
          <a:srcRect/>
          <a:stretch>
            <a:fillRect/>
          </a:stretch>
        </p:blipFill>
        <p:spPr bwMode="auto">
          <a:xfrm>
            <a:off x="6453188" y="2143125"/>
            <a:ext cx="4214812" cy="379413"/>
          </a:xfrm>
          <a:prstGeom prst="rect">
            <a:avLst/>
          </a:prstGeom>
          <a:noFill/>
          <a:ln w="9525">
            <a:noFill/>
            <a:miter lim="800000"/>
            <a:headEnd/>
            <a:tailEnd/>
          </a:ln>
        </p:spPr>
      </p:pic>
      <p:graphicFrame>
        <p:nvGraphicFramePr>
          <p:cNvPr id="7" name="表格 6"/>
          <p:cNvGraphicFramePr>
            <a:graphicFrameLocks noGrp="1"/>
          </p:cNvGraphicFramePr>
          <p:nvPr/>
        </p:nvGraphicFramePr>
        <p:xfrm>
          <a:off x="7024688" y="5089525"/>
          <a:ext cx="3429000" cy="1554480"/>
        </p:xfrm>
        <a:graphic>
          <a:graphicData uri="http://schemas.openxmlformats.org/drawingml/2006/table">
            <a:tbl>
              <a:tblPr firstRow="1" bandRow="1">
                <a:tableStyleId>{5C22544A-7EE6-4342-B048-85BDC9FD1C3A}</a:tableStyleId>
              </a:tblPr>
              <a:tblGrid>
                <a:gridCol w="779145"/>
                <a:gridCol w="792480"/>
                <a:gridCol w="1000125"/>
                <a:gridCol w="857250"/>
              </a:tblGrid>
              <a:tr h="370840">
                <a:tc>
                  <a:txBody>
                    <a:bodyPr/>
                    <a:lstStyle/>
                    <a:p>
                      <a:pPr algn="ctr"/>
                      <a:r>
                        <a:rPr lang="en-US" altLang="zh-CN" sz="2800" b="1" dirty="0" smtClean="0">
                          <a:solidFill>
                            <a:srgbClr val="00B050"/>
                          </a:solidFill>
                        </a:rPr>
                        <a:t>65</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57</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70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B050"/>
                          </a:solidFill>
                        </a:rPr>
                        <a:t>60</a:t>
                      </a:r>
                      <a:endParaRPr lang="zh-CN" altLang="en-US" sz="2800" b="1" dirty="0">
                        <a:solidFill>
                          <a:srgbClr val="00B050"/>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rgbClr val="9D138D"/>
                          </a:solidFill>
                        </a:rPr>
                        <a:t>58</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87</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90</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9D138D"/>
                          </a:solidFill>
                        </a:rPr>
                        <a:t>81</a:t>
                      </a:r>
                      <a:endParaRPr lang="zh-CN" altLang="en-US" sz="2800" b="1" dirty="0">
                        <a:solidFill>
                          <a:srgbClr val="9D138D"/>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370840">
                <a:tc>
                  <a:txBody>
                    <a:bodyPr/>
                    <a:lstStyle/>
                    <a:p>
                      <a:pPr algn="ctr"/>
                      <a:r>
                        <a:rPr lang="en-US" altLang="zh-CN" sz="2800" b="1" dirty="0" smtClean="0">
                          <a:solidFill>
                            <a:srgbClr val="0000CC"/>
                          </a:solidFill>
                        </a:rPr>
                        <a:t>90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99</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100</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b="1" dirty="0" smtClean="0">
                          <a:solidFill>
                            <a:srgbClr val="0000CC"/>
                          </a:solidFill>
                        </a:rPr>
                        <a:t>98</a:t>
                      </a:r>
                      <a:endParaRPr lang="zh-CN" altLang="en-US" sz="2800" b="1"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9" name="TextBox 8"/>
          <p:cNvSpPr txBox="1">
            <a:spLocks noChangeArrowheads="1"/>
          </p:cNvSpPr>
          <p:nvPr/>
        </p:nvSpPr>
        <p:spPr bwMode="auto">
          <a:xfrm>
            <a:off x="6381750" y="5000625"/>
            <a:ext cx="642938" cy="583565"/>
          </a:xfrm>
          <a:prstGeom prst="rect">
            <a:avLst/>
          </a:prstGeom>
          <a:noFill/>
          <a:ln w="9525">
            <a:noFill/>
            <a:miter lim="800000"/>
          </a:ln>
        </p:spPr>
        <p:txBody>
          <a:bodyPr>
            <a:spAutoFit/>
          </a:bodyPr>
          <a:lstStyle/>
          <a:p>
            <a:r>
              <a:rPr lang="en-US" altLang="zh-CN" sz="3200" b="1">
                <a:solidFill>
                  <a:srgbClr val="0000CC"/>
                </a:solidFill>
              </a:rPr>
              <a:t>p</a:t>
            </a:r>
            <a:endParaRPr lang="zh-CN" altLang="en-US" sz="3200" b="1">
              <a:solidFill>
                <a:srgbClr val="0000CC"/>
              </a:solidFill>
            </a:endParaRPr>
          </a:p>
        </p:txBody>
      </p:sp>
      <p:cxnSp>
        <p:nvCxnSpPr>
          <p:cNvPr id="10" name="直接箭头连接符 9"/>
          <p:cNvCxnSpPr>
            <a:cxnSpLocks noChangeShapeType="1"/>
          </p:cNvCxnSpPr>
          <p:nvPr/>
        </p:nvCxnSpPr>
        <p:spPr bwMode="auto">
          <a:xfrm>
            <a:off x="6381750" y="5084763"/>
            <a:ext cx="571500" cy="1587"/>
          </a:xfrm>
          <a:prstGeom prst="straightConnector1">
            <a:avLst/>
          </a:prstGeom>
          <a:noFill/>
          <a:ln w="38100" algn="ctr">
            <a:solidFill>
              <a:srgbClr val="0000CC"/>
            </a:solidFill>
            <a:miter lim="800000"/>
            <a:tailEnd type="arrow" w="med" len="med"/>
          </a:ln>
        </p:spPr>
      </p:cxnSp>
      <p:pic>
        <p:nvPicPr>
          <p:cNvPr id="101407" name="图片 10" descr="Untitled2.png">
            <a:hlinkClick r:id="rId5" action="ppaction://hlinksldjump"/>
          </p:cNvPr>
          <p:cNvPicPr>
            <a:picLocks noChangeAspect="1"/>
          </p:cNvPicPr>
          <p:nvPr/>
        </p:nvPicPr>
        <p:blipFill>
          <a:blip r:embed="rId6"/>
          <a:srcRect/>
          <a:stretch>
            <a:fillRect/>
          </a:stretch>
        </p:blipFill>
        <p:spPr bwMode="auto">
          <a:xfrm>
            <a:off x="5310188" y="6215063"/>
            <a:ext cx="469900" cy="469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lide(fromLeft)">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54978"/>
                                        </p:tgtEl>
                                        <p:attrNameLst>
                                          <p:attrName>style.visibility</p:attrName>
                                        </p:attrNameLst>
                                      </p:cBhvr>
                                      <p:to>
                                        <p:strVal val="visible"/>
                                      </p:to>
                                    </p:set>
                                    <p:animEffect transition="in" filter="blinds(horizontal)">
                                      <p:cBhvr>
                                        <p:cTn id="20" dur="500"/>
                                        <p:tgtEl>
                                          <p:spTgt spid="25497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54979"/>
                                        </p:tgtEl>
                                        <p:attrNameLst>
                                          <p:attrName>style.visibility</p:attrName>
                                        </p:attrNameLst>
                                      </p:cBhvr>
                                      <p:to>
                                        <p:strVal val="visible"/>
                                      </p:to>
                                    </p:set>
                                    <p:animEffect transition="in" filter="blinds(horizontal)">
                                      <p:cBhvr>
                                        <p:cTn id="25" dur="500"/>
                                        <p:tgtEl>
                                          <p:spTgt spid="25497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54980"/>
                                        </p:tgtEl>
                                        <p:attrNameLst>
                                          <p:attrName>style.visibility</p:attrName>
                                        </p:attrNameLst>
                                      </p:cBhvr>
                                      <p:to>
                                        <p:strVal val="visible"/>
                                      </p:to>
                                    </p:set>
                                    <p:animEffect transition="in" filter="blinds(horizontal)">
                                      <p:cBhvr>
                                        <p:cTn id="30" dur="500"/>
                                        <p:tgtEl>
                                          <p:spTgt spid="25498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54981"/>
                                        </p:tgtEl>
                                        <p:attrNameLst>
                                          <p:attrName>style.visibility</p:attrName>
                                        </p:attrNameLst>
                                      </p:cBhvr>
                                      <p:to>
                                        <p:strVal val="visible"/>
                                      </p:to>
                                    </p:set>
                                    <p:animEffect transition="in" filter="blinds(horizontal)">
                                      <p:cBhvr>
                                        <p:cTn id="35" dur="500"/>
                                        <p:tgtEl>
                                          <p:spTgt spid="254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33865</Words>
  <Application>WPS 演示</Application>
  <PresentationFormat>宽屏</PresentationFormat>
  <Paragraphs>3469</Paragraphs>
  <Slides>215</Slides>
  <Notes>35</Notes>
  <HiddenSlides>5</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215</vt:i4>
      </vt:variant>
    </vt:vector>
  </HeadingPairs>
  <TitlesOfParts>
    <vt:vector size="226" baseType="lpstr">
      <vt:lpstr>Arial</vt:lpstr>
      <vt:lpstr>宋体</vt:lpstr>
      <vt:lpstr>Wingdings</vt:lpstr>
      <vt:lpstr>微软雅黑</vt:lpstr>
      <vt:lpstr>Arial Unicode MS</vt:lpstr>
      <vt:lpstr>黑体</vt:lpstr>
      <vt:lpstr>华文新魏</vt:lpstr>
      <vt:lpstr>Calibri</vt:lpstr>
      <vt:lpstr>Arial Unicode MS</vt:lpstr>
      <vt:lpstr>Verdana</vt:lpstr>
      <vt:lpstr>1_Office 主题</vt:lpstr>
      <vt:lpstr>项目7：指针</vt:lpstr>
      <vt:lpstr>PowerPoint 演示文稿</vt:lpstr>
      <vt:lpstr>PowerPoint 演示文稿</vt:lpstr>
      <vt:lpstr>7.1 指針是什么</vt:lpstr>
      <vt:lpstr>7.1 指针是什么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7.2 指针变量</vt:lpstr>
      <vt:lpstr>7.2.1使用指针变量的例子</vt:lpstr>
      <vt:lpstr>PowerPoint 演示文稿</vt:lpstr>
      <vt:lpstr>PowerPoint 演示文稿</vt:lpstr>
      <vt:lpstr>7.2.2 怎样定义指针变量</vt:lpstr>
      <vt:lpstr>7.2.2 怎样定义指针变量</vt:lpstr>
      <vt:lpstr>7.2.3 怎样引用指针变量</vt:lpstr>
      <vt:lpstr>7.2.3 怎样引用指针变量</vt:lpstr>
      <vt:lpstr>PowerPoint 演示文稿</vt:lpstr>
      <vt:lpstr>PowerPoint 演示文稿</vt:lpstr>
      <vt:lpstr>PowerPoint 演示文稿</vt:lpstr>
      <vt:lpstr>PowerPoint 演示文稿</vt:lpstr>
      <vt:lpstr>PowerPoint 演示文稿</vt:lpstr>
      <vt:lpstr>PowerPoint 演示文稿</vt:lpstr>
      <vt:lpstr>7.2.4 指针变量作为函数参数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7.3通过指针引用数组</vt:lpstr>
      <vt:lpstr>7.3.1  数组元素的指针</vt:lpstr>
      <vt:lpstr>PowerPoint 演示文稿</vt:lpstr>
      <vt:lpstr>7.3.2 在引用数组元素时指针的运算</vt:lpstr>
      <vt:lpstr>PowerPoint 演示文稿</vt:lpstr>
      <vt:lpstr>PowerPoint 演示文稿</vt:lpstr>
      <vt:lpstr>PowerPoint 演示文稿</vt:lpstr>
      <vt:lpstr>PowerPoint 演示文稿</vt:lpstr>
      <vt:lpstr>7.3.3 通过指针引用数组元素</vt:lpstr>
      <vt:lpstr>7.3.3 通过指针引用数组元素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7.3.4 用数组名作函数参数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7.3.5 通过指针引用多维数组</vt:lpstr>
      <vt:lpstr>7.3.5 通过指针引用多维数组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7.4 通过指针引用字符串</vt:lpstr>
      <vt:lpstr>7.4.1 字符串的引用方式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7.4.2 字符指针作函数参数</vt:lpstr>
      <vt:lpstr>7.4.2 字符指针作函数参数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PowerPoint 演示文稿</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7.4.3 使用字符指针变量和字符数组的比较</vt:lpstr>
      <vt:lpstr>7.5 指向函数的指针</vt:lpstr>
      <vt:lpstr>7.5.1什么是函数指针</vt:lpstr>
      <vt:lpstr>7.5.1什么是函数指针</vt:lpstr>
      <vt:lpstr>7.5.2 用函数指针变量调用函数</vt:lpstr>
      <vt:lpstr>PowerPoint 演示文稿</vt:lpstr>
      <vt:lpstr>PowerPoint 演示文稿</vt:lpstr>
      <vt:lpstr>PowerPoint 演示文稿</vt:lpstr>
      <vt:lpstr>7.5.3 怎样定义和使用指向函数的指针变量</vt:lpstr>
      <vt:lpstr>PowerPoint 演示文稿</vt:lpstr>
      <vt:lpstr>PowerPoint 演示文稿</vt:lpstr>
      <vt:lpstr>PowerPoint 演示文稿</vt:lpstr>
      <vt:lpstr>7.5.4 用指向函数的指针作函数参数</vt:lpstr>
      <vt:lpstr>7.5.4 用指向函数的指针作函数参数</vt:lpstr>
      <vt:lpstr>PowerPoint 演示文稿</vt:lpstr>
      <vt:lpstr>PowerPoint 演示文稿</vt:lpstr>
      <vt:lpstr>PowerPoint 演示文稿</vt:lpstr>
      <vt:lpstr>PowerPoint 演示文稿</vt:lpstr>
      <vt:lpstr>PowerPoint 演示文稿</vt:lpstr>
      <vt:lpstr>PowerPoint 演示文稿</vt:lpstr>
      <vt:lpstr>7.6 返回指针值的函数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7.7 指针数组和多重指针</vt:lpstr>
      <vt:lpstr>7.7.1 什么是指针数组</vt:lpstr>
      <vt:lpstr>7.7.1 什么是指针数组</vt:lpstr>
      <vt:lpstr>7.7.1 什么是指针数组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7.7.2 指向指针数据的指针</vt:lpstr>
      <vt:lpstr>PowerPoint 演示文稿</vt:lpstr>
      <vt:lpstr>PowerPoint 演示文稿</vt:lpstr>
      <vt:lpstr>PowerPoint 演示文稿</vt:lpstr>
      <vt:lpstr>7.7.3 指针数组作main函数的形参</vt:lpstr>
      <vt:lpstr>7.7.3 指针数组作main函数的形参</vt:lpstr>
      <vt:lpstr>7.7.3 指针数组作main函数的形参</vt:lpstr>
      <vt:lpstr>7.7.3 指针数组作main函数的形参</vt:lpstr>
      <vt:lpstr>PowerPoint 演示文稿</vt:lpstr>
      <vt:lpstr>7.8 动态内存分配与指向它的指针变量</vt:lpstr>
      <vt:lpstr>7.7.1 什么是内存的动态分配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7.7.2 怎样建立内存的动态分配</vt:lpstr>
      <vt:lpstr>7.7.3 void指针类型</vt:lpstr>
      <vt:lpstr>7.7.3 void指针类型</vt:lpstr>
      <vt:lpstr>PowerPoint 演示文稿</vt:lpstr>
      <vt:lpstr>PowerPoint 演示文稿</vt:lpstr>
      <vt:lpstr>7.9有关指针的小结</vt:lpstr>
      <vt:lpstr>7.9有关指针的小结</vt:lpstr>
      <vt:lpstr>7.9有关指针的小结</vt:lpstr>
      <vt:lpstr>7.9有关指针的小结</vt:lpstr>
      <vt:lpstr>7.9有关指针的小结</vt:lpstr>
      <vt:lpstr>7.9有关指针的小结</vt:lpstr>
      <vt:lpstr>7.9有关指针的小结</vt:lpstr>
      <vt:lpstr>7.9有关指针的小结</vt:lpstr>
      <vt:lpstr>7.9有关指针的小结</vt:lpstr>
      <vt:lpstr>7.9有关指针的小结</vt:lpstr>
      <vt:lpstr>7.9有关指针的小结</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80B27B57FC81429E86CAD00DEE772D46_13</vt:lpwstr>
  </property>
</Properties>
</file>