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handoutMasterIdLst>
    <p:handoutMasterId r:id="rId88"/>
  </p:handoutMasterIdLst>
  <p:sldIdLst>
    <p:sldId id="429" r:id="rId3"/>
    <p:sldId id="430" r:id="rId4"/>
    <p:sldId id="347" r:id="rId5"/>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26" r:id="rId84"/>
    <p:sldId id="427" r:id="rId85"/>
    <p:sldId id="428" r:id="rId86"/>
  </p:sldIdLst>
  <p:sldSz cx="12192000" cy="6858000"/>
  <p:notesSz cx="6858000" cy="9144000"/>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 Fermin" initials="C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D06"/>
    <a:srgbClr val="06ACFF"/>
    <a:srgbClr val="ADE4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showGuides="1">
      <p:cViewPr varScale="1">
        <p:scale>
          <a:sx n="78" d="100"/>
          <a:sy n="78" d="100"/>
        </p:scale>
        <p:origin x="600" y="84"/>
      </p:cViewPr>
      <p:guideLst>
        <p:guide orient="horz" pos="2160"/>
        <p:guide pos="3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3.xml"/><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7.xml"/><Relationship Id="rId89" Type="http://schemas.openxmlformats.org/officeDocument/2006/relationships/presProps" Target="presProps.xml"/><Relationship Id="rId88" Type="http://schemas.openxmlformats.org/officeDocument/2006/relationships/handoutMaster" Target="handoutMasters/handoutMaster1.xml"/><Relationship Id="rId87" Type="http://schemas.openxmlformats.org/officeDocument/2006/relationships/notesMaster" Target="notesMasters/notesMaster1.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61000">
                <a:srgbClr val="AFDEFA">
                  <a:alpha val="52000"/>
                </a:srgbClr>
              </a:gs>
              <a:gs pos="92000">
                <a:srgbClr val="84CDF8">
                  <a:lumMod val="94000"/>
                </a:srgbClr>
              </a:gs>
              <a:gs pos="0">
                <a:schemeClr val="bg1"/>
              </a:gs>
              <a:gs pos="100000">
                <a:srgbClr val="0198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92746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0" y="762000"/>
            <a:ext cx="10883900" cy="762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19667" y="1628775"/>
            <a:ext cx="10871200" cy="4495800"/>
          </a:xfrm>
        </p:spPr>
        <p:txBody>
          <a:bodyPr/>
          <a:lstStyle>
            <a:lvl1pPr>
              <a:buClrTx/>
              <a:buFont typeface="Wingdings" panose="05000000000000000000" pitchFamily="2" charset="2"/>
              <a:buChar char="Ø"/>
              <a:defRPr/>
            </a:lvl1pPr>
            <a:lvl2pPr>
              <a:buClrTx/>
              <a:buFont typeface="Wingdings" panose="05000000000000000000" pitchFamily="2" charset="2"/>
              <a:buChar char="u"/>
              <a:defRPr/>
            </a:lvl2pPr>
            <a:lvl3pPr>
              <a:buClrTx/>
              <a:buFont typeface="Wingdings" panose="05000000000000000000" pitchFamily="2" charset="2"/>
              <a:buChar char="l"/>
              <a:defRPr sz="2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endParaRPr lang="zh-CN" altLang="en-US" dirty="0"/>
          </a:p>
        </p:txBody>
      </p:sp>
      <p:sp>
        <p:nvSpPr>
          <p:cNvPr id="4" name="日期占位符 3"/>
          <p:cNvSpPr>
            <a:spLocks noGrp="1"/>
          </p:cNvSpPr>
          <p:nvPr>
            <p:ph type="dt" sz="half" idx="10"/>
          </p:nvPr>
        </p:nvSpPr>
        <p:spPr>
          <a:xfrm>
            <a:off x="1536700" y="6286500"/>
            <a:ext cx="2540000" cy="45720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4787900" y="6286500"/>
            <a:ext cx="3860800" cy="457200"/>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a:xfrm>
            <a:off x="9359900" y="6286500"/>
            <a:ext cx="2540000" cy="457200"/>
          </a:xfrm>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endParaRPr lang="en-US" altLang="zh-CN" sz="1600" dirty="0">
              <a:solidFill>
                <a:prstClr val="white"/>
              </a:solidFill>
              <a:ea typeface="微软雅黑" panose="020B0503020204020204" pitchFamily="34" charset="-122"/>
              <a:cs typeface="Arial Unicode MS" pitchFamily="34" charset="-122"/>
            </a:endParaRPr>
          </a:p>
          <a:p>
            <a:pPr algn="ctr"/>
            <a:r>
              <a:rPr lang="en-US" altLang="zh-CN" sz="1600" dirty="0">
                <a:solidFill>
                  <a:prstClr val="white"/>
                </a:solidFill>
                <a:ea typeface="微软雅黑" panose="020B0503020204020204" pitchFamily="34" charset="-122"/>
                <a:cs typeface="Arial Unicode MS" pitchFamily="34" charset="-122"/>
              </a:rPr>
              <a:t>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endParaRPr lang="en-US" altLang="zh-CN" sz="16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一</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矩形 24"/>
          <p:cNvSpPr>
            <a:spLocks noChangeArrowheads="1"/>
          </p:cNvSpPr>
          <p:nvPr userDrawn="1"/>
        </p:nvSpPr>
        <p:spPr bwMode="auto">
          <a:xfrm>
            <a:off x="1056752" y="565810"/>
            <a:ext cx="1079839" cy="6305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二</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三</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四</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415290"/>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五</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r>
              <a:rPr lang="en-US" altLang="zh-CN" sz="1600" smtClean="0">
                <a:solidFill>
                  <a:prstClr val="white"/>
                </a:solidFill>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3.wmf"/><Relationship Id="rId1"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3.wmf"/><Relationship Id="rId1"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56.xml"/><Relationship Id="rId7" Type="http://schemas.openxmlformats.org/officeDocument/2006/relationships/slide" Target="slide31.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18.xml"/><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slide" Target="slide44.xml"/><Relationship Id="rId2" Type="http://schemas.openxmlformats.org/officeDocument/2006/relationships/slide" Target="slide41.xml"/><Relationship Id="rId1"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slide" Target="slide31.xm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slide" Target="slide31.xml"/><Relationship Id="rId1" Type="http://schemas.openxmlformats.org/officeDocument/2006/relationships/image" Target="../media/image12.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slide" Target="slide31.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slide" Target="slide31.xml"/><Relationship Id="rId1" Type="http://schemas.openxmlformats.org/officeDocument/2006/relationships/image" Target="../media/image13.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slide" Target="slide31.xml"/><Relationship Id="rId1" Type="http://schemas.openxmlformats.org/officeDocument/2006/relationships/image" Target="../media/image14.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slide" Target="slide31.xml"/><Relationship Id="rId1" Type="http://schemas.openxmlformats.org/officeDocument/2006/relationships/image" Target="../media/image15.png"/></Relationships>
</file>

<file path=ppt/slides/_rels/slide58.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image" Target="../media/image17.wmf"/><Relationship Id="rId3" Type="http://schemas.openxmlformats.org/officeDocument/2006/relationships/oleObject" Target="../embeddings/oleObject4.bin"/><Relationship Id="rId2" Type="http://schemas.openxmlformats.org/officeDocument/2006/relationships/image" Target="../media/image16.wmf"/><Relationship Id="rId1" Type="http://schemas.openxmlformats.org/officeDocument/2006/relationships/oleObject" Target="../embeddings/oleObject3.bin"/></Relationships>
</file>

<file path=ppt/slides/_rels/slide59.xml.rels><?xml version="1.0" encoding="UTF-8" standalone="yes"?>
<Relationships xmlns="http://schemas.openxmlformats.org/package/2006/relationships"><Relationship Id="rId9" Type="http://schemas.openxmlformats.org/officeDocument/2006/relationships/slide" Target="slide1.xml"/><Relationship Id="rId8" Type="http://schemas.openxmlformats.org/officeDocument/2006/relationships/image" Target="../media/image20.wmf"/><Relationship Id="rId7" Type="http://schemas.openxmlformats.org/officeDocument/2006/relationships/oleObject" Target="../embeddings/oleObject8.bin"/><Relationship Id="rId6" Type="http://schemas.openxmlformats.org/officeDocument/2006/relationships/image" Target="../media/image19.wmf"/><Relationship Id="rId5" Type="http://schemas.openxmlformats.org/officeDocument/2006/relationships/oleObject" Target="../embeddings/oleObject7.bin"/><Relationship Id="rId4" Type="http://schemas.openxmlformats.org/officeDocument/2006/relationships/image" Target="../media/image18.wmf"/><Relationship Id="rId3" Type="http://schemas.openxmlformats.org/officeDocument/2006/relationships/oleObject" Target="../embeddings/oleObject6.bin"/><Relationship Id="rId2" Type="http://schemas.openxmlformats.org/officeDocument/2006/relationships/image" Target="../media/image16.wmf"/><Relationship Id="rId12" Type="http://schemas.openxmlformats.org/officeDocument/2006/relationships/vmlDrawing" Target="../drawings/vmlDrawing4.vml"/><Relationship Id="rId11" Type="http://schemas.openxmlformats.org/officeDocument/2006/relationships/slideLayout" Target="../slideLayouts/slideLayout12.xml"/><Relationship Id="rId10" Type="http://schemas.openxmlformats.org/officeDocument/2006/relationships/image" Target="../media/image2.png"/><Relationship Id="rId1"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png"/><Relationship Id="rId7" Type="http://schemas.openxmlformats.org/officeDocument/2006/relationships/slide" Target="slide1.xml"/><Relationship Id="rId6" Type="http://schemas.openxmlformats.org/officeDocument/2006/relationships/image" Target="../media/image22.wmf"/><Relationship Id="rId5" Type="http://schemas.openxmlformats.org/officeDocument/2006/relationships/oleObject" Target="../embeddings/oleObject11.bin"/><Relationship Id="rId4" Type="http://schemas.openxmlformats.org/officeDocument/2006/relationships/image" Target="../media/image21.wmf"/><Relationship Id="rId3" Type="http://schemas.openxmlformats.org/officeDocument/2006/relationships/oleObject" Target="../embeddings/oleObject10.bin"/><Relationship Id="rId2" Type="http://schemas.openxmlformats.org/officeDocument/2006/relationships/image" Target="../media/image17.wmf"/><Relationship Id="rId10" Type="http://schemas.openxmlformats.org/officeDocument/2006/relationships/vmlDrawing" Target="../drawings/vmlDrawing5.vml"/><Relationship Id="rId1" Type="http://schemas.openxmlformats.org/officeDocument/2006/relationships/oleObject" Target="../embeddings/oleObject9.bin"/></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23.pn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23.png"/><Relationship Id="rId1" Type="http://schemas.openxmlformats.org/officeDocument/2006/relationships/image" Target="../media/image24.png"/></Relationships>
</file>

<file path=ppt/slides/_rels/slide64.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25.wmf"/><Relationship Id="rId1" Type="http://schemas.openxmlformats.org/officeDocument/2006/relationships/oleObject" Target="../embeddings/oleObject12.bin"/></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26.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29.png"/><Relationship Id="rId1" Type="http://schemas.openxmlformats.org/officeDocument/2006/relationships/image" Target="../media/image28.png"/></Relationships>
</file>

<file path=ppt/slides/_rels/slide73.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30.wmf"/><Relationship Id="rId1" Type="http://schemas.openxmlformats.org/officeDocument/2006/relationships/oleObject" Target="../embeddings/oleObject13.bin"/></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31.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2014220"/>
            <a:ext cx="8215313" cy="175323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学习任务4  循环结构程序设计--猜数字游戏</a:t>
            </a:r>
            <a:endParaRPr kumimoji="1" sz="5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15043" name="Rectangle 3"/>
          <p:cNvSpPr>
            <a:spLocks noGrp="1" noChangeArrowheads="1"/>
          </p:cNvSpPr>
          <p:nvPr>
            <p:ph idx="1"/>
            <p:custDataLst>
              <p:tags r:id="rId1"/>
            </p:custDataLst>
          </p:nvPr>
        </p:nvSpPr>
        <p:spPr>
          <a:xfrm>
            <a:off x="2879090" y="3928110"/>
            <a:ext cx="6505575" cy="124523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lang="en-US" sz="2800" b="0">
                <a:latin typeface="宋体" panose="02010600030101010101" pitchFamily="2" charset="-122"/>
                <a:ea typeface="宋体" panose="02010600030101010101" pitchFamily="2" charset="-122"/>
                <a:cs typeface="宋体" panose="02010600030101010101" pitchFamily="2" charset="-122"/>
                <a:sym typeface="+mn-ea"/>
              </a:rPr>
              <a:t>思政育人主题：大国战略，技术强国</a:t>
            </a:r>
            <a:r>
              <a:rPr lang="en-US" sz="3600" b="0">
                <a:latin typeface="宋体" panose="02010600030101010101" pitchFamily="2" charset="-122"/>
                <a:ea typeface="宋体" panose="02010600030101010101" pitchFamily="2" charset="-122"/>
                <a:cs typeface="宋体" panose="02010600030101010101" pitchFamily="2" charset="-122"/>
                <a:sym typeface="+mn-ea"/>
              </a:rPr>
              <a:t> </a:t>
            </a:r>
            <a:endParaRPr kumimoji="1" lang="zh-CN" altLang="en-US" sz="36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3"/>
          <p:cNvSpPr>
            <a:spLocks noGrp="1"/>
          </p:cNvSpPr>
          <p:nvPr>
            <p:ph idx="1"/>
          </p:nvPr>
        </p:nvSpPr>
        <p:spPr>
          <a:xfrm>
            <a:off x="2238375" y="1214438"/>
            <a:ext cx="7786688" cy="16430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while</a:t>
            </a:r>
            <a:r>
              <a:rPr kumimoji="1" lang="zh-CN" altLang="zh-CN" dirty="0">
                <a:latin typeface="+mn-lt"/>
                <a:ea typeface="+mn-ea"/>
                <a:cs typeface="+mn-cs"/>
              </a:rPr>
              <a:t>语句的一般形式如下：</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while (</a:t>
            </a:r>
            <a:r>
              <a:rPr kumimoji="1" lang="zh-CN" altLang="zh-CN" dirty="0">
                <a:latin typeface="+mn-lt"/>
                <a:ea typeface="+mn-ea"/>
                <a:cs typeface="+mn-cs"/>
              </a:rPr>
              <a:t>表达式</a:t>
            </a:r>
            <a:r>
              <a:rPr kumimoji="1" lang="en-US" altLang="zh-CN" dirty="0">
                <a:latin typeface="+mn-lt"/>
                <a:ea typeface="+mn-ea"/>
                <a:cs typeface="+mn-cs"/>
              </a:rPr>
              <a:t>) </a:t>
            </a:r>
            <a:r>
              <a:rPr kumimoji="1" lang="zh-CN" altLang="zh-CN" dirty="0">
                <a:latin typeface="+mn-lt"/>
                <a:ea typeface="+mn-ea"/>
                <a:cs typeface="+mn-cs"/>
              </a:rPr>
              <a:t>语句</a:t>
            </a:r>
            <a:endParaRPr kumimoji="1" lang="en-US" altLang="zh-CN" dirty="0">
              <a:latin typeface="+mn-lt"/>
              <a:ea typeface="+mn-ea"/>
              <a:cs typeface="+mn-cs"/>
            </a:endParaRPr>
          </a:p>
        </p:txBody>
      </p:sp>
      <p:sp>
        <p:nvSpPr>
          <p:cNvPr id="17411"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741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7413"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 name="矩形 6"/>
          <p:cNvSpPr/>
          <p:nvPr/>
        </p:nvSpPr>
        <p:spPr>
          <a:xfrm>
            <a:off x="7167563" y="2000250"/>
            <a:ext cx="1214437" cy="50006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TextBox 9"/>
          <p:cNvSpPr txBox="1"/>
          <p:nvPr/>
        </p:nvSpPr>
        <p:spPr>
          <a:xfrm>
            <a:off x="8024813" y="2571750"/>
            <a:ext cx="1428750"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循环体</a:t>
            </a:r>
            <a:endParaRPr lang="zh-CN" altLang="en-US" sz="2800" b="1" dirty="0">
              <a:solidFill>
                <a:srgbClr val="FF0000"/>
              </a:solidFill>
              <a:latin typeface="Arial" panose="020B0604020202020204" pitchFamily="34" charset="0"/>
            </a:endParaRPr>
          </a:p>
        </p:txBody>
      </p:sp>
      <p:pic>
        <p:nvPicPr>
          <p:cNvPr id="17416" name="图片 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3"/>
          <p:cNvSpPr>
            <a:spLocks noGrp="1"/>
          </p:cNvSpPr>
          <p:nvPr>
            <p:ph idx="1"/>
          </p:nvPr>
        </p:nvSpPr>
        <p:spPr>
          <a:xfrm>
            <a:off x="2238375" y="1214438"/>
            <a:ext cx="7786688" cy="1643062"/>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while</a:t>
            </a:r>
            <a:r>
              <a:rPr kumimoji="1" lang="zh-CN" altLang="zh-CN" dirty="0">
                <a:latin typeface="+mn-lt"/>
                <a:ea typeface="+mn-ea"/>
                <a:cs typeface="+mn-cs"/>
              </a:rPr>
              <a:t>语句的一般形式如下：</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while (</a:t>
            </a:r>
            <a:r>
              <a:rPr kumimoji="1" lang="zh-CN" altLang="zh-CN" dirty="0">
                <a:latin typeface="+mn-lt"/>
                <a:ea typeface="+mn-ea"/>
                <a:cs typeface="+mn-cs"/>
              </a:rPr>
              <a:t>表达式</a:t>
            </a:r>
            <a:r>
              <a:rPr kumimoji="1" lang="en-US" altLang="zh-CN" dirty="0">
                <a:latin typeface="+mn-lt"/>
                <a:ea typeface="+mn-ea"/>
                <a:cs typeface="+mn-cs"/>
              </a:rPr>
              <a:t>) </a:t>
            </a:r>
            <a:r>
              <a:rPr kumimoji="1" lang="zh-CN" altLang="zh-CN" dirty="0">
                <a:latin typeface="+mn-lt"/>
                <a:ea typeface="+mn-ea"/>
                <a:cs typeface="+mn-cs"/>
              </a:rPr>
              <a:t>语句</a:t>
            </a:r>
            <a:endParaRPr kumimoji="1" lang="en-US" altLang="zh-CN" dirty="0">
              <a:latin typeface="+mn-lt"/>
              <a:ea typeface="+mn-ea"/>
              <a:cs typeface="+mn-cs"/>
            </a:endParaRPr>
          </a:p>
        </p:txBody>
      </p:sp>
      <p:sp>
        <p:nvSpPr>
          <p:cNvPr id="1843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843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8437"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 name="矩形 6"/>
          <p:cNvSpPr/>
          <p:nvPr/>
        </p:nvSpPr>
        <p:spPr>
          <a:xfrm>
            <a:off x="5738813" y="2000250"/>
            <a:ext cx="1214437" cy="50006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线形标注 2 8"/>
          <p:cNvSpPr/>
          <p:nvPr/>
        </p:nvSpPr>
        <p:spPr>
          <a:xfrm>
            <a:off x="3167063" y="3500438"/>
            <a:ext cx="4500562" cy="1000125"/>
          </a:xfrm>
          <a:prstGeom prst="borderCallout2">
            <a:avLst>
              <a:gd name="adj1" fmla="val 2245"/>
              <a:gd name="adj2" fmla="val 13352"/>
              <a:gd name="adj3" fmla="val -60741"/>
              <a:gd name="adj4" fmla="val 29042"/>
              <a:gd name="adj5" fmla="val -100708"/>
              <a:gd name="adj6" fmla="val 55458"/>
            </a:avLst>
          </a:prstGeom>
          <a:solidFill>
            <a:schemeClr val="accent1"/>
          </a:solidFill>
          <a:ln w="38100" cap="flat" cmpd="sng">
            <a:solidFill>
              <a:srgbClr val="FF0000"/>
            </a:solidFill>
            <a:prstDash val="solid"/>
            <a:miter/>
            <a:headEnd type="none" w="med" len="med"/>
            <a:tailEnd type="none" w="med" len="med"/>
          </a:ln>
        </p:spPr>
        <p:txBody>
          <a:bodyPr wrap="none"/>
          <a:p>
            <a:r>
              <a:rPr lang="zh-CN" altLang="en-US" sz="2800" b="1" dirty="0">
                <a:solidFill>
                  <a:srgbClr val="0000CC"/>
                </a:solidFill>
                <a:latin typeface="Arial" panose="020B0604020202020204" pitchFamily="34" charset="0"/>
              </a:rPr>
              <a:t>“真”时</a:t>
            </a:r>
            <a:r>
              <a:rPr lang="zh-CN" altLang="zh-CN" sz="2800" b="1" dirty="0">
                <a:solidFill>
                  <a:srgbClr val="0000CC"/>
                </a:solidFill>
                <a:latin typeface="Arial" panose="020B0604020202020204" pitchFamily="34" charset="0"/>
              </a:rPr>
              <a:t>执行循环体语句</a:t>
            </a:r>
            <a:endParaRPr lang="en-US" altLang="zh-CN" sz="2800" b="1" dirty="0">
              <a:solidFill>
                <a:srgbClr val="0000CC"/>
              </a:solidFill>
              <a:latin typeface="Arial" panose="020B0604020202020204" pitchFamily="34" charset="0"/>
            </a:endParaRPr>
          </a:p>
          <a:p>
            <a:r>
              <a:rPr lang="zh-CN" altLang="en-US" sz="2800" b="1" dirty="0">
                <a:solidFill>
                  <a:srgbClr val="0000CC"/>
                </a:solidFill>
                <a:latin typeface="Arial" panose="020B0604020202020204" pitchFamily="34" charset="0"/>
              </a:rPr>
              <a:t>“假”时不执行</a:t>
            </a:r>
            <a:endParaRPr lang="zh-CN" altLang="en-US" sz="2800" dirty="0">
              <a:latin typeface="Arial" panose="020B0604020202020204" pitchFamily="34" charset="0"/>
            </a:endParaRPr>
          </a:p>
        </p:txBody>
      </p:sp>
      <p:sp>
        <p:nvSpPr>
          <p:cNvPr id="10" name="TextBox 9"/>
          <p:cNvSpPr txBox="1"/>
          <p:nvPr/>
        </p:nvSpPr>
        <p:spPr>
          <a:xfrm>
            <a:off x="5953125" y="2714625"/>
            <a:ext cx="3000375"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循环条件表达式</a:t>
            </a:r>
            <a:endParaRPr lang="zh-CN" altLang="en-US" sz="2800" b="1" dirty="0">
              <a:solidFill>
                <a:srgbClr val="0000CC"/>
              </a:solidFill>
              <a:latin typeface="Arial" panose="020B0604020202020204" pitchFamily="34" charset="0"/>
            </a:endParaRPr>
          </a:p>
        </p:txBody>
      </p:sp>
      <p:sp>
        <p:nvSpPr>
          <p:cNvPr id="13" name="TextBox 12"/>
          <p:cNvSpPr txBox="1"/>
          <p:nvPr/>
        </p:nvSpPr>
        <p:spPr>
          <a:xfrm>
            <a:off x="2238375" y="5000625"/>
            <a:ext cx="7429500" cy="1076325"/>
          </a:xfrm>
          <a:prstGeom prst="rect">
            <a:avLst/>
          </a:prstGeom>
          <a:noFill/>
          <a:ln w="9525">
            <a:noFill/>
          </a:ln>
        </p:spPr>
        <p:txBody>
          <a:bodyPr>
            <a:spAutoFit/>
          </a:bodyPr>
          <a:p>
            <a:r>
              <a:rPr lang="en-US" altLang="zh-CN" sz="3200" b="1" dirty="0">
                <a:solidFill>
                  <a:srgbClr val="9D138D"/>
                </a:solidFill>
                <a:latin typeface="Arial" panose="020B0604020202020204" pitchFamily="34" charset="0"/>
              </a:rPr>
              <a:t>while</a:t>
            </a:r>
            <a:r>
              <a:rPr lang="zh-CN" altLang="zh-CN" sz="3200" b="1" dirty="0">
                <a:solidFill>
                  <a:srgbClr val="9D138D"/>
                </a:solidFill>
                <a:latin typeface="Arial" panose="020B0604020202020204" pitchFamily="34" charset="0"/>
              </a:rPr>
              <a:t>循环的特点是：</a:t>
            </a:r>
            <a:endParaRPr lang="en-US" altLang="zh-CN" sz="3200" b="1" dirty="0">
              <a:solidFill>
                <a:srgbClr val="9D138D"/>
              </a:solidFill>
              <a:latin typeface="Arial" panose="020B0604020202020204" pitchFamily="34" charset="0"/>
            </a:endParaRPr>
          </a:p>
          <a:p>
            <a:r>
              <a:rPr lang="zh-CN" altLang="zh-CN" sz="3200" b="1" dirty="0">
                <a:solidFill>
                  <a:srgbClr val="9D138D"/>
                </a:solidFill>
                <a:latin typeface="Arial" panose="020B0604020202020204" pitchFamily="34" charset="0"/>
              </a:rPr>
              <a:t>先判断条件表达式，后执行循环体语句</a:t>
            </a:r>
            <a:endParaRPr lang="zh-CN" altLang="en-US" sz="3200" b="1" dirty="0">
              <a:solidFill>
                <a:srgbClr val="9D138D"/>
              </a:solidFill>
              <a:latin typeface="Arial" panose="020B0604020202020204" pitchFamily="34" charset="0"/>
            </a:endParaRPr>
          </a:p>
        </p:txBody>
      </p:sp>
      <p:pic>
        <p:nvPicPr>
          <p:cNvPr id="18442" name="图片 10"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10"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7" name="Rectangle 3"/>
          <p:cNvSpPr>
            <a:spLocks noGrp="1"/>
          </p:cNvSpPr>
          <p:nvPr>
            <p:ph idx="1"/>
          </p:nvPr>
        </p:nvSpPr>
        <p:spPr>
          <a:xfrm>
            <a:off x="2238375" y="1214438"/>
            <a:ext cx="8072438" cy="4071937"/>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1</a:t>
            </a:r>
            <a:r>
              <a:rPr kumimoji="1" lang="zh-CN" altLang="zh-CN" dirty="0">
                <a:latin typeface="+mn-lt"/>
                <a:ea typeface="+mn-ea"/>
                <a:cs typeface="+mn-cs"/>
              </a:rPr>
              <a:t>求</a:t>
            </a:r>
            <a:r>
              <a:rPr kumimoji="1" lang="en-US" altLang="zh-CN" dirty="0">
                <a:latin typeface="+mn-lt"/>
                <a:ea typeface="+mn-ea"/>
                <a:cs typeface="+mn-cs"/>
              </a:rPr>
              <a:t>1+2+3+</a:t>
            </a:r>
            <a:r>
              <a:rPr kumimoji="1" lang="zh-CN" altLang="zh-CN" dirty="0">
                <a:latin typeface="+mn-lt"/>
                <a:ea typeface="+mn-ea"/>
                <a:cs typeface="+mn-cs"/>
              </a:rPr>
              <a:t>…</a:t>
            </a:r>
            <a:r>
              <a:rPr kumimoji="1" lang="en-US" altLang="zh-CN" dirty="0">
                <a:latin typeface="+mn-lt"/>
                <a:ea typeface="+mn-ea"/>
                <a:cs typeface="+mn-cs"/>
              </a:rPr>
              <a:t>+100</a:t>
            </a:r>
            <a:r>
              <a:rPr kumimoji="1" lang="zh-CN" altLang="zh-CN" dirty="0">
                <a:latin typeface="+mn-lt"/>
                <a:ea typeface="+mn-ea"/>
                <a:cs typeface="+mn-cs"/>
              </a:rPr>
              <a:t>，即</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这是累加问题，需要先后将</a:t>
            </a:r>
            <a:r>
              <a:rPr kumimoji="1" lang="en-US" altLang="zh-CN" dirty="0">
                <a:latin typeface="+mn-lt"/>
                <a:ea typeface="+mn-ea"/>
              </a:rPr>
              <a:t>100</a:t>
            </a:r>
            <a:r>
              <a:rPr kumimoji="1" lang="zh-CN" altLang="zh-CN" dirty="0">
                <a:latin typeface="+mn-lt"/>
                <a:ea typeface="+mn-ea"/>
              </a:rPr>
              <a:t>个数相加</a:t>
            </a:r>
            <a:endParaRPr kumimoji="1" lang="en-US" altLang="zh-CN" dirty="0">
              <a:latin typeface="+mn-lt"/>
              <a:ea typeface="+mn-ea"/>
            </a:endParaRPr>
          </a:p>
          <a:p>
            <a:pPr lvl="1"/>
            <a:r>
              <a:rPr kumimoji="1" lang="zh-CN" altLang="zh-CN" dirty="0">
                <a:latin typeface="+mn-lt"/>
                <a:ea typeface="+mn-ea"/>
              </a:rPr>
              <a:t>要重复</a:t>
            </a:r>
            <a:r>
              <a:rPr kumimoji="1" lang="en-US" altLang="zh-CN" dirty="0">
                <a:latin typeface="+mn-lt"/>
                <a:ea typeface="+mn-ea"/>
              </a:rPr>
              <a:t>100</a:t>
            </a:r>
            <a:r>
              <a:rPr kumimoji="1" lang="zh-CN" altLang="zh-CN" dirty="0">
                <a:latin typeface="+mn-lt"/>
                <a:ea typeface="+mn-ea"/>
              </a:rPr>
              <a:t>次加法运算，可用循环实现</a:t>
            </a:r>
            <a:endParaRPr kumimoji="1" lang="zh-CN" altLang="zh-CN" dirty="0">
              <a:latin typeface="+mn-lt"/>
              <a:ea typeface="+mn-ea"/>
            </a:endParaRPr>
          </a:p>
          <a:p>
            <a:pPr lvl="1"/>
            <a:r>
              <a:rPr kumimoji="1" lang="zh-CN" altLang="zh-CN" dirty="0">
                <a:latin typeface="+mn-lt"/>
                <a:ea typeface="+mn-ea"/>
              </a:rPr>
              <a:t>后一个数是前一个数加</a:t>
            </a:r>
            <a:r>
              <a:rPr kumimoji="1" lang="en-US" altLang="zh-CN" dirty="0">
                <a:latin typeface="+mn-lt"/>
                <a:ea typeface="+mn-ea"/>
              </a:rPr>
              <a:t>1</a:t>
            </a:r>
            <a:r>
              <a:rPr kumimoji="1" lang="zh-CN" altLang="en-US" dirty="0">
                <a:latin typeface="+mn-lt"/>
                <a:ea typeface="+mn-ea"/>
              </a:rPr>
              <a:t>而得</a:t>
            </a:r>
            <a:endParaRPr kumimoji="1" lang="en-US" altLang="zh-CN" dirty="0">
              <a:latin typeface="+mn-lt"/>
              <a:ea typeface="+mn-ea"/>
            </a:endParaRPr>
          </a:p>
          <a:p>
            <a:pPr lvl="1"/>
            <a:r>
              <a:rPr kumimoji="1" lang="zh-CN" altLang="zh-CN" dirty="0">
                <a:latin typeface="+mn-lt"/>
                <a:ea typeface="+mn-ea"/>
              </a:rPr>
              <a:t>加完上一个数</a:t>
            </a:r>
            <a:r>
              <a:rPr kumimoji="1" lang="en-US" altLang="zh-CN" dirty="0">
                <a:latin typeface="+mn-lt"/>
                <a:ea typeface="+mn-ea"/>
              </a:rPr>
              <a:t>i</a:t>
            </a:r>
            <a:r>
              <a:rPr kumimoji="1" lang="zh-CN" altLang="zh-CN" dirty="0">
                <a:latin typeface="+mn-lt"/>
                <a:ea typeface="+mn-ea"/>
              </a:rPr>
              <a:t>后，使</a:t>
            </a:r>
            <a:r>
              <a:rPr kumimoji="1" lang="en-US" altLang="zh-CN" dirty="0">
                <a:latin typeface="+mn-lt"/>
                <a:ea typeface="+mn-ea"/>
              </a:rPr>
              <a:t>i</a:t>
            </a:r>
            <a:r>
              <a:rPr kumimoji="1" lang="zh-CN" altLang="zh-CN" dirty="0">
                <a:latin typeface="+mn-lt"/>
                <a:ea typeface="+mn-ea"/>
              </a:rPr>
              <a:t>加</a:t>
            </a:r>
            <a:r>
              <a:rPr kumimoji="1" lang="en-US" altLang="zh-CN" dirty="0">
                <a:latin typeface="+mn-lt"/>
                <a:ea typeface="+mn-ea"/>
              </a:rPr>
              <a:t>1</a:t>
            </a:r>
            <a:r>
              <a:rPr kumimoji="1" lang="zh-CN" altLang="zh-CN" dirty="0">
                <a:latin typeface="+mn-lt"/>
                <a:ea typeface="+mn-ea"/>
              </a:rPr>
              <a:t>可得到下一个数</a:t>
            </a:r>
            <a:endParaRPr kumimoji="1" lang="en-US" altLang="zh-CN" dirty="0">
              <a:latin typeface="+mn-lt"/>
              <a:ea typeface="+mn-ea"/>
            </a:endParaRPr>
          </a:p>
        </p:txBody>
      </p:sp>
      <p:sp>
        <p:nvSpPr>
          <p:cNvPr id="102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029"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030"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031"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26" name="Object 1"/>
          <p:cNvGraphicFramePr/>
          <p:nvPr/>
        </p:nvGraphicFramePr>
        <p:xfrm>
          <a:off x="8382000" y="1143000"/>
          <a:ext cx="558800" cy="785813"/>
        </p:xfrm>
        <a:graphic>
          <a:graphicData uri="http://schemas.openxmlformats.org/presentationml/2006/ole">
            <mc:AlternateContent xmlns:mc="http://schemas.openxmlformats.org/markup-compatibility/2006">
              <mc:Choice xmlns:v="urn:schemas-microsoft-com:vml" Requires="v">
                <p:oleObj spid="_x0000_s3076" name="" r:id="rId1" imgW="304800" imgH="431800" progId="Equation.3">
                  <p:embed/>
                </p:oleObj>
              </mc:Choice>
              <mc:Fallback>
                <p:oleObj name="" r:id="rId1" imgW="304800" imgH="431800" progId="Equation.3">
                  <p:embed/>
                  <p:pic>
                    <p:nvPicPr>
                      <p:cNvPr id="0" name="图片 3075"/>
                      <p:cNvPicPr/>
                      <p:nvPr/>
                    </p:nvPicPr>
                    <p:blipFill>
                      <a:blip r:embed="rId2"/>
                      <a:stretch>
                        <a:fillRect/>
                      </a:stretch>
                    </p:blipFill>
                    <p:spPr>
                      <a:xfrm>
                        <a:off x="8382000" y="1143000"/>
                        <a:ext cx="558800" cy="785813"/>
                      </a:xfrm>
                      <a:prstGeom prst="rect">
                        <a:avLst/>
                      </a:prstGeom>
                      <a:noFill/>
                      <a:ln w="38100">
                        <a:noFill/>
                        <a:miter/>
                      </a:ln>
                    </p:spPr>
                  </p:pic>
                </p:oleObj>
              </mc:Fallback>
            </mc:AlternateContent>
          </a:graphicData>
        </a:graphic>
      </p:graphicFrame>
      <p:pic>
        <p:nvPicPr>
          <p:cNvPr id="1032" name="图片 7"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7">
                                            <p:txEl>
                                              <p:charRg st="19" end="25"/>
                                            </p:txEl>
                                          </p:spTgt>
                                        </p:tgtEl>
                                        <p:attrNameLst>
                                          <p:attrName>style.visibility</p:attrName>
                                        </p:attrNameLst>
                                      </p:cBhvr>
                                      <p:to>
                                        <p:strVal val="visible"/>
                                      </p:to>
                                    </p:set>
                                    <p:animEffect transition="in" filter="blinds(horizontal)">
                                      <p:cBhvr>
                                        <p:cTn id="7" dur="500"/>
                                        <p:tgtEl>
                                          <p:spTgt spid="1027">
                                            <p:txEl>
                                              <p:charRg st="19"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7">
                                            <p:txEl>
                                              <p:charRg st="25" end="45"/>
                                            </p:txEl>
                                          </p:spTgt>
                                        </p:tgtEl>
                                        <p:attrNameLst>
                                          <p:attrName>style.visibility</p:attrName>
                                        </p:attrNameLst>
                                      </p:cBhvr>
                                      <p:to>
                                        <p:strVal val="visible"/>
                                      </p:to>
                                    </p:set>
                                    <p:animEffect transition="in" filter="blinds(horizontal)">
                                      <p:cBhvr>
                                        <p:cTn id="12" dur="500"/>
                                        <p:tgtEl>
                                          <p:spTgt spid="1027">
                                            <p:txEl>
                                              <p:charRg st="25" end="4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7">
                                            <p:txEl>
                                              <p:charRg st="45" end="64"/>
                                            </p:txEl>
                                          </p:spTgt>
                                        </p:tgtEl>
                                        <p:attrNameLst>
                                          <p:attrName>style.visibility</p:attrName>
                                        </p:attrNameLst>
                                      </p:cBhvr>
                                      <p:to>
                                        <p:strVal val="visible"/>
                                      </p:to>
                                    </p:set>
                                    <p:animEffect transition="in" filter="blinds(horizontal)">
                                      <p:cBhvr>
                                        <p:cTn id="17" dur="500"/>
                                        <p:tgtEl>
                                          <p:spTgt spid="1027">
                                            <p:txEl>
                                              <p:charRg st="45" end="6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7">
                                            <p:txEl>
                                              <p:charRg st="64" end="78"/>
                                            </p:txEl>
                                          </p:spTgt>
                                        </p:tgtEl>
                                        <p:attrNameLst>
                                          <p:attrName>style.visibility</p:attrName>
                                        </p:attrNameLst>
                                      </p:cBhvr>
                                      <p:to>
                                        <p:strVal val="visible"/>
                                      </p:to>
                                    </p:set>
                                    <p:animEffect transition="in" filter="blinds(horizontal)">
                                      <p:cBhvr>
                                        <p:cTn id="22" dur="500"/>
                                        <p:tgtEl>
                                          <p:spTgt spid="1027">
                                            <p:txEl>
                                              <p:charRg st="64" end="7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7">
                                            <p:txEl>
                                              <p:charRg st="78" end="99"/>
                                            </p:txEl>
                                          </p:spTgt>
                                        </p:tgtEl>
                                        <p:attrNameLst>
                                          <p:attrName>style.visibility</p:attrName>
                                        </p:attrNameLst>
                                      </p:cBhvr>
                                      <p:to>
                                        <p:strVal val="visible"/>
                                      </p:to>
                                    </p:set>
                                    <p:animEffect transition="in" filter="blinds(horizontal)">
                                      <p:cBhvr>
                                        <p:cTn id="27" dur="500"/>
                                        <p:tgtEl>
                                          <p:spTgt spid="1027">
                                            <p:txEl>
                                              <p:charRg st="78"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a:xfrm>
            <a:off x="2238375" y="571500"/>
            <a:ext cx="7500938" cy="58578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i=1,sum=0;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while (i&lt;=100)</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  sum=sum+i;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i++;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printf("sum=%d\n",sum);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1945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946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946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946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 name="矩形 7"/>
          <p:cNvSpPr/>
          <p:nvPr/>
        </p:nvSpPr>
        <p:spPr>
          <a:xfrm>
            <a:off x="2595563" y="3143250"/>
            <a:ext cx="3429000" cy="15716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TextBox 8"/>
          <p:cNvSpPr txBox="1"/>
          <p:nvPr/>
        </p:nvSpPr>
        <p:spPr>
          <a:xfrm>
            <a:off x="6381750" y="3500438"/>
            <a:ext cx="2428875"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复合语句</a:t>
            </a:r>
            <a:endParaRPr lang="zh-CN" altLang="en-US" sz="2800" b="1" dirty="0">
              <a:solidFill>
                <a:srgbClr val="0000CC"/>
              </a:solidFill>
              <a:latin typeface="Arial" panose="020B0604020202020204" pitchFamily="34" charset="0"/>
            </a:endParaRPr>
          </a:p>
        </p:txBody>
      </p:sp>
      <p:cxnSp>
        <p:nvCxnSpPr>
          <p:cNvPr id="10" name="直接连接符 9"/>
          <p:cNvCxnSpPr/>
          <p:nvPr/>
        </p:nvCxnSpPr>
        <p:spPr>
          <a:xfrm>
            <a:off x="3309938" y="2617788"/>
            <a:ext cx="2214562" cy="25400"/>
          </a:xfrm>
          <a:prstGeom prst="line">
            <a:avLst/>
          </a:prstGeom>
          <a:ln w="38100" cap="flat" cmpd="sng">
            <a:solidFill>
              <a:srgbClr val="FF0000"/>
            </a:solidFill>
            <a:prstDash val="solid"/>
            <a:miter/>
            <a:headEnd type="none" w="med" len="med"/>
            <a:tailEnd type="none" w="med" len="med"/>
          </a:ln>
        </p:spPr>
      </p:cxnSp>
      <p:sp>
        <p:nvSpPr>
          <p:cNvPr id="13" name="TextBox 12"/>
          <p:cNvSpPr txBox="1"/>
          <p:nvPr/>
        </p:nvSpPr>
        <p:spPr>
          <a:xfrm>
            <a:off x="5953125" y="2143125"/>
            <a:ext cx="1857375"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不能少</a:t>
            </a:r>
            <a:endParaRPr lang="zh-CN" altLang="en-US" sz="2800" b="1" dirty="0">
              <a:solidFill>
                <a:srgbClr val="0000CC"/>
              </a:solidFill>
              <a:latin typeface="Arial" panose="020B0604020202020204" pitchFamily="34" charset="0"/>
            </a:endParaRPr>
          </a:p>
        </p:txBody>
      </p:sp>
      <p:pic>
        <p:nvPicPr>
          <p:cNvPr id="19467" name="图片 10"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lide(fromLeft)">
                                      <p:cBhvr>
                                        <p:cTn id="16" dur="500"/>
                                        <p:tgtEl>
                                          <p:spTgt spid="10"/>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3"/>
          <p:cNvSpPr>
            <a:spLocks noGrp="1"/>
          </p:cNvSpPr>
          <p:nvPr>
            <p:ph idx="1"/>
          </p:nvPr>
        </p:nvSpPr>
        <p:spPr>
          <a:xfrm>
            <a:off x="2238375" y="571500"/>
            <a:ext cx="7500938" cy="58578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i=1,sum=0;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00B050"/>
                </a:solidFill>
                <a:latin typeface="+mn-lt"/>
                <a:ea typeface="+mn-ea"/>
                <a:cs typeface="+mn-cs"/>
              </a:rPr>
              <a:t>while (i&lt;=100)</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  sum=sum+i;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i++;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00B050"/>
                </a:solidFill>
                <a:latin typeface="+mn-lt"/>
                <a:ea typeface="+mn-ea"/>
                <a:cs typeface="+mn-cs"/>
              </a:rPr>
              <a:t>   }</a:t>
            </a:r>
            <a:endParaRPr kumimoji="1" lang="zh-CN" altLang="zh-CN" sz="2800" dirty="0">
              <a:solidFill>
                <a:srgbClr val="00B050"/>
              </a:solidFill>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printf("sum=%d\n",sum);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2048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48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485"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486"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 name="TextBox 8"/>
          <p:cNvSpPr txBox="1"/>
          <p:nvPr/>
        </p:nvSpPr>
        <p:spPr>
          <a:xfrm>
            <a:off x="4595813" y="3714750"/>
            <a:ext cx="4857750"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不能丢，否则</a:t>
            </a:r>
            <a:r>
              <a:rPr lang="zh-CN" altLang="zh-CN" sz="2800" b="1" dirty="0">
                <a:solidFill>
                  <a:srgbClr val="0000CC"/>
                </a:solidFill>
                <a:latin typeface="Arial" panose="020B0604020202020204" pitchFamily="34" charset="0"/>
              </a:rPr>
              <a:t>循环永不结束</a:t>
            </a:r>
            <a:endParaRPr lang="zh-CN" altLang="en-US" sz="2800" b="1" dirty="0">
              <a:solidFill>
                <a:srgbClr val="0000CC"/>
              </a:solidFill>
              <a:latin typeface="Arial" panose="020B0604020202020204" pitchFamily="34" charset="0"/>
            </a:endParaRPr>
          </a:p>
        </p:txBody>
      </p:sp>
      <p:cxnSp>
        <p:nvCxnSpPr>
          <p:cNvPr id="10" name="直接连接符 9"/>
          <p:cNvCxnSpPr/>
          <p:nvPr/>
        </p:nvCxnSpPr>
        <p:spPr>
          <a:xfrm>
            <a:off x="3024188" y="4143375"/>
            <a:ext cx="1143000" cy="0"/>
          </a:xfrm>
          <a:prstGeom prst="line">
            <a:avLst/>
          </a:prstGeom>
          <a:ln w="38100" cap="flat" cmpd="sng">
            <a:solidFill>
              <a:srgbClr val="FF0000"/>
            </a:solidFill>
            <a:prstDash val="solid"/>
            <a:miter/>
            <a:headEnd type="none" w="med" len="med"/>
            <a:tailEnd type="none" w="med" len="med"/>
          </a:ln>
        </p:spPr>
      </p:cxnSp>
      <p:pic>
        <p:nvPicPr>
          <p:cNvPr id="14345" name="Picture 9" descr="pic5-1"/>
          <p:cNvPicPr>
            <a:picLocks noChangeAspect="1"/>
          </p:cNvPicPr>
          <p:nvPr/>
        </p:nvPicPr>
        <p:blipFill>
          <a:blip r:embed="rId1"/>
          <a:stretch>
            <a:fillRect/>
          </a:stretch>
        </p:blipFill>
        <p:spPr>
          <a:xfrm>
            <a:off x="5524500" y="5500688"/>
            <a:ext cx="3968750" cy="571500"/>
          </a:xfrm>
          <a:prstGeom prst="rect">
            <a:avLst/>
          </a:prstGeom>
          <a:noFill/>
          <a:ln w="9525">
            <a:noFill/>
          </a:ln>
        </p:spPr>
      </p:pic>
      <p:pic>
        <p:nvPicPr>
          <p:cNvPr id="20490" name="图片 10"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Left)">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4345"/>
                                        </p:tgtEl>
                                        <p:attrNameLst>
                                          <p:attrName>style.visibility</p:attrName>
                                        </p:attrNameLst>
                                      </p:cBhvr>
                                      <p:to>
                                        <p:strVal val="visible"/>
                                      </p:to>
                                    </p:set>
                                    <p:animEffect transition="in" filter="blinds(horizontal)">
                                      <p:cBhvr>
                                        <p:cTn id="16"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0"/>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do---while</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714500"/>
            <a:ext cx="7715250" cy="35718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do</a:t>
            </a:r>
            <a:r>
              <a:rPr kumimoji="1" lang="en-US" altLang="zh-CN" sz="3200" kern="1200" cap="none" spc="0" normalizeH="0" baseline="0" noProof="0" dirty="0">
                <a:latin typeface="Arial" panose="020B0604020202020204" pitchFamily="34" charset="0"/>
                <a:ea typeface="宋体" panose="02010600030101010101" pitchFamily="2" charset="-122"/>
                <a:cs typeface="+mn-cs"/>
              </a:rPr>
              <a:t>---</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while</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语句的特点：先无条件地执行循环体，然后判断循环条件是否成立</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R="0" defTabSz="914400">
              <a:buClrTx/>
              <a:buSzTx/>
              <a:buFont typeface="Wingdings" panose="05000000000000000000" pitchFamily="2" charset="2"/>
              <a:buChar char="Ø"/>
              <a:defRPr/>
            </a:pPr>
            <a:r>
              <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do---while</a:t>
            </a:r>
            <a:r>
              <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语句的一般形式为：</a:t>
            </a:r>
            <a:endPar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endParaRPr>
          </a:p>
          <a:p>
            <a:pPr marR="0" defTabSz="914400">
              <a:buClrTx/>
              <a:buSzTx/>
              <a:buFontTx/>
              <a:buNone/>
              <a:defRPr/>
            </a:pPr>
            <a:r>
              <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           do</a:t>
            </a:r>
            <a:endPar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endParaRPr>
          </a:p>
          <a:p>
            <a:pPr marR="0" defTabSz="914400">
              <a:buClrTx/>
              <a:buSzTx/>
              <a:buFontTx/>
              <a:buNone/>
              <a:defRPr/>
            </a:pPr>
            <a:r>
              <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                  </a:t>
            </a:r>
            <a:r>
              <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语句</a:t>
            </a:r>
            <a:endPar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endParaRPr>
          </a:p>
          <a:p>
            <a:pPr marR="0" defTabSz="914400">
              <a:buClrTx/>
              <a:buSzTx/>
              <a:buFontTx/>
              <a:buNone/>
              <a:defRPr/>
            </a:pPr>
            <a:r>
              <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           while (</a:t>
            </a:r>
            <a:r>
              <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表达式</a:t>
            </a:r>
            <a:r>
              <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a:t>
            </a:r>
            <a:r>
              <a:rPr kumimoji="1" lang="zh-CN"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rPr>
              <a:t>；</a:t>
            </a:r>
            <a:endParaRPr kumimoji="1" lang="en-US" altLang="zh-CN" sz="3200" b="1" kern="1200" cap="none" spc="0" normalizeH="0" baseline="0" noProof="0" dirty="0">
              <a:solidFill>
                <a:srgbClr val="9D138D"/>
              </a:solidFill>
              <a:latin typeface="Arial" panose="020B0604020202020204" pitchFamily="34" charset="0"/>
              <a:ea typeface="宋体" panose="02010600030101010101" pitchFamily="2" charset="-122"/>
              <a:cs typeface="+mn-cs"/>
            </a:endParaRPr>
          </a:p>
        </p:txBody>
      </p:sp>
      <p:sp>
        <p:nvSpPr>
          <p:cNvPr id="5" name="流程图: 决策 4"/>
          <p:cNvSpPr/>
          <p:nvPr/>
        </p:nvSpPr>
        <p:spPr>
          <a:xfrm>
            <a:off x="7453313" y="5072063"/>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表达式</a:t>
            </a:r>
            <a:endParaRPr lang="zh-CN" altLang="en-US" sz="2800" b="1" dirty="0">
              <a:latin typeface="Arial" panose="020B0604020202020204" pitchFamily="34" charset="0"/>
            </a:endParaRPr>
          </a:p>
        </p:txBody>
      </p:sp>
      <p:sp>
        <p:nvSpPr>
          <p:cNvPr id="7" name="TextBox 6"/>
          <p:cNvSpPr txBox="1"/>
          <p:nvPr/>
        </p:nvSpPr>
        <p:spPr>
          <a:xfrm>
            <a:off x="7024688" y="4857750"/>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8" name="TextBox 7"/>
          <p:cNvSpPr txBox="1"/>
          <p:nvPr/>
        </p:nvSpPr>
        <p:spPr>
          <a:xfrm>
            <a:off x="8953500" y="5715000"/>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sp>
        <p:nvSpPr>
          <p:cNvPr id="9" name="流程图: 过程 8"/>
          <p:cNvSpPr/>
          <p:nvPr/>
        </p:nvSpPr>
        <p:spPr>
          <a:xfrm>
            <a:off x="7739063" y="4143375"/>
            <a:ext cx="2357437"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循环体语句</a:t>
            </a:r>
            <a:endParaRPr lang="zh-CN" altLang="en-US" sz="2800" b="1" dirty="0">
              <a:latin typeface="Arial" panose="020B0604020202020204" pitchFamily="34" charset="0"/>
            </a:endParaRPr>
          </a:p>
        </p:txBody>
      </p:sp>
      <p:cxnSp>
        <p:nvCxnSpPr>
          <p:cNvPr id="10" name="直接箭头连接符 9"/>
          <p:cNvCxnSpPr/>
          <p:nvPr/>
        </p:nvCxnSpPr>
        <p:spPr>
          <a:xfrm rot="-5400000" flipH="1">
            <a:off x="8667750" y="4857750"/>
            <a:ext cx="428625" cy="0"/>
          </a:xfrm>
          <a:prstGeom prst="straightConnector1">
            <a:avLst/>
          </a:prstGeom>
          <a:ln w="38100" cap="flat" cmpd="sng">
            <a:solidFill>
              <a:schemeClr val="tx1"/>
            </a:solidFill>
            <a:prstDash val="solid"/>
            <a:miter/>
            <a:headEnd type="none" w="med" len="med"/>
            <a:tailEnd type="arrow" w="med" len="med"/>
          </a:ln>
        </p:spPr>
      </p:cxnSp>
      <p:cxnSp>
        <p:nvCxnSpPr>
          <p:cNvPr id="11" name="直接连接符 10"/>
          <p:cNvCxnSpPr/>
          <p:nvPr/>
        </p:nvCxnSpPr>
        <p:spPr>
          <a:xfrm rot="-10800000" flipV="1">
            <a:off x="6881813" y="5429250"/>
            <a:ext cx="500062" cy="0"/>
          </a:xfrm>
          <a:prstGeom prst="line">
            <a:avLst/>
          </a:prstGeom>
          <a:ln w="38100" cap="flat" cmpd="sng">
            <a:solidFill>
              <a:schemeClr val="tx1"/>
            </a:solidFill>
            <a:prstDash val="solid"/>
            <a:miter/>
            <a:headEnd type="none" w="med" len="med"/>
            <a:tailEnd type="none" w="med" len="med"/>
          </a:ln>
        </p:spPr>
      </p:cxnSp>
      <p:cxnSp>
        <p:nvCxnSpPr>
          <p:cNvPr id="12" name="直接箭头连接符 11"/>
          <p:cNvCxnSpPr/>
          <p:nvPr/>
        </p:nvCxnSpPr>
        <p:spPr>
          <a:xfrm rot="-5400000" flipH="1">
            <a:off x="8667750" y="3929063"/>
            <a:ext cx="428625" cy="0"/>
          </a:xfrm>
          <a:prstGeom prst="straightConnector1">
            <a:avLst/>
          </a:prstGeom>
          <a:ln w="38100" cap="flat" cmpd="sng">
            <a:solidFill>
              <a:schemeClr val="tx1"/>
            </a:solidFill>
            <a:prstDash val="solid"/>
            <a:miter/>
            <a:headEnd type="none" w="med" len="med"/>
            <a:tailEnd type="arrow" w="med" len="med"/>
          </a:ln>
        </p:spPr>
      </p:cxnSp>
      <p:cxnSp>
        <p:nvCxnSpPr>
          <p:cNvPr id="13" name="直接箭头连接符 12"/>
          <p:cNvCxnSpPr/>
          <p:nvPr/>
        </p:nvCxnSpPr>
        <p:spPr>
          <a:xfrm rot="-5400000" flipH="1">
            <a:off x="8667750" y="6000750"/>
            <a:ext cx="428625" cy="0"/>
          </a:xfrm>
          <a:prstGeom prst="straightConnector1">
            <a:avLst/>
          </a:prstGeom>
          <a:ln w="38100" cap="flat" cmpd="sng">
            <a:solidFill>
              <a:schemeClr val="tx1"/>
            </a:solidFill>
            <a:prstDash val="solid"/>
            <a:miter/>
            <a:headEnd type="none" w="med" len="med"/>
            <a:tailEnd type="arrow" w="med" len="med"/>
          </a:ln>
        </p:spPr>
      </p:cxnSp>
      <p:cxnSp>
        <p:nvCxnSpPr>
          <p:cNvPr id="14" name="直接连接符 13"/>
          <p:cNvCxnSpPr/>
          <p:nvPr/>
        </p:nvCxnSpPr>
        <p:spPr>
          <a:xfrm rot="-5400000" flipV="1">
            <a:off x="6096000" y="4643438"/>
            <a:ext cx="1571625" cy="0"/>
          </a:xfrm>
          <a:prstGeom prst="line">
            <a:avLst/>
          </a:prstGeom>
          <a:ln w="38100" cap="flat" cmpd="sng">
            <a:solidFill>
              <a:schemeClr val="tx1"/>
            </a:solidFill>
            <a:prstDash val="solid"/>
            <a:miter/>
            <a:headEnd type="none" w="med" len="med"/>
            <a:tailEnd type="none" w="med" len="med"/>
          </a:ln>
        </p:spPr>
      </p:cxnSp>
      <p:cxnSp>
        <p:nvCxnSpPr>
          <p:cNvPr id="17" name="直接箭头连接符 16"/>
          <p:cNvCxnSpPr/>
          <p:nvPr/>
        </p:nvCxnSpPr>
        <p:spPr>
          <a:xfrm flipV="1">
            <a:off x="6881813" y="3857625"/>
            <a:ext cx="2000250" cy="0"/>
          </a:xfrm>
          <a:prstGeom prst="straightConnector1">
            <a:avLst/>
          </a:prstGeom>
          <a:ln w="38100" cap="flat" cmpd="sng">
            <a:solidFill>
              <a:schemeClr val="tx1"/>
            </a:solidFill>
            <a:prstDash val="solid"/>
            <a:miter/>
            <a:headEnd type="none" w="med" len="med"/>
            <a:tailEnd type="arrow" w="med" len="med"/>
          </a:ln>
        </p:spPr>
      </p:cxnSp>
      <p:pic>
        <p:nvPicPr>
          <p:cNvPr id="21518" name="图片 1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40" end="60"/>
                                            </p:txEl>
                                          </p:spTgt>
                                        </p:tgtEl>
                                        <p:attrNameLst>
                                          <p:attrName>style.visibility</p:attrName>
                                        </p:attrNameLst>
                                      </p:cBhvr>
                                      <p:to>
                                        <p:strVal val="visible"/>
                                      </p:to>
                                    </p:set>
                                    <p:animEffect transition="in" filter="blinds(horizontal)">
                                      <p:cBhvr>
                                        <p:cTn id="7" dur="500"/>
                                        <p:tgtEl>
                                          <p:spTgt spid="4">
                                            <p:txEl>
                                              <p:charRg st="40" end="6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charRg st="60" end="74"/>
                                            </p:txEl>
                                          </p:spTgt>
                                        </p:tgtEl>
                                        <p:attrNameLst>
                                          <p:attrName>style.visibility</p:attrName>
                                        </p:attrNameLst>
                                      </p:cBhvr>
                                      <p:to>
                                        <p:strVal val="visible"/>
                                      </p:to>
                                    </p:set>
                                    <p:animEffect transition="in" filter="blinds(horizontal)">
                                      <p:cBhvr>
                                        <p:cTn id="10" dur="500"/>
                                        <p:tgtEl>
                                          <p:spTgt spid="4">
                                            <p:txEl>
                                              <p:charRg st="60" end="7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charRg st="74" end="95"/>
                                            </p:txEl>
                                          </p:spTgt>
                                        </p:tgtEl>
                                        <p:attrNameLst>
                                          <p:attrName>style.visibility</p:attrName>
                                        </p:attrNameLst>
                                      </p:cBhvr>
                                      <p:to>
                                        <p:strVal val="visible"/>
                                      </p:to>
                                    </p:set>
                                    <p:animEffect transition="in" filter="blinds(horizontal)">
                                      <p:cBhvr>
                                        <p:cTn id="13" dur="500"/>
                                        <p:tgtEl>
                                          <p:spTgt spid="4">
                                            <p:txEl>
                                              <p:charRg st="74" end="9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charRg st="95" end="119"/>
                                            </p:txEl>
                                          </p:spTgt>
                                        </p:tgtEl>
                                        <p:attrNameLst>
                                          <p:attrName>style.visibility</p:attrName>
                                        </p:attrNameLst>
                                      </p:cBhvr>
                                      <p:to>
                                        <p:strVal val="visible"/>
                                      </p:to>
                                    </p:set>
                                    <p:animEffect transition="in" filter="blinds(horizontal)">
                                      <p:cBhvr>
                                        <p:cTn id="16" dur="500"/>
                                        <p:tgtEl>
                                          <p:spTgt spid="4">
                                            <p:txEl>
                                              <p:charRg st="95" end="11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2"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Right)">
                                      <p:cBhvr>
                                        <p:cTn id="42" dur="500"/>
                                        <p:tgtEl>
                                          <p:spTgt spid="11"/>
                                        </p:tgtEl>
                                      </p:cBhvr>
                                    </p:animEffect>
                                  </p:childTnLst>
                                </p:cTn>
                              </p:par>
                            </p:childTnLst>
                          </p:cTn>
                        </p:par>
                        <p:par>
                          <p:cTn id="43" fill="hold">
                            <p:stCondLst>
                              <p:cond delay="500"/>
                            </p:stCondLst>
                            <p:childTnLst>
                              <p:par>
                                <p:cTn id="44" presetID="1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slide(fromBottom)">
                                      <p:cBhvr>
                                        <p:cTn id="46" dur="500"/>
                                        <p:tgtEl>
                                          <p:spTgt spid="14"/>
                                        </p:tgtEl>
                                      </p:cBhvr>
                                    </p:animEffect>
                                  </p:childTnLst>
                                </p:cTn>
                              </p:par>
                            </p:childTnLst>
                          </p:cTn>
                        </p:par>
                        <p:par>
                          <p:cTn id="47" fill="hold">
                            <p:stCondLst>
                              <p:cond delay="1000"/>
                            </p:stCondLst>
                            <p:childTnLst>
                              <p:par>
                                <p:cTn id="48" presetID="1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slide(fromLeft)">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blinds(horizontal)">
                                      <p:cBhvr>
                                        <p:cTn id="55" dur="500"/>
                                        <p:tgtEl>
                                          <p:spTgt spid="8"/>
                                        </p:tgtEl>
                                      </p:cBhvr>
                                    </p:animEffect>
                                  </p:childTnLst>
                                </p:cTn>
                              </p:par>
                            </p:childTnLst>
                          </p:cTn>
                        </p:par>
                        <p:par>
                          <p:cTn id="56" fill="hold">
                            <p:stCondLst>
                              <p:cond delay="500"/>
                            </p:stCondLst>
                            <p:childTnLst>
                              <p:par>
                                <p:cTn id="57" presetID="12" presetClass="entr" presetSubtype="1"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slide(fromTop)">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0"/>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do---while</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452688" y="2000250"/>
            <a:ext cx="7500938" cy="157162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例</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4.</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2 </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用</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do</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while</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语句求</a:t>
            </a:r>
            <a:r>
              <a:rPr kumimoji="1" lang="zh-CN" altLang="en-US" sz="3200" b="1" kern="1200" cap="none" spc="0" normalizeH="0" baseline="0" noProof="0" dirty="0">
                <a:latin typeface="Arial" panose="020B0604020202020204" pitchFamily="34" charset="0"/>
                <a:ea typeface="宋体" panose="02010600030101010101" pitchFamily="2" charset="-122"/>
                <a:cs typeface="+mn-cs"/>
              </a:rPr>
              <a:t>：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1+2+3+</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+100</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，即</a:t>
            </a:r>
            <a:endParaRPr kumimoji="1" lang="en-US" altLang="zh-CN" sz="3200" b="1" kern="0" cap="none" spc="0" normalizeH="0" baseline="0" noProof="0" dirty="0">
              <a:latin typeface="+mn-lt"/>
              <a:ea typeface="+mn-ea"/>
              <a:cs typeface="+mn-cs"/>
            </a:endParaRPr>
          </a:p>
        </p:txBody>
      </p:sp>
      <p:sp>
        <p:nvSpPr>
          <p:cNvPr id="205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050" name="Object 1"/>
          <p:cNvGraphicFramePr/>
          <p:nvPr/>
        </p:nvGraphicFramePr>
        <p:xfrm>
          <a:off x="7239000" y="2571750"/>
          <a:ext cx="642938" cy="904875"/>
        </p:xfrm>
        <a:graphic>
          <a:graphicData uri="http://schemas.openxmlformats.org/presentationml/2006/ole">
            <mc:AlternateContent xmlns:mc="http://schemas.openxmlformats.org/markup-compatibility/2006">
              <mc:Choice xmlns:v="urn:schemas-microsoft-com:vml" Requires="v">
                <p:oleObj spid="_x0000_s3083" name="" r:id="rId1" imgW="304800" imgH="431800" progId="Equation.3">
                  <p:embed/>
                </p:oleObj>
              </mc:Choice>
              <mc:Fallback>
                <p:oleObj name="" r:id="rId1" imgW="304800" imgH="431800" progId="Equation.3">
                  <p:embed/>
                  <p:pic>
                    <p:nvPicPr>
                      <p:cNvPr id="0" name="图片 3082"/>
                      <p:cNvPicPr/>
                      <p:nvPr/>
                    </p:nvPicPr>
                    <p:blipFill>
                      <a:blip r:embed="rId2"/>
                      <a:stretch>
                        <a:fillRect/>
                      </a:stretch>
                    </p:blipFill>
                    <p:spPr>
                      <a:xfrm>
                        <a:off x="7239000" y="2571750"/>
                        <a:ext cx="642938" cy="904875"/>
                      </a:xfrm>
                      <a:prstGeom prst="rect">
                        <a:avLst/>
                      </a:prstGeom>
                      <a:noFill/>
                      <a:ln w="38100">
                        <a:noFill/>
                        <a:miter/>
                      </a:ln>
                    </p:spPr>
                  </p:pic>
                </p:oleObj>
              </mc:Fallback>
            </mc:AlternateContent>
          </a:graphicData>
        </a:graphic>
      </p:graphicFrame>
      <p:pic>
        <p:nvPicPr>
          <p:cNvPr id="2054" name="图片 5"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0"/>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4.3</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do---while</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09813" y="1500188"/>
            <a:ext cx="3357563" cy="85725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zh-CN" sz="3200" b="1" kern="1200" cap="none" spc="0" normalizeH="0" baseline="0" noProof="0" dirty="0">
                <a:latin typeface="Arial" panose="020B0604020202020204" pitchFamily="34" charset="0"/>
                <a:ea typeface="宋体" panose="02010600030101010101" pitchFamily="2" charset="-122"/>
                <a:cs typeface="+mn-cs"/>
              </a:rPr>
              <a:t>解题思路：</a:t>
            </a:r>
            <a:endParaRPr kumimoji="1" lang="en-US" altLang="zh-CN" sz="3200" b="1" kern="0" cap="none" spc="0" normalizeH="0" baseline="0" noProof="0" dirty="0">
              <a:latin typeface="+mn-lt"/>
              <a:ea typeface="+mn-ea"/>
              <a:cs typeface="+mn-cs"/>
            </a:endParaRPr>
          </a:p>
        </p:txBody>
      </p:sp>
      <p:sp>
        <p:nvSpPr>
          <p:cNvPr id="2253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 name="流程图: 决策 5"/>
          <p:cNvSpPr/>
          <p:nvPr/>
        </p:nvSpPr>
        <p:spPr>
          <a:xfrm>
            <a:off x="2843213" y="5357813"/>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a:t>
            </a:r>
            <a:r>
              <a:rPr lang="zh-CN" altLang="zh-CN" sz="2800" b="1" dirty="0">
                <a:latin typeface="Arial" panose="020B0604020202020204" pitchFamily="34" charset="0"/>
              </a:rPr>
              <a:t> ≤</a:t>
            </a:r>
            <a:r>
              <a:rPr lang="en-US" altLang="zh-CN" sz="2800" b="1" dirty="0">
                <a:latin typeface="Arial" panose="020B0604020202020204" pitchFamily="34" charset="0"/>
              </a:rPr>
              <a:t>100</a:t>
            </a:r>
            <a:endParaRPr lang="zh-CN" altLang="en-US" sz="2800" b="1" dirty="0">
              <a:latin typeface="Arial" panose="020B0604020202020204" pitchFamily="34" charset="0"/>
            </a:endParaRPr>
          </a:p>
        </p:txBody>
      </p:sp>
      <p:sp>
        <p:nvSpPr>
          <p:cNvPr id="7" name="TextBox 6"/>
          <p:cNvSpPr txBox="1"/>
          <p:nvPr/>
        </p:nvSpPr>
        <p:spPr>
          <a:xfrm>
            <a:off x="2486025" y="5214938"/>
            <a:ext cx="500063"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8" name="TextBox 7"/>
          <p:cNvSpPr txBox="1"/>
          <p:nvPr/>
        </p:nvSpPr>
        <p:spPr>
          <a:xfrm>
            <a:off x="4343400" y="6072188"/>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sp>
        <p:nvSpPr>
          <p:cNvPr id="9" name="流程图: 过程 8"/>
          <p:cNvSpPr/>
          <p:nvPr/>
        </p:nvSpPr>
        <p:spPr>
          <a:xfrm>
            <a:off x="3128963" y="4000500"/>
            <a:ext cx="2357437" cy="928688"/>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sum=sum+i</a:t>
            </a:r>
            <a:endParaRPr lang="en-US" altLang="zh-CN" sz="2800" b="1" dirty="0">
              <a:latin typeface="Arial" panose="020B0604020202020204" pitchFamily="34" charset="0"/>
            </a:endParaRPr>
          </a:p>
          <a:p>
            <a:pPr algn="ctr"/>
            <a:r>
              <a:rPr lang="en-US" altLang="zh-CN" sz="2800" b="1" dirty="0">
                <a:latin typeface="Arial" panose="020B0604020202020204" pitchFamily="34" charset="0"/>
              </a:rPr>
              <a:t>i=i+1</a:t>
            </a:r>
            <a:endParaRPr lang="zh-CN" altLang="en-US" sz="2800" b="1" dirty="0">
              <a:latin typeface="Arial" panose="020B0604020202020204" pitchFamily="34" charset="0"/>
            </a:endParaRPr>
          </a:p>
        </p:txBody>
      </p:sp>
      <p:cxnSp>
        <p:nvCxnSpPr>
          <p:cNvPr id="10" name="直接箭头连接符 9"/>
          <p:cNvCxnSpPr/>
          <p:nvPr/>
        </p:nvCxnSpPr>
        <p:spPr>
          <a:xfrm rot="-5400000" flipH="1">
            <a:off x="4057650" y="5143500"/>
            <a:ext cx="428625" cy="0"/>
          </a:xfrm>
          <a:prstGeom prst="straightConnector1">
            <a:avLst/>
          </a:prstGeom>
          <a:ln w="38100" cap="flat" cmpd="sng">
            <a:solidFill>
              <a:schemeClr val="tx1"/>
            </a:solidFill>
            <a:prstDash val="solid"/>
            <a:miter/>
            <a:headEnd type="none" w="med" len="med"/>
            <a:tailEnd type="arrow" w="med" len="med"/>
          </a:ln>
        </p:spPr>
      </p:cxnSp>
      <p:cxnSp>
        <p:nvCxnSpPr>
          <p:cNvPr id="11" name="直接连接符 10"/>
          <p:cNvCxnSpPr/>
          <p:nvPr/>
        </p:nvCxnSpPr>
        <p:spPr>
          <a:xfrm rot="-10800000" flipV="1">
            <a:off x="2343150" y="5715000"/>
            <a:ext cx="500063" cy="0"/>
          </a:xfrm>
          <a:prstGeom prst="line">
            <a:avLst/>
          </a:prstGeom>
          <a:ln w="38100" cap="flat" cmpd="sng">
            <a:solidFill>
              <a:schemeClr val="tx1"/>
            </a:solidFill>
            <a:prstDash val="solid"/>
            <a:miter/>
            <a:headEnd type="none" w="med" len="med"/>
            <a:tailEnd type="none" w="med" len="med"/>
          </a:ln>
        </p:spPr>
      </p:cxnSp>
      <p:cxnSp>
        <p:nvCxnSpPr>
          <p:cNvPr id="12" name="直接箭头连接符 11"/>
          <p:cNvCxnSpPr/>
          <p:nvPr/>
        </p:nvCxnSpPr>
        <p:spPr>
          <a:xfrm rot="-5400000" flipH="1">
            <a:off x="4057650" y="3786188"/>
            <a:ext cx="428625" cy="0"/>
          </a:xfrm>
          <a:prstGeom prst="straightConnector1">
            <a:avLst/>
          </a:prstGeom>
          <a:ln w="38100" cap="flat" cmpd="sng">
            <a:solidFill>
              <a:schemeClr val="tx1"/>
            </a:solidFill>
            <a:prstDash val="solid"/>
            <a:miter/>
            <a:headEnd type="none" w="med" len="med"/>
            <a:tailEnd type="arrow" w="med" len="med"/>
          </a:ln>
        </p:spPr>
      </p:cxnSp>
      <p:cxnSp>
        <p:nvCxnSpPr>
          <p:cNvPr id="13" name="直接箭头连接符 12"/>
          <p:cNvCxnSpPr/>
          <p:nvPr/>
        </p:nvCxnSpPr>
        <p:spPr>
          <a:xfrm rot="-5400000" flipH="1">
            <a:off x="4057650" y="6286500"/>
            <a:ext cx="428625" cy="0"/>
          </a:xfrm>
          <a:prstGeom prst="straightConnector1">
            <a:avLst/>
          </a:prstGeom>
          <a:ln w="38100" cap="flat" cmpd="sng">
            <a:solidFill>
              <a:schemeClr val="tx1"/>
            </a:solidFill>
            <a:prstDash val="solid"/>
            <a:miter/>
            <a:headEnd type="none" w="med" len="med"/>
            <a:tailEnd type="arrow" w="med" len="med"/>
          </a:ln>
        </p:spPr>
      </p:cxnSp>
      <p:cxnSp>
        <p:nvCxnSpPr>
          <p:cNvPr id="14" name="直接连接符 13"/>
          <p:cNvCxnSpPr/>
          <p:nvPr/>
        </p:nvCxnSpPr>
        <p:spPr>
          <a:xfrm rot="-5400000" flipV="1">
            <a:off x="1343025" y="4714875"/>
            <a:ext cx="2000250" cy="0"/>
          </a:xfrm>
          <a:prstGeom prst="line">
            <a:avLst/>
          </a:prstGeom>
          <a:ln w="38100" cap="flat" cmpd="sng">
            <a:solidFill>
              <a:schemeClr val="tx1"/>
            </a:solidFill>
            <a:prstDash val="solid"/>
            <a:miter/>
            <a:headEnd type="none" w="med" len="med"/>
            <a:tailEnd type="none" w="med" len="med"/>
          </a:ln>
        </p:spPr>
      </p:cxnSp>
      <p:cxnSp>
        <p:nvCxnSpPr>
          <p:cNvPr id="15" name="直接箭头连接符 14"/>
          <p:cNvCxnSpPr/>
          <p:nvPr/>
        </p:nvCxnSpPr>
        <p:spPr>
          <a:xfrm flipV="1">
            <a:off x="2343150" y="3714750"/>
            <a:ext cx="1928813" cy="0"/>
          </a:xfrm>
          <a:prstGeom prst="straightConnector1">
            <a:avLst/>
          </a:prstGeom>
          <a:ln w="38100" cap="flat" cmpd="sng">
            <a:solidFill>
              <a:schemeClr val="tx1"/>
            </a:solidFill>
            <a:prstDash val="solid"/>
            <a:miter/>
            <a:headEnd type="none" w="med" len="med"/>
            <a:tailEnd type="arrow" w="med" len="med"/>
          </a:ln>
        </p:spPr>
      </p:cxnSp>
      <p:sp>
        <p:nvSpPr>
          <p:cNvPr id="16" name="流程图: 过程 15"/>
          <p:cNvSpPr/>
          <p:nvPr/>
        </p:nvSpPr>
        <p:spPr>
          <a:xfrm>
            <a:off x="3095625" y="2643188"/>
            <a:ext cx="2357438" cy="928687"/>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sum=0</a:t>
            </a:r>
            <a:endParaRPr lang="en-US" altLang="zh-CN" sz="2800" b="1" dirty="0">
              <a:latin typeface="Arial" panose="020B0604020202020204" pitchFamily="34" charset="0"/>
            </a:endParaRPr>
          </a:p>
          <a:p>
            <a:pPr algn="ctr"/>
            <a:r>
              <a:rPr lang="en-US" altLang="zh-CN" sz="2800" b="1" dirty="0">
                <a:latin typeface="Arial" panose="020B0604020202020204" pitchFamily="34" charset="0"/>
              </a:rPr>
              <a:t>i=1</a:t>
            </a:r>
            <a:endParaRPr lang="zh-CN" altLang="en-US" sz="2800" b="1" dirty="0">
              <a:latin typeface="Arial" panose="020B0604020202020204" pitchFamily="34" charset="0"/>
            </a:endParaRPr>
          </a:p>
        </p:txBody>
      </p:sp>
      <p:cxnSp>
        <p:nvCxnSpPr>
          <p:cNvPr id="17" name="直接箭头连接符 16"/>
          <p:cNvCxnSpPr/>
          <p:nvPr/>
        </p:nvCxnSpPr>
        <p:spPr>
          <a:xfrm rot="-5400000" flipH="1">
            <a:off x="3986213" y="2428875"/>
            <a:ext cx="428625" cy="0"/>
          </a:xfrm>
          <a:prstGeom prst="straightConnector1">
            <a:avLst/>
          </a:prstGeom>
          <a:ln w="38100" cap="flat" cmpd="sng">
            <a:solidFill>
              <a:schemeClr val="tx1"/>
            </a:solidFill>
            <a:prstDash val="solid"/>
            <a:miter/>
            <a:headEnd type="none" w="med" len="med"/>
            <a:tailEnd type="arrow" w="med" len="med"/>
          </a:ln>
        </p:spPr>
      </p:cxnSp>
      <p:sp>
        <p:nvSpPr>
          <p:cNvPr id="20" name="Rectangle 3"/>
          <p:cNvSpPr txBox="1"/>
          <p:nvPr/>
        </p:nvSpPr>
        <p:spPr>
          <a:xfrm>
            <a:off x="6167438" y="2428875"/>
            <a:ext cx="4000500" cy="3357563"/>
          </a:xfrm>
          <a:prstGeom prst="rect">
            <a:avLst/>
          </a:prstGeom>
          <a:noFill/>
          <a:ln w="9525">
            <a:noFill/>
          </a:ln>
        </p:spPr>
        <p:txBody>
          <a:bodyPr/>
          <a:p>
            <a:r>
              <a:rPr lang="en-US" altLang="zh-CN" sz="3200" b="1" dirty="0">
                <a:latin typeface="Arial" panose="020B0604020202020204" pitchFamily="34" charset="0"/>
              </a:rPr>
              <a:t>   i=1;   sum=0;</a:t>
            </a:r>
            <a:endParaRPr lang="zh-CN" altLang="zh-CN" sz="3200" b="1" dirty="0">
              <a:latin typeface="Arial" panose="020B0604020202020204" pitchFamily="34" charset="0"/>
            </a:endParaRPr>
          </a:p>
          <a:p>
            <a:r>
              <a:rPr lang="en-US" altLang="zh-CN" sz="3200" b="1" dirty="0">
                <a:latin typeface="Arial" panose="020B0604020202020204" pitchFamily="34" charset="0"/>
              </a:rPr>
              <a:t>   </a:t>
            </a:r>
            <a:r>
              <a:rPr lang="en-US" altLang="zh-CN" sz="3200" b="1" dirty="0">
                <a:solidFill>
                  <a:srgbClr val="9D138D"/>
                </a:solidFill>
                <a:latin typeface="Arial" panose="020B0604020202020204" pitchFamily="34" charset="0"/>
              </a:rPr>
              <a:t>do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sum=sum+i;</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i++;</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}while(i&lt;=100);</a:t>
            </a:r>
            <a:r>
              <a:rPr lang="en-US" altLang="zh-CN" sz="3200" b="1" dirty="0">
                <a:latin typeface="Arial" panose="020B0604020202020204" pitchFamily="34" charset="0"/>
              </a:rPr>
              <a:t>    </a:t>
            </a:r>
            <a:endParaRPr lang="zh-CN" altLang="zh-CN" sz="3200" b="1" dirty="0">
              <a:latin typeface="Arial" panose="020B0604020202020204" pitchFamily="34" charset="0"/>
            </a:endParaRPr>
          </a:p>
        </p:txBody>
      </p:sp>
      <p:pic>
        <p:nvPicPr>
          <p:cNvPr id="22546"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0">
                                            <p:txEl>
                                              <p:charRg st="0" end="17"/>
                                            </p:txEl>
                                          </p:spTgt>
                                        </p:tgtEl>
                                        <p:attrNameLst>
                                          <p:attrName>style.visibility</p:attrName>
                                        </p:attrNameLst>
                                      </p:cBhvr>
                                      <p:to>
                                        <p:strVal val="visible"/>
                                      </p:to>
                                    </p:set>
                                    <p:animEffect transition="in" filter="blinds(horizontal)">
                                      <p:cBhvr>
                                        <p:cTn id="16" dur="500"/>
                                        <p:tgtEl>
                                          <p:spTgt spid="20">
                                            <p:txEl>
                                              <p:charRg st="0" end="1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0">
                                            <p:txEl>
                                              <p:charRg st="30" end="48"/>
                                            </p:txEl>
                                          </p:spTgt>
                                        </p:tgtEl>
                                        <p:attrNameLst>
                                          <p:attrName>style.visibility</p:attrName>
                                        </p:attrNameLst>
                                      </p:cBhvr>
                                      <p:to>
                                        <p:strVal val="visible"/>
                                      </p:to>
                                    </p:set>
                                    <p:animEffect transition="in" filter="blinds(horizontal)">
                                      <p:cBhvr>
                                        <p:cTn id="29" dur="500"/>
                                        <p:tgtEl>
                                          <p:spTgt spid="20">
                                            <p:txEl>
                                              <p:charRg st="30" end="48"/>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0">
                                            <p:txEl>
                                              <p:charRg st="48" end="60"/>
                                            </p:txEl>
                                          </p:spTgt>
                                        </p:tgtEl>
                                        <p:attrNameLst>
                                          <p:attrName>style.visibility</p:attrName>
                                        </p:attrNameLst>
                                      </p:cBhvr>
                                      <p:to>
                                        <p:strVal val="visible"/>
                                      </p:to>
                                    </p:set>
                                    <p:animEffect transition="in" filter="blinds(horizontal)">
                                      <p:cBhvr>
                                        <p:cTn id="32" dur="500"/>
                                        <p:tgtEl>
                                          <p:spTgt spid="20">
                                            <p:txEl>
                                              <p:charRg st="48" end="6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linds(horizontal)">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linds(horizont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2"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slide(fromRight)">
                                      <p:cBhvr>
                                        <p:cTn id="50" dur="500"/>
                                        <p:tgtEl>
                                          <p:spTgt spid="11"/>
                                        </p:tgtEl>
                                      </p:cBhvr>
                                    </p:animEffect>
                                  </p:childTnLst>
                                </p:cTn>
                              </p:par>
                            </p:childTnLst>
                          </p:cTn>
                        </p:par>
                        <p:par>
                          <p:cTn id="51" fill="hold">
                            <p:stCondLst>
                              <p:cond delay="500"/>
                            </p:stCondLst>
                            <p:childTnLst>
                              <p:par>
                                <p:cTn id="52" presetID="12" presetClass="entr" presetSubtype="4"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slide(fromBottom)">
                                      <p:cBhvr>
                                        <p:cTn id="54" dur="500"/>
                                        <p:tgtEl>
                                          <p:spTgt spid="14"/>
                                        </p:tgtEl>
                                      </p:cBhvr>
                                    </p:animEffect>
                                  </p:childTnLst>
                                </p:cTn>
                              </p:par>
                            </p:childTnLst>
                          </p:cTn>
                        </p:par>
                        <p:par>
                          <p:cTn id="55" fill="hold">
                            <p:stCondLst>
                              <p:cond delay="1000"/>
                            </p:stCondLst>
                            <p:childTnLst>
                              <p:par>
                                <p:cTn id="56" presetID="12" presetClass="entr" presetSubtype="8"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slide(fromLeft)">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blinds(horizontal)">
                                      <p:cBhvr>
                                        <p:cTn id="63" dur="500"/>
                                        <p:tgtEl>
                                          <p:spTgt spid="8"/>
                                        </p:tgtEl>
                                      </p:cBhvr>
                                    </p:animEffect>
                                  </p:childTnLst>
                                </p:cTn>
                              </p:par>
                            </p:childTnLst>
                          </p:cTn>
                        </p:par>
                        <p:par>
                          <p:cTn id="64" fill="hold">
                            <p:stCondLst>
                              <p:cond delay="500"/>
                            </p:stCondLst>
                            <p:childTnLst>
                              <p:par>
                                <p:cTn id="65" presetID="12" presetClass="entr" presetSubtype="1"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slide(fromTop)">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0">
                                            <p:txEl>
                                              <p:charRg st="60" end="84"/>
                                            </p:txEl>
                                          </p:spTgt>
                                        </p:tgtEl>
                                        <p:attrNameLst>
                                          <p:attrName>style.visibility</p:attrName>
                                        </p:attrNameLst>
                                      </p:cBhvr>
                                      <p:to>
                                        <p:strVal val="visible"/>
                                      </p:to>
                                    </p:set>
                                    <p:animEffect transition="in" filter="blinds(horizontal)">
                                      <p:cBhvr>
                                        <p:cTn id="72" dur="500"/>
                                        <p:tgtEl>
                                          <p:spTgt spid="20">
                                            <p:txEl>
                                              <p:charRg st="60" end="84"/>
                                            </p:txEl>
                                          </p:spTgt>
                                        </p:tgtEl>
                                      </p:cBhvr>
                                    </p:animEffect>
                                  </p:childTnLst>
                                </p:cTn>
                              </p:par>
                            </p:childTnLst>
                          </p:cTn>
                        </p:par>
                        <p:par>
                          <p:cTn id="73" fill="hold">
                            <p:stCondLst>
                              <p:cond delay="500"/>
                            </p:stCondLst>
                            <p:childTnLst>
                              <p:par>
                                <p:cTn id="74" presetID="3" presetClass="entr" presetSubtype="10" fill="hold" nodeType="afterEffect">
                                  <p:stCondLst>
                                    <p:cond delay="0"/>
                                  </p:stCondLst>
                                  <p:childTnLst>
                                    <p:set>
                                      <p:cBhvr>
                                        <p:cTn id="75" dur="1" fill="hold">
                                          <p:stCondLst>
                                            <p:cond delay="0"/>
                                          </p:stCondLst>
                                        </p:cTn>
                                        <p:tgtEl>
                                          <p:spTgt spid="20">
                                            <p:txEl>
                                              <p:charRg st="17" end="24"/>
                                            </p:txEl>
                                          </p:spTgt>
                                        </p:tgtEl>
                                        <p:attrNameLst>
                                          <p:attrName>style.visibility</p:attrName>
                                        </p:attrNameLst>
                                      </p:cBhvr>
                                      <p:to>
                                        <p:strVal val="visible"/>
                                      </p:to>
                                    </p:set>
                                    <p:animEffect transition="in" filter="blinds(horizontal)">
                                      <p:cBhvr>
                                        <p:cTn id="76" dur="500"/>
                                        <p:tgtEl>
                                          <p:spTgt spid="20">
                                            <p:txEl>
                                              <p:charRg st="17" end="24"/>
                                            </p:txEl>
                                          </p:spTgt>
                                        </p:tgtEl>
                                      </p:cBhvr>
                                    </p:animEffect>
                                  </p:childTnLst>
                                </p:cTn>
                              </p:par>
                            </p:childTnLst>
                          </p:cTn>
                        </p:par>
                        <p:par>
                          <p:cTn id="77" fill="hold">
                            <p:stCondLst>
                              <p:cond delay="1000"/>
                            </p:stCondLst>
                            <p:childTnLst>
                              <p:par>
                                <p:cTn id="78" presetID="3" presetClass="entr" presetSubtype="10" fill="hold" nodeType="afterEffect">
                                  <p:stCondLst>
                                    <p:cond delay="0"/>
                                  </p:stCondLst>
                                  <p:childTnLst>
                                    <p:set>
                                      <p:cBhvr>
                                        <p:cTn id="79" dur="1" fill="hold">
                                          <p:stCondLst>
                                            <p:cond delay="0"/>
                                          </p:stCondLst>
                                        </p:cTn>
                                        <p:tgtEl>
                                          <p:spTgt spid="20">
                                            <p:txEl>
                                              <p:charRg st="24" end="30"/>
                                            </p:txEl>
                                          </p:spTgt>
                                        </p:tgtEl>
                                        <p:attrNameLst>
                                          <p:attrName>style.visibility</p:attrName>
                                        </p:attrNameLst>
                                      </p:cBhvr>
                                      <p:to>
                                        <p:strVal val="visible"/>
                                      </p:to>
                                    </p:set>
                                    <p:animEffect transition="in" filter="blinds(horizontal)">
                                      <p:cBhvr>
                                        <p:cTn id="80" dur="500"/>
                                        <p:tgtEl>
                                          <p:spTgt spid="20">
                                            <p:txEl>
                                              <p:charRg st="24"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8" grpId="0"/>
      <p:bldP spid="9" grpId="0" bldLvl="0" animBg="1"/>
      <p:bldP spid="1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3"/>
          <p:cNvSpPr txBox="1"/>
          <p:nvPr/>
        </p:nvSpPr>
        <p:spPr>
          <a:xfrm>
            <a:off x="2452688" y="857250"/>
            <a:ext cx="5857875" cy="5572125"/>
          </a:xfrm>
          <a:prstGeom prst="rect">
            <a:avLst/>
          </a:prstGeom>
          <a:noFill/>
          <a:ln w="9525">
            <a:noFill/>
          </a:ln>
        </p:spPr>
        <p:txBody>
          <a:bodyPr/>
          <a:p>
            <a:r>
              <a:rPr lang="en-US" altLang="zh-CN" sz="3200" b="1" dirty="0">
                <a:latin typeface="Arial" panose="020B0604020202020204" pitchFamily="34" charset="0"/>
              </a:rPr>
              <a:t>#include &lt;stdio.h&gt;</a:t>
            </a:r>
            <a:endParaRPr lang="zh-CN" altLang="zh-CN" sz="3200" b="1" dirty="0">
              <a:latin typeface="Arial" panose="020B0604020202020204" pitchFamily="34" charset="0"/>
            </a:endParaRPr>
          </a:p>
          <a:p>
            <a:r>
              <a:rPr lang="en-US" altLang="zh-CN" sz="3200" b="1" dirty="0">
                <a:latin typeface="Arial" panose="020B0604020202020204" pitchFamily="34" charset="0"/>
              </a:rPr>
              <a:t>int main()</a:t>
            </a:r>
            <a:endParaRPr lang="zh-CN" altLang="zh-CN" sz="3200" b="1" dirty="0">
              <a:latin typeface="Arial" panose="020B0604020202020204" pitchFamily="34" charset="0"/>
            </a:endParaRPr>
          </a:p>
          <a:p>
            <a:r>
              <a:rPr lang="en-US" altLang="zh-CN" sz="3200" b="1" dirty="0">
                <a:latin typeface="Arial" panose="020B0604020202020204" pitchFamily="34" charset="0"/>
              </a:rPr>
              <a:t>{  int i=1,sum=0;</a:t>
            </a:r>
            <a:endParaRPr lang="zh-CN" altLang="zh-CN" sz="3200" b="1" dirty="0">
              <a:latin typeface="Arial" panose="020B0604020202020204" pitchFamily="34" charset="0"/>
            </a:endParaRPr>
          </a:p>
          <a:p>
            <a:r>
              <a:rPr lang="en-US" altLang="zh-CN" sz="3200" b="1" dirty="0">
                <a:latin typeface="Arial" panose="020B0604020202020204" pitchFamily="34" charset="0"/>
              </a:rPr>
              <a:t>   </a:t>
            </a:r>
            <a:r>
              <a:rPr lang="en-US" altLang="zh-CN" sz="3200" b="1" dirty="0">
                <a:solidFill>
                  <a:srgbClr val="9D138D"/>
                </a:solidFill>
                <a:latin typeface="Arial" panose="020B0604020202020204" pitchFamily="34" charset="0"/>
              </a:rPr>
              <a:t>do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sum=sum+i;</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i++;</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}while(i&lt;=100);</a:t>
            </a:r>
            <a:endParaRPr lang="zh-CN" altLang="zh-CN" sz="3200" b="1" dirty="0">
              <a:solidFill>
                <a:srgbClr val="9D138D"/>
              </a:solidFill>
              <a:latin typeface="Arial" panose="020B0604020202020204" pitchFamily="34" charset="0"/>
            </a:endParaRPr>
          </a:p>
          <a:p>
            <a:r>
              <a:rPr lang="en-US" altLang="zh-CN" sz="3200" b="1" dirty="0">
                <a:latin typeface="Arial" panose="020B0604020202020204" pitchFamily="34" charset="0"/>
              </a:rPr>
              <a:t>    printf("sum=%d\n",sum);</a:t>
            </a:r>
            <a:endParaRPr lang="zh-CN" altLang="zh-CN" sz="3200" b="1" dirty="0">
              <a:latin typeface="Arial" panose="020B0604020202020204" pitchFamily="34" charset="0"/>
            </a:endParaRPr>
          </a:p>
          <a:p>
            <a:r>
              <a:rPr lang="en-US" altLang="zh-CN" sz="3200" b="1" dirty="0">
                <a:latin typeface="Arial" panose="020B0604020202020204" pitchFamily="34" charset="0"/>
              </a:rPr>
              <a:t>    return 0;</a:t>
            </a:r>
            <a:endParaRPr lang="zh-CN" altLang="zh-CN" sz="3200" b="1" dirty="0">
              <a:latin typeface="Arial" panose="020B0604020202020204" pitchFamily="34" charset="0"/>
            </a:endParaRPr>
          </a:p>
          <a:p>
            <a:r>
              <a:rPr lang="en-US" altLang="zh-CN" sz="3200" b="1" dirty="0">
                <a:latin typeface="Arial" panose="020B0604020202020204" pitchFamily="34" charset="0"/>
              </a:rPr>
              <a:t>}</a:t>
            </a:r>
            <a:endParaRPr lang="zh-CN" altLang="zh-CN" sz="3200" b="1" dirty="0">
              <a:latin typeface="Arial" panose="020B0604020202020204" pitchFamily="34" charset="0"/>
            </a:endParaRPr>
          </a:p>
        </p:txBody>
      </p:sp>
      <p:sp>
        <p:nvSpPr>
          <p:cNvPr id="2355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20485" name="Picture 5"/>
          <p:cNvPicPr>
            <a:picLocks noChangeAspect="1"/>
          </p:cNvPicPr>
          <p:nvPr/>
        </p:nvPicPr>
        <p:blipFill>
          <a:blip r:embed="rId1"/>
          <a:stretch>
            <a:fillRect/>
          </a:stretch>
        </p:blipFill>
        <p:spPr>
          <a:xfrm>
            <a:off x="5738813" y="5572125"/>
            <a:ext cx="3348037" cy="642938"/>
          </a:xfrm>
          <a:prstGeom prst="rect">
            <a:avLst/>
          </a:prstGeom>
          <a:noFill/>
          <a:ln w="9525">
            <a:noFill/>
          </a:ln>
        </p:spPr>
      </p:pic>
      <p:pic>
        <p:nvPicPr>
          <p:cNvPr id="23557" name="图片 4"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txBox="1">
            <a:spLocks noChangeArrowheads="1"/>
          </p:cNvSpPr>
          <p:nvPr/>
        </p:nvSpPr>
        <p:spPr bwMode="auto">
          <a:xfrm>
            <a:off x="2309813" y="571500"/>
            <a:ext cx="7500938" cy="1071563"/>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zh-CN" altLang="zh-CN" sz="3200" b="1" kern="1200" cap="none" spc="0" normalizeH="0" baseline="0" noProof="0" dirty="0">
                <a:latin typeface="Arial" panose="020B0604020202020204" pitchFamily="34" charset="0"/>
                <a:ea typeface="宋体" panose="02010600030101010101" pitchFamily="2" charset="-122"/>
                <a:cs typeface="+mn-cs"/>
              </a:rPr>
              <a:t>例</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4.</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3 while</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和</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do---while</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循环的比较。</a:t>
            </a:r>
            <a:endParaRPr kumimoji="1" lang="en-US" altLang="zh-CN" sz="3200" b="1" kern="0" cap="none" spc="0" normalizeH="0" baseline="0" noProof="0" dirty="0">
              <a:latin typeface="+mn-lt"/>
              <a:ea typeface="+mn-ea"/>
              <a:cs typeface="+mn-cs"/>
            </a:endParaRPr>
          </a:p>
        </p:txBody>
      </p:sp>
      <p:sp>
        <p:nvSpPr>
          <p:cNvPr id="2457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 name="Rectangle 3"/>
          <p:cNvSpPr txBox="1"/>
          <p:nvPr/>
        </p:nvSpPr>
        <p:spPr>
          <a:xfrm>
            <a:off x="1595438" y="1285875"/>
            <a:ext cx="4500562" cy="4000500"/>
          </a:xfrm>
          <a:prstGeom prst="rect">
            <a:avLst/>
          </a:prstGeom>
          <a:solidFill>
            <a:srgbClr val="FFFFCC"/>
          </a:solidFill>
          <a:ln w="9525" cap="flat" cmpd="sng">
            <a:solidFill>
              <a:srgbClr val="C00000"/>
            </a:solidFill>
            <a:prstDash val="solid"/>
            <a:miter/>
            <a:headEnd type="none" w="med" len="med"/>
            <a:tailEnd type="none" w="med" len="med"/>
          </a:ln>
        </p:spPr>
        <p:txBody>
          <a:bodyPr/>
          <a:p>
            <a:r>
              <a:rPr lang="en-US" altLang="zh-CN" sz="2800" b="1" dirty="0">
                <a:latin typeface="Arial" panose="020B0604020202020204" pitchFamily="34" charset="0"/>
              </a:rPr>
              <a:t>int i,sum=0;</a:t>
            </a:r>
            <a:endParaRPr lang="zh-CN" altLang="zh-CN" sz="2800" b="1" dirty="0">
              <a:latin typeface="Arial" panose="020B0604020202020204" pitchFamily="34" charset="0"/>
            </a:endParaRPr>
          </a:p>
          <a:p>
            <a:r>
              <a:rPr lang="en-US" altLang="zh-CN" sz="2800" b="1" dirty="0">
                <a:latin typeface="Arial" panose="020B0604020202020204" pitchFamily="34" charset="0"/>
              </a:rPr>
              <a:t>printf(“i=?”);</a:t>
            </a:r>
            <a:endParaRPr lang="zh-CN" altLang="zh-CN" sz="2800" b="1" dirty="0">
              <a:latin typeface="Arial" panose="020B0604020202020204" pitchFamily="34" charset="0"/>
            </a:endParaRPr>
          </a:p>
          <a:p>
            <a:r>
              <a:rPr lang="en-US" altLang="zh-CN" sz="2800" b="1" dirty="0">
                <a:latin typeface="Arial" panose="020B0604020202020204" pitchFamily="34" charset="0"/>
              </a:rPr>
              <a:t>scanf(“%d”,&amp;i);</a:t>
            </a:r>
            <a:endParaRPr lang="zh-CN" altLang="zh-CN" sz="2800" b="1" dirty="0">
              <a:latin typeface="Arial" panose="020B0604020202020204" pitchFamily="34" charset="0"/>
            </a:endParaRPr>
          </a:p>
          <a:p>
            <a:r>
              <a:rPr lang="en-US" altLang="zh-CN" sz="2800" b="1" dirty="0">
                <a:solidFill>
                  <a:srgbClr val="00B050"/>
                </a:solidFill>
                <a:latin typeface="Arial" panose="020B0604020202020204" pitchFamily="34" charset="0"/>
              </a:rPr>
              <a:t>while(i&lt;=10) </a:t>
            </a:r>
            <a:endParaRPr lang="zh-CN" altLang="zh-CN" sz="2800" b="1" dirty="0">
              <a:solidFill>
                <a:srgbClr val="00B050"/>
              </a:solidFill>
              <a:latin typeface="Arial" panose="020B0604020202020204" pitchFamily="34" charset="0"/>
            </a:endParaRPr>
          </a:p>
          <a:p>
            <a:r>
              <a:rPr lang="en-US" altLang="zh-CN" sz="2800" b="1" dirty="0">
                <a:solidFill>
                  <a:srgbClr val="00B050"/>
                </a:solidFill>
                <a:latin typeface="Arial" panose="020B0604020202020204" pitchFamily="34" charset="0"/>
              </a:rPr>
              <a:t>{</a:t>
            </a:r>
            <a:endParaRPr lang="zh-CN" altLang="zh-CN" sz="2800" b="1" dirty="0">
              <a:solidFill>
                <a:srgbClr val="00B050"/>
              </a:solidFill>
              <a:latin typeface="Arial" panose="020B0604020202020204" pitchFamily="34" charset="0"/>
            </a:endParaRPr>
          </a:p>
          <a:p>
            <a:r>
              <a:rPr lang="en-US" altLang="zh-CN" sz="2800" b="1" dirty="0">
                <a:solidFill>
                  <a:srgbClr val="00B050"/>
                </a:solidFill>
                <a:latin typeface="Arial" panose="020B0604020202020204" pitchFamily="34" charset="0"/>
              </a:rPr>
              <a:t>  sum=sum+i;</a:t>
            </a:r>
            <a:endParaRPr lang="zh-CN" altLang="zh-CN" sz="2800" b="1" dirty="0">
              <a:solidFill>
                <a:srgbClr val="00B050"/>
              </a:solidFill>
              <a:latin typeface="Arial" panose="020B0604020202020204" pitchFamily="34" charset="0"/>
            </a:endParaRPr>
          </a:p>
          <a:p>
            <a:r>
              <a:rPr lang="en-US" altLang="zh-CN" sz="2800" b="1" dirty="0">
                <a:solidFill>
                  <a:srgbClr val="00B050"/>
                </a:solidFill>
                <a:latin typeface="Arial" panose="020B0604020202020204" pitchFamily="34" charset="0"/>
              </a:rPr>
              <a:t>  i++;</a:t>
            </a:r>
            <a:endParaRPr lang="zh-CN" altLang="zh-CN" sz="2800" b="1" dirty="0">
              <a:solidFill>
                <a:srgbClr val="00B050"/>
              </a:solidFill>
              <a:latin typeface="Arial" panose="020B0604020202020204" pitchFamily="34" charset="0"/>
            </a:endParaRPr>
          </a:p>
          <a:p>
            <a:r>
              <a:rPr lang="en-US" altLang="zh-CN" sz="2800" b="1" dirty="0">
                <a:solidFill>
                  <a:srgbClr val="00B050"/>
                </a:solidFill>
                <a:latin typeface="Arial" panose="020B0604020202020204" pitchFamily="34" charset="0"/>
              </a:rPr>
              <a:t>}</a:t>
            </a:r>
            <a:endParaRPr lang="zh-CN" altLang="zh-CN" sz="2800" b="1" dirty="0">
              <a:solidFill>
                <a:srgbClr val="00B050"/>
              </a:solidFill>
              <a:latin typeface="Arial" panose="020B0604020202020204" pitchFamily="34" charset="0"/>
            </a:endParaRPr>
          </a:p>
          <a:p>
            <a:r>
              <a:rPr lang="en-US" altLang="zh-CN" sz="2800" b="1" dirty="0">
                <a:latin typeface="Arial" panose="020B0604020202020204" pitchFamily="34" charset="0"/>
              </a:rPr>
              <a:t>printf(“sum=%d\n",sum);</a:t>
            </a:r>
            <a:endParaRPr lang="zh-CN" altLang="zh-CN" sz="2800" b="1" dirty="0">
              <a:latin typeface="Arial" panose="020B0604020202020204" pitchFamily="34" charset="0"/>
            </a:endParaRPr>
          </a:p>
        </p:txBody>
      </p:sp>
      <p:sp>
        <p:nvSpPr>
          <p:cNvPr id="8" name="Rectangle 3"/>
          <p:cNvSpPr txBox="1"/>
          <p:nvPr/>
        </p:nvSpPr>
        <p:spPr>
          <a:xfrm>
            <a:off x="6238875" y="1285875"/>
            <a:ext cx="4429125" cy="3929063"/>
          </a:xfrm>
          <a:prstGeom prst="rect">
            <a:avLst/>
          </a:prstGeom>
          <a:solidFill>
            <a:srgbClr val="E1FFE1"/>
          </a:solidFill>
          <a:ln w="9525" cap="flat" cmpd="sng">
            <a:solidFill>
              <a:srgbClr val="C00000"/>
            </a:solidFill>
            <a:prstDash val="solid"/>
            <a:miter/>
            <a:headEnd type="none" w="med" len="med"/>
            <a:tailEnd type="none" w="med" len="med"/>
          </a:ln>
        </p:spPr>
        <p:txBody>
          <a:bodyPr/>
          <a:p>
            <a:r>
              <a:rPr lang="en-US" altLang="zh-CN" sz="2800" b="1" dirty="0">
                <a:latin typeface="Arial" panose="020B0604020202020204" pitchFamily="34" charset="0"/>
              </a:rPr>
              <a:t>int i,sum=0;</a:t>
            </a:r>
            <a:endParaRPr lang="zh-CN" altLang="zh-CN" sz="2800" b="1" dirty="0">
              <a:latin typeface="Arial" panose="020B0604020202020204" pitchFamily="34" charset="0"/>
            </a:endParaRPr>
          </a:p>
          <a:p>
            <a:r>
              <a:rPr lang="en-US" altLang="zh-CN" sz="2800" b="1" dirty="0">
                <a:latin typeface="Arial" panose="020B0604020202020204" pitchFamily="34" charset="0"/>
              </a:rPr>
              <a:t>printf(“i=?”);</a:t>
            </a:r>
            <a:endParaRPr lang="zh-CN" altLang="zh-CN" sz="2800" b="1" dirty="0">
              <a:latin typeface="Arial" panose="020B0604020202020204" pitchFamily="34" charset="0"/>
            </a:endParaRPr>
          </a:p>
          <a:p>
            <a:r>
              <a:rPr lang="en-US" altLang="zh-CN" sz="2800" b="1" dirty="0">
                <a:latin typeface="Arial" panose="020B0604020202020204" pitchFamily="34" charset="0"/>
              </a:rPr>
              <a:t>scanf(“%d”,&amp;i);</a:t>
            </a:r>
            <a:endParaRPr lang="zh-CN" altLang="zh-CN" sz="2800" b="1" dirty="0">
              <a:latin typeface="Arial" panose="020B0604020202020204" pitchFamily="34" charset="0"/>
            </a:endParaRPr>
          </a:p>
          <a:p>
            <a:r>
              <a:rPr lang="en-US" altLang="zh-CN" sz="2800" b="1" dirty="0">
                <a:solidFill>
                  <a:srgbClr val="9D138D"/>
                </a:solidFill>
                <a:latin typeface="Arial" panose="020B0604020202020204" pitchFamily="34" charset="0"/>
              </a:rPr>
              <a:t>do </a:t>
            </a:r>
            <a:endParaRPr lang="zh-CN" altLang="zh-CN" sz="2800" b="1" dirty="0">
              <a:solidFill>
                <a:srgbClr val="9D138D"/>
              </a:solidFill>
              <a:latin typeface="Arial" panose="020B0604020202020204" pitchFamily="34" charset="0"/>
            </a:endParaRPr>
          </a:p>
          <a:p>
            <a:r>
              <a:rPr lang="en-US" altLang="zh-CN" sz="2800" b="1" dirty="0">
                <a:solidFill>
                  <a:srgbClr val="9D138D"/>
                </a:solidFill>
                <a:latin typeface="Arial" panose="020B0604020202020204" pitchFamily="34" charset="0"/>
              </a:rPr>
              <a:t>{</a:t>
            </a:r>
            <a:endParaRPr lang="zh-CN" altLang="zh-CN" sz="2800" b="1" dirty="0">
              <a:solidFill>
                <a:srgbClr val="9D138D"/>
              </a:solidFill>
              <a:latin typeface="Arial" panose="020B0604020202020204" pitchFamily="34" charset="0"/>
            </a:endParaRPr>
          </a:p>
          <a:p>
            <a:r>
              <a:rPr lang="en-US" altLang="zh-CN" sz="2800" b="1" dirty="0">
                <a:solidFill>
                  <a:srgbClr val="9D138D"/>
                </a:solidFill>
                <a:latin typeface="Arial" panose="020B0604020202020204" pitchFamily="34" charset="0"/>
              </a:rPr>
              <a:t>   sum=sum+i;</a:t>
            </a:r>
            <a:endParaRPr lang="zh-CN" altLang="zh-CN" sz="2800" b="1" dirty="0">
              <a:solidFill>
                <a:srgbClr val="9D138D"/>
              </a:solidFill>
              <a:latin typeface="Arial" panose="020B0604020202020204" pitchFamily="34" charset="0"/>
            </a:endParaRPr>
          </a:p>
          <a:p>
            <a:r>
              <a:rPr lang="en-US" altLang="zh-CN" sz="2800" b="1" dirty="0">
                <a:solidFill>
                  <a:srgbClr val="9D138D"/>
                </a:solidFill>
                <a:latin typeface="Arial" panose="020B0604020202020204" pitchFamily="34" charset="0"/>
              </a:rPr>
              <a:t>   i++;</a:t>
            </a:r>
            <a:endParaRPr lang="zh-CN" altLang="zh-CN" sz="2800" b="1" dirty="0">
              <a:solidFill>
                <a:srgbClr val="9D138D"/>
              </a:solidFill>
              <a:latin typeface="Arial" panose="020B0604020202020204" pitchFamily="34" charset="0"/>
            </a:endParaRPr>
          </a:p>
          <a:p>
            <a:r>
              <a:rPr lang="en-US" altLang="zh-CN" sz="2800" b="1" dirty="0">
                <a:solidFill>
                  <a:srgbClr val="9D138D"/>
                </a:solidFill>
                <a:latin typeface="Arial" panose="020B0604020202020204" pitchFamily="34" charset="0"/>
              </a:rPr>
              <a:t>}while(i&lt;=10);</a:t>
            </a:r>
            <a:endParaRPr lang="zh-CN" altLang="zh-CN" sz="2800" b="1" dirty="0">
              <a:solidFill>
                <a:srgbClr val="9D138D"/>
              </a:solidFill>
              <a:latin typeface="Arial" panose="020B0604020202020204" pitchFamily="34" charset="0"/>
            </a:endParaRPr>
          </a:p>
          <a:p>
            <a:r>
              <a:rPr lang="en-US" altLang="zh-CN" sz="2800" b="1" dirty="0">
                <a:latin typeface="Arial" panose="020B0604020202020204" pitchFamily="34" charset="0"/>
              </a:rPr>
              <a:t>printf(“sum=%d\n",sum);</a:t>
            </a:r>
            <a:endParaRPr lang="zh-CN" altLang="zh-CN" sz="2800" b="1" dirty="0">
              <a:latin typeface="Arial" panose="020B0604020202020204" pitchFamily="34" charset="0"/>
            </a:endParaRPr>
          </a:p>
        </p:txBody>
      </p:sp>
      <p:pic>
        <p:nvPicPr>
          <p:cNvPr id="48131" name="Picture 3"/>
          <p:cNvPicPr>
            <a:picLocks noChangeAspect="1"/>
          </p:cNvPicPr>
          <p:nvPr/>
        </p:nvPicPr>
        <p:blipFill>
          <a:blip r:embed="rId1"/>
          <a:stretch>
            <a:fillRect/>
          </a:stretch>
        </p:blipFill>
        <p:spPr>
          <a:xfrm>
            <a:off x="2309813" y="5357813"/>
            <a:ext cx="1500187" cy="942975"/>
          </a:xfrm>
          <a:prstGeom prst="rect">
            <a:avLst/>
          </a:prstGeom>
          <a:noFill/>
          <a:ln w="9525">
            <a:noFill/>
          </a:ln>
        </p:spPr>
      </p:pic>
      <p:pic>
        <p:nvPicPr>
          <p:cNvPr id="48132" name="Picture 4"/>
          <p:cNvPicPr>
            <a:picLocks noChangeAspect="1"/>
          </p:cNvPicPr>
          <p:nvPr/>
        </p:nvPicPr>
        <p:blipFill>
          <a:blip r:embed="rId2"/>
          <a:stretch>
            <a:fillRect/>
          </a:stretch>
        </p:blipFill>
        <p:spPr>
          <a:xfrm>
            <a:off x="4167188" y="5429250"/>
            <a:ext cx="1285875" cy="857250"/>
          </a:xfrm>
          <a:prstGeom prst="rect">
            <a:avLst/>
          </a:prstGeom>
          <a:noFill/>
          <a:ln w="9525">
            <a:noFill/>
          </a:ln>
        </p:spPr>
      </p:pic>
      <p:pic>
        <p:nvPicPr>
          <p:cNvPr id="48133" name="Picture 5"/>
          <p:cNvPicPr>
            <a:picLocks noChangeAspect="1"/>
          </p:cNvPicPr>
          <p:nvPr/>
        </p:nvPicPr>
        <p:blipFill>
          <a:blip r:embed="rId3"/>
          <a:stretch>
            <a:fillRect/>
          </a:stretch>
        </p:blipFill>
        <p:spPr>
          <a:xfrm>
            <a:off x="6453188" y="5429250"/>
            <a:ext cx="1574800" cy="928688"/>
          </a:xfrm>
          <a:prstGeom prst="rect">
            <a:avLst/>
          </a:prstGeom>
          <a:noFill/>
          <a:ln w="9525">
            <a:noFill/>
          </a:ln>
        </p:spPr>
      </p:pic>
      <p:pic>
        <p:nvPicPr>
          <p:cNvPr id="48134" name="Picture 6"/>
          <p:cNvPicPr>
            <a:picLocks noChangeAspect="1"/>
          </p:cNvPicPr>
          <p:nvPr/>
        </p:nvPicPr>
        <p:blipFill>
          <a:blip r:embed="rId4"/>
          <a:stretch>
            <a:fillRect/>
          </a:stretch>
        </p:blipFill>
        <p:spPr>
          <a:xfrm>
            <a:off x="8239125" y="5429250"/>
            <a:ext cx="1522413" cy="928688"/>
          </a:xfrm>
          <a:prstGeom prst="rect">
            <a:avLst/>
          </a:prstGeom>
          <a:noFill/>
          <a:ln w="9525">
            <a:noFill/>
          </a:ln>
        </p:spPr>
      </p:pic>
      <p:sp>
        <p:nvSpPr>
          <p:cNvPr id="13" name="TextBox 12"/>
          <p:cNvSpPr txBox="1"/>
          <p:nvPr/>
        </p:nvSpPr>
        <p:spPr>
          <a:xfrm>
            <a:off x="1952625" y="1214438"/>
            <a:ext cx="8215313" cy="1076325"/>
          </a:xfrm>
          <a:prstGeom prst="rect">
            <a:avLst/>
          </a:prstGeom>
          <a:solidFill>
            <a:srgbClr val="FFCCFF"/>
          </a:solidFill>
          <a:ln w="9525">
            <a:noFill/>
          </a:ln>
        </p:spPr>
        <p:txBody>
          <a:bodyPr>
            <a:spAutoFit/>
          </a:bodyPr>
          <a:p>
            <a:r>
              <a:rPr lang="zh-CN" altLang="zh-CN" sz="3200" b="1" dirty="0">
                <a:solidFill>
                  <a:srgbClr val="0000CC"/>
                </a:solidFill>
                <a:latin typeface="Arial" panose="020B0604020202020204" pitchFamily="34" charset="0"/>
              </a:rPr>
              <a:t>当</a:t>
            </a:r>
            <a:r>
              <a:rPr lang="en-US" altLang="zh-CN" sz="3200" b="1" dirty="0">
                <a:solidFill>
                  <a:srgbClr val="0000CC"/>
                </a:solidFill>
                <a:latin typeface="Arial" panose="020B0604020202020204" pitchFamily="34" charset="0"/>
              </a:rPr>
              <a:t>while</a:t>
            </a:r>
            <a:r>
              <a:rPr lang="zh-CN" altLang="zh-CN" sz="3200" b="1" dirty="0">
                <a:solidFill>
                  <a:srgbClr val="0000CC"/>
                </a:solidFill>
                <a:latin typeface="Arial" panose="020B0604020202020204" pitchFamily="34" charset="0"/>
              </a:rPr>
              <a:t>后面的表达式的第一次的值为“真”时，两种循环得到的结果相同；否则不相同</a:t>
            </a:r>
            <a:endParaRPr lang="zh-CN" altLang="en-US" sz="3200" b="1" dirty="0">
              <a:solidFill>
                <a:srgbClr val="0000CC"/>
              </a:solidFill>
              <a:latin typeface="Arial" panose="020B0604020202020204" pitchFamily="34" charset="0"/>
            </a:endParaRPr>
          </a:p>
        </p:txBody>
      </p:sp>
      <p:pic>
        <p:nvPicPr>
          <p:cNvPr id="24587" name="图片 10"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8131"/>
                                        </p:tgtEl>
                                        <p:attrNameLst>
                                          <p:attrName>style.visibility</p:attrName>
                                        </p:attrNameLst>
                                      </p:cBhvr>
                                      <p:to>
                                        <p:strVal val="visible"/>
                                      </p:to>
                                    </p:set>
                                    <p:animEffect transition="in" filter="blinds(horizontal)">
                                      <p:cBhvr>
                                        <p:cTn id="17" dur="500"/>
                                        <p:tgtEl>
                                          <p:spTgt spid="481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8133"/>
                                        </p:tgtEl>
                                        <p:attrNameLst>
                                          <p:attrName>style.visibility</p:attrName>
                                        </p:attrNameLst>
                                      </p:cBhvr>
                                      <p:to>
                                        <p:strVal val="visible"/>
                                      </p:to>
                                    </p:set>
                                    <p:animEffect transition="in" filter="blinds(horizontal)">
                                      <p:cBhvr>
                                        <p:cTn id="22" dur="500"/>
                                        <p:tgtEl>
                                          <p:spTgt spid="4813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8132"/>
                                        </p:tgtEl>
                                        <p:attrNameLst>
                                          <p:attrName>style.visibility</p:attrName>
                                        </p:attrNameLst>
                                      </p:cBhvr>
                                      <p:to>
                                        <p:strVal val="visible"/>
                                      </p:to>
                                    </p:set>
                                    <p:animEffect transition="in" filter="blinds(horizontal)">
                                      <p:cBhvr>
                                        <p:cTn id="27" dur="500"/>
                                        <p:tgtEl>
                                          <p:spTgt spid="4813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8134"/>
                                        </p:tgtEl>
                                        <p:attrNameLst>
                                          <p:attrName>style.visibility</p:attrName>
                                        </p:attrNameLst>
                                      </p:cBhvr>
                                      <p:to>
                                        <p:strVal val="visible"/>
                                      </p:to>
                                    </p:set>
                                    <p:animEffect transition="in" filter="blinds(horizontal)">
                                      <p:cBhvr>
                                        <p:cTn id="32" dur="500"/>
                                        <p:tgtEl>
                                          <p:spTgt spid="48134"/>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000000"/>
                                          </p:val>
                                        </p:tav>
                                        <p:tav tm="100000">
                                          <p:val>
                                            <p:strVal val="#ppt_w"/>
                                          </p:val>
                                        </p:tav>
                                      </p:tavLst>
                                    </p:anim>
                                    <p:anim calcmode="lin" valueType="num">
                                      <p:cBhvr>
                                        <p:cTn id="38" dur="500" fill="hold"/>
                                        <p:tgtEl>
                                          <p:spTgt spid="13"/>
                                        </p:tgtEl>
                                        <p:attrNameLst>
                                          <p:attrName>ppt_h</p:attrName>
                                        </p:attrNameLst>
                                      </p:cBhvr>
                                      <p:tavLst>
                                        <p:tav tm="0">
                                          <p:val>
                                            <p:fltVal val="0.000000"/>
                                          </p:val>
                                        </p:tav>
                                        <p:tav tm="100000">
                                          <p:val>
                                            <p:strVal val="#ppt_h"/>
                                          </p:val>
                                        </p:tav>
                                      </p:tavLst>
                                    </p:anim>
                                    <p:anim calcmode="lin" valueType="num">
                                      <p:cBhvr>
                                        <p:cTn id="39" dur="500" fill="hold"/>
                                        <p:tgtEl>
                                          <p:spTgt spid="13"/>
                                        </p:tgtEl>
                                        <p:attrNameLst>
                                          <p:attrName>style.rotation</p:attrName>
                                        </p:attrNameLst>
                                      </p:cBhvr>
                                      <p:tavLst>
                                        <p:tav tm="0">
                                          <p:val>
                                            <p:fltVal val="360.000000"/>
                                          </p:val>
                                        </p:tav>
                                        <p:tav tm="100000">
                                          <p:val>
                                            <p:fltVal val="0.000000"/>
                                          </p:val>
                                        </p:tav>
                                      </p:tavLst>
                                    </p:anim>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12192000" cy="6858635"/>
          </a:xfrm>
          <a:prstGeom prst="rect">
            <a:avLst/>
          </a:prstGeom>
          <a:blipFill rotWithShape="1">
            <a:blip r:embed="rId2"/>
            <a:stretch>
              <a:fillRect/>
            </a:stretch>
          </a:blipFill>
        </p:spPr>
        <p:txBody>
          <a:bodyPr wrap="square" rtlCol="0">
            <a:noAutofit/>
          </a:bodyPr>
          <a:p>
            <a:pPr algn="l">
              <a:buClrTx/>
              <a:buSzTx/>
              <a:buFontTx/>
            </a:pPr>
            <a:endParaRPr lang="zh-CN" altLang="en-US" sz="1600">
              <a:latin typeface="宋体" panose="02010600030101010101" pitchFamily="2" charset="-122"/>
              <a:cs typeface="宋体" panose="02010600030101010101" pitchFamily="2" charset="-122"/>
            </a:endParaRPr>
          </a:p>
        </p:txBody>
      </p:sp>
      <p:sp>
        <p:nvSpPr>
          <p:cNvPr id="6" name="文本框 5"/>
          <p:cNvSpPr txBox="1"/>
          <p:nvPr/>
        </p:nvSpPr>
        <p:spPr>
          <a:xfrm>
            <a:off x="2414270" y="764540"/>
            <a:ext cx="8876030" cy="4523105"/>
          </a:xfrm>
          <a:prstGeom prst="rect">
            <a:avLst/>
          </a:prstGeom>
          <a:noFill/>
        </p:spPr>
        <p:txBody>
          <a:bodyPr wrap="square" rtlCol="0">
            <a:spAutoFit/>
          </a:bodyPr>
          <a:p>
            <a:r>
              <a:rPr lang="zh-CN" altLang="en-US" sz="2400" b="1">
                <a:latin typeface="宋体" panose="02010600030101010101" pitchFamily="2" charset="-122"/>
                <a:cs typeface="宋体" panose="02010600030101010101" pitchFamily="2" charset="-122"/>
                <a:sym typeface="+mn-ea"/>
              </a:rPr>
              <a:t>案例</a:t>
            </a:r>
            <a:r>
              <a:rPr lang="zh-CN" altLang="en-US" sz="2400">
                <a:latin typeface="宋体" panose="02010600030101010101" pitchFamily="2" charset="-122"/>
                <a:cs typeface="宋体" panose="02010600030101010101" pitchFamily="2" charset="-122"/>
                <a:sym typeface="+mn-ea"/>
              </a:rPr>
              <a:t>：</a:t>
            </a:r>
            <a:r>
              <a:rPr sz="2400">
                <a:latin typeface="华文新魏" panose="02010800040101010101" charset="-122"/>
                <a:ea typeface="华文新魏" panose="02010800040101010101" charset="-122"/>
                <a:cs typeface="华文新魏" panose="02010800040101010101" charset="-122"/>
                <a:sym typeface="+mn-ea"/>
              </a:rPr>
              <a:t>党的十八届五中全会通过的“十三五”规划《建议》，明确提出实施网络强国战略以及与之密切相关的“互联网+”行动计划。国家正着力实现关键技术自主可控，为维护国家安全、网络安全提供技术保障。中国信息化需求巨大，但在一些关键技术领域如操作系统、芯片技术、CPU 技术等方面，还难以做到自主可控，对国家安全造成威胁。引导学生明确：建设网络强国，不仅仅是靠网络技术，还要有软件技术等其他各类技术的支撑。引导学生作为软件技术专业的一员，应更加明晰专业人才的培养目标，更加明确专业领域内工作岗位和工作内容的社会价值，自觉树立远大职业理想，将职业生涯、职业发展脉络与国家发展的历史进程融合起来。</a:t>
            </a:r>
            <a:endParaRPr sz="2400">
              <a:latin typeface="华文新魏" panose="02010800040101010101" charset="-122"/>
              <a:ea typeface="华文新魏" panose="02010800040101010101" charset="-122"/>
              <a:cs typeface="华文新魏" panose="02010800040101010101" charset="-122"/>
              <a:sym typeface="+mn-ea"/>
            </a:endParaRPr>
          </a:p>
          <a:p>
            <a:endParaRPr lang="zh-CN" altLang="en-US" sz="2400"/>
          </a:p>
        </p:txBody>
      </p:sp>
    </p:spTree>
  </p:cSld>
  <p:clrMapOvr>
    <a:masterClrMapping/>
  </p:clrMapOvr>
  <p:transition spd="med">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452688" y="2000250"/>
            <a:ext cx="7500938" cy="285750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for</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语句不仅可以用于循环次数已经确定的情况，还可以用于循环次数不确定而只给出循环结束条件的情况</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for</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语句完全可以代替</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while</a:t>
            </a:r>
            <a:r>
              <a:rPr kumimoji="1" lang="zh-CN" altLang="zh-CN" sz="3200" b="1" kern="1200" cap="none" spc="0" normalizeH="0" baseline="0" noProof="0" dirty="0">
                <a:latin typeface="Arial" panose="020B0604020202020204" pitchFamily="34" charset="0"/>
                <a:ea typeface="宋体" panose="02010600030101010101" pitchFamily="2" charset="-122"/>
                <a:cs typeface="+mn-cs"/>
              </a:rPr>
              <a:t>语句</a:t>
            </a:r>
            <a:endParaRPr kumimoji="1" lang="en-US" altLang="zh-CN" sz="3200" b="1" kern="0" cap="none" spc="0" normalizeH="0" baseline="0" noProof="0" dirty="0">
              <a:latin typeface="+mn-lt"/>
              <a:ea typeface="+mn-ea"/>
              <a:cs typeface="+mn-cs"/>
            </a:endParaRPr>
          </a:p>
        </p:txBody>
      </p:sp>
      <p:sp>
        <p:nvSpPr>
          <p:cNvPr id="2560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25605"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49" end="68"/>
                                            </p:txEl>
                                          </p:spTgt>
                                        </p:tgtEl>
                                        <p:attrNameLst>
                                          <p:attrName>style.visibility</p:attrName>
                                        </p:attrNameLst>
                                      </p:cBhvr>
                                      <p:to>
                                        <p:strVal val="visible"/>
                                      </p:to>
                                    </p:set>
                                    <p:animEffect transition="in" filter="blinds(horizontal)">
                                      <p:cBhvr>
                                        <p:cTn id="7" dur="500"/>
                                        <p:tgtEl>
                                          <p:spTgt spid="4">
                                            <p:txEl>
                                              <p:charRg st="49"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Rectangle 3"/>
          <p:cNvSpPr txBox="1">
            <a:spLocks noChangeArrowheads="1"/>
          </p:cNvSpPr>
          <p:nvPr/>
        </p:nvSpPr>
        <p:spPr bwMode="auto">
          <a:xfrm>
            <a:off x="2544763" y="3357563"/>
            <a:ext cx="3357563" cy="7143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err="1">
                <a:solidFill>
                  <a:srgbClr val="FF0000"/>
                </a:solidFill>
                <a:latin typeface="Arial" panose="020B0604020202020204" pitchFamily="34" charset="0"/>
                <a:ea typeface="宋体" panose="02010600030101010101" pitchFamily="2" charset="-122"/>
                <a:cs typeface="+mn-cs"/>
              </a:rPr>
              <a:t>printf</a:t>
            </a:r>
            <a:r>
              <a:rPr kumimoji="1" lang="en-US" altLang="zh-CN" sz="3200" b="1" kern="1200" cap="none" spc="0" normalizeH="0" baseline="0" noProof="0" dirty="0">
                <a:solidFill>
                  <a:srgbClr val="FF0000"/>
                </a:solidFill>
                <a:latin typeface="Arial" panose="020B0604020202020204" pitchFamily="34" charset="0"/>
                <a:ea typeface="宋体" panose="02010600030101010101" pitchFamily="2" charset="-122"/>
                <a:cs typeface="+mn-cs"/>
              </a:rPr>
              <a:t>("%d ", </a:t>
            </a:r>
            <a:r>
              <a:rPr kumimoji="1" lang="en-US" altLang="zh-CN" sz="3200" b="1" kern="1200" cap="none" spc="0" normalizeH="0" baseline="0" noProof="0" dirty="0" err="1">
                <a:solidFill>
                  <a:srgbClr val="FF0000"/>
                </a:solidFill>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solidFill>
                  <a:srgbClr val="FF0000"/>
                </a:solidFill>
                <a:latin typeface="Arial" panose="020B0604020202020204" pitchFamily="34" charset="0"/>
                <a:ea typeface="宋体" panose="02010600030101010101" pitchFamily="2" charset="-122"/>
                <a:cs typeface="+mn-cs"/>
              </a:rPr>
              <a:t> );</a:t>
            </a:r>
            <a:endParaRPr kumimoji="1" lang="en-US" altLang="zh-CN" sz="3200" b="1" kern="0" cap="none" spc="0" normalizeH="0" baseline="0" noProof="0" dirty="0">
              <a:solidFill>
                <a:srgbClr val="FF0000"/>
              </a:solidFill>
              <a:latin typeface="+mn-lt"/>
              <a:ea typeface="+mn-ea"/>
              <a:cs typeface="+mn-cs"/>
            </a:endParaRPr>
          </a:p>
        </p:txBody>
      </p:sp>
      <p:sp>
        <p:nvSpPr>
          <p:cNvPr id="51" name="Rectangle 3"/>
          <p:cNvSpPr txBox="1">
            <a:spLocks noChangeArrowheads="1"/>
          </p:cNvSpPr>
          <p:nvPr/>
        </p:nvSpPr>
        <p:spPr bwMode="auto">
          <a:xfrm>
            <a:off x="4991100" y="1997075"/>
            <a:ext cx="928688" cy="714375"/>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err="1">
                <a:solidFill>
                  <a:srgbClr val="FF0000"/>
                </a:solidFill>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solidFill>
                  <a:srgbClr val="FF0000"/>
                </a:solidFill>
                <a:latin typeface="Arial" panose="020B0604020202020204" pitchFamily="34" charset="0"/>
                <a:ea typeface="宋体" panose="02010600030101010101" pitchFamily="2" charset="-122"/>
                <a:cs typeface="+mn-cs"/>
              </a:rPr>
              <a:t>++</a:t>
            </a:r>
            <a:endParaRPr kumimoji="1" lang="en-US" altLang="zh-CN" sz="3200" b="1" kern="0" cap="none" spc="0" normalizeH="0" baseline="0" noProof="0" dirty="0">
              <a:solidFill>
                <a:srgbClr val="FF0000"/>
              </a:solidFill>
              <a:latin typeface="+mn-lt"/>
              <a:ea typeface="+mn-ea"/>
              <a:cs typeface="+mn-cs"/>
            </a:endParaRPr>
          </a:p>
        </p:txBody>
      </p:sp>
      <p:sp>
        <p:nvSpPr>
          <p:cNvPr id="49" name="Rectangle 3"/>
          <p:cNvSpPr txBox="1"/>
          <p:nvPr/>
        </p:nvSpPr>
        <p:spPr>
          <a:xfrm>
            <a:off x="3586163" y="1997075"/>
            <a:ext cx="1643062" cy="642938"/>
          </a:xfrm>
          <a:prstGeom prst="rect">
            <a:avLst/>
          </a:prstGeom>
          <a:noFill/>
          <a:ln w="9525">
            <a:noFill/>
          </a:ln>
        </p:spPr>
        <p:txBody>
          <a:bodyPr/>
          <a:p>
            <a:pPr marL="342900" indent="-342900" eaLnBrk="0" hangingPunct="0">
              <a:lnSpc>
                <a:spcPct val="120000"/>
              </a:lnSpc>
              <a:spcBef>
                <a:spcPct val="20000"/>
              </a:spcBef>
            </a:pPr>
            <a:r>
              <a:rPr lang="en-US" altLang="zh-CN" sz="3200" b="1" dirty="0">
                <a:solidFill>
                  <a:srgbClr val="FF0000"/>
                </a:solidFill>
                <a:latin typeface="Arial" panose="020B0604020202020204" pitchFamily="34" charset="0"/>
              </a:rPr>
              <a:t>i&lt;=100</a:t>
            </a:r>
            <a:endParaRPr lang="en-US" altLang="zh-CN" sz="3200" b="1" dirty="0">
              <a:solidFill>
                <a:srgbClr val="FF0000"/>
              </a:solidFill>
              <a:latin typeface="Arial" panose="020B0604020202020204" pitchFamily="34" charset="0"/>
            </a:endParaRPr>
          </a:p>
        </p:txBody>
      </p:sp>
      <p:sp>
        <p:nvSpPr>
          <p:cNvPr id="48" name="Rectangle 3"/>
          <p:cNvSpPr txBox="1">
            <a:spLocks noChangeArrowheads="1"/>
          </p:cNvSpPr>
          <p:nvPr/>
        </p:nvSpPr>
        <p:spPr bwMode="auto">
          <a:xfrm>
            <a:off x="2871788" y="1997075"/>
            <a:ext cx="928688" cy="57150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err="1">
                <a:solidFill>
                  <a:srgbClr val="FF0000"/>
                </a:solidFill>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solidFill>
                  <a:srgbClr val="FF0000"/>
                </a:solidFill>
                <a:latin typeface="Arial" panose="020B0604020202020204" pitchFamily="34" charset="0"/>
                <a:ea typeface="宋体" panose="02010600030101010101" pitchFamily="2" charset="-122"/>
                <a:cs typeface="+mn-cs"/>
              </a:rPr>
              <a:t>=1</a:t>
            </a:r>
            <a:endParaRPr kumimoji="1" lang="en-US" altLang="zh-CN" sz="3200" b="1" kern="0" cap="none" spc="0" normalizeH="0" baseline="0" noProof="0" dirty="0">
              <a:solidFill>
                <a:srgbClr val="FF0000"/>
              </a:solidFill>
              <a:latin typeface="+mn-lt"/>
              <a:ea typeface="+mn-ea"/>
              <a:cs typeface="+mn-cs"/>
            </a:endParaRPr>
          </a:p>
        </p:txBody>
      </p:sp>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095500" y="2000250"/>
            <a:ext cx="3857625" cy="285750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for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=1;i&lt;=100;i++)</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printf</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("%d ",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 );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endParaRPr kumimoji="1" lang="en-US" altLang="zh-CN" sz="3200" b="1" kern="0" cap="none" spc="0" normalizeH="0" baseline="0" noProof="0" dirty="0">
              <a:latin typeface="+mn-lt"/>
              <a:ea typeface="+mn-ea"/>
              <a:cs typeface="+mn-cs"/>
            </a:endParaRPr>
          </a:p>
        </p:txBody>
      </p:sp>
      <p:sp>
        <p:nvSpPr>
          <p:cNvPr id="2663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6" name="流程图: 决策 15"/>
          <p:cNvSpPr/>
          <p:nvPr/>
        </p:nvSpPr>
        <p:spPr>
          <a:xfrm>
            <a:off x="6810375" y="2811463"/>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a:t>
            </a:r>
            <a:r>
              <a:rPr lang="zh-CN" altLang="zh-CN" sz="2800" b="1" dirty="0">
                <a:latin typeface="Arial" panose="020B0604020202020204" pitchFamily="34" charset="0"/>
              </a:rPr>
              <a:t> ≤</a:t>
            </a:r>
            <a:r>
              <a:rPr lang="en-US" altLang="zh-CN" sz="2800" b="1" dirty="0">
                <a:latin typeface="Arial" panose="020B0604020202020204" pitchFamily="34" charset="0"/>
              </a:rPr>
              <a:t>100</a:t>
            </a:r>
            <a:endParaRPr lang="zh-CN" altLang="en-US" sz="2800" b="1" dirty="0">
              <a:latin typeface="Arial" panose="020B0604020202020204" pitchFamily="34" charset="0"/>
            </a:endParaRPr>
          </a:p>
        </p:txBody>
      </p:sp>
      <p:sp>
        <p:nvSpPr>
          <p:cNvPr id="17" name="TextBox 16"/>
          <p:cNvSpPr txBox="1"/>
          <p:nvPr/>
        </p:nvSpPr>
        <p:spPr>
          <a:xfrm>
            <a:off x="8310563" y="3500438"/>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18" name="TextBox 17"/>
          <p:cNvSpPr txBox="1"/>
          <p:nvPr/>
        </p:nvSpPr>
        <p:spPr>
          <a:xfrm>
            <a:off x="9525000" y="2643188"/>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sp>
        <p:nvSpPr>
          <p:cNvPr id="19" name="流程图: 过程 18"/>
          <p:cNvSpPr/>
          <p:nvPr/>
        </p:nvSpPr>
        <p:spPr>
          <a:xfrm>
            <a:off x="7381875" y="4857750"/>
            <a:ext cx="1714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i=i+1</a:t>
            </a:r>
            <a:endParaRPr lang="zh-CN" altLang="en-US" sz="2800" b="1" dirty="0">
              <a:latin typeface="Arial" panose="020B0604020202020204" pitchFamily="34" charset="0"/>
            </a:endParaRPr>
          </a:p>
        </p:txBody>
      </p:sp>
      <p:cxnSp>
        <p:nvCxnSpPr>
          <p:cNvPr id="20" name="直接箭头连接符 19"/>
          <p:cNvCxnSpPr/>
          <p:nvPr/>
        </p:nvCxnSpPr>
        <p:spPr>
          <a:xfrm rot="-5400000" flipH="1">
            <a:off x="8024813" y="2643188"/>
            <a:ext cx="428625" cy="0"/>
          </a:xfrm>
          <a:prstGeom prst="straightConnector1">
            <a:avLst/>
          </a:prstGeom>
          <a:ln w="38100" cap="flat" cmpd="sng">
            <a:solidFill>
              <a:schemeClr val="tx1"/>
            </a:solidFill>
            <a:prstDash val="solid"/>
            <a:miter/>
            <a:headEnd type="none" w="med" len="med"/>
            <a:tailEnd type="arrow" w="med" len="med"/>
          </a:ln>
        </p:spPr>
      </p:cxnSp>
      <p:cxnSp>
        <p:nvCxnSpPr>
          <p:cNvPr id="21" name="直接连接符 20"/>
          <p:cNvCxnSpPr/>
          <p:nvPr/>
        </p:nvCxnSpPr>
        <p:spPr>
          <a:xfrm rot="10800000">
            <a:off x="6453188" y="5643563"/>
            <a:ext cx="1785937" cy="0"/>
          </a:xfrm>
          <a:prstGeom prst="line">
            <a:avLst/>
          </a:prstGeom>
          <a:ln w="38100" cap="flat" cmpd="sng">
            <a:solidFill>
              <a:schemeClr val="tx1"/>
            </a:solidFill>
            <a:prstDash val="solid"/>
            <a:miter/>
            <a:headEnd type="none" w="med" len="med"/>
            <a:tailEnd type="none" w="med" len="med"/>
          </a:ln>
        </p:spPr>
      </p:cxnSp>
      <p:cxnSp>
        <p:nvCxnSpPr>
          <p:cNvPr id="22" name="直接箭头连接符 21"/>
          <p:cNvCxnSpPr/>
          <p:nvPr/>
        </p:nvCxnSpPr>
        <p:spPr>
          <a:xfrm rot="-5400000" flipH="1">
            <a:off x="8024813" y="3748088"/>
            <a:ext cx="428625" cy="0"/>
          </a:xfrm>
          <a:prstGeom prst="straightConnector1">
            <a:avLst/>
          </a:prstGeom>
          <a:ln w="38100" cap="flat" cmpd="sng">
            <a:solidFill>
              <a:schemeClr val="tx1"/>
            </a:solidFill>
            <a:prstDash val="solid"/>
            <a:miter/>
            <a:headEnd type="none" w="med" len="med"/>
            <a:tailEnd type="arrow" w="med" len="med"/>
          </a:ln>
        </p:spPr>
      </p:cxnSp>
      <p:cxnSp>
        <p:nvCxnSpPr>
          <p:cNvPr id="23" name="直接箭头连接符 22"/>
          <p:cNvCxnSpPr/>
          <p:nvPr/>
        </p:nvCxnSpPr>
        <p:spPr>
          <a:xfrm rot="-5400000" flipH="1">
            <a:off x="8024813" y="6072188"/>
            <a:ext cx="428625" cy="0"/>
          </a:xfrm>
          <a:prstGeom prst="straightConnector1">
            <a:avLst/>
          </a:prstGeom>
          <a:ln w="38100" cap="flat" cmpd="sng">
            <a:solidFill>
              <a:schemeClr val="tx1"/>
            </a:solidFill>
            <a:prstDash val="solid"/>
            <a:miter/>
            <a:headEnd type="none" w="med" len="med"/>
            <a:tailEnd type="arrow" w="med" len="med"/>
          </a:ln>
        </p:spPr>
      </p:cxnSp>
      <p:cxnSp>
        <p:nvCxnSpPr>
          <p:cNvPr id="24" name="直接连接符 23"/>
          <p:cNvCxnSpPr/>
          <p:nvPr/>
        </p:nvCxnSpPr>
        <p:spPr>
          <a:xfrm rot="-5400000" flipV="1">
            <a:off x="4916488" y="4106863"/>
            <a:ext cx="3071812" cy="0"/>
          </a:xfrm>
          <a:prstGeom prst="line">
            <a:avLst/>
          </a:prstGeom>
          <a:ln w="38100" cap="flat" cmpd="sng">
            <a:solidFill>
              <a:schemeClr val="tx1"/>
            </a:solidFill>
            <a:prstDash val="solid"/>
            <a:miter/>
            <a:headEnd type="none" w="med" len="med"/>
            <a:tailEnd type="none" w="med" len="med"/>
          </a:ln>
        </p:spPr>
      </p:cxnSp>
      <p:cxnSp>
        <p:nvCxnSpPr>
          <p:cNvPr id="25" name="直接箭头连接符 24"/>
          <p:cNvCxnSpPr/>
          <p:nvPr/>
        </p:nvCxnSpPr>
        <p:spPr>
          <a:xfrm>
            <a:off x="6453188" y="2571750"/>
            <a:ext cx="1795462" cy="1588"/>
          </a:xfrm>
          <a:prstGeom prst="straightConnector1">
            <a:avLst/>
          </a:prstGeom>
          <a:ln w="38100" cap="flat" cmpd="sng">
            <a:solidFill>
              <a:schemeClr val="tx1"/>
            </a:solidFill>
            <a:prstDash val="solid"/>
            <a:miter/>
            <a:headEnd type="none" w="med" len="med"/>
            <a:tailEnd type="arrow" w="med" len="med"/>
          </a:ln>
        </p:spPr>
      </p:cxnSp>
      <p:sp>
        <p:nvSpPr>
          <p:cNvPr id="26" name="流程图: 过程 25"/>
          <p:cNvSpPr/>
          <p:nvPr/>
        </p:nvSpPr>
        <p:spPr>
          <a:xfrm>
            <a:off x="7515225" y="1928813"/>
            <a:ext cx="1463675"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i=1</a:t>
            </a:r>
            <a:endParaRPr lang="zh-CN" altLang="en-US" sz="2800" b="1" dirty="0">
              <a:latin typeface="Arial" panose="020B0604020202020204" pitchFamily="34" charset="0"/>
            </a:endParaRPr>
          </a:p>
        </p:txBody>
      </p:sp>
      <p:cxnSp>
        <p:nvCxnSpPr>
          <p:cNvPr id="27" name="直接箭头连接符 26"/>
          <p:cNvCxnSpPr/>
          <p:nvPr/>
        </p:nvCxnSpPr>
        <p:spPr>
          <a:xfrm rot="-5400000" flipH="1">
            <a:off x="8024813" y="1714500"/>
            <a:ext cx="428625" cy="0"/>
          </a:xfrm>
          <a:prstGeom prst="straightConnector1">
            <a:avLst/>
          </a:prstGeom>
          <a:ln w="38100" cap="flat" cmpd="sng">
            <a:solidFill>
              <a:schemeClr val="tx1"/>
            </a:solidFill>
            <a:prstDash val="solid"/>
            <a:miter/>
            <a:headEnd type="none" w="med" len="med"/>
            <a:tailEnd type="arrow" w="med" len="med"/>
          </a:ln>
        </p:spPr>
      </p:cxnSp>
      <p:sp>
        <p:nvSpPr>
          <p:cNvPr id="28" name="平行四边形 27"/>
          <p:cNvSpPr/>
          <p:nvPr/>
        </p:nvSpPr>
        <p:spPr>
          <a:xfrm>
            <a:off x="7381875" y="3962400"/>
            <a:ext cx="1714500" cy="500063"/>
          </a:xfrm>
          <a:prstGeom prst="parallelogram">
            <a:avLst>
              <a:gd name="adj" fmla="val 25001"/>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输出</a:t>
            </a:r>
            <a:r>
              <a:rPr lang="en-US" altLang="zh-CN" sz="2800" b="1" dirty="0">
                <a:latin typeface="Arial" panose="020B0604020202020204" pitchFamily="34" charset="0"/>
              </a:rPr>
              <a:t>i</a:t>
            </a:r>
            <a:endParaRPr lang="zh-CN" altLang="en-US" sz="2800" b="1" dirty="0">
              <a:latin typeface="Arial" panose="020B0604020202020204" pitchFamily="34" charset="0"/>
            </a:endParaRPr>
          </a:p>
        </p:txBody>
      </p:sp>
      <p:cxnSp>
        <p:nvCxnSpPr>
          <p:cNvPr id="29" name="直接箭头连接符 28"/>
          <p:cNvCxnSpPr/>
          <p:nvPr/>
        </p:nvCxnSpPr>
        <p:spPr>
          <a:xfrm rot="-5400000" flipH="1">
            <a:off x="8024813" y="4668838"/>
            <a:ext cx="428625" cy="0"/>
          </a:xfrm>
          <a:prstGeom prst="straightConnector1">
            <a:avLst/>
          </a:prstGeom>
          <a:ln w="38100" cap="flat" cmpd="sng">
            <a:solidFill>
              <a:schemeClr val="tx1"/>
            </a:solidFill>
            <a:prstDash val="solid"/>
            <a:miter/>
            <a:headEnd type="none" w="med" len="med"/>
            <a:tailEnd type="arrow" w="med" len="med"/>
          </a:ln>
        </p:spPr>
      </p:cxnSp>
      <p:cxnSp>
        <p:nvCxnSpPr>
          <p:cNvPr id="30" name="直接连接符 29"/>
          <p:cNvCxnSpPr>
            <a:stCxn id="19" idx="2"/>
          </p:cNvCxnSpPr>
          <p:nvPr/>
        </p:nvCxnSpPr>
        <p:spPr>
          <a:xfrm rot="5400000">
            <a:off x="8096250" y="5500688"/>
            <a:ext cx="285750" cy="0"/>
          </a:xfrm>
          <a:prstGeom prst="line">
            <a:avLst/>
          </a:prstGeom>
          <a:ln w="38100" cap="flat" cmpd="sng">
            <a:solidFill>
              <a:schemeClr val="tx1"/>
            </a:solidFill>
            <a:prstDash val="solid"/>
            <a:miter/>
            <a:headEnd type="none" w="med" len="med"/>
            <a:tailEnd type="none" w="med" len="med"/>
          </a:ln>
        </p:spPr>
      </p:cxnSp>
      <p:cxnSp>
        <p:nvCxnSpPr>
          <p:cNvPr id="39" name="直接连接符 38"/>
          <p:cNvCxnSpPr/>
          <p:nvPr/>
        </p:nvCxnSpPr>
        <p:spPr>
          <a:xfrm rot="5400000">
            <a:off x="8674100" y="4506913"/>
            <a:ext cx="2701925" cy="0"/>
          </a:xfrm>
          <a:prstGeom prst="line">
            <a:avLst/>
          </a:prstGeom>
          <a:ln w="38100" cap="flat" cmpd="sng">
            <a:solidFill>
              <a:schemeClr val="tx1"/>
            </a:solidFill>
            <a:prstDash val="solid"/>
            <a:miter/>
            <a:headEnd type="none" w="med" len="med"/>
            <a:tailEnd type="none" w="med" len="med"/>
          </a:ln>
        </p:spPr>
      </p:cxnSp>
      <p:cxnSp>
        <p:nvCxnSpPr>
          <p:cNvPr id="42" name="直接连接符 41"/>
          <p:cNvCxnSpPr/>
          <p:nvPr/>
        </p:nvCxnSpPr>
        <p:spPr>
          <a:xfrm rot="10800000">
            <a:off x="8239125" y="5857875"/>
            <a:ext cx="1785938" cy="0"/>
          </a:xfrm>
          <a:prstGeom prst="line">
            <a:avLst/>
          </a:prstGeom>
          <a:ln w="38100" cap="flat" cmpd="sng">
            <a:solidFill>
              <a:schemeClr val="tx1"/>
            </a:solidFill>
            <a:prstDash val="solid"/>
            <a:miter/>
            <a:headEnd type="none" w="med" len="med"/>
            <a:tailEnd type="none" w="med" len="med"/>
          </a:ln>
        </p:spPr>
      </p:cxnSp>
      <p:cxnSp>
        <p:nvCxnSpPr>
          <p:cNvPr id="45" name="直接连接符 44"/>
          <p:cNvCxnSpPr/>
          <p:nvPr/>
        </p:nvCxnSpPr>
        <p:spPr>
          <a:xfrm rot="10800000">
            <a:off x="9617075" y="3168650"/>
            <a:ext cx="428625" cy="0"/>
          </a:xfrm>
          <a:prstGeom prst="line">
            <a:avLst/>
          </a:prstGeom>
          <a:ln w="38100" cap="flat" cmpd="sng">
            <a:solidFill>
              <a:schemeClr val="tx1"/>
            </a:solidFill>
            <a:prstDash val="solid"/>
            <a:miter/>
            <a:headEnd type="none" w="med" len="med"/>
            <a:tailEnd type="none" w="med" len="med"/>
          </a:ln>
        </p:spPr>
      </p:cxnSp>
      <p:pic>
        <p:nvPicPr>
          <p:cNvPr id="26651" name="图片 30"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grpId="0" nodeType="clickEffect">
                                  <p:stCondLst>
                                    <p:cond delay="0"/>
                                  </p:stCondLst>
                                  <p:childTnLst>
                                    <p:animScale>
                                      <p:cBhvr>
                                        <p:cTn id="6" dur="1000" fill="hold"/>
                                        <p:tgtEl>
                                          <p:spTgt spid="48"/>
                                        </p:tgtEl>
                                      </p:cBhvr>
                                      <p:by x="400000" y="400000"/>
                                    </p:animScale>
                                  </p:childTnLst>
                                </p:cTn>
                              </p:par>
                            </p:childTnLst>
                          </p:cTn>
                        </p:par>
                        <p:par>
                          <p:cTn id="7" fill="hold">
                            <p:stCondLst>
                              <p:cond delay="1000"/>
                            </p:stCondLst>
                            <p:childTnLst>
                              <p:par>
                                <p:cTn id="8" presetID="3" presetClass="entr" presetSubtype="1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mph" presetSubtype="0" autoRev="1" fill="hold" grpId="0" nodeType="clickEffect">
                                  <p:stCondLst>
                                    <p:cond delay="0"/>
                                  </p:stCondLst>
                                  <p:childTnLst>
                                    <p:animScale>
                                      <p:cBhvr>
                                        <p:cTn id="17" dur="1000" fill="hold"/>
                                        <p:tgtEl>
                                          <p:spTgt spid="49"/>
                                        </p:tgtEl>
                                      </p:cBhvr>
                                      <p:by x="150000" y="150000"/>
                                    </p:animScale>
                                  </p:childTnLst>
                                </p:cTn>
                              </p:par>
                            </p:childTnLst>
                          </p:cTn>
                        </p:par>
                        <p:par>
                          <p:cTn id="18" fill="hold">
                            <p:stCondLst>
                              <p:cond delay="1000"/>
                            </p:stCondLst>
                            <p:childTnLst>
                              <p:par>
                                <p:cTn id="19" presetID="3" presetClass="entr" presetSubtype="1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mph" presetSubtype="0" autoRev="1" fill="hold" grpId="0" nodeType="clickEffect">
                                  <p:stCondLst>
                                    <p:cond delay="0"/>
                                  </p:stCondLst>
                                  <p:childTnLst>
                                    <p:animScale>
                                      <p:cBhvr>
                                        <p:cTn id="33" dur="1000" fill="hold"/>
                                        <p:tgtEl>
                                          <p:spTgt spid="50"/>
                                        </p:tgtEl>
                                      </p:cBhvr>
                                      <p:by x="150000" y="150000"/>
                                    </p:animScale>
                                  </p:childTnLst>
                                </p:cTn>
                              </p:par>
                            </p:childTnLst>
                          </p:cTn>
                        </p:par>
                        <p:par>
                          <p:cTn id="34" fill="hold">
                            <p:stCondLst>
                              <p:cond delay="1000"/>
                            </p:stCondLst>
                            <p:childTnLst>
                              <p:par>
                                <p:cTn id="35" presetID="3" presetClass="entr" presetSubtype="1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linds(horizontal)">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mph" presetSubtype="0" autoRev="1" fill="hold" grpId="0" nodeType="clickEffect">
                                  <p:stCondLst>
                                    <p:cond delay="0"/>
                                  </p:stCondLst>
                                  <p:childTnLst>
                                    <p:animScale>
                                      <p:cBhvr>
                                        <p:cTn id="44" dur="1000" fill="hold"/>
                                        <p:tgtEl>
                                          <p:spTgt spid="51"/>
                                        </p:tgtEl>
                                      </p:cBhvr>
                                      <p:by x="400000" y="400000"/>
                                    </p:animScale>
                                  </p:childTnLst>
                                </p:cTn>
                              </p:par>
                            </p:childTnLst>
                          </p:cTn>
                        </p:par>
                        <p:par>
                          <p:cTn id="45" fill="hold">
                            <p:stCondLst>
                              <p:cond delay="1000"/>
                            </p:stCondLst>
                            <p:childTnLst>
                              <p:par>
                                <p:cTn id="46" presetID="3" presetClass="entr" presetSubtype="1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blinds(horizontal)">
                                      <p:cBhvr>
                                        <p:cTn id="48" dur="500"/>
                                        <p:tgtEl>
                                          <p:spTgt spid="29"/>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1" fill="hold"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slide(fromTop)">
                                      <p:cBhvr>
                                        <p:cTn id="56" dur="500"/>
                                        <p:tgtEl>
                                          <p:spTgt spid="30"/>
                                        </p:tgtEl>
                                      </p:cBhvr>
                                    </p:animEffect>
                                  </p:childTnLst>
                                </p:cTn>
                              </p:par>
                            </p:childTnLst>
                          </p:cTn>
                        </p:par>
                        <p:par>
                          <p:cTn id="57" fill="hold">
                            <p:stCondLst>
                              <p:cond delay="500"/>
                            </p:stCondLst>
                            <p:childTnLst>
                              <p:par>
                                <p:cTn id="58" presetID="12" presetClass="entr" presetSubtype="2"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slide(fromRight)">
                                      <p:cBhvr>
                                        <p:cTn id="60" dur="500"/>
                                        <p:tgtEl>
                                          <p:spTgt spid="21"/>
                                        </p:tgtEl>
                                      </p:cBhvr>
                                    </p:animEffect>
                                  </p:childTnLst>
                                </p:cTn>
                              </p:par>
                            </p:childTnLst>
                          </p:cTn>
                        </p:par>
                        <p:par>
                          <p:cTn id="61" fill="hold">
                            <p:stCondLst>
                              <p:cond delay="1000"/>
                            </p:stCondLst>
                            <p:childTnLst>
                              <p:par>
                                <p:cTn id="62" presetID="12" presetClass="entr" presetSubtype="4"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lide(fromBottom)">
                                      <p:cBhvr>
                                        <p:cTn id="64" dur="500"/>
                                        <p:tgtEl>
                                          <p:spTgt spid="24"/>
                                        </p:tgtEl>
                                      </p:cBhvr>
                                    </p:animEffect>
                                  </p:childTnLst>
                                </p:cTn>
                              </p:par>
                            </p:childTnLst>
                          </p:cTn>
                        </p:par>
                        <p:par>
                          <p:cTn id="65" fill="hold">
                            <p:stCondLst>
                              <p:cond delay="1500"/>
                            </p:stCondLst>
                            <p:childTnLst>
                              <p:par>
                                <p:cTn id="66" presetID="1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slide(fromLeft)">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linds(horizontal)">
                                      <p:cBhvr>
                                        <p:cTn id="73" dur="500"/>
                                        <p:tgtEl>
                                          <p:spTgt spid="18"/>
                                        </p:tgtEl>
                                      </p:cBhvr>
                                    </p:animEffect>
                                  </p:childTnLst>
                                </p:cTn>
                              </p:par>
                            </p:childTnLst>
                          </p:cTn>
                        </p:par>
                        <p:par>
                          <p:cTn id="74" fill="hold">
                            <p:stCondLst>
                              <p:cond delay="500"/>
                            </p:stCondLst>
                            <p:childTnLst>
                              <p:par>
                                <p:cTn id="75" presetID="12" presetClass="entr" presetSubtype="8"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slide(fromLeft)">
                                      <p:cBhvr>
                                        <p:cTn id="77" dur="500"/>
                                        <p:tgtEl>
                                          <p:spTgt spid="45"/>
                                        </p:tgtEl>
                                      </p:cBhvr>
                                    </p:animEffect>
                                  </p:childTnLst>
                                </p:cTn>
                              </p:par>
                            </p:childTnLst>
                          </p:cTn>
                        </p:par>
                        <p:par>
                          <p:cTn id="78" fill="hold">
                            <p:stCondLst>
                              <p:cond delay="1000"/>
                            </p:stCondLst>
                            <p:childTnLst>
                              <p:par>
                                <p:cTn id="79" presetID="12" presetClass="entr" presetSubtype="1"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lide(fromTop)">
                                      <p:cBhvr>
                                        <p:cTn id="81" dur="500"/>
                                        <p:tgtEl>
                                          <p:spTgt spid="39"/>
                                        </p:tgtEl>
                                      </p:cBhvr>
                                    </p:animEffect>
                                  </p:childTnLst>
                                </p:cTn>
                              </p:par>
                            </p:childTnLst>
                          </p:cTn>
                        </p:par>
                        <p:par>
                          <p:cTn id="82" fill="hold">
                            <p:stCondLst>
                              <p:cond delay="1500"/>
                            </p:stCondLst>
                            <p:childTnLst>
                              <p:par>
                                <p:cTn id="83" presetID="12" presetClass="entr" presetSubtype="2"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slide(fromRight)">
                                      <p:cBhvr>
                                        <p:cTn id="85" dur="500"/>
                                        <p:tgtEl>
                                          <p:spTgt spid="42"/>
                                        </p:tgtEl>
                                      </p:cBhvr>
                                    </p:animEffect>
                                  </p:childTnLst>
                                </p:cTn>
                              </p:par>
                            </p:childTnLst>
                          </p:cTn>
                        </p:par>
                        <p:par>
                          <p:cTn id="86" fill="hold">
                            <p:stCondLst>
                              <p:cond delay="2000"/>
                            </p:stCondLst>
                            <p:childTnLst>
                              <p:par>
                                <p:cTn id="87" presetID="12" presetClass="entr" presetSubtype="1" fill="hold"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lide(fromTop)">
                                      <p:cBhvr>
                                        <p:cTn id="8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49" grpId="0"/>
      <p:bldP spid="48" grpId="0"/>
      <p:bldP spid="16" grpId="0" bldLvl="0" animBg="1"/>
      <p:bldP spid="17" grpId="0"/>
      <p:bldP spid="18" grpId="0"/>
      <p:bldP spid="19" grpId="0" bldLvl="0" animBg="1"/>
      <p:bldP spid="26" grpId="0" bldLvl="0" animBg="1"/>
      <p:bldP spid="2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7651" name="Rectangle 3"/>
          <p:cNvSpPr txBox="1"/>
          <p:nvPr/>
        </p:nvSpPr>
        <p:spPr>
          <a:xfrm>
            <a:off x="2452688" y="2000250"/>
            <a:ext cx="7143750" cy="2428875"/>
          </a:xfrm>
          <a:prstGeom prst="rect">
            <a:avLst/>
          </a:prstGeom>
          <a:noFill/>
          <a:ln w="9525">
            <a:noFill/>
          </a:ln>
        </p:spPr>
        <p:txBody>
          <a:bodyPr/>
          <a:p>
            <a:pPr>
              <a:lnSpc>
                <a:spcPct val="120000"/>
              </a:lnSpc>
              <a:buFont typeface="Wingdings" panose="05000000000000000000" pitchFamily="2" charset="2"/>
              <a:buChar char="Ø"/>
            </a:pPr>
            <a:r>
              <a:rPr lang="en-US" altLang="zh-CN" sz="3200" b="1" dirty="0">
                <a:latin typeface="Arial" panose="020B0604020202020204" pitchFamily="34" charset="0"/>
              </a:rPr>
              <a:t>for</a:t>
            </a:r>
            <a:r>
              <a:rPr lang="zh-CN" altLang="zh-CN" sz="3200" b="1" dirty="0">
                <a:latin typeface="Arial" panose="020B0604020202020204" pitchFamily="34" charset="0"/>
              </a:rPr>
              <a:t>语句的一般形式为</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for(</a:t>
            </a:r>
            <a:r>
              <a:rPr lang="zh-CN" altLang="zh-CN" sz="3200" b="1" dirty="0">
                <a:latin typeface="Arial" panose="020B0604020202020204" pitchFamily="34" charset="0"/>
              </a:rPr>
              <a:t>表达式</a:t>
            </a:r>
            <a:r>
              <a:rPr lang="en-US" altLang="zh-CN" sz="3200" b="1" dirty="0">
                <a:latin typeface="Arial" panose="020B0604020202020204" pitchFamily="34" charset="0"/>
              </a:rPr>
              <a:t>1</a:t>
            </a:r>
            <a:r>
              <a:rPr lang="zh-CN" altLang="zh-CN" sz="3200" b="1" dirty="0">
                <a:latin typeface="Arial" panose="020B0604020202020204" pitchFamily="34" charset="0"/>
              </a:rPr>
              <a:t>；表达式</a:t>
            </a:r>
            <a:r>
              <a:rPr lang="en-US" altLang="zh-CN" sz="3200" b="1" dirty="0">
                <a:latin typeface="Arial" panose="020B0604020202020204" pitchFamily="34" charset="0"/>
              </a:rPr>
              <a:t>2</a:t>
            </a:r>
            <a:r>
              <a:rPr lang="zh-CN" altLang="zh-CN" sz="3200" b="1" dirty="0">
                <a:latin typeface="Arial" panose="020B0604020202020204" pitchFamily="34" charset="0"/>
              </a:rPr>
              <a:t>；表达式</a:t>
            </a:r>
            <a:r>
              <a:rPr lang="en-US" altLang="zh-CN" sz="3200" b="1" dirty="0">
                <a:latin typeface="Arial" panose="020B0604020202020204" pitchFamily="34" charset="0"/>
              </a:rPr>
              <a:t>3) </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a:t>
            </a:r>
            <a:r>
              <a:rPr lang="zh-CN" altLang="zh-CN" sz="3200" b="1" dirty="0">
                <a:latin typeface="Arial" panose="020B0604020202020204" pitchFamily="34" charset="0"/>
              </a:rPr>
              <a:t>语句</a:t>
            </a:r>
            <a:endParaRPr lang="zh-CN" altLang="zh-CN" sz="3200" b="1" dirty="0">
              <a:latin typeface="Arial" panose="020B0604020202020204" pitchFamily="34" charset="0"/>
            </a:endParaRPr>
          </a:p>
        </p:txBody>
      </p:sp>
      <p:sp>
        <p:nvSpPr>
          <p:cNvPr id="2765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5" name="直接连接符 4"/>
          <p:cNvCxnSpPr/>
          <p:nvPr/>
        </p:nvCxnSpPr>
        <p:spPr>
          <a:xfrm>
            <a:off x="3738563" y="3214688"/>
            <a:ext cx="1500187" cy="0"/>
          </a:xfrm>
          <a:prstGeom prst="line">
            <a:avLst/>
          </a:prstGeom>
          <a:ln w="38100" cap="flat" cmpd="sng">
            <a:solidFill>
              <a:srgbClr val="FF0000"/>
            </a:solidFill>
            <a:prstDash val="solid"/>
            <a:miter/>
            <a:headEnd type="none" w="med" len="med"/>
            <a:tailEnd type="none" w="med" len="med"/>
          </a:ln>
        </p:spPr>
      </p:cxnSp>
      <p:sp>
        <p:nvSpPr>
          <p:cNvPr id="8" name="线形标注 2 7"/>
          <p:cNvSpPr/>
          <p:nvPr/>
        </p:nvSpPr>
        <p:spPr>
          <a:xfrm>
            <a:off x="2809875" y="4000500"/>
            <a:ext cx="4143375" cy="1571625"/>
          </a:xfrm>
          <a:prstGeom prst="borderCallout2">
            <a:avLst>
              <a:gd name="adj1" fmla="val 2245"/>
              <a:gd name="adj2" fmla="val 13352"/>
              <a:gd name="adj3" fmla="val -26472"/>
              <a:gd name="adj4" fmla="val 16347"/>
              <a:gd name="adj5" fmla="val -48106"/>
              <a:gd name="adj6" fmla="val 27644"/>
            </a:avLst>
          </a:prstGeom>
          <a:solidFill>
            <a:schemeClr val="accent1"/>
          </a:solidFill>
          <a:ln w="38100" cap="flat" cmpd="sng">
            <a:solidFill>
              <a:srgbClr val="FF0000"/>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设置初始条件，只执行一次。可以为零个、一个或多个变量设置初值</a:t>
            </a:r>
            <a:r>
              <a:rPr lang="zh-CN" altLang="en-US" sz="2800" b="1" dirty="0">
                <a:solidFill>
                  <a:srgbClr val="0000CC"/>
                </a:solidFill>
                <a:latin typeface="Arial" panose="020B0604020202020204" pitchFamily="34" charset="0"/>
              </a:rPr>
              <a:t>执行</a:t>
            </a:r>
            <a:endParaRPr lang="zh-CN" altLang="en-US" sz="2800" dirty="0">
              <a:latin typeface="Arial" panose="020B0604020202020204" pitchFamily="34" charset="0"/>
            </a:endParaRPr>
          </a:p>
        </p:txBody>
      </p:sp>
      <p:pic>
        <p:nvPicPr>
          <p:cNvPr id="27655"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8675" name="Rectangle 3"/>
          <p:cNvSpPr txBox="1"/>
          <p:nvPr/>
        </p:nvSpPr>
        <p:spPr>
          <a:xfrm>
            <a:off x="2452688" y="2000250"/>
            <a:ext cx="7143750" cy="2428875"/>
          </a:xfrm>
          <a:prstGeom prst="rect">
            <a:avLst/>
          </a:prstGeom>
          <a:noFill/>
          <a:ln w="9525">
            <a:noFill/>
          </a:ln>
        </p:spPr>
        <p:txBody>
          <a:bodyPr/>
          <a:p>
            <a:pPr>
              <a:lnSpc>
                <a:spcPct val="120000"/>
              </a:lnSpc>
              <a:buFont typeface="Wingdings" panose="05000000000000000000" pitchFamily="2" charset="2"/>
              <a:buChar char="Ø"/>
            </a:pPr>
            <a:r>
              <a:rPr lang="en-US" altLang="zh-CN" sz="3200" b="1" dirty="0">
                <a:latin typeface="Arial" panose="020B0604020202020204" pitchFamily="34" charset="0"/>
              </a:rPr>
              <a:t>for</a:t>
            </a:r>
            <a:r>
              <a:rPr lang="zh-CN" altLang="zh-CN" sz="3200" b="1" dirty="0">
                <a:latin typeface="Arial" panose="020B0604020202020204" pitchFamily="34" charset="0"/>
              </a:rPr>
              <a:t>语句的一般形式为</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for(</a:t>
            </a:r>
            <a:r>
              <a:rPr lang="zh-CN" altLang="zh-CN" sz="3200" b="1" dirty="0">
                <a:latin typeface="Arial" panose="020B0604020202020204" pitchFamily="34" charset="0"/>
              </a:rPr>
              <a:t>表达式</a:t>
            </a:r>
            <a:r>
              <a:rPr lang="en-US" altLang="zh-CN" sz="3200" b="1" dirty="0">
                <a:latin typeface="Arial" panose="020B0604020202020204" pitchFamily="34" charset="0"/>
              </a:rPr>
              <a:t>1</a:t>
            </a:r>
            <a:r>
              <a:rPr lang="zh-CN" altLang="zh-CN" sz="3200" b="1" dirty="0">
                <a:latin typeface="Arial" panose="020B0604020202020204" pitchFamily="34" charset="0"/>
              </a:rPr>
              <a:t>；表达式</a:t>
            </a:r>
            <a:r>
              <a:rPr lang="en-US" altLang="zh-CN" sz="3200" b="1" dirty="0">
                <a:latin typeface="Arial" panose="020B0604020202020204" pitchFamily="34" charset="0"/>
              </a:rPr>
              <a:t>2</a:t>
            </a:r>
            <a:r>
              <a:rPr lang="zh-CN" altLang="zh-CN" sz="3200" b="1" dirty="0">
                <a:latin typeface="Arial" panose="020B0604020202020204" pitchFamily="34" charset="0"/>
              </a:rPr>
              <a:t>；表达式</a:t>
            </a:r>
            <a:r>
              <a:rPr lang="en-US" altLang="zh-CN" sz="3200" b="1" dirty="0">
                <a:latin typeface="Arial" panose="020B0604020202020204" pitchFamily="34" charset="0"/>
              </a:rPr>
              <a:t>3) </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a:t>
            </a:r>
            <a:r>
              <a:rPr lang="zh-CN" altLang="zh-CN" sz="3200" b="1" dirty="0">
                <a:latin typeface="Arial" panose="020B0604020202020204" pitchFamily="34" charset="0"/>
              </a:rPr>
              <a:t>语句</a:t>
            </a:r>
            <a:endParaRPr lang="zh-CN" altLang="zh-CN" sz="3200" b="1" dirty="0">
              <a:latin typeface="Arial" panose="020B0604020202020204" pitchFamily="34" charset="0"/>
            </a:endParaRPr>
          </a:p>
        </p:txBody>
      </p:sp>
      <p:sp>
        <p:nvSpPr>
          <p:cNvPr id="28676"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5" name="直接连接符 4"/>
          <p:cNvCxnSpPr/>
          <p:nvPr/>
        </p:nvCxnSpPr>
        <p:spPr>
          <a:xfrm>
            <a:off x="5524500" y="3214688"/>
            <a:ext cx="1500188" cy="0"/>
          </a:xfrm>
          <a:prstGeom prst="line">
            <a:avLst/>
          </a:prstGeom>
          <a:ln w="38100" cap="flat" cmpd="sng">
            <a:solidFill>
              <a:srgbClr val="FF0000"/>
            </a:solidFill>
            <a:prstDash val="solid"/>
            <a:miter/>
            <a:headEnd type="none" w="med" len="med"/>
            <a:tailEnd type="none" w="med" len="med"/>
          </a:ln>
        </p:spPr>
      </p:cxnSp>
      <p:sp>
        <p:nvSpPr>
          <p:cNvPr id="8" name="线形标注 2 7"/>
          <p:cNvSpPr/>
          <p:nvPr/>
        </p:nvSpPr>
        <p:spPr>
          <a:xfrm>
            <a:off x="4238625" y="4000500"/>
            <a:ext cx="5929313" cy="1571625"/>
          </a:xfrm>
          <a:prstGeom prst="borderCallout2">
            <a:avLst>
              <a:gd name="adj1" fmla="val -1741"/>
              <a:gd name="adj2" fmla="val 51801"/>
              <a:gd name="adj3" fmla="val -24875"/>
              <a:gd name="adj4" fmla="val 50778"/>
              <a:gd name="adj5" fmla="val -48106"/>
              <a:gd name="adj6" fmla="val 38843"/>
            </a:avLst>
          </a:prstGeom>
          <a:solidFill>
            <a:schemeClr val="accent1"/>
          </a:solidFill>
          <a:ln w="38100" cap="flat" cmpd="sng">
            <a:solidFill>
              <a:srgbClr val="FF0000"/>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循环条件表达式，用来判定是否继续循环。在每次执行循环体前先执行此表达式，决定是否继续执行循环</a:t>
            </a:r>
            <a:endParaRPr lang="zh-CN" altLang="en-US" sz="2800" dirty="0">
              <a:latin typeface="Arial" panose="020B0604020202020204" pitchFamily="34" charset="0"/>
            </a:endParaRPr>
          </a:p>
        </p:txBody>
      </p:sp>
      <p:pic>
        <p:nvPicPr>
          <p:cNvPr id="28679"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29699" name="Rectangle 3"/>
          <p:cNvSpPr txBox="1"/>
          <p:nvPr/>
        </p:nvSpPr>
        <p:spPr>
          <a:xfrm>
            <a:off x="2452688" y="2000250"/>
            <a:ext cx="7143750" cy="2428875"/>
          </a:xfrm>
          <a:prstGeom prst="rect">
            <a:avLst/>
          </a:prstGeom>
          <a:noFill/>
          <a:ln w="9525">
            <a:noFill/>
          </a:ln>
        </p:spPr>
        <p:txBody>
          <a:bodyPr/>
          <a:p>
            <a:pPr>
              <a:lnSpc>
                <a:spcPct val="120000"/>
              </a:lnSpc>
              <a:buFont typeface="Wingdings" panose="05000000000000000000" pitchFamily="2" charset="2"/>
              <a:buChar char="Ø"/>
            </a:pPr>
            <a:r>
              <a:rPr lang="en-US" altLang="zh-CN" sz="3200" b="1" dirty="0">
                <a:latin typeface="Arial" panose="020B0604020202020204" pitchFamily="34" charset="0"/>
              </a:rPr>
              <a:t>for</a:t>
            </a:r>
            <a:r>
              <a:rPr lang="zh-CN" altLang="zh-CN" sz="3200" b="1" dirty="0">
                <a:latin typeface="Arial" panose="020B0604020202020204" pitchFamily="34" charset="0"/>
              </a:rPr>
              <a:t>语句的一般形式为</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for(</a:t>
            </a:r>
            <a:r>
              <a:rPr lang="zh-CN" altLang="zh-CN" sz="3200" b="1" dirty="0">
                <a:latin typeface="Arial" panose="020B0604020202020204" pitchFamily="34" charset="0"/>
              </a:rPr>
              <a:t>表达式</a:t>
            </a:r>
            <a:r>
              <a:rPr lang="en-US" altLang="zh-CN" sz="3200" b="1" dirty="0">
                <a:latin typeface="Arial" panose="020B0604020202020204" pitchFamily="34" charset="0"/>
              </a:rPr>
              <a:t>1</a:t>
            </a:r>
            <a:r>
              <a:rPr lang="zh-CN" altLang="zh-CN" sz="3200" b="1" dirty="0">
                <a:latin typeface="Arial" panose="020B0604020202020204" pitchFamily="34" charset="0"/>
              </a:rPr>
              <a:t>；表达式</a:t>
            </a:r>
            <a:r>
              <a:rPr lang="en-US" altLang="zh-CN" sz="3200" b="1" dirty="0">
                <a:latin typeface="Arial" panose="020B0604020202020204" pitchFamily="34" charset="0"/>
              </a:rPr>
              <a:t>2</a:t>
            </a:r>
            <a:r>
              <a:rPr lang="zh-CN" altLang="zh-CN" sz="3200" b="1" dirty="0">
                <a:latin typeface="Arial" panose="020B0604020202020204" pitchFamily="34" charset="0"/>
              </a:rPr>
              <a:t>；表达式</a:t>
            </a:r>
            <a:r>
              <a:rPr lang="en-US" altLang="zh-CN" sz="3200" b="1" dirty="0">
                <a:latin typeface="Arial" panose="020B0604020202020204" pitchFamily="34" charset="0"/>
              </a:rPr>
              <a:t>3) </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a:t>
            </a:r>
            <a:r>
              <a:rPr lang="zh-CN" altLang="zh-CN" sz="3200" b="1" dirty="0">
                <a:latin typeface="Arial" panose="020B0604020202020204" pitchFamily="34" charset="0"/>
              </a:rPr>
              <a:t>语句</a:t>
            </a:r>
            <a:endParaRPr lang="zh-CN" altLang="zh-CN" sz="3200" b="1" dirty="0">
              <a:latin typeface="Arial" panose="020B0604020202020204" pitchFamily="34" charset="0"/>
            </a:endParaRPr>
          </a:p>
        </p:txBody>
      </p:sp>
      <p:sp>
        <p:nvSpPr>
          <p:cNvPr id="2970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5" name="直接连接符 4"/>
          <p:cNvCxnSpPr/>
          <p:nvPr/>
        </p:nvCxnSpPr>
        <p:spPr>
          <a:xfrm>
            <a:off x="7381875" y="3214688"/>
            <a:ext cx="1500188" cy="0"/>
          </a:xfrm>
          <a:prstGeom prst="line">
            <a:avLst/>
          </a:prstGeom>
          <a:ln w="38100" cap="flat" cmpd="sng">
            <a:solidFill>
              <a:srgbClr val="FF0000"/>
            </a:solidFill>
            <a:prstDash val="solid"/>
            <a:miter/>
            <a:headEnd type="none" w="med" len="med"/>
            <a:tailEnd type="none" w="med" len="med"/>
          </a:ln>
        </p:spPr>
      </p:cxnSp>
      <p:sp>
        <p:nvSpPr>
          <p:cNvPr id="8" name="线形标注 2 7"/>
          <p:cNvSpPr/>
          <p:nvPr/>
        </p:nvSpPr>
        <p:spPr>
          <a:xfrm>
            <a:off x="5881688" y="4143375"/>
            <a:ext cx="4429125" cy="1571625"/>
          </a:xfrm>
          <a:prstGeom prst="borderCallout2">
            <a:avLst>
              <a:gd name="adj1" fmla="val -1741"/>
              <a:gd name="adj2" fmla="val 51801"/>
              <a:gd name="adj3" fmla="val -24875"/>
              <a:gd name="adj4" fmla="val 50778"/>
              <a:gd name="adj5" fmla="val -56875"/>
              <a:gd name="adj6" fmla="val 43648"/>
            </a:avLst>
          </a:prstGeom>
          <a:solidFill>
            <a:schemeClr val="accent1"/>
          </a:solidFill>
          <a:ln w="38100" cap="flat" cmpd="sng">
            <a:solidFill>
              <a:srgbClr val="FF0000"/>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作为循环的调整器，例如使循环变量增值，它是在执行完循环体后才进行的</a:t>
            </a:r>
            <a:endParaRPr lang="zh-CN" altLang="en-US" sz="2800" dirty="0">
              <a:latin typeface="Arial" panose="020B0604020202020204" pitchFamily="34" charset="0"/>
            </a:endParaRPr>
          </a:p>
        </p:txBody>
      </p:sp>
      <p:pic>
        <p:nvPicPr>
          <p:cNvPr id="29703"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0723" name="Rectangle 3"/>
          <p:cNvSpPr txBox="1"/>
          <p:nvPr/>
        </p:nvSpPr>
        <p:spPr>
          <a:xfrm>
            <a:off x="2166938" y="1571625"/>
            <a:ext cx="8072437" cy="4643438"/>
          </a:xfrm>
          <a:prstGeom prst="rect">
            <a:avLst/>
          </a:prstGeom>
          <a:noFill/>
          <a:ln w="9525">
            <a:noFill/>
          </a:ln>
        </p:spPr>
        <p:txBody>
          <a:bodyPr/>
          <a:p>
            <a:pPr>
              <a:lnSpc>
                <a:spcPct val="120000"/>
              </a:lnSpc>
              <a:buFont typeface="Wingdings" panose="05000000000000000000" pitchFamily="2" charset="2"/>
              <a:buChar char="Ø"/>
            </a:pPr>
            <a:r>
              <a:rPr lang="en-US" altLang="zh-CN" sz="3200" b="1" dirty="0">
                <a:latin typeface="Arial" panose="020B0604020202020204" pitchFamily="34" charset="0"/>
              </a:rPr>
              <a:t>for</a:t>
            </a:r>
            <a:r>
              <a:rPr lang="zh-CN" altLang="zh-CN" sz="3200" b="1" dirty="0">
                <a:latin typeface="Arial" panose="020B0604020202020204" pitchFamily="34" charset="0"/>
              </a:rPr>
              <a:t>语句的执行过程</a:t>
            </a:r>
            <a:r>
              <a:rPr lang="zh-CN" altLang="en-US" sz="3200" b="1" dirty="0">
                <a:latin typeface="Arial" panose="020B0604020202020204" pitchFamily="34" charset="0"/>
              </a:rPr>
              <a:t>：</a:t>
            </a:r>
            <a:endParaRPr lang="en-US" altLang="zh-CN" sz="3200" b="1" dirty="0">
              <a:latin typeface="Arial" panose="020B0604020202020204" pitchFamily="34" charset="0"/>
            </a:endParaRPr>
          </a:p>
          <a:p>
            <a:pPr lvl="1" eaLnBrk="1" hangingPunct="1">
              <a:lnSpc>
                <a:spcPct val="120000"/>
              </a:lnSpc>
            </a:pPr>
            <a:r>
              <a:rPr lang="en-US" altLang="zh-CN" sz="2800" b="1" dirty="0">
                <a:latin typeface="Arial" panose="020B0604020202020204" pitchFamily="34" charset="0"/>
              </a:rPr>
              <a:t>(1) </a:t>
            </a:r>
            <a:r>
              <a:rPr lang="zh-CN" altLang="zh-CN" sz="2800" b="1" dirty="0">
                <a:latin typeface="Arial" panose="020B0604020202020204" pitchFamily="34" charset="0"/>
              </a:rPr>
              <a:t>先求解表达式</a:t>
            </a:r>
            <a:r>
              <a:rPr lang="en-US" altLang="zh-CN" sz="2800" b="1" dirty="0">
                <a:latin typeface="Arial" panose="020B0604020202020204" pitchFamily="34" charset="0"/>
              </a:rPr>
              <a:t>1</a:t>
            </a:r>
            <a:endParaRPr lang="zh-CN" altLang="zh-CN" sz="2800" b="1" dirty="0">
              <a:latin typeface="Arial" panose="020B0604020202020204" pitchFamily="34" charset="0"/>
            </a:endParaRPr>
          </a:p>
          <a:p>
            <a:pPr lvl="1" eaLnBrk="1" hangingPunct="1">
              <a:lnSpc>
                <a:spcPct val="120000"/>
              </a:lnSpc>
            </a:pPr>
            <a:r>
              <a:rPr lang="en-US" altLang="zh-CN" sz="2800" b="1" dirty="0">
                <a:latin typeface="Arial" panose="020B0604020202020204" pitchFamily="34" charset="0"/>
              </a:rPr>
              <a:t>(2) </a:t>
            </a:r>
            <a:r>
              <a:rPr lang="zh-CN" altLang="zh-CN" sz="2800" b="1" dirty="0">
                <a:latin typeface="Arial" panose="020B0604020202020204" pitchFamily="34" charset="0"/>
              </a:rPr>
              <a:t>求解表达式</a:t>
            </a:r>
            <a:r>
              <a:rPr lang="en-US" altLang="zh-CN" sz="2800" b="1" dirty="0">
                <a:latin typeface="Arial" panose="020B0604020202020204" pitchFamily="34" charset="0"/>
              </a:rPr>
              <a:t>2</a:t>
            </a:r>
            <a:r>
              <a:rPr lang="zh-CN" altLang="zh-CN" sz="2800" b="1" dirty="0">
                <a:latin typeface="Arial" panose="020B0604020202020204" pitchFamily="34" charset="0"/>
              </a:rPr>
              <a:t>，若</a:t>
            </a:r>
            <a:r>
              <a:rPr lang="zh-CN" altLang="en-US" sz="2800" b="1" dirty="0">
                <a:latin typeface="Arial" panose="020B0604020202020204" pitchFamily="34" charset="0"/>
              </a:rPr>
              <a:t>其</a:t>
            </a:r>
            <a:r>
              <a:rPr lang="zh-CN" altLang="zh-CN" sz="2800" b="1" dirty="0">
                <a:latin typeface="Arial" panose="020B0604020202020204" pitchFamily="34" charset="0"/>
              </a:rPr>
              <a:t>值为真，执行循环体，然后执行下面第</a:t>
            </a:r>
            <a:r>
              <a:rPr lang="en-US" altLang="zh-CN" sz="2800" b="1" dirty="0">
                <a:latin typeface="Arial" panose="020B0604020202020204" pitchFamily="34" charset="0"/>
              </a:rPr>
              <a:t>(3)</a:t>
            </a:r>
            <a:r>
              <a:rPr lang="zh-CN" altLang="zh-CN" sz="2800" b="1" dirty="0">
                <a:latin typeface="Arial" panose="020B0604020202020204" pitchFamily="34" charset="0"/>
              </a:rPr>
              <a:t>步。若为假，则结束循环，转到第</a:t>
            </a:r>
            <a:r>
              <a:rPr lang="en-US" altLang="zh-CN" sz="2800" b="1" dirty="0">
                <a:latin typeface="Arial" panose="020B0604020202020204" pitchFamily="34" charset="0"/>
              </a:rPr>
              <a:t>(5)</a:t>
            </a:r>
            <a:r>
              <a:rPr lang="zh-CN" altLang="zh-CN" sz="2800" b="1" dirty="0">
                <a:latin typeface="Arial" panose="020B0604020202020204" pitchFamily="34" charset="0"/>
              </a:rPr>
              <a:t>步</a:t>
            </a:r>
            <a:endParaRPr lang="zh-CN" altLang="zh-CN" sz="2800" b="1" dirty="0">
              <a:latin typeface="Arial" panose="020B0604020202020204" pitchFamily="34" charset="0"/>
            </a:endParaRPr>
          </a:p>
          <a:p>
            <a:pPr lvl="1" eaLnBrk="1" hangingPunct="1">
              <a:lnSpc>
                <a:spcPct val="120000"/>
              </a:lnSpc>
            </a:pPr>
            <a:r>
              <a:rPr lang="en-US" altLang="zh-CN" sz="2800" b="1" dirty="0">
                <a:latin typeface="Arial" panose="020B0604020202020204" pitchFamily="34" charset="0"/>
              </a:rPr>
              <a:t>(3) </a:t>
            </a:r>
            <a:r>
              <a:rPr lang="zh-CN" altLang="zh-CN" sz="2800" b="1" dirty="0">
                <a:latin typeface="Arial" panose="020B0604020202020204" pitchFamily="34" charset="0"/>
              </a:rPr>
              <a:t>求解表达式</a:t>
            </a:r>
            <a:r>
              <a:rPr lang="en-US" altLang="zh-CN" sz="2800" b="1" dirty="0">
                <a:latin typeface="Arial" panose="020B0604020202020204" pitchFamily="34" charset="0"/>
              </a:rPr>
              <a:t>3</a:t>
            </a:r>
            <a:endParaRPr lang="zh-CN" altLang="zh-CN" sz="2800" b="1" dirty="0">
              <a:latin typeface="Arial" panose="020B0604020202020204" pitchFamily="34" charset="0"/>
            </a:endParaRPr>
          </a:p>
          <a:p>
            <a:pPr lvl="1" eaLnBrk="1" hangingPunct="1">
              <a:lnSpc>
                <a:spcPct val="120000"/>
              </a:lnSpc>
            </a:pPr>
            <a:r>
              <a:rPr lang="en-US" altLang="zh-CN" sz="2800" b="1" dirty="0">
                <a:latin typeface="Arial" panose="020B0604020202020204" pitchFamily="34" charset="0"/>
              </a:rPr>
              <a:t>(4) </a:t>
            </a:r>
            <a:r>
              <a:rPr lang="zh-CN" altLang="zh-CN" sz="2800" b="1" dirty="0">
                <a:latin typeface="Arial" panose="020B0604020202020204" pitchFamily="34" charset="0"/>
              </a:rPr>
              <a:t>转回上面步骤</a:t>
            </a:r>
            <a:r>
              <a:rPr lang="en-US" altLang="zh-CN" sz="2800" b="1" dirty="0">
                <a:latin typeface="Arial" panose="020B0604020202020204" pitchFamily="34" charset="0"/>
              </a:rPr>
              <a:t>(2)</a:t>
            </a:r>
            <a:r>
              <a:rPr lang="zh-CN" altLang="zh-CN" sz="2800" b="1" dirty="0">
                <a:latin typeface="Arial" panose="020B0604020202020204" pitchFamily="34" charset="0"/>
              </a:rPr>
              <a:t>继续执行</a:t>
            </a:r>
            <a:endParaRPr lang="zh-CN" altLang="zh-CN" sz="2800" b="1" dirty="0">
              <a:latin typeface="Arial" panose="020B0604020202020204" pitchFamily="34" charset="0"/>
            </a:endParaRPr>
          </a:p>
          <a:p>
            <a:pPr lvl="1" eaLnBrk="1" hangingPunct="1">
              <a:lnSpc>
                <a:spcPct val="120000"/>
              </a:lnSpc>
            </a:pPr>
            <a:r>
              <a:rPr lang="en-US" altLang="zh-CN" sz="2800" b="1" dirty="0">
                <a:latin typeface="Arial" panose="020B0604020202020204" pitchFamily="34" charset="0"/>
              </a:rPr>
              <a:t>(5) </a:t>
            </a:r>
            <a:r>
              <a:rPr lang="zh-CN" altLang="zh-CN" sz="2800" b="1" dirty="0">
                <a:latin typeface="Arial" panose="020B0604020202020204" pitchFamily="34" charset="0"/>
              </a:rPr>
              <a:t>循环结束，执行</a:t>
            </a:r>
            <a:r>
              <a:rPr lang="en-US" altLang="zh-CN" sz="2800" b="1" dirty="0">
                <a:latin typeface="Arial" panose="020B0604020202020204" pitchFamily="34" charset="0"/>
              </a:rPr>
              <a:t>for</a:t>
            </a:r>
            <a:r>
              <a:rPr lang="zh-CN" altLang="zh-CN" sz="2800" b="1" dirty="0">
                <a:latin typeface="Arial" panose="020B0604020202020204" pitchFamily="34" charset="0"/>
              </a:rPr>
              <a:t>语句下面的一个语句</a:t>
            </a:r>
            <a:endParaRPr lang="en-US" altLang="zh-CN" sz="2800" b="1" dirty="0">
              <a:latin typeface="Arial" panose="020B0604020202020204" pitchFamily="34" charset="0"/>
            </a:endParaRPr>
          </a:p>
        </p:txBody>
      </p:sp>
      <p:sp>
        <p:nvSpPr>
          <p:cNvPr id="3072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30725"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12" end="24"/>
                                            </p:txEl>
                                          </p:spTgt>
                                        </p:tgtEl>
                                        <p:attrNameLst>
                                          <p:attrName>style.visibility</p:attrName>
                                        </p:attrNameLst>
                                      </p:cBhvr>
                                      <p:to>
                                        <p:strVal val="visible"/>
                                      </p:to>
                                    </p:set>
                                    <p:animEffect transition="in" filter="blinds(horizontal)">
                                      <p:cBhvr>
                                        <p:cTn id="7" dur="500"/>
                                        <p:tgtEl>
                                          <p:spTgt spid="30723">
                                            <p:txEl>
                                              <p:charRg st="12"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charRg st="24" end="77"/>
                                            </p:txEl>
                                          </p:spTgt>
                                        </p:tgtEl>
                                        <p:attrNameLst>
                                          <p:attrName>style.visibility</p:attrName>
                                        </p:attrNameLst>
                                      </p:cBhvr>
                                      <p:to>
                                        <p:strVal val="visible"/>
                                      </p:to>
                                    </p:set>
                                    <p:animEffect transition="in" filter="blinds(horizontal)">
                                      <p:cBhvr>
                                        <p:cTn id="12" dur="500"/>
                                        <p:tgtEl>
                                          <p:spTgt spid="30723">
                                            <p:txEl>
                                              <p:charRg st="24" end="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3">
                                            <p:txEl>
                                              <p:charRg st="77" end="88"/>
                                            </p:txEl>
                                          </p:spTgt>
                                        </p:tgtEl>
                                        <p:attrNameLst>
                                          <p:attrName>style.visibility</p:attrName>
                                        </p:attrNameLst>
                                      </p:cBhvr>
                                      <p:to>
                                        <p:strVal val="visible"/>
                                      </p:to>
                                    </p:set>
                                    <p:animEffect transition="in" filter="blinds(horizontal)">
                                      <p:cBhvr>
                                        <p:cTn id="17" dur="500"/>
                                        <p:tgtEl>
                                          <p:spTgt spid="30723">
                                            <p:txEl>
                                              <p:charRg st="77" end="8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23">
                                            <p:txEl>
                                              <p:charRg st="88" end="106"/>
                                            </p:txEl>
                                          </p:spTgt>
                                        </p:tgtEl>
                                        <p:attrNameLst>
                                          <p:attrName>style.visibility</p:attrName>
                                        </p:attrNameLst>
                                      </p:cBhvr>
                                      <p:to>
                                        <p:strVal val="visible"/>
                                      </p:to>
                                    </p:set>
                                    <p:animEffect transition="in" filter="blinds(horizontal)">
                                      <p:cBhvr>
                                        <p:cTn id="22" dur="500"/>
                                        <p:tgtEl>
                                          <p:spTgt spid="30723">
                                            <p:txEl>
                                              <p:charRg st="88" end="10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723">
                                            <p:txEl>
                                              <p:charRg st="106" end="130"/>
                                            </p:txEl>
                                          </p:spTgt>
                                        </p:tgtEl>
                                        <p:attrNameLst>
                                          <p:attrName>style.visibility</p:attrName>
                                        </p:attrNameLst>
                                      </p:cBhvr>
                                      <p:to>
                                        <p:strVal val="visible"/>
                                      </p:to>
                                    </p:set>
                                    <p:animEffect transition="in" filter="blinds(horizontal)">
                                      <p:cBhvr>
                                        <p:cTn id="27" dur="500"/>
                                        <p:tgtEl>
                                          <p:spTgt spid="30723">
                                            <p:txEl>
                                              <p:charRg st="106"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p:nvPr/>
        </p:nvSpPr>
        <p:spPr>
          <a:xfrm>
            <a:off x="3238500" y="1785938"/>
            <a:ext cx="5072063" cy="4500562"/>
          </a:xfrm>
          <a:prstGeom prst="rect">
            <a:avLst/>
          </a:prstGeom>
          <a:noFill/>
          <a:ln w="9525">
            <a:noFill/>
          </a:ln>
        </p:spPr>
        <p:txBody>
          <a:bodyPr/>
          <a:p>
            <a:r>
              <a:rPr lang="en-US" altLang="zh-CN" sz="3200" b="1" dirty="0">
                <a:solidFill>
                  <a:srgbClr val="00B050"/>
                </a:solidFill>
                <a:latin typeface="Arial" panose="020B0604020202020204" pitchFamily="34" charset="0"/>
              </a:rPr>
              <a:t>for(i=1;i&lt;=100;i++) </a:t>
            </a:r>
            <a:endParaRPr lang="zh-CN" altLang="zh-CN" sz="3200" b="1" dirty="0">
              <a:solidFill>
                <a:srgbClr val="00B050"/>
              </a:solidFill>
              <a:latin typeface="Arial" panose="020B0604020202020204" pitchFamily="34" charset="0"/>
            </a:endParaRPr>
          </a:p>
          <a:p>
            <a:r>
              <a:rPr lang="en-US" altLang="zh-CN" sz="3200" b="1" dirty="0">
                <a:solidFill>
                  <a:srgbClr val="00B050"/>
                </a:solidFill>
                <a:latin typeface="Arial" panose="020B0604020202020204" pitchFamily="34" charset="0"/>
              </a:rPr>
              <a:t>       sum=sum+i;</a:t>
            </a:r>
            <a:endParaRPr lang="en-US" altLang="zh-CN" sz="3200" b="1" dirty="0">
              <a:solidFill>
                <a:srgbClr val="00B050"/>
              </a:solidFill>
              <a:latin typeface="Arial" panose="020B0604020202020204" pitchFamily="34" charset="0"/>
            </a:endParaRPr>
          </a:p>
          <a:p>
            <a:r>
              <a:rPr lang="zh-CN" altLang="en-US" sz="3200" b="1" dirty="0">
                <a:latin typeface="Arial" panose="020B0604020202020204" pitchFamily="34" charset="0"/>
              </a:rPr>
              <a:t>等价于</a:t>
            </a:r>
            <a:endParaRPr lang="en-US" altLang="zh-CN" sz="3200" b="1" dirty="0">
              <a:latin typeface="Arial" panose="020B0604020202020204" pitchFamily="34" charset="0"/>
            </a:endParaRPr>
          </a:p>
          <a:p>
            <a:r>
              <a:rPr lang="en-US" altLang="zh-CN" sz="3200" b="1" dirty="0">
                <a:solidFill>
                  <a:srgbClr val="9D138D"/>
                </a:solidFill>
                <a:latin typeface="Arial" panose="020B0604020202020204" pitchFamily="34" charset="0"/>
              </a:rPr>
              <a:t>i=1;</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while(i&lt;=100)</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sum=sum+i;</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i++;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a:t>
            </a:r>
            <a:endParaRPr lang="zh-CN" altLang="zh-CN" sz="3200" b="1" dirty="0">
              <a:solidFill>
                <a:srgbClr val="9D138D"/>
              </a:solidFill>
              <a:latin typeface="Arial" panose="020B0604020202020204" pitchFamily="34" charset="0"/>
            </a:endParaRPr>
          </a:p>
        </p:txBody>
      </p:sp>
      <p:sp>
        <p:nvSpPr>
          <p:cNvPr id="3174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 name="线形标注 2 4"/>
          <p:cNvSpPr/>
          <p:nvPr/>
        </p:nvSpPr>
        <p:spPr>
          <a:xfrm>
            <a:off x="5810250" y="3000375"/>
            <a:ext cx="4286250" cy="571500"/>
          </a:xfrm>
          <a:prstGeom prst="borderCallout2">
            <a:avLst>
              <a:gd name="adj1" fmla="val -1741"/>
              <a:gd name="adj2" fmla="val 51801"/>
              <a:gd name="adj3" fmla="val -57750"/>
              <a:gd name="adj4" fmla="val 45519"/>
              <a:gd name="adj5" fmla="val -124819"/>
              <a:gd name="adj6" fmla="val 24722"/>
            </a:avLst>
          </a:prstGeom>
          <a:solidFill>
            <a:schemeClr val="accent1"/>
          </a:solidFill>
          <a:ln w="38100" cap="flat" cmpd="sng">
            <a:solidFill>
              <a:srgbClr val="FF0000"/>
            </a:solidFill>
            <a:prstDash val="solid"/>
            <a:miter/>
            <a:headEnd type="none" w="med" len="med"/>
            <a:tailEnd type="none" w="med" len="med"/>
          </a:ln>
        </p:spPr>
        <p:txBody>
          <a:bodyPr/>
          <a:p>
            <a:pPr algn="ctr"/>
            <a:r>
              <a:rPr lang="zh-CN" altLang="zh-CN" sz="2800" b="1" dirty="0">
                <a:solidFill>
                  <a:srgbClr val="0000CC"/>
                </a:solidFill>
                <a:latin typeface="Arial" panose="020B0604020202020204" pitchFamily="34" charset="0"/>
              </a:rPr>
              <a:t>用</a:t>
            </a:r>
            <a:r>
              <a:rPr lang="en-US" altLang="zh-CN" sz="2800" b="1" dirty="0">
                <a:solidFill>
                  <a:srgbClr val="0000CC"/>
                </a:solidFill>
                <a:latin typeface="Arial" panose="020B0604020202020204" pitchFamily="34" charset="0"/>
              </a:rPr>
              <a:t>for</a:t>
            </a:r>
            <a:r>
              <a:rPr lang="zh-CN" altLang="zh-CN" sz="2800" b="1" dirty="0">
                <a:solidFill>
                  <a:srgbClr val="0000CC"/>
                </a:solidFill>
                <a:latin typeface="Arial" panose="020B0604020202020204" pitchFamily="34" charset="0"/>
              </a:rPr>
              <a:t>语句</a:t>
            </a:r>
            <a:r>
              <a:rPr lang="zh-CN" altLang="en-US" sz="2800" b="1" dirty="0">
                <a:solidFill>
                  <a:srgbClr val="0000CC"/>
                </a:solidFill>
                <a:latin typeface="Arial" panose="020B0604020202020204" pitchFamily="34" charset="0"/>
              </a:rPr>
              <a:t>更</a:t>
            </a:r>
            <a:r>
              <a:rPr lang="zh-CN" altLang="zh-CN" sz="2800" b="1" dirty="0">
                <a:solidFill>
                  <a:srgbClr val="0000CC"/>
                </a:solidFill>
                <a:latin typeface="Arial" panose="020B0604020202020204" pitchFamily="34" charset="0"/>
              </a:rPr>
              <a:t>简单、方便</a:t>
            </a:r>
            <a:endParaRPr lang="zh-CN" altLang="en-US" sz="2800" dirty="0">
              <a:latin typeface="Arial" panose="020B0604020202020204" pitchFamily="34" charset="0"/>
            </a:endParaRPr>
          </a:p>
        </p:txBody>
      </p:sp>
      <p:pic>
        <p:nvPicPr>
          <p:cNvPr id="31750" name="图片 5"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39" end="43"/>
                                            </p:txEl>
                                          </p:spTgt>
                                        </p:tgtEl>
                                        <p:attrNameLst>
                                          <p:attrName>style.visibility</p:attrName>
                                        </p:attrNameLst>
                                      </p:cBhvr>
                                      <p:to>
                                        <p:strVal val="visible"/>
                                      </p:to>
                                    </p:set>
                                    <p:animEffect transition="in" filter="blinds(horizontal)">
                                      <p:cBhvr>
                                        <p:cTn id="7" dur="500"/>
                                        <p:tgtEl>
                                          <p:spTgt spid="4">
                                            <p:txEl>
                                              <p:charRg st="39" end="43"/>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xEl>
                                              <p:charRg st="43" end="48"/>
                                            </p:txEl>
                                          </p:spTgt>
                                        </p:tgtEl>
                                        <p:attrNameLst>
                                          <p:attrName>style.visibility</p:attrName>
                                        </p:attrNameLst>
                                      </p:cBhvr>
                                      <p:to>
                                        <p:strVal val="visible"/>
                                      </p:to>
                                    </p:set>
                                    <p:animEffect transition="in" filter="blinds(horizontal)">
                                      <p:cBhvr>
                                        <p:cTn id="11" dur="500"/>
                                        <p:tgtEl>
                                          <p:spTgt spid="4">
                                            <p:txEl>
                                              <p:charRg st="43" end="48"/>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4">
                                            <p:txEl>
                                              <p:charRg st="48" end="62"/>
                                            </p:txEl>
                                          </p:spTgt>
                                        </p:tgtEl>
                                        <p:attrNameLst>
                                          <p:attrName>style.visibility</p:attrName>
                                        </p:attrNameLst>
                                      </p:cBhvr>
                                      <p:to>
                                        <p:strVal val="visible"/>
                                      </p:to>
                                    </p:set>
                                    <p:animEffect transition="in" filter="blinds(horizontal)">
                                      <p:cBhvr>
                                        <p:cTn id="15" dur="500"/>
                                        <p:tgtEl>
                                          <p:spTgt spid="4">
                                            <p:txEl>
                                              <p:charRg st="48" end="6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
                                            <p:txEl>
                                              <p:charRg st="62" end="64"/>
                                            </p:txEl>
                                          </p:spTgt>
                                        </p:tgtEl>
                                        <p:attrNameLst>
                                          <p:attrName>style.visibility</p:attrName>
                                        </p:attrNameLst>
                                      </p:cBhvr>
                                      <p:to>
                                        <p:strVal val="visible"/>
                                      </p:to>
                                    </p:set>
                                    <p:animEffect transition="in" filter="blinds(horizontal)">
                                      <p:cBhvr>
                                        <p:cTn id="19" dur="500"/>
                                        <p:tgtEl>
                                          <p:spTgt spid="4">
                                            <p:txEl>
                                              <p:charRg st="62" end="64"/>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4">
                                            <p:txEl>
                                              <p:charRg st="64" end="80"/>
                                            </p:txEl>
                                          </p:spTgt>
                                        </p:tgtEl>
                                        <p:attrNameLst>
                                          <p:attrName>style.visibility</p:attrName>
                                        </p:attrNameLst>
                                      </p:cBhvr>
                                      <p:to>
                                        <p:strVal val="visible"/>
                                      </p:to>
                                    </p:set>
                                    <p:animEffect transition="in" filter="blinds(horizontal)">
                                      <p:cBhvr>
                                        <p:cTn id="23" dur="500"/>
                                        <p:tgtEl>
                                          <p:spTgt spid="4">
                                            <p:txEl>
                                              <p:charRg st="64" end="80"/>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4">
                                            <p:txEl>
                                              <p:charRg st="80" end="91"/>
                                            </p:txEl>
                                          </p:spTgt>
                                        </p:tgtEl>
                                        <p:attrNameLst>
                                          <p:attrName>style.visibility</p:attrName>
                                        </p:attrNameLst>
                                      </p:cBhvr>
                                      <p:to>
                                        <p:strVal val="visible"/>
                                      </p:to>
                                    </p:set>
                                    <p:animEffect transition="in" filter="blinds(horizontal)">
                                      <p:cBhvr>
                                        <p:cTn id="27" dur="500"/>
                                        <p:tgtEl>
                                          <p:spTgt spid="4">
                                            <p:txEl>
                                              <p:charRg st="80" end="91"/>
                                            </p:txEl>
                                          </p:spTgt>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4">
                                            <p:txEl>
                                              <p:charRg st="91" end="93"/>
                                            </p:txEl>
                                          </p:spTgt>
                                        </p:tgtEl>
                                        <p:attrNameLst>
                                          <p:attrName>style.visibility</p:attrName>
                                        </p:attrNameLst>
                                      </p:cBhvr>
                                      <p:to>
                                        <p:strVal val="visible"/>
                                      </p:to>
                                    </p:set>
                                    <p:animEffect transition="in" filter="blinds(horizontal)">
                                      <p:cBhvr>
                                        <p:cTn id="31" dur="500"/>
                                        <p:tgtEl>
                                          <p:spTgt spid="4">
                                            <p:txEl>
                                              <p:charRg st="91" end="9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linds(horizont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2771" name="Rectangle 3"/>
          <p:cNvSpPr txBox="1"/>
          <p:nvPr/>
        </p:nvSpPr>
        <p:spPr>
          <a:xfrm>
            <a:off x="2452688" y="2000250"/>
            <a:ext cx="7143750" cy="1500188"/>
          </a:xfrm>
          <a:prstGeom prst="rect">
            <a:avLst/>
          </a:prstGeom>
          <a:noFill/>
          <a:ln w="9525">
            <a:noFill/>
          </a:ln>
        </p:spPr>
        <p:txBody>
          <a:bodyPr/>
          <a:p>
            <a:pPr>
              <a:lnSpc>
                <a:spcPct val="120000"/>
              </a:lnSpc>
            </a:pPr>
            <a:r>
              <a:rPr lang="en-US" altLang="zh-CN" sz="3200" b="1" dirty="0">
                <a:latin typeface="Arial" panose="020B0604020202020204" pitchFamily="34" charset="0"/>
              </a:rPr>
              <a:t>for(</a:t>
            </a:r>
            <a:r>
              <a:rPr lang="zh-CN" altLang="zh-CN" sz="3200" b="1" dirty="0">
                <a:latin typeface="Arial" panose="020B0604020202020204" pitchFamily="34" charset="0"/>
              </a:rPr>
              <a:t>表达式</a:t>
            </a:r>
            <a:r>
              <a:rPr lang="en-US" altLang="zh-CN" sz="3200" b="1" dirty="0">
                <a:latin typeface="Arial" panose="020B0604020202020204" pitchFamily="34" charset="0"/>
              </a:rPr>
              <a:t>1</a:t>
            </a:r>
            <a:r>
              <a:rPr lang="zh-CN" altLang="zh-CN" sz="3200" b="1" dirty="0">
                <a:latin typeface="Arial" panose="020B0604020202020204" pitchFamily="34" charset="0"/>
              </a:rPr>
              <a:t>；表达式</a:t>
            </a:r>
            <a:r>
              <a:rPr lang="en-US" altLang="zh-CN" sz="3200" b="1" dirty="0">
                <a:latin typeface="Arial" panose="020B0604020202020204" pitchFamily="34" charset="0"/>
              </a:rPr>
              <a:t>2</a:t>
            </a:r>
            <a:r>
              <a:rPr lang="zh-CN" altLang="zh-CN" sz="3200" b="1" dirty="0">
                <a:latin typeface="Arial" panose="020B0604020202020204" pitchFamily="34" charset="0"/>
              </a:rPr>
              <a:t>；表达式</a:t>
            </a:r>
            <a:r>
              <a:rPr lang="en-US" altLang="zh-CN" sz="3200" b="1" dirty="0">
                <a:latin typeface="Arial" panose="020B0604020202020204" pitchFamily="34" charset="0"/>
              </a:rPr>
              <a:t>3) </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a:t>
            </a:r>
            <a:r>
              <a:rPr lang="zh-CN" altLang="zh-CN" sz="3200" b="1" dirty="0">
                <a:latin typeface="Arial" panose="020B0604020202020204" pitchFamily="34" charset="0"/>
              </a:rPr>
              <a:t>语句</a:t>
            </a:r>
            <a:endParaRPr lang="zh-CN" altLang="zh-CN" sz="3200" b="1" dirty="0">
              <a:latin typeface="Arial" panose="020B0604020202020204" pitchFamily="34" charset="0"/>
            </a:endParaRPr>
          </a:p>
        </p:txBody>
      </p:sp>
      <p:sp>
        <p:nvSpPr>
          <p:cNvPr id="3277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 name="线形标注 2 7"/>
          <p:cNvSpPr/>
          <p:nvPr/>
        </p:nvSpPr>
        <p:spPr>
          <a:xfrm>
            <a:off x="4524375" y="3643313"/>
            <a:ext cx="3357563" cy="1143000"/>
          </a:xfrm>
          <a:prstGeom prst="borderCallout2">
            <a:avLst>
              <a:gd name="adj1" fmla="val -1741"/>
              <a:gd name="adj2" fmla="val 51801"/>
              <a:gd name="adj3" fmla="val -21690"/>
              <a:gd name="adj4" fmla="val 53606"/>
              <a:gd name="adj5" fmla="val -66435"/>
              <a:gd name="adj6" fmla="val 43935"/>
            </a:avLst>
          </a:prstGeom>
          <a:solidFill>
            <a:schemeClr val="accent1"/>
          </a:solidFill>
          <a:ln w="38100" cap="flat" cmpd="sng">
            <a:solidFill>
              <a:srgbClr val="FF0000"/>
            </a:solidFill>
            <a:prstDash val="solid"/>
            <a:miter/>
            <a:headEnd type="none" w="med" len="med"/>
            <a:tailEnd type="none" w="med" len="med"/>
          </a:ln>
        </p:spPr>
        <p:txBody>
          <a:bodyPr/>
          <a:p>
            <a:r>
              <a:rPr lang="zh-CN" altLang="en-US" sz="2800" b="1" dirty="0">
                <a:solidFill>
                  <a:srgbClr val="0000CC"/>
                </a:solidFill>
                <a:latin typeface="Arial" panose="020B0604020202020204" pitchFamily="34" charset="0"/>
              </a:rPr>
              <a:t>一个或两个或三个表达式均可以省略</a:t>
            </a:r>
            <a:endParaRPr lang="zh-CN" altLang="en-US" sz="2800" dirty="0">
              <a:latin typeface="Arial" panose="020B0604020202020204" pitchFamily="34" charset="0"/>
            </a:endParaRPr>
          </a:p>
        </p:txBody>
      </p:sp>
      <p:sp>
        <p:nvSpPr>
          <p:cNvPr id="7" name="矩形 6"/>
          <p:cNvSpPr/>
          <p:nvPr/>
        </p:nvSpPr>
        <p:spPr>
          <a:xfrm>
            <a:off x="3238500" y="2071688"/>
            <a:ext cx="1500188"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9" name="矩形 8"/>
          <p:cNvSpPr/>
          <p:nvPr/>
        </p:nvSpPr>
        <p:spPr>
          <a:xfrm>
            <a:off x="5095875" y="2071688"/>
            <a:ext cx="1500188"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0" name="矩形 9"/>
          <p:cNvSpPr/>
          <p:nvPr/>
        </p:nvSpPr>
        <p:spPr>
          <a:xfrm>
            <a:off x="6881813" y="2071688"/>
            <a:ext cx="1500187"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32777" name="图片 10"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9" grpId="0" bldLvl="0" animBg="1"/>
      <p:bldP spid="1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3795" name="Rectangle 3"/>
          <p:cNvSpPr txBox="1"/>
          <p:nvPr/>
        </p:nvSpPr>
        <p:spPr>
          <a:xfrm>
            <a:off x="2881313" y="1714500"/>
            <a:ext cx="6072187" cy="1357313"/>
          </a:xfrm>
          <a:prstGeom prst="rect">
            <a:avLst/>
          </a:prstGeom>
          <a:noFill/>
          <a:ln w="9525">
            <a:noFill/>
          </a:ln>
        </p:spPr>
        <p:txBody>
          <a:bodyPr/>
          <a:p>
            <a:pPr>
              <a:lnSpc>
                <a:spcPct val="120000"/>
              </a:lnSpc>
            </a:pPr>
            <a:r>
              <a:rPr lang="en-US" altLang="zh-CN" sz="3200" b="1" dirty="0">
                <a:latin typeface="Arial" panose="020B0604020202020204" pitchFamily="34" charset="0"/>
              </a:rPr>
              <a:t>for (sum=0 ;  i&lt;=100;  i++) </a:t>
            </a:r>
            <a:endParaRPr lang="en-US"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sum=sum+i;              </a:t>
            </a:r>
            <a:endParaRPr lang="zh-CN" altLang="zh-CN" sz="3200" b="1" dirty="0">
              <a:latin typeface="Arial" panose="020B0604020202020204" pitchFamily="34" charset="0"/>
            </a:endParaRPr>
          </a:p>
        </p:txBody>
      </p:sp>
      <p:sp>
        <p:nvSpPr>
          <p:cNvPr id="33796"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 name="线形标注 2 7"/>
          <p:cNvSpPr/>
          <p:nvPr/>
        </p:nvSpPr>
        <p:spPr>
          <a:xfrm>
            <a:off x="3095625" y="3214688"/>
            <a:ext cx="3143250" cy="1000125"/>
          </a:xfrm>
          <a:prstGeom prst="borderCallout2">
            <a:avLst>
              <a:gd name="adj1" fmla="val -2176"/>
              <a:gd name="adj2" fmla="val 21921"/>
              <a:gd name="adj3" fmla="val -39644"/>
              <a:gd name="adj4" fmla="val 17463"/>
              <a:gd name="adj5" fmla="val -85866"/>
              <a:gd name="adj6" fmla="val 32486"/>
            </a:avLst>
          </a:prstGeom>
          <a:solidFill>
            <a:schemeClr val="accent1"/>
          </a:solidFill>
          <a:ln w="38100" cap="flat" cmpd="sng">
            <a:solidFill>
              <a:srgbClr val="FF0000"/>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与循环变量无关</a:t>
            </a:r>
            <a:endParaRPr lang="en-US" altLang="zh-CN" sz="2800" b="1" dirty="0">
              <a:solidFill>
                <a:srgbClr val="0000CC"/>
              </a:solidFill>
              <a:latin typeface="Arial" panose="020B0604020202020204" pitchFamily="34" charset="0"/>
            </a:endParaRPr>
          </a:p>
          <a:p>
            <a:r>
              <a:rPr lang="zh-CN" altLang="en-US" sz="2800" b="1" dirty="0">
                <a:solidFill>
                  <a:srgbClr val="9D138D"/>
                </a:solidFill>
                <a:latin typeface="Arial" panose="020B0604020202020204" pitchFamily="34" charset="0"/>
              </a:rPr>
              <a:t>合法</a:t>
            </a:r>
            <a:endParaRPr lang="zh-CN" altLang="en-US" sz="2800" b="1" dirty="0">
              <a:solidFill>
                <a:srgbClr val="9D138D"/>
              </a:solidFill>
              <a:latin typeface="Arial" panose="020B0604020202020204" pitchFamily="34" charset="0"/>
            </a:endParaRPr>
          </a:p>
        </p:txBody>
      </p:sp>
      <p:sp>
        <p:nvSpPr>
          <p:cNvPr id="7" name="矩形 6"/>
          <p:cNvSpPr/>
          <p:nvPr/>
        </p:nvSpPr>
        <p:spPr>
          <a:xfrm>
            <a:off x="3667125" y="1785938"/>
            <a:ext cx="1428750"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33799" name="图片 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4819" name="Rectangle 3"/>
          <p:cNvSpPr txBox="1"/>
          <p:nvPr/>
        </p:nvSpPr>
        <p:spPr>
          <a:xfrm>
            <a:off x="2881313" y="1714500"/>
            <a:ext cx="6072187" cy="1357313"/>
          </a:xfrm>
          <a:prstGeom prst="rect">
            <a:avLst/>
          </a:prstGeom>
          <a:noFill/>
          <a:ln w="9525">
            <a:noFill/>
          </a:ln>
        </p:spPr>
        <p:txBody>
          <a:bodyPr/>
          <a:p>
            <a:pPr>
              <a:lnSpc>
                <a:spcPct val="120000"/>
              </a:lnSpc>
            </a:pPr>
            <a:r>
              <a:rPr lang="en-US" altLang="zh-CN" sz="3200" b="1" dirty="0">
                <a:latin typeface="Arial" panose="020B0604020202020204" pitchFamily="34" charset="0"/>
              </a:rPr>
              <a:t>for(sum=0,i=1 ; i&lt;=100; i++)       </a:t>
            </a:r>
            <a:endParaRPr lang="en-US"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sum=sum+i;              </a:t>
            </a:r>
            <a:endParaRPr lang="zh-CN" altLang="zh-CN" sz="3200" b="1" dirty="0">
              <a:latin typeface="Arial" panose="020B0604020202020204" pitchFamily="34" charset="0"/>
            </a:endParaRPr>
          </a:p>
        </p:txBody>
      </p:sp>
      <p:sp>
        <p:nvSpPr>
          <p:cNvPr id="3482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 name="线形标注 2 7"/>
          <p:cNvSpPr/>
          <p:nvPr/>
        </p:nvSpPr>
        <p:spPr>
          <a:xfrm>
            <a:off x="6738938" y="4786313"/>
            <a:ext cx="2286000" cy="1000125"/>
          </a:xfrm>
          <a:prstGeom prst="borderCallout2">
            <a:avLst>
              <a:gd name="adj1" fmla="val -926"/>
              <a:gd name="adj2" fmla="val 42644"/>
              <a:gd name="adj3" fmla="val -49662"/>
              <a:gd name="adj4" fmla="val 34199"/>
              <a:gd name="adj5" fmla="val -79602"/>
              <a:gd name="adj6" fmla="val 15301"/>
            </a:avLst>
          </a:prstGeom>
          <a:solidFill>
            <a:schemeClr val="accent1"/>
          </a:solidFill>
          <a:ln w="38100" cap="flat" cmpd="sng">
            <a:solidFill>
              <a:srgbClr val="FF0000"/>
            </a:solidFill>
            <a:prstDash val="solid"/>
            <a:miter/>
            <a:headEnd type="none" w="med" len="med"/>
            <a:tailEnd type="none" w="med" len="med"/>
          </a:ln>
        </p:spPr>
        <p:txBody>
          <a:bodyPr/>
          <a:p>
            <a:r>
              <a:rPr lang="zh-CN" altLang="zh-CN" sz="2800" b="1" dirty="0">
                <a:solidFill>
                  <a:srgbClr val="0000CC"/>
                </a:solidFill>
                <a:latin typeface="Arial" panose="020B0604020202020204" pitchFamily="34" charset="0"/>
              </a:rPr>
              <a:t>逗号表达式</a:t>
            </a:r>
            <a:endParaRPr lang="en-US" altLang="zh-CN" sz="2800" b="1" dirty="0">
              <a:solidFill>
                <a:srgbClr val="0000CC"/>
              </a:solidFill>
              <a:latin typeface="Arial" panose="020B0604020202020204" pitchFamily="34" charset="0"/>
            </a:endParaRPr>
          </a:p>
          <a:p>
            <a:r>
              <a:rPr lang="zh-CN" altLang="en-US" sz="2800" b="1" dirty="0">
                <a:solidFill>
                  <a:srgbClr val="9D138D"/>
                </a:solidFill>
                <a:latin typeface="Arial" panose="020B0604020202020204" pitchFamily="34" charset="0"/>
              </a:rPr>
              <a:t>合法</a:t>
            </a:r>
            <a:endParaRPr lang="zh-CN" altLang="en-US" sz="2800" b="1" dirty="0">
              <a:solidFill>
                <a:srgbClr val="9D138D"/>
              </a:solidFill>
              <a:latin typeface="Arial" panose="020B0604020202020204" pitchFamily="34" charset="0"/>
            </a:endParaRPr>
          </a:p>
        </p:txBody>
      </p:sp>
      <p:sp>
        <p:nvSpPr>
          <p:cNvPr id="7" name="矩形 6"/>
          <p:cNvSpPr/>
          <p:nvPr/>
        </p:nvSpPr>
        <p:spPr>
          <a:xfrm>
            <a:off x="3667125" y="1785938"/>
            <a:ext cx="2000250"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34823" name="Rectangle 3"/>
          <p:cNvSpPr txBox="1"/>
          <p:nvPr/>
        </p:nvSpPr>
        <p:spPr>
          <a:xfrm>
            <a:off x="2881313" y="3286125"/>
            <a:ext cx="5357812" cy="1357313"/>
          </a:xfrm>
          <a:prstGeom prst="rect">
            <a:avLst/>
          </a:prstGeom>
          <a:noFill/>
          <a:ln w="9525">
            <a:noFill/>
          </a:ln>
        </p:spPr>
        <p:txBody>
          <a:bodyPr/>
          <a:p>
            <a:pPr>
              <a:lnSpc>
                <a:spcPct val="120000"/>
              </a:lnSpc>
            </a:pPr>
            <a:r>
              <a:rPr lang="en-US" altLang="zh-CN" sz="3200" b="1" dirty="0">
                <a:latin typeface="Arial" panose="020B0604020202020204" pitchFamily="34" charset="0"/>
              </a:rPr>
              <a:t>for(i=0,j=100 ; i&lt;=j;  i++,j--  ) </a:t>
            </a:r>
            <a:endParaRPr lang="en-US"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       k=i+j</a:t>
            </a:r>
            <a:r>
              <a:rPr lang="zh-CN" altLang="zh-CN" sz="3200" b="1" dirty="0">
                <a:latin typeface="Arial" panose="020B0604020202020204" pitchFamily="34" charset="0"/>
              </a:rPr>
              <a:t>；</a:t>
            </a:r>
            <a:r>
              <a:rPr lang="en-US" altLang="zh-CN" sz="3200" b="1" dirty="0">
                <a:latin typeface="Arial" panose="020B0604020202020204" pitchFamily="34" charset="0"/>
              </a:rPr>
              <a:t>                      </a:t>
            </a:r>
            <a:endParaRPr lang="zh-CN" altLang="zh-CN" sz="3200" b="1" dirty="0">
              <a:latin typeface="Arial" panose="020B0604020202020204" pitchFamily="34" charset="0"/>
            </a:endParaRPr>
          </a:p>
        </p:txBody>
      </p:sp>
      <p:sp>
        <p:nvSpPr>
          <p:cNvPr id="12" name="矩形 11"/>
          <p:cNvSpPr/>
          <p:nvPr/>
        </p:nvSpPr>
        <p:spPr>
          <a:xfrm>
            <a:off x="3641725" y="3336925"/>
            <a:ext cx="1785938"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3" name="矩形 12"/>
          <p:cNvSpPr/>
          <p:nvPr/>
        </p:nvSpPr>
        <p:spPr>
          <a:xfrm>
            <a:off x="6596063" y="3357563"/>
            <a:ext cx="1357312"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34826" name="图片 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12" grpId="0" bldLvl="0" animBg="1"/>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Rectangle 3"/>
          <p:cNvSpPr>
            <a:spLocks noGrp="1"/>
          </p:cNvSpPr>
          <p:nvPr>
            <p:ph idx="1"/>
          </p:nvPr>
        </p:nvSpPr>
        <p:spPr>
          <a:xfrm>
            <a:off x="2667000" y="1714500"/>
            <a:ext cx="7358063" cy="4786313"/>
          </a:xfrm>
        </p:spPr>
        <p:txBody>
          <a:bodyPr vert="horz" wrap="square" lIns="91440" tIns="45720" rIns="91440" bIns="45720" anchor="t" anchorCtr="0"/>
          <a:p>
            <a:pPr>
              <a:lnSpc>
                <a:spcPct val="100000"/>
              </a:lnSpc>
              <a:buFont typeface="Wingdings" panose="05000000000000000000" pitchFamily="2" charset="2"/>
              <a:buNone/>
            </a:pPr>
            <a:r>
              <a:rPr kumimoji="1" lang="en-US" altLang="zh-CN" dirty="0">
                <a:latin typeface="+mn-lt"/>
                <a:ea typeface="+mn-ea"/>
                <a:cs typeface="+mn-cs"/>
                <a:hlinkClick r:id="rId1" action="ppaction://hlinksldjump"/>
              </a:rPr>
              <a:t>4.1 </a:t>
            </a:r>
            <a:r>
              <a:rPr kumimoji="1" lang="zh-CN" altLang="zh-CN" dirty="0">
                <a:latin typeface="+mn-lt"/>
                <a:ea typeface="+mn-ea"/>
                <a:cs typeface="+mn-cs"/>
                <a:hlinkClick r:id="rId1" action="ppaction://hlinksldjump"/>
              </a:rPr>
              <a:t>为什么需要循环控制</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2" action="ppaction://hlinksldjump"/>
              </a:rPr>
              <a:t>4.2 </a:t>
            </a:r>
            <a:r>
              <a:rPr kumimoji="1" lang="zh-CN" altLang="zh-CN" dirty="0">
                <a:latin typeface="+mn-lt"/>
                <a:ea typeface="+mn-ea"/>
                <a:cs typeface="+mn-cs"/>
                <a:hlinkClick r:id="rId2" action="ppaction://hlinksldjump"/>
              </a:rPr>
              <a:t>用</a:t>
            </a:r>
            <a:r>
              <a:rPr kumimoji="1" lang="en-US" altLang="zh-CN" dirty="0">
                <a:latin typeface="+mn-lt"/>
                <a:ea typeface="+mn-ea"/>
                <a:cs typeface="+mn-cs"/>
                <a:hlinkClick r:id="rId2" action="ppaction://hlinksldjump"/>
              </a:rPr>
              <a:t>while</a:t>
            </a:r>
            <a:r>
              <a:rPr kumimoji="1" lang="zh-CN" altLang="zh-CN" dirty="0">
                <a:latin typeface="+mn-lt"/>
                <a:ea typeface="+mn-ea"/>
                <a:cs typeface="+mn-cs"/>
                <a:hlinkClick r:id="rId2" action="ppaction://hlinksldjump"/>
              </a:rPr>
              <a:t>语句实现循环</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3" action="ppaction://hlinksldjump"/>
              </a:rPr>
              <a:t>4.3 </a:t>
            </a:r>
            <a:r>
              <a:rPr kumimoji="1" lang="zh-CN" altLang="zh-CN" dirty="0">
                <a:latin typeface="+mn-lt"/>
                <a:ea typeface="+mn-ea"/>
                <a:cs typeface="+mn-cs"/>
                <a:hlinkClick r:id="rId3" action="ppaction://hlinksldjump"/>
              </a:rPr>
              <a:t>用</a:t>
            </a:r>
            <a:r>
              <a:rPr kumimoji="1" lang="en-US" altLang="zh-CN" dirty="0">
                <a:latin typeface="+mn-lt"/>
                <a:ea typeface="+mn-ea"/>
                <a:cs typeface="+mn-cs"/>
                <a:hlinkClick r:id="rId3" action="ppaction://hlinksldjump"/>
              </a:rPr>
              <a:t>do---while</a:t>
            </a:r>
            <a:r>
              <a:rPr kumimoji="1" lang="zh-CN" altLang="zh-CN" dirty="0">
                <a:latin typeface="+mn-lt"/>
                <a:ea typeface="+mn-ea"/>
                <a:cs typeface="+mn-cs"/>
                <a:hlinkClick r:id="rId3" action="ppaction://hlinksldjump"/>
              </a:rPr>
              <a:t>语句实现循环</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4" action="ppaction://hlinksldjump"/>
              </a:rPr>
              <a:t>4.4 </a:t>
            </a:r>
            <a:r>
              <a:rPr kumimoji="1" lang="zh-CN" altLang="zh-CN" dirty="0">
                <a:latin typeface="+mn-lt"/>
                <a:ea typeface="+mn-ea"/>
                <a:cs typeface="+mn-cs"/>
                <a:hlinkClick r:id="rId4" action="ppaction://hlinksldjump"/>
              </a:rPr>
              <a:t>用</a:t>
            </a:r>
            <a:r>
              <a:rPr kumimoji="1" lang="en-US" altLang="zh-CN" dirty="0">
                <a:latin typeface="+mn-lt"/>
                <a:ea typeface="+mn-ea"/>
                <a:cs typeface="+mn-cs"/>
                <a:hlinkClick r:id="rId4" action="ppaction://hlinksldjump"/>
              </a:rPr>
              <a:t>for </a:t>
            </a:r>
            <a:r>
              <a:rPr kumimoji="1" lang="zh-CN" altLang="zh-CN" dirty="0">
                <a:latin typeface="+mn-lt"/>
                <a:ea typeface="+mn-ea"/>
                <a:cs typeface="+mn-cs"/>
                <a:hlinkClick r:id="rId4" action="ppaction://hlinksldjump"/>
              </a:rPr>
              <a:t>语句实现循环</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5" action="ppaction://hlinksldjump"/>
              </a:rPr>
              <a:t>4.5 </a:t>
            </a:r>
            <a:r>
              <a:rPr kumimoji="1" lang="zh-CN" altLang="zh-CN" dirty="0">
                <a:latin typeface="+mn-lt"/>
                <a:ea typeface="+mn-ea"/>
                <a:cs typeface="+mn-cs"/>
                <a:hlinkClick r:id="rId5" action="ppaction://hlinksldjump"/>
              </a:rPr>
              <a:t>循环的嵌套</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6" action="ppaction://hlinksldjump"/>
              </a:rPr>
              <a:t>4.6 </a:t>
            </a:r>
            <a:r>
              <a:rPr kumimoji="1" lang="zh-CN" altLang="zh-CN" dirty="0">
                <a:latin typeface="+mn-lt"/>
                <a:ea typeface="+mn-ea"/>
                <a:cs typeface="+mn-cs"/>
                <a:hlinkClick r:id="rId6" action="ppaction://hlinksldjump"/>
              </a:rPr>
              <a:t>几种循环的比较</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7" action="ppaction://hlinksldjump"/>
              </a:rPr>
              <a:t>4.7 </a:t>
            </a:r>
            <a:r>
              <a:rPr kumimoji="1" lang="zh-CN" altLang="zh-CN" dirty="0">
                <a:latin typeface="+mn-lt"/>
                <a:ea typeface="+mn-ea"/>
                <a:cs typeface="+mn-cs"/>
                <a:hlinkClick r:id="rId7" action="ppaction://hlinksldjump"/>
              </a:rPr>
              <a:t>改变循环执行的状态</a:t>
            </a:r>
            <a:endParaRPr kumimoji="1" lang="en-US" altLang="zh-CN" dirty="0">
              <a:latin typeface="+mn-lt"/>
              <a:ea typeface="+mn-ea"/>
              <a:cs typeface="+mn-cs"/>
            </a:endParaRPr>
          </a:p>
          <a:p>
            <a:pPr>
              <a:lnSpc>
                <a:spcPct val="100000"/>
              </a:lnSpc>
              <a:buFont typeface="Wingdings" panose="05000000000000000000" pitchFamily="2" charset="2"/>
              <a:buNone/>
            </a:pPr>
            <a:r>
              <a:rPr kumimoji="1" lang="en-US" altLang="zh-CN" dirty="0">
                <a:latin typeface="+mn-lt"/>
                <a:ea typeface="+mn-ea"/>
                <a:cs typeface="+mn-cs"/>
                <a:hlinkClick r:id="rId8" action="ppaction://hlinksldjump"/>
              </a:rPr>
              <a:t>4.8 </a:t>
            </a:r>
            <a:r>
              <a:rPr kumimoji="1" lang="zh-CN" altLang="zh-CN" dirty="0">
                <a:latin typeface="+mn-lt"/>
                <a:ea typeface="+mn-ea"/>
                <a:cs typeface="+mn-cs"/>
                <a:hlinkClick r:id="rId8" action="ppaction://hlinksldjump"/>
              </a:rPr>
              <a:t>循环程序举例</a:t>
            </a:r>
            <a:endParaRPr kumimoji="1" lang="zh-CN" altLang="en-US" dirty="0">
              <a:latin typeface="+mn-lt"/>
              <a:ea typeface="+mn-ea"/>
              <a:cs typeface="+mn-cs"/>
            </a:endParaRPr>
          </a:p>
        </p:txBody>
      </p:sp>
    </p:spTree>
  </p:cSld>
  <p:clrMapOvr>
    <a:masterClrMapping/>
  </p:clrMapOvr>
  <p:transition spd="med">
    <p:blind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4.4</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for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5843" name="Rectangle 3"/>
          <p:cNvSpPr txBox="1"/>
          <p:nvPr/>
        </p:nvSpPr>
        <p:spPr>
          <a:xfrm>
            <a:off x="2881313" y="1714500"/>
            <a:ext cx="6572250" cy="1357313"/>
          </a:xfrm>
          <a:prstGeom prst="rect">
            <a:avLst/>
          </a:prstGeom>
          <a:noFill/>
          <a:ln w="9525">
            <a:noFill/>
          </a:ln>
        </p:spPr>
        <p:txBody>
          <a:bodyPr/>
          <a:p>
            <a:pPr>
              <a:lnSpc>
                <a:spcPct val="120000"/>
              </a:lnSpc>
            </a:pPr>
            <a:r>
              <a:rPr lang="en-US" altLang="zh-CN" sz="3200" b="1" dirty="0">
                <a:solidFill>
                  <a:srgbClr val="FF0000"/>
                </a:solidFill>
                <a:latin typeface="Arial" panose="020B0604020202020204" pitchFamily="34" charset="0"/>
              </a:rPr>
              <a:t>for(i=0; (c=getchar())!=’\n</a:t>
            </a:r>
            <a:r>
              <a:rPr lang="zh-CN" altLang="zh-CN" sz="3200" b="1" dirty="0">
                <a:solidFill>
                  <a:srgbClr val="FF0000"/>
                </a:solidFill>
                <a:latin typeface="Arial" panose="020B0604020202020204" pitchFamily="34" charset="0"/>
              </a:rPr>
              <a:t>′</a:t>
            </a:r>
            <a:r>
              <a:rPr lang="en-US" altLang="zh-CN" sz="3200" b="1" dirty="0">
                <a:solidFill>
                  <a:srgbClr val="FF0000"/>
                </a:solidFill>
                <a:latin typeface="Arial" panose="020B0604020202020204" pitchFamily="34" charset="0"/>
              </a:rPr>
              <a:t>; i+=c)</a:t>
            </a:r>
            <a:endParaRPr lang="en-US" altLang="zh-CN" sz="3200" b="1" dirty="0">
              <a:solidFill>
                <a:srgbClr val="FF0000"/>
              </a:solidFill>
              <a:latin typeface="Arial" panose="020B0604020202020204" pitchFamily="34" charset="0"/>
            </a:endParaRPr>
          </a:p>
          <a:p>
            <a:pPr>
              <a:lnSpc>
                <a:spcPct val="120000"/>
              </a:lnSpc>
            </a:pPr>
            <a:r>
              <a:rPr lang="en-US" altLang="zh-CN" sz="3600" b="1" dirty="0">
                <a:solidFill>
                  <a:srgbClr val="FF0000"/>
                </a:solidFill>
                <a:latin typeface="Arial" panose="020B0604020202020204" pitchFamily="34" charset="0"/>
              </a:rPr>
              <a:t>         ;     </a:t>
            </a:r>
            <a:endParaRPr lang="zh-CN" altLang="zh-CN" sz="3600" b="1" dirty="0">
              <a:solidFill>
                <a:srgbClr val="FF0000"/>
              </a:solidFill>
              <a:latin typeface="Arial" panose="020B0604020202020204" pitchFamily="34" charset="0"/>
            </a:endParaRPr>
          </a:p>
        </p:txBody>
      </p:sp>
      <p:sp>
        <p:nvSpPr>
          <p:cNvPr id="3584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 name="线形标注 2 7"/>
          <p:cNvSpPr/>
          <p:nvPr/>
        </p:nvSpPr>
        <p:spPr>
          <a:xfrm>
            <a:off x="7667625" y="5143500"/>
            <a:ext cx="1857375" cy="642938"/>
          </a:xfrm>
          <a:prstGeom prst="borderCallout2">
            <a:avLst>
              <a:gd name="adj1" fmla="val -926"/>
              <a:gd name="adj2" fmla="val 42644"/>
              <a:gd name="adj3" fmla="val -84731"/>
              <a:gd name="adj4" fmla="val 50384"/>
              <a:gd name="adj5" fmla="val -165324"/>
              <a:gd name="adj6" fmla="val 16648"/>
            </a:avLst>
          </a:prstGeom>
          <a:solidFill>
            <a:schemeClr val="accent1"/>
          </a:solidFill>
          <a:ln w="38100" cap="flat" cmpd="sng">
            <a:solidFill>
              <a:srgbClr val="FF0000"/>
            </a:solidFill>
            <a:prstDash val="solid"/>
            <a:miter/>
            <a:headEnd type="none" w="med" len="med"/>
            <a:tailEnd type="none" w="med" len="med"/>
          </a:ln>
        </p:spPr>
        <p:txBody>
          <a:bodyPr/>
          <a:p>
            <a:pPr algn="ctr"/>
            <a:r>
              <a:rPr lang="zh-CN" altLang="en-US" sz="3200" b="1" dirty="0">
                <a:solidFill>
                  <a:srgbClr val="0000CC"/>
                </a:solidFill>
                <a:latin typeface="Arial" panose="020B0604020202020204" pitchFamily="34" charset="0"/>
              </a:rPr>
              <a:t>合法</a:t>
            </a:r>
            <a:endParaRPr lang="zh-CN" altLang="en-US" sz="3200" b="1" dirty="0">
              <a:solidFill>
                <a:srgbClr val="0000CC"/>
              </a:solidFill>
              <a:latin typeface="Arial" panose="020B0604020202020204" pitchFamily="34" charset="0"/>
            </a:endParaRPr>
          </a:p>
        </p:txBody>
      </p:sp>
      <p:sp>
        <p:nvSpPr>
          <p:cNvPr id="35846" name="Rectangle 3"/>
          <p:cNvSpPr txBox="1"/>
          <p:nvPr/>
        </p:nvSpPr>
        <p:spPr>
          <a:xfrm>
            <a:off x="2881313" y="3286125"/>
            <a:ext cx="6215062" cy="1357313"/>
          </a:xfrm>
          <a:prstGeom prst="rect">
            <a:avLst/>
          </a:prstGeom>
          <a:noFill/>
          <a:ln w="9525">
            <a:noFill/>
          </a:ln>
        </p:spPr>
        <p:txBody>
          <a:bodyPr/>
          <a:p>
            <a:r>
              <a:rPr lang="en-US" altLang="zh-CN" sz="3200" b="1" dirty="0">
                <a:solidFill>
                  <a:srgbClr val="9D138D"/>
                </a:solidFill>
                <a:latin typeface="Arial" panose="020B0604020202020204" pitchFamily="34" charset="0"/>
              </a:rPr>
              <a:t>for(      ; (c=getchar())!=’\n’;     )</a:t>
            </a:r>
            <a:endParaRPr lang="zh-CN" altLang="zh-CN" sz="3200" b="1" dirty="0">
              <a:solidFill>
                <a:srgbClr val="9D138D"/>
              </a:solidFill>
              <a:latin typeface="Arial" panose="020B0604020202020204" pitchFamily="34" charset="0"/>
            </a:endParaRPr>
          </a:p>
          <a:p>
            <a:r>
              <a:rPr lang="en-US" altLang="zh-CN" sz="3200" b="1" dirty="0">
                <a:solidFill>
                  <a:srgbClr val="9D138D"/>
                </a:solidFill>
                <a:latin typeface="Arial" panose="020B0604020202020204" pitchFamily="34" charset="0"/>
              </a:rPr>
              <a:t>          printf(</a:t>
            </a:r>
            <a:r>
              <a:rPr lang="zh-CN" altLang="zh-CN" sz="3200" b="1" dirty="0">
                <a:solidFill>
                  <a:srgbClr val="9D138D"/>
                </a:solidFill>
                <a:latin typeface="Arial" panose="020B0604020202020204" pitchFamily="34" charset="0"/>
              </a:rPr>
              <a:t>″</a:t>
            </a:r>
            <a:r>
              <a:rPr lang="en-US" altLang="zh-CN" sz="3200" b="1" dirty="0">
                <a:solidFill>
                  <a:srgbClr val="9D138D"/>
                </a:solidFill>
                <a:latin typeface="Arial" panose="020B0604020202020204" pitchFamily="34" charset="0"/>
              </a:rPr>
              <a:t>%c</a:t>
            </a:r>
            <a:r>
              <a:rPr lang="zh-CN" altLang="zh-CN" sz="3200" b="1" dirty="0">
                <a:solidFill>
                  <a:srgbClr val="9D138D"/>
                </a:solidFill>
                <a:latin typeface="Arial" panose="020B0604020202020204" pitchFamily="34" charset="0"/>
              </a:rPr>
              <a:t>″，</a:t>
            </a:r>
            <a:r>
              <a:rPr lang="en-US" altLang="zh-CN" sz="3200" b="1" dirty="0">
                <a:solidFill>
                  <a:srgbClr val="9D138D"/>
                </a:solidFill>
                <a:latin typeface="Arial" panose="020B0604020202020204" pitchFamily="34" charset="0"/>
              </a:rPr>
              <a:t>c);        </a:t>
            </a:r>
            <a:endParaRPr lang="zh-CN" altLang="zh-CN" sz="3200" b="1" dirty="0">
              <a:solidFill>
                <a:srgbClr val="9D138D"/>
              </a:solidFill>
              <a:latin typeface="Arial" panose="020B0604020202020204" pitchFamily="34" charset="0"/>
            </a:endParaRPr>
          </a:p>
        </p:txBody>
      </p:sp>
      <p:pic>
        <p:nvPicPr>
          <p:cNvPr id="35847" name="图片 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4.5</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循环的嵌套</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6867" name="Rectangle 3"/>
          <p:cNvSpPr txBox="1"/>
          <p:nvPr/>
        </p:nvSpPr>
        <p:spPr>
          <a:xfrm>
            <a:off x="2381250" y="1714500"/>
            <a:ext cx="7500938" cy="4214813"/>
          </a:xfrm>
          <a:prstGeom prst="rect">
            <a:avLst/>
          </a:prstGeom>
          <a:noFill/>
          <a:ln w="9525">
            <a:noFill/>
          </a:ln>
        </p:spPr>
        <p:txBody>
          <a:bodyPr/>
          <a:p>
            <a:pPr>
              <a:lnSpc>
                <a:spcPct val="120000"/>
              </a:lnSpc>
              <a:buFont typeface="Wingdings" panose="05000000000000000000" pitchFamily="2" charset="2"/>
              <a:buChar char="Ø"/>
            </a:pPr>
            <a:r>
              <a:rPr lang="zh-CN" altLang="zh-CN" sz="3200" b="1" dirty="0">
                <a:latin typeface="Arial" panose="020B0604020202020204" pitchFamily="34" charset="0"/>
              </a:rPr>
              <a:t>一个循环体内又包含另一个完整的循环结构，称为</a:t>
            </a:r>
            <a:r>
              <a:rPr lang="zh-CN" altLang="zh-CN" sz="3200" b="1" dirty="0">
                <a:solidFill>
                  <a:srgbClr val="C00000"/>
                </a:solidFill>
                <a:latin typeface="Arial" panose="020B0604020202020204" pitchFamily="34" charset="0"/>
              </a:rPr>
              <a:t>循环的嵌套</a:t>
            </a:r>
            <a:endParaRPr lang="en-US" altLang="zh-CN" sz="3200" b="1" dirty="0">
              <a:solidFill>
                <a:srgbClr val="C00000"/>
              </a:solidFill>
              <a:latin typeface="Arial" panose="020B0604020202020204" pitchFamily="34" charset="0"/>
            </a:endParaRPr>
          </a:p>
          <a:p>
            <a:pPr>
              <a:lnSpc>
                <a:spcPct val="120000"/>
              </a:lnSpc>
              <a:buFont typeface="Wingdings" panose="05000000000000000000" pitchFamily="2" charset="2"/>
              <a:buChar char="Ø"/>
            </a:pPr>
            <a:r>
              <a:rPr lang="zh-CN" altLang="zh-CN" sz="3200" b="1" dirty="0">
                <a:latin typeface="Arial" panose="020B0604020202020204" pitchFamily="34" charset="0"/>
              </a:rPr>
              <a:t>内嵌的循环中还可以嵌套循环，这就是多层循环</a:t>
            </a:r>
            <a:endParaRPr lang="en-US" altLang="zh-CN" sz="3200" b="1" dirty="0">
              <a:latin typeface="Arial" panose="020B0604020202020204" pitchFamily="34" charset="0"/>
            </a:endParaRPr>
          </a:p>
          <a:p>
            <a:pPr>
              <a:lnSpc>
                <a:spcPct val="120000"/>
              </a:lnSpc>
              <a:buFont typeface="Wingdings" panose="05000000000000000000" pitchFamily="2" charset="2"/>
              <a:buChar char="Ø"/>
            </a:pPr>
            <a:r>
              <a:rPr lang="en-US" altLang="zh-CN" sz="3200" b="1" dirty="0">
                <a:latin typeface="Arial" panose="020B0604020202020204" pitchFamily="34" charset="0"/>
              </a:rPr>
              <a:t>3</a:t>
            </a:r>
            <a:r>
              <a:rPr lang="zh-CN" altLang="zh-CN" sz="3200" b="1" dirty="0">
                <a:latin typeface="Arial" panose="020B0604020202020204" pitchFamily="34" charset="0"/>
              </a:rPr>
              <a:t>种循环</a:t>
            </a:r>
            <a:r>
              <a:rPr lang="en-US" altLang="zh-CN" sz="3200" b="1" dirty="0">
                <a:latin typeface="Arial" panose="020B0604020202020204" pitchFamily="34" charset="0"/>
              </a:rPr>
              <a:t>(while</a:t>
            </a:r>
            <a:r>
              <a:rPr lang="zh-CN" altLang="zh-CN" sz="3200" b="1" dirty="0">
                <a:latin typeface="Arial" panose="020B0604020202020204" pitchFamily="34" charset="0"/>
              </a:rPr>
              <a:t>循环、</a:t>
            </a:r>
            <a:r>
              <a:rPr lang="en-US" altLang="zh-CN" sz="3200" b="1" dirty="0">
                <a:latin typeface="Arial" panose="020B0604020202020204" pitchFamily="34" charset="0"/>
              </a:rPr>
              <a:t>do</a:t>
            </a:r>
            <a:r>
              <a:rPr lang="zh-CN" altLang="zh-CN" sz="3200" b="1" dirty="0">
                <a:latin typeface="Arial" panose="020B0604020202020204" pitchFamily="34" charset="0"/>
              </a:rPr>
              <a:t>…</a:t>
            </a:r>
            <a:r>
              <a:rPr lang="en-US" altLang="zh-CN" sz="3200" b="1" dirty="0">
                <a:latin typeface="Arial" panose="020B0604020202020204" pitchFamily="34" charset="0"/>
              </a:rPr>
              <a:t>while</a:t>
            </a:r>
            <a:r>
              <a:rPr lang="zh-CN" altLang="zh-CN" sz="3200" b="1" dirty="0">
                <a:latin typeface="Arial" panose="020B0604020202020204" pitchFamily="34" charset="0"/>
              </a:rPr>
              <a:t>循环和</a:t>
            </a:r>
            <a:r>
              <a:rPr lang="en-US" altLang="zh-CN" sz="3200" b="1" dirty="0">
                <a:latin typeface="Arial" panose="020B0604020202020204" pitchFamily="34" charset="0"/>
              </a:rPr>
              <a:t>for</a:t>
            </a:r>
            <a:r>
              <a:rPr lang="zh-CN" altLang="zh-CN" sz="3200" b="1" dirty="0">
                <a:latin typeface="Arial" panose="020B0604020202020204" pitchFamily="34" charset="0"/>
              </a:rPr>
              <a:t>循环</a:t>
            </a:r>
            <a:r>
              <a:rPr lang="en-US" altLang="zh-CN" sz="3200" b="1" dirty="0">
                <a:latin typeface="Arial" panose="020B0604020202020204" pitchFamily="34" charset="0"/>
              </a:rPr>
              <a:t>)</a:t>
            </a:r>
            <a:r>
              <a:rPr lang="zh-CN" altLang="zh-CN" sz="3200" b="1" dirty="0">
                <a:latin typeface="Arial" panose="020B0604020202020204" pitchFamily="34" charset="0"/>
              </a:rPr>
              <a:t>可以互相嵌套</a:t>
            </a:r>
            <a:endParaRPr lang="en-US" altLang="zh-CN" sz="2800" b="1" dirty="0">
              <a:latin typeface="Arial" panose="020B0604020202020204" pitchFamily="34" charset="0"/>
            </a:endParaRPr>
          </a:p>
        </p:txBody>
      </p:sp>
      <p:sp>
        <p:nvSpPr>
          <p:cNvPr id="3686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36869"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952625" y="650241"/>
            <a:ext cx="8429625"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4.6</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几种循环的比较</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7891" name="Rectangle 3"/>
          <p:cNvSpPr txBox="1"/>
          <p:nvPr/>
        </p:nvSpPr>
        <p:spPr>
          <a:xfrm>
            <a:off x="2381250" y="1714500"/>
            <a:ext cx="7500938" cy="4357688"/>
          </a:xfrm>
          <a:prstGeom prst="rect">
            <a:avLst/>
          </a:prstGeom>
          <a:noFill/>
          <a:ln w="9525">
            <a:noFill/>
          </a:ln>
        </p:spPr>
        <p:txBody>
          <a:bodyPr/>
          <a:p>
            <a:pPr>
              <a:lnSpc>
                <a:spcPct val="120000"/>
              </a:lnSpc>
            </a:pPr>
            <a:r>
              <a:rPr lang="en-US" altLang="zh-CN" sz="3200" b="1" dirty="0">
                <a:latin typeface="Arial" panose="020B0604020202020204" pitchFamily="34" charset="0"/>
              </a:rPr>
              <a:t>(1)</a:t>
            </a:r>
            <a:r>
              <a:rPr lang="zh-CN" altLang="zh-CN" sz="3200" b="1" dirty="0">
                <a:latin typeface="Arial" panose="020B0604020202020204" pitchFamily="34" charset="0"/>
              </a:rPr>
              <a:t>一般情况下</a:t>
            </a:r>
            <a:r>
              <a:rPr lang="zh-CN" altLang="en-US" sz="3200" b="1" dirty="0">
                <a:latin typeface="Arial" panose="020B0604020202020204" pitchFamily="34" charset="0"/>
              </a:rPr>
              <a:t>，</a:t>
            </a:r>
            <a:r>
              <a:rPr lang="en-US" altLang="zh-CN" sz="3200" b="1" dirty="0">
                <a:latin typeface="Arial" panose="020B0604020202020204" pitchFamily="34" charset="0"/>
              </a:rPr>
              <a:t>3</a:t>
            </a:r>
            <a:r>
              <a:rPr lang="zh-CN" altLang="zh-CN" sz="3200" b="1" dirty="0">
                <a:latin typeface="Arial" panose="020B0604020202020204" pitchFamily="34" charset="0"/>
              </a:rPr>
              <a:t>种循环可以互相代替</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(2) </a:t>
            </a:r>
            <a:r>
              <a:rPr lang="zh-CN" altLang="zh-CN" sz="3200" b="1" dirty="0">
                <a:latin typeface="Arial" panose="020B0604020202020204" pitchFamily="34" charset="0"/>
              </a:rPr>
              <a:t>在</a:t>
            </a:r>
            <a:r>
              <a:rPr lang="en-US" altLang="zh-CN" sz="3200" b="1" dirty="0">
                <a:latin typeface="Arial" panose="020B0604020202020204" pitchFamily="34" charset="0"/>
              </a:rPr>
              <a:t>while</a:t>
            </a:r>
            <a:r>
              <a:rPr lang="zh-CN" altLang="zh-CN" sz="3200" b="1" dirty="0">
                <a:latin typeface="Arial" panose="020B0604020202020204" pitchFamily="34" charset="0"/>
              </a:rPr>
              <a:t>和</a:t>
            </a:r>
            <a:r>
              <a:rPr lang="en-US" altLang="zh-CN" sz="3200" b="1" dirty="0">
                <a:latin typeface="Arial" panose="020B0604020202020204" pitchFamily="34" charset="0"/>
              </a:rPr>
              <a:t>do---while</a:t>
            </a:r>
            <a:r>
              <a:rPr lang="zh-CN" altLang="zh-CN" sz="3200" b="1" dirty="0">
                <a:latin typeface="Arial" panose="020B0604020202020204" pitchFamily="34" charset="0"/>
              </a:rPr>
              <a:t>循环中，循环体</a:t>
            </a:r>
            <a:r>
              <a:rPr lang="zh-CN" altLang="en-US" sz="3200" b="1" dirty="0">
                <a:latin typeface="Arial" panose="020B0604020202020204" pitchFamily="34" charset="0"/>
              </a:rPr>
              <a:t>应</a:t>
            </a:r>
            <a:r>
              <a:rPr lang="zh-CN" altLang="zh-CN" sz="3200" b="1" dirty="0">
                <a:latin typeface="Arial" panose="020B0604020202020204" pitchFamily="34" charset="0"/>
              </a:rPr>
              <a:t>包含使循环趋于结束的语句。</a:t>
            </a:r>
            <a:endParaRPr lang="zh-CN" altLang="zh-CN" sz="3200" b="1" dirty="0">
              <a:latin typeface="Arial" panose="020B0604020202020204" pitchFamily="34" charset="0"/>
            </a:endParaRPr>
          </a:p>
          <a:p>
            <a:pPr>
              <a:lnSpc>
                <a:spcPct val="120000"/>
              </a:lnSpc>
            </a:pPr>
            <a:r>
              <a:rPr lang="en-US" altLang="zh-CN" sz="3200" b="1" dirty="0">
                <a:latin typeface="Arial" panose="020B0604020202020204" pitchFamily="34" charset="0"/>
              </a:rPr>
              <a:t>(3) </a:t>
            </a:r>
            <a:r>
              <a:rPr lang="zh-CN" altLang="zh-CN" sz="3200" b="1" dirty="0">
                <a:latin typeface="Arial" panose="020B0604020202020204" pitchFamily="34" charset="0"/>
              </a:rPr>
              <a:t>用</a:t>
            </a:r>
            <a:r>
              <a:rPr lang="en-US" altLang="zh-CN" sz="3200" b="1" dirty="0">
                <a:latin typeface="Arial" panose="020B0604020202020204" pitchFamily="34" charset="0"/>
              </a:rPr>
              <a:t>while</a:t>
            </a:r>
            <a:r>
              <a:rPr lang="zh-CN" altLang="zh-CN" sz="3200" b="1" dirty="0">
                <a:latin typeface="Arial" panose="020B0604020202020204" pitchFamily="34" charset="0"/>
              </a:rPr>
              <a:t>和</a:t>
            </a:r>
            <a:r>
              <a:rPr lang="en-US" altLang="zh-CN" sz="3200" b="1" dirty="0">
                <a:latin typeface="Arial" panose="020B0604020202020204" pitchFamily="34" charset="0"/>
              </a:rPr>
              <a:t>do---while</a:t>
            </a:r>
            <a:r>
              <a:rPr lang="zh-CN" altLang="zh-CN" sz="3200" b="1" dirty="0">
                <a:latin typeface="Arial" panose="020B0604020202020204" pitchFamily="34" charset="0"/>
              </a:rPr>
              <a:t>循环时，循环变量初始化的操作应在</a:t>
            </a:r>
            <a:r>
              <a:rPr lang="en-US" altLang="zh-CN" sz="3200" b="1" dirty="0">
                <a:latin typeface="Arial" panose="020B0604020202020204" pitchFamily="34" charset="0"/>
              </a:rPr>
              <a:t>while</a:t>
            </a:r>
            <a:r>
              <a:rPr lang="zh-CN" altLang="zh-CN" sz="3200" b="1" dirty="0">
                <a:latin typeface="Arial" panose="020B0604020202020204" pitchFamily="34" charset="0"/>
              </a:rPr>
              <a:t>和</a:t>
            </a:r>
            <a:r>
              <a:rPr lang="en-US" altLang="zh-CN" sz="3200" b="1" dirty="0">
                <a:latin typeface="Arial" panose="020B0604020202020204" pitchFamily="34" charset="0"/>
              </a:rPr>
              <a:t>do---while</a:t>
            </a:r>
            <a:r>
              <a:rPr lang="zh-CN" altLang="zh-CN" sz="3200" b="1" dirty="0">
                <a:latin typeface="Arial" panose="020B0604020202020204" pitchFamily="34" charset="0"/>
              </a:rPr>
              <a:t>语句之前完成。而</a:t>
            </a:r>
            <a:r>
              <a:rPr lang="en-US" altLang="zh-CN" sz="3200" b="1" dirty="0">
                <a:latin typeface="Arial" panose="020B0604020202020204" pitchFamily="34" charset="0"/>
              </a:rPr>
              <a:t>for</a:t>
            </a:r>
            <a:r>
              <a:rPr lang="zh-CN" altLang="zh-CN" sz="3200" b="1" dirty="0">
                <a:latin typeface="Arial" panose="020B0604020202020204" pitchFamily="34" charset="0"/>
              </a:rPr>
              <a:t>语句可以在表达式</a:t>
            </a:r>
            <a:r>
              <a:rPr lang="en-US" altLang="zh-CN" sz="3200" b="1" dirty="0">
                <a:latin typeface="Arial" panose="020B0604020202020204" pitchFamily="34" charset="0"/>
              </a:rPr>
              <a:t>1</a:t>
            </a:r>
            <a:r>
              <a:rPr lang="zh-CN" altLang="zh-CN" sz="3200" b="1" dirty="0">
                <a:latin typeface="Arial" panose="020B0604020202020204" pitchFamily="34" charset="0"/>
              </a:rPr>
              <a:t>中实现循环变量的初始化。</a:t>
            </a:r>
            <a:endParaRPr lang="zh-CN" altLang="zh-CN" sz="3200" b="1" dirty="0">
              <a:latin typeface="Arial" panose="020B0604020202020204" pitchFamily="34" charset="0"/>
            </a:endParaRPr>
          </a:p>
        </p:txBody>
      </p:sp>
      <p:sp>
        <p:nvSpPr>
          <p:cNvPr id="3789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37893"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charRg st="0" end="20"/>
                                            </p:txEl>
                                          </p:spTgt>
                                        </p:tgtEl>
                                        <p:attrNameLst>
                                          <p:attrName>style.visibility</p:attrName>
                                        </p:attrNameLst>
                                      </p:cBhvr>
                                      <p:to>
                                        <p:strVal val="visible"/>
                                      </p:to>
                                    </p:set>
                                    <p:animEffect transition="in" filter="blinds(horizontal)">
                                      <p:cBhvr>
                                        <p:cTn id="7" dur="500"/>
                                        <p:tgtEl>
                                          <p:spTgt spid="37891">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charRg st="20" end="63"/>
                                            </p:txEl>
                                          </p:spTgt>
                                        </p:tgtEl>
                                        <p:attrNameLst>
                                          <p:attrName>style.visibility</p:attrName>
                                        </p:attrNameLst>
                                      </p:cBhvr>
                                      <p:to>
                                        <p:strVal val="visible"/>
                                      </p:to>
                                    </p:set>
                                    <p:animEffect transition="in" filter="blinds(horizontal)">
                                      <p:cBhvr>
                                        <p:cTn id="12" dur="500"/>
                                        <p:tgtEl>
                                          <p:spTgt spid="37891">
                                            <p:txEl>
                                              <p:charRg st="20" end="6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1">
                                            <p:txEl>
                                              <p:charRg st="63" end="149"/>
                                            </p:txEl>
                                          </p:spTgt>
                                        </p:tgtEl>
                                        <p:attrNameLst>
                                          <p:attrName>style.visibility</p:attrName>
                                        </p:attrNameLst>
                                      </p:cBhvr>
                                      <p:to>
                                        <p:strVal val="visible"/>
                                      </p:to>
                                    </p:set>
                                    <p:animEffect transition="in" filter="blinds(horizontal)">
                                      <p:cBhvr>
                                        <p:cTn id="17" dur="500"/>
                                        <p:tgtEl>
                                          <p:spTgt spid="37891">
                                            <p:txEl>
                                              <p:charRg st="63"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238375" y="785972"/>
            <a:ext cx="800100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 </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改变循环执行的状态</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8915" name="Rectangle 3"/>
          <p:cNvSpPr>
            <a:spLocks noGrp="1"/>
          </p:cNvSpPr>
          <p:nvPr>
            <p:ph idx="1"/>
          </p:nvPr>
        </p:nvSpPr>
        <p:spPr>
          <a:xfrm>
            <a:off x="2166938" y="2071688"/>
            <a:ext cx="8286750" cy="2571750"/>
          </a:xfrm>
        </p:spPr>
        <p:txBody>
          <a:bodyPr vert="horz" wrap="square" lIns="91440" tIns="45720" rIns="91440" bIns="45720" anchor="t" anchorCtr="0"/>
          <a:p>
            <a:pPr eaLnBrk="1" hangingPunct="1">
              <a:spcBef>
                <a:spcPct val="50000"/>
              </a:spcBef>
              <a:buFont typeface="Wingdings" panose="05000000000000000000" pitchFamily="2" charset="2"/>
              <a:buNone/>
            </a:pPr>
            <a:r>
              <a:rPr kumimoji="1" lang="en-US" altLang="zh-CN" dirty="0">
                <a:latin typeface="+mn-lt"/>
                <a:ea typeface="+mn-ea"/>
                <a:cs typeface="+mn-cs"/>
                <a:hlinkClick r:id="rId1" action="ppaction://hlinksldjump"/>
              </a:rPr>
              <a:t>4.7.1 </a:t>
            </a:r>
            <a:r>
              <a:rPr kumimoji="1" lang="zh-CN" altLang="zh-CN" dirty="0">
                <a:latin typeface="+mn-lt"/>
                <a:ea typeface="+mn-ea"/>
                <a:cs typeface="+mn-cs"/>
                <a:hlinkClick r:id="rId1" action="ppaction://hlinksldjump"/>
              </a:rPr>
              <a:t>用</a:t>
            </a:r>
            <a:r>
              <a:rPr kumimoji="1" lang="en-US" altLang="zh-CN" dirty="0">
                <a:latin typeface="+mn-lt"/>
                <a:ea typeface="+mn-ea"/>
                <a:cs typeface="+mn-cs"/>
                <a:hlinkClick r:id="rId1" action="ppaction://hlinksldjump"/>
              </a:rPr>
              <a:t>break</a:t>
            </a:r>
            <a:r>
              <a:rPr kumimoji="1" lang="zh-CN" altLang="zh-CN" dirty="0">
                <a:latin typeface="+mn-lt"/>
                <a:ea typeface="+mn-ea"/>
                <a:cs typeface="+mn-cs"/>
                <a:hlinkClick r:id="rId1" action="ppaction://hlinksldjump"/>
              </a:rPr>
              <a:t>语句提前终止循环</a:t>
            </a:r>
            <a:endParaRPr kumimoji="1" lang="en-US" altLang="zh-CN" dirty="0">
              <a:latin typeface="+mn-lt"/>
              <a:ea typeface="+mn-ea"/>
              <a:cs typeface="+mn-cs"/>
            </a:endParaRPr>
          </a:p>
          <a:p>
            <a:pPr eaLnBrk="1" hangingPunct="1">
              <a:spcBef>
                <a:spcPct val="50000"/>
              </a:spcBef>
              <a:buFont typeface="Wingdings" panose="05000000000000000000" pitchFamily="2" charset="2"/>
              <a:buNone/>
            </a:pPr>
            <a:r>
              <a:rPr kumimoji="1" lang="en-US" altLang="zh-CN" dirty="0">
                <a:latin typeface="+mn-lt"/>
                <a:ea typeface="+mn-ea"/>
                <a:cs typeface="+mn-cs"/>
                <a:hlinkClick r:id="rId2" action="ppaction://hlinksldjump"/>
              </a:rPr>
              <a:t>4.7.2 </a:t>
            </a:r>
            <a:r>
              <a:rPr kumimoji="1" lang="zh-CN" altLang="zh-CN" dirty="0">
                <a:latin typeface="+mn-lt"/>
                <a:ea typeface="+mn-ea"/>
                <a:cs typeface="+mn-cs"/>
                <a:hlinkClick r:id="rId2" action="ppaction://hlinksldjump"/>
              </a:rPr>
              <a:t>用</a:t>
            </a:r>
            <a:r>
              <a:rPr kumimoji="1" lang="en-US" altLang="zh-CN" dirty="0">
                <a:latin typeface="+mn-lt"/>
                <a:ea typeface="+mn-ea"/>
                <a:cs typeface="+mn-cs"/>
                <a:hlinkClick r:id="rId2" action="ppaction://hlinksldjump"/>
              </a:rPr>
              <a:t>continue</a:t>
            </a:r>
            <a:r>
              <a:rPr kumimoji="1" lang="zh-CN" altLang="zh-CN" dirty="0">
                <a:latin typeface="+mn-lt"/>
                <a:ea typeface="+mn-ea"/>
                <a:cs typeface="+mn-cs"/>
                <a:hlinkClick r:id="rId2" action="ppaction://hlinksldjump"/>
              </a:rPr>
              <a:t>语句提前结束本次循环</a:t>
            </a:r>
            <a:endParaRPr kumimoji="1" lang="en-US" altLang="zh-CN" dirty="0">
              <a:latin typeface="+mn-lt"/>
              <a:ea typeface="+mn-ea"/>
              <a:cs typeface="+mn-cs"/>
            </a:endParaRPr>
          </a:p>
          <a:p>
            <a:pPr eaLnBrk="1" hangingPunct="1">
              <a:spcBef>
                <a:spcPct val="50000"/>
              </a:spcBef>
              <a:buFont typeface="Wingdings" panose="05000000000000000000" pitchFamily="2" charset="2"/>
              <a:buNone/>
            </a:pPr>
            <a:r>
              <a:rPr kumimoji="1" lang="en-US" altLang="zh-CN" dirty="0">
                <a:latin typeface="+mn-lt"/>
                <a:ea typeface="+mn-ea"/>
                <a:cs typeface="+mn-cs"/>
                <a:hlinkClick r:id="rId3" action="ppaction://hlinksldjump"/>
              </a:rPr>
              <a:t>4.7.3 break</a:t>
            </a:r>
            <a:r>
              <a:rPr kumimoji="1" lang="zh-CN" altLang="zh-CN" dirty="0">
                <a:latin typeface="+mn-lt"/>
                <a:ea typeface="+mn-ea"/>
                <a:cs typeface="+mn-cs"/>
                <a:hlinkClick r:id="rId3" action="ppaction://hlinksldjump"/>
              </a:rPr>
              <a:t>语句和</a:t>
            </a:r>
            <a:r>
              <a:rPr kumimoji="1" lang="en-US" altLang="zh-CN" dirty="0">
                <a:latin typeface="+mn-lt"/>
                <a:ea typeface="+mn-ea"/>
                <a:cs typeface="+mn-cs"/>
                <a:hlinkClick r:id="rId3" action="ppaction://hlinksldjump"/>
              </a:rPr>
              <a:t>continue</a:t>
            </a:r>
            <a:r>
              <a:rPr kumimoji="1" lang="zh-CN" altLang="zh-CN" dirty="0">
                <a:latin typeface="+mn-lt"/>
                <a:ea typeface="+mn-ea"/>
                <a:cs typeface="+mn-cs"/>
                <a:hlinkClick r:id="rId3" action="ppaction://hlinksldjump"/>
              </a:rPr>
              <a:t>语句的区别</a:t>
            </a:r>
            <a:endParaRPr kumimoji="1" lang="en-US" altLang="zh-CN" dirty="0">
              <a:latin typeface="+mn-lt"/>
              <a:ea typeface="+mn-ea"/>
              <a:cs typeface="+mn-cs"/>
            </a:endParaRPr>
          </a:p>
        </p:txBody>
      </p:sp>
      <p:pic>
        <p:nvPicPr>
          <p:cNvPr id="38916" name="图片 3" descr="Untitled.png">
            <a:hlinkClick r:id="rId4" action="ppaction://hlinksldjump"/>
          </p:cNvPr>
          <p:cNvPicPr>
            <a:picLocks noChangeAspect="1"/>
          </p:cNvPicPr>
          <p:nvPr/>
        </p:nvPicPr>
        <p:blipFill>
          <a:blip r:embed="rId5"/>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16769"/>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break</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语句提前终止循环</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9939" name="Rectangle 3"/>
          <p:cNvSpPr>
            <a:spLocks noGrp="1"/>
          </p:cNvSpPr>
          <p:nvPr>
            <p:ph idx="1"/>
          </p:nvPr>
        </p:nvSpPr>
        <p:spPr>
          <a:xfrm>
            <a:off x="2166938" y="2071688"/>
            <a:ext cx="7429500" cy="2571750"/>
          </a:xfrm>
        </p:spPr>
        <p:txBody>
          <a:bodyPr vert="horz" wrap="square" lIns="91440" tIns="45720" rIns="91440" bIns="45720" anchor="t" anchorCtr="0"/>
          <a:p>
            <a:pPr eaLnBrk="1" hangingPunct="1">
              <a:spcBef>
                <a:spcPct val="50000"/>
              </a:spcBef>
            </a:pPr>
            <a:r>
              <a:rPr kumimoji="1" lang="en-US" altLang="zh-CN" dirty="0">
                <a:latin typeface="+mn-lt"/>
                <a:ea typeface="+mn-ea"/>
                <a:cs typeface="+mn-cs"/>
              </a:rPr>
              <a:t>break</a:t>
            </a:r>
            <a:r>
              <a:rPr kumimoji="1" lang="zh-CN" altLang="zh-CN" dirty="0">
                <a:latin typeface="+mn-lt"/>
                <a:ea typeface="+mn-ea"/>
                <a:cs typeface="+mn-cs"/>
              </a:rPr>
              <a:t>语句可以用来从循环体内跳出循环体，即提前结束循环，接着执行循环下面的语句</a:t>
            </a:r>
            <a:endParaRPr kumimoji="1" lang="en-US" altLang="zh-CN" dirty="0">
              <a:latin typeface="+mn-lt"/>
              <a:ea typeface="+mn-ea"/>
              <a:cs typeface="+mn-cs"/>
            </a:endParaRPr>
          </a:p>
        </p:txBody>
      </p:sp>
      <p:pic>
        <p:nvPicPr>
          <p:cNvPr id="3994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16769"/>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break</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语句提前终止循环</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0963" name="Rectangle 3"/>
          <p:cNvSpPr>
            <a:spLocks noGrp="1"/>
          </p:cNvSpPr>
          <p:nvPr>
            <p:ph idx="1"/>
          </p:nvPr>
        </p:nvSpPr>
        <p:spPr>
          <a:xfrm>
            <a:off x="2166938" y="2071688"/>
            <a:ext cx="7429500" cy="2571750"/>
          </a:xfrm>
        </p:spPr>
        <p:txBody>
          <a:bodyPr vert="horz" wrap="square" lIns="91440" tIns="45720" rIns="91440" bIns="45720" anchor="t" anchorCtr="0"/>
          <a:p>
            <a:pPr eaLnBrk="1" hangingPunct="1">
              <a:spcBef>
                <a:spcPct val="50000"/>
              </a:spcBef>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4 </a:t>
            </a:r>
            <a:r>
              <a:rPr kumimoji="1" lang="zh-CN" altLang="zh-CN" dirty="0">
                <a:latin typeface="+mn-lt"/>
                <a:ea typeface="+mn-ea"/>
                <a:cs typeface="+mn-cs"/>
              </a:rPr>
              <a:t>在全系</a:t>
            </a:r>
            <a:r>
              <a:rPr kumimoji="1" lang="en-US" altLang="zh-CN" dirty="0">
                <a:latin typeface="+mn-lt"/>
                <a:ea typeface="+mn-ea"/>
                <a:cs typeface="+mn-cs"/>
              </a:rPr>
              <a:t>1000</a:t>
            </a:r>
            <a:r>
              <a:rPr kumimoji="1" lang="zh-CN" altLang="zh-CN" dirty="0">
                <a:latin typeface="+mn-lt"/>
                <a:ea typeface="+mn-ea"/>
                <a:cs typeface="+mn-cs"/>
              </a:rPr>
              <a:t>学生中，征集慈善募捐，当总数达到</a:t>
            </a:r>
            <a:r>
              <a:rPr kumimoji="1" lang="en-US" altLang="zh-CN" dirty="0">
                <a:latin typeface="+mn-lt"/>
                <a:ea typeface="+mn-ea"/>
                <a:cs typeface="+mn-cs"/>
              </a:rPr>
              <a:t>10</a:t>
            </a:r>
            <a:r>
              <a:rPr kumimoji="1" lang="zh-CN" altLang="zh-CN" dirty="0">
                <a:latin typeface="+mn-lt"/>
                <a:ea typeface="+mn-ea"/>
                <a:cs typeface="+mn-cs"/>
              </a:rPr>
              <a:t>万元时就结束，统计此时捐款的人数，以及平均每人捐款的数目。</a:t>
            </a:r>
            <a:endParaRPr kumimoji="1" lang="en-US" altLang="zh-CN" dirty="0">
              <a:latin typeface="+mn-lt"/>
              <a:ea typeface="+mn-ea"/>
              <a:cs typeface="+mn-cs"/>
            </a:endParaRPr>
          </a:p>
        </p:txBody>
      </p:sp>
      <p:pic>
        <p:nvPicPr>
          <p:cNvPr id="40964"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16769"/>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break</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语句提前终止循环</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1987" name="Rectangle 3"/>
          <p:cNvSpPr>
            <a:spLocks noGrp="1"/>
          </p:cNvSpPr>
          <p:nvPr>
            <p:ph idx="1"/>
          </p:nvPr>
        </p:nvSpPr>
        <p:spPr>
          <a:xfrm>
            <a:off x="2166938" y="1785938"/>
            <a:ext cx="8001000" cy="4500562"/>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编程思路：</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循环次数不确定，</a:t>
            </a:r>
            <a:r>
              <a:rPr kumimoji="1" lang="zh-CN" altLang="en-US" dirty="0">
                <a:latin typeface="+mn-lt"/>
                <a:ea typeface="+mn-ea"/>
              </a:rPr>
              <a:t>但最多循环</a:t>
            </a:r>
            <a:r>
              <a:rPr kumimoji="1" lang="en-US" altLang="zh-CN" dirty="0">
                <a:latin typeface="+mn-lt"/>
                <a:ea typeface="+mn-ea"/>
              </a:rPr>
              <a:t>1000</a:t>
            </a:r>
            <a:r>
              <a:rPr kumimoji="1" lang="zh-CN" altLang="en-US" dirty="0">
                <a:latin typeface="+mn-lt"/>
                <a:ea typeface="+mn-ea"/>
              </a:rPr>
              <a:t>次</a:t>
            </a:r>
            <a:endParaRPr kumimoji="1" lang="en-US" altLang="zh-CN" dirty="0">
              <a:latin typeface="+mn-lt"/>
              <a:ea typeface="+mn-ea"/>
            </a:endParaRPr>
          </a:p>
          <a:p>
            <a:pPr lvl="2" eaLnBrk="1" hangingPunct="1">
              <a:spcBef>
                <a:spcPct val="50000"/>
              </a:spcBef>
            </a:pPr>
            <a:r>
              <a:rPr kumimoji="1" lang="zh-CN" altLang="zh-CN" dirty="0">
                <a:latin typeface="+mn-lt"/>
                <a:ea typeface="+mn-ea"/>
              </a:rPr>
              <a:t>在循环体中累计捐款总数</a:t>
            </a:r>
            <a:endParaRPr kumimoji="1" lang="en-US" altLang="zh-CN" dirty="0">
              <a:latin typeface="+mn-lt"/>
              <a:ea typeface="+mn-ea"/>
            </a:endParaRPr>
          </a:p>
          <a:p>
            <a:pPr lvl="2" eaLnBrk="1" hangingPunct="1">
              <a:spcBef>
                <a:spcPct val="50000"/>
              </a:spcBef>
            </a:pPr>
            <a:r>
              <a:rPr kumimoji="1" lang="zh-CN" altLang="zh-CN" dirty="0">
                <a:latin typeface="+mn-lt"/>
                <a:ea typeface="+mn-ea"/>
              </a:rPr>
              <a:t>用</a:t>
            </a:r>
            <a:r>
              <a:rPr kumimoji="1" lang="en-US" altLang="zh-CN" dirty="0">
                <a:latin typeface="+mn-lt"/>
                <a:ea typeface="+mn-ea"/>
              </a:rPr>
              <a:t>if</a:t>
            </a:r>
            <a:r>
              <a:rPr kumimoji="1" lang="zh-CN" altLang="zh-CN" dirty="0">
                <a:latin typeface="+mn-lt"/>
                <a:ea typeface="+mn-ea"/>
              </a:rPr>
              <a:t>语句检查是否达到</a:t>
            </a:r>
            <a:r>
              <a:rPr kumimoji="1" lang="en-US" altLang="zh-CN" dirty="0">
                <a:latin typeface="+mn-lt"/>
                <a:ea typeface="+mn-ea"/>
              </a:rPr>
              <a:t>10</a:t>
            </a:r>
            <a:r>
              <a:rPr kumimoji="1" lang="zh-CN" altLang="zh-CN" dirty="0">
                <a:latin typeface="+mn-lt"/>
                <a:ea typeface="+mn-ea"/>
              </a:rPr>
              <a:t>万元</a:t>
            </a:r>
            <a:endParaRPr kumimoji="1" lang="en-US" altLang="zh-CN" dirty="0">
              <a:latin typeface="+mn-lt"/>
              <a:ea typeface="+mn-ea"/>
            </a:endParaRPr>
          </a:p>
          <a:p>
            <a:pPr lvl="2" eaLnBrk="1" hangingPunct="1">
              <a:spcBef>
                <a:spcPct val="50000"/>
              </a:spcBef>
            </a:pPr>
            <a:r>
              <a:rPr kumimoji="1" lang="zh-CN" altLang="zh-CN" dirty="0">
                <a:latin typeface="+mn-lt"/>
                <a:ea typeface="+mn-ea"/>
              </a:rPr>
              <a:t>如果达到就不再继续执行循环，终止累加</a:t>
            </a:r>
            <a:endParaRPr kumimoji="1" lang="en-US" altLang="zh-CN" dirty="0">
              <a:latin typeface="+mn-lt"/>
              <a:ea typeface="+mn-ea"/>
            </a:endParaRPr>
          </a:p>
          <a:p>
            <a:pPr lvl="1" eaLnBrk="1" hangingPunct="1">
              <a:spcBef>
                <a:spcPct val="50000"/>
              </a:spcBef>
            </a:pPr>
            <a:r>
              <a:rPr kumimoji="1" lang="zh-CN" altLang="en-US" dirty="0">
                <a:latin typeface="+mn-lt"/>
                <a:ea typeface="+mn-ea"/>
              </a:rPr>
              <a:t>计算</a:t>
            </a:r>
            <a:r>
              <a:rPr kumimoji="1" lang="zh-CN" altLang="zh-CN" dirty="0">
                <a:latin typeface="+mn-lt"/>
                <a:ea typeface="+mn-ea"/>
              </a:rPr>
              <a:t>人均捐款数</a:t>
            </a:r>
            <a:endParaRPr kumimoji="1" lang="en-US" altLang="zh-CN" dirty="0">
              <a:latin typeface="+mn-lt"/>
              <a:ea typeface="+mn-ea"/>
            </a:endParaRPr>
          </a:p>
        </p:txBody>
      </p:sp>
      <p:pic>
        <p:nvPicPr>
          <p:cNvPr id="4198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charRg st="6" end="25"/>
                                            </p:txEl>
                                          </p:spTgt>
                                        </p:tgtEl>
                                        <p:attrNameLst>
                                          <p:attrName>style.visibility</p:attrName>
                                        </p:attrNameLst>
                                      </p:cBhvr>
                                      <p:to>
                                        <p:strVal val="visible"/>
                                      </p:to>
                                    </p:set>
                                    <p:animEffect transition="in" filter="blinds(horizontal)">
                                      <p:cBhvr>
                                        <p:cTn id="7" dur="500"/>
                                        <p:tgtEl>
                                          <p:spTgt spid="41987">
                                            <p:txEl>
                                              <p:charRg st="6"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987">
                                            <p:txEl>
                                              <p:charRg st="25" end="37"/>
                                            </p:txEl>
                                          </p:spTgt>
                                        </p:tgtEl>
                                        <p:attrNameLst>
                                          <p:attrName>style.visibility</p:attrName>
                                        </p:attrNameLst>
                                      </p:cBhvr>
                                      <p:to>
                                        <p:strVal val="visible"/>
                                      </p:to>
                                    </p:set>
                                    <p:animEffect transition="in" filter="blinds(horizontal)">
                                      <p:cBhvr>
                                        <p:cTn id="12" dur="500"/>
                                        <p:tgtEl>
                                          <p:spTgt spid="41987">
                                            <p:txEl>
                                              <p:charRg st="25" end="37"/>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1987">
                                            <p:txEl>
                                              <p:charRg st="37" end="53"/>
                                            </p:txEl>
                                          </p:spTgt>
                                        </p:tgtEl>
                                        <p:attrNameLst>
                                          <p:attrName>style.visibility</p:attrName>
                                        </p:attrNameLst>
                                      </p:cBhvr>
                                      <p:to>
                                        <p:strVal val="visible"/>
                                      </p:to>
                                    </p:set>
                                    <p:animEffect transition="in" filter="blinds(horizontal)">
                                      <p:cBhvr>
                                        <p:cTn id="15" dur="500"/>
                                        <p:tgtEl>
                                          <p:spTgt spid="41987">
                                            <p:txEl>
                                              <p:charRg st="37" end="5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1987">
                                            <p:txEl>
                                              <p:charRg st="53" end="72"/>
                                            </p:txEl>
                                          </p:spTgt>
                                        </p:tgtEl>
                                        <p:attrNameLst>
                                          <p:attrName>style.visibility</p:attrName>
                                        </p:attrNameLst>
                                      </p:cBhvr>
                                      <p:to>
                                        <p:strVal val="visible"/>
                                      </p:to>
                                    </p:set>
                                    <p:animEffect transition="in" filter="blinds(horizontal)">
                                      <p:cBhvr>
                                        <p:cTn id="18" dur="500"/>
                                        <p:tgtEl>
                                          <p:spTgt spid="41987">
                                            <p:txEl>
                                              <p:charRg st="53" end="7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1987">
                                            <p:txEl>
                                              <p:charRg st="72" end="80"/>
                                            </p:txEl>
                                          </p:spTgt>
                                        </p:tgtEl>
                                        <p:attrNameLst>
                                          <p:attrName>style.visibility</p:attrName>
                                        </p:attrNameLst>
                                      </p:cBhvr>
                                      <p:to>
                                        <p:strVal val="visible"/>
                                      </p:to>
                                    </p:set>
                                    <p:animEffect transition="in" filter="blinds(horizontal)">
                                      <p:cBhvr>
                                        <p:cTn id="23" dur="500"/>
                                        <p:tgtEl>
                                          <p:spTgt spid="41987">
                                            <p:txEl>
                                              <p:charRg st="72"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024063" y="816769"/>
            <a:ext cx="8215313"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4.7.1 </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break</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语句提前终止循环</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3011" name="Rectangle 3"/>
          <p:cNvSpPr>
            <a:spLocks noGrp="1"/>
          </p:cNvSpPr>
          <p:nvPr>
            <p:ph idx="1"/>
          </p:nvPr>
        </p:nvSpPr>
        <p:spPr>
          <a:xfrm>
            <a:off x="2166938" y="1785938"/>
            <a:ext cx="7643812" cy="3929062"/>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编程思路：</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变量</a:t>
            </a:r>
            <a:r>
              <a:rPr kumimoji="1" lang="en-US" altLang="zh-CN" dirty="0">
                <a:latin typeface="+mn-lt"/>
                <a:ea typeface="+mn-ea"/>
              </a:rPr>
              <a:t>amount</a:t>
            </a:r>
            <a:r>
              <a:rPr kumimoji="1" lang="zh-CN" altLang="zh-CN" dirty="0">
                <a:latin typeface="+mn-lt"/>
                <a:ea typeface="+mn-ea"/>
              </a:rPr>
              <a:t>，用来存放捐款数</a:t>
            </a:r>
            <a:endParaRPr kumimoji="1" lang="en-US" altLang="zh-CN" dirty="0">
              <a:latin typeface="+mn-lt"/>
              <a:ea typeface="+mn-ea"/>
            </a:endParaRPr>
          </a:p>
          <a:p>
            <a:pPr lvl="1" eaLnBrk="1" hangingPunct="1">
              <a:spcBef>
                <a:spcPct val="50000"/>
              </a:spcBef>
            </a:pPr>
            <a:r>
              <a:rPr kumimoji="1" lang="zh-CN" altLang="zh-CN" dirty="0">
                <a:latin typeface="+mn-lt"/>
                <a:ea typeface="+mn-ea"/>
              </a:rPr>
              <a:t>变量</a:t>
            </a:r>
            <a:r>
              <a:rPr kumimoji="1" lang="en-US" altLang="zh-CN" dirty="0">
                <a:latin typeface="+mn-lt"/>
                <a:ea typeface="+mn-ea"/>
              </a:rPr>
              <a:t>total</a:t>
            </a:r>
            <a:r>
              <a:rPr kumimoji="1" lang="zh-CN" altLang="zh-CN" dirty="0">
                <a:latin typeface="+mn-lt"/>
                <a:ea typeface="+mn-ea"/>
              </a:rPr>
              <a:t>，用来存放累加后的总捐款数</a:t>
            </a:r>
            <a:endParaRPr kumimoji="1" lang="en-US" altLang="zh-CN" dirty="0">
              <a:latin typeface="+mn-lt"/>
              <a:ea typeface="+mn-ea"/>
            </a:endParaRPr>
          </a:p>
          <a:p>
            <a:pPr lvl="1" eaLnBrk="1" hangingPunct="1">
              <a:spcBef>
                <a:spcPct val="50000"/>
              </a:spcBef>
            </a:pPr>
            <a:r>
              <a:rPr kumimoji="1" lang="zh-CN" altLang="zh-CN" dirty="0">
                <a:latin typeface="+mn-lt"/>
                <a:ea typeface="+mn-ea"/>
              </a:rPr>
              <a:t>变量</a:t>
            </a:r>
            <a:r>
              <a:rPr kumimoji="1" lang="en-US" altLang="zh-CN" dirty="0">
                <a:latin typeface="+mn-lt"/>
                <a:ea typeface="+mn-ea"/>
              </a:rPr>
              <a:t>aver</a:t>
            </a:r>
            <a:r>
              <a:rPr kumimoji="1" lang="zh-CN" altLang="zh-CN" dirty="0">
                <a:latin typeface="+mn-lt"/>
                <a:ea typeface="+mn-ea"/>
              </a:rPr>
              <a:t>，用来存放人均捐款数</a:t>
            </a:r>
            <a:endParaRPr kumimoji="1" lang="en-US" altLang="zh-CN" dirty="0">
              <a:latin typeface="+mn-lt"/>
              <a:ea typeface="+mn-ea"/>
            </a:endParaRPr>
          </a:p>
          <a:p>
            <a:pPr lvl="1" eaLnBrk="1" hangingPunct="1">
              <a:spcBef>
                <a:spcPct val="50000"/>
              </a:spcBef>
            </a:pPr>
            <a:r>
              <a:rPr kumimoji="1" lang="zh-CN" altLang="zh-CN" dirty="0">
                <a:latin typeface="+mn-lt"/>
                <a:ea typeface="+mn-ea"/>
              </a:rPr>
              <a:t>定义符号常量</a:t>
            </a:r>
            <a:r>
              <a:rPr kumimoji="1" lang="en-US" altLang="zh-CN" dirty="0">
                <a:latin typeface="+mn-lt"/>
                <a:ea typeface="+mn-ea"/>
              </a:rPr>
              <a:t>SUM</a:t>
            </a:r>
            <a:r>
              <a:rPr kumimoji="1" lang="zh-CN" altLang="zh-CN" dirty="0">
                <a:latin typeface="+mn-lt"/>
                <a:ea typeface="+mn-ea"/>
              </a:rPr>
              <a:t>代表</a:t>
            </a:r>
            <a:r>
              <a:rPr kumimoji="1" lang="en-US" altLang="zh-CN" dirty="0">
                <a:latin typeface="+mn-lt"/>
                <a:ea typeface="+mn-ea"/>
              </a:rPr>
              <a:t>100000</a:t>
            </a:r>
            <a:endParaRPr kumimoji="1" lang="en-US" altLang="zh-CN" dirty="0">
              <a:latin typeface="+mn-lt"/>
              <a:ea typeface="+mn-ea"/>
            </a:endParaRPr>
          </a:p>
        </p:txBody>
      </p:sp>
      <p:pic>
        <p:nvPicPr>
          <p:cNvPr id="43012"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charRg st="61" end="79"/>
                                            </p:txEl>
                                          </p:spTgt>
                                        </p:tgtEl>
                                        <p:attrNameLst>
                                          <p:attrName>style.visibility</p:attrName>
                                        </p:attrNameLst>
                                      </p:cBhvr>
                                      <p:to>
                                        <p:strVal val="visible"/>
                                      </p:to>
                                    </p:set>
                                    <p:animEffect transition="in" filter="blinds(horizontal)">
                                      <p:cBhvr>
                                        <p:cTn id="7" dur="500"/>
                                        <p:tgtEl>
                                          <p:spTgt spid="43011">
                                            <p:txEl>
                                              <p:charRg st="61"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3"/>
          <p:cNvSpPr>
            <a:spLocks noGrp="1"/>
          </p:cNvSpPr>
          <p:nvPr>
            <p:ph idx="1"/>
          </p:nvPr>
        </p:nvSpPr>
        <p:spPr>
          <a:xfrm>
            <a:off x="1738313" y="71438"/>
            <a:ext cx="8715375" cy="6786562"/>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#define SUM 100000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amount,aver,total;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(i=1,total=0;i&lt;=</a:t>
            </a:r>
            <a:r>
              <a:rPr kumimoji="1" lang="en-US" altLang="zh-CN" sz="2800" dirty="0">
                <a:solidFill>
                  <a:srgbClr val="9D138D"/>
                </a:solidFill>
                <a:latin typeface="+mn-lt"/>
                <a:ea typeface="+mn-ea"/>
                <a:cs typeface="+mn-cs"/>
              </a:rPr>
              <a:t>1000</a:t>
            </a:r>
            <a:r>
              <a:rPr kumimoji="1" lang="en-US" altLang="zh-CN" sz="2800" dirty="0">
                <a:latin typeface="+mn-lt"/>
                <a:ea typeface="+mn-ea"/>
                <a:cs typeface="+mn-cs"/>
              </a:rPr>
              <a:t>;i++)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printf("please enter 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total= total+amount;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(total&gt;=SUM) </a:t>
            </a:r>
            <a:r>
              <a:rPr kumimoji="1" lang="en-US" altLang="zh-CN" sz="2800" dirty="0">
                <a:solidFill>
                  <a:srgbClr val="00B050"/>
                </a:solidFill>
                <a:latin typeface="+mn-lt"/>
                <a:ea typeface="+mn-ea"/>
                <a:cs typeface="+mn-cs"/>
              </a:rPr>
              <a:t>break</a:t>
            </a: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aver=total / i ;  printf(“num=%d\naver=%10.2f\n“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,i,aver);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TextBox 4"/>
          <p:cNvSpPr txBox="1"/>
          <p:nvPr/>
        </p:nvSpPr>
        <p:spPr>
          <a:xfrm>
            <a:off x="4738688" y="857250"/>
            <a:ext cx="5500687"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指定符号常量</a:t>
            </a:r>
            <a:r>
              <a:rPr lang="en-US" altLang="zh-CN" sz="2800" b="1" dirty="0">
                <a:solidFill>
                  <a:srgbClr val="0000CC"/>
                </a:solidFill>
                <a:latin typeface="Arial" panose="020B0604020202020204" pitchFamily="34" charset="0"/>
              </a:rPr>
              <a:t>SUM</a:t>
            </a:r>
            <a:r>
              <a:rPr lang="zh-CN" altLang="zh-CN" sz="2800" b="1" dirty="0">
                <a:solidFill>
                  <a:srgbClr val="0000CC"/>
                </a:solidFill>
                <a:latin typeface="Arial" panose="020B0604020202020204" pitchFamily="34" charset="0"/>
              </a:rPr>
              <a:t>代表</a:t>
            </a:r>
            <a:r>
              <a:rPr lang="en-US" altLang="zh-CN" sz="2800" b="1" dirty="0">
                <a:solidFill>
                  <a:srgbClr val="0000CC"/>
                </a:solidFill>
                <a:latin typeface="Arial" panose="020B0604020202020204" pitchFamily="34" charset="0"/>
              </a:rPr>
              <a:t>100000</a:t>
            </a:r>
            <a:endParaRPr lang="zh-CN" altLang="en-US" sz="2800" b="1" dirty="0">
              <a:solidFill>
                <a:srgbClr val="0000CC"/>
              </a:solidFill>
              <a:latin typeface="Arial" panose="020B0604020202020204" pitchFamily="34" charset="0"/>
            </a:endParaRPr>
          </a:p>
        </p:txBody>
      </p:sp>
      <p:cxnSp>
        <p:nvCxnSpPr>
          <p:cNvPr id="6" name="直接连接符 5"/>
          <p:cNvCxnSpPr/>
          <p:nvPr/>
        </p:nvCxnSpPr>
        <p:spPr>
          <a:xfrm>
            <a:off x="1809750" y="928688"/>
            <a:ext cx="4214813" cy="0"/>
          </a:xfrm>
          <a:prstGeom prst="line">
            <a:avLst/>
          </a:prstGeom>
          <a:ln w="38100" cap="flat" cmpd="sng">
            <a:solidFill>
              <a:srgbClr val="FF0000"/>
            </a:solidFill>
            <a:prstDash val="solid"/>
            <a:miter/>
            <a:headEnd type="none" w="med" len="med"/>
            <a:tailEnd type="none" w="med" len="med"/>
          </a:ln>
        </p:spPr>
      </p:cxnSp>
      <p:pic>
        <p:nvPicPr>
          <p:cNvPr id="44037"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3"/>
          <p:cNvSpPr>
            <a:spLocks noGrp="1"/>
          </p:cNvSpPr>
          <p:nvPr>
            <p:ph idx="1"/>
          </p:nvPr>
        </p:nvSpPr>
        <p:spPr>
          <a:xfrm>
            <a:off x="1738313" y="71438"/>
            <a:ext cx="8715375" cy="6786562"/>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#define SUM 100000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amount,aver,total;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(i=1,total=0;i&lt;=</a:t>
            </a:r>
            <a:r>
              <a:rPr kumimoji="1" lang="en-US" altLang="zh-CN" sz="2800" dirty="0">
                <a:solidFill>
                  <a:srgbClr val="9D138D"/>
                </a:solidFill>
                <a:latin typeface="+mn-lt"/>
                <a:ea typeface="+mn-ea"/>
                <a:cs typeface="+mn-cs"/>
              </a:rPr>
              <a:t>1000</a:t>
            </a:r>
            <a:r>
              <a:rPr kumimoji="1" lang="en-US" altLang="zh-CN" sz="2800" dirty="0">
                <a:latin typeface="+mn-lt"/>
                <a:ea typeface="+mn-ea"/>
                <a:cs typeface="+mn-cs"/>
              </a:rPr>
              <a:t>;i++)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printf("please enter 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total= total+amount;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(total&gt;=SUM) </a:t>
            </a:r>
            <a:r>
              <a:rPr kumimoji="1" lang="en-US" altLang="zh-CN" sz="2800" dirty="0">
                <a:solidFill>
                  <a:srgbClr val="00B050"/>
                </a:solidFill>
                <a:latin typeface="+mn-lt"/>
                <a:ea typeface="+mn-ea"/>
                <a:cs typeface="+mn-cs"/>
              </a:rPr>
              <a:t>break</a:t>
            </a: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aver=total / i ;  printf(“num=%d\naver=%10.2f\n“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,i,aver);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TextBox 4"/>
          <p:cNvSpPr txBox="1"/>
          <p:nvPr/>
        </p:nvSpPr>
        <p:spPr>
          <a:xfrm>
            <a:off x="7239000" y="2786063"/>
            <a:ext cx="3214688"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应该执行</a:t>
            </a:r>
            <a:r>
              <a:rPr lang="en-US" altLang="zh-CN" sz="2800" b="1" dirty="0">
                <a:solidFill>
                  <a:srgbClr val="0000CC"/>
                </a:solidFill>
                <a:latin typeface="Arial" panose="020B0604020202020204" pitchFamily="34" charset="0"/>
              </a:rPr>
              <a:t>1000</a:t>
            </a:r>
            <a:r>
              <a:rPr lang="zh-CN" altLang="en-US" sz="2800" b="1" dirty="0">
                <a:solidFill>
                  <a:srgbClr val="0000CC"/>
                </a:solidFill>
                <a:latin typeface="Arial" panose="020B0604020202020204" pitchFamily="34" charset="0"/>
              </a:rPr>
              <a:t>次</a:t>
            </a:r>
            <a:endParaRPr lang="zh-CN" altLang="en-US" sz="2800" b="1" dirty="0">
              <a:solidFill>
                <a:srgbClr val="0000CC"/>
              </a:solidFill>
              <a:latin typeface="Arial" panose="020B0604020202020204" pitchFamily="34" charset="0"/>
            </a:endParaRPr>
          </a:p>
        </p:txBody>
      </p:sp>
      <p:cxnSp>
        <p:nvCxnSpPr>
          <p:cNvPr id="6" name="直接连接符 5"/>
          <p:cNvCxnSpPr/>
          <p:nvPr/>
        </p:nvCxnSpPr>
        <p:spPr>
          <a:xfrm>
            <a:off x="6238875" y="2286000"/>
            <a:ext cx="1143000" cy="0"/>
          </a:xfrm>
          <a:prstGeom prst="line">
            <a:avLst/>
          </a:prstGeom>
          <a:ln w="38100" cap="flat" cmpd="sng">
            <a:solidFill>
              <a:srgbClr val="FF0000"/>
            </a:solidFill>
            <a:prstDash val="solid"/>
            <a:miter/>
            <a:headEnd type="none" w="med" len="med"/>
            <a:tailEnd type="none" w="med" len="med"/>
          </a:ln>
        </p:spPr>
      </p:cxnSp>
      <p:pic>
        <p:nvPicPr>
          <p:cNvPr id="45061"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238375" y="785972"/>
            <a:ext cx="800100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为什么需要循环控制</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11267" name="Rectangle 3"/>
          <p:cNvSpPr>
            <a:spLocks noGrp="1"/>
          </p:cNvSpPr>
          <p:nvPr>
            <p:ph idx="1"/>
          </p:nvPr>
        </p:nvSpPr>
        <p:spPr>
          <a:xfrm>
            <a:off x="2381250" y="1714500"/>
            <a:ext cx="7500938" cy="4357688"/>
          </a:xfrm>
        </p:spPr>
        <p:txBody>
          <a:bodyPr vert="horz" wrap="square" lIns="91440" tIns="45720" rIns="91440" bIns="45720" anchor="t" anchorCtr="0"/>
          <a:p>
            <a:pPr eaLnBrk="1" hangingPunct="1">
              <a:spcBef>
                <a:spcPct val="50000"/>
              </a:spcBef>
            </a:pPr>
            <a:r>
              <a:rPr kumimoji="1" lang="zh-CN" altLang="zh-CN" dirty="0">
                <a:latin typeface="+mn-lt"/>
                <a:ea typeface="+mn-ea"/>
                <a:cs typeface="+mn-cs"/>
              </a:rPr>
              <a:t>在日常生活中或是在程序所处理的问题中常常遇到需要重复处理的问题</a:t>
            </a:r>
            <a:endParaRPr kumimoji="1" lang="en-US" altLang="zh-CN" dirty="0">
              <a:latin typeface="+mn-lt"/>
              <a:ea typeface="+mn-ea"/>
              <a:cs typeface="+mn-cs"/>
            </a:endParaRPr>
          </a:p>
          <a:p>
            <a:pPr lvl="1" eaLnBrk="1" hangingPunct="1">
              <a:spcBef>
                <a:spcPct val="50000"/>
              </a:spcBef>
            </a:pPr>
            <a:r>
              <a:rPr kumimoji="1" lang="zh-CN" altLang="zh-CN" dirty="0">
                <a:latin typeface="+mn-lt"/>
                <a:ea typeface="+mn-ea"/>
              </a:rPr>
              <a:t>要向计算机输入全班</a:t>
            </a:r>
            <a:r>
              <a:rPr kumimoji="1" lang="en-US" altLang="zh-CN" dirty="0">
                <a:latin typeface="+mn-lt"/>
                <a:ea typeface="+mn-ea"/>
              </a:rPr>
              <a:t>50</a:t>
            </a:r>
            <a:r>
              <a:rPr kumimoji="1" lang="zh-CN" altLang="zh-CN" dirty="0">
                <a:latin typeface="+mn-lt"/>
                <a:ea typeface="+mn-ea"/>
              </a:rPr>
              <a:t>个学生的成绩</a:t>
            </a:r>
            <a:endParaRPr kumimoji="1" lang="en-US" altLang="zh-CN" dirty="0">
              <a:latin typeface="+mn-lt"/>
              <a:ea typeface="+mn-ea"/>
            </a:endParaRPr>
          </a:p>
          <a:p>
            <a:pPr lvl="1" eaLnBrk="1" hangingPunct="1">
              <a:spcBef>
                <a:spcPct val="50000"/>
              </a:spcBef>
            </a:pPr>
            <a:r>
              <a:rPr kumimoji="1" lang="zh-CN" altLang="zh-CN" dirty="0">
                <a:latin typeface="+mn-lt"/>
                <a:ea typeface="+mn-ea"/>
              </a:rPr>
              <a:t>分别统计全班</a:t>
            </a:r>
            <a:r>
              <a:rPr kumimoji="1" lang="en-US" altLang="zh-CN" dirty="0">
                <a:latin typeface="+mn-lt"/>
                <a:ea typeface="+mn-ea"/>
              </a:rPr>
              <a:t>50</a:t>
            </a:r>
            <a:r>
              <a:rPr kumimoji="1" lang="zh-CN" altLang="zh-CN" dirty="0">
                <a:latin typeface="+mn-lt"/>
                <a:ea typeface="+mn-ea"/>
              </a:rPr>
              <a:t>个学生的平均成绩</a:t>
            </a:r>
            <a:endParaRPr kumimoji="1" lang="en-US" altLang="zh-CN" dirty="0">
              <a:latin typeface="+mn-lt"/>
              <a:ea typeface="+mn-ea"/>
            </a:endParaRPr>
          </a:p>
          <a:p>
            <a:pPr lvl="1" eaLnBrk="1" hangingPunct="1">
              <a:lnSpc>
                <a:spcPct val="100000"/>
              </a:lnSpc>
              <a:spcBef>
                <a:spcPct val="50000"/>
              </a:spcBef>
            </a:pPr>
            <a:r>
              <a:rPr kumimoji="1" lang="zh-CN" altLang="zh-CN" dirty="0">
                <a:latin typeface="+mn-lt"/>
                <a:ea typeface="+mn-ea"/>
              </a:rPr>
              <a:t>求</a:t>
            </a:r>
            <a:r>
              <a:rPr kumimoji="1" lang="en-US" altLang="zh-CN" dirty="0">
                <a:latin typeface="+mn-lt"/>
                <a:ea typeface="+mn-ea"/>
              </a:rPr>
              <a:t>30</a:t>
            </a:r>
            <a:r>
              <a:rPr kumimoji="1" lang="zh-CN" altLang="zh-CN" dirty="0">
                <a:latin typeface="+mn-lt"/>
                <a:ea typeface="+mn-ea"/>
              </a:rPr>
              <a:t>个整数之和</a:t>
            </a:r>
            <a:endParaRPr kumimoji="1" lang="en-US" altLang="zh-CN" dirty="0">
              <a:latin typeface="+mn-lt"/>
              <a:ea typeface="+mn-ea"/>
            </a:endParaRPr>
          </a:p>
          <a:p>
            <a:pPr lvl="1" eaLnBrk="1" hangingPunct="1">
              <a:lnSpc>
                <a:spcPct val="100000"/>
              </a:lnSpc>
              <a:spcBef>
                <a:spcPct val="50000"/>
              </a:spcBef>
            </a:pPr>
            <a:r>
              <a:rPr kumimoji="1" lang="zh-CN" altLang="zh-CN" dirty="0">
                <a:latin typeface="+mn-lt"/>
                <a:ea typeface="+mn-ea"/>
              </a:rPr>
              <a:t>教师检查</a:t>
            </a:r>
            <a:r>
              <a:rPr kumimoji="1" lang="en-US" altLang="zh-CN" dirty="0">
                <a:latin typeface="+mn-lt"/>
                <a:ea typeface="+mn-ea"/>
              </a:rPr>
              <a:t>30</a:t>
            </a:r>
            <a:r>
              <a:rPr kumimoji="1" lang="zh-CN" altLang="zh-CN" dirty="0">
                <a:latin typeface="+mn-lt"/>
                <a:ea typeface="+mn-ea"/>
              </a:rPr>
              <a:t>个学生的成绩是否及格</a:t>
            </a:r>
            <a:endParaRPr kumimoji="1" lang="zh-CN" altLang="en-US" dirty="0">
              <a:latin typeface="+mn-lt"/>
              <a:ea typeface="+mn-ea"/>
            </a:endParaRPr>
          </a:p>
        </p:txBody>
      </p:sp>
      <p:pic>
        <p:nvPicPr>
          <p:cNvPr id="11268" name="图片 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charRg st="32" end="50"/>
                                            </p:txEl>
                                          </p:spTgt>
                                        </p:tgtEl>
                                        <p:attrNameLst>
                                          <p:attrName>style.visibility</p:attrName>
                                        </p:attrNameLst>
                                      </p:cBhvr>
                                      <p:to>
                                        <p:strVal val="visible"/>
                                      </p:to>
                                    </p:set>
                                    <p:animEffect transition="in" filter="blinds(horizontal)">
                                      <p:cBhvr>
                                        <p:cTn id="7" dur="500"/>
                                        <p:tgtEl>
                                          <p:spTgt spid="11267">
                                            <p:txEl>
                                              <p:charRg st="32" end="5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7">
                                            <p:txEl>
                                              <p:charRg st="50" end="67"/>
                                            </p:txEl>
                                          </p:spTgt>
                                        </p:tgtEl>
                                        <p:attrNameLst>
                                          <p:attrName>style.visibility</p:attrName>
                                        </p:attrNameLst>
                                      </p:cBhvr>
                                      <p:to>
                                        <p:strVal val="visible"/>
                                      </p:to>
                                    </p:set>
                                    <p:animEffect transition="in" filter="blinds(horizontal)">
                                      <p:cBhvr>
                                        <p:cTn id="10" dur="500"/>
                                        <p:tgtEl>
                                          <p:spTgt spid="11267">
                                            <p:txEl>
                                              <p:charRg st="50" end="6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267">
                                            <p:txEl>
                                              <p:charRg st="67" end="76"/>
                                            </p:txEl>
                                          </p:spTgt>
                                        </p:tgtEl>
                                        <p:attrNameLst>
                                          <p:attrName>style.visibility</p:attrName>
                                        </p:attrNameLst>
                                      </p:cBhvr>
                                      <p:to>
                                        <p:strVal val="visible"/>
                                      </p:to>
                                    </p:set>
                                    <p:animEffect transition="in" filter="blinds(horizontal)">
                                      <p:cBhvr>
                                        <p:cTn id="13" dur="500"/>
                                        <p:tgtEl>
                                          <p:spTgt spid="11267">
                                            <p:txEl>
                                              <p:charRg st="67" end="7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267">
                                            <p:txEl>
                                              <p:charRg st="76" end="93"/>
                                            </p:txEl>
                                          </p:spTgt>
                                        </p:tgtEl>
                                        <p:attrNameLst>
                                          <p:attrName>style.visibility</p:attrName>
                                        </p:attrNameLst>
                                      </p:cBhvr>
                                      <p:to>
                                        <p:strVal val="visible"/>
                                      </p:to>
                                    </p:set>
                                    <p:animEffect transition="in" filter="blinds(horizontal)">
                                      <p:cBhvr>
                                        <p:cTn id="16" dur="500"/>
                                        <p:tgtEl>
                                          <p:spTgt spid="11267">
                                            <p:txEl>
                                              <p:charRg st="76" end="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3"/>
          <p:cNvSpPr>
            <a:spLocks noGrp="1"/>
          </p:cNvSpPr>
          <p:nvPr>
            <p:ph idx="1"/>
          </p:nvPr>
        </p:nvSpPr>
        <p:spPr>
          <a:xfrm>
            <a:off x="1738313" y="71438"/>
            <a:ext cx="8715375" cy="6786562"/>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#define SUM 100000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amount,aver,total;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(i=1,total=0;i&lt;=</a:t>
            </a:r>
            <a:r>
              <a:rPr kumimoji="1" lang="en-US" altLang="zh-CN" sz="2800" dirty="0">
                <a:solidFill>
                  <a:srgbClr val="9D138D"/>
                </a:solidFill>
                <a:latin typeface="+mn-lt"/>
                <a:ea typeface="+mn-ea"/>
                <a:cs typeface="+mn-cs"/>
              </a:rPr>
              <a:t>1000</a:t>
            </a:r>
            <a:r>
              <a:rPr kumimoji="1" lang="en-US" altLang="zh-CN" sz="2800" dirty="0">
                <a:latin typeface="+mn-lt"/>
                <a:ea typeface="+mn-ea"/>
                <a:cs typeface="+mn-cs"/>
              </a:rPr>
              <a:t>;i++)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printf("please enter 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total= total+amount;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(total&gt;=SUM) </a:t>
            </a:r>
            <a:r>
              <a:rPr kumimoji="1" lang="en-US" altLang="zh-CN" sz="2800" dirty="0">
                <a:solidFill>
                  <a:srgbClr val="00B050"/>
                </a:solidFill>
                <a:latin typeface="+mn-lt"/>
                <a:ea typeface="+mn-ea"/>
                <a:cs typeface="+mn-cs"/>
              </a:rPr>
              <a:t>break</a:t>
            </a: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aver=total / i ;  printf(“num=%d\naver=%10.2f\n“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,i,aver);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TextBox 4"/>
          <p:cNvSpPr txBox="1"/>
          <p:nvPr/>
        </p:nvSpPr>
        <p:spPr>
          <a:xfrm>
            <a:off x="5381625" y="4214813"/>
            <a:ext cx="4572000"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达到</a:t>
            </a:r>
            <a:r>
              <a:rPr lang="en-US" altLang="zh-CN" sz="2800" b="1" dirty="0">
                <a:solidFill>
                  <a:srgbClr val="0000CC"/>
                </a:solidFill>
                <a:latin typeface="Arial" panose="020B0604020202020204" pitchFamily="34" charset="0"/>
              </a:rPr>
              <a:t>10</a:t>
            </a:r>
            <a:r>
              <a:rPr lang="zh-CN" altLang="en-US" sz="2800" b="1" dirty="0">
                <a:solidFill>
                  <a:srgbClr val="0000CC"/>
                </a:solidFill>
                <a:latin typeface="Arial" panose="020B0604020202020204" pitchFamily="34" charset="0"/>
              </a:rPr>
              <a:t>万，</a:t>
            </a:r>
            <a:r>
              <a:rPr lang="zh-CN" altLang="zh-CN" sz="2800" b="1" dirty="0">
                <a:solidFill>
                  <a:srgbClr val="0000CC"/>
                </a:solidFill>
                <a:latin typeface="Arial" panose="020B0604020202020204" pitchFamily="34" charset="0"/>
              </a:rPr>
              <a:t>提前结束循环</a:t>
            </a:r>
            <a:endParaRPr lang="zh-CN" altLang="en-US" sz="2800" b="1" dirty="0">
              <a:solidFill>
                <a:srgbClr val="0000CC"/>
              </a:solidFill>
              <a:latin typeface="Arial" panose="020B0604020202020204" pitchFamily="34" charset="0"/>
            </a:endParaRPr>
          </a:p>
        </p:txBody>
      </p:sp>
      <p:cxnSp>
        <p:nvCxnSpPr>
          <p:cNvPr id="6" name="直接连接符 5"/>
          <p:cNvCxnSpPr/>
          <p:nvPr/>
        </p:nvCxnSpPr>
        <p:spPr>
          <a:xfrm>
            <a:off x="2595563" y="4071938"/>
            <a:ext cx="4500562" cy="0"/>
          </a:xfrm>
          <a:prstGeom prst="line">
            <a:avLst/>
          </a:prstGeom>
          <a:ln w="38100" cap="flat" cmpd="sng">
            <a:solidFill>
              <a:srgbClr val="FF0000"/>
            </a:solidFill>
            <a:prstDash val="solid"/>
            <a:miter/>
            <a:headEnd type="none" w="med" len="med"/>
            <a:tailEnd type="none" w="med" len="med"/>
          </a:ln>
        </p:spPr>
      </p:cxnSp>
      <p:pic>
        <p:nvPicPr>
          <p:cNvPr id="46085" name="图片 6"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3"/>
          <p:cNvSpPr>
            <a:spLocks noGrp="1"/>
          </p:cNvSpPr>
          <p:nvPr>
            <p:ph idx="1"/>
          </p:nvPr>
        </p:nvSpPr>
        <p:spPr>
          <a:xfrm>
            <a:off x="1738313" y="71438"/>
            <a:ext cx="8715375" cy="6786562"/>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#define SUM 100000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amount,aver,total;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(i=1,total=0;i&lt;=</a:t>
            </a:r>
            <a:r>
              <a:rPr kumimoji="1" lang="en-US" altLang="zh-CN" sz="2800" dirty="0">
                <a:solidFill>
                  <a:srgbClr val="9D138D"/>
                </a:solidFill>
                <a:latin typeface="+mn-lt"/>
                <a:ea typeface="+mn-ea"/>
                <a:cs typeface="+mn-cs"/>
              </a:rPr>
              <a:t>1000</a:t>
            </a:r>
            <a:r>
              <a:rPr kumimoji="1" lang="en-US" altLang="zh-CN" sz="2800" dirty="0">
                <a:latin typeface="+mn-lt"/>
                <a:ea typeface="+mn-ea"/>
                <a:cs typeface="+mn-cs"/>
              </a:rPr>
              <a:t>;i++)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printf("please enter 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total= total+amount;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(total&gt;=SUM) </a:t>
            </a:r>
            <a:r>
              <a:rPr kumimoji="1" lang="en-US" altLang="zh-CN" sz="2800" dirty="0">
                <a:solidFill>
                  <a:srgbClr val="00B050"/>
                </a:solidFill>
                <a:latin typeface="+mn-lt"/>
                <a:ea typeface="+mn-ea"/>
                <a:cs typeface="+mn-cs"/>
              </a:rPr>
              <a:t>break</a:t>
            </a: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aver=total / i ;  printf(“num=%d\naver=%10.2f\n“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,i,aver);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TextBox 4"/>
          <p:cNvSpPr txBox="1"/>
          <p:nvPr/>
        </p:nvSpPr>
        <p:spPr>
          <a:xfrm>
            <a:off x="5453063" y="4357688"/>
            <a:ext cx="2714625"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实际捐款人数</a:t>
            </a:r>
            <a:endParaRPr lang="zh-CN" altLang="en-US" sz="2800" b="1" dirty="0">
              <a:solidFill>
                <a:srgbClr val="0000CC"/>
              </a:solidFill>
              <a:latin typeface="Arial" panose="020B0604020202020204" pitchFamily="34" charset="0"/>
            </a:endParaRPr>
          </a:p>
        </p:txBody>
      </p:sp>
      <p:sp>
        <p:nvSpPr>
          <p:cNvPr id="7" name="矩形 6"/>
          <p:cNvSpPr/>
          <p:nvPr/>
        </p:nvSpPr>
        <p:spPr>
          <a:xfrm>
            <a:off x="4595813" y="4572000"/>
            <a:ext cx="500062"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0178" name="Picture 2"/>
          <p:cNvPicPr>
            <a:picLocks noChangeAspect="1"/>
          </p:cNvPicPr>
          <p:nvPr/>
        </p:nvPicPr>
        <p:blipFill>
          <a:blip r:embed="rId1"/>
          <a:stretch>
            <a:fillRect/>
          </a:stretch>
        </p:blipFill>
        <p:spPr>
          <a:xfrm>
            <a:off x="6257925" y="0"/>
            <a:ext cx="4410075" cy="3000375"/>
          </a:xfrm>
          <a:prstGeom prst="rect">
            <a:avLst/>
          </a:prstGeom>
          <a:noFill/>
          <a:ln w="9525">
            <a:noFill/>
          </a:ln>
        </p:spPr>
      </p:pic>
      <p:pic>
        <p:nvPicPr>
          <p:cNvPr id="47110" name="图片 5"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0178"/>
                                        </p:tgtEl>
                                        <p:attrNameLst>
                                          <p:attrName>style.visibility</p:attrName>
                                        </p:attrNameLst>
                                      </p:cBhvr>
                                      <p:to>
                                        <p:strVal val="visible"/>
                                      </p:to>
                                    </p:set>
                                    <p:animEffect transition="in" filter="blinds(horizontal)">
                                      <p:cBhvr>
                                        <p:cTn id="16"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3"/>
          <p:cNvSpPr>
            <a:spLocks noGrp="1"/>
          </p:cNvSpPr>
          <p:nvPr>
            <p:ph idx="1"/>
          </p:nvPr>
        </p:nvSpPr>
        <p:spPr>
          <a:xfrm>
            <a:off x="1738313" y="71438"/>
            <a:ext cx="8715375" cy="6786562"/>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#define SUM 100000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float amount,aver,total;   int i;</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for (i=1,total=0;i&lt;=</a:t>
            </a:r>
            <a:r>
              <a:rPr kumimoji="1" lang="en-US" altLang="zh-CN" sz="2800" dirty="0">
                <a:solidFill>
                  <a:srgbClr val="9D138D"/>
                </a:solidFill>
                <a:latin typeface="+mn-lt"/>
                <a:ea typeface="+mn-ea"/>
                <a:cs typeface="+mn-cs"/>
              </a:rPr>
              <a:t>1000</a:t>
            </a:r>
            <a:r>
              <a:rPr kumimoji="1" lang="en-US" altLang="zh-CN" sz="2800" dirty="0">
                <a:latin typeface="+mn-lt"/>
                <a:ea typeface="+mn-ea"/>
                <a:cs typeface="+mn-cs"/>
              </a:rPr>
              <a:t>;i++)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printf("please enter 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scanf("%f",&amp;amount);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total= total+amount;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if (total&gt;=SUM) </a:t>
            </a:r>
            <a:r>
              <a:rPr kumimoji="1" lang="en-US" altLang="zh-CN" sz="2800" dirty="0">
                <a:solidFill>
                  <a:srgbClr val="00B050"/>
                </a:solidFill>
                <a:latin typeface="+mn-lt"/>
                <a:ea typeface="+mn-ea"/>
                <a:cs typeface="+mn-cs"/>
              </a:rPr>
              <a:t>break</a:t>
            </a: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aver=total / i ;  printf(“num=%d\naver=%10.2f\n“</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,i,aver);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5" name="TextBox 4"/>
          <p:cNvSpPr txBox="1"/>
          <p:nvPr/>
        </p:nvSpPr>
        <p:spPr>
          <a:xfrm>
            <a:off x="5095875" y="4286250"/>
            <a:ext cx="4786313" cy="953135"/>
          </a:xfrm>
          <a:prstGeom prst="rect">
            <a:avLst/>
          </a:prstGeom>
          <a:solidFill>
            <a:srgbClr val="FFCCFF"/>
          </a:solidFill>
          <a:ln w="9525">
            <a:noFill/>
          </a:ln>
        </p:spPr>
        <p:txBody>
          <a:bodyPr>
            <a:spAutoFit/>
          </a:bodyPr>
          <a:p>
            <a:r>
              <a:rPr lang="zh-CN" altLang="zh-CN" sz="2800" b="1" dirty="0">
                <a:solidFill>
                  <a:srgbClr val="0000CC"/>
                </a:solidFill>
                <a:latin typeface="Arial" panose="020B0604020202020204" pitchFamily="34" charset="0"/>
              </a:rPr>
              <a:t>只能用于循环语句和</a:t>
            </a:r>
            <a:r>
              <a:rPr lang="en-US" altLang="zh-CN" sz="2800" b="1" dirty="0">
                <a:solidFill>
                  <a:srgbClr val="0000CC"/>
                </a:solidFill>
                <a:latin typeface="Arial" panose="020B0604020202020204" pitchFamily="34" charset="0"/>
              </a:rPr>
              <a:t>switch</a:t>
            </a:r>
            <a:r>
              <a:rPr lang="zh-CN" altLang="zh-CN" sz="2800" b="1" dirty="0">
                <a:solidFill>
                  <a:srgbClr val="0000CC"/>
                </a:solidFill>
                <a:latin typeface="Arial" panose="020B0604020202020204" pitchFamily="34" charset="0"/>
              </a:rPr>
              <a:t>语句之中，而不能</a:t>
            </a:r>
            <a:r>
              <a:rPr lang="zh-CN" altLang="en-US" sz="2800" b="1" dirty="0">
                <a:solidFill>
                  <a:srgbClr val="0000CC"/>
                </a:solidFill>
                <a:latin typeface="Arial" panose="020B0604020202020204" pitchFamily="34" charset="0"/>
              </a:rPr>
              <a:t>单独</a:t>
            </a:r>
            <a:r>
              <a:rPr lang="zh-CN" altLang="zh-CN" sz="2800" b="1" dirty="0">
                <a:solidFill>
                  <a:srgbClr val="0000CC"/>
                </a:solidFill>
                <a:latin typeface="Arial" panose="020B0604020202020204" pitchFamily="34" charset="0"/>
              </a:rPr>
              <a:t>使用</a:t>
            </a:r>
            <a:endParaRPr lang="zh-CN" altLang="en-US" sz="2800" b="1" dirty="0">
              <a:solidFill>
                <a:srgbClr val="0000CC"/>
              </a:solidFill>
              <a:latin typeface="Arial" panose="020B0604020202020204" pitchFamily="34" charset="0"/>
            </a:endParaRPr>
          </a:p>
        </p:txBody>
      </p:sp>
      <p:sp>
        <p:nvSpPr>
          <p:cNvPr id="7" name="矩形 6"/>
          <p:cNvSpPr/>
          <p:nvPr/>
        </p:nvSpPr>
        <p:spPr>
          <a:xfrm>
            <a:off x="5738813" y="3571875"/>
            <a:ext cx="1214437"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48133"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524000" y="714851"/>
            <a:ext cx="9144000" cy="64516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4.7.2 </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continue</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语句提前结束本次循环</a:t>
            </a:r>
            <a:endParaRPr kumimoji="1" lang="zh-CN" altLang="en-US"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9155" name="Rectangle 3"/>
          <p:cNvSpPr>
            <a:spLocks noGrp="1"/>
          </p:cNvSpPr>
          <p:nvPr>
            <p:ph idx="1"/>
          </p:nvPr>
        </p:nvSpPr>
        <p:spPr>
          <a:xfrm>
            <a:off x="2166938" y="1785938"/>
            <a:ext cx="7643812" cy="2214562"/>
          </a:xfrm>
        </p:spPr>
        <p:txBody>
          <a:bodyPr vert="horz" wrap="square" lIns="91440" tIns="45720" rIns="91440" bIns="45720" anchor="t" anchorCtr="0"/>
          <a:p>
            <a:r>
              <a:rPr kumimoji="1" lang="zh-CN" altLang="zh-CN" dirty="0">
                <a:latin typeface="+mn-lt"/>
                <a:ea typeface="+mn-ea"/>
                <a:cs typeface="+mn-cs"/>
              </a:rPr>
              <a:t>有时并不希望终止整个循环的操作，而只希望提前结束本次循环，而接着执行下次循环。这时可以用</a:t>
            </a:r>
            <a:r>
              <a:rPr kumimoji="1" lang="en-US" altLang="zh-CN" dirty="0">
                <a:latin typeface="+mn-lt"/>
                <a:ea typeface="+mn-ea"/>
                <a:cs typeface="+mn-cs"/>
              </a:rPr>
              <a:t>continue</a:t>
            </a:r>
            <a:r>
              <a:rPr kumimoji="1" lang="zh-CN" altLang="zh-CN" dirty="0">
                <a:latin typeface="+mn-lt"/>
                <a:ea typeface="+mn-ea"/>
                <a:cs typeface="+mn-cs"/>
              </a:rPr>
              <a:t>语句</a:t>
            </a:r>
            <a:endParaRPr kumimoji="1" lang="en-US" altLang="zh-CN" dirty="0">
              <a:latin typeface="+mn-lt"/>
              <a:ea typeface="+mn-ea"/>
              <a:cs typeface="+mn-cs"/>
            </a:endParaRPr>
          </a:p>
        </p:txBody>
      </p:sp>
      <p:pic>
        <p:nvPicPr>
          <p:cNvPr id="49156"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524000" y="714851"/>
            <a:ext cx="9144000" cy="64516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4.7.2 </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continue</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语句提前结束本次循环</a:t>
            </a:r>
            <a:endParaRPr kumimoji="1" lang="zh-CN" altLang="en-US"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7107" name="Rectangle 3"/>
          <p:cNvSpPr>
            <a:spLocks noGrp="1"/>
          </p:cNvSpPr>
          <p:nvPr>
            <p:ph idx="1"/>
          </p:nvPr>
        </p:nvSpPr>
        <p:spPr>
          <a:xfrm>
            <a:off x="2166938" y="1571625"/>
            <a:ext cx="7643812" cy="4643438"/>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5 </a:t>
            </a:r>
            <a:r>
              <a:rPr kumimoji="1" lang="zh-CN" altLang="zh-CN" dirty="0">
                <a:latin typeface="+mn-lt"/>
                <a:ea typeface="+mn-ea"/>
                <a:cs typeface="+mn-cs"/>
              </a:rPr>
              <a:t>要求输出</a:t>
            </a:r>
            <a:r>
              <a:rPr kumimoji="1" lang="en-US" altLang="zh-CN" dirty="0">
                <a:latin typeface="+mn-lt"/>
                <a:ea typeface="+mn-ea"/>
                <a:cs typeface="+mn-cs"/>
              </a:rPr>
              <a:t>100</a:t>
            </a:r>
            <a:r>
              <a:rPr kumimoji="1" lang="zh-CN" altLang="zh-CN" dirty="0">
                <a:latin typeface="+mn-lt"/>
                <a:ea typeface="+mn-ea"/>
                <a:cs typeface="+mn-cs"/>
              </a:rPr>
              <a:t>～</a:t>
            </a:r>
            <a:r>
              <a:rPr kumimoji="1" lang="en-US" altLang="zh-CN" dirty="0">
                <a:latin typeface="+mn-lt"/>
                <a:ea typeface="+mn-ea"/>
                <a:cs typeface="+mn-cs"/>
              </a:rPr>
              <a:t>200</a:t>
            </a:r>
            <a:r>
              <a:rPr kumimoji="1" lang="zh-CN" altLang="zh-CN" dirty="0">
                <a:latin typeface="+mn-lt"/>
                <a:ea typeface="+mn-ea"/>
                <a:cs typeface="+mn-cs"/>
              </a:rPr>
              <a:t>之间的不能被</a:t>
            </a:r>
            <a:r>
              <a:rPr kumimoji="1" lang="en-US" altLang="zh-CN" dirty="0">
                <a:latin typeface="+mn-lt"/>
                <a:ea typeface="+mn-ea"/>
                <a:cs typeface="+mn-cs"/>
              </a:rPr>
              <a:t>3</a:t>
            </a:r>
            <a:r>
              <a:rPr kumimoji="1" lang="zh-CN" altLang="zh-CN" dirty="0">
                <a:latin typeface="+mn-lt"/>
                <a:ea typeface="+mn-ea"/>
                <a:cs typeface="+mn-cs"/>
              </a:rPr>
              <a:t>整除的数。</a:t>
            </a:r>
            <a:endParaRPr kumimoji="1" lang="en-US" altLang="zh-CN" dirty="0">
              <a:latin typeface="+mn-lt"/>
              <a:ea typeface="+mn-ea"/>
              <a:cs typeface="+mn-cs"/>
            </a:endParaRPr>
          </a:p>
          <a:p>
            <a:r>
              <a:rPr kumimoji="1" lang="zh-CN" altLang="zh-CN" dirty="0">
                <a:latin typeface="+mn-lt"/>
                <a:ea typeface="+mn-ea"/>
                <a:cs typeface="+mn-cs"/>
              </a:rPr>
              <a:t>编程思路：</a:t>
            </a:r>
            <a:endParaRPr kumimoji="1" lang="en-US" altLang="zh-CN" dirty="0">
              <a:latin typeface="+mn-lt"/>
              <a:ea typeface="+mn-ea"/>
              <a:cs typeface="+mn-cs"/>
            </a:endParaRPr>
          </a:p>
          <a:p>
            <a:pPr lvl="1"/>
            <a:r>
              <a:rPr kumimoji="1" lang="zh-CN" altLang="zh-CN" dirty="0">
                <a:latin typeface="+mn-lt"/>
                <a:ea typeface="+mn-ea"/>
              </a:rPr>
              <a:t>对</a:t>
            </a:r>
            <a:r>
              <a:rPr kumimoji="1" lang="en-US" altLang="zh-CN" dirty="0">
                <a:latin typeface="+mn-lt"/>
                <a:ea typeface="+mn-ea"/>
              </a:rPr>
              <a:t>100</a:t>
            </a:r>
            <a:r>
              <a:rPr kumimoji="1" lang="zh-CN" altLang="zh-CN" dirty="0">
                <a:latin typeface="+mn-lt"/>
                <a:ea typeface="+mn-ea"/>
              </a:rPr>
              <a:t>到</a:t>
            </a:r>
            <a:r>
              <a:rPr kumimoji="1" lang="en-US" altLang="zh-CN" dirty="0">
                <a:latin typeface="+mn-lt"/>
                <a:ea typeface="+mn-ea"/>
              </a:rPr>
              <a:t>200</a:t>
            </a:r>
            <a:r>
              <a:rPr kumimoji="1" lang="zh-CN" altLang="zh-CN" dirty="0">
                <a:latin typeface="+mn-lt"/>
                <a:ea typeface="+mn-ea"/>
              </a:rPr>
              <a:t>之间的每一个整数进行检查</a:t>
            </a:r>
            <a:endParaRPr kumimoji="1" lang="en-US" altLang="zh-CN" dirty="0">
              <a:latin typeface="+mn-lt"/>
              <a:ea typeface="+mn-ea"/>
            </a:endParaRPr>
          </a:p>
          <a:p>
            <a:pPr lvl="1"/>
            <a:r>
              <a:rPr kumimoji="1" lang="zh-CN" altLang="zh-CN" dirty="0">
                <a:latin typeface="+mn-lt"/>
                <a:ea typeface="+mn-ea"/>
              </a:rPr>
              <a:t>如果不能被</a:t>
            </a:r>
            <a:r>
              <a:rPr kumimoji="1" lang="en-US" altLang="zh-CN" dirty="0">
                <a:latin typeface="+mn-lt"/>
                <a:ea typeface="+mn-ea"/>
              </a:rPr>
              <a:t>3</a:t>
            </a:r>
            <a:r>
              <a:rPr kumimoji="1" lang="zh-CN" altLang="zh-CN" dirty="0">
                <a:latin typeface="+mn-lt"/>
                <a:ea typeface="+mn-ea"/>
              </a:rPr>
              <a:t>整除，输出，</a:t>
            </a:r>
            <a:r>
              <a:rPr kumimoji="1" lang="zh-CN" altLang="en-US" dirty="0">
                <a:latin typeface="+mn-lt"/>
                <a:ea typeface="+mn-ea"/>
              </a:rPr>
              <a:t>否则</a:t>
            </a:r>
            <a:r>
              <a:rPr kumimoji="1" lang="zh-CN" altLang="zh-CN" dirty="0">
                <a:latin typeface="+mn-lt"/>
                <a:ea typeface="+mn-ea"/>
              </a:rPr>
              <a:t>不输出</a:t>
            </a:r>
            <a:endParaRPr kumimoji="1" lang="en-US" altLang="zh-CN" dirty="0">
              <a:latin typeface="+mn-lt"/>
              <a:ea typeface="+mn-ea"/>
            </a:endParaRPr>
          </a:p>
          <a:p>
            <a:pPr lvl="1"/>
            <a:r>
              <a:rPr kumimoji="1" lang="zh-CN" altLang="zh-CN" dirty="0">
                <a:latin typeface="+mn-lt"/>
                <a:ea typeface="+mn-ea"/>
              </a:rPr>
              <a:t>无论是否输出此数，都要接着检查下一个数</a:t>
            </a:r>
            <a:r>
              <a:rPr kumimoji="1" lang="en-US" altLang="zh-CN" dirty="0">
                <a:latin typeface="+mn-lt"/>
                <a:ea typeface="+mn-ea"/>
              </a:rPr>
              <a:t>(</a:t>
            </a:r>
            <a:r>
              <a:rPr kumimoji="1" lang="zh-CN" altLang="zh-CN" dirty="0">
                <a:latin typeface="+mn-lt"/>
                <a:ea typeface="+mn-ea"/>
              </a:rPr>
              <a:t>直到</a:t>
            </a:r>
            <a:r>
              <a:rPr kumimoji="1" lang="en-US" altLang="zh-CN" dirty="0">
                <a:latin typeface="+mn-lt"/>
                <a:ea typeface="+mn-ea"/>
              </a:rPr>
              <a:t>200</a:t>
            </a:r>
            <a:r>
              <a:rPr kumimoji="1" lang="zh-CN" altLang="zh-CN" dirty="0">
                <a:latin typeface="+mn-lt"/>
                <a:ea typeface="+mn-ea"/>
              </a:rPr>
              <a:t>为止</a:t>
            </a:r>
            <a:r>
              <a:rPr kumimoji="1" lang="en-US" altLang="zh-CN" dirty="0">
                <a:latin typeface="+mn-lt"/>
                <a:ea typeface="+mn-ea"/>
              </a:rPr>
              <a:t>)</a:t>
            </a:r>
            <a:r>
              <a:rPr kumimoji="1" lang="zh-CN" altLang="zh-CN" dirty="0">
                <a:latin typeface="+mn-lt"/>
                <a:ea typeface="+mn-ea"/>
              </a:rPr>
              <a:t>。</a:t>
            </a:r>
            <a:endParaRPr kumimoji="1" lang="en-US" altLang="zh-CN" dirty="0">
              <a:latin typeface="+mn-lt"/>
              <a:ea typeface="+mn-ea"/>
            </a:endParaRPr>
          </a:p>
        </p:txBody>
      </p:sp>
      <p:pic>
        <p:nvPicPr>
          <p:cNvPr id="50180"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charRg st="31" end="37"/>
                                            </p:txEl>
                                          </p:spTgt>
                                        </p:tgtEl>
                                        <p:attrNameLst>
                                          <p:attrName>style.visibility</p:attrName>
                                        </p:attrNameLst>
                                      </p:cBhvr>
                                      <p:to>
                                        <p:strVal val="visible"/>
                                      </p:to>
                                    </p:set>
                                    <p:animEffect transition="in" filter="blinds(horizontal)">
                                      <p:cBhvr>
                                        <p:cTn id="7" dur="500"/>
                                        <p:tgtEl>
                                          <p:spTgt spid="47107">
                                            <p:txEl>
                                              <p:charRg st="31" end="3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7107">
                                            <p:txEl>
                                              <p:charRg st="37" end="58"/>
                                            </p:txEl>
                                          </p:spTgt>
                                        </p:tgtEl>
                                        <p:attrNameLst>
                                          <p:attrName>style.visibility</p:attrName>
                                        </p:attrNameLst>
                                      </p:cBhvr>
                                      <p:to>
                                        <p:strVal val="visible"/>
                                      </p:to>
                                    </p:set>
                                    <p:animEffect transition="in" filter="blinds(horizontal)">
                                      <p:cBhvr>
                                        <p:cTn id="10" dur="500"/>
                                        <p:tgtEl>
                                          <p:spTgt spid="47107">
                                            <p:txEl>
                                              <p:charRg st="37" end="5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7107">
                                            <p:txEl>
                                              <p:charRg st="58" end="76"/>
                                            </p:txEl>
                                          </p:spTgt>
                                        </p:tgtEl>
                                        <p:attrNameLst>
                                          <p:attrName>style.visibility</p:attrName>
                                        </p:attrNameLst>
                                      </p:cBhvr>
                                      <p:to>
                                        <p:strVal val="visible"/>
                                      </p:to>
                                    </p:set>
                                    <p:animEffect transition="in" filter="blinds(horizontal)">
                                      <p:cBhvr>
                                        <p:cTn id="13" dur="500"/>
                                        <p:tgtEl>
                                          <p:spTgt spid="47107">
                                            <p:txEl>
                                              <p:charRg st="58" end="7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7107">
                                            <p:txEl>
                                              <p:charRg st="76" end="106"/>
                                            </p:txEl>
                                          </p:spTgt>
                                        </p:tgtEl>
                                        <p:attrNameLst>
                                          <p:attrName>style.visibility</p:attrName>
                                        </p:attrNameLst>
                                      </p:cBhvr>
                                      <p:to>
                                        <p:strVal val="visible"/>
                                      </p:to>
                                    </p:set>
                                    <p:animEffect transition="in" filter="blinds(horizontal)">
                                      <p:cBhvr>
                                        <p:cTn id="16" dur="500"/>
                                        <p:tgtEl>
                                          <p:spTgt spid="47107">
                                            <p:txEl>
                                              <p:charRg st="76"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5381625" y="2476500"/>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12" name="直接箭头连接符 11"/>
          <p:cNvCxnSpPr/>
          <p:nvPr/>
        </p:nvCxnSpPr>
        <p:spPr>
          <a:xfrm rot="-5400000" flipH="1">
            <a:off x="3810000" y="6572250"/>
            <a:ext cx="428625" cy="0"/>
          </a:xfrm>
          <a:prstGeom prst="straightConnector1">
            <a:avLst/>
          </a:prstGeom>
          <a:ln w="38100" cap="flat" cmpd="sng">
            <a:solidFill>
              <a:schemeClr val="tx1"/>
            </a:solidFill>
            <a:prstDash val="solid"/>
            <a:miter/>
            <a:headEnd type="none" w="med" len="med"/>
            <a:tailEnd type="arrow" w="med" len="med"/>
          </a:ln>
        </p:spPr>
      </p:cxnSp>
      <p:cxnSp>
        <p:nvCxnSpPr>
          <p:cNvPr id="14" name="直接箭头连接符 13"/>
          <p:cNvCxnSpPr/>
          <p:nvPr/>
        </p:nvCxnSpPr>
        <p:spPr>
          <a:xfrm>
            <a:off x="1666875" y="1928813"/>
            <a:ext cx="2438400" cy="1587"/>
          </a:xfrm>
          <a:prstGeom prst="straightConnector1">
            <a:avLst/>
          </a:prstGeom>
          <a:ln w="38100" cap="flat" cmpd="sng">
            <a:solidFill>
              <a:schemeClr val="tx1"/>
            </a:solidFill>
            <a:prstDash val="solid"/>
            <a:miter/>
            <a:headEnd type="none" w="med" len="med"/>
            <a:tailEnd type="arrow" w="med" len="med"/>
          </a:ln>
        </p:spPr>
      </p:cxnSp>
      <p:cxnSp>
        <p:nvCxnSpPr>
          <p:cNvPr id="20" name="直接连接符 19"/>
          <p:cNvCxnSpPr/>
          <p:nvPr/>
        </p:nvCxnSpPr>
        <p:spPr>
          <a:xfrm rot="5400000">
            <a:off x="4953000" y="4429125"/>
            <a:ext cx="3857625" cy="0"/>
          </a:xfrm>
          <a:prstGeom prst="line">
            <a:avLst/>
          </a:prstGeom>
          <a:ln w="38100" cap="flat" cmpd="sng">
            <a:solidFill>
              <a:schemeClr val="tx1"/>
            </a:solidFill>
            <a:prstDash val="solid"/>
            <a:miter/>
            <a:headEnd type="none" w="med" len="med"/>
            <a:tailEnd type="none" w="med" len="med"/>
          </a:ln>
        </p:spPr>
      </p:cxnSp>
      <p:cxnSp>
        <p:nvCxnSpPr>
          <p:cNvPr id="21" name="直接连接符 20"/>
          <p:cNvCxnSpPr/>
          <p:nvPr/>
        </p:nvCxnSpPr>
        <p:spPr>
          <a:xfrm rot="-10800000" flipV="1">
            <a:off x="4024313" y="6357938"/>
            <a:ext cx="2857500" cy="0"/>
          </a:xfrm>
          <a:prstGeom prst="line">
            <a:avLst/>
          </a:prstGeom>
          <a:ln w="38100" cap="flat" cmpd="sng">
            <a:solidFill>
              <a:schemeClr val="tx1"/>
            </a:solidFill>
            <a:prstDash val="solid"/>
            <a:miter/>
            <a:headEnd type="none" w="med" len="med"/>
            <a:tailEnd type="none" w="med" len="med"/>
          </a:ln>
        </p:spPr>
      </p:cxnSp>
      <p:cxnSp>
        <p:nvCxnSpPr>
          <p:cNvPr id="22" name="直接连接符 21"/>
          <p:cNvCxnSpPr>
            <a:endCxn id="25" idx="3"/>
          </p:cNvCxnSpPr>
          <p:nvPr/>
        </p:nvCxnSpPr>
        <p:spPr>
          <a:xfrm rot="10800000">
            <a:off x="5478463" y="2500313"/>
            <a:ext cx="1423987" cy="12700"/>
          </a:xfrm>
          <a:prstGeom prst="line">
            <a:avLst/>
          </a:prstGeom>
          <a:ln w="38100" cap="flat" cmpd="sng">
            <a:solidFill>
              <a:schemeClr val="tx1"/>
            </a:solidFill>
            <a:prstDash val="solid"/>
            <a:miter/>
            <a:headEnd type="none" w="med" len="med"/>
            <a:tailEnd type="none" w="med" len="med"/>
          </a:ln>
        </p:spPr>
      </p:cxnSp>
      <p:sp>
        <p:nvSpPr>
          <p:cNvPr id="23" name="流程图: 过程 22"/>
          <p:cNvSpPr/>
          <p:nvPr/>
        </p:nvSpPr>
        <p:spPr>
          <a:xfrm>
            <a:off x="3335338" y="1285875"/>
            <a:ext cx="1463675"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n=100</a:t>
            </a:r>
            <a:endParaRPr lang="zh-CN" altLang="en-US" sz="2800" b="1" dirty="0">
              <a:latin typeface="Arial" panose="020B0604020202020204" pitchFamily="34" charset="0"/>
            </a:endParaRPr>
          </a:p>
        </p:txBody>
      </p:sp>
      <p:cxnSp>
        <p:nvCxnSpPr>
          <p:cNvPr id="24" name="直接箭头连接符 23"/>
          <p:cNvCxnSpPr/>
          <p:nvPr/>
        </p:nvCxnSpPr>
        <p:spPr>
          <a:xfrm rot="-5400000" flipH="1">
            <a:off x="3844925" y="1071563"/>
            <a:ext cx="428625" cy="0"/>
          </a:xfrm>
          <a:prstGeom prst="straightConnector1">
            <a:avLst/>
          </a:prstGeom>
          <a:ln w="38100" cap="flat" cmpd="sng">
            <a:solidFill>
              <a:schemeClr val="tx1"/>
            </a:solidFill>
            <a:prstDash val="solid"/>
            <a:miter/>
            <a:headEnd type="none" w="med" len="med"/>
            <a:tailEnd type="arrow" w="med" len="med"/>
          </a:ln>
        </p:spPr>
      </p:cxnSp>
      <p:sp>
        <p:nvSpPr>
          <p:cNvPr id="25" name="流程图: 决策 24"/>
          <p:cNvSpPr/>
          <p:nvPr/>
        </p:nvSpPr>
        <p:spPr>
          <a:xfrm>
            <a:off x="2620963" y="2143125"/>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a:t>
            </a:r>
            <a:r>
              <a:rPr lang="zh-CN" altLang="zh-CN" sz="2800" b="1" dirty="0">
                <a:latin typeface="Arial" panose="020B0604020202020204" pitchFamily="34" charset="0"/>
              </a:rPr>
              <a:t>≤</a:t>
            </a:r>
            <a:r>
              <a:rPr lang="en-US" altLang="zh-CN" sz="2800" b="1" dirty="0">
                <a:latin typeface="Arial" panose="020B0604020202020204" pitchFamily="34" charset="0"/>
              </a:rPr>
              <a:t>200</a:t>
            </a:r>
            <a:endParaRPr lang="zh-CN" altLang="en-US" sz="2800" b="1" dirty="0">
              <a:latin typeface="Arial" panose="020B0604020202020204" pitchFamily="34" charset="0"/>
            </a:endParaRPr>
          </a:p>
        </p:txBody>
      </p:sp>
      <p:cxnSp>
        <p:nvCxnSpPr>
          <p:cNvPr id="26" name="直接箭头连接符 25"/>
          <p:cNvCxnSpPr/>
          <p:nvPr/>
        </p:nvCxnSpPr>
        <p:spPr>
          <a:xfrm rot="-5400000" flipH="1">
            <a:off x="3835400" y="1974850"/>
            <a:ext cx="428625" cy="0"/>
          </a:xfrm>
          <a:prstGeom prst="straightConnector1">
            <a:avLst/>
          </a:prstGeom>
          <a:ln w="38100" cap="flat" cmpd="sng">
            <a:solidFill>
              <a:schemeClr val="tx1"/>
            </a:solidFill>
            <a:prstDash val="solid"/>
            <a:miter/>
            <a:headEnd type="none" w="med" len="med"/>
            <a:tailEnd type="arrow" w="med" len="med"/>
          </a:ln>
        </p:spPr>
      </p:cxnSp>
      <p:sp>
        <p:nvSpPr>
          <p:cNvPr id="27" name="TextBox 26"/>
          <p:cNvSpPr txBox="1"/>
          <p:nvPr/>
        </p:nvSpPr>
        <p:spPr>
          <a:xfrm>
            <a:off x="4121150" y="2786063"/>
            <a:ext cx="500063"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28" name="直接箭头连接符 27"/>
          <p:cNvCxnSpPr/>
          <p:nvPr/>
        </p:nvCxnSpPr>
        <p:spPr>
          <a:xfrm rot="-5400000" flipH="1">
            <a:off x="3835400" y="3033713"/>
            <a:ext cx="428625" cy="0"/>
          </a:xfrm>
          <a:prstGeom prst="straightConnector1">
            <a:avLst/>
          </a:prstGeom>
          <a:ln w="38100" cap="flat" cmpd="sng">
            <a:solidFill>
              <a:schemeClr val="tx1"/>
            </a:solidFill>
            <a:prstDash val="solid"/>
            <a:miter/>
            <a:headEnd type="none" w="med" len="med"/>
            <a:tailEnd type="arrow" w="med" len="med"/>
          </a:ln>
        </p:spPr>
      </p:cxnSp>
      <p:sp>
        <p:nvSpPr>
          <p:cNvPr id="29" name="流程图: 决策 28"/>
          <p:cNvSpPr/>
          <p:nvPr/>
        </p:nvSpPr>
        <p:spPr>
          <a:xfrm>
            <a:off x="1952625" y="3214688"/>
            <a:ext cx="4214813" cy="857250"/>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a:t>
            </a:r>
            <a:r>
              <a:rPr lang="zh-CN" altLang="en-US" sz="2800" b="1" dirty="0">
                <a:latin typeface="Arial" panose="020B0604020202020204" pitchFamily="34" charset="0"/>
              </a:rPr>
              <a:t>能被</a:t>
            </a:r>
            <a:r>
              <a:rPr lang="en-US" altLang="zh-CN" sz="2800" b="1" dirty="0">
                <a:latin typeface="Arial" panose="020B0604020202020204" pitchFamily="34" charset="0"/>
              </a:rPr>
              <a:t>3</a:t>
            </a:r>
            <a:r>
              <a:rPr lang="zh-CN" altLang="en-US" sz="2800" b="1" dirty="0">
                <a:latin typeface="Arial" panose="020B0604020202020204" pitchFamily="34" charset="0"/>
              </a:rPr>
              <a:t>整除</a:t>
            </a:r>
            <a:endParaRPr lang="zh-CN" altLang="en-US" sz="2800" b="1" dirty="0">
              <a:latin typeface="Arial" panose="020B0604020202020204" pitchFamily="34" charset="0"/>
            </a:endParaRPr>
          </a:p>
        </p:txBody>
      </p:sp>
      <p:sp>
        <p:nvSpPr>
          <p:cNvPr id="30" name="TextBox 29"/>
          <p:cNvSpPr txBox="1"/>
          <p:nvPr/>
        </p:nvSpPr>
        <p:spPr>
          <a:xfrm>
            <a:off x="4121150" y="4000500"/>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31" name="直接箭头连接符 30"/>
          <p:cNvCxnSpPr/>
          <p:nvPr/>
        </p:nvCxnSpPr>
        <p:spPr>
          <a:xfrm rot="-5400000" flipH="1">
            <a:off x="3835400" y="4286250"/>
            <a:ext cx="428625" cy="0"/>
          </a:xfrm>
          <a:prstGeom prst="straightConnector1">
            <a:avLst/>
          </a:prstGeom>
          <a:ln w="38100" cap="flat" cmpd="sng">
            <a:solidFill>
              <a:schemeClr val="tx1"/>
            </a:solidFill>
            <a:prstDash val="solid"/>
            <a:miter/>
            <a:headEnd type="none" w="med" len="med"/>
            <a:tailEnd type="arrow" w="med" len="med"/>
          </a:ln>
        </p:spPr>
      </p:cxnSp>
      <p:sp>
        <p:nvSpPr>
          <p:cNvPr id="32" name="流程图: 过程 31"/>
          <p:cNvSpPr/>
          <p:nvPr/>
        </p:nvSpPr>
        <p:spPr>
          <a:xfrm>
            <a:off x="3175000" y="537368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n=n+1</a:t>
            </a:r>
            <a:endParaRPr lang="zh-CN" altLang="en-US" sz="2800" b="1" dirty="0">
              <a:latin typeface="Arial" panose="020B0604020202020204" pitchFamily="34" charset="0"/>
            </a:endParaRPr>
          </a:p>
        </p:txBody>
      </p:sp>
      <p:cxnSp>
        <p:nvCxnSpPr>
          <p:cNvPr id="33" name="直接连接符 32"/>
          <p:cNvCxnSpPr/>
          <p:nvPr/>
        </p:nvCxnSpPr>
        <p:spPr>
          <a:xfrm rot="10800000">
            <a:off x="1666875" y="6143625"/>
            <a:ext cx="2365375" cy="15875"/>
          </a:xfrm>
          <a:prstGeom prst="line">
            <a:avLst/>
          </a:prstGeom>
          <a:ln w="38100" cap="flat" cmpd="sng">
            <a:solidFill>
              <a:schemeClr val="tx1"/>
            </a:solidFill>
            <a:prstDash val="solid"/>
            <a:miter/>
            <a:headEnd type="none" w="med" len="med"/>
            <a:tailEnd type="none" w="med" len="med"/>
          </a:ln>
        </p:spPr>
      </p:cxnSp>
      <p:cxnSp>
        <p:nvCxnSpPr>
          <p:cNvPr id="34" name="直接连接符 33"/>
          <p:cNvCxnSpPr/>
          <p:nvPr/>
        </p:nvCxnSpPr>
        <p:spPr>
          <a:xfrm rot="-5400000" flipV="1">
            <a:off x="-447675" y="4043363"/>
            <a:ext cx="4230688" cy="0"/>
          </a:xfrm>
          <a:prstGeom prst="line">
            <a:avLst/>
          </a:prstGeom>
          <a:ln w="38100" cap="flat" cmpd="sng">
            <a:solidFill>
              <a:schemeClr val="tx1"/>
            </a:solidFill>
            <a:prstDash val="solid"/>
            <a:miter/>
            <a:headEnd type="none" w="med" len="med"/>
            <a:tailEnd type="none" w="med" len="med"/>
          </a:ln>
        </p:spPr>
      </p:cxnSp>
      <p:sp>
        <p:nvSpPr>
          <p:cNvPr id="35" name="平行四边形 34"/>
          <p:cNvSpPr/>
          <p:nvPr/>
        </p:nvSpPr>
        <p:spPr>
          <a:xfrm>
            <a:off x="3175000" y="4478338"/>
            <a:ext cx="1714500" cy="500062"/>
          </a:xfrm>
          <a:prstGeom prst="parallelogram">
            <a:avLst>
              <a:gd name="adj" fmla="val 25001"/>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输出</a:t>
            </a:r>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36" name="直接箭头连接符 35"/>
          <p:cNvCxnSpPr/>
          <p:nvPr/>
        </p:nvCxnSpPr>
        <p:spPr>
          <a:xfrm rot="-5400000" flipH="1">
            <a:off x="3817938" y="5184775"/>
            <a:ext cx="428625" cy="0"/>
          </a:xfrm>
          <a:prstGeom prst="straightConnector1">
            <a:avLst/>
          </a:prstGeom>
          <a:ln w="38100" cap="flat" cmpd="sng">
            <a:solidFill>
              <a:schemeClr val="tx1"/>
            </a:solidFill>
            <a:prstDash val="solid"/>
            <a:miter/>
            <a:headEnd type="none" w="med" len="med"/>
            <a:tailEnd type="arrow" w="med" len="med"/>
          </a:ln>
        </p:spPr>
      </p:cxnSp>
      <p:cxnSp>
        <p:nvCxnSpPr>
          <p:cNvPr id="37" name="直接连接符 36"/>
          <p:cNvCxnSpPr>
            <a:stCxn id="32" idx="2"/>
          </p:cNvCxnSpPr>
          <p:nvPr/>
        </p:nvCxnSpPr>
        <p:spPr>
          <a:xfrm rot="5400000">
            <a:off x="3889375" y="6016625"/>
            <a:ext cx="285750" cy="0"/>
          </a:xfrm>
          <a:prstGeom prst="line">
            <a:avLst/>
          </a:prstGeom>
          <a:ln w="38100" cap="flat" cmpd="sng">
            <a:solidFill>
              <a:schemeClr val="tx1"/>
            </a:solidFill>
            <a:prstDash val="solid"/>
            <a:miter/>
            <a:headEnd type="none" w="med" len="med"/>
            <a:tailEnd type="none" w="med" len="med"/>
          </a:ln>
        </p:spPr>
      </p:cxnSp>
      <p:cxnSp>
        <p:nvCxnSpPr>
          <p:cNvPr id="46" name="直接连接符 45"/>
          <p:cNvCxnSpPr/>
          <p:nvPr/>
        </p:nvCxnSpPr>
        <p:spPr>
          <a:xfrm rot="10800000">
            <a:off x="6167438" y="3643313"/>
            <a:ext cx="428625" cy="0"/>
          </a:xfrm>
          <a:prstGeom prst="line">
            <a:avLst/>
          </a:prstGeom>
          <a:ln w="38100" cap="flat" cmpd="sng">
            <a:solidFill>
              <a:schemeClr val="tx1"/>
            </a:solidFill>
            <a:prstDash val="solid"/>
            <a:miter/>
            <a:headEnd type="none" w="med" len="med"/>
            <a:tailEnd type="none" w="med" len="med"/>
          </a:ln>
        </p:spPr>
      </p:cxnSp>
      <p:cxnSp>
        <p:nvCxnSpPr>
          <p:cNvPr id="47" name="直接连接符 46"/>
          <p:cNvCxnSpPr/>
          <p:nvPr/>
        </p:nvCxnSpPr>
        <p:spPr>
          <a:xfrm rot="5400000">
            <a:off x="5845175" y="4392613"/>
            <a:ext cx="1500188" cy="0"/>
          </a:xfrm>
          <a:prstGeom prst="line">
            <a:avLst/>
          </a:prstGeom>
          <a:ln w="38100" cap="flat" cmpd="sng">
            <a:solidFill>
              <a:schemeClr val="tx1"/>
            </a:solidFill>
            <a:prstDash val="solid"/>
            <a:miter/>
            <a:headEnd type="none" w="med" len="med"/>
            <a:tailEnd type="none" w="med" len="med"/>
          </a:ln>
        </p:spPr>
      </p:cxnSp>
      <p:cxnSp>
        <p:nvCxnSpPr>
          <p:cNvPr id="49" name="直接箭头连接符 48"/>
          <p:cNvCxnSpPr/>
          <p:nvPr/>
        </p:nvCxnSpPr>
        <p:spPr>
          <a:xfrm rot="10800000">
            <a:off x="4024313" y="5143500"/>
            <a:ext cx="2571750" cy="1588"/>
          </a:xfrm>
          <a:prstGeom prst="straightConnector1">
            <a:avLst/>
          </a:prstGeom>
          <a:ln w="38100" cap="flat" cmpd="sng">
            <a:solidFill>
              <a:schemeClr val="tx1"/>
            </a:solidFill>
            <a:prstDash val="solid"/>
            <a:miter/>
            <a:headEnd type="none" w="med" len="med"/>
            <a:tailEnd type="arrow" w="med" len="med"/>
          </a:ln>
        </p:spPr>
      </p:cxnSp>
      <p:sp>
        <p:nvSpPr>
          <p:cNvPr id="51" name="TextBox 50"/>
          <p:cNvSpPr txBox="1"/>
          <p:nvPr/>
        </p:nvSpPr>
        <p:spPr>
          <a:xfrm>
            <a:off x="5973763" y="3143250"/>
            <a:ext cx="4492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56" name="Rectangle 3"/>
          <p:cNvSpPr txBox="1">
            <a:spLocks noChangeArrowheads="1"/>
          </p:cNvSpPr>
          <p:nvPr/>
        </p:nvSpPr>
        <p:spPr bwMode="auto">
          <a:xfrm>
            <a:off x="5310188" y="0"/>
            <a:ext cx="5357813" cy="2214563"/>
          </a:xfrm>
          <a:prstGeom prst="rect">
            <a:avLst/>
          </a:prstGeom>
          <a:solidFill>
            <a:srgbClr val="FFFFCC"/>
          </a:solidFill>
          <a:ln w="9525">
            <a:noFill/>
            <a:miter lim="800000"/>
          </a:ln>
        </p:spPr>
        <p:txBody>
          <a:bodyPr/>
          <a:lstStyle/>
          <a:p>
            <a:pPr marR="0" defTabSz="914400">
              <a:buClrTx/>
              <a:buSzTx/>
              <a:buFontTx/>
              <a:buNone/>
              <a:defRPr/>
            </a:pPr>
            <a:r>
              <a:rPr kumimoji="1" lang="en-US" altLang="zh-CN" sz="2800" b="1" kern="0" cap="none" spc="0" normalizeH="0" baseline="0" noProof="0" dirty="0">
                <a:solidFill>
                  <a:srgbClr val="C00000"/>
                </a:solidFill>
                <a:latin typeface="+mn-lt"/>
                <a:ea typeface="+mn-ea"/>
                <a:cs typeface="+mn-cs"/>
              </a:rPr>
              <a:t>for(n=100;n&lt;=200;n++)</a:t>
            </a:r>
            <a:endParaRPr kumimoji="1" lang="zh-CN" altLang="zh-CN" sz="2800" b="1" kern="0" cap="none" spc="0" normalizeH="0" baseline="0" noProof="0" dirty="0">
              <a:solidFill>
                <a:srgbClr val="C00000"/>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C00000"/>
                </a:solidFill>
                <a:latin typeface="+mn-lt"/>
                <a:ea typeface="+mn-ea"/>
                <a:cs typeface="+mn-cs"/>
              </a:rPr>
              <a:t>     {  if (n%3==0)</a:t>
            </a:r>
            <a:endParaRPr kumimoji="1" lang="zh-CN" altLang="zh-CN" sz="2800" b="1" kern="0" cap="none" spc="0" normalizeH="0" baseline="0" noProof="0" dirty="0">
              <a:solidFill>
                <a:srgbClr val="C00000"/>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C00000"/>
                </a:solidFill>
                <a:latin typeface="+mn-lt"/>
                <a:ea typeface="+mn-ea"/>
                <a:cs typeface="+mn-cs"/>
              </a:rPr>
              <a:t>             </a:t>
            </a:r>
            <a:r>
              <a:rPr kumimoji="1" lang="en-US" altLang="zh-CN" sz="2800" b="1" kern="0" cap="none" spc="0" normalizeH="0" baseline="0" noProof="0" dirty="0">
                <a:solidFill>
                  <a:srgbClr val="00B050"/>
                </a:solidFill>
                <a:latin typeface="+mn-lt"/>
                <a:ea typeface="+mn-ea"/>
                <a:cs typeface="+mn-cs"/>
              </a:rPr>
              <a:t>continue;</a:t>
            </a:r>
            <a:endParaRPr kumimoji="1" lang="zh-CN" altLang="zh-CN" sz="2800" b="1" kern="0" cap="none" spc="0" normalizeH="0" baseline="0" noProof="0" dirty="0">
              <a:solidFill>
                <a:srgbClr val="00B050"/>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C00000"/>
                </a:solidFill>
                <a:latin typeface="+mn-lt"/>
                <a:ea typeface="+mn-ea"/>
                <a:cs typeface="+mn-cs"/>
              </a:rPr>
              <a:t>         </a:t>
            </a:r>
            <a:r>
              <a:rPr kumimoji="1" lang="en-US" altLang="zh-CN" sz="2800" b="1" kern="0" cap="none" spc="0" normalizeH="0" baseline="0" noProof="0" dirty="0" err="1">
                <a:solidFill>
                  <a:srgbClr val="C00000"/>
                </a:solidFill>
                <a:latin typeface="+mn-lt"/>
                <a:ea typeface="+mn-ea"/>
                <a:cs typeface="+mn-cs"/>
              </a:rPr>
              <a:t>printf</a:t>
            </a:r>
            <a:r>
              <a:rPr kumimoji="1" lang="en-US" altLang="zh-CN" sz="2800" b="1" kern="0" cap="none" spc="0" normalizeH="0" baseline="0" noProof="0" dirty="0">
                <a:solidFill>
                  <a:srgbClr val="C00000"/>
                </a:solidFill>
                <a:latin typeface="+mn-lt"/>
                <a:ea typeface="+mn-ea"/>
                <a:cs typeface="+mn-cs"/>
              </a:rPr>
              <a:t>("%d  ",n);</a:t>
            </a:r>
            <a:endParaRPr kumimoji="1" lang="zh-CN" altLang="zh-CN" sz="2800" b="1" kern="0" cap="none" spc="0" normalizeH="0" baseline="0" noProof="0" dirty="0">
              <a:solidFill>
                <a:srgbClr val="C00000"/>
              </a:solidFill>
              <a:latin typeface="+mn-lt"/>
              <a:ea typeface="+mn-ea"/>
              <a:cs typeface="+mn-cs"/>
            </a:endParaRPr>
          </a:p>
          <a:p>
            <a:pPr marR="0" defTabSz="914400">
              <a:buClrTx/>
              <a:buSzTx/>
              <a:buFontTx/>
              <a:buNone/>
              <a:defRPr/>
            </a:pPr>
            <a:r>
              <a:rPr kumimoji="1" lang="en-US" altLang="zh-CN" sz="2800" b="1" kern="0" cap="none" spc="0" normalizeH="0" baseline="0" noProof="0" dirty="0">
                <a:solidFill>
                  <a:srgbClr val="C00000"/>
                </a:solidFill>
                <a:latin typeface="+mn-lt"/>
                <a:ea typeface="+mn-ea"/>
                <a:cs typeface="+mn-cs"/>
              </a:rPr>
              <a:t>      }</a:t>
            </a:r>
            <a:endParaRPr kumimoji="1" lang="en-US" altLang="zh-CN" sz="2800" b="1" kern="0" cap="none" spc="0" normalizeH="0" baseline="0" noProof="0" dirty="0">
              <a:solidFill>
                <a:srgbClr val="C00000"/>
              </a:solidFill>
              <a:latin typeface="+mn-lt"/>
              <a:ea typeface="+mn-ea"/>
              <a:cs typeface="+mn-cs"/>
            </a:endParaRPr>
          </a:p>
        </p:txBody>
      </p:sp>
      <p:pic>
        <p:nvPicPr>
          <p:cNvPr id="60418" name="Picture 2" descr="pic5-5"/>
          <p:cNvPicPr>
            <a:picLocks noChangeAspect="1"/>
          </p:cNvPicPr>
          <p:nvPr/>
        </p:nvPicPr>
        <p:blipFill>
          <a:blip r:embed="rId1"/>
          <a:stretch>
            <a:fillRect/>
          </a:stretch>
        </p:blipFill>
        <p:spPr>
          <a:xfrm>
            <a:off x="1666875" y="2286000"/>
            <a:ext cx="8929688" cy="1169988"/>
          </a:xfrm>
          <a:prstGeom prst="rect">
            <a:avLst/>
          </a:prstGeom>
          <a:noFill/>
          <a:ln w="9525">
            <a:noFill/>
          </a:ln>
        </p:spPr>
      </p:pic>
      <p:pic>
        <p:nvPicPr>
          <p:cNvPr id="51229" name="图片 37"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linds(horizontal)">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linds(horizontal)">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linds(horizontal)">
                                      <p:cBhvr>
                                        <p:cTn id="29" dur="500"/>
                                        <p:tgtEl>
                                          <p:spTgt spid="2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linds(horizontal)">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blinds(horizontal)">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linds(horizontal)">
                                      <p:cBhvr>
                                        <p:cTn id="50" dur="500"/>
                                        <p:tgtEl>
                                          <p:spTgt spid="36"/>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linds(horizontal)">
                                      <p:cBhvr>
                                        <p:cTn id="53" dur="500"/>
                                        <p:tgtEl>
                                          <p:spTgt spid="32"/>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blinds(horizontal)">
                                      <p:cBhvr>
                                        <p:cTn id="58" dur="500"/>
                                        <p:tgtEl>
                                          <p:spTgt spid="51"/>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slide(fromLeft)">
                                      <p:cBhvr>
                                        <p:cTn id="63" dur="500"/>
                                        <p:tgtEl>
                                          <p:spTgt spid="46"/>
                                        </p:tgtEl>
                                      </p:cBhvr>
                                    </p:animEffect>
                                  </p:childTnLst>
                                </p:cTn>
                              </p:par>
                            </p:childTnLst>
                          </p:cTn>
                        </p:par>
                        <p:par>
                          <p:cTn id="64" fill="hold">
                            <p:stCondLst>
                              <p:cond delay="500"/>
                            </p:stCondLst>
                            <p:childTnLst>
                              <p:par>
                                <p:cTn id="65" presetID="12" presetClass="entr" presetSubtype="1"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slide(fromTop)">
                                      <p:cBhvr>
                                        <p:cTn id="67" dur="500"/>
                                        <p:tgtEl>
                                          <p:spTgt spid="47"/>
                                        </p:tgtEl>
                                      </p:cBhvr>
                                    </p:animEffect>
                                  </p:childTnLst>
                                </p:cTn>
                              </p:par>
                            </p:childTnLst>
                          </p:cTn>
                        </p:par>
                        <p:par>
                          <p:cTn id="68" fill="hold">
                            <p:stCondLst>
                              <p:cond delay="1000"/>
                            </p:stCondLst>
                            <p:childTnLst>
                              <p:par>
                                <p:cTn id="69" presetID="12" presetClass="entr" presetSubtype="2"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slide(fromRight)">
                                      <p:cBhvr>
                                        <p:cTn id="71" dur="500"/>
                                        <p:tgtEl>
                                          <p:spTgt spid="49"/>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1" fill="hold" nodeType="click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slide(fromTop)">
                                      <p:cBhvr>
                                        <p:cTn id="76" dur="500"/>
                                        <p:tgtEl>
                                          <p:spTgt spid="37"/>
                                        </p:tgtEl>
                                      </p:cBhvr>
                                    </p:animEffect>
                                  </p:childTnLst>
                                </p:cTn>
                              </p:par>
                            </p:childTnLst>
                          </p:cTn>
                        </p:par>
                        <p:par>
                          <p:cTn id="77" fill="hold">
                            <p:stCondLst>
                              <p:cond delay="500"/>
                            </p:stCondLst>
                            <p:childTnLst>
                              <p:par>
                                <p:cTn id="78" presetID="12" presetClass="entr" presetSubtype="2"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slide(fromRight)">
                                      <p:cBhvr>
                                        <p:cTn id="80" dur="500"/>
                                        <p:tgtEl>
                                          <p:spTgt spid="33"/>
                                        </p:tgtEl>
                                      </p:cBhvr>
                                    </p:animEffect>
                                  </p:childTnLst>
                                </p:cTn>
                              </p:par>
                            </p:childTnLst>
                          </p:cTn>
                        </p:par>
                        <p:par>
                          <p:cTn id="81" fill="hold">
                            <p:stCondLst>
                              <p:cond delay="1000"/>
                            </p:stCondLst>
                            <p:childTnLst>
                              <p:par>
                                <p:cTn id="82" presetID="12" presetClass="entr" presetSubtype="4"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slide(fromBottom)">
                                      <p:cBhvr>
                                        <p:cTn id="84" dur="500"/>
                                        <p:tgtEl>
                                          <p:spTgt spid="34"/>
                                        </p:tgtEl>
                                      </p:cBhvr>
                                    </p:animEffect>
                                  </p:childTnLst>
                                </p:cTn>
                              </p:par>
                            </p:childTnLst>
                          </p:cTn>
                        </p:par>
                        <p:par>
                          <p:cTn id="85" fill="hold">
                            <p:stCondLst>
                              <p:cond delay="1500"/>
                            </p:stCondLst>
                            <p:childTnLst>
                              <p:par>
                                <p:cTn id="86" presetID="12" presetClass="entr" presetSubtype="8"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slide(fromLeft)">
                                      <p:cBhvr>
                                        <p:cTn id="88" dur="500"/>
                                        <p:tgtEl>
                                          <p:spTgt spid="14"/>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blinds(horizontal)">
                                      <p:cBhvr>
                                        <p:cTn id="93" dur="500"/>
                                        <p:tgtEl>
                                          <p:spTgt spid="7"/>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8" fill="hold"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slide(fromLeft)">
                                      <p:cBhvr>
                                        <p:cTn id="98" dur="500"/>
                                        <p:tgtEl>
                                          <p:spTgt spid="22"/>
                                        </p:tgtEl>
                                      </p:cBhvr>
                                    </p:animEffect>
                                  </p:childTnLst>
                                </p:cTn>
                              </p:par>
                            </p:childTnLst>
                          </p:cTn>
                        </p:par>
                        <p:par>
                          <p:cTn id="99" fill="hold">
                            <p:stCondLst>
                              <p:cond delay="500"/>
                            </p:stCondLst>
                            <p:childTnLst>
                              <p:par>
                                <p:cTn id="100" presetID="12" presetClass="entr" presetSubtype="1" fill="hold" nodeType="after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slide(fromTop)">
                                      <p:cBhvr>
                                        <p:cTn id="102" dur="500"/>
                                        <p:tgtEl>
                                          <p:spTgt spid="20"/>
                                        </p:tgtEl>
                                      </p:cBhvr>
                                    </p:animEffect>
                                  </p:childTnLst>
                                </p:cTn>
                              </p:par>
                            </p:childTnLst>
                          </p:cTn>
                        </p:par>
                        <p:par>
                          <p:cTn id="103" fill="hold">
                            <p:stCondLst>
                              <p:cond delay="1000"/>
                            </p:stCondLst>
                            <p:childTnLst>
                              <p:par>
                                <p:cTn id="104" presetID="12" presetClass="entr" presetSubtype="2"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slide(fromRight)">
                                      <p:cBhvr>
                                        <p:cTn id="106" dur="500"/>
                                        <p:tgtEl>
                                          <p:spTgt spid="21"/>
                                        </p:tgtEl>
                                      </p:cBhvr>
                                    </p:animEffect>
                                  </p:childTnLst>
                                </p:cTn>
                              </p:par>
                            </p:childTnLst>
                          </p:cTn>
                        </p:par>
                        <p:par>
                          <p:cTn id="107" fill="hold">
                            <p:stCondLst>
                              <p:cond delay="1500"/>
                            </p:stCondLst>
                            <p:childTnLst>
                              <p:par>
                                <p:cTn id="108" presetID="12" presetClass="entr" presetSubtype="1" fill="hold" nodeType="afterEffect">
                                  <p:stCondLst>
                                    <p:cond delay="0"/>
                                  </p:stCondLst>
                                  <p:childTnLst>
                                    <p:set>
                                      <p:cBhvr>
                                        <p:cTn id="109" dur="1" fill="hold">
                                          <p:stCondLst>
                                            <p:cond delay="0"/>
                                          </p:stCondLst>
                                        </p:cTn>
                                        <p:tgtEl>
                                          <p:spTgt spid="12"/>
                                        </p:tgtEl>
                                        <p:attrNameLst>
                                          <p:attrName>style.visibility</p:attrName>
                                        </p:attrNameLst>
                                      </p:cBhvr>
                                      <p:to>
                                        <p:strVal val="visible"/>
                                      </p:to>
                                    </p:set>
                                    <p:animEffect transition="in" filter="slide(fromTop)">
                                      <p:cBhvr>
                                        <p:cTn id="110" dur="500"/>
                                        <p:tgtEl>
                                          <p:spTgt spid="12"/>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blinds(horizontal)">
                                      <p:cBhvr>
                                        <p:cTn id="115" dur="500"/>
                                        <p:tgtEl>
                                          <p:spTgt spid="56"/>
                                        </p:tgtEl>
                                      </p:cBhvr>
                                    </p:animEffec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nodeType="clickEffect">
                                  <p:stCondLst>
                                    <p:cond delay="0"/>
                                  </p:stCondLst>
                                  <p:childTnLst>
                                    <p:set>
                                      <p:cBhvr>
                                        <p:cTn id="119" dur="1" fill="hold">
                                          <p:stCondLst>
                                            <p:cond delay="0"/>
                                          </p:stCondLst>
                                        </p:cTn>
                                        <p:tgtEl>
                                          <p:spTgt spid="60418"/>
                                        </p:tgtEl>
                                        <p:attrNameLst>
                                          <p:attrName>style.visibility</p:attrName>
                                        </p:attrNameLst>
                                      </p:cBhvr>
                                      <p:to>
                                        <p:strVal val="visible"/>
                                      </p:to>
                                    </p:set>
                                    <p:animEffect transition="in" filter="blinds(horizontal)">
                                      <p:cBhvr>
                                        <p:cTn id="120"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ldLvl="0" animBg="1"/>
      <p:bldP spid="25" grpId="0" bldLvl="0" animBg="1"/>
      <p:bldP spid="27" grpId="0"/>
      <p:bldP spid="29" grpId="0" bldLvl="0" animBg="1"/>
      <p:bldP spid="30" grpId="0"/>
      <p:bldP spid="32" grpId="0" bldLvl="0" animBg="1"/>
      <p:bldP spid="35" grpId="0" bldLvl="0" animBg="1"/>
      <p:bldP spid="51" grpId="0"/>
      <p:bldP spid="56"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1524000" y="714851"/>
            <a:ext cx="9144000" cy="64516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4.7.3 break</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语句和</a:t>
            </a:r>
            <a:r>
              <a:rPr kumimoji="1" lang="en-US"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continue</a:t>
            </a:r>
            <a:r>
              <a:rPr kumimoji="1" lang="zh-CN" altLang="zh-CN"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语句的区别</a:t>
            </a:r>
            <a:endParaRPr kumimoji="1" lang="zh-CN" altLang="en-US" sz="36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52227" name="Rectangle 3"/>
          <p:cNvSpPr>
            <a:spLocks noGrp="1"/>
          </p:cNvSpPr>
          <p:nvPr>
            <p:ph idx="1"/>
          </p:nvPr>
        </p:nvSpPr>
        <p:spPr>
          <a:xfrm>
            <a:off x="2166938" y="1785938"/>
            <a:ext cx="7643812" cy="3000375"/>
          </a:xfrm>
        </p:spPr>
        <p:txBody>
          <a:bodyPr vert="horz" wrap="square" lIns="91440" tIns="45720" rIns="91440" bIns="45720" anchor="t" anchorCtr="0"/>
          <a:p>
            <a:r>
              <a:rPr kumimoji="1" lang="en-US" altLang="zh-CN" dirty="0">
                <a:solidFill>
                  <a:srgbClr val="C00000"/>
                </a:solidFill>
                <a:latin typeface="+mn-lt"/>
                <a:ea typeface="+mn-ea"/>
                <a:cs typeface="+mn-cs"/>
              </a:rPr>
              <a:t>continue</a:t>
            </a:r>
            <a:r>
              <a:rPr kumimoji="1" lang="zh-CN" altLang="zh-CN" dirty="0">
                <a:latin typeface="+mn-lt"/>
                <a:ea typeface="+mn-ea"/>
                <a:cs typeface="+mn-cs"/>
              </a:rPr>
              <a:t>语句只结束本次循环，而不是终止整个循环的执行</a:t>
            </a:r>
            <a:endParaRPr kumimoji="1" lang="en-US" altLang="zh-CN" dirty="0">
              <a:latin typeface="+mn-lt"/>
              <a:ea typeface="+mn-ea"/>
              <a:cs typeface="+mn-cs"/>
            </a:endParaRPr>
          </a:p>
          <a:p>
            <a:r>
              <a:rPr kumimoji="1" lang="en-US" altLang="zh-CN" dirty="0">
                <a:solidFill>
                  <a:srgbClr val="C00000"/>
                </a:solidFill>
                <a:latin typeface="+mn-lt"/>
                <a:ea typeface="+mn-ea"/>
                <a:cs typeface="+mn-cs"/>
              </a:rPr>
              <a:t>break</a:t>
            </a:r>
            <a:r>
              <a:rPr kumimoji="1" lang="zh-CN" altLang="zh-CN" dirty="0">
                <a:latin typeface="+mn-lt"/>
                <a:ea typeface="+mn-ea"/>
                <a:cs typeface="+mn-cs"/>
              </a:rPr>
              <a:t>语句结束整个循环过程，不再判断执行循环的条件是否成立</a:t>
            </a:r>
            <a:endParaRPr kumimoji="1" lang="en-US" altLang="zh-CN" dirty="0">
              <a:latin typeface="+mn-lt"/>
              <a:ea typeface="+mn-ea"/>
              <a:cs typeface="+mn-cs"/>
            </a:endParaRPr>
          </a:p>
        </p:txBody>
      </p:sp>
      <p:pic>
        <p:nvPicPr>
          <p:cNvPr id="52228" name="图片 3"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TextBox 5"/>
          <p:cNvSpPr txBox="1"/>
          <p:nvPr/>
        </p:nvSpPr>
        <p:spPr>
          <a:xfrm>
            <a:off x="9239250" y="1143000"/>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53251" name="直接箭头连接符 6"/>
          <p:cNvCxnSpPr/>
          <p:nvPr/>
        </p:nvCxnSpPr>
        <p:spPr>
          <a:xfrm rot="-5400000" flipH="1">
            <a:off x="8075613" y="6572250"/>
            <a:ext cx="428625" cy="0"/>
          </a:xfrm>
          <a:prstGeom prst="straightConnector1">
            <a:avLst/>
          </a:prstGeom>
          <a:ln w="38100" cap="flat" cmpd="sng">
            <a:solidFill>
              <a:schemeClr val="tx1"/>
            </a:solidFill>
            <a:prstDash val="solid"/>
            <a:miter/>
            <a:headEnd type="none" w="med" len="med"/>
            <a:tailEnd type="arrow" w="med" len="med"/>
          </a:ln>
        </p:spPr>
      </p:cxnSp>
      <p:cxnSp>
        <p:nvCxnSpPr>
          <p:cNvPr id="53252" name="直接箭头连接符 7"/>
          <p:cNvCxnSpPr/>
          <p:nvPr/>
        </p:nvCxnSpPr>
        <p:spPr>
          <a:xfrm>
            <a:off x="6024563" y="1071563"/>
            <a:ext cx="1917700" cy="26987"/>
          </a:xfrm>
          <a:prstGeom prst="straightConnector1">
            <a:avLst/>
          </a:prstGeom>
          <a:ln w="38100" cap="flat" cmpd="sng">
            <a:solidFill>
              <a:schemeClr val="tx1"/>
            </a:solidFill>
            <a:prstDash val="solid"/>
            <a:miter/>
            <a:headEnd type="none" w="med" len="med"/>
            <a:tailEnd type="arrow" w="med" len="med"/>
          </a:ln>
        </p:spPr>
      </p:cxnSp>
      <p:cxnSp>
        <p:nvCxnSpPr>
          <p:cNvPr id="53253" name="直接连接符 8"/>
          <p:cNvCxnSpPr/>
          <p:nvPr/>
        </p:nvCxnSpPr>
        <p:spPr>
          <a:xfrm rot="5400000">
            <a:off x="7559675" y="4035425"/>
            <a:ext cx="4643438" cy="0"/>
          </a:xfrm>
          <a:prstGeom prst="line">
            <a:avLst/>
          </a:prstGeom>
          <a:ln w="38100" cap="flat" cmpd="sng">
            <a:solidFill>
              <a:schemeClr val="tx1"/>
            </a:solidFill>
            <a:prstDash val="solid"/>
            <a:miter/>
            <a:headEnd type="none" w="med" len="med"/>
            <a:tailEnd type="none" w="med" len="med"/>
          </a:ln>
        </p:spPr>
      </p:cxnSp>
      <p:cxnSp>
        <p:nvCxnSpPr>
          <p:cNvPr id="53254" name="直接连接符 9"/>
          <p:cNvCxnSpPr/>
          <p:nvPr/>
        </p:nvCxnSpPr>
        <p:spPr>
          <a:xfrm rot="-10800000" flipV="1">
            <a:off x="7861300" y="6357938"/>
            <a:ext cx="2020888" cy="0"/>
          </a:xfrm>
          <a:prstGeom prst="line">
            <a:avLst/>
          </a:prstGeom>
          <a:ln w="38100" cap="flat" cmpd="sng">
            <a:solidFill>
              <a:schemeClr val="tx1"/>
            </a:solidFill>
            <a:prstDash val="solid"/>
            <a:miter/>
            <a:headEnd type="none" w="med" len="med"/>
            <a:tailEnd type="none" w="med" len="med"/>
          </a:ln>
        </p:spPr>
      </p:cxnSp>
      <p:cxnSp>
        <p:nvCxnSpPr>
          <p:cNvPr id="53255" name="直接连接符 10"/>
          <p:cNvCxnSpPr>
            <a:endCxn id="53256" idx="3"/>
          </p:cNvCxnSpPr>
          <p:nvPr/>
        </p:nvCxnSpPr>
        <p:spPr>
          <a:xfrm rot="10800000">
            <a:off x="9315450" y="1668463"/>
            <a:ext cx="566738" cy="4762"/>
          </a:xfrm>
          <a:prstGeom prst="line">
            <a:avLst/>
          </a:prstGeom>
          <a:ln w="38100" cap="flat" cmpd="sng">
            <a:solidFill>
              <a:schemeClr val="tx1"/>
            </a:solidFill>
            <a:prstDash val="solid"/>
            <a:miter/>
            <a:headEnd type="none" w="med" len="med"/>
            <a:tailEnd type="none" w="med" len="med"/>
          </a:ln>
        </p:spPr>
      </p:cxnSp>
      <p:sp>
        <p:nvSpPr>
          <p:cNvPr id="53256" name="流程图: 决策 13"/>
          <p:cNvSpPr/>
          <p:nvPr/>
        </p:nvSpPr>
        <p:spPr>
          <a:xfrm>
            <a:off x="6457950" y="1311275"/>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表达式</a:t>
            </a:r>
            <a:r>
              <a:rPr lang="en-US" altLang="zh-CN" sz="2800" b="1" dirty="0">
                <a:latin typeface="Arial" panose="020B0604020202020204" pitchFamily="34" charset="0"/>
              </a:rPr>
              <a:t>1</a:t>
            </a:r>
            <a:endParaRPr lang="zh-CN" altLang="en-US" sz="2800" b="1" dirty="0">
              <a:latin typeface="Arial" panose="020B0604020202020204" pitchFamily="34" charset="0"/>
            </a:endParaRPr>
          </a:p>
        </p:txBody>
      </p:sp>
      <p:cxnSp>
        <p:nvCxnSpPr>
          <p:cNvPr id="53257" name="直接箭头连接符 14"/>
          <p:cNvCxnSpPr/>
          <p:nvPr/>
        </p:nvCxnSpPr>
        <p:spPr>
          <a:xfrm rot="-5400000" flipH="1">
            <a:off x="7672388" y="1143000"/>
            <a:ext cx="428625" cy="0"/>
          </a:xfrm>
          <a:prstGeom prst="straightConnector1">
            <a:avLst/>
          </a:prstGeom>
          <a:ln w="38100" cap="flat" cmpd="sng">
            <a:solidFill>
              <a:schemeClr val="tx1"/>
            </a:solidFill>
            <a:prstDash val="solid"/>
            <a:miter/>
            <a:headEnd type="none" w="med" len="med"/>
            <a:tailEnd type="arrow" w="med" len="med"/>
          </a:ln>
        </p:spPr>
      </p:cxnSp>
      <p:sp>
        <p:nvSpPr>
          <p:cNvPr id="53258" name="TextBox 15"/>
          <p:cNvSpPr txBox="1"/>
          <p:nvPr/>
        </p:nvSpPr>
        <p:spPr>
          <a:xfrm>
            <a:off x="7958138" y="1954213"/>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53259" name="直接箭头连接符 16"/>
          <p:cNvCxnSpPr/>
          <p:nvPr/>
        </p:nvCxnSpPr>
        <p:spPr>
          <a:xfrm rot="-5400000" flipH="1">
            <a:off x="7672388" y="2201863"/>
            <a:ext cx="428625" cy="0"/>
          </a:xfrm>
          <a:prstGeom prst="straightConnector1">
            <a:avLst/>
          </a:prstGeom>
          <a:ln w="38100" cap="flat" cmpd="sng">
            <a:solidFill>
              <a:schemeClr val="tx1"/>
            </a:solidFill>
            <a:prstDash val="solid"/>
            <a:miter/>
            <a:headEnd type="none" w="med" len="med"/>
            <a:tailEnd type="arrow" w="med" len="med"/>
          </a:ln>
        </p:spPr>
      </p:cxnSp>
      <p:sp>
        <p:nvSpPr>
          <p:cNvPr id="53260" name="流程图: 决策 17"/>
          <p:cNvSpPr/>
          <p:nvPr/>
        </p:nvSpPr>
        <p:spPr>
          <a:xfrm>
            <a:off x="6381750" y="3357563"/>
            <a:ext cx="3000375"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表达式</a:t>
            </a:r>
            <a:r>
              <a:rPr lang="en-US" altLang="zh-CN" sz="2800" b="1" dirty="0">
                <a:latin typeface="Arial" panose="020B0604020202020204" pitchFamily="34" charset="0"/>
              </a:rPr>
              <a:t>2</a:t>
            </a:r>
            <a:endParaRPr lang="zh-CN" altLang="en-US" sz="2800" b="1" dirty="0">
              <a:latin typeface="Arial" panose="020B0604020202020204" pitchFamily="34" charset="0"/>
            </a:endParaRPr>
          </a:p>
        </p:txBody>
      </p:sp>
      <p:sp>
        <p:nvSpPr>
          <p:cNvPr id="53261" name="TextBox 18"/>
          <p:cNvSpPr txBox="1"/>
          <p:nvPr/>
        </p:nvSpPr>
        <p:spPr>
          <a:xfrm>
            <a:off x="7958138" y="4000500"/>
            <a:ext cx="500062"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53262" name="直接箭头连接符 19"/>
          <p:cNvCxnSpPr/>
          <p:nvPr/>
        </p:nvCxnSpPr>
        <p:spPr>
          <a:xfrm rot="-5400000" flipH="1">
            <a:off x="7672388" y="4286250"/>
            <a:ext cx="428625" cy="0"/>
          </a:xfrm>
          <a:prstGeom prst="straightConnector1">
            <a:avLst/>
          </a:prstGeom>
          <a:ln w="38100" cap="flat" cmpd="sng">
            <a:solidFill>
              <a:schemeClr val="tx1"/>
            </a:solidFill>
            <a:prstDash val="solid"/>
            <a:miter/>
            <a:headEnd type="none" w="med" len="med"/>
            <a:tailEnd type="arrow" w="med" len="med"/>
          </a:ln>
        </p:spPr>
      </p:cxnSp>
      <p:sp>
        <p:nvSpPr>
          <p:cNvPr id="53263" name="流程图: 过程 20"/>
          <p:cNvSpPr/>
          <p:nvPr/>
        </p:nvSpPr>
        <p:spPr>
          <a:xfrm>
            <a:off x="7011988" y="537368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t>
            </a:r>
            <a:endParaRPr lang="zh-CN" altLang="en-US" sz="2800" b="1" dirty="0">
              <a:latin typeface="Arial" panose="020B0604020202020204" pitchFamily="34" charset="0"/>
            </a:endParaRPr>
          </a:p>
        </p:txBody>
      </p:sp>
      <p:cxnSp>
        <p:nvCxnSpPr>
          <p:cNvPr id="53264" name="直接连接符 21"/>
          <p:cNvCxnSpPr/>
          <p:nvPr/>
        </p:nvCxnSpPr>
        <p:spPr>
          <a:xfrm rot="10800000">
            <a:off x="6024563" y="6143625"/>
            <a:ext cx="1844675" cy="15875"/>
          </a:xfrm>
          <a:prstGeom prst="line">
            <a:avLst/>
          </a:prstGeom>
          <a:ln w="38100" cap="flat" cmpd="sng">
            <a:solidFill>
              <a:schemeClr val="tx1"/>
            </a:solidFill>
            <a:prstDash val="solid"/>
            <a:miter/>
            <a:headEnd type="none" w="med" len="med"/>
            <a:tailEnd type="none" w="med" len="med"/>
          </a:ln>
        </p:spPr>
      </p:cxnSp>
      <p:cxnSp>
        <p:nvCxnSpPr>
          <p:cNvPr id="53265" name="直接连接符 22"/>
          <p:cNvCxnSpPr/>
          <p:nvPr/>
        </p:nvCxnSpPr>
        <p:spPr>
          <a:xfrm rot="5400000" flipH="1" flipV="1">
            <a:off x="3479800" y="3614738"/>
            <a:ext cx="5087938" cy="0"/>
          </a:xfrm>
          <a:prstGeom prst="line">
            <a:avLst/>
          </a:prstGeom>
          <a:ln w="38100" cap="flat" cmpd="sng">
            <a:solidFill>
              <a:schemeClr val="tx1"/>
            </a:solidFill>
            <a:prstDash val="solid"/>
            <a:miter/>
            <a:headEnd type="none" w="med" len="med"/>
            <a:tailEnd type="none" w="med" len="med"/>
          </a:ln>
        </p:spPr>
      </p:cxnSp>
      <p:cxnSp>
        <p:nvCxnSpPr>
          <p:cNvPr id="53266" name="直接箭头连接符 24"/>
          <p:cNvCxnSpPr/>
          <p:nvPr/>
        </p:nvCxnSpPr>
        <p:spPr>
          <a:xfrm rot="-5400000" flipH="1">
            <a:off x="7654925" y="5184775"/>
            <a:ext cx="428625" cy="0"/>
          </a:xfrm>
          <a:prstGeom prst="straightConnector1">
            <a:avLst/>
          </a:prstGeom>
          <a:ln w="38100" cap="flat" cmpd="sng">
            <a:solidFill>
              <a:schemeClr val="tx1"/>
            </a:solidFill>
            <a:prstDash val="solid"/>
            <a:miter/>
            <a:headEnd type="none" w="med" len="med"/>
            <a:tailEnd type="arrow" w="med" len="med"/>
          </a:ln>
        </p:spPr>
      </p:cxnSp>
      <p:cxnSp>
        <p:nvCxnSpPr>
          <p:cNvPr id="53267" name="直接连接符 25"/>
          <p:cNvCxnSpPr>
            <a:stCxn id="53263" idx="2"/>
          </p:cNvCxnSpPr>
          <p:nvPr/>
        </p:nvCxnSpPr>
        <p:spPr>
          <a:xfrm rot="5400000">
            <a:off x="7726363" y="6016625"/>
            <a:ext cx="285750" cy="0"/>
          </a:xfrm>
          <a:prstGeom prst="line">
            <a:avLst/>
          </a:prstGeom>
          <a:ln w="38100" cap="flat" cmpd="sng">
            <a:solidFill>
              <a:schemeClr val="tx1"/>
            </a:solidFill>
            <a:prstDash val="solid"/>
            <a:miter/>
            <a:headEnd type="none" w="med" len="med"/>
            <a:tailEnd type="none" w="med" len="med"/>
          </a:ln>
        </p:spPr>
      </p:cxnSp>
      <p:cxnSp>
        <p:nvCxnSpPr>
          <p:cNvPr id="53268" name="直接连接符 26"/>
          <p:cNvCxnSpPr/>
          <p:nvPr/>
        </p:nvCxnSpPr>
        <p:spPr>
          <a:xfrm rot="10800000">
            <a:off x="9453563" y="3714750"/>
            <a:ext cx="142875" cy="0"/>
          </a:xfrm>
          <a:prstGeom prst="line">
            <a:avLst/>
          </a:prstGeom>
          <a:ln w="38100" cap="flat" cmpd="sng">
            <a:solidFill>
              <a:schemeClr val="tx1"/>
            </a:solidFill>
            <a:prstDash val="solid"/>
            <a:miter/>
            <a:headEnd type="none" w="med" len="med"/>
            <a:tailEnd type="none" w="med" len="med"/>
          </a:ln>
        </p:spPr>
      </p:cxnSp>
      <p:cxnSp>
        <p:nvCxnSpPr>
          <p:cNvPr id="53269" name="直接连接符 27"/>
          <p:cNvCxnSpPr/>
          <p:nvPr/>
        </p:nvCxnSpPr>
        <p:spPr>
          <a:xfrm rot="5400000">
            <a:off x="8882063" y="4429125"/>
            <a:ext cx="1428750" cy="0"/>
          </a:xfrm>
          <a:prstGeom prst="line">
            <a:avLst/>
          </a:prstGeom>
          <a:ln w="38100" cap="flat" cmpd="sng">
            <a:solidFill>
              <a:schemeClr val="tx1"/>
            </a:solidFill>
            <a:prstDash val="solid"/>
            <a:miter/>
            <a:headEnd type="none" w="med" len="med"/>
            <a:tailEnd type="none" w="med" len="med"/>
          </a:ln>
        </p:spPr>
      </p:cxnSp>
      <p:cxnSp>
        <p:nvCxnSpPr>
          <p:cNvPr id="53270" name="直接箭头连接符 28"/>
          <p:cNvCxnSpPr/>
          <p:nvPr/>
        </p:nvCxnSpPr>
        <p:spPr>
          <a:xfrm rot="-10800000" flipV="1">
            <a:off x="7874000" y="5143500"/>
            <a:ext cx="1722438" cy="12700"/>
          </a:xfrm>
          <a:prstGeom prst="straightConnector1">
            <a:avLst/>
          </a:prstGeom>
          <a:ln w="38100" cap="flat" cmpd="sng">
            <a:solidFill>
              <a:schemeClr val="tx1"/>
            </a:solidFill>
            <a:prstDash val="solid"/>
            <a:miter/>
            <a:headEnd type="none" w="med" len="med"/>
            <a:tailEnd type="arrow" w="med" len="med"/>
          </a:ln>
        </p:spPr>
      </p:cxnSp>
      <p:sp>
        <p:nvSpPr>
          <p:cNvPr id="53271" name="TextBox 29"/>
          <p:cNvSpPr txBox="1"/>
          <p:nvPr/>
        </p:nvSpPr>
        <p:spPr>
          <a:xfrm>
            <a:off x="9239250" y="3190875"/>
            <a:ext cx="449263"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53272" name="流程图: 过程 30"/>
          <p:cNvSpPr/>
          <p:nvPr/>
        </p:nvSpPr>
        <p:spPr>
          <a:xfrm>
            <a:off x="7058025" y="242093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t>
            </a:r>
            <a:endParaRPr lang="zh-CN" altLang="en-US" sz="2800" b="1" dirty="0">
              <a:latin typeface="Arial" panose="020B0604020202020204" pitchFamily="34" charset="0"/>
            </a:endParaRPr>
          </a:p>
        </p:txBody>
      </p:sp>
      <p:cxnSp>
        <p:nvCxnSpPr>
          <p:cNvPr id="53273" name="直接箭头连接符 31"/>
          <p:cNvCxnSpPr/>
          <p:nvPr/>
        </p:nvCxnSpPr>
        <p:spPr>
          <a:xfrm rot="-5400000" flipH="1">
            <a:off x="7667625" y="3143250"/>
            <a:ext cx="428625" cy="0"/>
          </a:xfrm>
          <a:prstGeom prst="straightConnector1">
            <a:avLst/>
          </a:prstGeom>
          <a:ln w="38100" cap="flat" cmpd="sng">
            <a:solidFill>
              <a:schemeClr val="tx1"/>
            </a:solidFill>
            <a:prstDash val="solid"/>
            <a:miter/>
            <a:headEnd type="none" w="med" len="med"/>
            <a:tailEnd type="arrow" w="med" len="med"/>
          </a:ln>
        </p:spPr>
      </p:cxnSp>
      <p:sp>
        <p:nvSpPr>
          <p:cNvPr id="53274" name="流程图: 过程 34"/>
          <p:cNvSpPr/>
          <p:nvPr/>
        </p:nvSpPr>
        <p:spPr>
          <a:xfrm>
            <a:off x="7045325" y="4467225"/>
            <a:ext cx="1714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t>
            </a:r>
            <a:endParaRPr lang="zh-CN" altLang="en-US" sz="2800" b="1" dirty="0">
              <a:latin typeface="Arial" panose="020B0604020202020204" pitchFamily="34" charset="0"/>
            </a:endParaRPr>
          </a:p>
        </p:txBody>
      </p:sp>
      <p:sp>
        <p:nvSpPr>
          <p:cNvPr id="53275" name="TextBox 46"/>
          <p:cNvSpPr txBox="1"/>
          <p:nvPr/>
        </p:nvSpPr>
        <p:spPr>
          <a:xfrm>
            <a:off x="5095875" y="1071563"/>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53276" name="直接箭头连接符 47"/>
          <p:cNvCxnSpPr/>
          <p:nvPr/>
        </p:nvCxnSpPr>
        <p:spPr>
          <a:xfrm rot="-5400000" flipH="1">
            <a:off x="3503613" y="5643563"/>
            <a:ext cx="428625" cy="0"/>
          </a:xfrm>
          <a:prstGeom prst="straightConnector1">
            <a:avLst/>
          </a:prstGeom>
          <a:ln w="38100" cap="flat" cmpd="sng">
            <a:solidFill>
              <a:schemeClr val="tx1"/>
            </a:solidFill>
            <a:prstDash val="solid"/>
            <a:miter/>
            <a:headEnd type="none" w="med" len="med"/>
            <a:tailEnd type="arrow" w="med" len="med"/>
          </a:ln>
        </p:spPr>
      </p:cxnSp>
      <p:cxnSp>
        <p:nvCxnSpPr>
          <p:cNvPr id="53277" name="直接箭头连接符 48"/>
          <p:cNvCxnSpPr/>
          <p:nvPr/>
        </p:nvCxnSpPr>
        <p:spPr>
          <a:xfrm>
            <a:off x="1881188" y="1000125"/>
            <a:ext cx="1917700" cy="26988"/>
          </a:xfrm>
          <a:prstGeom prst="straightConnector1">
            <a:avLst/>
          </a:prstGeom>
          <a:ln w="38100" cap="flat" cmpd="sng">
            <a:solidFill>
              <a:schemeClr val="tx1"/>
            </a:solidFill>
            <a:prstDash val="solid"/>
            <a:miter/>
            <a:headEnd type="none" w="med" len="med"/>
            <a:tailEnd type="arrow" w="med" len="med"/>
          </a:ln>
        </p:spPr>
      </p:cxnSp>
      <p:cxnSp>
        <p:nvCxnSpPr>
          <p:cNvPr id="53278" name="直接连接符 49"/>
          <p:cNvCxnSpPr/>
          <p:nvPr/>
        </p:nvCxnSpPr>
        <p:spPr>
          <a:xfrm rot="5400000">
            <a:off x="3844925" y="3535363"/>
            <a:ext cx="3786188" cy="0"/>
          </a:xfrm>
          <a:prstGeom prst="line">
            <a:avLst/>
          </a:prstGeom>
          <a:ln w="38100" cap="flat" cmpd="sng">
            <a:solidFill>
              <a:schemeClr val="tx1"/>
            </a:solidFill>
            <a:prstDash val="solid"/>
            <a:miter/>
            <a:headEnd type="none" w="med" len="med"/>
            <a:tailEnd type="none" w="med" len="med"/>
          </a:ln>
        </p:spPr>
      </p:cxnSp>
      <p:cxnSp>
        <p:nvCxnSpPr>
          <p:cNvPr id="53279" name="直接连接符 50"/>
          <p:cNvCxnSpPr/>
          <p:nvPr/>
        </p:nvCxnSpPr>
        <p:spPr>
          <a:xfrm rot="-10800000" flipV="1">
            <a:off x="3717925" y="5429250"/>
            <a:ext cx="2020888" cy="0"/>
          </a:xfrm>
          <a:prstGeom prst="line">
            <a:avLst/>
          </a:prstGeom>
          <a:ln w="38100" cap="flat" cmpd="sng">
            <a:solidFill>
              <a:schemeClr val="tx1"/>
            </a:solidFill>
            <a:prstDash val="solid"/>
            <a:miter/>
            <a:headEnd type="none" w="med" len="med"/>
            <a:tailEnd type="none" w="med" len="med"/>
          </a:ln>
        </p:spPr>
      </p:cxnSp>
      <p:cxnSp>
        <p:nvCxnSpPr>
          <p:cNvPr id="53280" name="直接连接符 51"/>
          <p:cNvCxnSpPr>
            <a:endCxn id="53281" idx="3"/>
          </p:cNvCxnSpPr>
          <p:nvPr/>
        </p:nvCxnSpPr>
        <p:spPr>
          <a:xfrm rot="10800000">
            <a:off x="5172075" y="1597025"/>
            <a:ext cx="566738" cy="4763"/>
          </a:xfrm>
          <a:prstGeom prst="line">
            <a:avLst/>
          </a:prstGeom>
          <a:ln w="38100" cap="flat" cmpd="sng">
            <a:solidFill>
              <a:schemeClr val="tx1"/>
            </a:solidFill>
            <a:prstDash val="solid"/>
            <a:miter/>
            <a:headEnd type="none" w="med" len="med"/>
            <a:tailEnd type="none" w="med" len="med"/>
          </a:ln>
        </p:spPr>
      </p:cxnSp>
      <p:sp>
        <p:nvSpPr>
          <p:cNvPr id="53281" name="流程图: 决策 52"/>
          <p:cNvSpPr/>
          <p:nvPr/>
        </p:nvSpPr>
        <p:spPr>
          <a:xfrm>
            <a:off x="2314575" y="1239838"/>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表达式</a:t>
            </a:r>
            <a:r>
              <a:rPr lang="en-US" altLang="zh-CN" sz="2800" b="1" dirty="0">
                <a:latin typeface="Arial" panose="020B0604020202020204" pitchFamily="34" charset="0"/>
              </a:rPr>
              <a:t>1</a:t>
            </a:r>
            <a:endParaRPr lang="zh-CN" altLang="en-US" sz="2800" b="1" dirty="0">
              <a:latin typeface="Arial" panose="020B0604020202020204" pitchFamily="34" charset="0"/>
            </a:endParaRPr>
          </a:p>
        </p:txBody>
      </p:sp>
      <p:cxnSp>
        <p:nvCxnSpPr>
          <p:cNvPr id="53282" name="直接箭头连接符 53"/>
          <p:cNvCxnSpPr/>
          <p:nvPr/>
        </p:nvCxnSpPr>
        <p:spPr>
          <a:xfrm rot="-5400000" flipH="1">
            <a:off x="3529013" y="1071563"/>
            <a:ext cx="428625" cy="0"/>
          </a:xfrm>
          <a:prstGeom prst="straightConnector1">
            <a:avLst/>
          </a:prstGeom>
          <a:ln w="38100" cap="flat" cmpd="sng">
            <a:solidFill>
              <a:schemeClr val="tx1"/>
            </a:solidFill>
            <a:prstDash val="solid"/>
            <a:miter/>
            <a:headEnd type="none" w="med" len="med"/>
            <a:tailEnd type="arrow" w="med" len="med"/>
          </a:ln>
        </p:spPr>
      </p:cxnSp>
      <p:sp>
        <p:nvSpPr>
          <p:cNvPr id="53283" name="TextBox 54"/>
          <p:cNvSpPr txBox="1"/>
          <p:nvPr/>
        </p:nvSpPr>
        <p:spPr>
          <a:xfrm>
            <a:off x="3814763" y="1882775"/>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53284" name="直接箭头连接符 55"/>
          <p:cNvCxnSpPr/>
          <p:nvPr/>
        </p:nvCxnSpPr>
        <p:spPr>
          <a:xfrm rot="-5400000" flipH="1">
            <a:off x="3529013" y="2130425"/>
            <a:ext cx="428625" cy="0"/>
          </a:xfrm>
          <a:prstGeom prst="straightConnector1">
            <a:avLst/>
          </a:prstGeom>
          <a:ln w="38100" cap="flat" cmpd="sng">
            <a:solidFill>
              <a:schemeClr val="tx1"/>
            </a:solidFill>
            <a:prstDash val="solid"/>
            <a:miter/>
            <a:headEnd type="none" w="med" len="med"/>
            <a:tailEnd type="arrow" w="med" len="med"/>
          </a:ln>
        </p:spPr>
      </p:cxnSp>
      <p:sp>
        <p:nvSpPr>
          <p:cNvPr id="53285" name="流程图: 决策 56"/>
          <p:cNvSpPr/>
          <p:nvPr/>
        </p:nvSpPr>
        <p:spPr>
          <a:xfrm>
            <a:off x="2238375" y="3286125"/>
            <a:ext cx="3000375"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表达式</a:t>
            </a:r>
            <a:r>
              <a:rPr lang="en-US" altLang="zh-CN" sz="2800" b="1" dirty="0">
                <a:latin typeface="Arial" panose="020B0604020202020204" pitchFamily="34" charset="0"/>
              </a:rPr>
              <a:t>2</a:t>
            </a:r>
            <a:endParaRPr lang="zh-CN" altLang="en-US" sz="2800" b="1" dirty="0">
              <a:latin typeface="Arial" panose="020B0604020202020204" pitchFamily="34" charset="0"/>
            </a:endParaRPr>
          </a:p>
        </p:txBody>
      </p:sp>
      <p:sp>
        <p:nvSpPr>
          <p:cNvPr id="53286" name="TextBox 57"/>
          <p:cNvSpPr txBox="1"/>
          <p:nvPr/>
        </p:nvSpPr>
        <p:spPr>
          <a:xfrm>
            <a:off x="3814763" y="3929063"/>
            <a:ext cx="500062"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53287" name="直接箭头连接符 58"/>
          <p:cNvCxnSpPr/>
          <p:nvPr/>
        </p:nvCxnSpPr>
        <p:spPr>
          <a:xfrm rot="-5400000" flipH="1">
            <a:off x="3529013" y="4214813"/>
            <a:ext cx="428625" cy="0"/>
          </a:xfrm>
          <a:prstGeom prst="straightConnector1">
            <a:avLst/>
          </a:prstGeom>
          <a:ln w="38100" cap="flat" cmpd="sng">
            <a:solidFill>
              <a:schemeClr val="tx1"/>
            </a:solidFill>
            <a:prstDash val="solid"/>
            <a:miter/>
            <a:headEnd type="none" w="med" len="med"/>
            <a:tailEnd type="arrow" w="med" len="med"/>
          </a:ln>
        </p:spPr>
      </p:cxnSp>
      <p:cxnSp>
        <p:nvCxnSpPr>
          <p:cNvPr id="53288" name="直接连接符 60"/>
          <p:cNvCxnSpPr/>
          <p:nvPr/>
        </p:nvCxnSpPr>
        <p:spPr>
          <a:xfrm rot="10800000">
            <a:off x="1881188" y="5199063"/>
            <a:ext cx="1844675" cy="15875"/>
          </a:xfrm>
          <a:prstGeom prst="line">
            <a:avLst/>
          </a:prstGeom>
          <a:ln w="38100" cap="flat" cmpd="sng">
            <a:solidFill>
              <a:schemeClr val="tx1"/>
            </a:solidFill>
            <a:prstDash val="solid"/>
            <a:miter/>
            <a:headEnd type="none" w="med" len="med"/>
            <a:tailEnd type="none" w="med" len="med"/>
          </a:ln>
        </p:spPr>
      </p:cxnSp>
      <p:cxnSp>
        <p:nvCxnSpPr>
          <p:cNvPr id="53289" name="直接连接符 61"/>
          <p:cNvCxnSpPr/>
          <p:nvPr/>
        </p:nvCxnSpPr>
        <p:spPr>
          <a:xfrm rot="-5400000" flipV="1">
            <a:off x="-225425" y="3106738"/>
            <a:ext cx="4214813" cy="0"/>
          </a:xfrm>
          <a:prstGeom prst="line">
            <a:avLst/>
          </a:prstGeom>
          <a:ln w="38100" cap="flat" cmpd="sng">
            <a:solidFill>
              <a:schemeClr val="tx1"/>
            </a:solidFill>
            <a:prstDash val="solid"/>
            <a:miter/>
            <a:headEnd type="none" w="med" len="med"/>
            <a:tailEnd type="none" w="med" len="med"/>
          </a:ln>
        </p:spPr>
      </p:cxnSp>
      <p:cxnSp>
        <p:nvCxnSpPr>
          <p:cNvPr id="53290" name="直接连接符 63"/>
          <p:cNvCxnSpPr/>
          <p:nvPr/>
        </p:nvCxnSpPr>
        <p:spPr>
          <a:xfrm rot="5400000">
            <a:off x="3582988" y="5072063"/>
            <a:ext cx="285750" cy="0"/>
          </a:xfrm>
          <a:prstGeom prst="line">
            <a:avLst/>
          </a:prstGeom>
          <a:ln w="38100" cap="flat" cmpd="sng">
            <a:solidFill>
              <a:schemeClr val="tx1"/>
            </a:solidFill>
            <a:prstDash val="solid"/>
            <a:miter/>
            <a:headEnd type="none" w="med" len="med"/>
            <a:tailEnd type="none" w="med" len="med"/>
          </a:ln>
        </p:spPr>
      </p:cxnSp>
      <p:cxnSp>
        <p:nvCxnSpPr>
          <p:cNvPr id="53291" name="直接连接符 64"/>
          <p:cNvCxnSpPr/>
          <p:nvPr/>
        </p:nvCxnSpPr>
        <p:spPr>
          <a:xfrm rot="10800000">
            <a:off x="5310188" y="3643313"/>
            <a:ext cx="428625" cy="0"/>
          </a:xfrm>
          <a:prstGeom prst="line">
            <a:avLst/>
          </a:prstGeom>
          <a:ln w="38100" cap="flat" cmpd="sng">
            <a:solidFill>
              <a:schemeClr val="tx1"/>
            </a:solidFill>
            <a:prstDash val="solid"/>
            <a:miter/>
            <a:headEnd type="none" w="med" len="med"/>
            <a:tailEnd type="none" w="med" len="med"/>
          </a:ln>
        </p:spPr>
      </p:cxnSp>
      <p:sp>
        <p:nvSpPr>
          <p:cNvPr id="53292" name="TextBox 67"/>
          <p:cNvSpPr txBox="1"/>
          <p:nvPr/>
        </p:nvSpPr>
        <p:spPr>
          <a:xfrm>
            <a:off x="5167313" y="3143250"/>
            <a:ext cx="4492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53293" name="流程图: 过程 68"/>
          <p:cNvSpPr/>
          <p:nvPr/>
        </p:nvSpPr>
        <p:spPr>
          <a:xfrm>
            <a:off x="2914650" y="2349500"/>
            <a:ext cx="1714500"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t>
            </a:r>
            <a:endParaRPr lang="zh-CN" altLang="en-US" sz="2800" b="1" dirty="0">
              <a:latin typeface="Arial" panose="020B0604020202020204" pitchFamily="34" charset="0"/>
            </a:endParaRPr>
          </a:p>
        </p:txBody>
      </p:sp>
      <p:cxnSp>
        <p:nvCxnSpPr>
          <p:cNvPr id="53294" name="直接箭头连接符 69"/>
          <p:cNvCxnSpPr/>
          <p:nvPr/>
        </p:nvCxnSpPr>
        <p:spPr>
          <a:xfrm rot="-5400000" flipH="1">
            <a:off x="3524250" y="3071813"/>
            <a:ext cx="428625" cy="0"/>
          </a:xfrm>
          <a:prstGeom prst="straightConnector1">
            <a:avLst/>
          </a:prstGeom>
          <a:ln w="38100" cap="flat" cmpd="sng">
            <a:solidFill>
              <a:schemeClr val="tx1"/>
            </a:solidFill>
            <a:prstDash val="solid"/>
            <a:miter/>
            <a:headEnd type="none" w="med" len="med"/>
            <a:tailEnd type="arrow" w="med" len="med"/>
          </a:ln>
        </p:spPr>
      </p:cxnSp>
      <p:sp>
        <p:nvSpPr>
          <p:cNvPr id="53295" name="流程图: 过程 70"/>
          <p:cNvSpPr/>
          <p:nvPr/>
        </p:nvSpPr>
        <p:spPr>
          <a:xfrm>
            <a:off x="2901950" y="439578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a:t>
            </a:r>
            <a:endParaRPr lang="zh-CN" altLang="en-US" sz="2800" b="1" dirty="0">
              <a:latin typeface="Arial" panose="020B0604020202020204" pitchFamily="34" charset="0"/>
            </a:endParaRPr>
          </a:p>
        </p:txBody>
      </p:sp>
      <p:sp>
        <p:nvSpPr>
          <p:cNvPr id="75" name="TextBox 74"/>
          <p:cNvSpPr txBox="1"/>
          <p:nvPr/>
        </p:nvSpPr>
        <p:spPr>
          <a:xfrm>
            <a:off x="2595563" y="142875"/>
            <a:ext cx="2500312" cy="583565"/>
          </a:xfrm>
          <a:prstGeom prst="rect">
            <a:avLst/>
          </a:prstGeom>
          <a:solidFill>
            <a:srgbClr val="FFFFCC"/>
          </a:solidFill>
          <a:ln w="9525">
            <a:noFill/>
          </a:ln>
        </p:spPr>
        <p:txBody>
          <a:bodyPr>
            <a:spAutoFit/>
          </a:bodyPr>
          <a:p>
            <a:pPr algn="ctr"/>
            <a:r>
              <a:rPr lang="en-US" altLang="zh-CN" sz="3200" b="1" dirty="0">
                <a:solidFill>
                  <a:srgbClr val="FF0000"/>
                </a:solidFill>
                <a:latin typeface="Arial" panose="020B0604020202020204" pitchFamily="34" charset="0"/>
              </a:rPr>
              <a:t>break</a:t>
            </a:r>
            <a:r>
              <a:rPr lang="zh-CN" altLang="zh-CN" sz="3200" b="1" dirty="0">
                <a:solidFill>
                  <a:srgbClr val="FF0000"/>
                </a:solidFill>
                <a:latin typeface="Arial" panose="020B0604020202020204" pitchFamily="34" charset="0"/>
              </a:rPr>
              <a:t>语句</a:t>
            </a:r>
            <a:endParaRPr lang="zh-CN" altLang="en-US" sz="3200" b="1" dirty="0">
              <a:solidFill>
                <a:srgbClr val="FF0000"/>
              </a:solidFill>
              <a:latin typeface="Arial" panose="020B0604020202020204" pitchFamily="34" charset="0"/>
            </a:endParaRPr>
          </a:p>
        </p:txBody>
      </p:sp>
      <p:sp>
        <p:nvSpPr>
          <p:cNvPr id="76" name="TextBox 75"/>
          <p:cNvSpPr txBox="1"/>
          <p:nvPr/>
        </p:nvSpPr>
        <p:spPr>
          <a:xfrm>
            <a:off x="6810375" y="142875"/>
            <a:ext cx="2928938" cy="583565"/>
          </a:xfrm>
          <a:prstGeom prst="rect">
            <a:avLst/>
          </a:prstGeom>
          <a:solidFill>
            <a:srgbClr val="FFFFCC"/>
          </a:solidFill>
          <a:ln w="9525">
            <a:noFill/>
          </a:ln>
        </p:spPr>
        <p:txBody>
          <a:bodyPr>
            <a:spAutoFit/>
          </a:bodyPr>
          <a:p>
            <a:pPr algn="ctr"/>
            <a:r>
              <a:rPr lang="en-US" altLang="zh-CN" sz="3200" b="1" dirty="0">
                <a:solidFill>
                  <a:srgbClr val="FF0000"/>
                </a:solidFill>
                <a:latin typeface="Arial" panose="020B0604020202020204" pitchFamily="34" charset="0"/>
              </a:rPr>
              <a:t>continue</a:t>
            </a:r>
            <a:r>
              <a:rPr lang="zh-CN" altLang="zh-CN" sz="3200" b="1" dirty="0">
                <a:solidFill>
                  <a:srgbClr val="FF0000"/>
                </a:solidFill>
                <a:latin typeface="Arial" panose="020B0604020202020204" pitchFamily="34" charset="0"/>
              </a:rPr>
              <a:t>语句</a:t>
            </a:r>
            <a:endParaRPr lang="zh-CN" altLang="en-US" sz="3200" b="1" dirty="0">
              <a:solidFill>
                <a:srgbClr val="FF0000"/>
              </a:solidFill>
              <a:latin typeface="Arial" panose="020B0604020202020204" pitchFamily="34" charset="0"/>
            </a:endParaRPr>
          </a:p>
        </p:txBody>
      </p:sp>
      <p:sp>
        <p:nvSpPr>
          <p:cNvPr id="77" name="圆角矩形标注 76"/>
          <p:cNvSpPr/>
          <p:nvPr/>
        </p:nvSpPr>
        <p:spPr>
          <a:xfrm>
            <a:off x="3167063" y="5857875"/>
            <a:ext cx="2571750" cy="571500"/>
          </a:xfrm>
          <a:prstGeom prst="wedgeRoundRectCallout">
            <a:avLst>
              <a:gd name="adj1" fmla="val 42292"/>
              <a:gd name="adj2" fmla="val -445116"/>
              <a:gd name="adj3" fmla="val 16667"/>
            </a:avLst>
          </a:prstGeom>
          <a:solidFill>
            <a:srgbClr val="FFCCFF"/>
          </a:solidFill>
          <a:ln w="9525" cap="flat" cmpd="sng">
            <a:solidFill>
              <a:schemeClr val="tx1"/>
            </a:solidFill>
            <a:prstDash val="solid"/>
            <a:miter/>
            <a:headEnd type="none" w="med" len="med"/>
            <a:tailEnd type="none" w="med" len="med"/>
          </a:ln>
        </p:spPr>
        <p:txBody>
          <a:bodyPr wrap="none"/>
          <a:p>
            <a:pPr algn="ctr"/>
            <a:r>
              <a:rPr lang="zh-CN" altLang="en-US" sz="2800" b="1" dirty="0">
                <a:solidFill>
                  <a:srgbClr val="FF0000"/>
                </a:solidFill>
                <a:latin typeface="Arial" panose="020B0604020202020204" pitchFamily="34" charset="0"/>
              </a:rPr>
              <a:t>强行退出循环</a:t>
            </a:r>
            <a:endParaRPr lang="zh-CN" altLang="en-US" sz="2800" b="1" dirty="0">
              <a:solidFill>
                <a:srgbClr val="FF0000"/>
              </a:solidFill>
              <a:latin typeface="Arial" panose="020B0604020202020204" pitchFamily="34" charset="0"/>
            </a:endParaRPr>
          </a:p>
        </p:txBody>
      </p:sp>
      <p:sp>
        <p:nvSpPr>
          <p:cNvPr id="78" name="圆角矩形标注 77"/>
          <p:cNvSpPr/>
          <p:nvPr/>
        </p:nvSpPr>
        <p:spPr>
          <a:xfrm>
            <a:off x="6596063" y="6072188"/>
            <a:ext cx="2786062" cy="571500"/>
          </a:xfrm>
          <a:prstGeom prst="wedgeRoundRectCallout">
            <a:avLst>
              <a:gd name="adj1" fmla="val 26361"/>
              <a:gd name="adj2" fmla="val -212787"/>
              <a:gd name="adj3" fmla="val 16667"/>
            </a:avLst>
          </a:prstGeom>
          <a:solidFill>
            <a:srgbClr val="FFCCFF"/>
          </a:solidFill>
          <a:ln w="9525" cap="flat" cmpd="sng">
            <a:solidFill>
              <a:schemeClr val="tx1"/>
            </a:solidFill>
            <a:prstDash val="solid"/>
            <a:miter/>
            <a:headEnd type="none" w="med" len="med"/>
            <a:tailEnd type="none" w="med" len="med"/>
          </a:ln>
        </p:spPr>
        <p:txBody>
          <a:bodyPr wrap="none"/>
          <a:p>
            <a:pPr algn="ctr"/>
            <a:r>
              <a:rPr lang="zh-CN" altLang="en-US" sz="2800" b="1" dirty="0">
                <a:solidFill>
                  <a:srgbClr val="FF0000"/>
                </a:solidFill>
                <a:latin typeface="Arial" panose="020B0604020202020204" pitchFamily="34" charset="0"/>
              </a:rPr>
              <a:t>只结束本次循环</a:t>
            </a:r>
            <a:endParaRPr lang="zh-CN" altLang="en-US" sz="2800" b="1" dirty="0">
              <a:solidFill>
                <a:srgbClr val="FF0000"/>
              </a:solidFill>
              <a:latin typeface="Arial" panose="020B0604020202020204" pitchFamily="34" charset="0"/>
            </a:endParaRPr>
          </a:p>
        </p:txBody>
      </p:sp>
      <p:pic>
        <p:nvPicPr>
          <p:cNvPr id="53300" name="图片 51"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linds(horizontal)">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blinds(horizontal)">
                                      <p:cBhvr>
                                        <p:cTn id="12" dur="500"/>
                                        <p:tgtEl>
                                          <p:spTgt spid="7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blinds(horizontal)">
                                      <p:cBhvr>
                                        <p:cTn id="17" dur="500"/>
                                        <p:tgtEl>
                                          <p:spTgt spid="7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P spid="7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3"/>
          <p:cNvSpPr>
            <a:spLocks noGrp="1"/>
          </p:cNvSpPr>
          <p:nvPr>
            <p:ph idx="1"/>
          </p:nvPr>
        </p:nvSpPr>
        <p:spPr>
          <a:xfrm>
            <a:off x="3024188" y="1714500"/>
            <a:ext cx="6215062" cy="3714750"/>
          </a:xfrm>
        </p:spPr>
        <p:txBody>
          <a:bodyPr vert="horz" wrap="square" lIns="91440" tIns="45720" rIns="91440" bIns="45720" anchor="t" anchorCtr="0"/>
          <a:p>
            <a:pPr>
              <a:buFont typeface="Wingdings" panose="05000000000000000000" pitchFamily="2" charset="2"/>
              <a:buNone/>
            </a:pP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6 </a:t>
            </a:r>
            <a:r>
              <a:rPr kumimoji="1" lang="zh-CN" altLang="zh-CN" dirty="0">
                <a:latin typeface="+mn-lt"/>
                <a:ea typeface="+mn-ea"/>
                <a:cs typeface="+mn-cs"/>
              </a:rPr>
              <a:t>输出以下</a:t>
            </a:r>
            <a:r>
              <a:rPr kumimoji="1" lang="en-US" altLang="zh-CN" dirty="0">
                <a:latin typeface="+mn-lt"/>
                <a:ea typeface="+mn-ea"/>
                <a:cs typeface="+mn-cs"/>
              </a:rPr>
              <a:t>4*5</a:t>
            </a:r>
            <a:r>
              <a:rPr kumimoji="1" lang="zh-CN" altLang="zh-CN" dirty="0">
                <a:latin typeface="+mn-lt"/>
                <a:ea typeface="+mn-ea"/>
                <a:cs typeface="+mn-cs"/>
              </a:rPr>
              <a:t>的矩阵。</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1    2    3    4   5</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2    4    6    8  10</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3    6    9  12  15</a:t>
            </a:r>
            <a:endParaRPr kumimoji="1" lang="zh-CN" altLang="zh-CN" dirty="0">
              <a:latin typeface="+mn-lt"/>
              <a:ea typeface="+mn-ea"/>
              <a:cs typeface="+mn-cs"/>
            </a:endParaRPr>
          </a:p>
          <a:p>
            <a:pPr>
              <a:buFont typeface="Wingdings" panose="05000000000000000000" pitchFamily="2" charset="2"/>
              <a:buNone/>
            </a:pPr>
            <a:r>
              <a:rPr kumimoji="1" lang="en-US" altLang="zh-CN" dirty="0">
                <a:latin typeface="+mn-lt"/>
                <a:ea typeface="+mn-ea"/>
                <a:cs typeface="+mn-cs"/>
              </a:rPr>
              <a:t>       4    8  12  16  20</a:t>
            </a:r>
            <a:endParaRPr kumimoji="1" lang="zh-CN" altLang="zh-CN" dirty="0">
              <a:latin typeface="+mn-lt"/>
              <a:ea typeface="+mn-ea"/>
              <a:cs typeface="+mn-cs"/>
            </a:endParaRPr>
          </a:p>
        </p:txBody>
      </p:sp>
      <p:pic>
        <p:nvPicPr>
          <p:cNvPr id="54275"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a:spLocks noGrp="1"/>
          </p:cNvSpPr>
          <p:nvPr>
            <p:ph idx="1"/>
          </p:nvPr>
        </p:nvSpPr>
        <p:spPr>
          <a:xfrm>
            <a:off x="2309813" y="1285875"/>
            <a:ext cx="7429500" cy="4143375"/>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zh-CN" sz="3200" dirty="0">
                <a:latin typeface="+mn-lt"/>
                <a:ea typeface="+mn-ea"/>
              </a:rPr>
              <a:t>可以用循环的嵌套来处理此问题</a:t>
            </a:r>
            <a:endParaRPr kumimoji="1" lang="en-US" altLang="zh-CN" sz="3200" dirty="0">
              <a:latin typeface="+mn-lt"/>
              <a:ea typeface="+mn-ea"/>
            </a:endParaRPr>
          </a:p>
          <a:p>
            <a:pPr lvl="1"/>
            <a:r>
              <a:rPr kumimoji="1" lang="zh-CN" altLang="zh-CN" sz="3200" dirty="0">
                <a:latin typeface="+mn-lt"/>
                <a:ea typeface="+mn-ea"/>
              </a:rPr>
              <a:t>用外循环来输出一行数据</a:t>
            </a:r>
            <a:endParaRPr kumimoji="1" lang="en-US" altLang="zh-CN" sz="3200" dirty="0">
              <a:latin typeface="+mn-lt"/>
              <a:ea typeface="+mn-ea"/>
            </a:endParaRPr>
          </a:p>
          <a:p>
            <a:pPr lvl="1"/>
            <a:r>
              <a:rPr kumimoji="1" lang="zh-CN" altLang="zh-CN" sz="3200" dirty="0">
                <a:latin typeface="+mn-lt"/>
                <a:ea typeface="+mn-ea"/>
              </a:rPr>
              <a:t>用内循环来输出一列数据</a:t>
            </a:r>
            <a:endParaRPr kumimoji="1" lang="en-US" altLang="zh-CN" sz="3200" dirty="0">
              <a:latin typeface="+mn-lt"/>
              <a:ea typeface="+mn-ea"/>
            </a:endParaRPr>
          </a:p>
          <a:p>
            <a:pPr lvl="1"/>
            <a:r>
              <a:rPr kumimoji="1" lang="zh-CN" altLang="en-US" sz="3200" dirty="0">
                <a:latin typeface="+mn-lt"/>
                <a:ea typeface="+mn-ea"/>
              </a:rPr>
              <a:t>按</a:t>
            </a:r>
            <a:r>
              <a:rPr kumimoji="1" lang="zh-CN" altLang="zh-CN" sz="3200" dirty="0">
                <a:latin typeface="+mn-lt"/>
                <a:ea typeface="+mn-ea"/>
              </a:rPr>
              <a:t>矩阵的格式</a:t>
            </a:r>
            <a:r>
              <a:rPr kumimoji="1" lang="en-US" altLang="zh-CN" sz="3200" dirty="0">
                <a:latin typeface="+mn-lt"/>
                <a:ea typeface="+mn-ea"/>
              </a:rPr>
              <a:t>(</a:t>
            </a:r>
            <a:r>
              <a:rPr kumimoji="1" lang="zh-CN" altLang="zh-CN" sz="3200" dirty="0">
                <a:latin typeface="+mn-lt"/>
                <a:ea typeface="+mn-ea"/>
              </a:rPr>
              <a:t>每行</a:t>
            </a:r>
            <a:r>
              <a:rPr kumimoji="1" lang="en-US" altLang="zh-CN" sz="3200" dirty="0">
                <a:latin typeface="+mn-lt"/>
                <a:ea typeface="+mn-ea"/>
              </a:rPr>
              <a:t>5</a:t>
            </a:r>
            <a:r>
              <a:rPr kumimoji="1" lang="zh-CN" altLang="zh-CN" sz="3200" dirty="0">
                <a:latin typeface="+mn-lt"/>
                <a:ea typeface="+mn-ea"/>
              </a:rPr>
              <a:t>个数据</a:t>
            </a:r>
            <a:r>
              <a:rPr kumimoji="1" lang="en-US" altLang="zh-CN" sz="3200" dirty="0">
                <a:latin typeface="+mn-lt"/>
                <a:ea typeface="+mn-ea"/>
              </a:rPr>
              <a:t>)</a:t>
            </a:r>
            <a:r>
              <a:rPr kumimoji="1" lang="zh-CN" altLang="zh-CN" sz="3200" dirty="0">
                <a:latin typeface="+mn-lt"/>
                <a:ea typeface="+mn-ea"/>
              </a:rPr>
              <a:t>输出</a:t>
            </a:r>
            <a:endParaRPr kumimoji="1" lang="zh-CN" altLang="zh-CN" sz="3200" dirty="0">
              <a:latin typeface="+mn-lt"/>
              <a:ea typeface="+mn-ea"/>
            </a:endParaRPr>
          </a:p>
        </p:txBody>
      </p:sp>
      <p:pic>
        <p:nvPicPr>
          <p:cNvPr id="55299" name="图片 2"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238375" y="785972"/>
            <a:ext cx="800100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4.1</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为什么需要循环控制</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381250" y="1928813"/>
            <a:ext cx="7500938" cy="142875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en-US" sz="3200" b="1" kern="0" cap="none" spc="0" normalizeH="0" baseline="0" noProof="0" dirty="0">
                <a:latin typeface="+mn-lt"/>
                <a:ea typeface="+mn-ea"/>
                <a:cs typeface="+mn-cs"/>
              </a:rPr>
              <a:t>例如：全班有</a:t>
            </a:r>
            <a:r>
              <a:rPr kumimoji="1" lang="en-US" altLang="zh-CN" sz="3200" b="1" kern="0" cap="none" spc="0" normalizeH="0" baseline="0" noProof="0" dirty="0">
                <a:latin typeface="+mn-lt"/>
                <a:ea typeface="+mn-ea"/>
                <a:cs typeface="+mn-cs"/>
              </a:rPr>
              <a:t>50</a:t>
            </a:r>
            <a:r>
              <a:rPr kumimoji="1" lang="zh-CN" altLang="zh-CN" sz="3200" b="1" kern="0" cap="none" spc="0" normalizeH="0" baseline="0" noProof="0" dirty="0">
                <a:latin typeface="+mn-lt"/>
                <a:ea typeface="+mn-ea"/>
                <a:cs typeface="+mn-cs"/>
              </a:rPr>
              <a:t>个学生</a:t>
            </a:r>
            <a:r>
              <a:rPr kumimoji="1" lang="zh-CN" altLang="en-US" sz="3200" b="1" kern="0" cap="none" spc="0" normalizeH="0" baseline="0" noProof="0" dirty="0">
                <a:latin typeface="+mn-lt"/>
                <a:ea typeface="+mn-ea"/>
                <a:cs typeface="+mn-cs"/>
              </a:rPr>
              <a:t>，统计各学生三门课</a:t>
            </a:r>
            <a:r>
              <a:rPr kumimoji="1" lang="zh-CN" altLang="zh-CN" sz="3200" b="1" kern="0" cap="none" spc="0" normalizeH="0" baseline="0" noProof="0" dirty="0">
                <a:latin typeface="+mn-lt"/>
                <a:ea typeface="+mn-ea"/>
                <a:cs typeface="+mn-cs"/>
              </a:rPr>
              <a:t>的平均成绩</a:t>
            </a:r>
            <a:r>
              <a:rPr kumimoji="1" lang="zh-CN" altLang="en-US" sz="3200" b="1" kern="0" cap="none" spc="0" normalizeH="0" baseline="0" noProof="0" dirty="0">
                <a:latin typeface="+mn-lt"/>
                <a:ea typeface="+mn-ea"/>
                <a:cs typeface="+mn-cs"/>
              </a:rPr>
              <a:t>。</a:t>
            </a:r>
            <a:endParaRPr kumimoji="1" lang="en-US" altLang="zh-CN" sz="3200" b="1" kern="0" cap="none" spc="0" normalizeH="0" baseline="0" noProof="0" dirty="0">
              <a:latin typeface="+mn-lt"/>
              <a:ea typeface="+mn-ea"/>
              <a:cs typeface="+mn-cs"/>
            </a:endParaRPr>
          </a:p>
        </p:txBody>
      </p:sp>
      <p:pic>
        <p:nvPicPr>
          <p:cNvPr id="12292"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6667500" y="2047875"/>
            <a:ext cx="3643313"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累计输出数据的个数</a:t>
            </a:r>
            <a:endParaRPr lang="zh-CN" altLang="en-US" sz="2800" b="1" dirty="0">
              <a:solidFill>
                <a:srgbClr val="0000CC"/>
              </a:solidFill>
              <a:latin typeface="Arial" panose="020B0604020202020204" pitchFamily="34" charset="0"/>
            </a:endParaRPr>
          </a:p>
        </p:txBody>
      </p:sp>
      <p:sp>
        <p:nvSpPr>
          <p:cNvPr id="4" name="矩形 3"/>
          <p:cNvSpPr/>
          <p:nvPr/>
        </p:nvSpPr>
        <p:spPr>
          <a:xfrm>
            <a:off x="7024688" y="2643188"/>
            <a:ext cx="928687" cy="4286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 name="矩形 4"/>
          <p:cNvSpPr/>
          <p:nvPr/>
        </p:nvSpPr>
        <p:spPr>
          <a:xfrm>
            <a:off x="3738563" y="3143250"/>
            <a:ext cx="5572125" cy="57150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 name="圆角矩形标注 6"/>
          <p:cNvSpPr/>
          <p:nvPr/>
        </p:nvSpPr>
        <p:spPr>
          <a:xfrm>
            <a:off x="7596188" y="4357688"/>
            <a:ext cx="2428875" cy="1000125"/>
          </a:xfrm>
          <a:prstGeom prst="wedgeRoundRectCallout">
            <a:avLst>
              <a:gd name="adj1" fmla="val 5218"/>
              <a:gd name="adj2" fmla="val -108833"/>
              <a:gd name="adj3" fmla="val 16667"/>
            </a:avLst>
          </a:prstGeom>
          <a:solidFill>
            <a:schemeClr val="accent1"/>
          </a:solidFill>
          <a:ln w="9525" cap="flat" cmpd="sng">
            <a:solidFill>
              <a:schemeClr val="tx1"/>
            </a:solidFill>
            <a:prstDash val="solid"/>
            <a:miter/>
            <a:headEnd type="none" w="med" len="med"/>
            <a:tailEnd type="none" w="med" len="med"/>
          </a:ln>
        </p:spPr>
        <p:txBody>
          <a:bodyPr/>
          <a:p>
            <a:r>
              <a:rPr lang="zh-CN" altLang="zh-CN" sz="2800" b="1" dirty="0">
                <a:solidFill>
                  <a:srgbClr val="FF0000"/>
                </a:solidFill>
                <a:latin typeface="Arial" panose="020B0604020202020204" pitchFamily="34" charset="0"/>
              </a:rPr>
              <a:t>控制</a:t>
            </a:r>
            <a:r>
              <a:rPr lang="zh-CN" altLang="en-US" sz="2800" b="1" dirty="0">
                <a:solidFill>
                  <a:srgbClr val="FF0000"/>
                </a:solidFill>
                <a:latin typeface="Arial" panose="020B0604020202020204" pitchFamily="34" charset="0"/>
              </a:rPr>
              <a:t>一行内</a:t>
            </a:r>
            <a:r>
              <a:rPr lang="zh-CN" altLang="zh-CN" sz="2800" b="1" dirty="0">
                <a:solidFill>
                  <a:srgbClr val="FF0000"/>
                </a:solidFill>
                <a:latin typeface="Arial" panose="020B0604020202020204" pitchFamily="34" charset="0"/>
              </a:rPr>
              <a:t>输出</a:t>
            </a:r>
            <a:r>
              <a:rPr lang="en-US" altLang="zh-CN" sz="2800" b="1" dirty="0">
                <a:solidFill>
                  <a:srgbClr val="FF0000"/>
                </a:solidFill>
                <a:latin typeface="Arial" panose="020B0604020202020204" pitchFamily="34" charset="0"/>
              </a:rPr>
              <a:t>5</a:t>
            </a:r>
            <a:r>
              <a:rPr lang="zh-CN" altLang="zh-CN" sz="2800" b="1" dirty="0">
                <a:solidFill>
                  <a:srgbClr val="FF0000"/>
                </a:solidFill>
                <a:latin typeface="Arial" panose="020B0604020202020204" pitchFamily="34" charset="0"/>
              </a:rPr>
              <a:t>个数据</a:t>
            </a:r>
            <a:endParaRPr lang="zh-CN" altLang="en-US" sz="2800" b="1" dirty="0">
              <a:solidFill>
                <a:srgbClr val="FF0000"/>
              </a:solidFill>
              <a:latin typeface="Arial" panose="020B0604020202020204" pitchFamily="34" charset="0"/>
            </a:endParaRPr>
          </a:p>
        </p:txBody>
      </p:sp>
      <p:pic>
        <p:nvPicPr>
          <p:cNvPr id="56327" name="图片 7"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P spid="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5667375" y="1357313"/>
            <a:ext cx="2143125"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双重循环</a:t>
            </a:r>
            <a:endParaRPr lang="zh-CN" altLang="en-US" sz="2800" b="1" dirty="0">
              <a:solidFill>
                <a:srgbClr val="0000CC"/>
              </a:solidFill>
              <a:latin typeface="Arial" panose="020B0604020202020204" pitchFamily="34" charset="0"/>
            </a:endParaRPr>
          </a:p>
        </p:txBody>
      </p:sp>
      <p:sp>
        <p:nvSpPr>
          <p:cNvPr id="4" name="矩形 3"/>
          <p:cNvSpPr/>
          <p:nvPr/>
        </p:nvSpPr>
        <p:spPr>
          <a:xfrm>
            <a:off x="2738438" y="2143125"/>
            <a:ext cx="6643687" cy="2571750"/>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7349"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7096125" y="2071688"/>
            <a:ext cx="2500313" cy="521970"/>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控制输出</a:t>
            </a:r>
            <a:r>
              <a:rPr lang="en-US" altLang="zh-CN" sz="2800" b="1" dirty="0">
                <a:solidFill>
                  <a:srgbClr val="0000CC"/>
                </a:solidFill>
                <a:latin typeface="Arial" panose="020B0604020202020204" pitchFamily="34" charset="0"/>
              </a:rPr>
              <a:t>4</a:t>
            </a:r>
            <a:r>
              <a:rPr lang="zh-CN" altLang="zh-CN" sz="2800" b="1" dirty="0">
                <a:solidFill>
                  <a:srgbClr val="0000CC"/>
                </a:solidFill>
                <a:latin typeface="Arial" panose="020B0604020202020204" pitchFamily="34" charset="0"/>
              </a:rPr>
              <a:t>行</a:t>
            </a:r>
            <a:endParaRPr lang="zh-CN" altLang="en-US" sz="2800" b="1" dirty="0">
              <a:solidFill>
                <a:srgbClr val="0000CC"/>
              </a:solidFill>
              <a:latin typeface="Arial" panose="020B0604020202020204" pitchFamily="34" charset="0"/>
            </a:endParaRPr>
          </a:p>
        </p:txBody>
      </p:sp>
      <p:sp>
        <p:nvSpPr>
          <p:cNvPr id="4" name="矩形 3"/>
          <p:cNvSpPr/>
          <p:nvPr/>
        </p:nvSpPr>
        <p:spPr>
          <a:xfrm>
            <a:off x="2738438" y="2143125"/>
            <a:ext cx="4214812" cy="500063"/>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8373"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6953250" y="1571625"/>
            <a:ext cx="2500313" cy="953135"/>
          </a:xfrm>
          <a:prstGeom prst="rect">
            <a:avLst/>
          </a:prstGeom>
          <a:noFill/>
          <a:ln w="9525">
            <a:noFill/>
          </a:ln>
        </p:spPr>
        <p:txBody>
          <a:bodyPr>
            <a:spAutoFit/>
          </a:bodyPr>
          <a:p>
            <a:r>
              <a:rPr lang="zh-CN" altLang="zh-CN" sz="2800" b="1" dirty="0">
                <a:solidFill>
                  <a:srgbClr val="0000CC"/>
                </a:solidFill>
                <a:latin typeface="Arial" panose="020B0604020202020204" pitchFamily="34" charset="0"/>
              </a:rPr>
              <a:t>控制每行中输出</a:t>
            </a:r>
            <a:r>
              <a:rPr lang="en-US" altLang="zh-CN" sz="2800" b="1" dirty="0">
                <a:solidFill>
                  <a:srgbClr val="0000CC"/>
                </a:solidFill>
                <a:latin typeface="Arial" panose="020B0604020202020204" pitchFamily="34" charset="0"/>
              </a:rPr>
              <a:t>5</a:t>
            </a:r>
            <a:r>
              <a:rPr lang="zh-CN" altLang="zh-CN" sz="2800" b="1" dirty="0">
                <a:solidFill>
                  <a:srgbClr val="0000CC"/>
                </a:solidFill>
                <a:latin typeface="Arial" panose="020B0604020202020204" pitchFamily="34" charset="0"/>
              </a:rPr>
              <a:t>个数据</a:t>
            </a:r>
            <a:endParaRPr lang="zh-CN" altLang="en-US" sz="2800" b="1" dirty="0">
              <a:solidFill>
                <a:srgbClr val="0000CC"/>
              </a:solidFill>
              <a:latin typeface="Arial" panose="020B0604020202020204" pitchFamily="34" charset="0"/>
            </a:endParaRPr>
          </a:p>
        </p:txBody>
      </p:sp>
      <p:sp>
        <p:nvSpPr>
          <p:cNvPr id="4" name="矩形 3"/>
          <p:cNvSpPr/>
          <p:nvPr/>
        </p:nvSpPr>
        <p:spPr>
          <a:xfrm>
            <a:off x="3167063" y="2643188"/>
            <a:ext cx="5143500" cy="500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59397" name="图片 4"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7024688" y="2071688"/>
            <a:ext cx="1285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i=1</a:t>
            </a:r>
            <a:r>
              <a:rPr lang="zh-CN" altLang="en-US" sz="2800" b="1" dirty="0">
                <a:solidFill>
                  <a:srgbClr val="0000CC"/>
                </a:solidFill>
                <a:latin typeface="Arial" panose="020B0604020202020204" pitchFamily="34" charset="0"/>
              </a:rPr>
              <a:t>时</a:t>
            </a:r>
            <a:endParaRPr lang="zh-CN" altLang="en-US" sz="2800" b="1" dirty="0">
              <a:solidFill>
                <a:srgbClr val="0000CC"/>
              </a:solidFill>
              <a:latin typeface="Arial" panose="020B0604020202020204" pitchFamily="34" charset="0"/>
            </a:endParaRPr>
          </a:p>
        </p:txBody>
      </p:sp>
      <p:sp>
        <p:nvSpPr>
          <p:cNvPr id="5" name="TextBox 4"/>
          <p:cNvSpPr txBox="1"/>
          <p:nvPr/>
        </p:nvSpPr>
        <p:spPr>
          <a:xfrm>
            <a:off x="5810250" y="4286250"/>
            <a:ext cx="3500438" cy="953135"/>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j</a:t>
            </a:r>
            <a:r>
              <a:rPr lang="zh-CN" altLang="zh-CN" sz="2800" b="1" dirty="0">
                <a:solidFill>
                  <a:srgbClr val="0000CC"/>
                </a:solidFill>
                <a:latin typeface="Arial" panose="020B0604020202020204" pitchFamily="34" charset="0"/>
              </a:rPr>
              <a:t>由</a:t>
            </a:r>
            <a:r>
              <a:rPr lang="en-US" altLang="zh-CN" sz="2800" b="1" dirty="0">
                <a:solidFill>
                  <a:srgbClr val="0000CC"/>
                </a:solidFill>
                <a:latin typeface="Arial" panose="020B0604020202020204" pitchFamily="34" charset="0"/>
              </a:rPr>
              <a:t>1</a:t>
            </a:r>
            <a:r>
              <a:rPr lang="zh-CN" altLang="zh-CN" sz="2800" b="1" dirty="0">
                <a:solidFill>
                  <a:srgbClr val="0000CC"/>
                </a:solidFill>
                <a:latin typeface="Arial" panose="020B0604020202020204" pitchFamily="34" charset="0"/>
              </a:rPr>
              <a:t>变到</a:t>
            </a:r>
            <a:r>
              <a:rPr lang="en-US" altLang="zh-CN" sz="2800" b="1" dirty="0">
                <a:solidFill>
                  <a:srgbClr val="0000CC"/>
                </a:solidFill>
                <a:latin typeface="Arial" panose="020B0604020202020204" pitchFamily="34" charset="0"/>
              </a:rPr>
              <a:t>5</a:t>
            </a:r>
            <a:endParaRPr lang="en-US" altLang="zh-CN" sz="2800" b="1" dirty="0">
              <a:solidFill>
                <a:srgbClr val="0000CC"/>
              </a:solidFill>
              <a:latin typeface="Arial" panose="020B0604020202020204" pitchFamily="34" charset="0"/>
            </a:endParaRPr>
          </a:p>
          <a:p>
            <a:r>
              <a:rPr lang="en-US" altLang="zh-CN" sz="2800" b="1" dirty="0">
                <a:solidFill>
                  <a:srgbClr val="0000CC"/>
                </a:solidFill>
                <a:latin typeface="Arial" panose="020B0604020202020204" pitchFamily="34" charset="0"/>
              </a:rPr>
              <a:t>i*j</a:t>
            </a:r>
            <a:r>
              <a:rPr lang="zh-CN" altLang="zh-CN" sz="2800" b="1" dirty="0">
                <a:solidFill>
                  <a:srgbClr val="0000CC"/>
                </a:solidFill>
                <a:latin typeface="Arial" panose="020B0604020202020204" pitchFamily="34" charset="0"/>
              </a:rPr>
              <a:t>的值是</a:t>
            </a:r>
            <a:r>
              <a:rPr lang="en-US" altLang="zh-CN" sz="2800" b="1" dirty="0">
                <a:solidFill>
                  <a:srgbClr val="0000CC"/>
                </a:solidFill>
                <a:latin typeface="Arial" panose="020B0604020202020204" pitchFamily="34" charset="0"/>
              </a:rPr>
              <a:t>1,2,3,4,5</a:t>
            </a:r>
            <a:endParaRPr lang="zh-CN" altLang="en-US" sz="2800" b="1" dirty="0">
              <a:solidFill>
                <a:srgbClr val="0000CC"/>
              </a:solidFill>
              <a:latin typeface="Arial" panose="020B0604020202020204" pitchFamily="34" charset="0"/>
            </a:endParaRPr>
          </a:p>
        </p:txBody>
      </p:sp>
      <p:pic>
        <p:nvPicPr>
          <p:cNvPr id="60421" name="图片 5" descr="Untitled2.png">
            <a:hlinkClick r:id="rId1" action="ppaction://hlinksldjump"/>
          </p:cNvPr>
          <p:cNvPicPr>
            <a:picLocks noChangeAspect="1"/>
          </p:cNvPicPr>
          <p:nvPr/>
        </p:nvPicPr>
        <p:blipFill>
          <a:blip r:embed="rId2"/>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a:spLocks noGrp="1"/>
          </p:cNvSpPr>
          <p:nvPr>
            <p:ph idx="1"/>
          </p:nvPr>
        </p:nvSpPr>
        <p:spPr>
          <a:xfrm>
            <a:off x="2309813" y="571500"/>
            <a:ext cx="7429500" cy="578643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3" name="TextBox 2"/>
          <p:cNvSpPr txBox="1"/>
          <p:nvPr/>
        </p:nvSpPr>
        <p:spPr>
          <a:xfrm>
            <a:off x="7024688" y="2071688"/>
            <a:ext cx="1285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i=</a:t>
            </a:r>
            <a:r>
              <a:rPr lang="en-US" altLang="zh-CN" sz="2800" b="1" dirty="0">
                <a:solidFill>
                  <a:srgbClr val="FF0000"/>
                </a:solidFill>
                <a:latin typeface="Arial" panose="020B0604020202020204" pitchFamily="34" charset="0"/>
              </a:rPr>
              <a:t>2</a:t>
            </a:r>
            <a:r>
              <a:rPr lang="zh-CN" altLang="en-US" sz="2800" b="1" dirty="0">
                <a:solidFill>
                  <a:srgbClr val="0000CC"/>
                </a:solidFill>
                <a:latin typeface="Arial" panose="020B0604020202020204" pitchFamily="34" charset="0"/>
              </a:rPr>
              <a:t>时</a:t>
            </a:r>
            <a:endParaRPr lang="zh-CN" altLang="en-US" sz="2800" b="1" dirty="0">
              <a:solidFill>
                <a:srgbClr val="0000CC"/>
              </a:solidFill>
              <a:latin typeface="Arial" panose="020B0604020202020204" pitchFamily="34" charset="0"/>
            </a:endParaRPr>
          </a:p>
        </p:txBody>
      </p:sp>
      <p:sp>
        <p:nvSpPr>
          <p:cNvPr id="5" name="TextBox 4"/>
          <p:cNvSpPr txBox="1"/>
          <p:nvPr/>
        </p:nvSpPr>
        <p:spPr>
          <a:xfrm>
            <a:off x="5810250" y="4286250"/>
            <a:ext cx="3500438" cy="953135"/>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j</a:t>
            </a:r>
            <a:r>
              <a:rPr lang="zh-CN" altLang="en-US" sz="2800" b="1" dirty="0">
                <a:solidFill>
                  <a:srgbClr val="0000CC"/>
                </a:solidFill>
                <a:latin typeface="Arial" panose="020B0604020202020204" pitchFamily="34" charset="0"/>
              </a:rPr>
              <a:t>也</a:t>
            </a:r>
            <a:r>
              <a:rPr lang="zh-CN" altLang="zh-CN" sz="2800" b="1" dirty="0">
                <a:solidFill>
                  <a:srgbClr val="0000CC"/>
                </a:solidFill>
                <a:latin typeface="Arial" panose="020B0604020202020204" pitchFamily="34" charset="0"/>
              </a:rPr>
              <a:t>由</a:t>
            </a:r>
            <a:r>
              <a:rPr lang="en-US" altLang="zh-CN" sz="2800" b="1" dirty="0">
                <a:solidFill>
                  <a:srgbClr val="0000CC"/>
                </a:solidFill>
                <a:latin typeface="Arial" panose="020B0604020202020204" pitchFamily="34" charset="0"/>
              </a:rPr>
              <a:t>1</a:t>
            </a:r>
            <a:r>
              <a:rPr lang="zh-CN" altLang="zh-CN" sz="2800" b="1" dirty="0">
                <a:solidFill>
                  <a:srgbClr val="0000CC"/>
                </a:solidFill>
                <a:latin typeface="Arial" panose="020B0604020202020204" pitchFamily="34" charset="0"/>
              </a:rPr>
              <a:t>变到</a:t>
            </a:r>
            <a:r>
              <a:rPr lang="en-US" altLang="zh-CN" sz="2800" b="1" dirty="0">
                <a:solidFill>
                  <a:srgbClr val="0000CC"/>
                </a:solidFill>
                <a:latin typeface="Arial" panose="020B0604020202020204" pitchFamily="34" charset="0"/>
              </a:rPr>
              <a:t>5</a:t>
            </a:r>
            <a:endParaRPr lang="en-US" altLang="zh-CN" sz="2800" b="1" dirty="0">
              <a:solidFill>
                <a:srgbClr val="0000CC"/>
              </a:solidFill>
              <a:latin typeface="Arial" panose="020B0604020202020204" pitchFamily="34" charset="0"/>
            </a:endParaRPr>
          </a:p>
          <a:p>
            <a:r>
              <a:rPr lang="en-US" altLang="zh-CN" sz="2800" b="1" dirty="0">
                <a:solidFill>
                  <a:srgbClr val="0000CC"/>
                </a:solidFill>
                <a:latin typeface="Arial" panose="020B0604020202020204" pitchFamily="34" charset="0"/>
              </a:rPr>
              <a:t>i*j</a:t>
            </a:r>
            <a:r>
              <a:rPr lang="zh-CN" altLang="zh-CN" sz="2800" b="1" dirty="0">
                <a:solidFill>
                  <a:srgbClr val="0000CC"/>
                </a:solidFill>
                <a:latin typeface="Arial" panose="020B0604020202020204" pitchFamily="34" charset="0"/>
              </a:rPr>
              <a:t>的值是</a:t>
            </a:r>
            <a:r>
              <a:rPr lang="en-US" altLang="zh-CN" sz="2800" b="1" dirty="0">
                <a:solidFill>
                  <a:srgbClr val="0000CC"/>
                </a:solidFill>
                <a:latin typeface="Arial" panose="020B0604020202020204" pitchFamily="34" charset="0"/>
              </a:rPr>
              <a:t>2,4,6,8,10</a:t>
            </a:r>
            <a:endParaRPr lang="zh-CN" altLang="en-US" sz="2800" b="1" dirty="0">
              <a:solidFill>
                <a:srgbClr val="0000CC"/>
              </a:solidFill>
              <a:latin typeface="Arial" panose="020B0604020202020204" pitchFamily="34" charset="0"/>
            </a:endParaRPr>
          </a:p>
        </p:txBody>
      </p:sp>
      <p:pic>
        <p:nvPicPr>
          <p:cNvPr id="2" name="Picture 2" descr="pic5-6-1"/>
          <p:cNvPicPr>
            <a:picLocks noChangeAspect="1"/>
          </p:cNvPicPr>
          <p:nvPr/>
        </p:nvPicPr>
        <p:blipFill>
          <a:blip r:embed="rId1"/>
          <a:stretch>
            <a:fillRect/>
          </a:stretch>
        </p:blipFill>
        <p:spPr>
          <a:xfrm>
            <a:off x="3792538" y="0"/>
            <a:ext cx="6875462" cy="1785938"/>
          </a:xfrm>
          <a:prstGeom prst="rect">
            <a:avLst/>
          </a:prstGeom>
          <a:noFill/>
          <a:ln w="9525">
            <a:noFill/>
          </a:ln>
        </p:spPr>
      </p:pic>
      <p:sp>
        <p:nvSpPr>
          <p:cNvPr id="6" name="圆角矩形标注 5"/>
          <p:cNvSpPr/>
          <p:nvPr/>
        </p:nvSpPr>
        <p:spPr>
          <a:xfrm>
            <a:off x="6524625" y="1643063"/>
            <a:ext cx="3819525" cy="1000125"/>
          </a:xfrm>
          <a:prstGeom prst="wedgeRoundRectCallout">
            <a:avLst>
              <a:gd name="adj1" fmla="val -29509"/>
              <a:gd name="adj2" fmla="val -190319"/>
              <a:gd name="adj3" fmla="val 16667"/>
            </a:avLst>
          </a:prstGeom>
          <a:solidFill>
            <a:schemeClr val="accent1"/>
          </a:solidFill>
          <a:ln w="9525" cap="flat" cmpd="sng">
            <a:solidFill>
              <a:schemeClr val="tx1"/>
            </a:solidFill>
            <a:prstDash val="solid"/>
            <a:miter/>
            <a:headEnd type="none" w="med" len="med"/>
            <a:tailEnd type="none" w="med" len="med"/>
          </a:ln>
        </p:spPr>
        <p:txBody>
          <a:bodyPr/>
          <a:p>
            <a:r>
              <a:rPr lang="zh-CN" altLang="en-US" sz="2800" b="1" dirty="0">
                <a:solidFill>
                  <a:srgbClr val="FF0000"/>
                </a:solidFill>
                <a:latin typeface="Arial" panose="020B0604020202020204" pitchFamily="34" charset="0"/>
              </a:rPr>
              <a:t>如何修改程序，不输出第一行的空行？</a:t>
            </a:r>
            <a:endParaRPr lang="zh-CN" altLang="en-US" sz="2800" b="1" dirty="0">
              <a:solidFill>
                <a:srgbClr val="FF0000"/>
              </a:solidFill>
              <a:latin typeface="Arial" panose="020B0604020202020204" pitchFamily="34" charset="0"/>
            </a:endParaRPr>
          </a:p>
        </p:txBody>
      </p:sp>
      <p:pic>
        <p:nvPicPr>
          <p:cNvPr id="61447" name="图片 6"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3"/>
          <p:cNvSpPr>
            <a:spLocks noGrp="1"/>
          </p:cNvSpPr>
          <p:nvPr>
            <p:ph idx="1"/>
          </p:nvPr>
        </p:nvSpPr>
        <p:spPr>
          <a:xfrm>
            <a:off x="2309813" y="571500"/>
            <a:ext cx="7429500"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6" name="TextBox 5"/>
          <p:cNvSpPr txBox="1"/>
          <p:nvPr/>
        </p:nvSpPr>
        <p:spPr>
          <a:xfrm>
            <a:off x="3810000" y="3643313"/>
            <a:ext cx="5214938" cy="583565"/>
          </a:xfrm>
          <a:prstGeom prst="rect">
            <a:avLst/>
          </a:prstGeom>
          <a:noFill/>
          <a:ln w="9525">
            <a:noFill/>
          </a:ln>
        </p:spPr>
        <p:txBody>
          <a:bodyPr>
            <a:spAutoFit/>
          </a:bodyPr>
          <a:p>
            <a:r>
              <a:rPr lang="en-US" altLang="zh-CN" sz="3200" b="1" dirty="0">
                <a:solidFill>
                  <a:srgbClr val="9D138D"/>
                </a:solidFill>
                <a:latin typeface="Arial" panose="020B0604020202020204" pitchFamily="34" charset="0"/>
              </a:rPr>
              <a:t>if (i==3 &amp;&amp; j==1) break; </a:t>
            </a:r>
            <a:endParaRPr lang="zh-CN" altLang="en-US" sz="3200" b="1" dirty="0">
              <a:solidFill>
                <a:srgbClr val="9D138D"/>
              </a:solidFill>
              <a:latin typeface="Arial" panose="020B0604020202020204" pitchFamily="34" charset="0"/>
            </a:endParaRPr>
          </a:p>
        </p:txBody>
      </p:sp>
      <p:sp>
        <p:nvSpPr>
          <p:cNvPr id="7" name="圆角矩形标注 6"/>
          <p:cNvSpPr/>
          <p:nvPr/>
        </p:nvSpPr>
        <p:spPr>
          <a:xfrm>
            <a:off x="7167563" y="4786313"/>
            <a:ext cx="3249612" cy="1000125"/>
          </a:xfrm>
          <a:prstGeom prst="wedgeRoundRectCallout">
            <a:avLst>
              <a:gd name="adj1" fmla="val -23866"/>
              <a:gd name="adj2" fmla="val -111269"/>
              <a:gd name="adj3" fmla="val 16667"/>
            </a:avLst>
          </a:prstGeom>
          <a:solidFill>
            <a:schemeClr val="accent1"/>
          </a:solidFill>
          <a:ln w="9525" cap="flat" cmpd="sng">
            <a:solidFill>
              <a:schemeClr val="tx1"/>
            </a:solidFill>
            <a:prstDash val="solid"/>
            <a:miter/>
            <a:headEnd type="none" w="med" len="med"/>
            <a:tailEnd type="none" w="med" len="med"/>
          </a:ln>
        </p:spPr>
        <p:txBody>
          <a:bodyPr/>
          <a:p>
            <a:r>
              <a:rPr lang="zh-CN" altLang="zh-CN" sz="2800" b="1" dirty="0">
                <a:solidFill>
                  <a:srgbClr val="FF0000"/>
                </a:solidFill>
                <a:latin typeface="Arial" panose="020B0604020202020204" pitchFamily="34" charset="0"/>
              </a:rPr>
              <a:t>遇到第</a:t>
            </a:r>
            <a:r>
              <a:rPr lang="en-US" altLang="zh-CN" sz="2800" b="1" dirty="0">
                <a:solidFill>
                  <a:srgbClr val="FF0000"/>
                </a:solidFill>
                <a:latin typeface="Arial" panose="020B0604020202020204" pitchFamily="34" charset="0"/>
              </a:rPr>
              <a:t>3</a:t>
            </a:r>
            <a:r>
              <a:rPr lang="zh-CN" altLang="zh-CN" sz="2800" b="1" dirty="0">
                <a:solidFill>
                  <a:srgbClr val="FF0000"/>
                </a:solidFill>
                <a:latin typeface="Arial" panose="020B0604020202020204" pitchFamily="34" charset="0"/>
              </a:rPr>
              <a:t>行第</a:t>
            </a:r>
            <a:r>
              <a:rPr lang="en-US" altLang="zh-CN" sz="2800" b="1" dirty="0">
                <a:solidFill>
                  <a:srgbClr val="FF0000"/>
                </a:solidFill>
                <a:latin typeface="Arial" panose="020B0604020202020204" pitchFamily="34" charset="0"/>
              </a:rPr>
              <a:t>1</a:t>
            </a:r>
            <a:r>
              <a:rPr lang="zh-CN" altLang="zh-CN" sz="2800" b="1" dirty="0">
                <a:solidFill>
                  <a:srgbClr val="FF0000"/>
                </a:solidFill>
                <a:latin typeface="Arial" panose="020B0604020202020204" pitchFamily="34" charset="0"/>
              </a:rPr>
              <a:t>列，终止内循环</a:t>
            </a:r>
            <a:endParaRPr lang="zh-CN" altLang="en-US" sz="2800" b="1" dirty="0">
              <a:solidFill>
                <a:srgbClr val="FF0000"/>
              </a:solidFill>
              <a:latin typeface="Arial" panose="020B0604020202020204" pitchFamily="34" charset="0"/>
            </a:endParaRPr>
          </a:p>
        </p:txBody>
      </p:sp>
      <p:pic>
        <p:nvPicPr>
          <p:cNvPr id="2" name="Picture 2" descr="pic5-6-2"/>
          <p:cNvPicPr>
            <a:picLocks noChangeAspect="1"/>
          </p:cNvPicPr>
          <p:nvPr/>
        </p:nvPicPr>
        <p:blipFill>
          <a:blip r:embed="rId1"/>
          <a:stretch>
            <a:fillRect/>
          </a:stretch>
        </p:blipFill>
        <p:spPr>
          <a:xfrm>
            <a:off x="4460875" y="0"/>
            <a:ext cx="6207125" cy="1571625"/>
          </a:xfrm>
          <a:prstGeom prst="rect">
            <a:avLst/>
          </a:prstGeom>
          <a:noFill/>
          <a:ln w="9525">
            <a:noFill/>
          </a:ln>
        </p:spPr>
      </p:pic>
      <p:pic>
        <p:nvPicPr>
          <p:cNvPr id="62470" name="图片 7"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3"/>
          <p:cNvSpPr>
            <a:spLocks noGrp="1"/>
          </p:cNvSpPr>
          <p:nvPr>
            <p:ph idx="1"/>
          </p:nvPr>
        </p:nvSpPr>
        <p:spPr>
          <a:xfrm>
            <a:off x="2309813" y="571500"/>
            <a:ext cx="7429500" cy="614362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int i,j,n=0;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(i=1;i&lt;=4;i++)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(j=1;j&lt;=5;j++,n++)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if (n%5==0) printf (“\n”);</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 ("%d\t",i*j);</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6" name="TextBox 5"/>
          <p:cNvSpPr txBox="1"/>
          <p:nvPr/>
        </p:nvSpPr>
        <p:spPr>
          <a:xfrm>
            <a:off x="3810000" y="3643313"/>
            <a:ext cx="5214938" cy="583565"/>
          </a:xfrm>
          <a:prstGeom prst="rect">
            <a:avLst/>
          </a:prstGeom>
          <a:noFill/>
          <a:ln w="9525">
            <a:noFill/>
          </a:ln>
        </p:spPr>
        <p:txBody>
          <a:bodyPr>
            <a:spAutoFit/>
          </a:bodyPr>
          <a:p>
            <a:r>
              <a:rPr lang="en-US" altLang="zh-CN" sz="3200" b="1" dirty="0">
                <a:solidFill>
                  <a:srgbClr val="00B050"/>
                </a:solidFill>
                <a:latin typeface="Arial" panose="020B0604020202020204" pitchFamily="34" charset="0"/>
              </a:rPr>
              <a:t>if (i==3 &amp;&amp; j==1) continue; </a:t>
            </a:r>
            <a:endParaRPr lang="zh-CN" altLang="en-US" sz="3200" b="1" dirty="0">
              <a:solidFill>
                <a:srgbClr val="00B050"/>
              </a:solidFill>
              <a:latin typeface="Arial" panose="020B0604020202020204" pitchFamily="34" charset="0"/>
            </a:endParaRPr>
          </a:p>
        </p:txBody>
      </p:sp>
      <p:sp>
        <p:nvSpPr>
          <p:cNvPr id="7" name="圆角矩形标注 6"/>
          <p:cNvSpPr/>
          <p:nvPr/>
        </p:nvSpPr>
        <p:spPr>
          <a:xfrm>
            <a:off x="1524000" y="1714500"/>
            <a:ext cx="3071813" cy="1000125"/>
          </a:xfrm>
          <a:prstGeom prst="wedgeRoundRectCallout">
            <a:avLst>
              <a:gd name="adj1" fmla="val 33093"/>
              <a:gd name="adj2" fmla="val -98815"/>
              <a:gd name="adj3" fmla="val 16667"/>
            </a:avLst>
          </a:prstGeom>
          <a:solidFill>
            <a:schemeClr val="accent1"/>
          </a:solidFill>
          <a:ln w="9525" cap="flat" cmpd="sng">
            <a:solidFill>
              <a:schemeClr val="tx1"/>
            </a:solidFill>
            <a:prstDash val="solid"/>
            <a:miter/>
            <a:headEnd type="none" w="med" len="med"/>
            <a:tailEnd type="none" w="med" len="med"/>
          </a:ln>
        </p:spPr>
        <p:txBody>
          <a:bodyPr/>
          <a:p>
            <a:r>
              <a:rPr lang="zh-CN" altLang="zh-CN" sz="2800" b="1" dirty="0">
                <a:solidFill>
                  <a:srgbClr val="FF0000"/>
                </a:solidFill>
                <a:latin typeface="Arial" panose="020B0604020202020204" pitchFamily="34" charset="0"/>
              </a:rPr>
              <a:t>原来第</a:t>
            </a:r>
            <a:r>
              <a:rPr lang="en-US" altLang="zh-CN" sz="2800" b="1" dirty="0">
                <a:solidFill>
                  <a:srgbClr val="FF0000"/>
                </a:solidFill>
                <a:latin typeface="Arial" panose="020B0604020202020204" pitchFamily="34" charset="0"/>
              </a:rPr>
              <a:t>3</a:t>
            </a:r>
            <a:r>
              <a:rPr lang="zh-CN" altLang="zh-CN" sz="2800" b="1" dirty="0">
                <a:solidFill>
                  <a:srgbClr val="FF0000"/>
                </a:solidFill>
                <a:latin typeface="Arial" panose="020B0604020202020204" pitchFamily="34" charset="0"/>
              </a:rPr>
              <a:t>行第</a:t>
            </a:r>
            <a:r>
              <a:rPr lang="en-US" altLang="zh-CN" sz="2800" b="1" dirty="0">
                <a:solidFill>
                  <a:srgbClr val="FF0000"/>
                </a:solidFill>
                <a:latin typeface="Arial" panose="020B0604020202020204" pitchFamily="34" charset="0"/>
              </a:rPr>
              <a:t>1</a:t>
            </a:r>
            <a:r>
              <a:rPr lang="zh-CN" altLang="zh-CN" sz="2800" b="1" dirty="0">
                <a:solidFill>
                  <a:srgbClr val="FF0000"/>
                </a:solidFill>
                <a:latin typeface="Arial" panose="020B0604020202020204" pitchFamily="34" charset="0"/>
              </a:rPr>
              <a:t>个数据</a:t>
            </a:r>
            <a:r>
              <a:rPr lang="en-US" altLang="zh-CN" sz="2800" b="1" dirty="0">
                <a:solidFill>
                  <a:srgbClr val="FF0000"/>
                </a:solidFill>
                <a:latin typeface="Arial" panose="020B0604020202020204" pitchFamily="34" charset="0"/>
              </a:rPr>
              <a:t>3</a:t>
            </a:r>
            <a:r>
              <a:rPr lang="zh-CN" altLang="zh-CN" sz="2800" b="1" dirty="0">
                <a:solidFill>
                  <a:srgbClr val="FF0000"/>
                </a:solidFill>
                <a:latin typeface="Arial" panose="020B0604020202020204" pitchFamily="34" charset="0"/>
              </a:rPr>
              <a:t>没有输出</a:t>
            </a:r>
            <a:endParaRPr lang="zh-CN" altLang="en-US" sz="2800" b="1" dirty="0">
              <a:solidFill>
                <a:srgbClr val="FF0000"/>
              </a:solidFill>
              <a:latin typeface="Arial" panose="020B0604020202020204" pitchFamily="34" charset="0"/>
            </a:endParaRPr>
          </a:p>
        </p:txBody>
      </p:sp>
      <p:pic>
        <p:nvPicPr>
          <p:cNvPr id="2" name="Picture 2" descr="pic5-6-3"/>
          <p:cNvPicPr>
            <a:picLocks noChangeAspect="1"/>
          </p:cNvPicPr>
          <p:nvPr/>
        </p:nvPicPr>
        <p:blipFill>
          <a:blip r:embed="rId1"/>
          <a:stretch>
            <a:fillRect/>
          </a:stretch>
        </p:blipFill>
        <p:spPr>
          <a:xfrm>
            <a:off x="4095750" y="0"/>
            <a:ext cx="6572250" cy="1643063"/>
          </a:xfrm>
          <a:prstGeom prst="rect">
            <a:avLst/>
          </a:prstGeom>
          <a:noFill/>
          <a:ln w="9525">
            <a:noFill/>
          </a:ln>
        </p:spPr>
      </p:pic>
      <p:pic>
        <p:nvPicPr>
          <p:cNvPr id="63494" name="图片 7" descr="Untitled2.png">
            <a:hlinkClick r:id="rId2" action="ppaction://hlinksldjump"/>
          </p:cNvPr>
          <p:cNvPicPr>
            <a:picLocks noChangeAspect="1"/>
          </p:cNvPicPr>
          <p:nvPr/>
        </p:nvPicPr>
        <p:blipFill>
          <a:blip r:embed="rId3"/>
          <a:stretch>
            <a:fillRect/>
          </a:stretch>
        </p:blipFill>
        <p:spPr>
          <a:xfrm>
            <a:off x="9953625" y="6143625"/>
            <a:ext cx="469900" cy="46990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809875" y="653257"/>
            <a:ext cx="6572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4.8</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循环程序举例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077" name="Rectangle 3"/>
          <p:cNvSpPr>
            <a:spLocks noGrp="1"/>
          </p:cNvSpPr>
          <p:nvPr>
            <p:ph idx="1"/>
          </p:nvPr>
        </p:nvSpPr>
        <p:spPr>
          <a:xfrm>
            <a:off x="2166938" y="1785938"/>
            <a:ext cx="7643812" cy="235743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7</a:t>
            </a:r>
            <a:r>
              <a:rPr kumimoji="1" lang="zh-CN" altLang="zh-CN" dirty="0">
                <a:latin typeface="+mn-lt"/>
                <a:ea typeface="+mn-ea"/>
                <a:cs typeface="+mn-cs"/>
              </a:rPr>
              <a:t>用</a:t>
            </a:r>
            <a:r>
              <a:rPr kumimoji="1" lang="en-US" altLang="zh-CN" dirty="0">
                <a:latin typeface="+mn-lt"/>
                <a:ea typeface="+mn-ea"/>
                <a:cs typeface="+mn-cs"/>
              </a:rPr>
              <a:t>                        </a:t>
            </a:r>
            <a:r>
              <a:rPr kumimoji="1" lang="zh-CN" altLang="zh-CN" dirty="0">
                <a:latin typeface="+mn-lt"/>
                <a:ea typeface="+mn-ea"/>
                <a:cs typeface="+mn-cs"/>
              </a:rPr>
              <a:t>公式求</a:t>
            </a:r>
            <a:r>
              <a:rPr kumimoji="1" lang="en-US" altLang="zh-CN" dirty="0">
                <a:latin typeface="+mn-lt"/>
                <a:ea typeface="+mn-ea"/>
                <a:cs typeface="+mn-cs"/>
              </a:rPr>
              <a:t>    </a:t>
            </a:r>
            <a:r>
              <a:rPr kumimoji="1" lang="zh-CN" altLang="zh-CN" dirty="0">
                <a:latin typeface="+mn-lt"/>
                <a:ea typeface="+mn-ea"/>
                <a:cs typeface="+mn-cs"/>
              </a:rPr>
              <a:t>的近似值，直到发现某一项的绝对值小于</a:t>
            </a:r>
            <a:r>
              <a:rPr kumimoji="1" lang="en-US" altLang="zh-CN" dirty="0">
                <a:latin typeface="+mn-lt"/>
                <a:ea typeface="+mn-ea"/>
                <a:cs typeface="+mn-cs"/>
              </a:rPr>
              <a:t>10</a:t>
            </a:r>
            <a:r>
              <a:rPr kumimoji="1" lang="en-US" altLang="zh-CN" baseline="30000" dirty="0">
                <a:latin typeface="+mn-lt"/>
                <a:ea typeface="+mn-ea"/>
                <a:cs typeface="+mn-cs"/>
              </a:rPr>
              <a:t>-6</a:t>
            </a:r>
            <a:r>
              <a:rPr kumimoji="1" lang="en-US" altLang="zh-CN" dirty="0">
                <a:latin typeface="+mn-lt"/>
                <a:ea typeface="+mn-ea"/>
                <a:cs typeface="+mn-cs"/>
              </a:rPr>
              <a:t> </a:t>
            </a:r>
            <a:r>
              <a:rPr kumimoji="1" lang="zh-CN" altLang="zh-CN" dirty="0">
                <a:latin typeface="+mn-lt"/>
                <a:ea typeface="+mn-ea"/>
                <a:cs typeface="+mn-cs"/>
              </a:rPr>
              <a:t>为止</a:t>
            </a:r>
            <a:r>
              <a:rPr kumimoji="1" lang="en-US" altLang="zh-CN" dirty="0">
                <a:latin typeface="+mn-lt"/>
                <a:ea typeface="+mn-ea"/>
                <a:cs typeface="+mn-cs"/>
              </a:rPr>
              <a:t>(</a:t>
            </a:r>
            <a:r>
              <a:rPr kumimoji="1" lang="zh-CN" altLang="zh-CN" dirty="0">
                <a:latin typeface="+mn-lt"/>
                <a:ea typeface="+mn-ea"/>
                <a:cs typeface="+mn-cs"/>
              </a:rPr>
              <a:t>该项不累计加</a:t>
            </a:r>
            <a:r>
              <a:rPr kumimoji="1" lang="en-US" altLang="zh-CN" dirty="0">
                <a:latin typeface="+mn-lt"/>
                <a:ea typeface="+mn-ea"/>
                <a:cs typeface="+mn-cs"/>
              </a:rPr>
              <a:t>)</a:t>
            </a:r>
            <a:r>
              <a:rPr kumimoji="1" lang="zh-CN" altLang="zh-CN" dirty="0">
                <a:latin typeface="+mn-lt"/>
                <a:ea typeface="+mn-ea"/>
                <a:cs typeface="+mn-cs"/>
              </a:rPr>
              <a:t>。</a:t>
            </a:r>
            <a:endParaRPr kumimoji="1" lang="en-US" altLang="zh-CN" dirty="0">
              <a:latin typeface="+mn-lt"/>
              <a:ea typeface="+mn-ea"/>
              <a:cs typeface="+mn-cs"/>
            </a:endParaRPr>
          </a:p>
        </p:txBody>
      </p:sp>
      <p:sp>
        <p:nvSpPr>
          <p:cNvPr id="307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079"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074" name="Object 1"/>
          <p:cNvGraphicFramePr/>
          <p:nvPr/>
        </p:nvGraphicFramePr>
        <p:xfrm>
          <a:off x="8739188" y="1857375"/>
          <a:ext cx="500062" cy="492125"/>
        </p:xfrm>
        <a:graphic>
          <a:graphicData uri="http://schemas.openxmlformats.org/presentationml/2006/ole">
            <mc:AlternateContent xmlns:mc="http://schemas.openxmlformats.org/markup-compatibility/2006">
              <mc:Choice xmlns:v="urn:schemas-microsoft-com:vml" Requires="v">
                <p:oleObj spid="_x0000_s3084" name="" r:id="rId1" imgW="139700" imgH="139700" progId="Equation.3">
                  <p:embed/>
                </p:oleObj>
              </mc:Choice>
              <mc:Fallback>
                <p:oleObj name="" r:id="rId1" imgW="139700" imgH="139700" progId="Equation.3">
                  <p:embed/>
                  <p:pic>
                    <p:nvPicPr>
                      <p:cNvPr id="0" name="图片 3083"/>
                      <p:cNvPicPr/>
                      <p:nvPr/>
                    </p:nvPicPr>
                    <p:blipFill>
                      <a:blip r:embed="rId2"/>
                      <a:stretch>
                        <a:fillRect/>
                      </a:stretch>
                    </p:blipFill>
                    <p:spPr>
                      <a:xfrm>
                        <a:off x="8739188" y="1857375"/>
                        <a:ext cx="500062" cy="492125"/>
                      </a:xfrm>
                      <a:prstGeom prst="rect">
                        <a:avLst/>
                      </a:prstGeom>
                      <a:noFill/>
                      <a:ln w="38100">
                        <a:noFill/>
                        <a:miter/>
                      </a:ln>
                    </p:spPr>
                  </p:pic>
                </p:oleObj>
              </mc:Fallback>
            </mc:AlternateContent>
          </a:graphicData>
        </a:graphic>
      </p:graphicFrame>
      <p:sp>
        <p:nvSpPr>
          <p:cNvPr id="3080"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081" name="Rectangle 1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075" name="Object 11"/>
          <p:cNvGraphicFramePr/>
          <p:nvPr/>
        </p:nvGraphicFramePr>
        <p:xfrm>
          <a:off x="4238625" y="1643063"/>
          <a:ext cx="3143250" cy="895350"/>
        </p:xfrm>
        <a:graphic>
          <a:graphicData uri="http://schemas.openxmlformats.org/presentationml/2006/ole">
            <mc:AlternateContent xmlns:mc="http://schemas.openxmlformats.org/markup-compatibility/2006">
              <mc:Choice xmlns:v="urn:schemas-microsoft-com:vml" Requires="v">
                <p:oleObj spid="_x0000_s3085" name="" r:id="rId3" imgW="1371600" imgH="393700" progId="Equation.3">
                  <p:embed/>
                </p:oleObj>
              </mc:Choice>
              <mc:Fallback>
                <p:oleObj name="" r:id="rId3" imgW="1371600" imgH="393700" progId="Equation.3">
                  <p:embed/>
                  <p:pic>
                    <p:nvPicPr>
                      <p:cNvPr id="0" name="图片 3084"/>
                      <p:cNvPicPr/>
                      <p:nvPr/>
                    </p:nvPicPr>
                    <p:blipFill>
                      <a:blip r:embed="rId4"/>
                      <a:stretch>
                        <a:fillRect/>
                      </a:stretch>
                    </p:blipFill>
                    <p:spPr>
                      <a:xfrm>
                        <a:off x="4238625" y="1643063"/>
                        <a:ext cx="3143250" cy="895350"/>
                      </a:xfrm>
                      <a:prstGeom prst="rect">
                        <a:avLst/>
                      </a:prstGeom>
                      <a:noFill/>
                      <a:ln w="38100">
                        <a:noFill/>
                        <a:miter/>
                      </a:ln>
                    </p:spPr>
                  </p:pic>
                </p:oleObj>
              </mc:Fallback>
            </mc:AlternateContent>
          </a:graphicData>
        </a:graphic>
      </p:graphicFrame>
      <p:pic>
        <p:nvPicPr>
          <p:cNvPr id="3082" name="图片 9" descr="Untitled.png">
            <a:hlinkClick r:id="rId5" action="ppaction://hlinksldjump"/>
          </p:cNvPr>
          <p:cNvPicPr>
            <a:picLocks noChangeAspect="1"/>
          </p:cNvPicPr>
          <p:nvPr/>
        </p:nvPicPr>
        <p:blipFill>
          <a:blip r:embed="rId6"/>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809875" y="653257"/>
            <a:ext cx="6572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4.8</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循环程序举例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103" name="Rectangle 3"/>
          <p:cNvSpPr>
            <a:spLocks noGrp="1"/>
          </p:cNvSpPr>
          <p:nvPr>
            <p:ph idx="1"/>
          </p:nvPr>
        </p:nvSpPr>
        <p:spPr>
          <a:xfrm>
            <a:off x="2166938" y="1571625"/>
            <a:ext cx="8001000" cy="3000375"/>
          </a:xfrm>
        </p:spPr>
        <p:txBody>
          <a:bodyPr vert="horz" wrap="square" lIns="91440" tIns="45720" rIns="91440" bIns="45720" anchor="t" anchorCtr="0"/>
          <a:p>
            <a:r>
              <a:rPr kumimoji="1" lang="zh-CN" altLang="zh-CN" dirty="0">
                <a:latin typeface="+mn-lt"/>
                <a:ea typeface="+mn-ea"/>
                <a:cs typeface="+mn-cs"/>
              </a:rPr>
              <a:t>解题思路：</a:t>
            </a:r>
            <a:endParaRPr kumimoji="1" lang="en-US" altLang="zh-CN" dirty="0">
              <a:latin typeface="+mn-lt"/>
              <a:ea typeface="+mn-ea"/>
              <a:cs typeface="+mn-cs"/>
            </a:endParaRPr>
          </a:p>
          <a:p>
            <a:pPr lvl="1"/>
            <a:r>
              <a:rPr kumimoji="1" lang="zh-CN" altLang="en-US" sz="3200" dirty="0">
                <a:latin typeface="+mn-lt"/>
                <a:ea typeface="+mn-ea"/>
              </a:rPr>
              <a:t>求   </a:t>
            </a:r>
            <a:r>
              <a:rPr kumimoji="1" lang="zh-CN" altLang="zh-CN" sz="3200" dirty="0">
                <a:latin typeface="+mn-lt"/>
                <a:ea typeface="+mn-ea"/>
              </a:rPr>
              <a:t>近似</a:t>
            </a:r>
            <a:r>
              <a:rPr kumimoji="1" lang="zh-CN" altLang="en-US" sz="3200" dirty="0">
                <a:latin typeface="+mn-lt"/>
                <a:ea typeface="+mn-ea"/>
              </a:rPr>
              <a:t>值的</a:t>
            </a:r>
            <a:r>
              <a:rPr kumimoji="1" lang="zh-CN" altLang="zh-CN" sz="3200" dirty="0">
                <a:latin typeface="+mn-lt"/>
                <a:ea typeface="+mn-ea"/>
              </a:rPr>
              <a:t>方法</a:t>
            </a:r>
            <a:r>
              <a:rPr kumimoji="1" lang="zh-CN" altLang="en-US" sz="3200" dirty="0">
                <a:latin typeface="+mn-lt"/>
                <a:ea typeface="+mn-ea"/>
              </a:rPr>
              <a:t>很多，本题是</a:t>
            </a:r>
            <a:r>
              <a:rPr kumimoji="1" lang="zh-CN" altLang="zh-CN" sz="3200" dirty="0">
                <a:latin typeface="+mn-lt"/>
                <a:ea typeface="+mn-ea"/>
              </a:rPr>
              <a:t>一种</a:t>
            </a:r>
            <a:endParaRPr kumimoji="1" lang="en-US" altLang="zh-CN" sz="3200" dirty="0">
              <a:latin typeface="+mn-lt"/>
              <a:ea typeface="+mn-ea"/>
            </a:endParaRPr>
          </a:p>
          <a:p>
            <a:pPr lvl="1"/>
            <a:r>
              <a:rPr kumimoji="1" lang="zh-CN" altLang="en-US" sz="3200" dirty="0">
                <a:latin typeface="+mn-lt"/>
                <a:ea typeface="+mn-ea"/>
              </a:rPr>
              <a:t>其他方法：</a:t>
            </a:r>
            <a:endParaRPr kumimoji="1" lang="en-US" altLang="zh-CN" sz="3200" dirty="0">
              <a:latin typeface="+mn-lt"/>
              <a:ea typeface="+mn-ea"/>
            </a:endParaRPr>
          </a:p>
        </p:txBody>
      </p:sp>
      <p:sp>
        <p:nvSpPr>
          <p:cNvPr id="410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105"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098" name="Object 1"/>
          <p:cNvGraphicFramePr/>
          <p:nvPr/>
        </p:nvGraphicFramePr>
        <p:xfrm>
          <a:off x="3452813" y="2357438"/>
          <a:ext cx="500062" cy="492125"/>
        </p:xfrm>
        <a:graphic>
          <a:graphicData uri="http://schemas.openxmlformats.org/presentationml/2006/ole">
            <mc:AlternateContent xmlns:mc="http://schemas.openxmlformats.org/markup-compatibility/2006">
              <mc:Choice xmlns:v="urn:schemas-microsoft-com:vml" Requires="v">
                <p:oleObj spid="_x0000_s3076" name="" r:id="rId1" imgW="139700" imgH="139700" progId="Equation.3">
                  <p:embed/>
                </p:oleObj>
              </mc:Choice>
              <mc:Fallback>
                <p:oleObj name="" r:id="rId1" imgW="139700" imgH="139700" progId="Equation.3">
                  <p:embed/>
                  <p:pic>
                    <p:nvPicPr>
                      <p:cNvPr id="0" name="图片 3075"/>
                      <p:cNvPicPr/>
                      <p:nvPr/>
                    </p:nvPicPr>
                    <p:blipFill>
                      <a:blip r:embed="rId2"/>
                      <a:stretch>
                        <a:fillRect/>
                      </a:stretch>
                    </p:blipFill>
                    <p:spPr>
                      <a:xfrm>
                        <a:off x="3452813" y="2357438"/>
                        <a:ext cx="500062" cy="492125"/>
                      </a:xfrm>
                      <a:prstGeom prst="rect">
                        <a:avLst/>
                      </a:prstGeom>
                      <a:noFill/>
                      <a:ln w="38100">
                        <a:noFill/>
                        <a:miter/>
                      </a:ln>
                    </p:spPr>
                  </p:pic>
                </p:oleObj>
              </mc:Fallback>
            </mc:AlternateContent>
          </a:graphicData>
        </a:graphic>
      </p:graphicFrame>
      <p:sp>
        <p:nvSpPr>
          <p:cNvPr id="4106"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10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099" name="Object 8"/>
          <p:cNvGraphicFramePr/>
          <p:nvPr/>
        </p:nvGraphicFramePr>
        <p:xfrm>
          <a:off x="3595688" y="4214813"/>
          <a:ext cx="3929062" cy="955675"/>
        </p:xfrm>
        <a:graphic>
          <a:graphicData uri="http://schemas.openxmlformats.org/presentationml/2006/ole">
            <mc:AlternateContent xmlns:mc="http://schemas.openxmlformats.org/markup-compatibility/2006">
              <mc:Choice xmlns:v="urn:schemas-microsoft-com:vml" Requires="v">
                <p:oleObj spid="_x0000_s3077" name="" r:id="rId3" imgW="1727200" imgH="419100" progId="Equation.3">
                  <p:embed/>
                </p:oleObj>
              </mc:Choice>
              <mc:Fallback>
                <p:oleObj name="" r:id="rId3" imgW="1727200" imgH="419100" progId="Equation.3">
                  <p:embed/>
                  <p:pic>
                    <p:nvPicPr>
                      <p:cNvPr id="0" name="图片 3076"/>
                      <p:cNvPicPr/>
                      <p:nvPr/>
                    </p:nvPicPr>
                    <p:blipFill>
                      <a:blip r:embed="rId4"/>
                      <a:stretch>
                        <a:fillRect/>
                      </a:stretch>
                    </p:blipFill>
                    <p:spPr>
                      <a:xfrm>
                        <a:off x="3595688" y="4214813"/>
                        <a:ext cx="3929062" cy="955675"/>
                      </a:xfrm>
                      <a:prstGeom prst="rect">
                        <a:avLst/>
                      </a:prstGeom>
                      <a:noFill/>
                      <a:ln w="38100">
                        <a:noFill/>
                        <a:miter/>
                      </a:ln>
                    </p:spPr>
                  </p:pic>
                </p:oleObj>
              </mc:Fallback>
            </mc:AlternateContent>
          </a:graphicData>
        </a:graphic>
      </p:graphicFrame>
      <p:sp>
        <p:nvSpPr>
          <p:cNvPr id="4108"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100" name="Object 10"/>
          <p:cNvGraphicFramePr/>
          <p:nvPr/>
        </p:nvGraphicFramePr>
        <p:xfrm>
          <a:off x="3667125" y="3571875"/>
          <a:ext cx="1000125" cy="803275"/>
        </p:xfrm>
        <a:graphic>
          <a:graphicData uri="http://schemas.openxmlformats.org/presentationml/2006/ole">
            <mc:AlternateContent xmlns:mc="http://schemas.openxmlformats.org/markup-compatibility/2006">
              <mc:Choice xmlns:v="urn:schemas-microsoft-com:vml" Requires="v">
                <p:oleObj spid="_x0000_s3080" name="" r:id="rId5" imgW="482600" imgH="393700" progId="Equation.3">
                  <p:embed/>
                </p:oleObj>
              </mc:Choice>
              <mc:Fallback>
                <p:oleObj name="" r:id="rId5" imgW="482600" imgH="393700" progId="Equation.3">
                  <p:embed/>
                  <p:pic>
                    <p:nvPicPr>
                      <p:cNvPr id="0" name="图片 3079"/>
                      <p:cNvPicPr/>
                      <p:nvPr/>
                    </p:nvPicPr>
                    <p:blipFill>
                      <a:blip r:embed="rId6"/>
                      <a:stretch>
                        <a:fillRect/>
                      </a:stretch>
                    </p:blipFill>
                    <p:spPr>
                      <a:xfrm>
                        <a:off x="3667125" y="3571875"/>
                        <a:ext cx="1000125" cy="803275"/>
                      </a:xfrm>
                      <a:prstGeom prst="rect">
                        <a:avLst/>
                      </a:prstGeom>
                      <a:noFill/>
                      <a:ln w="38100">
                        <a:noFill/>
                        <a:miter/>
                      </a:ln>
                    </p:spPr>
                  </p:pic>
                </p:oleObj>
              </mc:Fallback>
            </mc:AlternateContent>
          </a:graphicData>
        </a:graphic>
      </p:graphicFrame>
      <p:sp>
        <p:nvSpPr>
          <p:cNvPr id="4109"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101" name="Object 12"/>
          <p:cNvGraphicFramePr/>
          <p:nvPr/>
        </p:nvGraphicFramePr>
        <p:xfrm>
          <a:off x="3524250" y="5214938"/>
          <a:ext cx="5618163" cy="1000125"/>
        </p:xfrm>
        <a:graphic>
          <a:graphicData uri="http://schemas.openxmlformats.org/presentationml/2006/ole">
            <mc:AlternateContent xmlns:mc="http://schemas.openxmlformats.org/markup-compatibility/2006">
              <mc:Choice xmlns:v="urn:schemas-microsoft-com:vml" Requires="v">
                <p:oleObj spid="_x0000_s3078" name="" r:id="rId7" imgW="2514600" imgH="444500" progId="Equation.3">
                  <p:embed/>
                </p:oleObj>
              </mc:Choice>
              <mc:Fallback>
                <p:oleObj name="" r:id="rId7" imgW="2514600" imgH="444500" progId="Equation.3">
                  <p:embed/>
                  <p:pic>
                    <p:nvPicPr>
                      <p:cNvPr id="0" name="图片 3077"/>
                      <p:cNvPicPr/>
                      <p:nvPr/>
                    </p:nvPicPr>
                    <p:blipFill>
                      <a:blip r:embed="rId8"/>
                      <a:stretch>
                        <a:fillRect/>
                      </a:stretch>
                    </p:blipFill>
                    <p:spPr>
                      <a:xfrm>
                        <a:off x="3524250" y="5214938"/>
                        <a:ext cx="5618163" cy="1000125"/>
                      </a:xfrm>
                      <a:prstGeom prst="rect">
                        <a:avLst/>
                      </a:prstGeom>
                      <a:noFill/>
                      <a:ln w="38100">
                        <a:noFill/>
                        <a:miter/>
                      </a:ln>
                    </p:spPr>
                  </p:pic>
                </p:oleObj>
              </mc:Fallback>
            </mc:AlternateContent>
          </a:graphicData>
        </a:graphic>
      </p:graphicFrame>
      <p:pic>
        <p:nvPicPr>
          <p:cNvPr id="4110" name="图片 13" descr="Untitled.png">
            <a:hlinkClick r:id="rId9" action="ppaction://hlinksldjump"/>
          </p:cNvPr>
          <p:cNvPicPr>
            <a:picLocks noChangeAspect="1"/>
          </p:cNvPicPr>
          <p:nvPr/>
        </p:nvPicPr>
        <p:blipFill>
          <a:blip r:embed="rId10"/>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Grp="1"/>
          </p:cNvSpPr>
          <p:nvPr>
            <p:ph idx="1"/>
          </p:nvPr>
        </p:nvSpPr>
        <p:spPr>
          <a:xfrm>
            <a:off x="2166938" y="1214438"/>
            <a:ext cx="7500937" cy="1857375"/>
          </a:xfrm>
        </p:spPr>
        <p:txBody>
          <a:bodyPr vert="horz" wrap="square" lIns="91440" tIns="45720" rIns="91440" bIns="45720" anchor="t" anchorCtr="0"/>
          <a:p>
            <a:pPr lvl="1">
              <a:buFont typeface="Wingdings" panose="05000000000000000000" pitchFamily="2" charset="2"/>
              <a:buNone/>
            </a:pPr>
            <a:r>
              <a:rPr kumimoji="1" lang="en-US" altLang="zh-CN" dirty="0">
                <a:latin typeface="+mn-lt"/>
                <a:ea typeface="+mn-ea"/>
              </a:rPr>
              <a:t>scanf(“%f,%f,%f”,&amp;s1,&amp;s2,&amp;s3);</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aver=(s1+s2+s3)/3;</a:t>
            </a:r>
            <a:endParaRPr kumimoji="1" lang="zh-CN" altLang="zh-CN" dirty="0">
              <a:latin typeface="+mn-lt"/>
              <a:ea typeface="+mn-ea"/>
            </a:endParaRPr>
          </a:p>
          <a:p>
            <a:pPr lvl="1">
              <a:buFont typeface="Wingdings" panose="05000000000000000000" pitchFamily="2" charset="2"/>
              <a:buNone/>
            </a:pPr>
            <a:r>
              <a:rPr kumimoji="1" lang="en-US" altLang="zh-CN" dirty="0">
                <a:latin typeface="+mn-lt"/>
                <a:ea typeface="+mn-ea"/>
              </a:rPr>
              <a:t>printf(“aver=%7.2f”,aver); </a:t>
            </a:r>
            <a:endParaRPr kumimoji="1" lang="zh-CN" altLang="en-US" dirty="0">
              <a:latin typeface="+mn-lt"/>
              <a:ea typeface="+mn-ea"/>
            </a:endParaRPr>
          </a:p>
        </p:txBody>
      </p:sp>
      <p:sp>
        <p:nvSpPr>
          <p:cNvPr id="5" name="Rectangle 3"/>
          <p:cNvSpPr txBox="1">
            <a:spLocks noChangeArrowheads="1"/>
          </p:cNvSpPr>
          <p:nvPr/>
        </p:nvSpPr>
        <p:spPr bwMode="auto">
          <a:xfrm>
            <a:off x="2095500" y="642938"/>
            <a:ext cx="7929563" cy="642938"/>
          </a:xfrm>
          <a:prstGeom prst="rect">
            <a:avLst/>
          </a:prstGeom>
          <a:noFill/>
          <a:ln w="9525">
            <a:noFill/>
            <a:miter lim="800000"/>
          </a:ln>
        </p:spPr>
        <p:txBody>
          <a:bodyPr/>
          <a:lstStyle/>
          <a:p>
            <a:pPr marL="285750" marR="0" indent="-285750" defTabSz="914400" eaLnBrk="0" hangingPunct="0">
              <a:lnSpc>
                <a:spcPct val="120000"/>
              </a:lnSpc>
              <a:spcBef>
                <a:spcPct val="20000"/>
              </a:spcBef>
              <a:buClrTx/>
              <a:buSzTx/>
              <a:buFontTx/>
              <a:buNone/>
              <a:defRPr/>
            </a:pPr>
            <a:r>
              <a:rPr kumimoji="1" lang="zh-CN" altLang="en-US" sz="2800" b="1" kern="0" cap="none" spc="0" normalizeH="0" baseline="0" noProof="0" dirty="0">
                <a:latin typeface="+mn-lt"/>
                <a:ea typeface="+mn-ea"/>
                <a:cs typeface="+mn-cs"/>
              </a:rPr>
              <a:t>输入学生</a:t>
            </a:r>
            <a:r>
              <a:rPr kumimoji="1" lang="en-US" altLang="zh-CN" sz="2800" b="1" kern="0" cap="none" spc="0" normalizeH="0" baseline="0" noProof="0" dirty="0">
                <a:solidFill>
                  <a:srgbClr val="FF0000"/>
                </a:solidFill>
                <a:latin typeface="+mn-lt"/>
                <a:ea typeface="+mn-ea"/>
                <a:cs typeface="+mn-cs"/>
              </a:rPr>
              <a:t>1</a:t>
            </a:r>
            <a:r>
              <a:rPr kumimoji="1" lang="zh-CN" altLang="en-US" sz="2800" b="1" kern="0" cap="none" spc="0" normalizeH="0" baseline="0" noProof="0" dirty="0">
                <a:latin typeface="+mn-lt"/>
                <a:ea typeface="+mn-ea"/>
                <a:cs typeface="+mn-cs"/>
              </a:rPr>
              <a:t>的三门课成绩，并计算平均值后输出</a:t>
            </a:r>
            <a:endParaRPr kumimoji="1" lang="zh-CN" altLang="en-US" sz="2800" b="1" kern="0" cap="none" spc="0" normalizeH="0" baseline="0" noProof="0" dirty="0">
              <a:latin typeface="+mn-lt"/>
              <a:ea typeface="+mn-ea"/>
              <a:cs typeface="+mn-cs"/>
            </a:endParaRPr>
          </a:p>
        </p:txBody>
      </p:sp>
      <p:sp>
        <p:nvSpPr>
          <p:cNvPr id="7" name="Rectangle 3"/>
          <p:cNvSpPr txBox="1">
            <a:spLocks noChangeArrowheads="1"/>
          </p:cNvSpPr>
          <p:nvPr/>
        </p:nvSpPr>
        <p:spPr bwMode="auto">
          <a:xfrm>
            <a:off x="2166938" y="3643313"/>
            <a:ext cx="7500938" cy="1857375"/>
          </a:xfrm>
          <a:prstGeom prst="rect">
            <a:avLst/>
          </a:prstGeom>
          <a:noFill/>
          <a:ln w="9525">
            <a:noFill/>
            <a:miter lim="800000"/>
          </a:ln>
        </p:spPr>
        <p:txBody>
          <a:bodyPr/>
          <a:lstStyle/>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2800" b="1" i="0" u="none" strike="noStrike" kern="0" cap="none" spc="0" normalizeH="0" baseline="0" noProof="0" dirty="0" err="1">
                <a:ln>
                  <a:noFill/>
                </a:ln>
                <a:solidFill>
                  <a:schemeClr val="tx1"/>
                </a:solidFill>
                <a:effectLst/>
                <a:uLnTx/>
                <a:uFillTx/>
                <a:latin typeface="+mn-lt"/>
                <a:ea typeface="+mn-ea"/>
                <a:cs typeface="+mn-cs"/>
              </a:rPr>
              <a:t>scanf</a:t>
            </a:r>
            <a:r>
              <a:rPr kumimoji="1" lang="en-US" altLang="zh-CN" sz="2800" b="1" i="0" u="none" strike="noStrike" kern="0" cap="none" spc="0" normalizeH="0" baseline="0" noProof="0" dirty="0">
                <a:ln>
                  <a:noFill/>
                </a:ln>
                <a:solidFill>
                  <a:schemeClr val="tx1"/>
                </a:solidFill>
                <a:effectLst/>
                <a:uLnTx/>
                <a:uFillTx/>
                <a:latin typeface="+mn-lt"/>
                <a:ea typeface="+mn-ea"/>
                <a:cs typeface="+mn-cs"/>
              </a:rPr>
              <a:t>(“%f,%f,%f”,&amp;s1,&amp;s2,&amp;s3);</a:t>
            </a:r>
            <a:endParaRPr kumimoji="1" lang="zh-CN" altLang="zh-CN" sz="2800" b="1"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2800" b="1" i="0" u="none" strike="noStrike" kern="0" cap="none" spc="0" normalizeH="0" baseline="0" noProof="0" dirty="0">
                <a:ln>
                  <a:noFill/>
                </a:ln>
                <a:solidFill>
                  <a:schemeClr val="tx1"/>
                </a:solidFill>
                <a:effectLst/>
                <a:uLnTx/>
                <a:uFillTx/>
                <a:latin typeface="+mn-lt"/>
                <a:ea typeface="+mn-ea"/>
                <a:cs typeface="+mn-cs"/>
              </a:rPr>
              <a:t>aver=(s1+s2+s3)/3;</a:t>
            </a:r>
            <a:endParaRPr kumimoji="1" lang="zh-CN" altLang="zh-CN" sz="2800" b="1"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20000"/>
              </a:lnSpc>
              <a:spcBef>
                <a:spcPct val="20000"/>
              </a:spcBef>
              <a:spcAft>
                <a:spcPct val="0"/>
              </a:spcAft>
              <a:buClrTx/>
              <a:buSzTx/>
              <a:buFont typeface="Wingdings" panose="05000000000000000000" pitchFamily="2" charset="2"/>
              <a:buNone/>
              <a:defRPr/>
            </a:pPr>
            <a:r>
              <a:rPr kumimoji="1" lang="en-US" altLang="zh-CN" sz="2800" b="1" i="0" u="none" strike="noStrike" kern="0" cap="none" spc="0" normalizeH="0" baseline="0" noProof="0" dirty="0" err="1">
                <a:ln>
                  <a:noFill/>
                </a:ln>
                <a:solidFill>
                  <a:schemeClr val="tx1"/>
                </a:solidFill>
                <a:effectLst/>
                <a:uLnTx/>
                <a:uFillTx/>
                <a:latin typeface="+mn-lt"/>
                <a:ea typeface="+mn-ea"/>
                <a:cs typeface="+mn-cs"/>
              </a:rPr>
              <a:t>printf</a:t>
            </a:r>
            <a:r>
              <a:rPr kumimoji="1" lang="en-US" altLang="zh-CN" sz="2800" b="1" i="0" u="none" strike="noStrike" kern="0" cap="none" spc="0" normalizeH="0" baseline="0" noProof="0" dirty="0">
                <a:ln>
                  <a:noFill/>
                </a:ln>
                <a:solidFill>
                  <a:schemeClr val="tx1"/>
                </a:solidFill>
                <a:effectLst/>
                <a:uLnTx/>
                <a:uFillTx/>
                <a:latin typeface="+mn-lt"/>
                <a:ea typeface="+mn-ea"/>
                <a:cs typeface="+mn-cs"/>
              </a:rPr>
              <a:t>(“aver=%7.2f”,aver); </a:t>
            </a:r>
            <a:endParaRPr kumimoji="1" lang="zh-CN" altLang="en-US" sz="2800" b="1" i="0" u="none" strike="noStrike" kern="0" cap="none" spc="0" normalizeH="0" baseline="0" noProof="0" dirty="0">
              <a:ln>
                <a:noFill/>
              </a:ln>
              <a:solidFill>
                <a:schemeClr val="tx1"/>
              </a:solidFill>
              <a:effectLst/>
              <a:uLnTx/>
              <a:uFillTx/>
              <a:latin typeface="+mn-lt"/>
              <a:ea typeface="+mn-ea"/>
              <a:cs typeface="+mn-cs"/>
            </a:endParaRPr>
          </a:p>
        </p:txBody>
      </p:sp>
      <p:sp>
        <p:nvSpPr>
          <p:cNvPr id="8" name="Rectangle 3"/>
          <p:cNvSpPr txBox="1">
            <a:spLocks noChangeArrowheads="1"/>
          </p:cNvSpPr>
          <p:nvPr/>
        </p:nvSpPr>
        <p:spPr bwMode="auto">
          <a:xfrm>
            <a:off x="2095500" y="3071813"/>
            <a:ext cx="7929563" cy="642938"/>
          </a:xfrm>
          <a:prstGeom prst="rect">
            <a:avLst/>
          </a:prstGeom>
          <a:noFill/>
          <a:ln w="9525">
            <a:noFill/>
            <a:miter lim="800000"/>
          </a:ln>
        </p:spPr>
        <p:txBody>
          <a:bodyPr/>
          <a:lstStyle/>
          <a:p>
            <a:pPr marL="285750" marR="0" indent="-285750" defTabSz="914400" eaLnBrk="0" hangingPunct="0">
              <a:lnSpc>
                <a:spcPct val="120000"/>
              </a:lnSpc>
              <a:spcBef>
                <a:spcPct val="20000"/>
              </a:spcBef>
              <a:buClrTx/>
              <a:buSzTx/>
              <a:buFontTx/>
              <a:buNone/>
              <a:defRPr/>
            </a:pPr>
            <a:r>
              <a:rPr kumimoji="1" lang="zh-CN" altLang="en-US" sz="2800" b="1" kern="0" cap="none" spc="0" normalizeH="0" baseline="0" noProof="0" dirty="0">
                <a:latin typeface="+mn-lt"/>
                <a:ea typeface="+mn-ea"/>
                <a:cs typeface="+mn-cs"/>
              </a:rPr>
              <a:t>输入学生</a:t>
            </a:r>
            <a:r>
              <a:rPr kumimoji="1" lang="en-US" altLang="zh-CN" sz="2800" b="1" kern="0" cap="none" spc="0" normalizeH="0" baseline="0" noProof="0" dirty="0">
                <a:solidFill>
                  <a:srgbClr val="FF0000"/>
                </a:solidFill>
                <a:latin typeface="+mn-lt"/>
                <a:ea typeface="+mn-ea"/>
                <a:cs typeface="+mn-cs"/>
              </a:rPr>
              <a:t>2</a:t>
            </a:r>
            <a:r>
              <a:rPr kumimoji="1" lang="zh-CN" altLang="en-US" sz="2800" b="1" kern="0" cap="none" spc="0" normalizeH="0" baseline="0" noProof="0" dirty="0">
                <a:latin typeface="+mn-lt"/>
                <a:ea typeface="+mn-ea"/>
                <a:cs typeface="+mn-cs"/>
              </a:rPr>
              <a:t>的三门课成绩，并计算平均值后输出</a:t>
            </a:r>
            <a:endParaRPr kumimoji="1" lang="zh-CN" altLang="en-US" sz="2800" b="1" kern="0" cap="none" spc="0" normalizeH="0" baseline="0" noProof="0" dirty="0">
              <a:latin typeface="+mn-lt"/>
              <a:ea typeface="+mn-ea"/>
              <a:cs typeface="+mn-cs"/>
            </a:endParaRPr>
          </a:p>
        </p:txBody>
      </p:sp>
      <p:sp>
        <p:nvSpPr>
          <p:cNvPr id="9" name="Rectangle 3"/>
          <p:cNvSpPr txBox="1">
            <a:spLocks noChangeArrowheads="1"/>
          </p:cNvSpPr>
          <p:nvPr/>
        </p:nvSpPr>
        <p:spPr bwMode="auto">
          <a:xfrm>
            <a:off x="2809875" y="5500688"/>
            <a:ext cx="5000625" cy="642938"/>
          </a:xfrm>
          <a:prstGeom prst="rect">
            <a:avLst/>
          </a:prstGeom>
          <a:noFill/>
          <a:ln w="9525">
            <a:noFill/>
            <a:miter lim="800000"/>
          </a:ln>
        </p:spPr>
        <p:txBody>
          <a:bodyPr/>
          <a:lstStyle/>
          <a:p>
            <a:pPr marL="285750" marR="0" indent="-285750" defTabSz="914400" eaLnBrk="0" hangingPunct="0">
              <a:lnSpc>
                <a:spcPct val="120000"/>
              </a:lnSpc>
              <a:spcBef>
                <a:spcPct val="20000"/>
              </a:spcBef>
              <a:buClrTx/>
              <a:buSzTx/>
              <a:buFontTx/>
              <a:buNone/>
              <a:defRPr/>
            </a:pPr>
            <a:r>
              <a:rPr kumimoji="1" lang="zh-CN" altLang="en-US" sz="2800" b="1" kern="0" cap="none" spc="0" normalizeH="0" baseline="0" noProof="0" dirty="0">
                <a:solidFill>
                  <a:srgbClr val="00B050"/>
                </a:solidFill>
                <a:latin typeface="+mn-lt"/>
                <a:ea typeface="+mn-ea"/>
                <a:cs typeface="+mn-cs"/>
              </a:rPr>
              <a:t>要对</a:t>
            </a:r>
            <a:r>
              <a:rPr kumimoji="1" lang="en-US" altLang="zh-CN" sz="2800" b="1" kern="0" cap="none" spc="0" normalizeH="0" baseline="0" noProof="0" dirty="0">
                <a:solidFill>
                  <a:srgbClr val="00B050"/>
                </a:solidFill>
                <a:latin typeface="+mn-lt"/>
                <a:ea typeface="+mn-ea"/>
                <a:cs typeface="+mn-cs"/>
              </a:rPr>
              <a:t>50</a:t>
            </a:r>
            <a:r>
              <a:rPr kumimoji="1" lang="zh-CN" altLang="en-US" sz="2800" b="1" kern="0" cap="none" spc="0" normalizeH="0" baseline="0" noProof="0" dirty="0">
                <a:solidFill>
                  <a:srgbClr val="00B050"/>
                </a:solidFill>
                <a:latin typeface="+mn-lt"/>
                <a:ea typeface="+mn-ea"/>
                <a:cs typeface="+mn-cs"/>
              </a:rPr>
              <a:t>个学生进行相同操作</a:t>
            </a:r>
            <a:endParaRPr kumimoji="1" lang="zh-CN" altLang="en-US" sz="2800" b="1" kern="0" cap="none" spc="0" normalizeH="0" baseline="0" noProof="0" dirty="0">
              <a:solidFill>
                <a:srgbClr val="00B050"/>
              </a:solidFill>
              <a:latin typeface="+mn-lt"/>
              <a:ea typeface="+mn-ea"/>
              <a:cs typeface="+mn-cs"/>
            </a:endParaRPr>
          </a:p>
        </p:txBody>
      </p:sp>
      <p:sp>
        <p:nvSpPr>
          <p:cNvPr id="10" name="TextBox 9"/>
          <p:cNvSpPr txBox="1"/>
          <p:nvPr/>
        </p:nvSpPr>
        <p:spPr>
          <a:xfrm>
            <a:off x="7596188" y="5500688"/>
            <a:ext cx="2311400" cy="58356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重复</a:t>
            </a:r>
            <a:r>
              <a:rPr lang="en-US" altLang="zh-CN" sz="3200" b="1" dirty="0">
                <a:solidFill>
                  <a:srgbClr val="FF0000"/>
                </a:solidFill>
                <a:latin typeface="Arial" panose="020B0604020202020204" pitchFamily="34" charset="0"/>
              </a:rPr>
              <a:t>50</a:t>
            </a:r>
            <a:r>
              <a:rPr lang="zh-CN" altLang="en-US" sz="3200" b="1" dirty="0">
                <a:solidFill>
                  <a:srgbClr val="FF0000"/>
                </a:solidFill>
                <a:latin typeface="Arial" panose="020B0604020202020204" pitchFamily="34" charset="0"/>
              </a:rPr>
              <a:t>次</a:t>
            </a:r>
            <a:endParaRPr lang="zh-CN" altLang="en-US" sz="3200" b="1" dirty="0">
              <a:solidFill>
                <a:srgbClr val="FF0000"/>
              </a:solidFill>
              <a:latin typeface="Arial" panose="020B0604020202020204" pitchFamily="34" charset="0"/>
            </a:endParaRPr>
          </a:p>
        </p:txBody>
      </p:sp>
      <p:sp>
        <p:nvSpPr>
          <p:cNvPr id="11" name="矩形 10"/>
          <p:cNvSpPr/>
          <p:nvPr/>
        </p:nvSpPr>
        <p:spPr>
          <a:xfrm>
            <a:off x="2355850" y="3643313"/>
            <a:ext cx="7500938" cy="185737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13321" name="图片 1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charRg st="0" end="22"/>
                                            </p:txEl>
                                          </p:spTgt>
                                        </p:tgtEl>
                                        <p:attrNameLst>
                                          <p:attrName>style.visibility</p:attrName>
                                        </p:attrNameLst>
                                      </p:cBhvr>
                                      <p:to>
                                        <p:strVal val="visible"/>
                                      </p:to>
                                    </p:set>
                                    <p:animEffect transition="in" filter="blinds(horizontal)">
                                      <p:cBhvr>
                                        <p:cTn id="7" dur="500"/>
                                        <p:tgtEl>
                                          <p:spTgt spid="5">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charRg st="0" end="31"/>
                                            </p:txEl>
                                          </p:spTgt>
                                        </p:tgtEl>
                                        <p:attrNameLst>
                                          <p:attrName>style.visibility</p:attrName>
                                        </p:attrNameLst>
                                      </p:cBhvr>
                                      <p:to>
                                        <p:strVal val="visible"/>
                                      </p:to>
                                    </p:set>
                                    <p:animEffect transition="in" filter="blinds(horizontal)">
                                      <p:cBhvr>
                                        <p:cTn id="12" dur="500"/>
                                        <p:tgtEl>
                                          <p:spTgt spid="11267">
                                            <p:txEl>
                                              <p:charRg st="0" end="3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267">
                                            <p:txEl>
                                              <p:charRg st="31" end="50"/>
                                            </p:txEl>
                                          </p:spTgt>
                                        </p:tgtEl>
                                        <p:attrNameLst>
                                          <p:attrName>style.visibility</p:attrName>
                                        </p:attrNameLst>
                                      </p:cBhvr>
                                      <p:to>
                                        <p:strVal val="visible"/>
                                      </p:to>
                                    </p:set>
                                    <p:animEffect transition="in" filter="blinds(horizontal)">
                                      <p:cBhvr>
                                        <p:cTn id="15" dur="500"/>
                                        <p:tgtEl>
                                          <p:spTgt spid="11267">
                                            <p:txEl>
                                              <p:charRg st="31" end="5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267">
                                            <p:txEl>
                                              <p:charRg st="50" end="78"/>
                                            </p:txEl>
                                          </p:spTgt>
                                        </p:tgtEl>
                                        <p:attrNameLst>
                                          <p:attrName>style.visibility</p:attrName>
                                        </p:attrNameLst>
                                      </p:cBhvr>
                                      <p:to>
                                        <p:strVal val="visible"/>
                                      </p:to>
                                    </p:set>
                                    <p:animEffect transition="in" filter="blinds(horizontal)">
                                      <p:cBhvr>
                                        <p:cTn id="18" dur="500"/>
                                        <p:tgtEl>
                                          <p:spTgt spid="11267">
                                            <p:txEl>
                                              <p:charRg st="50" end="78"/>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charRg st="0" end="22"/>
                                            </p:txEl>
                                          </p:spTgt>
                                        </p:tgtEl>
                                        <p:attrNameLst>
                                          <p:attrName>style.visibility</p:attrName>
                                        </p:attrNameLst>
                                      </p:cBhvr>
                                      <p:to>
                                        <p:strVal val="visible"/>
                                      </p:to>
                                    </p:set>
                                    <p:animEffect transition="in" filter="blinds(horizontal)">
                                      <p:cBhvr>
                                        <p:cTn id="23" dur="500"/>
                                        <p:tgtEl>
                                          <p:spTgt spid="8">
                                            <p:txEl>
                                              <p:charRg st="0" end="2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xEl>
                                              <p:charRg st="0" end="31"/>
                                            </p:txEl>
                                          </p:spTgt>
                                        </p:tgtEl>
                                        <p:attrNameLst>
                                          <p:attrName>style.visibility</p:attrName>
                                        </p:attrNameLst>
                                      </p:cBhvr>
                                      <p:to>
                                        <p:strVal val="visible"/>
                                      </p:to>
                                    </p:set>
                                    <p:animEffect transition="in" filter="blinds(horizontal)">
                                      <p:cBhvr>
                                        <p:cTn id="28" dur="500"/>
                                        <p:tgtEl>
                                          <p:spTgt spid="7">
                                            <p:txEl>
                                              <p:charRg st="0" end="31"/>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7">
                                            <p:txEl>
                                              <p:charRg st="31" end="50"/>
                                            </p:txEl>
                                          </p:spTgt>
                                        </p:tgtEl>
                                        <p:attrNameLst>
                                          <p:attrName>style.visibility</p:attrName>
                                        </p:attrNameLst>
                                      </p:cBhvr>
                                      <p:to>
                                        <p:strVal val="visible"/>
                                      </p:to>
                                    </p:set>
                                    <p:animEffect transition="in" filter="blinds(horizontal)">
                                      <p:cBhvr>
                                        <p:cTn id="31" dur="500"/>
                                        <p:tgtEl>
                                          <p:spTgt spid="7">
                                            <p:txEl>
                                              <p:charRg st="31" end="50"/>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
                                            <p:txEl>
                                              <p:charRg st="50" end="78"/>
                                            </p:txEl>
                                          </p:spTgt>
                                        </p:tgtEl>
                                        <p:attrNameLst>
                                          <p:attrName>style.visibility</p:attrName>
                                        </p:attrNameLst>
                                      </p:cBhvr>
                                      <p:to>
                                        <p:strVal val="visible"/>
                                      </p:to>
                                    </p:set>
                                    <p:animEffect transition="in" filter="blinds(horizontal)">
                                      <p:cBhvr>
                                        <p:cTn id="34" dur="500"/>
                                        <p:tgtEl>
                                          <p:spTgt spid="7">
                                            <p:txEl>
                                              <p:charRg st="50" end="7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9">
                                            <p:txEl>
                                              <p:charRg st="0" end="14"/>
                                            </p:txEl>
                                          </p:spTgt>
                                        </p:tgtEl>
                                        <p:attrNameLst>
                                          <p:attrName>style.visibility</p:attrName>
                                        </p:attrNameLst>
                                      </p:cBhvr>
                                      <p:to>
                                        <p:strVal val="visible"/>
                                      </p:to>
                                    </p:set>
                                    <p:animEffect transition="in" filter="blinds(horizontal)">
                                      <p:cBhvr>
                                        <p:cTn id="39" dur="500"/>
                                        <p:tgtEl>
                                          <p:spTgt spid="9">
                                            <p:txEl>
                                              <p:charRg st="0" end="1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childTnLst>
                          </p:cTn>
                        </p:par>
                        <p:par>
                          <p:cTn id="45" fill="hold">
                            <p:stCondLst>
                              <p:cond delay="500"/>
                            </p:stCondLst>
                            <p:childTnLst>
                              <p:par>
                                <p:cTn id="46" presetID="3" presetClass="entr" presetSubtype="1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linds(horizontal)">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P spid="7" grpId="0" build="p"/>
      <p:bldP spid="10" grpId="0"/>
      <p:bldP spid="1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809875" y="653257"/>
            <a:ext cx="6572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4.8</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循环程序举例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3079" name="Rectangle 3"/>
          <p:cNvSpPr>
            <a:spLocks noGrp="1"/>
          </p:cNvSpPr>
          <p:nvPr>
            <p:ph idx="1"/>
          </p:nvPr>
        </p:nvSpPr>
        <p:spPr>
          <a:xfrm>
            <a:off x="2024063" y="2643188"/>
            <a:ext cx="7643812" cy="2357437"/>
          </a:xfrm>
        </p:spPr>
        <p:txBody>
          <a:bodyPr vert="horz" wrap="square" lIns="91440" tIns="45720" rIns="91440" bIns="45720" anchor="t" anchorCtr="0"/>
          <a:p>
            <a:r>
              <a:rPr kumimoji="1" lang="zh-CN" altLang="zh-CN" sz="2800" dirty="0">
                <a:latin typeface="+mn-lt"/>
                <a:ea typeface="+mn-ea"/>
                <a:cs typeface="+mn-cs"/>
              </a:rPr>
              <a:t>每项的分子都是</a:t>
            </a:r>
            <a:r>
              <a:rPr kumimoji="1" lang="en-US" altLang="zh-CN" sz="2800" dirty="0">
                <a:latin typeface="+mn-lt"/>
                <a:ea typeface="+mn-ea"/>
                <a:cs typeface="+mn-cs"/>
              </a:rPr>
              <a:t>1</a:t>
            </a:r>
            <a:endParaRPr kumimoji="1" lang="en-US" altLang="zh-CN" sz="2800" dirty="0">
              <a:latin typeface="+mn-lt"/>
              <a:ea typeface="+mn-ea"/>
              <a:cs typeface="+mn-cs"/>
            </a:endParaRPr>
          </a:p>
          <a:p>
            <a:r>
              <a:rPr kumimoji="1" lang="zh-CN" altLang="zh-CN" sz="2800" dirty="0">
                <a:latin typeface="+mn-lt"/>
                <a:ea typeface="+mn-ea"/>
                <a:cs typeface="+mn-cs"/>
              </a:rPr>
              <a:t>后一项的分母是前一项的分母加</a:t>
            </a:r>
            <a:r>
              <a:rPr kumimoji="1" lang="en-US" altLang="zh-CN" sz="2800" dirty="0">
                <a:latin typeface="+mn-lt"/>
                <a:ea typeface="+mn-ea"/>
                <a:cs typeface="+mn-cs"/>
              </a:rPr>
              <a:t>2</a:t>
            </a:r>
            <a:endParaRPr kumimoji="1" lang="en-US" altLang="zh-CN" sz="2800" dirty="0">
              <a:latin typeface="+mn-lt"/>
              <a:ea typeface="+mn-ea"/>
              <a:cs typeface="+mn-cs"/>
            </a:endParaRPr>
          </a:p>
          <a:p>
            <a:r>
              <a:rPr kumimoji="1" lang="zh-CN" altLang="zh-CN" sz="2800" dirty="0">
                <a:latin typeface="+mn-lt"/>
                <a:ea typeface="+mn-ea"/>
                <a:cs typeface="+mn-cs"/>
              </a:rPr>
              <a:t>第</a:t>
            </a:r>
            <a:r>
              <a:rPr kumimoji="1" lang="en-US" altLang="zh-CN" sz="2800" dirty="0">
                <a:latin typeface="+mn-lt"/>
                <a:ea typeface="+mn-ea"/>
                <a:cs typeface="+mn-cs"/>
              </a:rPr>
              <a:t>1</a:t>
            </a:r>
            <a:r>
              <a:rPr kumimoji="1" lang="zh-CN" altLang="zh-CN" sz="2800" dirty="0">
                <a:latin typeface="+mn-lt"/>
                <a:ea typeface="+mn-ea"/>
                <a:cs typeface="+mn-cs"/>
              </a:rPr>
              <a:t>项的符号为正，从第</a:t>
            </a:r>
            <a:r>
              <a:rPr kumimoji="1" lang="en-US" altLang="zh-CN" sz="2800" dirty="0">
                <a:latin typeface="+mn-lt"/>
                <a:ea typeface="+mn-ea"/>
                <a:cs typeface="+mn-cs"/>
              </a:rPr>
              <a:t>2</a:t>
            </a:r>
            <a:r>
              <a:rPr kumimoji="1" lang="zh-CN" altLang="zh-CN" sz="2800" dirty="0">
                <a:latin typeface="+mn-lt"/>
                <a:ea typeface="+mn-ea"/>
                <a:cs typeface="+mn-cs"/>
              </a:rPr>
              <a:t>项起，每一项的符号与前一项的符号相反</a:t>
            </a:r>
            <a:endParaRPr kumimoji="1" lang="en-US" altLang="zh-CN" sz="2800" dirty="0">
              <a:latin typeface="+mn-lt"/>
              <a:ea typeface="+mn-ea"/>
              <a:cs typeface="+mn-cs"/>
            </a:endParaRPr>
          </a:p>
        </p:txBody>
      </p:sp>
      <p:sp>
        <p:nvSpPr>
          <p:cNvPr id="5127"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12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12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130" name="Rectangle 1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122" name="Object 11"/>
          <p:cNvGraphicFramePr/>
          <p:nvPr/>
        </p:nvGraphicFramePr>
        <p:xfrm>
          <a:off x="2238375" y="1500188"/>
          <a:ext cx="3513138" cy="1000125"/>
        </p:xfrm>
        <a:graphic>
          <a:graphicData uri="http://schemas.openxmlformats.org/presentationml/2006/ole">
            <mc:AlternateContent xmlns:mc="http://schemas.openxmlformats.org/markup-compatibility/2006">
              <mc:Choice xmlns:v="urn:schemas-microsoft-com:vml" Requires="v">
                <p:oleObj spid="_x0000_s2" name="" r:id="rId1" imgW="1371600" imgH="393700" progId="Equation.3">
                  <p:embed/>
                </p:oleObj>
              </mc:Choice>
              <mc:Fallback>
                <p:oleObj name="" r:id="rId1" imgW="1371600" imgH="393700" progId="Equation.3">
                  <p:embed/>
                  <p:pic>
                    <p:nvPicPr>
                      <p:cNvPr id="0" name="图片 1"/>
                      <p:cNvPicPr/>
                      <p:nvPr/>
                    </p:nvPicPr>
                    <p:blipFill>
                      <a:blip r:embed="rId2"/>
                      <a:stretch>
                        <a:fillRect/>
                      </a:stretch>
                    </p:blipFill>
                    <p:spPr>
                      <a:xfrm>
                        <a:off x="2238375" y="1500188"/>
                        <a:ext cx="3513138" cy="1000125"/>
                      </a:xfrm>
                      <a:prstGeom prst="rect">
                        <a:avLst/>
                      </a:prstGeom>
                      <a:noFill/>
                      <a:ln w="38100">
                        <a:noFill/>
                        <a:miter/>
                      </a:ln>
                    </p:spPr>
                  </p:pic>
                </p:oleObj>
              </mc:Fallback>
            </mc:AlternateContent>
          </a:graphicData>
        </a:graphic>
      </p:graphicFrame>
      <p:sp>
        <p:nvSpPr>
          <p:cNvPr id="5131"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90117" name="Object 5"/>
          <p:cNvGraphicFramePr/>
          <p:nvPr/>
        </p:nvGraphicFramePr>
        <p:xfrm>
          <a:off x="3738563" y="5072063"/>
          <a:ext cx="428625" cy="1098550"/>
        </p:xfrm>
        <a:graphic>
          <a:graphicData uri="http://schemas.openxmlformats.org/presentationml/2006/ole">
            <mc:AlternateContent xmlns:mc="http://schemas.openxmlformats.org/markup-compatibility/2006">
              <mc:Choice xmlns:v="urn:schemas-microsoft-com:vml" Requires="v">
                <p:oleObj spid="_x0000_s3082" name="" r:id="rId3" imgW="152400" imgH="393700" progId="Equation.3">
                  <p:embed/>
                </p:oleObj>
              </mc:Choice>
              <mc:Fallback>
                <p:oleObj name="" r:id="rId3" imgW="152400" imgH="393700" progId="Equation.3">
                  <p:embed/>
                  <p:pic>
                    <p:nvPicPr>
                      <p:cNvPr id="0" name="图片 3081"/>
                      <p:cNvPicPr/>
                      <p:nvPr/>
                    </p:nvPicPr>
                    <p:blipFill>
                      <a:blip r:embed="rId4"/>
                      <a:stretch>
                        <a:fillRect/>
                      </a:stretch>
                    </p:blipFill>
                    <p:spPr>
                      <a:xfrm>
                        <a:off x="3738563" y="5072063"/>
                        <a:ext cx="428625" cy="1098550"/>
                      </a:xfrm>
                      <a:prstGeom prst="rect">
                        <a:avLst/>
                      </a:prstGeom>
                      <a:noFill/>
                      <a:ln w="38100">
                        <a:noFill/>
                        <a:miter/>
                      </a:ln>
                    </p:spPr>
                  </p:pic>
                </p:oleObj>
              </mc:Fallback>
            </mc:AlternateContent>
          </a:graphicData>
        </a:graphic>
      </p:graphicFrame>
      <p:sp>
        <p:nvSpPr>
          <p:cNvPr id="13" name="右箭头 12"/>
          <p:cNvSpPr/>
          <p:nvPr/>
        </p:nvSpPr>
        <p:spPr>
          <a:xfrm>
            <a:off x="4524375" y="5500688"/>
            <a:ext cx="1071563" cy="428625"/>
          </a:xfrm>
          <a:prstGeom prst="rightArrow">
            <a:avLst>
              <a:gd name="adj1" fmla="val 50000"/>
              <a:gd name="adj2" fmla="val 50000"/>
            </a:avLst>
          </a:prstGeom>
          <a:solidFill>
            <a:schemeClr val="accent1"/>
          </a:solid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5133" name="Rectangle 8"/>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90119" name="Object 7"/>
          <p:cNvGraphicFramePr/>
          <p:nvPr/>
        </p:nvGraphicFramePr>
        <p:xfrm>
          <a:off x="5738813" y="5143500"/>
          <a:ext cx="1357312" cy="1090613"/>
        </p:xfrm>
        <a:graphic>
          <a:graphicData uri="http://schemas.openxmlformats.org/presentationml/2006/ole">
            <mc:AlternateContent xmlns:mc="http://schemas.openxmlformats.org/markup-compatibility/2006">
              <mc:Choice xmlns:v="urn:schemas-microsoft-com:vml" Requires="v">
                <p:oleObj spid="_x0000_s3081" name="" r:id="rId5" imgW="482600" imgH="393700" progId="Equation.3">
                  <p:embed/>
                </p:oleObj>
              </mc:Choice>
              <mc:Fallback>
                <p:oleObj name="" r:id="rId5" imgW="482600" imgH="393700" progId="Equation.3">
                  <p:embed/>
                  <p:pic>
                    <p:nvPicPr>
                      <p:cNvPr id="0" name="图片 3080"/>
                      <p:cNvPicPr/>
                      <p:nvPr/>
                    </p:nvPicPr>
                    <p:blipFill>
                      <a:blip r:embed="rId6"/>
                      <a:stretch>
                        <a:fillRect/>
                      </a:stretch>
                    </p:blipFill>
                    <p:spPr>
                      <a:xfrm>
                        <a:off x="5738813" y="5143500"/>
                        <a:ext cx="1357312" cy="1090613"/>
                      </a:xfrm>
                      <a:prstGeom prst="rect">
                        <a:avLst/>
                      </a:prstGeom>
                      <a:noFill/>
                      <a:ln w="38100">
                        <a:noFill/>
                        <a:miter/>
                      </a:ln>
                    </p:spPr>
                  </p:pic>
                </p:oleObj>
              </mc:Fallback>
            </mc:AlternateContent>
          </a:graphicData>
        </a:graphic>
      </p:graphicFrame>
      <p:pic>
        <p:nvPicPr>
          <p:cNvPr id="5134" name="图片 13" descr="Untitled.png">
            <a:hlinkClick r:id="rId7" action="ppaction://hlinksldjump"/>
          </p:cNvPr>
          <p:cNvPicPr>
            <a:picLocks noChangeAspect="1"/>
          </p:cNvPicPr>
          <p:nvPr/>
        </p:nvPicPr>
        <p:blipFill>
          <a:blip r:embed="rId8"/>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9">
                                            <p:txEl>
                                              <p:charRg st="0" end="9"/>
                                            </p:txEl>
                                          </p:spTgt>
                                        </p:tgtEl>
                                        <p:attrNameLst>
                                          <p:attrName>style.visibility</p:attrName>
                                        </p:attrNameLst>
                                      </p:cBhvr>
                                      <p:to>
                                        <p:strVal val="visible"/>
                                      </p:to>
                                    </p:set>
                                    <p:animEffect transition="in" filter="blinds(horizontal)">
                                      <p:cBhvr>
                                        <p:cTn id="7" dur="500"/>
                                        <p:tgtEl>
                                          <p:spTgt spid="3079">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9">
                                            <p:txEl>
                                              <p:charRg st="9" end="25"/>
                                            </p:txEl>
                                          </p:spTgt>
                                        </p:tgtEl>
                                        <p:attrNameLst>
                                          <p:attrName>style.visibility</p:attrName>
                                        </p:attrNameLst>
                                      </p:cBhvr>
                                      <p:to>
                                        <p:strVal val="visible"/>
                                      </p:to>
                                    </p:set>
                                    <p:animEffect transition="in" filter="blinds(horizontal)">
                                      <p:cBhvr>
                                        <p:cTn id="12" dur="500"/>
                                        <p:tgtEl>
                                          <p:spTgt spid="3079">
                                            <p:txEl>
                                              <p:charRg st="9"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9">
                                            <p:txEl>
                                              <p:charRg st="25" end="56"/>
                                            </p:txEl>
                                          </p:spTgt>
                                        </p:tgtEl>
                                        <p:attrNameLst>
                                          <p:attrName>style.visibility</p:attrName>
                                        </p:attrNameLst>
                                      </p:cBhvr>
                                      <p:to>
                                        <p:strVal val="visible"/>
                                      </p:to>
                                    </p:set>
                                    <p:animEffect transition="in" filter="blinds(horizontal)">
                                      <p:cBhvr>
                                        <p:cTn id="17" dur="500"/>
                                        <p:tgtEl>
                                          <p:spTgt spid="3079">
                                            <p:txEl>
                                              <p:charRg st="25" end="5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blinds(horizontal)">
                                      <p:cBhvr>
                                        <p:cTn id="22" dur="500"/>
                                        <p:tgtEl>
                                          <p:spTgt spid="90117"/>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par>
                          <p:cTn id="27" fill="hold">
                            <p:stCondLst>
                              <p:cond delay="1000"/>
                            </p:stCondLst>
                            <p:childTnLst>
                              <p:par>
                                <p:cTn id="28" presetID="3" presetClass="entr" presetSubtype="10" fill="hold" nodeType="afterEffect">
                                  <p:stCondLst>
                                    <p:cond delay="0"/>
                                  </p:stCondLst>
                                  <p:childTnLst>
                                    <p:set>
                                      <p:cBhvr>
                                        <p:cTn id="29" dur="1" fill="hold">
                                          <p:stCondLst>
                                            <p:cond delay="0"/>
                                          </p:stCondLst>
                                        </p:cTn>
                                        <p:tgtEl>
                                          <p:spTgt spid="90119"/>
                                        </p:tgtEl>
                                        <p:attrNameLst>
                                          <p:attrName>style.visibility</p:attrName>
                                        </p:attrNameLst>
                                      </p:cBhvr>
                                      <p:to>
                                        <p:strVal val="visible"/>
                                      </p:to>
                                    </p:set>
                                    <p:animEffect transition="in" filter="blinds(horizontal)">
                                      <p:cBhvr>
                                        <p:cTn id="30" dur="500"/>
                                        <p:tgtEl>
                                          <p:spTgt spid="90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809875" y="653257"/>
            <a:ext cx="6572250" cy="768350"/>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4.8</a:t>
            </a:r>
            <a:r>
              <a:rPr kumimoji="1" lang="zh-CN" altLang="zh-CN"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循环程序举例</a:t>
            </a:r>
            <a:endParaRPr kumimoji="1" lang="zh-CN" altLang="en-US" sz="44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6451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1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1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18" name="Rectangle 1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19"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520" name="Rectangle 8"/>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pSp>
        <p:nvGrpSpPr>
          <p:cNvPr id="64521" name="组合 24"/>
          <p:cNvGrpSpPr/>
          <p:nvPr/>
        </p:nvGrpSpPr>
        <p:grpSpPr>
          <a:xfrm>
            <a:off x="3238500" y="1500188"/>
            <a:ext cx="5143500" cy="5000625"/>
            <a:chOff x="1714480" y="1500174"/>
            <a:chExt cx="5143536" cy="5000660"/>
          </a:xfrm>
        </p:grpSpPr>
        <p:sp>
          <p:nvSpPr>
            <p:cNvPr id="64523" name="流程图: 过程 14"/>
            <p:cNvSpPr/>
            <p:nvPr/>
          </p:nvSpPr>
          <p:spPr>
            <a:xfrm>
              <a:off x="1714480" y="1500174"/>
              <a:ext cx="5143536" cy="5000660"/>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4524" name="矩形 15"/>
            <p:cNvSpPr/>
            <p:nvPr/>
          </p:nvSpPr>
          <p:spPr>
            <a:xfrm>
              <a:off x="1714480" y="1500174"/>
              <a:ext cx="5143536" cy="571504"/>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b="1" dirty="0">
                  <a:latin typeface="Arial" panose="020B0604020202020204" pitchFamily="34" charset="0"/>
                </a:rPr>
                <a:t>sign=1,pi=0,n=1,term=1</a:t>
              </a:r>
              <a:endParaRPr lang="zh-CN" altLang="en-US" sz="3200" b="1" dirty="0">
                <a:latin typeface="Arial" panose="020B0604020202020204" pitchFamily="34" charset="0"/>
              </a:endParaRPr>
            </a:p>
          </p:txBody>
        </p:sp>
        <p:sp>
          <p:nvSpPr>
            <p:cNvPr id="64525" name="矩形 16"/>
            <p:cNvSpPr/>
            <p:nvPr/>
          </p:nvSpPr>
          <p:spPr>
            <a:xfrm>
              <a:off x="1714480" y="2071678"/>
              <a:ext cx="5143536" cy="3143272"/>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r>
                <a:rPr lang="zh-CN" altLang="en-US" sz="3200" b="1" dirty="0">
                  <a:latin typeface="Arial" panose="020B0604020202020204" pitchFamily="34" charset="0"/>
                </a:rPr>
                <a:t>当</a:t>
              </a:r>
              <a:r>
                <a:rPr lang="en-US" altLang="zh-CN" sz="3200" b="1" dirty="0">
                  <a:latin typeface="Arial" panose="020B0604020202020204" pitchFamily="34" charset="0"/>
                </a:rPr>
                <a:t>term ≥10</a:t>
              </a:r>
              <a:r>
                <a:rPr lang="en-US" altLang="zh-CN" sz="3200" b="1" baseline="30000" dirty="0">
                  <a:latin typeface="Arial" panose="020B0604020202020204" pitchFamily="34" charset="0"/>
                </a:rPr>
                <a:t>-6</a:t>
              </a:r>
              <a:endParaRPr lang="zh-CN" altLang="en-US" sz="3200" b="1" baseline="30000" dirty="0">
                <a:latin typeface="Arial" panose="020B0604020202020204" pitchFamily="34" charset="0"/>
              </a:endParaRPr>
            </a:p>
          </p:txBody>
        </p:sp>
        <p:sp>
          <p:nvSpPr>
            <p:cNvPr id="64526" name="流程图: 过程 17"/>
            <p:cNvSpPr/>
            <p:nvPr/>
          </p:nvSpPr>
          <p:spPr>
            <a:xfrm>
              <a:off x="2786050" y="2643182"/>
              <a:ext cx="4071966" cy="2571768"/>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endParaRPr lang="en-US" altLang="zh-CN" dirty="0">
                <a:latin typeface="Arial" panose="020B0604020202020204" pitchFamily="34" charset="0"/>
              </a:endParaRPr>
            </a:p>
            <a:p>
              <a:endParaRPr lang="en-US" altLang="zh-CN" dirty="0">
                <a:latin typeface="Arial" panose="020B0604020202020204" pitchFamily="34" charset="0"/>
              </a:endParaRPr>
            </a:p>
            <a:p>
              <a:endParaRPr lang="en-US" altLang="zh-CN" dirty="0">
                <a:latin typeface="Arial" panose="020B0604020202020204" pitchFamily="34" charset="0"/>
              </a:endParaRPr>
            </a:p>
            <a:p>
              <a:endParaRPr lang="zh-CN" altLang="en-US" sz="3200" dirty="0">
                <a:latin typeface="Arial" panose="020B0604020202020204" pitchFamily="34" charset="0"/>
              </a:endParaRPr>
            </a:p>
          </p:txBody>
        </p:sp>
        <p:sp>
          <p:nvSpPr>
            <p:cNvPr id="64527" name="流程图: 过程 18"/>
            <p:cNvSpPr/>
            <p:nvPr/>
          </p:nvSpPr>
          <p:spPr>
            <a:xfrm>
              <a:off x="2786050" y="2643182"/>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pi=pi+term</a:t>
              </a:r>
              <a:endParaRPr lang="zh-CN" altLang="en-US" sz="3200" b="1" dirty="0">
                <a:latin typeface="Arial" panose="020B0604020202020204" pitchFamily="34" charset="0"/>
              </a:endParaRPr>
            </a:p>
          </p:txBody>
        </p:sp>
        <p:sp>
          <p:nvSpPr>
            <p:cNvPr id="64528" name="流程图: 过程 19"/>
            <p:cNvSpPr/>
            <p:nvPr/>
          </p:nvSpPr>
          <p:spPr>
            <a:xfrm>
              <a:off x="2786050" y="3286124"/>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n=n+1</a:t>
              </a:r>
              <a:endParaRPr lang="zh-CN" altLang="en-US" sz="3200" b="1" dirty="0">
                <a:latin typeface="Arial" panose="020B0604020202020204" pitchFamily="34" charset="0"/>
              </a:endParaRPr>
            </a:p>
          </p:txBody>
        </p:sp>
        <p:sp>
          <p:nvSpPr>
            <p:cNvPr id="64529" name="流程图: 过程 20"/>
            <p:cNvSpPr/>
            <p:nvPr/>
          </p:nvSpPr>
          <p:spPr>
            <a:xfrm>
              <a:off x="2786050" y="3929066"/>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sing=-sign</a:t>
              </a:r>
              <a:endParaRPr lang="zh-CN" altLang="en-US" sz="3200" b="1" dirty="0">
                <a:latin typeface="Arial" panose="020B0604020202020204" pitchFamily="34" charset="0"/>
              </a:endParaRPr>
            </a:p>
          </p:txBody>
        </p:sp>
        <p:sp>
          <p:nvSpPr>
            <p:cNvPr id="64530" name="流程图: 过程 21"/>
            <p:cNvSpPr/>
            <p:nvPr/>
          </p:nvSpPr>
          <p:spPr>
            <a:xfrm>
              <a:off x="2786050" y="4572008"/>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term=sign/n</a:t>
              </a:r>
              <a:endParaRPr lang="zh-CN" altLang="en-US" sz="3200" b="1" dirty="0">
                <a:latin typeface="Arial" panose="020B0604020202020204" pitchFamily="34" charset="0"/>
              </a:endParaRPr>
            </a:p>
          </p:txBody>
        </p:sp>
        <p:sp>
          <p:nvSpPr>
            <p:cNvPr id="64531" name="流程图: 过程 22"/>
            <p:cNvSpPr/>
            <p:nvPr/>
          </p:nvSpPr>
          <p:spPr>
            <a:xfrm>
              <a:off x="1714480" y="5214950"/>
              <a:ext cx="514353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b="1" dirty="0">
                  <a:latin typeface="Arial" panose="020B0604020202020204" pitchFamily="34" charset="0"/>
                </a:rPr>
                <a:t>pi=pi*4</a:t>
              </a:r>
              <a:endParaRPr lang="zh-CN" altLang="en-US" sz="3200" b="1" dirty="0">
                <a:latin typeface="Arial" panose="020B0604020202020204" pitchFamily="34" charset="0"/>
              </a:endParaRPr>
            </a:p>
          </p:txBody>
        </p:sp>
        <p:sp>
          <p:nvSpPr>
            <p:cNvPr id="64532" name="流程图: 过程 23"/>
            <p:cNvSpPr/>
            <p:nvPr/>
          </p:nvSpPr>
          <p:spPr>
            <a:xfrm>
              <a:off x="1714480" y="5857892"/>
              <a:ext cx="514353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pPr algn="ctr"/>
              <a:r>
                <a:rPr lang="zh-CN" altLang="en-US" sz="3200" b="1" dirty="0">
                  <a:latin typeface="Arial" panose="020B0604020202020204" pitchFamily="34" charset="0"/>
                </a:rPr>
                <a:t>输出</a:t>
              </a:r>
              <a:r>
                <a:rPr lang="en-US" altLang="zh-CN" sz="3200" b="1" dirty="0">
                  <a:latin typeface="Arial" panose="020B0604020202020204" pitchFamily="34" charset="0"/>
                </a:rPr>
                <a:t>pi</a:t>
              </a:r>
              <a:endParaRPr lang="zh-CN" altLang="en-US" sz="3200" b="1" dirty="0">
                <a:latin typeface="Arial" panose="020B0604020202020204" pitchFamily="34" charset="0"/>
              </a:endParaRPr>
            </a:p>
          </p:txBody>
        </p:sp>
      </p:grpSp>
      <p:pic>
        <p:nvPicPr>
          <p:cNvPr id="64522" name="图片 1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3"/>
          <p:cNvSpPr>
            <a:spLocks noGrp="1"/>
          </p:cNvSpPr>
          <p:nvPr>
            <p:ph idx="1"/>
          </p:nvPr>
        </p:nvSpPr>
        <p:spPr>
          <a:xfrm>
            <a:off x="1809750" y="285750"/>
            <a:ext cx="8572500" cy="6357938"/>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#include &lt;math.h&gt;</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int sign=1; double pi=0,n=1,term=1;</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while(fabs(term)&gt;=1e-6)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pi=pi+term;</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n=n+2;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sign=-sign;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term=sign/n;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pi=pi*4;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printf("pi=%10.8f\n",pi);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2900"/>
              </a:lnSpc>
              <a:buFont typeface="Wingdings" panose="05000000000000000000" pitchFamily="2" charset="2"/>
              <a:buNone/>
            </a:pPr>
            <a:endParaRPr kumimoji="1" lang="en-US" altLang="zh-CN" sz="2800" dirty="0">
              <a:latin typeface="+mn-lt"/>
              <a:ea typeface="+mn-ea"/>
              <a:cs typeface="+mn-cs"/>
            </a:endParaRPr>
          </a:p>
        </p:txBody>
      </p:sp>
      <p:sp>
        <p:nvSpPr>
          <p:cNvPr id="6553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2"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3"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5544"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6" name="TextBox 15"/>
          <p:cNvSpPr txBox="1"/>
          <p:nvPr/>
        </p:nvSpPr>
        <p:spPr>
          <a:xfrm>
            <a:off x="5881688" y="2500313"/>
            <a:ext cx="2928937"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求绝对值的函数</a:t>
            </a:r>
            <a:endParaRPr lang="en-US" altLang="zh-CN" sz="2800" b="1" dirty="0">
              <a:solidFill>
                <a:srgbClr val="0000CC"/>
              </a:solidFill>
              <a:latin typeface="Arial" panose="020B0604020202020204" pitchFamily="34" charset="0"/>
            </a:endParaRPr>
          </a:p>
        </p:txBody>
      </p:sp>
      <p:sp>
        <p:nvSpPr>
          <p:cNvPr id="17" name="矩形 16"/>
          <p:cNvSpPr/>
          <p:nvPr/>
        </p:nvSpPr>
        <p:spPr>
          <a:xfrm>
            <a:off x="3595688" y="2033588"/>
            <a:ext cx="928687" cy="500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92167" name="Picture 7"/>
          <p:cNvPicPr>
            <a:picLocks noChangeAspect="1"/>
          </p:cNvPicPr>
          <p:nvPr/>
        </p:nvPicPr>
        <p:blipFill>
          <a:blip r:embed="rId1"/>
          <a:stretch>
            <a:fillRect/>
          </a:stretch>
        </p:blipFill>
        <p:spPr>
          <a:xfrm>
            <a:off x="6381750" y="3786188"/>
            <a:ext cx="3894138" cy="785812"/>
          </a:xfrm>
          <a:prstGeom prst="rect">
            <a:avLst/>
          </a:prstGeom>
          <a:noFill/>
          <a:ln w="9525">
            <a:noFill/>
          </a:ln>
        </p:spPr>
      </p:pic>
      <p:sp>
        <p:nvSpPr>
          <p:cNvPr id="13" name="矩形 12"/>
          <p:cNvSpPr/>
          <p:nvPr/>
        </p:nvSpPr>
        <p:spPr>
          <a:xfrm>
            <a:off x="6310313" y="3714750"/>
            <a:ext cx="2928937" cy="928688"/>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14" name="TextBox 13"/>
          <p:cNvSpPr txBox="1"/>
          <p:nvPr/>
        </p:nvSpPr>
        <p:spPr>
          <a:xfrm>
            <a:off x="5881688" y="4714875"/>
            <a:ext cx="4572000"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只保证前</a:t>
            </a:r>
            <a:r>
              <a:rPr lang="en-US" altLang="zh-CN" sz="2800" b="1" dirty="0">
                <a:solidFill>
                  <a:srgbClr val="0000CC"/>
                </a:solidFill>
                <a:latin typeface="Arial" panose="020B0604020202020204" pitchFamily="34" charset="0"/>
              </a:rPr>
              <a:t>5</a:t>
            </a:r>
            <a:r>
              <a:rPr lang="zh-CN" altLang="en-US" sz="2800" b="1" dirty="0">
                <a:solidFill>
                  <a:srgbClr val="0000CC"/>
                </a:solidFill>
                <a:latin typeface="Arial" panose="020B0604020202020204" pitchFamily="34" charset="0"/>
              </a:rPr>
              <a:t>位小数是准确的</a:t>
            </a:r>
            <a:endParaRPr lang="en-US" altLang="zh-CN" sz="2800" b="1" dirty="0">
              <a:solidFill>
                <a:srgbClr val="0000CC"/>
              </a:solidFill>
              <a:latin typeface="Arial" panose="020B0604020202020204" pitchFamily="34" charset="0"/>
            </a:endParaRPr>
          </a:p>
        </p:txBody>
      </p:sp>
      <p:pic>
        <p:nvPicPr>
          <p:cNvPr id="65550" name="图片 14"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2167"/>
                                        </p:tgtEl>
                                        <p:attrNameLst>
                                          <p:attrName>style.visibility</p:attrName>
                                        </p:attrNameLst>
                                      </p:cBhvr>
                                      <p:to>
                                        <p:strVal val="visible"/>
                                      </p:to>
                                    </p:set>
                                    <p:animEffect transition="in" filter="blinds(horizontal)">
                                      <p:cBhvr>
                                        <p:cTn id="16" dur="500"/>
                                        <p:tgtEl>
                                          <p:spTgt spid="9216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P spid="13" grpId="0" bldLvl="0" animBg="1"/>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3"/>
          <p:cNvSpPr>
            <a:spLocks noGrp="1"/>
          </p:cNvSpPr>
          <p:nvPr>
            <p:ph idx="1"/>
          </p:nvPr>
        </p:nvSpPr>
        <p:spPr>
          <a:xfrm>
            <a:off x="1809750" y="285750"/>
            <a:ext cx="8572500" cy="6357938"/>
          </a:xfrm>
        </p:spPr>
        <p:txBody>
          <a:bodyPr vert="horz" wrap="square" lIns="91440" tIns="45720" rIns="91440" bIns="45720" anchor="t" anchorCtr="0"/>
          <a:p>
            <a:pPr>
              <a:lnSpc>
                <a:spcPts val="29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#include &lt;math.h&gt;</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int sign=1; double pi=0,n=1,term=1;</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while(fabs(term)&gt;=1e-6)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  pi=pi+term;</a:t>
            </a:r>
            <a:endParaRPr kumimoji="1" lang="en-US"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n=n+2;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sign=-sign;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term=sign/n;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pi=pi*4;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printf("pi=%10.8f\n",pi);  </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ts val="29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ts val="2900"/>
              </a:lnSpc>
              <a:buFont typeface="Wingdings" panose="05000000000000000000" pitchFamily="2" charset="2"/>
              <a:buNone/>
            </a:pPr>
            <a:endParaRPr kumimoji="1" lang="en-US" altLang="zh-CN" sz="2800" dirty="0">
              <a:latin typeface="+mn-lt"/>
              <a:ea typeface="+mn-ea"/>
              <a:cs typeface="+mn-cs"/>
            </a:endParaRPr>
          </a:p>
        </p:txBody>
      </p:sp>
      <p:sp>
        <p:nvSpPr>
          <p:cNvPr id="6656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6"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7"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68"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92166" name="Picture 6"/>
          <p:cNvPicPr>
            <a:picLocks noChangeAspect="1"/>
          </p:cNvPicPr>
          <p:nvPr/>
        </p:nvPicPr>
        <p:blipFill>
          <a:blip r:embed="rId1"/>
          <a:stretch>
            <a:fillRect/>
          </a:stretch>
        </p:blipFill>
        <p:spPr>
          <a:xfrm>
            <a:off x="6381750" y="4643438"/>
            <a:ext cx="3911600" cy="714375"/>
          </a:xfrm>
          <a:prstGeom prst="rect">
            <a:avLst/>
          </a:prstGeom>
          <a:noFill/>
          <a:ln w="9525">
            <a:noFill/>
          </a:ln>
        </p:spPr>
      </p:pic>
      <p:sp>
        <p:nvSpPr>
          <p:cNvPr id="16" name="TextBox 15"/>
          <p:cNvSpPr txBox="1"/>
          <p:nvPr/>
        </p:nvSpPr>
        <p:spPr>
          <a:xfrm>
            <a:off x="7667625" y="2071688"/>
            <a:ext cx="2000250" cy="58356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改为</a:t>
            </a:r>
            <a:r>
              <a:rPr lang="en-US" altLang="zh-CN" sz="3200" b="1" dirty="0">
                <a:solidFill>
                  <a:srgbClr val="FF0000"/>
                </a:solidFill>
                <a:latin typeface="Arial" panose="020B0604020202020204" pitchFamily="34" charset="0"/>
              </a:rPr>
              <a:t>1e-8</a:t>
            </a:r>
            <a:endParaRPr lang="en-US" altLang="zh-CN" sz="3200" b="1" dirty="0">
              <a:solidFill>
                <a:srgbClr val="FF0000"/>
              </a:solidFill>
              <a:latin typeface="Arial" panose="020B0604020202020204" pitchFamily="34" charset="0"/>
            </a:endParaRPr>
          </a:p>
        </p:txBody>
      </p:sp>
      <p:sp>
        <p:nvSpPr>
          <p:cNvPr id="17" name="矩形 16"/>
          <p:cNvSpPr/>
          <p:nvPr/>
        </p:nvSpPr>
        <p:spPr>
          <a:xfrm>
            <a:off x="6310313" y="2071688"/>
            <a:ext cx="1071562" cy="500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66572" name="Picture 7"/>
          <p:cNvPicPr>
            <a:picLocks noChangeAspect="1"/>
          </p:cNvPicPr>
          <p:nvPr/>
        </p:nvPicPr>
        <p:blipFill>
          <a:blip r:embed="rId2"/>
          <a:stretch>
            <a:fillRect/>
          </a:stretch>
        </p:blipFill>
        <p:spPr>
          <a:xfrm>
            <a:off x="6381750" y="3786188"/>
            <a:ext cx="3894138" cy="785812"/>
          </a:xfrm>
          <a:prstGeom prst="rect">
            <a:avLst/>
          </a:prstGeom>
          <a:noFill/>
          <a:ln w="9525">
            <a:noFill/>
          </a:ln>
        </p:spPr>
      </p:pic>
      <p:pic>
        <p:nvPicPr>
          <p:cNvPr id="66573" name="图片 12"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2166"/>
                                        </p:tgtEl>
                                        <p:attrNameLst>
                                          <p:attrName>style.visibility</p:attrName>
                                        </p:attrNameLst>
                                      </p:cBhvr>
                                      <p:to>
                                        <p:strVal val="visible"/>
                                      </p:to>
                                    </p:set>
                                    <p:animEffect transition="in" filter="blinds(horizontal)">
                                      <p:cBhvr>
                                        <p:cTn id="16" dur="500"/>
                                        <p:tgtEl>
                                          <p:spTgt spid="92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a:spLocks noGrp="1"/>
          </p:cNvSpPr>
          <p:nvPr>
            <p:ph idx="1"/>
          </p:nvPr>
        </p:nvSpPr>
        <p:spPr>
          <a:xfrm>
            <a:off x="2166938" y="1214438"/>
            <a:ext cx="8001000" cy="257175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8 </a:t>
            </a:r>
            <a:r>
              <a:rPr kumimoji="1" lang="zh-CN" altLang="zh-CN" dirty="0">
                <a:latin typeface="+mn-lt"/>
                <a:ea typeface="+mn-ea"/>
                <a:cs typeface="+mn-cs"/>
              </a:rPr>
              <a:t>求费波那西</a:t>
            </a:r>
            <a:r>
              <a:rPr kumimoji="1" lang="en-US" altLang="zh-CN" dirty="0">
                <a:latin typeface="+mn-lt"/>
                <a:ea typeface="+mn-ea"/>
                <a:cs typeface="+mn-cs"/>
              </a:rPr>
              <a:t>(Fibonacci)</a:t>
            </a:r>
            <a:r>
              <a:rPr kumimoji="1" lang="zh-CN" altLang="zh-CN" dirty="0">
                <a:latin typeface="+mn-lt"/>
                <a:ea typeface="+mn-ea"/>
                <a:cs typeface="+mn-cs"/>
              </a:rPr>
              <a:t>数列的前</a:t>
            </a:r>
            <a:r>
              <a:rPr kumimoji="1" lang="en-US" altLang="zh-CN" dirty="0">
                <a:latin typeface="+mn-lt"/>
                <a:ea typeface="+mn-ea"/>
                <a:cs typeface="+mn-cs"/>
              </a:rPr>
              <a:t>40</a:t>
            </a:r>
            <a:r>
              <a:rPr kumimoji="1" lang="zh-CN" altLang="zh-CN" dirty="0">
                <a:latin typeface="+mn-lt"/>
                <a:ea typeface="+mn-ea"/>
                <a:cs typeface="+mn-cs"/>
              </a:rPr>
              <a:t>个数。这个数列有如下特点：第</a:t>
            </a:r>
            <a:r>
              <a:rPr kumimoji="1" lang="en-US" altLang="zh-CN" dirty="0">
                <a:latin typeface="+mn-lt"/>
                <a:ea typeface="+mn-ea"/>
                <a:cs typeface="+mn-cs"/>
              </a:rPr>
              <a:t>1</a:t>
            </a:r>
            <a:r>
              <a:rPr kumimoji="1" lang="zh-CN" altLang="zh-CN" dirty="0">
                <a:latin typeface="+mn-lt"/>
                <a:ea typeface="+mn-ea"/>
                <a:cs typeface="+mn-cs"/>
              </a:rPr>
              <a:t>、</a:t>
            </a:r>
            <a:r>
              <a:rPr kumimoji="1" lang="en-US" altLang="zh-CN" dirty="0">
                <a:latin typeface="+mn-lt"/>
                <a:ea typeface="+mn-ea"/>
                <a:cs typeface="+mn-cs"/>
              </a:rPr>
              <a:t>2</a:t>
            </a:r>
            <a:r>
              <a:rPr kumimoji="1" lang="zh-CN" altLang="zh-CN" dirty="0">
                <a:latin typeface="+mn-lt"/>
                <a:ea typeface="+mn-ea"/>
                <a:cs typeface="+mn-cs"/>
              </a:rPr>
              <a:t>两个数为</a:t>
            </a:r>
            <a:r>
              <a:rPr kumimoji="1" lang="en-US" altLang="zh-CN" dirty="0">
                <a:latin typeface="+mn-lt"/>
                <a:ea typeface="+mn-ea"/>
                <a:cs typeface="+mn-cs"/>
              </a:rPr>
              <a:t>1</a:t>
            </a:r>
            <a:r>
              <a:rPr kumimoji="1" lang="zh-CN" altLang="zh-CN" dirty="0">
                <a:latin typeface="+mn-lt"/>
                <a:ea typeface="+mn-ea"/>
                <a:cs typeface="+mn-cs"/>
              </a:rPr>
              <a:t>、</a:t>
            </a:r>
            <a:r>
              <a:rPr kumimoji="1" lang="en-US" altLang="zh-CN" dirty="0">
                <a:latin typeface="+mn-lt"/>
                <a:ea typeface="+mn-ea"/>
                <a:cs typeface="+mn-cs"/>
              </a:rPr>
              <a:t>1</a:t>
            </a:r>
            <a:r>
              <a:rPr kumimoji="1" lang="zh-CN" altLang="zh-CN" dirty="0">
                <a:latin typeface="+mn-lt"/>
                <a:ea typeface="+mn-ea"/>
                <a:cs typeface="+mn-cs"/>
              </a:rPr>
              <a:t>。从第</a:t>
            </a:r>
            <a:r>
              <a:rPr kumimoji="1" lang="en-US" altLang="zh-CN" dirty="0">
                <a:latin typeface="+mn-lt"/>
                <a:ea typeface="+mn-ea"/>
                <a:cs typeface="+mn-cs"/>
              </a:rPr>
              <a:t>3</a:t>
            </a:r>
            <a:r>
              <a:rPr kumimoji="1" lang="zh-CN" altLang="zh-CN" dirty="0">
                <a:latin typeface="+mn-lt"/>
                <a:ea typeface="+mn-ea"/>
                <a:cs typeface="+mn-cs"/>
              </a:rPr>
              <a:t>个数开始，该数是其前面两个数之和。即</a:t>
            </a:r>
            <a:r>
              <a:rPr kumimoji="1" lang="en-US" altLang="zh-CN" dirty="0">
                <a:latin typeface="+mn-lt"/>
                <a:ea typeface="+mn-ea"/>
                <a:cs typeface="+mn-cs"/>
              </a:rPr>
              <a:t>:</a:t>
            </a:r>
            <a:endParaRPr kumimoji="1" lang="en-US" altLang="zh-CN" dirty="0">
              <a:latin typeface="+mn-lt"/>
              <a:ea typeface="+mn-ea"/>
              <a:cs typeface="+mn-cs"/>
            </a:endParaRPr>
          </a:p>
        </p:txBody>
      </p:sp>
      <p:sp>
        <p:nvSpPr>
          <p:cNvPr id="6148"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49"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0"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1"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2"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3"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4"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146" name="Object 6"/>
          <p:cNvGraphicFramePr/>
          <p:nvPr/>
        </p:nvGraphicFramePr>
        <p:xfrm>
          <a:off x="3667125" y="3786188"/>
          <a:ext cx="4397375" cy="1928812"/>
        </p:xfrm>
        <a:graphic>
          <a:graphicData uri="http://schemas.openxmlformats.org/presentationml/2006/ole">
            <mc:AlternateContent xmlns:mc="http://schemas.openxmlformats.org/markup-compatibility/2006">
              <mc:Choice xmlns:v="urn:schemas-microsoft-com:vml" Requires="v">
                <p:oleObj spid="_x0000_s3086" name="" r:id="rId1" imgW="1625600" imgH="711200" progId="Equation.3">
                  <p:embed/>
                </p:oleObj>
              </mc:Choice>
              <mc:Fallback>
                <p:oleObj name="" r:id="rId1" imgW="1625600" imgH="711200" progId="Equation.3">
                  <p:embed/>
                  <p:pic>
                    <p:nvPicPr>
                      <p:cNvPr id="0" name="图片 3085"/>
                      <p:cNvPicPr/>
                      <p:nvPr/>
                    </p:nvPicPr>
                    <p:blipFill>
                      <a:blip r:embed="rId2"/>
                      <a:stretch>
                        <a:fillRect/>
                      </a:stretch>
                    </p:blipFill>
                    <p:spPr>
                      <a:xfrm>
                        <a:off x="3667125" y="3786188"/>
                        <a:ext cx="4397375" cy="1928812"/>
                      </a:xfrm>
                      <a:prstGeom prst="rect">
                        <a:avLst/>
                      </a:prstGeom>
                      <a:noFill/>
                      <a:ln w="38100">
                        <a:noFill/>
                        <a:miter/>
                      </a:ln>
                    </p:spPr>
                  </p:pic>
                </p:oleObj>
              </mc:Fallback>
            </mc:AlternateContent>
          </a:graphicData>
        </a:graphic>
      </p:graphicFrame>
      <p:pic>
        <p:nvPicPr>
          <p:cNvPr id="6155" name="图片 10"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3"/>
          <p:cNvSpPr>
            <a:spLocks noGrp="1"/>
          </p:cNvSpPr>
          <p:nvPr>
            <p:ph idx="1"/>
          </p:nvPr>
        </p:nvSpPr>
        <p:spPr>
          <a:xfrm>
            <a:off x="2166938" y="1214438"/>
            <a:ext cx="8215312" cy="4000500"/>
          </a:xfrm>
        </p:spPr>
        <p:txBody>
          <a:bodyPr vert="horz" wrap="square" lIns="91440" tIns="45720" rIns="91440" bIns="45720" anchor="t" anchorCtr="0"/>
          <a:p>
            <a:r>
              <a:rPr kumimoji="1" lang="zh-CN" altLang="zh-CN" dirty="0">
                <a:latin typeface="+mn-lt"/>
                <a:ea typeface="+mn-ea"/>
                <a:cs typeface="+mn-cs"/>
              </a:rPr>
              <a:t>这是一个有趣的古典数学问题：</a:t>
            </a:r>
            <a:endParaRPr kumimoji="1" lang="en-US" altLang="zh-CN" dirty="0">
              <a:latin typeface="+mn-lt"/>
              <a:ea typeface="+mn-ea"/>
              <a:cs typeface="+mn-cs"/>
            </a:endParaRPr>
          </a:p>
          <a:p>
            <a:pPr lvl="1"/>
            <a:r>
              <a:rPr kumimoji="1" lang="zh-CN" altLang="zh-CN" dirty="0">
                <a:latin typeface="+mn-lt"/>
                <a:ea typeface="+mn-ea"/>
              </a:rPr>
              <a:t>有一对兔子，从出生后第</a:t>
            </a:r>
            <a:r>
              <a:rPr kumimoji="1" lang="en-US" altLang="zh-CN" dirty="0">
                <a:latin typeface="+mn-lt"/>
                <a:ea typeface="+mn-ea"/>
              </a:rPr>
              <a:t>3</a:t>
            </a:r>
            <a:r>
              <a:rPr kumimoji="1" lang="zh-CN" altLang="zh-CN" dirty="0">
                <a:latin typeface="+mn-lt"/>
                <a:ea typeface="+mn-ea"/>
              </a:rPr>
              <a:t>个月起每个月都生一对兔子。</a:t>
            </a:r>
            <a:endParaRPr kumimoji="1" lang="en-US" altLang="zh-CN" dirty="0">
              <a:latin typeface="+mn-lt"/>
              <a:ea typeface="+mn-ea"/>
            </a:endParaRPr>
          </a:p>
          <a:p>
            <a:pPr lvl="1"/>
            <a:r>
              <a:rPr kumimoji="1" lang="zh-CN" altLang="zh-CN" dirty="0">
                <a:latin typeface="+mn-lt"/>
                <a:ea typeface="+mn-ea"/>
              </a:rPr>
              <a:t>小兔子长到第</a:t>
            </a:r>
            <a:r>
              <a:rPr kumimoji="1" lang="en-US" altLang="zh-CN" dirty="0">
                <a:latin typeface="+mn-lt"/>
                <a:ea typeface="+mn-ea"/>
              </a:rPr>
              <a:t>3</a:t>
            </a:r>
            <a:r>
              <a:rPr kumimoji="1" lang="zh-CN" altLang="zh-CN" dirty="0">
                <a:latin typeface="+mn-lt"/>
                <a:ea typeface="+mn-ea"/>
              </a:rPr>
              <a:t>个月后每个月又生一对兔子。</a:t>
            </a:r>
            <a:endParaRPr kumimoji="1" lang="en-US" altLang="zh-CN" dirty="0">
              <a:latin typeface="+mn-lt"/>
              <a:ea typeface="+mn-ea"/>
            </a:endParaRPr>
          </a:p>
          <a:p>
            <a:pPr lvl="1"/>
            <a:r>
              <a:rPr kumimoji="1" lang="zh-CN" altLang="zh-CN" dirty="0">
                <a:latin typeface="+mn-lt"/>
                <a:ea typeface="+mn-ea"/>
              </a:rPr>
              <a:t>假设所有兔子都不死，问每个月的兔子总数为多少？</a:t>
            </a:r>
            <a:endParaRPr kumimoji="1" lang="en-US" altLang="zh-CN" dirty="0">
              <a:latin typeface="+mn-lt"/>
              <a:ea typeface="+mn-ea"/>
            </a:endParaRPr>
          </a:p>
        </p:txBody>
      </p:sp>
      <p:sp>
        <p:nvSpPr>
          <p:cNvPr id="67587"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8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8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0"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1"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2"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7594" name="图片 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1"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2"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3"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4"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5"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616"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1" name="表格 10"/>
          <p:cNvGraphicFramePr>
            <a:graphicFrameLocks noGrp="1"/>
          </p:cNvGraphicFramePr>
          <p:nvPr/>
        </p:nvGraphicFramePr>
        <p:xfrm>
          <a:off x="2738438" y="1143000"/>
          <a:ext cx="6786245" cy="4876800"/>
        </p:xfrm>
        <a:graphic>
          <a:graphicData uri="http://schemas.openxmlformats.org/drawingml/2006/table">
            <a:tbl>
              <a:tblPr/>
              <a:tblGrid>
                <a:gridCol w="1322705"/>
                <a:gridCol w="1391920"/>
                <a:gridCol w="1499870"/>
                <a:gridCol w="1428750"/>
                <a:gridCol w="1143000"/>
              </a:tblGrid>
              <a:tr h="484191">
                <a:tc>
                  <a:txBody>
                    <a:bodyPr/>
                    <a:lstStyle/>
                    <a:p>
                      <a:pPr algn="ctr">
                        <a:spcAft>
                          <a:spcPts val="0"/>
                        </a:spcAft>
                      </a:pPr>
                      <a:r>
                        <a:rPr lang="zh-CN" sz="3200" b="1" kern="100" dirty="0">
                          <a:latin typeface="Times New Roman" panose="02020603050405020304"/>
                          <a:ea typeface="宋体" panose="02010600030101010101" pitchFamily="2" charset="-122"/>
                          <a:cs typeface="Times New Roman" panose="02020603050405020304"/>
                        </a:rPr>
                        <a:t>第几个月</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dirty="0">
                          <a:latin typeface="Times New Roman" panose="02020603050405020304"/>
                          <a:ea typeface="宋体" panose="02010600030101010101" pitchFamily="2" charset="-122"/>
                          <a:cs typeface="Times New Roman" panose="02020603050405020304"/>
                        </a:rPr>
                        <a:t>小兔子对数</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中兔子对数</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老兔子对数</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兔子总数</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1</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0</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0</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1</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2</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0</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0</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1</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3</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0</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2</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4</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1</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1</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3</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5</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2</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2</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5</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6</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3</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2</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3</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8</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7</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5</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3</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a:latin typeface="Times New Roman" panose="02020603050405020304"/>
                          <a:ea typeface="宋体" panose="02010600030101010101" pitchFamily="2" charset="-122"/>
                          <a:cs typeface="Times New Roman" panose="02020603050405020304"/>
                        </a:rPr>
                        <a:t>5</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200" b="1" kern="100" dirty="0">
                          <a:latin typeface="Times New Roman" panose="02020603050405020304"/>
                          <a:ea typeface="宋体" panose="02010600030101010101" pitchFamily="2" charset="-122"/>
                          <a:cs typeface="Times New Roman" panose="02020603050405020304"/>
                        </a:rPr>
                        <a:t>13</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191">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a:latin typeface="Times New Roman" panose="02020603050405020304"/>
                          <a:ea typeface="宋体" panose="02010600030101010101" pitchFamily="2" charset="-122"/>
                          <a:cs typeface="Times New Roman" panose="02020603050405020304"/>
                        </a:rPr>
                        <a:t>┇</a:t>
                      </a:r>
                      <a:endParaRPr lang="zh-CN" sz="3200" b="1"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kern="100" dirty="0">
                          <a:latin typeface="Times New Roman" panose="02020603050405020304"/>
                          <a:ea typeface="宋体" panose="02010600030101010101" pitchFamily="2" charset="-122"/>
                          <a:cs typeface="Times New Roman" panose="02020603050405020304"/>
                        </a:rPr>
                        <a:t>┇</a:t>
                      </a:r>
                      <a:endParaRPr lang="zh-CN" sz="32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矩形 11"/>
          <p:cNvSpPr/>
          <p:nvPr/>
        </p:nvSpPr>
        <p:spPr>
          <a:xfrm>
            <a:off x="8524875" y="2143125"/>
            <a:ext cx="857250" cy="3857625"/>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pic>
        <p:nvPicPr>
          <p:cNvPr id="68680" name="图片 1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5"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6"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7" name="Rectangle 1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8" name="Rectangle 6"/>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9639" name="Rectangle 8"/>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pSp>
        <p:nvGrpSpPr>
          <p:cNvPr id="69640" name="组合 26"/>
          <p:cNvGrpSpPr/>
          <p:nvPr/>
        </p:nvGrpSpPr>
        <p:grpSpPr>
          <a:xfrm>
            <a:off x="3238500" y="1143000"/>
            <a:ext cx="5143500" cy="4286250"/>
            <a:chOff x="1714480" y="928670"/>
            <a:chExt cx="5143536" cy="4286280"/>
          </a:xfrm>
        </p:grpSpPr>
        <p:sp>
          <p:nvSpPr>
            <p:cNvPr id="69642" name="流程图: 过程 14"/>
            <p:cNvSpPr/>
            <p:nvPr/>
          </p:nvSpPr>
          <p:spPr>
            <a:xfrm>
              <a:off x="1714480" y="928670"/>
              <a:ext cx="5143536" cy="4286280"/>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69643" name="矩形 15"/>
            <p:cNvSpPr/>
            <p:nvPr/>
          </p:nvSpPr>
          <p:spPr>
            <a:xfrm>
              <a:off x="1714480" y="1500174"/>
              <a:ext cx="5143536" cy="571504"/>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zh-CN" altLang="en-US" sz="3200" b="1" dirty="0">
                  <a:latin typeface="Arial" panose="020B0604020202020204" pitchFamily="34" charset="0"/>
                </a:rPr>
                <a:t>输出</a:t>
              </a:r>
              <a:r>
                <a:rPr lang="en-US" altLang="zh-CN" sz="3200" b="1" dirty="0">
                  <a:latin typeface="Arial" panose="020B0604020202020204" pitchFamily="34" charset="0"/>
                </a:rPr>
                <a:t>f1,f2</a:t>
              </a:r>
              <a:endParaRPr lang="zh-CN" altLang="en-US" sz="3200" b="1" dirty="0">
                <a:latin typeface="Arial" panose="020B0604020202020204" pitchFamily="34" charset="0"/>
              </a:endParaRPr>
            </a:p>
          </p:txBody>
        </p:sp>
        <p:sp>
          <p:nvSpPr>
            <p:cNvPr id="69644" name="矩形 16"/>
            <p:cNvSpPr/>
            <p:nvPr/>
          </p:nvSpPr>
          <p:spPr>
            <a:xfrm>
              <a:off x="1714480" y="2071678"/>
              <a:ext cx="5143536" cy="3143272"/>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For i=1 to 38</a:t>
              </a:r>
              <a:endParaRPr lang="zh-CN" altLang="en-US" sz="3200" b="1" baseline="30000" dirty="0">
                <a:latin typeface="Arial" panose="020B0604020202020204" pitchFamily="34" charset="0"/>
              </a:endParaRPr>
            </a:p>
          </p:txBody>
        </p:sp>
        <p:sp>
          <p:nvSpPr>
            <p:cNvPr id="69645" name="流程图: 过程 17"/>
            <p:cNvSpPr/>
            <p:nvPr/>
          </p:nvSpPr>
          <p:spPr>
            <a:xfrm>
              <a:off x="2786050" y="2643182"/>
              <a:ext cx="4071966" cy="2571768"/>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endParaRPr lang="en-US" altLang="zh-CN" dirty="0">
                <a:latin typeface="Arial" panose="020B0604020202020204" pitchFamily="34" charset="0"/>
              </a:endParaRPr>
            </a:p>
            <a:p>
              <a:endParaRPr lang="en-US" altLang="zh-CN" dirty="0">
                <a:latin typeface="Arial" panose="020B0604020202020204" pitchFamily="34" charset="0"/>
              </a:endParaRPr>
            </a:p>
            <a:p>
              <a:endParaRPr lang="en-US" altLang="zh-CN" dirty="0">
                <a:latin typeface="Arial" panose="020B0604020202020204" pitchFamily="34" charset="0"/>
              </a:endParaRPr>
            </a:p>
            <a:p>
              <a:endParaRPr lang="zh-CN" altLang="en-US" sz="3200" dirty="0">
                <a:latin typeface="Arial" panose="020B0604020202020204" pitchFamily="34" charset="0"/>
              </a:endParaRPr>
            </a:p>
          </p:txBody>
        </p:sp>
        <p:sp>
          <p:nvSpPr>
            <p:cNvPr id="69646" name="流程图: 过程 18"/>
            <p:cNvSpPr/>
            <p:nvPr/>
          </p:nvSpPr>
          <p:spPr>
            <a:xfrm>
              <a:off x="2786050" y="2643182"/>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f3=f1+f2</a:t>
              </a:r>
              <a:endParaRPr lang="zh-CN" altLang="en-US" sz="3200" b="1" dirty="0">
                <a:latin typeface="Arial" panose="020B0604020202020204" pitchFamily="34" charset="0"/>
              </a:endParaRPr>
            </a:p>
          </p:txBody>
        </p:sp>
        <p:sp>
          <p:nvSpPr>
            <p:cNvPr id="69647" name="流程图: 过程 19"/>
            <p:cNvSpPr/>
            <p:nvPr/>
          </p:nvSpPr>
          <p:spPr>
            <a:xfrm>
              <a:off x="2786050" y="3286124"/>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zh-CN" altLang="en-US" sz="3200" b="1" dirty="0">
                  <a:latin typeface="Arial" panose="020B0604020202020204" pitchFamily="34" charset="0"/>
                </a:rPr>
                <a:t>输出</a:t>
              </a:r>
              <a:r>
                <a:rPr lang="en-US" altLang="zh-CN" sz="3200" b="1" dirty="0">
                  <a:latin typeface="Arial" panose="020B0604020202020204" pitchFamily="34" charset="0"/>
                </a:rPr>
                <a:t>f3</a:t>
              </a:r>
              <a:endParaRPr lang="zh-CN" altLang="en-US" sz="3200" b="1" dirty="0">
                <a:latin typeface="Arial" panose="020B0604020202020204" pitchFamily="34" charset="0"/>
              </a:endParaRPr>
            </a:p>
          </p:txBody>
        </p:sp>
        <p:sp>
          <p:nvSpPr>
            <p:cNvPr id="69648" name="流程图: 过程 20"/>
            <p:cNvSpPr/>
            <p:nvPr/>
          </p:nvSpPr>
          <p:spPr>
            <a:xfrm>
              <a:off x="2786050" y="3929066"/>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f1=f2</a:t>
              </a:r>
              <a:endParaRPr lang="zh-CN" altLang="en-US" sz="3200" b="1" dirty="0">
                <a:latin typeface="Arial" panose="020B0604020202020204" pitchFamily="34" charset="0"/>
              </a:endParaRPr>
            </a:p>
          </p:txBody>
        </p:sp>
        <p:sp>
          <p:nvSpPr>
            <p:cNvPr id="69649" name="流程图: 过程 21"/>
            <p:cNvSpPr/>
            <p:nvPr/>
          </p:nvSpPr>
          <p:spPr>
            <a:xfrm>
              <a:off x="2786050" y="4572008"/>
              <a:ext cx="4071966" cy="642942"/>
            </a:xfrm>
            <a:prstGeom prst="flowChartProcess">
              <a:avLst/>
            </a:prstGeom>
            <a:solidFill>
              <a:schemeClr val="accent1"/>
            </a:solidFill>
            <a:ln w="38100" cap="flat" cmpd="sng">
              <a:solidFill>
                <a:srgbClr val="0000CC"/>
              </a:solidFill>
              <a:prstDash val="solid"/>
              <a:miter/>
              <a:headEnd type="none" w="med" len="med"/>
              <a:tailEnd type="none" w="med" len="med"/>
            </a:ln>
          </p:spPr>
          <p:txBody>
            <a:bodyPr wrap="none"/>
            <a:p>
              <a:r>
                <a:rPr lang="en-US" altLang="zh-CN" sz="3200" b="1" dirty="0">
                  <a:latin typeface="Arial" panose="020B0604020202020204" pitchFamily="34" charset="0"/>
                </a:rPr>
                <a:t>f2=f3</a:t>
              </a:r>
              <a:endParaRPr lang="zh-CN" altLang="en-US" sz="3200" b="1" dirty="0">
                <a:latin typeface="Arial" panose="020B0604020202020204" pitchFamily="34" charset="0"/>
              </a:endParaRPr>
            </a:p>
          </p:txBody>
        </p:sp>
        <p:sp>
          <p:nvSpPr>
            <p:cNvPr id="69650" name="矩形 25"/>
            <p:cNvSpPr/>
            <p:nvPr/>
          </p:nvSpPr>
          <p:spPr>
            <a:xfrm>
              <a:off x="1714480" y="928670"/>
              <a:ext cx="5143536" cy="571504"/>
            </a:xfrm>
            <a:prstGeom prst="rect">
              <a:avLst/>
            </a:prstGeom>
            <a:solidFill>
              <a:schemeClr val="accent1"/>
            </a:solidFill>
            <a:ln w="38100" cap="flat" cmpd="sng">
              <a:solidFill>
                <a:srgbClr val="0000CC"/>
              </a:solidFill>
              <a:prstDash val="solid"/>
              <a:miter/>
              <a:headEnd type="none" w="med" len="med"/>
              <a:tailEnd type="none" w="med" len="med"/>
            </a:ln>
          </p:spPr>
          <p:txBody>
            <a:bodyPr wrap="none"/>
            <a:p>
              <a:pPr algn="ctr"/>
              <a:r>
                <a:rPr lang="en-US" altLang="zh-CN" sz="3200" b="1" dirty="0">
                  <a:latin typeface="Arial" panose="020B0604020202020204" pitchFamily="34" charset="0"/>
                </a:rPr>
                <a:t>f1=1,f2=1</a:t>
              </a:r>
              <a:endParaRPr lang="zh-CN" altLang="en-US" sz="3200" b="1" dirty="0">
                <a:latin typeface="Arial" panose="020B0604020202020204" pitchFamily="34" charset="0"/>
              </a:endParaRPr>
            </a:p>
          </p:txBody>
        </p:sp>
      </p:grpSp>
      <p:pic>
        <p:nvPicPr>
          <p:cNvPr id="69641"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3"/>
          <p:cNvSpPr>
            <a:spLocks noGrp="1"/>
          </p:cNvSpPr>
          <p:nvPr>
            <p:ph idx="1"/>
          </p:nvPr>
        </p:nvSpPr>
        <p:spPr>
          <a:xfrm>
            <a:off x="2166938" y="500063"/>
            <a:ext cx="7715250" cy="621506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f1=1,f2=1,f3;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printf("%12d\n%12d\n",f1,f2);</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 i&lt;=38;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f3=f1+f2;</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printf("%12d\n",f3);</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f1=f2;</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f2=f3;</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7065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2"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3"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4"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pSp>
        <p:nvGrpSpPr>
          <p:cNvPr id="2" name="组合 11"/>
          <p:cNvGrpSpPr/>
          <p:nvPr/>
        </p:nvGrpSpPr>
        <p:grpSpPr>
          <a:xfrm>
            <a:off x="7596188" y="2643188"/>
            <a:ext cx="2500312" cy="3037423"/>
            <a:chOff x="6215074" y="3000372"/>
            <a:chExt cx="2500330" cy="3037200"/>
          </a:xfrm>
        </p:grpSpPr>
        <p:pic>
          <p:nvPicPr>
            <p:cNvPr id="70669" name="Picture 2" descr="pic5-8-1"/>
            <p:cNvPicPr>
              <a:picLocks noChangeAspect="1"/>
            </p:cNvPicPr>
            <p:nvPr/>
          </p:nvPicPr>
          <p:blipFill>
            <a:blip r:embed="rId1"/>
            <a:stretch>
              <a:fillRect/>
            </a:stretch>
          </p:blipFill>
          <p:spPr>
            <a:xfrm>
              <a:off x="6215074" y="3000372"/>
              <a:ext cx="2500330" cy="2714644"/>
            </a:xfrm>
            <a:prstGeom prst="rect">
              <a:avLst/>
            </a:prstGeom>
            <a:noFill/>
            <a:ln w="9525">
              <a:noFill/>
            </a:ln>
          </p:spPr>
        </p:pic>
        <p:sp>
          <p:nvSpPr>
            <p:cNvPr id="70670" name="TextBox 10"/>
            <p:cNvSpPr txBox="1"/>
            <p:nvPr/>
          </p:nvSpPr>
          <p:spPr>
            <a:xfrm>
              <a:off x="6215074" y="5715016"/>
              <a:ext cx="2500330" cy="322556"/>
            </a:xfrm>
            <a:prstGeom prst="rect">
              <a:avLst/>
            </a:prstGeom>
            <a:solidFill>
              <a:schemeClr val="tx1"/>
            </a:solidFill>
            <a:ln w="9525">
              <a:noFill/>
            </a:ln>
          </p:spPr>
          <p:txBody>
            <a:bodyPr tIns="0">
              <a:spAutoFit/>
            </a:bodyPr>
            <a:p>
              <a:pPr algn="ctr"/>
              <a:r>
                <a:rPr lang="en-US" altLang="zh-CN" dirty="0">
                  <a:solidFill>
                    <a:schemeClr val="accent1"/>
                  </a:solidFill>
                  <a:latin typeface="Arial" panose="020B0604020202020204" pitchFamily="34" charset="0"/>
                </a:rPr>
                <a:t>…</a:t>
              </a:r>
              <a:endParaRPr lang="zh-CN" altLang="en-US" dirty="0">
                <a:solidFill>
                  <a:schemeClr val="accent1"/>
                </a:solidFill>
                <a:latin typeface="Arial" panose="020B0604020202020204" pitchFamily="34" charset="0"/>
              </a:endParaRPr>
            </a:p>
          </p:txBody>
        </p:sp>
      </p:grpSp>
      <p:sp>
        <p:nvSpPr>
          <p:cNvPr id="13" name="TextBox 12"/>
          <p:cNvSpPr txBox="1"/>
          <p:nvPr/>
        </p:nvSpPr>
        <p:spPr>
          <a:xfrm>
            <a:off x="4667250" y="4929188"/>
            <a:ext cx="2928938"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代码可改进</a:t>
            </a:r>
            <a:endParaRPr lang="en-US" altLang="zh-CN" sz="2800" b="1" dirty="0">
              <a:solidFill>
                <a:srgbClr val="0000CC"/>
              </a:solidFill>
              <a:latin typeface="Arial" panose="020B0604020202020204" pitchFamily="34" charset="0"/>
            </a:endParaRPr>
          </a:p>
        </p:txBody>
      </p:sp>
      <p:pic>
        <p:nvPicPr>
          <p:cNvPr id="70668" name="图片 13"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3"/>
          <p:cNvSpPr>
            <a:spLocks noGrp="1"/>
          </p:cNvSpPr>
          <p:nvPr>
            <p:ph idx="1"/>
          </p:nvPr>
        </p:nvSpPr>
        <p:spPr>
          <a:xfrm>
            <a:off x="2166938" y="642938"/>
            <a:ext cx="7143750" cy="5857875"/>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f1=1,f2=1;  int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for(i=1; i&lt;=</a:t>
            </a:r>
            <a:r>
              <a:rPr kumimoji="1" lang="en-US" altLang="zh-CN" sz="2800" dirty="0">
                <a:solidFill>
                  <a:srgbClr val="FF0000"/>
                </a:solidFill>
                <a:latin typeface="+mn-lt"/>
                <a:ea typeface="+mn-ea"/>
                <a:cs typeface="+mn-cs"/>
              </a:rPr>
              <a:t>20</a:t>
            </a:r>
            <a:r>
              <a:rPr kumimoji="1" lang="en-US" altLang="zh-CN" sz="2800" dirty="0">
                <a:latin typeface="+mn-lt"/>
                <a:ea typeface="+mn-ea"/>
                <a:cs typeface="+mn-cs"/>
              </a:rPr>
              <a: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printf("%12d %12d ",</a:t>
            </a:r>
            <a:r>
              <a:rPr kumimoji="1" lang="en-US" altLang="zh-CN" sz="2800" dirty="0">
                <a:solidFill>
                  <a:srgbClr val="FF0000"/>
                </a:solidFill>
                <a:latin typeface="+mn-lt"/>
                <a:ea typeface="+mn-ea"/>
                <a:cs typeface="+mn-cs"/>
              </a:rPr>
              <a:t>f1,f2</a:t>
            </a: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if(i%2==0) printf("\n");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f1=f1+f2;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f2=f2+f1;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p:txBody>
      </p:sp>
      <p:sp>
        <p:nvSpPr>
          <p:cNvPr id="7168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6"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7"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8"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8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98306" name="Picture 2"/>
          <p:cNvPicPr>
            <a:picLocks noChangeAspect="1"/>
          </p:cNvPicPr>
          <p:nvPr/>
        </p:nvPicPr>
        <p:blipFill>
          <a:blip r:embed="rId1"/>
          <a:stretch>
            <a:fillRect/>
          </a:stretch>
        </p:blipFill>
        <p:spPr>
          <a:xfrm>
            <a:off x="2095500" y="3857625"/>
            <a:ext cx="7659688" cy="2928938"/>
          </a:xfrm>
          <a:prstGeom prst="rect">
            <a:avLst/>
          </a:prstGeom>
          <a:noFill/>
          <a:ln w="9525">
            <a:noFill/>
          </a:ln>
        </p:spPr>
      </p:pic>
      <p:pic>
        <p:nvPicPr>
          <p:cNvPr id="71691" name="图片 10"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blinds(horizontal)">
                                      <p:cBhvr>
                                        <p:cTn id="7"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txBox="1">
            <a:spLocks noChangeArrowheads="1"/>
          </p:cNvSpPr>
          <p:nvPr/>
        </p:nvSpPr>
        <p:spPr bwMode="auto">
          <a:xfrm>
            <a:off x="2381250" y="1714500"/>
            <a:ext cx="7500938" cy="3071813"/>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zh-CN" sz="3200" b="1" kern="0" cap="none" spc="0" normalizeH="0" baseline="0" noProof="0" dirty="0">
                <a:latin typeface="+mn-lt"/>
                <a:ea typeface="+mn-ea"/>
                <a:cs typeface="+mn-cs"/>
              </a:rPr>
              <a:t>大多数的应用程序都会包含循环结构</a:t>
            </a:r>
            <a:endParaRPr kumimoji="1" lang="en-US" altLang="zh-CN" sz="3200" b="1" kern="0" cap="none" spc="0" normalizeH="0" baseline="0" noProof="0" dirty="0">
              <a:latin typeface="+mn-lt"/>
              <a:ea typeface="+mn-ea"/>
              <a:cs typeface="+mn-cs"/>
            </a:endParaRPr>
          </a:p>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zh-CN" sz="3200" b="1" kern="0" cap="none" spc="0" normalizeH="0" baseline="0" noProof="0" dirty="0">
                <a:latin typeface="+mn-lt"/>
                <a:ea typeface="+mn-ea"/>
                <a:cs typeface="+mn-cs"/>
              </a:rPr>
              <a:t>循环结构和顺序结构、选择结构是结构化程序设计的</a:t>
            </a:r>
            <a:r>
              <a:rPr kumimoji="1" lang="zh-CN" altLang="zh-CN" sz="3200" b="1" kern="0" cap="none" spc="0" normalizeH="0" baseline="0" noProof="0" dirty="0">
                <a:solidFill>
                  <a:srgbClr val="FF0000"/>
                </a:solidFill>
                <a:latin typeface="+mn-lt"/>
                <a:ea typeface="+mn-ea"/>
                <a:cs typeface="+mn-cs"/>
              </a:rPr>
              <a:t>三种基本结构</a:t>
            </a:r>
            <a:r>
              <a:rPr kumimoji="1" lang="zh-CN" altLang="zh-CN" sz="3200" b="1" kern="0" cap="none" spc="0" normalizeH="0" baseline="0" noProof="0" dirty="0">
                <a:latin typeface="+mn-lt"/>
                <a:ea typeface="+mn-ea"/>
                <a:cs typeface="+mn-cs"/>
              </a:rPr>
              <a:t>，它们是各种复杂程序的基本构造单元</a:t>
            </a:r>
            <a:endParaRPr kumimoji="1" lang="en-US" altLang="zh-CN" sz="3200" b="1" kern="0" cap="none" spc="0" normalizeH="0" baseline="0" noProof="0" dirty="0">
              <a:latin typeface="+mn-lt"/>
              <a:ea typeface="+mn-ea"/>
              <a:cs typeface="+mn-cs"/>
            </a:endParaRPr>
          </a:p>
        </p:txBody>
      </p:sp>
      <p:pic>
        <p:nvPicPr>
          <p:cNvPr id="14339" name="图片 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Rectangle 3"/>
          <p:cNvSpPr>
            <a:spLocks noGrp="1"/>
          </p:cNvSpPr>
          <p:nvPr>
            <p:ph idx="1"/>
          </p:nvPr>
        </p:nvSpPr>
        <p:spPr>
          <a:xfrm>
            <a:off x="2166938" y="1214438"/>
            <a:ext cx="8001000" cy="5000625"/>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9</a:t>
            </a:r>
            <a:r>
              <a:rPr kumimoji="1" lang="zh-CN" altLang="zh-CN" dirty="0">
                <a:latin typeface="+mn-lt"/>
                <a:ea typeface="+mn-ea"/>
                <a:cs typeface="+mn-cs"/>
              </a:rPr>
              <a:t>输入一个大于</a:t>
            </a:r>
            <a:r>
              <a:rPr kumimoji="1" lang="en-US" altLang="zh-CN" dirty="0">
                <a:latin typeface="+mn-lt"/>
                <a:ea typeface="+mn-ea"/>
                <a:cs typeface="+mn-cs"/>
              </a:rPr>
              <a:t>3</a:t>
            </a:r>
            <a:r>
              <a:rPr kumimoji="1" lang="zh-CN" altLang="zh-CN" dirty="0">
                <a:latin typeface="+mn-lt"/>
                <a:ea typeface="+mn-ea"/>
                <a:cs typeface="+mn-cs"/>
              </a:rPr>
              <a:t>的整数</a:t>
            </a:r>
            <a:r>
              <a:rPr kumimoji="1" lang="en-US" altLang="zh-CN" dirty="0">
                <a:latin typeface="+mn-lt"/>
                <a:ea typeface="+mn-ea"/>
                <a:cs typeface="+mn-cs"/>
              </a:rPr>
              <a:t>n</a:t>
            </a:r>
            <a:r>
              <a:rPr kumimoji="1" lang="zh-CN" altLang="zh-CN" dirty="0">
                <a:latin typeface="+mn-lt"/>
                <a:ea typeface="+mn-ea"/>
                <a:cs typeface="+mn-cs"/>
              </a:rPr>
              <a:t>，判定它是否素数</a:t>
            </a:r>
            <a:r>
              <a:rPr kumimoji="1" lang="en-US" altLang="zh-CN" dirty="0">
                <a:latin typeface="+mn-lt"/>
                <a:ea typeface="+mn-ea"/>
                <a:cs typeface="+mn-cs"/>
              </a:rPr>
              <a:t>(prime</a:t>
            </a:r>
            <a:r>
              <a:rPr kumimoji="1" lang="zh-CN" altLang="zh-CN" dirty="0">
                <a:latin typeface="+mn-lt"/>
                <a:ea typeface="+mn-ea"/>
                <a:cs typeface="+mn-cs"/>
              </a:rPr>
              <a:t>，又称质数</a:t>
            </a:r>
            <a:r>
              <a:rPr kumimoji="1" lang="en-US" altLang="zh-CN" dirty="0">
                <a:latin typeface="+mn-lt"/>
                <a:ea typeface="+mn-ea"/>
                <a:cs typeface="+mn-cs"/>
              </a:rPr>
              <a:t>)</a:t>
            </a:r>
            <a:r>
              <a:rPr kumimoji="1" lang="zh-CN" altLang="zh-CN" dirty="0">
                <a:latin typeface="+mn-lt"/>
                <a:ea typeface="+mn-ea"/>
                <a:cs typeface="+mn-cs"/>
              </a:rPr>
              <a:t>。</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zh-CN" dirty="0">
                <a:latin typeface="+mn-lt"/>
                <a:ea typeface="+mn-ea"/>
              </a:rPr>
              <a:t>让</a:t>
            </a:r>
            <a:r>
              <a:rPr kumimoji="1" lang="en-US" altLang="zh-CN" dirty="0">
                <a:latin typeface="+mn-lt"/>
                <a:ea typeface="+mn-ea"/>
              </a:rPr>
              <a:t>n</a:t>
            </a:r>
            <a:r>
              <a:rPr kumimoji="1" lang="zh-CN" altLang="zh-CN" dirty="0">
                <a:latin typeface="+mn-lt"/>
                <a:ea typeface="+mn-ea"/>
              </a:rPr>
              <a:t>被</a:t>
            </a:r>
            <a:r>
              <a:rPr kumimoji="1" lang="en-US" altLang="zh-CN" dirty="0">
                <a:latin typeface="+mn-lt"/>
                <a:ea typeface="+mn-ea"/>
              </a:rPr>
              <a:t>i</a:t>
            </a:r>
            <a:r>
              <a:rPr kumimoji="1" lang="zh-CN" altLang="en-US" dirty="0">
                <a:latin typeface="+mn-lt"/>
                <a:ea typeface="+mn-ea"/>
              </a:rPr>
              <a:t>整</a:t>
            </a:r>
            <a:r>
              <a:rPr kumimoji="1" lang="zh-CN" altLang="zh-CN" dirty="0">
                <a:latin typeface="+mn-lt"/>
                <a:ea typeface="+mn-ea"/>
              </a:rPr>
              <a:t>除</a:t>
            </a:r>
            <a:r>
              <a:rPr kumimoji="1" lang="en-US" altLang="zh-CN" dirty="0">
                <a:latin typeface="+mn-lt"/>
                <a:ea typeface="+mn-ea"/>
              </a:rPr>
              <a:t>(i</a:t>
            </a:r>
            <a:r>
              <a:rPr kumimoji="1" lang="zh-CN" altLang="zh-CN" dirty="0">
                <a:latin typeface="+mn-lt"/>
                <a:ea typeface="+mn-ea"/>
              </a:rPr>
              <a:t>的值从</a:t>
            </a:r>
            <a:r>
              <a:rPr kumimoji="1" lang="en-US" altLang="zh-CN" dirty="0">
                <a:latin typeface="+mn-lt"/>
                <a:ea typeface="+mn-ea"/>
              </a:rPr>
              <a:t>2</a:t>
            </a:r>
            <a:r>
              <a:rPr kumimoji="1" lang="zh-CN" altLang="zh-CN" dirty="0">
                <a:latin typeface="+mn-lt"/>
                <a:ea typeface="+mn-ea"/>
              </a:rPr>
              <a:t>变到</a:t>
            </a:r>
            <a:r>
              <a:rPr kumimoji="1" lang="en-US" altLang="zh-CN" dirty="0">
                <a:latin typeface="+mn-lt"/>
                <a:ea typeface="+mn-ea"/>
              </a:rPr>
              <a:t>n-1)</a:t>
            </a:r>
            <a:endParaRPr kumimoji="1" lang="en-US" altLang="zh-CN" dirty="0">
              <a:latin typeface="+mn-lt"/>
              <a:ea typeface="+mn-ea"/>
            </a:endParaRPr>
          </a:p>
          <a:p>
            <a:pPr lvl="1"/>
            <a:r>
              <a:rPr kumimoji="1" lang="zh-CN" altLang="zh-CN" dirty="0">
                <a:latin typeface="+mn-lt"/>
                <a:ea typeface="+mn-ea"/>
              </a:rPr>
              <a:t>如果</a:t>
            </a:r>
            <a:r>
              <a:rPr kumimoji="1" lang="en-US" altLang="zh-CN" dirty="0">
                <a:latin typeface="+mn-lt"/>
                <a:ea typeface="+mn-ea"/>
              </a:rPr>
              <a:t>n</a:t>
            </a:r>
            <a:r>
              <a:rPr kumimoji="1" lang="zh-CN" altLang="zh-CN" dirty="0">
                <a:latin typeface="+mn-lt"/>
                <a:ea typeface="+mn-ea"/>
              </a:rPr>
              <a:t>能被</a:t>
            </a:r>
            <a:r>
              <a:rPr kumimoji="1" lang="en-US" altLang="zh-CN" dirty="0">
                <a:latin typeface="+mn-lt"/>
                <a:ea typeface="+mn-ea"/>
              </a:rPr>
              <a:t>2</a:t>
            </a:r>
            <a:r>
              <a:rPr kumimoji="1" lang="zh-CN" altLang="zh-CN" dirty="0">
                <a:latin typeface="+mn-lt"/>
                <a:ea typeface="+mn-ea"/>
              </a:rPr>
              <a:t>～</a:t>
            </a:r>
            <a:r>
              <a:rPr kumimoji="1" lang="en-US" altLang="zh-CN" dirty="0">
                <a:latin typeface="+mn-lt"/>
                <a:ea typeface="+mn-ea"/>
              </a:rPr>
              <a:t>(n-1)</a:t>
            </a:r>
            <a:r>
              <a:rPr kumimoji="1" lang="zh-CN" altLang="zh-CN" dirty="0">
                <a:latin typeface="+mn-lt"/>
                <a:ea typeface="+mn-ea"/>
              </a:rPr>
              <a:t>之中任何一个整数整除，则表示</a:t>
            </a:r>
            <a:r>
              <a:rPr kumimoji="1" lang="en-US" altLang="zh-CN" dirty="0">
                <a:latin typeface="+mn-lt"/>
                <a:ea typeface="+mn-ea"/>
              </a:rPr>
              <a:t>n</a:t>
            </a:r>
            <a:r>
              <a:rPr kumimoji="1" lang="zh-CN" altLang="zh-CN" dirty="0">
                <a:latin typeface="+mn-lt"/>
                <a:ea typeface="+mn-ea"/>
              </a:rPr>
              <a:t>肯定不是素数，不必再继续被后面的整数除，因此，可以提前结束循环</a:t>
            </a:r>
            <a:endParaRPr kumimoji="1" lang="en-US" altLang="zh-CN" dirty="0">
              <a:latin typeface="+mn-lt"/>
              <a:ea typeface="+mn-ea"/>
            </a:endParaRPr>
          </a:p>
          <a:p>
            <a:pPr lvl="1"/>
            <a:r>
              <a:rPr kumimoji="1" lang="zh-CN" altLang="zh-CN" dirty="0">
                <a:latin typeface="+mn-lt"/>
                <a:ea typeface="+mn-ea"/>
              </a:rPr>
              <a:t>注意：此时</a:t>
            </a:r>
            <a:r>
              <a:rPr kumimoji="1" lang="en-US" altLang="zh-CN" dirty="0">
                <a:latin typeface="+mn-lt"/>
                <a:ea typeface="+mn-ea"/>
              </a:rPr>
              <a:t>i</a:t>
            </a:r>
            <a:r>
              <a:rPr kumimoji="1" lang="zh-CN" altLang="zh-CN" dirty="0">
                <a:latin typeface="+mn-lt"/>
                <a:ea typeface="+mn-ea"/>
              </a:rPr>
              <a:t>的值必然小于</a:t>
            </a:r>
            <a:r>
              <a:rPr kumimoji="1" lang="en-US" altLang="zh-CN" dirty="0">
                <a:latin typeface="+mn-lt"/>
                <a:ea typeface="+mn-ea"/>
              </a:rPr>
              <a:t>n</a:t>
            </a:r>
            <a:endParaRPr kumimoji="1" lang="zh-CN" altLang="zh-CN" dirty="0">
              <a:latin typeface="+mn-lt"/>
              <a:ea typeface="+mn-ea"/>
            </a:endParaRPr>
          </a:p>
          <a:p>
            <a:pPr>
              <a:buFont typeface="Wingdings" panose="05000000000000000000" pitchFamily="2" charset="2"/>
              <a:buNone/>
            </a:pPr>
            <a:endParaRPr kumimoji="1" lang="en-US" altLang="zh-CN" dirty="0">
              <a:latin typeface="+mn-lt"/>
              <a:ea typeface="+mn-ea"/>
              <a:cs typeface="+mn-cs"/>
            </a:endParaRPr>
          </a:p>
        </p:txBody>
      </p:sp>
      <p:sp>
        <p:nvSpPr>
          <p:cNvPr id="72707"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0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0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10"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11"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12"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71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2714" name="图片 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0">
                                            <p:txEl>
                                              <p:charRg st="40" end="46"/>
                                            </p:txEl>
                                          </p:spTgt>
                                        </p:tgtEl>
                                        <p:attrNameLst>
                                          <p:attrName>style.visibility</p:attrName>
                                        </p:attrNameLst>
                                      </p:cBhvr>
                                      <p:to>
                                        <p:strVal val="visible"/>
                                      </p:to>
                                    </p:set>
                                    <p:animEffect transition="in" filter="blinds(horizontal)">
                                      <p:cBhvr>
                                        <p:cTn id="7" dur="500"/>
                                        <p:tgtEl>
                                          <p:spTgt spid="4100">
                                            <p:txEl>
                                              <p:charRg st="40" end="4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100">
                                            <p:txEl>
                                              <p:charRg st="46" end="65"/>
                                            </p:txEl>
                                          </p:spTgt>
                                        </p:tgtEl>
                                        <p:attrNameLst>
                                          <p:attrName>style.visibility</p:attrName>
                                        </p:attrNameLst>
                                      </p:cBhvr>
                                      <p:to>
                                        <p:strVal val="visible"/>
                                      </p:to>
                                    </p:set>
                                    <p:animEffect transition="in" filter="blinds(horizontal)">
                                      <p:cBhvr>
                                        <p:cTn id="10" dur="500"/>
                                        <p:tgtEl>
                                          <p:spTgt spid="4100">
                                            <p:txEl>
                                              <p:charRg st="46" end="6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100">
                                            <p:txEl>
                                              <p:charRg st="65" end="124"/>
                                            </p:txEl>
                                          </p:spTgt>
                                        </p:tgtEl>
                                        <p:attrNameLst>
                                          <p:attrName>style.visibility</p:attrName>
                                        </p:attrNameLst>
                                      </p:cBhvr>
                                      <p:to>
                                        <p:strVal val="visible"/>
                                      </p:to>
                                    </p:set>
                                    <p:animEffect transition="in" filter="blinds(horizontal)">
                                      <p:cBhvr>
                                        <p:cTn id="13" dur="500"/>
                                        <p:tgtEl>
                                          <p:spTgt spid="4100">
                                            <p:txEl>
                                              <p:charRg st="65" end="12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100">
                                            <p:txEl>
                                              <p:charRg st="124" end="138"/>
                                            </p:txEl>
                                          </p:spTgt>
                                        </p:tgtEl>
                                        <p:attrNameLst>
                                          <p:attrName>style.visibility</p:attrName>
                                        </p:attrNameLst>
                                      </p:cBhvr>
                                      <p:to>
                                        <p:strVal val="visible"/>
                                      </p:to>
                                    </p:set>
                                    <p:animEffect transition="in" filter="blinds(horizontal)">
                                      <p:cBhvr>
                                        <p:cTn id="16" dur="500"/>
                                        <p:tgtEl>
                                          <p:spTgt spid="4100">
                                            <p:txEl>
                                              <p:charRg st="124"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1" name="Rectangle 4"/>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2" name="Rectangle 7"/>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3" name="Rectangle 9"/>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4" name="Rectangle 11"/>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5" name="Rectangle 13"/>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3736" name="Rectangle 7"/>
          <p:cNvSpPr/>
          <p:nvPr/>
        </p:nvSpPr>
        <p:spPr>
          <a:xfrm>
            <a:off x="2095500" y="-327025"/>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1" name="TextBox 46"/>
          <p:cNvSpPr txBox="1"/>
          <p:nvPr/>
        </p:nvSpPr>
        <p:spPr>
          <a:xfrm>
            <a:off x="7440613" y="1609725"/>
            <a:ext cx="500062"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12" name="直接箭头连接符 47"/>
          <p:cNvCxnSpPr/>
          <p:nvPr/>
        </p:nvCxnSpPr>
        <p:spPr>
          <a:xfrm rot="-5400000" flipH="1">
            <a:off x="5935663" y="4929188"/>
            <a:ext cx="303212" cy="17462"/>
          </a:xfrm>
          <a:prstGeom prst="straightConnector1">
            <a:avLst/>
          </a:prstGeom>
          <a:ln w="38100" cap="flat" cmpd="sng">
            <a:solidFill>
              <a:schemeClr val="tx1"/>
            </a:solidFill>
            <a:prstDash val="solid"/>
            <a:miter/>
            <a:headEnd type="none" w="med" len="med"/>
            <a:tailEnd type="arrow" w="med" len="med"/>
          </a:ln>
        </p:spPr>
      </p:cxnSp>
      <p:cxnSp>
        <p:nvCxnSpPr>
          <p:cNvPr id="13" name="直接箭头连接符 48"/>
          <p:cNvCxnSpPr/>
          <p:nvPr/>
        </p:nvCxnSpPr>
        <p:spPr>
          <a:xfrm>
            <a:off x="4167188" y="642938"/>
            <a:ext cx="1857375" cy="0"/>
          </a:xfrm>
          <a:prstGeom prst="straightConnector1">
            <a:avLst/>
          </a:prstGeom>
          <a:ln w="38100" cap="flat" cmpd="sng">
            <a:solidFill>
              <a:schemeClr val="tx1"/>
            </a:solidFill>
            <a:prstDash val="solid"/>
            <a:miter/>
            <a:headEnd type="none" w="med" len="med"/>
            <a:tailEnd type="arrow" w="med" len="med"/>
          </a:ln>
        </p:spPr>
      </p:cxnSp>
      <p:cxnSp>
        <p:nvCxnSpPr>
          <p:cNvPr id="14" name="直接连接符 49"/>
          <p:cNvCxnSpPr/>
          <p:nvPr/>
        </p:nvCxnSpPr>
        <p:spPr>
          <a:xfrm rot="-5400000" flipH="1">
            <a:off x="6724650" y="3414713"/>
            <a:ext cx="2730500" cy="12700"/>
          </a:xfrm>
          <a:prstGeom prst="line">
            <a:avLst/>
          </a:prstGeom>
          <a:ln w="38100" cap="flat" cmpd="sng">
            <a:solidFill>
              <a:schemeClr val="tx1"/>
            </a:solidFill>
            <a:prstDash val="solid"/>
            <a:miter/>
            <a:headEnd type="none" w="med" len="med"/>
            <a:tailEnd type="none" w="med" len="med"/>
          </a:ln>
        </p:spPr>
      </p:cxnSp>
      <p:cxnSp>
        <p:nvCxnSpPr>
          <p:cNvPr id="15" name="直接连接符 50"/>
          <p:cNvCxnSpPr/>
          <p:nvPr/>
        </p:nvCxnSpPr>
        <p:spPr>
          <a:xfrm rot="-10800000" flipV="1">
            <a:off x="6062663" y="4786313"/>
            <a:ext cx="2020887" cy="0"/>
          </a:xfrm>
          <a:prstGeom prst="line">
            <a:avLst/>
          </a:prstGeom>
          <a:ln w="38100" cap="flat" cmpd="sng">
            <a:solidFill>
              <a:schemeClr val="tx1"/>
            </a:solidFill>
            <a:prstDash val="solid"/>
            <a:miter/>
            <a:headEnd type="none" w="med" len="med"/>
            <a:tailEnd type="none" w="med" len="med"/>
          </a:ln>
        </p:spPr>
      </p:cxnSp>
      <p:cxnSp>
        <p:nvCxnSpPr>
          <p:cNvPr id="16" name="直接连接符 51"/>
          <p:cNvCxnSpPr/>
          <p:nvPr/>
        </p:nvCxnSpPr>
        <p:spPr>
          <a:xfrm rot="10800000">
            <a:off x="7516813" y="2046288"/>
            <a:ext cx="566737" cy="4762"/>
          </a:xfrm>
          <a:prstGeom prst="line">
            <a:avLst/>
          </a:prstGeom>
          <a:ln w="38100" cap="flat" cmpd="sng">
            <a:solidFill>
              <a:schemeClr val="tx1"/>
            </a:solidFill>
            <a:prstDash val="solid"/>
            <a:miter/>
            <a:headEnd type="none" w="med" len="med"/>
            <a:tailEnd type="none" w="med" len="med"/>
          </a:ln>
        </p:spPr>
      </p:cxnSp>
      <p:sp>
        <p:nvSpPr>
          <p:cNvPr id="22" name="TextBox 57"/>
          <p:cNvSpPr txBox="1"/>
          <p:nvPr/>
        </p:nvSpPr>
        <p:spPr>
          <a:xfrm>
            <a:off x="6100763" y="3484563"/>
            <a:ext cx="500062"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23" name="直接箭头连接符 58"/>
          <p:cNvCxnSpPr/>
          <p:nvPr/>
        </p:nvCxnSpPr>
        <p:spPr>
          <a:xfrm rot="-5400000" flipH="1">
            <a:off x="5815013" y="3770313"/>
            <a:ext cx="428625" cy="0"/>
          </a:xfrm>
          <a:prstGeom prst="straightConnector1">
            <a:avLst/>
          </a:prstGeom>
          <a:ln w="38100" cap="flat" cmpd="sng">
            <a:solidFill>
              <a:schemeClr val="tx1"/>
            </a:solidFill>
            <a:prstDash val="solid"/>
            <a:miter/>
            <a:headEnd type="none" w="med" len="med"/>
            <a:tailEnd type="arrow" w="med" len="med"/>
          </a:ln>
        </p:spPr>
      </p:cxnSp>
      <p:cxnSp>
        <p:nvCxnSpPr>
          <p:cNvPr id="24" name="直接连接符 60"/>
          <p:cNvCxnSpPr/>
          <p:nvPr/>
        </p:nvCxnSpPr>
        <p:spPr>
          <a:xfrm rot="10800000">
            <a:off x="4167188" y="4643438"/>
            <a:ext cx="1844675" cy="15875"/>
          </a:xfrm>
          <a:prstGeom prst="line">
            <a:avLst/>
          </a:prstGeom>
          <a:ln w="38100" cap="flat" cmpd="sng">
            <a:solidFill>
              <a:schemeClr val="tx1"/>
            </a:solidFill>
            <a:prstDash val="solid"/>
            <a:miter/>
            <a:headEnd type="none" w="med" len="med"/>
            <a:tailEnd type="none" w="med" len="med"/>
          </a:ln>
        </p:spPr>
      </p:cxnSp>
      <p:cxnSp>
        <p:nvCxnSpPr>
          <p:cNvPr id="25" name="直接连接符 61"/>
          <p:cNvCxnSpPr/>
          <p:nvPr/>
        </p:nvCxnSpPr>
        <p:spPr>
          <a:xfrm rot="5400000" flipH="1" flipV="1">
            <a:off x="2166938" y="2643188"/>
            <a:ext cx="4000500" cy="0"/>
          </a:xfrm>
          <a:prstGeom prst="line">
            <a:avLst/>
          </a:prstGeom>
          <a:ln w="38100" cap="flat" cmpd="sng">
            <a:solidFill>
              <a:schemeClr val="tx1"/>
            </a:solidFill>
            <a:prstDash val="solid"/>
            <a:miter/>
            <a:headEnd type="none" w="med" len="med"/>
            <a:tailEnd type="none" w="med" len="med"/>
          </a:ln>
        </p:spPr>
      </p:cxnSp>
      <p:cxnSp>
        <p:nvCxnSpPr>
          <p:cNvPr id="26" name="直接连接符 63"/>
          <p:cNvCxnSpPr/>
          <p:nvPr/>
        </p:nvCxnSpPr>
        <p:spPr>
          <a:xfrm rot="-5400000" flipH="1">
            <a:off x="5916613" y="4535488"/>
            <a:ext cx="201612" cy="12700"/>
          </a:xfrm>
          <a:prstGeom prst="line">
            <a:avLst/>
          </a:prstGeom>
          <a:ln w="38100" cap="flat" cmpd="sng">
            <a:solidFill>
              <a:schemeClr val="tx1"/>
            </a:solidFill>
            <a:prstDash val="solid"/>
            <a:miter/>
            <a:headEnd type="none" w="med" len="med"/>
            <a:tailEnd type="none" w="med" len="med"/>
          </a:ln>
        </p:spPr>
      </p:cxnSp>
      <p:sp>
        <p:nvSpPr>
          <p:cNvPr id="28" name="TextBox 67"/>
          <p:cNvSpPr txBox="1"/>
          <p:nvPr/>
        </p:nvSpPr>
        <p:spPr>
          <a:xfrm>
            <a:off x="7583488" y="2705100"/>
            <a:ext cx="4492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31" name="流程图: 过程 70"/>
          <p:cNvSpPr/>
          <p:nvPr/>
        </p:nvSpPr>
        <p:spPr>
          <a:xfrm>
            <a:off x="5187950" y="395128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n=i+1</a:t>
            </a:r>
            <a:endParaRPr lang="zh-CN" altLang="en-US" sz="2800" b="1" dirty="0">
              <a:latin typeface="Arial" panose="020B0604020202020204" pitchFamily="34" charset="0"/>
            </a:endParaRPr>
          </a:p>
        </p:txBody>
      </p:sp>
      <p:sp>
        <p:nvSpPr>
          <p:cNvPr id="32" name="平行四边形 31"/>
          <p:cNvSpPr/>
          <p:nvPr/>
        </p:nvSpPr>
        <p:spPr>
          <a:xfrm>
            <a:off x="5103813" y="0"/>
            <a:ext cx="1714500" cy="500063"/>
          </a:xfrm>
          <a:prstGeom prst="parallelogram">
            <a:avLst>
              <a:gd name="adj" fmla="val 25001"/>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输入</a:t>
            </a:r>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34" name="直接箭头连接符 55"/>
          <p:cNvCxnSpPr/>
          <p:nvPr/>
        </p:nvCxnSpPr>
        <p:spPr>
          <a:xfrm rot="-5400000" flipH="1">
            <a:off x="5789613" y="709613"/>
            <a:ext cx="428625" cy="0"/>
          </a:xfrm>
          <a:prstGeom prst="straightConnector1">
            <a:avLst/>
          </a:prstGeom>
          <a:ln w="38100" cap="flat" cmpd="sng">
            <a:solidFill>
              <a:schemeClr val="tx1"/>
            </a:solidFill>
            <a:prstDash val="solid"/>
            <a:miter/>
            <a:headEnd type="none" w="med" len="med"/>
            <a:tailEnd type="arrow" w="med" len="med"/>
          </a:ln>
        </p:spPr>
      </p:cxnSp>
      <p:sp>
        <p:nvSpPr>
          <p:cNvPr id="35" name="流程图: 过程 68"/>
          <p:cNvSpPr/>
          <p:nvPr/>
        </p:nvSpPr>
        <p:spPr>
          <a:xfrm>
            <a:off x="5175250" y="928688"/>
            <a:ext cx="1714500"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i=2</a:t>
            </a:r>
            <a:endParaRPr lang="zh-CN" altLang="en-US" sz="2800" b="1" dirty="0">
              <a:latin typeface="Arial" panose="020B0604020202020204" pitchFamily="34" charset="0"/>
            </a:endParaRPr>
          </a:p>
        </p:txBody>
      </p:sp>
      <p:sp>
        <p:nvSpPr>
          <p:cNvPr id="36" name="流程图: 决策 52"/>
          <p:cNvSpPr/>
          <p:nvPr/>
        </p:nvSpPr>
        <p:spPr>
          <a:xfrm>
            <a:off x="4603750" y="1698625"/>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 ≤n-1</a:t>
            </a:r>
            <a:endParaRPr lang="zh-CN" altLang="en-US" sz="2800" b="1" dirty="0">
              <a:latin typeface="Arial" panose="020B0604020202020204" pitchFamily="34" charset="0"/>
            </a:endParaRPr>
          </a:p>
        </p:txBody>
      </p:sp>
      <p:cxnSp>
        <p:nvCxnSpPr>
          <p:cNvPr id="37" name="直接箭头连接符 53"/>
          <p:cNvCxnSpPr/>
          <p:nvPr/>
        </p:nvCxnSpPr>
        <p:spPr>
          <a:xfrm rot="5400000">
            <a:off x="5872163" y="1554163"/>
            <a:ext cx="311150" cy="7937"/>
          </a:xfrm>
          <a:prstGeom prst="straightConnector1">
            <a:avLst/>
          </a:prstGeom>
          <a:ln w="38100" cap="flat" cmpd="sng">
            <a:solidFill>
              <a:schemeClr val="tx1"/>
            </a:solidFill>
            <a:prstDash val="solid"/>
            <a:miter/>
            <a:headEnd type="none" w="med" len="med"/>
            <a:tailEnd type="arrow" w="med" len="med"/>
          </a:ln>
        </p:spPr>
      </p:cxnSp>
      <p:sp>
        <p:nvSpPr>
          <p:cNvPr id="38" name="TextBox 54"/>
          <p:cNvSpPr txBox="1"/>
          <p:nvPr/>
        </p:nvSpPr>
        <p:spPr>
          <a:xfrm>
            <a:off x="6103938" y="2341563"/>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39" name="直接箭头连接符 55"/>
          <p:cNvCxnSpPr/>
          <p:nvPr/>
        </p:nvCxnSpPr>
        <p:spPr>
          <a:xfrm rot="-5400000" flipH="1">
            <a:off x="5818188" y="2627313"/>
            <a:ext cx="428625" cy="0"/>
          </a:xfrm>
          <a:prstGeom prst="straightConnector1">
            <a:avLst/>
          </a:prstGeom>
          <a:ln w="38100" cap="flat" cmpd="sng">
            <a:solidFill>
              <a:schemeClr val="tx1"/>
            </a:solidFill>
            <a:prstDash val="solid"/>
            <a:miter/>
            <a:headEnd type="none" w="med" len="med"/>
            <a:tailEnd type="arrow" w="med" len="med"/>
          </a:ln>
        </p:spPr>
      </p:cxnSp>
      <p:sp>
        <p:nvSpPr>
          <p:cNvPr id="40" name="流程图: 决策 56"/>
          <p:cNvSpPr/>
          <p:nvPr/>
        </p:nvSpPr>
        <p:spPr>
          <a:xfrm>
            <a:off x="4318000" y="2841625"/>
            <a:ext cx="34290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n</a:t>
            </a:r>
            <a:r>
              <a:rPr lang="zh-CN" altLang="en-US" sz="2800" b="1" dirty="0">
                <a:latin typeface="Arial" panose="020B0604020202020204" pitchFamily="34" charset="0"/>
              </a:rPr>
              <a:t>被</a:t>
            </a:r>
            <a:r>
              <a:rPr lang="en-US" altLang="zh-CN" sz="2800" b="1" dirty="0">
                <a:latin typeface="Arial" panose="020B0604020202020204" pitchFamily="34" charset="0"/>
              </a:rPr>
              <a:t>i</a:t>
            </a:r>
            <a:r>
              <a:rPr lang="zh-CN" altLang="en-US" sz="2800" b="1" dirty="0">
                <a:latin typeface="Arial" panose="020B0604020202020204" pitchFamily="34" charset="0"/>
              </a:rPr>
              <a:t>整除</a:t>
            </a:r>
            <a:endParaRPr lang="zh-CN" altLang="en-US" sz="2800" b="1" dirty="0">
              <a:latin typeface="Arial" panose="020B0604020202020204" pitchFamily="34" charset="0"/>
            </a:endParaRPr>
          </a:p>
        </p:txBody>
      </p:sp>
      <p:cxnSp>
        <p:nvCxnSpPr>
          <p:cNvPr id="45" name="直接连接符 51"/>
          <p:cNvCxnSpPr>
            <a:endCxn id="40" idx="3"/>
          </p:cNvCxnSpPr>
          <p:nvPr/>
        </p:nvCxnSpPr>
        <p:spPr>
          <a:xfrm rot="10800000">
            <a:off x="7747000" y="3198813"/>
            <a:ext cx="352425" cy="4762"/>
          </a:xfrm>
          <a:prstGeom prst="line">
            <a:avLst/>
          </a:prstGeom>
          <a:ln w="38100" cap="flat" cmpd="sng">
            <a:solidFill>
              <a:schemeClr val="tx1"/>
            </a:solidFill>
            <a:prstDash val="solid"/>
            <a:miter/>
            <a:headEnd type="none" w="med" len="med"/>
            <a:tailEnd type="none" w="med" len="med"/>
          </a:ln>
        </p:spPr>
      </p:cxnSp>
      <p:sp>
        <p:nvSpPr>
          <p:cNvPr id="48" name="流程图: 决策 52"/>
          <p:cNvSpPr/>
          <p:nvPr/>
        </p:nvSpPr>
        <p:spPr>
          <a:xfrm>
            <a:off x="4621213" y="5089525"/>
            <a:ext cx="2857500"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 ≤a</a:t>
            </a:r>
            <a:endParaRPr lang="zh-CN" altLang="en-US" sz="2800" b="1" dirty="0">
              <a:latin typeface="Arial" panose="020B0604020202020204" pitchFamily="34" charset="0"/>
            </a:endParaRPr>
          </a:p>
        </p:txBody>
      </p:sp>
      <p:cxnSp>
        <p:nvCxnSpPr>
          <p:cNvPr id="49" name="直接连接符 51"/>
          <p:cNvCxnSpPr/>
          <p:nvPr/>
        </p:nvCxnSpPr>
        <p:spPr>
          <a:xfrm rot="10800000">
            <a:off x="3692525" y="5446713"/>
            <a:ext cx="923925" cy="4762"/>
          </a:xfrm>
          <a:prstGeom prst="line">
            <a:avLst/>
          </a:prstGeom>
          <a:ln w="38100" cap="flat" cmpd="sng">
            <a:solidFill>
              <a:schemeClr val="tx1"/>
            </a:solidFill>
            <a:prstDash val="solid"/>
            <a:miter/>
            <a:headEnd type="none" w="med" len="med"/>
            <a:tailEnd type="none" w="med" len="med"/>
          </a:ln>
        </p:spPr>
      </p:cxnSp>
      <p:cxnSp>
        <p:nvCxnSpPr>
          <p:cNvPr id="51" name="直接箭头连接符 53"/>
          <p:cNvCxnSpPr/>
          <p:nvPr/>
        </p:nvCxnSpPr>
        <p:spPr>
          <a:xfrm rot="-5400000" flipH="1">
            <a:off x="3478213" y="5661025"/>
            <a:ext cx="428625" cy="0"/>
          </a:xfrm>
          <a:prstGeom prst="straightConnector1">
            <a:avLst/>
          </a:prstGeom>
          <a:ln w="38100" cap="flat" cmpd="sng">
            <a:solidFill>
              <a:schemeClr val="tx1"/>
            </a:solidFill>
            <a:prstDash val="solid"/>
            <a:miter/>
            <a:headEnd type="none" w="med" len="med"/>
            <a:tailEnd type="arrow" w="med" len="med"/>
          </a:ln>
        </p:spPr>
      </p:cxnSp>
      <p:sp>
        <p:nvSpPr>
          <p:cNvPr id="52" name="平行四边形 51"/>
          <p:cNvSpPr/>
          <p:nvPr/>
        </p:nvSpPr>
        <p:spPr>
          <a:xfrm>
            <a:off x="2335213" y="5875338"/>
            <a:ext cx="2643187" cy="500062"/>
          </a:xfrm>
          <a:prstGeom prst="parallelogram">
            <a:avLst>
              <a:gd name="adj" fmla="val 25006"/>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输出不是素数</a:t>
            </a:r>
            <a:endParaRPr lang="zh-CN" altLang="en-US" sz="2800" b="1" dirty="0">
              <a:latin typeface="Arial" panose="020B0604020202020204" pitchFamily="34" charset="0"/>
            </a:endParaRPr>
          </a:p>
        </p:txBody>
      </p:sp>
      <p:sp>
        <p:nvSpPr>
          <p:cNvPr id="53" name="TextBox 67"/>
          <p:cNvSpPr txBox="1"/>
          <p:nvPr/>
        </p:nvSpPr>
        <p:spPr>
          <a:xfrm>
            <a:off x="4049713" y="4875213"/>
            <a:ext cx="4492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cxnSp>
        <p:nvCxnSpPr>
          <p:cNvPr id="54" name="直接连接符 51"/>
          <p:cNvCxnSpPr/>
          <p:nvPr/>
        </p:nvCxnSpPr>
        <p:spPr>
          <a:xfrm rot="10800000">
            <a:off x="7478713" y="5446713"/>
            <a:ext cx="923925" cy="4762"/>
          </a:xfrm>
          <a:prstGeom prst="line">
            <a:avLst/>
          </a:prstGeom>
          <a:ln w="38100" cap="flat" cmpd="sng">
            <a:solidFill>
              <a:schemeClr val="tx1"/>
            </a:solidFill>
            <a:prstDash val="solid"/>
            <a:miter/>
            <a:headEnd type="none" w="med" len="med"/>
            <a:tailEnd type="none" w="med" len="med"/>
          </a:ln>
        </p:spPr>
      </p:cxnSp>
      <p:cxnSp>
        <p:nvCxnSpPr>
          <p:cNvPr id="55" name="直接箭头连接符 53"/>
          <p:cNvCxnSpPr/>
          <p:nvPr/>
        </p:nvCxnSpPr>
        <p:spPr>
          <a:xfrm rot="-5400000" flipH="1">
            <a:off x="8193088" y="5661025"/>
            <a:ext cx="428625" cy="0"/>
          </a:xfrm>
          <a:prstGeom prst="straightConnector1">
            <a:avLst/>
          </a:prstGeom>
          <a:ln w="38100" cap="flat" cmpd="sng">
            <a:solidFill>
              <a:schemeClr val="tx1"/>
            </a:solidFill>
            <a:prstDash val="solid"/>
            <a:miter/>
            <a:headEnd type="none" w="med" len="med"/>
            <a:tailEnd type="arrow" w="med" len="med"/>
          </a:ln>
        </p:spPr>
      </p:cxnSp>
      <p:sp>
        <p:nvSpPr>
          <p:cNvPr id="56" name="平行四边形 55"/>
          <p:cNvSpPr/>
          <p:nvPr/>
        </p:nvSpPr>
        <p:spPr>
          <a:xfrm>
            <a:off x="7050088" y="5875338"/>
            <a:ext cx="2643187" cy="500062"/>
          </a:xfrm>
          <a:prstGeom prst="parallelogram">
            <a:avLst>
              <a:gd name="adj" fmla="val 25006"/>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输出是素数</a:t>
            </a:r>
            <a:endParaRPr lang="zh-CN" altLang="en-US" sz="2800" b="1" dirty="0">
              <a:latin typeface="Arial" panose="020B0604020202020204" pitchFamily="34" charset="0"/>
            </a:endParaRPr>
          </a:p>
        </p:txBody>
      </p:sp>
      <p:sp>
        <p:nvSpPr>
          <p:cNvPr id="57" name="TextBox 46"/>
          <p:cNvSpPr txBox="1"/>
          <p:nvPr/>
        </p:nvSpPr>
        <p:spPr>
          <a:xfrm>
            <a:off x="7693025" y="4946650"/>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cxnSp>
        <p:nvCxnSpPr>
          <p:cNvPr id="64" name="直接连接符 63"/>
          <p:cNvCxnSpPr/>
          <p:nvPr/>
        </p:nvCxnSpPr>
        <p:spPr>
          <a:xfrm rot="5400000">
            <a:off x="3559175" y="6480175"/>
            <a:ext cx="214313" cy="0"/>
          </a:xfrm>
          <a:prstGeom prst="line">
            <a:avLst/>
          </a:prstGeom>
          <a:ln w="38100" cap="flat" cmpd="sng">
            <a:solidFill>
              <a:schemeClr val="tx1"/>
            </a:solidFill>
            <a:prstDash val="solid"/>
            <a:miter/>
            <a:headEnd type="none" w="med" len="med"/>
            <a:tailEnd type="none" w="med" len="med"/>
          </a:ln>
        </p:spPr>
      </p:cxnSp>
      <p:cxnSp>
        <p:nvCxnSpPr>
          <p:cNvPr id="68" name="直接连接符 51"/>
          <p:cNvCxnSpPr/>
          <p:nvPr/>
        </p:nvCxnSpPr>
        <p:spPr>
          <a:xfrm rot="10800000">
            <a:off x="3667125" y="6588125"/>
            <a:ext cx="4786313" cy="0"/>
          </a:xfrm>
          <a:prstGeom prst="line">
            <a:avLst/>
          </a:prstGeom>
          <a:ln w="38100" cap="flat" cmpd="sng">
            <a:solidFill>
              <a:schemeClr val="tx1"/>
            </a:solidFill>
            <a:prstDash val="solid"/>
            <a:miter/>
            <a:headEnd type="none" w="med" len="med"/>
            <a:tailEnd type="none" w="med" len="med"/>
          </a:ln>
        </p:spPr>
      </p:cxnSp>
      <p:cxnSp>
        <p:nvCxnSpPr>
          <p:cNvPr id="71" name="直接连接符 70"/>
          <p:cNvCxnSpPr/>
          <p:nvPr/>
        </p:nvCxnSpPr>
        <p:spPr>
          <a:xfrm rot="5400000">
            <a:off x="8345488" y="6480175"/>
            <a:ext cx="214312" cy="0"/>
          </a:xfrm>
          <a:prstGeom prst="line">
            <a:avLst/>
          </a:prstGeom>
          <a:ln w="38100" cap="flat" cmpd="sng">
            <a:solidFill>
              <a:schemeClr val="tx1"/>
            </a:solidFill>
            <a:prstDash val="solid"/>
            <a:miter/>
            <a:headEnd type="none" w="med" len="med"/>
            <a:tailEnd type="none" w="med" len="med"/>
          </a:ln>
        </p:spPr>
      </p:cxnSp>
      <p:cxnSp>
        <p:nvCxnSpPr>
          <p:cNvPr id="72" name="直接箭头连接符 47"/>
          <p:cNvCxnSpPr/>
          <p:nvPr/>
        </p:nvCxnSpPr>
        <p:spPr>
          <a:xfrm rot="-5400000" flipH="1">
            <a:off x="5953125" y="6713538"/>
            <a:ext cx="303213" cy="17462"/>
          </a:xfrm>
          <a:prstGeom prst="straightConnector1">
            <a:avLst/>
          </a:prstGeom>
          <a:ln w="38100" cap="flat" cmpd="sng">
            <a:solidFill>
              <a:schemeClr val="tx1"/>
            </a:solidFill>
            <a:prstDash val="solid"/>
            <a:miter/>
            <a:headEnd type="none" w="med" len="med"/>
            <a:tailEnd type="arrow" w="med" len="med"/>
          </a:ln>
        </p:spPr>
      </p:cxnSp>
      <p:pic>
        <p:nvPicPr>
          <p:cNvPr id="73772" name="图片 43"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linds(horizontal)">
                                      <p:cBhvr>
                                        <p:cTn id="12" dur="500"/>
                                        <p:tgtEl>
                                          <p:spTgt spid="3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linds(horizontal)">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linds(horizontal)">
                                      <p:cBhvr>
                                        <p:cTn id="20" dur="500"/>
                                        <p:tgtEl>
                                          <p:spTgt spid="3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blinds(horizontal)">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blinds(horizontal)">
                                      <p:cBhvr>
                                        <p:cTn id="33" dur="500"/>
                                        <p:tgtEl>
                                          <p:spTgt spid="3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blinds(horizontal)">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linds(horizontal)">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linds(horizontal)">
                                      <p:cBhvr>
                                        <p:cTn id="46" dur="500"/>
                                        <p:tgtEl>
                                          <p:spTgt spid="23"/>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linds(horizontal)">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1" fill="hold"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slide(fromTop)">
                                      <p:cBhvr>
                                        <p:cTn id="54" dur="500"/>
                                        <p:tgtEl>
                                          <p:spTgt spid="26"/>
                                        </p:tgtEl>
                                      </p:cBhvr>
                                    </p:animEffect>
                                  </p:childTnLst>
                                </p:cTn>
                              </p:par>
                            </p:childTnLst>
                          </p:cTn>
                        </p:par>
                        <p:par>
                          <p:cTn id="55" fill="hold">
                            <p:stCondLst>
                              <p:cond delay="500"/>
                            </p:stCondLst>
                            <p:childTnLst>
                              <p:par>
                                <p:cTn id="56" presetID="12" presetClass="entr" presetSubtype="2"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slide(fromRight)">
                                      <p:cBhvr>
                                        <p:cTn id="58" dur="500"/>
                                        <p:tgtEl>
                                          <p:spTgt spid="24"/>
                                        </p:tgtEl>
                                      </p:cBhvr>
                                    </p:animEffect>
                                  </p:childTnLst>
                                </p:cTn>
                              </p:par>
                            </p:childTnLst>
                          </p:cTn>
                        </p:par>
                        <p:par>
                          <p:cTn id="59" fill="hold">
                            <p:stCondLst>
                              <p:cond delay="1000"/>
                            </p:stCondLst>
                            <p:childTnLst>
                              <p:par>
                                <p:cTn id="60" presetID="12" presetClass="entr" presetSubtype="4"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slide(fromBottom)">
                                      <p:cBhvr>
                                        <p:cTn id="62" dur="500"/>
                                        <p:tgtEl>
                                          <p:spTgt spid="25"/>
                                        </p:tgtEl>
                                      </p:cBhvr>
                                    </p:animEffect>
                                  </p:childTnLst>
                                </p:cTn>
                              </p:par>
                            </p:childTnLst>
                          </p:cTn>
                        </p:par>
                        <p:par>
                          <p:cTn id="63" fill="hold">
                            <p:stCondLst>
                              <p:cond delay="1500"/>
                            </p:stCondLst>
                            <p:childTnLst>
                              <p:par>
                                <p:cTn id="64" presetID="12" presetClass="entr" presetSubtype="8"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slide(fromLeft)">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linds(horizontal)">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slide(fromLeft)">
                                      <p:cBhvr>
                                        <p:cTn id="76" dur="500"/>
                                        <p:tgtEl>
                                          <p:spTgt spid="16"/>
                                        </p:tgtEl>
                                      </p:cBhvr>
                                    </p:animEffect>
                                  </p:childTnLst>
                                </p:cTn>
                              </p:par>
                            </p:childTnLst>
                          </p:cTn>
                        </p:par>
                        <p:par>
                          <p:cTn id="77" fill="hold">
                            <p:stCondLst>
                              <p:cond delay="500"/>
                            </p:stCondLst>
                            <p:childTnLst>
                              <p:par>
                                <p:cTn id="78" presetID="12" presetClass="entr" presetSubtype="1" fill="hold"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slide(fromTop)">
                                      <p:cBhvr>
                                        <p:cTn id="80" dur="500"/>
                                        <p:tgtEl>
                                          <p:spTgt spid="14"/>
                                        </p:tgtEl>
                                      </p:cBhvr>
                                    </p:animEffect>
                                  </p:childTnLst>
                                </p:cTn>
                              </p:par>
                            </p:childTnLst>
                          </p:cTn>
                        </p:par>
                        <p:par>
                          <p:cTn id="81" fill="hold">
                            <p:stCondLst>
                              <p:cond delay="1000"/>
                            </p:stCondLst>
                            <p:childTnLst>
                              <p:par>
                                <p:cTn id="82" presetID="12" presetClass="entr" presetSubtype="2"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slide(fromRight)">
                                      <p:cBhvr>
                                        <p:cTn id="84" dur="500"/>
                                        <p:tgtEl>
                                          <p:spTgt spid="15"/>
                                        </p:tgtEl>
                                      </p:cBhvr>
                                    </p:animEffect>
                                  </p:childTnLst>
                                </p:cTn>
                              </p:par>
                            </p:childTnLst>
                          </p:cTn>
                        </p:par>
                        <p:par>
                          <p:cTn id="85" fill="hold">
                            <p:stCondLst>
                              <p:cond delay="1500"/>
                            </p:stCondLst>
                            <p:childTnLst>
                              <p:par>
                                <p:cTn id="86" presetID="12" presetClass="entr" presetSubtype="1" fill="hold"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slide(fromTop)">
                                      <p:cBhvr>
                                        <p:cTn id="88" dur="500"/>
                                        <p:tgtEl>
                                          <p:spTgt spid="12"/>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blinds(horizontal)">
                                      <p:cBhvr>
                                        <p:cTn id="93" dur="500"/>
                                        <p:tgtEl>
                                          <p:spTgt spid="28"/>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8" fill="hold" nodeType="click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slide(fromLeft)">
                                      <p:cBhvr>
                                        <p:cTn id="98" dur="500"/>
                                        <p:tgtEl>
                                          <p:spTgt spid="45"/>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blinds(horizontal)">
                                      <p:cBhvr>
                                        <p:cTn id="103" dur="500"/>
                                        <p:tgtEl>
                                          <p:spTgt spid="48"/>
                                        </p:tgtEl>
                                      </p:cBhvr>
                                    </p:animEffect>
                                  </p:childTnLst>
                                </p:cTn>
                              </p:par>
                            </p:childTnLst>
                          </p:cTn>
                        </p:par>
                      </p:childTnLst>
                    </p:cTn>
                  </p:par>
                  <p:par>
                    <p:cTn id="104" fill="hold">
                      <p:stCondLst>
                        <p:cond delay="indefinite"/>
                      </p:stCondLst>
                      <p:childTnLst>
                        <p:par>
                          <p:cTn id="105" fill="hold">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blinds(horizontal)">
                                      <p:cBhvr>
                                        <p:cTn id="108" dur="500"/>
                                        <p:tgtEl>
                                          <p:spTgt spid="53"/>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2" fill="hold" nodeType="click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slide(fromRight)">
                                      <p:cBhvr>
                                        <p:cTn id="113" dur="500"/>
                                        <p:tgtEl>
                                          <p:spTgt spid="49"/>
                                        </p:tgtEl>
                                      </p:cBhvr>
                                    </p:animEffect>
                                  </p:childTnLst>
                                </p:cTn>
                              </p:par>
                            </p:childTnLst>
                          </p:cTn>
                        </p:par>
                        <p:par>
                          <p:cTn id="114" fill="hold">
                            <p:stCondLst>
                              <p:cond delay="500"/>
                            </p:stCondLst>
                            <p:childTnLst>
                              <p:par>
                                <p:cTn id="115" presetID="12" presetClass="entr" presetSubtype="1" fill="hold"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slide(fromTop)">
                                      <p:cBhvr>
                                        <p:cTn id="117" dur="500"/>
                                        <p:tgtEl>
                                          <p:spTgt spid="51"/>
                                        </p:tgtEl>
                                      </p:cBhvr>
                                    </p:animEffect>
                                  </p:childTnLst>
                                </p:cTn>
                              </p:par>
                            </p:childTnLst>
                          </p:cTn>
                        </p:par>
                        <p:par>
                          <p:cTn id="118" fill="hold">
                            <p:stCondLst>
                              <p:cond delay="1000"/>
                            </p:stCondLst>
                            <p:childTnLst>
                              <p:par>
                                <p:cTn id="119" presetID="3" presetClass="entr" presetSubtype="10"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blinds(horizontal)">
                                      <p:cBhvr>
                                        <p:cTn id="121" dur="500"/>
                                        <p:tgtEl>
                                          <p:spTgt spid="52"/>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blinds(horizontal)">
                                      <p:cBhvr>
                                        <p:cTn id="126" dur="500"/>
                                        <p:tgtEl>
                                          <p:spTgt spid="57"/>
                                        </p:tgtEl>
                                      </p:cBhvr>
                                    </p:animEffect>
                                  </p:childTnLst>
                                </p:cTn>
                              </p:par>
                            </p:childTnLst>
                          </p:cTn>
                        </p:par>
                      </p:childTnLst>
                    </p:cTn>
                  </p:par>
                  <p:par>
                    <p:cTn id="127" fill="hold">
                      <p:stCondLst>
                        <p:cond delay="indefinite"/>
                      </p:stCondLst>
                      <p:childTnLst>
                        <p:par>
                          <p:cTn id="128" fill="hold">
                            <p:stCondLst>
                              <p:cond delay="0"/>
                            </p:stCondLst>
                            <p:childTnLst>
                              <p:par>
                                <p:cTn id="129" presetID="12" presetClass="entr" presetSubtype="8" fill="hold" nodeType="clickEffect">
                                  <p:stCondLst>
                                    <p:cond delay="0"/>
                                  </p:stCondLst>
                                  <p:childTnLst>
                                    <p:set>
                                      <p:cBhvr>
                                        <p:cTn id="130" dur="1" fill="hold">
                                          <p:stCondLst>
                                            <p:cond delay="0"/>
                                          </p:stCondLst>
                                        </p:cTn>
                                        <p:tgtEl>
                                          <p:spTgt spid="54"/>
                                        </p:tgtEl>
                                        <p:attrNameLst>
                                          <p:attrName>style.visibility</p:attrName>
                                        </p:attrNameLst>
                                      </p:cBhvr>
                                      <p:to>
                                        <p:strVal val="visible"/>
                                      </p:to>
                                    </p:set>
                                    <p:animEffect transition="in" filter="slide(fromLeft)">
                                      <p:cBhvr>
                                        <p:cTn id="131" dur="500"/>
                                        <p:tgtEl>
                                          <p:spTgt spid="54"/>
                                        </p:tgtEl>
                                      </p:cBhvr>
                                    </p:animEffect>
                                  </p:childTnLst>
                                </p:cTn>
                              </p:par>
                            </p:childTnLst>
                          </p:cTn>
                        </p:par>
                        <p:par>
                          <p:cTn id="132" fill="hold">
                            <p:stCondLst>
                              <p:cond delay="500"/>
                            </p:stCondLst>
                            <p:childTnLst>
                              <p:par>
                                <p:cTn id="133" presetID="12" presetClass="entr" presetSubtype="1" fill="hold"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slide(fromTop)">
                                      <p:cBhvr>
                                        <p:cTn id="135" dur="500"/>
                                        <p:tgtEl>
                                          <p:spTgt spid="55"/>
                                        </p:tgtEl>
                                      </p:cBhvr>
                                    </p:animEffect>
                                  </p:childTnLst>
                                </p:cTn>
                              </p:par>
                            </p:childTnLst>
                          </p:cTn>
                        </p:par>
                        <p:par>
                          <p:cTn id="136" fill="hold">
                            <p:stCondLst>
                              <p:cond delay="1000"/>
                            </p:stCondLst>
                            <p:childTnLst>
                              <p:par>
                                <p:cTn id="137" presetID="3" presetClass="entr" presetSubtype="10" fill="hold" grpId="0" nodeType="afterEffect">
                                  <p:stCondLst>
                                    <p:cond delay="0"/>
                                  </p:stCondLst>
                                  <p:childTnLst>
                                    <p:set>
                                      <p:cBhvr>
                                        <p:cTn id="138" dur="1" fill="hold">
                                          <p:stCondLst>
                                            <p:cond delay="0"/>
                                          </p:stCondLst>
                                        </p:cTn>
                                        <p:tgtEl>
                                          <p:spTgt spid="56"/>
                                        </p:tgtEl>
                                        <p:attrNameLst>
                                          <p:attrName>style.visibility</p:attrName>
                                        </p:attrNameLst>
                                      </p:cBhvr>
                                      <p:to>
                                        <p:strVal val="visible"/>
                                      </p:to>
                                    </p:set>
                                    <p:animEffect transition="in" filter="blinds(horizontal)">
                                      <p:cBhvr>
                                        <p:cTn id="139" dur="500"/>
                                        <p:tgtEl>
                                          <p:spTgt spid="56"/>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nodeType="click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blinds(horizontal)">
                                      <p:cBhvr>
                                        <p:cTn id="144" dur="500"/>
                                        <p:tgtEl>
                                          <p:spTgt spid="64"/>
                                        </p:tgtEl>
                                      </p:cBhvr>
                                    </p:animEffect>
                                  </p:childTnLst>
                                </p:cTn>
                              </p:par>
                              <p:par>
                                <p:cTn id="145" presetID="3" presetClass="entr" presetSubtype="10" fill="hold" nodeType="withEffect">
                                  <p:stCondLst>
                                    <p:cond delay="0"/>
                                  </p:stCondLst>
                                  <p:childTnLst>
                                    <p:set>
                                      <p:cBhvr>
                                        <p:cTn id="146" dur="1" fill="hold">
                                          <p:stCondLst>
                                            <p:cond delay="0"/>
                                          </p:stCondLst>
                                        </p:cTn>
                                        <p:tgtEl>
                                          <p:spTgt spid="71"/>
                                        </p:tgtEl>
                                        <p:attrNameLst>
                                          <p:attrName>style.visibility</p:attrName>
                                        </p:attrNameLst>
                                      </p:cBhvr>
                                      <p:to>
                                        <p:strVal val="visible"/>
                                      </p:to>
                                    </p:set>
                                    <p:animEffect transition="in" filter="blinds(horizontal)">
                                      <p:cBhvr>
                                        <p:cTn id="147" dur="500"/>
                                        <p:tgtEl>
                                          <p:spTgt spid="71"/>
                                        </p:tgtEl>
                                      </p:cBhvr>
                                    </p:animEffect>
                                  </p:childTnLst>
                                </p:cTn>
                              </p:par>
                              <p:par>
                                <p:cTn id="148" presetID="3" presetClass="entr" presetSubtype="10" fill="hold" nodeType="with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blinds(horizontal)">
                                      <p:cBhvr>
                                        <p:cTn id="150" dur="500"/>
                                        <p:tgtEl>
                                          <p:spTgt spid="68"/>
                                        </p:tgtEl>
                                      </p:cBhvr>
                                    </p:animEffect>
                                  </p:childTnLst>
                                </p:cTn>
                              </p:par>
                              <p:par>
                                <p:cTn id="151" presetID="3" presetClass="entr" presetSubtype="10" fill="hold" nodeType="withEffect">
                                  <p:stCondLst>
                                    <p:cond delay="0"/>
                                  </p:stCondLst>
                                  <p:childTnLst>
                                    <p:set>
                                      <p:cBhvr>
                                        <p:cTn id="152" dur="1" fill="hold">
                                          <p:stCondLst>
                                            <p:cond delay="0"/>
                                          </p:stCondLst>
                                        </p:cTn>
                                        <p:tgtEl>
                                          <p:spTgt spid="72"/>
                                        </p:tgtEl>
                                        <p:attrNameLst>
                                          <p:attrName>style.visibility</p:attrName>
                                        </p:attrNameLst>
                                      </p:cBhvr>
                                      <p:to>
                                        <p:strVal val="visible"/>
                                      </p:to>
                                    </p:set>
                                    <p:animEffect transition="in" filter="blinds(horizontal)">
                                      <p:cBhvr>
                                        <p:cTn id="15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P spid="28" grpId="0"/>
      <p:bldP spid="31" grpId="0" bldLvl="0" animBg="1"/>
      <p:bldP spid="32" grpId="0" bldLvl="0" animBg="1"/>
      <p:bldP spid="35" grpId="0" bldLvl="0" animBg="1"/>
      <p:bldP spid="36" grpId="0" bldLvl="0" animBg="1"/>
      <p:bldP spid="38" grpId="0"/>
      <p:bldP spid="40" grpId="0" bldLvl="0" animBg="1"/>
      <p:bldP spid="48" grpId="0" bldLvl="0" animBg="1"/>
      <p:bldP spid="52" grpId="0" bldLvl="0" animBg="1"/>
      <p:bldP spid="53" grpId="0"/>
      <p:bldP spid="56" grpId="0" bldLvl="0" animBg="1"/>
      <p:bldP spid="5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3"/>
          <p:cNvSpPr>
            <a:spLocks noGrp="1"/>
          </p:cNvSpPr>
          <p:nvPr>
            <p:ph idx="1"/>
          </p:nvPr>
        </p:nvSpPr>
        <p:spPr>
          <a:xfrm>
            <a:off x="2166938" y="857250"/>
            <a:ext cx="8001000" cy="55006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n,i;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scanf("%d",&amp;n);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(i=2;i&lt;=n-1;i++)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if(n%i==0) break;</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if(i&lt;n) printf("%d is not\n",n);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printf("%d is\n",n);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p:txBody>
      </p:sp>
      <p:sp>
        <p:nvSpPr>
          <p:cNvPr id="7475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5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5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58"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59"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60"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476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100354" name="Picture 2"/>
          <p:cNvPicPr>
            <a:picLocks noChangeAspect="1"/>
          </p:cNvPicPr>
          <p:nvPr/>
        </p:nvPicPr>
        <p:blipFill>
          <a:blip r:embed="rId1"/>
          <a:stretch>
            <a:fillRect/>
          </a:stretch>
        </p:blipFill>
        <p:spPr>
          <a:xfrm>
            <a:off x="4881563" y="5264150"/>
            <a:ext cx="1571625" cy="1038225"/>
          </a:xfrm>
          <a:prstGeom prst="rect">
            <a:avLst/>
          </a:prstGeom>
          <a:noFill/>
          <a:ln w="9525">
            <a:noFill/>
          </a:ln>
        </p:spPr>
      </p:pic>
      <p:pic>
        <p:nvPicPr>
          <p:cNvPr id="100355" name="Picture 3"/>
          <p:cNvPicPr>
            <a:picLocks noChangeAspect="1"/>
          </p:cNvPicPr>
          <p:nvPr/>
        </p:nvPicPr>
        <p:blipFill>
          <a:blip r:embed="rId2"/>
          <a:stretch>
            <a:fillRect/>
          </a:stretch>
        </p:blipFill>
        <p:spPr>
          <a:xfrm>
            <a:off x="7096125" y="5246688"/>
            <a:ext cx="2500313" cy="1039812"/>
          </a:xfrm>
          <a:prstGeom prst="rect">
            <a:avLst/>
          </a:prstGeom>
          <a:noFill/>
          <a:ln w="9525">
            <a:noFill/>
          </a:ln>
        </p:spPr>
      </p:pic>
      <p:pic>
        <p:nvPicPr>
          <p:cNvPr id="74764" name="图片 11"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blinds(horizontal)">
                                      <p:cBhvr>
                                        <p:cTn id="7" dur="500"/>
                                        <p:tgtEl>
                                          <p:spTgt spid="1003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0355"/>
                                        </p:tgtEl>
                                        <p:attrNameLst>
                                          <p:attrName>style.visibility</p:attrName>
                                        </p:attrNameLst>
                                      </p:cBhvr>
                                      <p:to>
                                        <p:strVal val="visible"/>
                                      </p:to>
                                    </p:set>
                                    <p:animEffect transition="in" filter="blinds(horizontal)">
                                      <p:cBhvr>
                                        <p:cTn id="12" dur="500"/>
                                        <p:tgtEl>
                                          <p:spTgt spid="10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Rectangle 3"/>
          <p:cNvSpPr>
            <a:spLocks noGrp="1"/>
          </p:cNvSpPr>
          <p:nvPr>
            <p:ph idx="1"/>
          </p:nvPr>
        </p:nvSpPr>
        <p:spPr>
          <a:xfrm>
            <a:off x="2166938" y="857250"/>
            <a:ext cx="8001000" cy="55006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n,i;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scanf("%d",&amp;n);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(i=2;i&lt;=n-1;i++)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if(n%i==0) break;</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if(i&lt;n) printf("%d is not\n",n);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printf("%d is\n",n);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p:txBody>
      </p:sp>
      <p:sp>
        <p:nvSpPr>
          <p:cNvPr id="7172"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3"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4"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5"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6"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7"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8"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3" name="矩形 12"/>
          <p:cNvSpPr/>
          <p:nvPr/>
        </p:nvSpPr>
        <p:spPr>
          <a:xfrm>
            <a:off x="5095875" y="2928938"/>
            <a:ext cx="714375" cy="500062"/>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718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1377" name="Object 1"/>
          <p:cNvGraphicFramePr/>
          <p:nvPr/>
        </p:nvGraphicFramePr>
        <p:xfrm>
          <a:off x="5524500" y="1643063"/>
          <a:ext cx="857250" cy="822325"/>
        </p:xfrm>
        <a:graphic>
          <a:graphicData uri="http://schemas.openxmlformats.org/presentationml/2006/ole">
            <mc:AlternateContent xmlns:mc="http://schemas.openxmlformats.org/markup-compatibility/2006">
              <mc:Choice xmlns:v="urn:schemas-microsoft-com:vml" Requires="v">
                <p:oleObj spid="_x0000_s3087" name="" r:id="rId1" imgW="241300" imgH="228600" progId="Equation.3">
                  <p:embed/>
                </p:oleObj>
              </mc:Choice>
              <mc:Fallback>
                <p:oleObj name="" r:id="rId1" imgW="241300" imgH="228600" progId="Equation.3">
                  <p:embed/>
                  <p:pic>
                    <p:nvPicPr>
                      <p:cNvPr id="0" name="图片 3086"/>
                      <p:cNvPicPr/>
                      <p:nvPr/>
                    </p:nvPicPr>
                    <p:blipFill>
                      <a:blip r:embed="rId2"/>
                      <a:stretch>
                        <a:fillRect/>
                      </a:stretch>
                    </p:blipFill>
                    <p:spPr>
                      <a:xfrm>
                        <a:off x="5524500" y="1643063"/>
                        <a:ext cx="857250" cy="822325"/>
                      </a:xfrm>
                      <a:prstGeom prst="rect">
                        <a:avLst/>
                      </a:prstGeom>
                      <a:noFill/>
                      <a:ln w="38100">
                        <a:noFill/>
                        <a:miter/>
                      </a:ln>
                    </p:spPr>
                  </p:pic>
                </p:oleObj>
              </mc:Fallback>
            </mc:AlternateContent>
          </a:graphicData>
        </a:graphic>
      </p:graphicFrame>
      <p:sp>
        <p:nvSpPr>
          <p:cNvPr id="16" name="TextBox 15"/>
          <p:cNvSpPr txBox="1"/>
          <p:nvPr/>
        </p:nvSpPr>
        <p:spPr>
          <a:xfrm>
            <a:off x="7310438" y="2928938"/>
            <a:ext cx="235743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k=sqrt(n);</a:t>
            </a:r>
            <a:endParaRPr lang="en-US" altLang="zh-CN" sz="2800" b="1" dirty="0">
              <a:solidFill>
                <a:srgbClr val="0000CC"/>
              </a:solidFill>
              <a:latin typeface="Arial" panose="020B0604020202020204" pitchFamily="34" charset="0"/>
            </a:endParaRPr>
          </a:p>
        </p:txBody>
      </p:sp>
      <p:cxnSp>
        <p:nvCxnSpPr>
          <p:cNvPr id="18" name="直接连接符 17"/>
          <p:cNvCxnSpPr/>
          <p:nvPr/>
        </p:nvCxnSpPr>
        <p:spPr>
          <a:xfrm>
            <a:off x="6881813" y="3000375"/>
            <a:ext cx="714375" cy="571500"/>
          </a:xfrm>
          <a:prstGeom prst="line">
            <a:avLst/>
          </a:prstGeom>
          <a:ln w="38100" cap="flat" cmpd="sng">
            <a:solidFill>
              <a:srgbClr val="FF0000"/>
            </a:solidFill>
            <a:prstDash val="solid"/>
            <a:miter/>
            <a:headEnd type="none" w="med" len="med"/>
            <a:tailEnd type="none" w="med" len="med"/>
          </a:ln>
        </p:spPr>
      </p:cxnSp>
      <p:cxnSp>
        <p:nvCxnSpPr>
          <p:cNvPr id="19" name="直接连接符 18"/>
          <p:cNvCxnSpPr/>
          <p:nvPr/>
        </p:nvCxnSpPr>
        <p:spPr>
          <a:xfrm flipV="1">
            <a:off x="6881813" y="2928938"/>
            <a:ext cx="1071562" cy="71437"/>
          </a:xfrm>
          <a:prstGeom prst="line">
            <a:avLst/>
          </a:prstGeom>
          <a:ln w="38100" cap="flat" cmpd="sng">
            <a:solidFill>
              <a:srgbClr val="FF0000"/>
            </a:solidFill>
            <a:prstDash val="solid"/>
            <a:miter/>
            <a:headEnd type="none" w="med" len="med"/>
            <a:tailEnd type="none" w="med" len="med"/>
          </a:ln>
        </p:spPr>
      </p:cxnSp>
      <p:pic>
        <p:nvPicPr>
          <p:cNvPr id="7184" name="图片 16" descr="Untitled.png">
            <a:hlinkClick r:id="rId3" action="ppaction://hlinksldjump"/>
          </p:cNvPr>
          <p:cNvPicPr>
            <a:picLocks noChangeAspect="1"/>
          </p:cNvPicPr>
          <p:nvPr/>
        </p:nvPicPr>
        <p:blipFill>
          <a:blip r:embed="rId4"/>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1377"/>
                                        </p:tgtEl>
                                        <p:attrNameLst>
                                          <p:attrName>style.visibility</p:attrName>
                                        </p:attrNameLst>
                                      </p:cBhvr>
                                      <p:to>
                                        <p:strVal val="visible"/>
                                      </p:to>
                                    </p:set>
                                    <p:animEffect transition="in" filter="blinds(horizontal)">
                                      <p:cBhvr>
                                        <p:cTn id="12" dur="500"/>
                                        <p:tgtEl>
                                          <p:spTgt spid="10137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par>
                                <p:cTn id="18" presetID="3" presetClass="entr" presetSubtype="1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3"/>
          <p:cNvSpPr>
            <a:spLocks noGrp="1"/>
          </p:cNvSpPr>
          <p:nvPr>
            <p:ph idx="1"/>
          </p:nvPr>
        </p:nvSpPr>
        <p:spPr>
          <a:xfrm>
            <a:off x="2166938" y="857250"/>
            <a:ext cx="8001000" cy="55006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n,i,</a:t>
            </a:r>
            <a:r>
              <a:rPr kumimoji="1" lang="en-US" altLang="zh-CN" sz="2800" dirty="0">
                <a:solidFill>
                  <a:srgbClr val="FF0000"/>
                </a:solidFill>
                <a:latin typeface="+mn-lt"/>
                <a:ea typeface="+mn-ea"/>
                <a:cs typeface="+mn-cs"/>
              </a:rPr>
              <a:t>k</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scanf("%d",&amp;n);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(i=2; i&lt;=</a:t>
            </a:r>
            <a:r>
              <a:rPr kumimoji="1" lang="en-US" altLang="zh-CN" sz="2800" dirty="0">
                <a:solidFill>
                  <a:srgbClr val="FF0000"/>
                </a:solidFill>
                <a:latin typeface="+mn-lt"/>
                <a:ea typeface="+mn-ea"/>
                <a:cs typeface="+mn-cs"/>
              </a:rPr>
              <a:t>k</a:t>
            </a:r>
            <a:r>
              <a:rPr kumimoji="1" lang="en-US" altLang="zh-CN" sz="2800" dirty="0">
                <a:latin typeface="+mn-lt"/>
                <a:ea typeface="+mn-ea"/>
                <a:cs typeface="+mn-cs"/>
              </a:rPr>
              <a: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if(n%i==0) break;</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if(i&lt;n) printf("%d is not\n",n);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printf("%d is\n",n);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p:txBody>
      </p:sp>
      <p:sp>
        <p:nvSpPr>
          <p:cNvPr id="7577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2"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3"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4"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6"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5787" name="TextBox 15"/>
          <p:cNvSpPr txBox="1"/>
          <p:nvPr/>
        </p:nvSpPr>
        <p:spPr>
          <a:xfrm>
            <a:off x="7310438" y="2928938"/>
            <a:ext cx="235743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k=sqrt(n);</a:t>
            </a:r>
            <a:endParaRPr lang="en-US" altLang="zh-CN" sz="2800" b="1" dirty="0">
              <a:solidFill>
                <a:srgbClr val="0000CC"/>
              </a:solidFill>
              <a:latin typeface="Arial" panose="020B0604020202020204" pitchFamily="34" charset="0"/>
            </a:endParaRPr>
          </a:p>
        </p:txBody>
      </p:sp>
      <p:cxnSp>
        <p:nvCxnSpPr>
          <p:cNvPr id="75788" name="直接连接符 17"/>
          <p:cNvCxnSpPr/>
          <p:nvPr/>
        </p:nvCxnSpPr>
        <p:spPr>
          <a:xfrm>
            <a:off x="6881813" y="3000375"/>
            <a:ext cx="714375" cy="571500"/>
          </a:xfrm>
          <a:prstGeom prst="line">
            <a:avLst/>
          </a:prstGeom>
          <a:ln w="38100" cap="flat" cmpd="sng">
            <a:solidFill>
              <a:srgbClr val="FF0000"/>
            </a:solidFill>
            <a:prstDash val="solid"/>
            <a:miter/>
            <a:headEnd type="none" w="med" len="med"/>
            <a:tailEnd type="none" w="med" len="med"/>
          </a:ln>
        </p:spPr>
      </p:cxnSp>
      <p:cxnSp>
        <p:nvCxnSpPr>
          <p:cNvPr id="75789" name="直接连接符 18"/>
          <p:cNvCxnSpPr/>
          <p:nvPr/>
        </p:nvCxnSpPr>
        <p:spPr>
          <a:xfrm flipV="1">
            <a:off x="6881813" y="2928938"/>
            <a:ext cx="1071562" cy="71437"/>
          </a:xfrm>
          <a:prstGeom prst="line">
            <a:avLst/>
          </a:prstGeom>
          <a:ln w="38100" cap="flat" cmpd="sng">
            <a:solidFill>
              <a:srgbClr val="FF0000"/>
            </a:solidFill>
            <a:prstDash val="solid"/>
            <a:miter/>
            <a:headEnd type="none" w="med" len="med"/>
            <a:tailEnd type="none" w="med" len="med"/>
          </a:ln>
        </p:spPr>
      </p:cxnSp>
      <p:sp>
        <p:nvSpPr>
          <p:cNvPr id="17" name="TextBox 16"/>
          <p:cNvSpPr txBox="1"/>
          <p:nvPr/>
        </p:nvSpPr>
        <p:spPr>
          <a:xfrm>
            <a:off x="4738688" y="1357313"/>
            <a:ext cx="3571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#include &lt;math.h&gt;</a:t>
            </a:r>
            <a:endParaRPr lang="en-US" altLang="zh-CN" sz="2800" b="1" dirty="0">
              <a:solidFill>
                <a:srgbClr val="0000CC"/>
              </a:solidFill>
              <a:latin typeface="Arial" panose="020B0604020202020204" pitchFamily="34" charset="0"/>
            </a:endParaRPr>
          </a:p>
        </p:txBody>
      </p:sp>
      <p:cxnSp>
        <p:nvCxnSpPr>
          <p:cNvPr id="20" name="直接连接符 19"/>
          <p:cNvCxnSpPr/>
          <p:nvPr/>
        </p:nvCxnSpPr>
        <p:spPr>
          <a:xfrm>
            <a:off x="4310063" y="1428750"/>
            <a:ext cx="714375" cy="571500"/>
          </a:xfrm>
          <a:prstGeom prst="line">
            <a:avLst/>
          </a:prstGeom>
          <a:ln w="38100" cap="flat" cmpd="sng">
            <a:solidFill>
              <a:srgbClr val="FF0000"/>
            </a:solidFill>
            <a:prstDash val="solid"/>
            <a:miter/>
            <a:headEnd type="none" w="med" len="med"/>
            <a:tailEnd type="none" w="med" len="med"/>
          </a:ln>
        </p:spPr>
      </p:cxnSp>
      <p:cxnSp>
        <p:nvCxnSpPr>
          <p:cNvPr id="21" name="直接连接符 20"/>
          <p:cNvCxnSpPr/>
          <p:nvPr/>
        </p:nvCxnSpPr>
        <p:spPr>
          <a:xfrm flipV="1">
            <a:off x="4310063" y="1357313"/>
            <a:ext cx="1071562" cy="71437"/>
          </a:xfrm>
          <a:prstGeom prst="line">
            <a:avLst/>
          </a:prstGeom>
          <a:ln w="38100" cap="flat" cmpd="sng">
            <a:solidFill>
              <a:srgbClr val="FF0000"/>
            </a:solidFill>
            <a:prstDash val="solid"/>
            <a:miter/>
            <a:headEnd type="none" w="med" len="med"/>
            <a:tailEnd type="none" w="med" len="med"/>
          </a:ln>
        </p:spPr>
      </p:cxnSp>
      <p:pic>
        <p:nvPicPr>
          <p:cNvPr id="75793" name="图片 17"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linds(horizont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3"/>
          <p:cNvSpPr>
            <a:spLocks noGrp="1"/>
          </p:cNvSpPr>
          <p:nvPr>
            <p:ph idx="1"/>
          </p:nvPr>
        </p:nvSpPr>
        <p:spPr>
          <a:xfrm>
            <a:off x="2166938" y="857250"/>
            <a:ext cx="8001000" cy="55006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#include &lt;stdio.h&gt;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int main()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int n,i,</a:t>
            </a:r>
            <a:r>
              <a:rPr kumimoji="1" lang="en-US" altLang="zh-CN" sz="2800" dirty="0">
                <a:solidFill>
                  <a:srgbClr val="FF0000"/>
                </a:solidFill>
                <a:latin typeface="+mn-lt"/>
                <a:ea typeface="+mn-ea"/>
                <a:cs typeface="+mn-cs"/>
              </a:rPr>
              <a:t>k</a:t>
            </a: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printf(“n=?");  scanf("%d",&amp;n);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(i=2; i&lt;=</a:t>
            </a:r>
            <a:r>
              <a:rPr kumimoji="1" lang="en-US" altLang="zh-CN" sz="2800" dirty="0">
                <a:solidFill>
                  <a:srgbClr val="FF0000"/>
                </a:solidFill>
                <a:latin typeface="+mn-lt"/>
                <a:ea typeface="+mn-ea"/>
                <a:cs typeface="+mn-cs"/>
              </a:rPr>
              <a:t>k</a:t>
            </a:r>
            <a:r>
              <a:rPr kumimoji="1" lang="en-US" altLang="zh-CN" sz="2800" dirty="0">
                <a:latin typeface="+mn-lt"/>
                <a:ea typeface="+mn-ea"/>
                <a:cs typeface="+mn-cs"/>
              </a:rPr>
              <a:t>; i++)</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if(n%i==0) break;</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if(i&lt;</a:t>
            </a:r>
            <a:r>
              <a:rPr kumimoji="1" lang="en-US" altLang="zh-CN" sz="2800" dirty="0">
                <a:solidFill>
                  <a:srgbClr val="FF0000"/>
                </a:solidFill>
                <a:latin typeface="+mn-lt"/>
                <a:ea typeface="+mn-ea"/>
                <a:cs typeface="+mn-cs"/>
              </a:rPr>
              <a:t>=k</a:t>
            </a:r>
            <a:r>
              <a:rPr kumimoji="1" lang="en-US" altLang="zh-CN" sz="2800" dirty="0">
                <a:latin typeface="+mn-lt"/>
                <a:ea typeface="+mn-ea"/>
                <a:cs typeface="+mn-cs"/>
              </a:rPr>
              <a:t>) printf("%d is not\n",n);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else printf("%d is\n",n);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return 0;</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a:p>
            <a:pPr>
              <a:lnSpc>
                <a:spcPct val="100000"/>
              </a:lnSpc>
              <a:buFont typeface="Wingdings" panose="05000000000000000000" pitchFamily="2" charset="2"/>
              <a:buNone/>
            </a:pPr>
            <a:endParaRPr kumimoji="1" lang="en-US" altLang="zh-CN" sz="2800" dirty="0">
              <a:latin typeface="+mn-lt"/>
              <a:ea typeface="+mn-ea"/>
              <a:cs typeface="+mn-cs"/>
            </a:endParaRPr>
          </a:p>
        </p:txBody>
      </p:sp>
      <p:sp>
        <p:nvSpPr>
          <p:cNvPr id="7680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6"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7"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8"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0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10"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6811" name="TextBox 15"/>
          <p:cNvSpPr txBox="1"/>
          <p:nvPr/>
        </p:nvSpPr>
        <p:spPr>
          <a:xfrm>
            <a:off x="7310438" y="2928938"/>
            <a:ext cx="2357437"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k=sqrt(n);</a:t>
            </a:r>
            <a:endParaRPr lang="en-US" altLang="zh-CN" sz="2800" b="1" dirty="0">
              <a:solidFill>
                <a:srgbClr val="0000CC"/>
              </a:solidFill>
              <a:latin typeface="Arial" panose="020B0604020202020204" pitchFamily="34" charset="0"/>
            </a:endParaRPr>
          </a:p>
        </p:txBody>
      </p:sp>
      <p:cxnSp>
        <p:nvCxnSpPr>
          <p:cNvPr id="76812" name="直接连接符 17"/>
          <p:cNvCxnSpPr/>
          <p:nvPr/>
        </p:nvCxnSpPr>
        <p:spPr>
          <a:xfrm>
            <a:off x="6881813" y="3000375"/>
            <a:ext cx="714375" cy="571500"/>
          </a:xfrm>
          <a:prstGeom prst="line">
            <a:avLst/>
          </a:prstGeom>
          <a:ln w="38100" cap="flat" cmpd="sng">
            <a:solidFill>
              <a:srgbClr val="FF0000"/>
            </a:solidFill>
            <a:prstDash val="solid"/>
            <a:miter/>
            <a:headEnd type="none" w="med" len="med"/>
            <a:tailEnd type="none" w="med" len="med"/>
          </a:ln>
        </p:spPr>
      </p:cxnSp>
      <p:cxnSp>
        <p:nvCxnSpPr>
          <p:cNvPr id="76813" name="直接连接符 18"/>
          <p:cNvCxnSpPr/>
          <p:nvPr/>
        </p:nvCxnSpPr>
        <p:spPr>
          <a:xfrm flipV="1">
            <a:off x="6881813" y="2928938"/>
            <a:ext cx="1071562" cy="71437"/>
          </a:xfrm>
          <a:prstGeom prst="line">
            <a:avLst/>
          </a:prstGeom>
          <a:ln w="38100" cap="flat" cmpd="sng">
            <a:solidFill>
              <a:srgbClr val="FF0000"/>
            </a:solidFill>
            <a:prstDash val="solid"/>
            <a:miter/>
            <a:headEnd type="none" w="med" len="med"/>
            <a:tailEnd type="none" w="med" len="med"/>
          </a:ln>
        </p:spPr>
      </p:cxnSp>
      <p:sp>
        <p:nvSpPr>
          <p:cNvPr id="76814" name="TextBox 16"/>
          <p:cNvSpPr txBox="1"/>
          <p:nvPr/>
        </p:nvSpPr>
        <p:spPr>
          <a:xfrm>
            <a:off x="4738688" y="1357313"/>
            <a:ext cx="3571875" cy="521970"/>
          </a:xfrm>
          <a:prstGeom prst="rect">
            <a:avLst/>
          </a:prstGeom>
          <a:noFill/>
          <a:ln w="9525">
            <a:noFill/>
          </a:ln>
        </p:spPr>
        <p:txBody>
          <a:bodyPr>
            <a:spAutoFit/>
          </a:bodyPr>
          <a:p>
            <a:r>
              <a:rPr lang="en-US" altLang="zh-CN" sz="2800" b="1" dirty="0">
                <a:solidFill>
                  <a:srgbClr val="0000CC"/>
                </a:solidFill>
                <a:latin typeface="Arial" panose="020B0604020202020204" pitchFamily="34" charset="0"/>
              </a:rPr>
              <a:t>#include &lt;math.h&gt;</a:t>
            </a:r>
            <a:endParaRPr lang="en-US" altLang="zh-CN" sz="2800" b="1" dirty="0">
              <a:solidFill>
                <a:srgbClr val="0000CC"/>
              </a:solidFill>
              <a:latin typeface="Arial" panose="020B0604020202020204" pitchFamily="34" charset="0"/>
            </a:endParaRPr>
          </a:p>
        </p:txBody>
      </p:sp>
      <p:cxnSp>
        <p:nvCxnSpPr>
          <p:cNvPr id="76815" name="直接连接符 19"/>
          <p:cNvCxnSpPr/>
          <p:nvPr/>
        </p:nvCxnSpPr>
        <p:spPr>
          <a:xfrm>
            <a:off x="4310063" y="1428750"/>
            <a:ext cx="714375" cy="571500"/>
          </a:xfrm>
          <a:prstGeom prst="line">
            <a:avLst/>
          </a:prstGeom>
          <a:ln w="38100" cap="flat" cmpd="sng">
            <a:solidFill>
              <a:srgbClr val="FF0000"/>
            </a:solidFill>
            <a:prstDash val="solid"/>
            <a:miter/>
            <a:headEnd type="none" w="med" len="med"/>
            <a:tailEnd type="none" w="med" len="med"/>
          </a:ln>
        </p:spPr>
      </p:cxnSp>
      <p:cxnSp>
        <p:nvCxnSpPr>
          <p:cNvPr id="76816" name="直接连接符 20"/>
          <p:cNvCxnSpPr/>
          <p:nvPr/>
        </p:nvCxnSpPr>
        <p:spPr>
          <a:xfrm flipV="1">
            <a:off x="4310063" y="1357313"/>
            <a:ext cx="1071562" cy="71437"/>
          </a:xfrm>
          <a:prstGeom prst="line">
            <a:avLst/>
          </a:prstGeom>
          <a:ln w="38100" cap="flat" cmpd="sng">
            <a:solidFill>
              <a:srgbClr val="FF0000"/>
            </a:solidFill>
            <a:prstDash val="solid"/>
            <a:miter/>
            <a:headEnd type="none" w="med" len="med"/>
            <a:tailEnd type="none" w="med" len="med"/>
          </a:ln>
        </p:spPr>
      </p:cxnSp>
      <p:pic>
        <p:nvPicPr>
          <p:cNvPr id="76817" name="图片 1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Rectangle 3"/>
          <p:cNvSpPr>
            <a:spLocks noGrp="1"/>
          </p:cNvSpPr>
          <p:nvPr>
            <p:ph idx="1"/>
          </p:nvPr>
        </p:nvSpPr>
        <p:spPr>
          <a:xfrm>
            <a:off x="2166938" y="1214438"/>
            <a:ext cx="8215312" cy="4000500"/>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10 </a:t>
            </a:r>
            <a:r>
              <a:rPr kumimoji="1" lang="zh-CN" altLang="zh-CN" dirty="0">
                <a:latin typeface="+mn-lt"/>
                <a:ea typeface="+mn-ea"/>
                <a:cs typeface="+mn-cs"/>
              </a:rPr>
              <a:t>求</a:t>
            </a:r>
            <a:r>
              <a:rPr kumimoji="1" lang="en-US" altLang="zh-CN" dirty="0">
                <a:latin typeface="+mn-lt"/>
                <a:ea typeface="+mn-ea"/>
                <a:cs typeface="+mn-cs"/>
              </a:rPr>
              <a:t>100</a:t>
            </a:r>
            <a:r>
              <a:rPr kumimoji="1" lang="zh-CN" altLang="zh-CN" dirty="0">
                <a:latin typeface="+mn-lt"/>
                <a:ea typeface="+mn-ea"/>
                <a:cs typeface="+mn-cs"/>
              </a:rPr>
              <a:t>～</a:t>
            </a:r>
            <a:r>
              <a:rPr kumimoji="1" lang="en-US" altLang="zh-CN" dirty="0">
                <a:latin typeface="+mn-lt"/>
                <a:ea typeface="+mn-ea"/>
                <a:cs typeface="+mn-cs"/>
              </a:rPr>
              <a:t>200</a:t>
            </a:r>
            <a:r>
              <a:rPr kumimoji="1" lang="zh-CN" altLang="zh-CN" dirty="0">
                <a:latin typeface="+mn-lt"/>
                <a:ea typeface="+mn-ea"/>
                <a:cs typeface="+mn-cs"/>
              </a:rPr>
              <a:t>间的全部素数。</a:t>
            </a:r>
            <a:endParaRPr kumimoji="1" lang="en-US" altLang="zh-CN" dirty="0">
              <a:latin typeface="+mn-lt"/>
              <a:ea typeface="+mn-ea"/>
              <a:cs typeface="+mn-cs"/>
            </a:endParaRPr>
          </a:p>
          <a:p>
            <a:r>
              <a:rPr kumimoji="1" lang="zh-CN" altLang="zh-CN" dirty="0">
                <a:latin typeface="+mn-lt"/>
                <a:ea typeface="+mn-ea"/>
                <a:cs typeface="+mn-cs"/>
              </a:rPr>
              <a:t>解题思路：</a:t>
            </a:r>
            <a:endParaRPr kumimoji="1" lang="zh-CN" altLang="zh-CN" dirty="0">
              <a:latin typeface="+mn-lt"/>
              <a:ea typeface="+mn-ea"/>
              <a:cs typeface="+mn-cs"/>
            </a:endParaRPr>
          </a:p>
          <a:p>
            <a:pPr lvl="1"/>
            <a:r>
              <a:rPr kumimoji="1" lang="zh-CN" altLang="en-US" dirty="0">
                <a:latin typeface="+mn-lt"/>
                <a:ea typeface="+mn-ea"/>
              </a:rPr>
              <a:t>使用</a:t>
            </a:r>
            <a:r>
              <a:rPr kumimoji="1" lang="zh-CN" altLang="zh-CN" dirty="0">
                <a:latin typeface="+mn-lt"/>
                <a:ea typeface="+mn-ea"/>
              </a:rPr>
              <a:t>例</a:t>
            </a:r>
            <a:r>
              <a:rPr kumimoji="1" lang="en-US" altLang="zh-CN" dirty="0">
                <a:latin typeface="+mn-lt"/>
                <a:ea typeface="+mn-ea"/>
              </a:rPr>
              <a:t>4.</a:t>
            </a:r>
            <a:r>
              <a:rPr kumimoji="1" lang="en-US" altLang="zh-CN" dirty="0">
                <a:latin typeface="+mn-lt"/>
                <a:ea typeface="+mn-ea"/>
              </a:rPr>
              <a:t>9</a:t>
            </a:r>
            <a:r>
              <a:rPr kumimoji="1" lang="zh-CN" altLang="zh-CN" dirty="0">
                <a:latin typeface="+mn-lt"/>
                <a:ea typeface="+mn-ea"/>
              </a:rPr>
              <a:t>的</a:t>
            </a:r>
            <a:r>
              <a:rPr kumimoji="1" lang="zh-CN" altLang="en-US" dirty="0">
                <a:latin typeface="+mn-lt"/>
                <a:ea typeface="+mn-ea"/>
              </a:rPr>
              <a:t>算法</a:t>
            </a:r>
            <a:endParaRPr kumimoji="1" lang="en-US" altLang="zh-CN" dirty="0">
              <a:latin typeface="+mn-lt"/>
              <a:ea typeface="+mn-ea"/>
            </a:endParaRPr>
          </a:p>
          <a:p>
            <a:pPr lvl="1"/>
            <a:r>
              <a:rPr kumimoji="1" lang="zh-CN" altLang="en-US" dirty="0">
                <a:latin typeface="+mn-lt"/>
                <a:ea typeface="+mn-ea"/>
              </a:rPr>
              <a:t>在</a:t>
            </a:r>
            <a:r>
              <a:rPr kumimoji="1" lang="zh-CN" altLang="zh-CN" dirty="0">
                <a:latin typeface="+mn-lt"/>
                <a:ea typeface="+mn-ea"/>
              </a:rPr>
              <a:t>例</a:t>
            </a:r>
            <a:r>
              <a:rPr kumimoji="1" lang="en-US" altLang="zh-CN" dirty="0">
                <a:latin typeface="+mn-lt"/>
                <a:ea typeface="+mn-ea"/>
              </a:rPr>
              <a:t>4.</a:t>
            </a:r>
            <a:r>
              <a:rPr kumimoji="1" lang="en-US" altLang="zh-CN" dirty="0">
                <a:latin typeface="+mn-lt"/>
                <a:ea typeface="+mn-ea"/>
              </a:rPr>
              <a:t>9</a:t>
            </a:r>
            <a:r>
              <a:rPr kumimoji="1" lang="zh-CN" altLang="en-US" dirty="0">
                <a:latin typeface="+mn-lt"/>
                <a:ea typeface="+mn-ea"/>
              </a:rPr>
              <a:t>程序中</a:t>
            </a:r>
            <a:r>
              <a:rPr kumimoji="1" lang="zh-CN" altLang="zh-CN" dirty="0">
                <a:latin typeface="+mn-lt"/>
                <a:ea typeface="+mn-ea"/>
              </a:rPr>
              <a:t>只要增加一个外循环，先后对</a:t>
            </a:r>
            <a:r>
              <a:rPr kumimoji="1" lang="en-US" altLang="zh-CN" dirty="0">
                <a:latin typeface="+mn-lt"/>
                <a:ea typeface="+mn-ea"/>
              </a:rPr>
              <a:t>100</a:t>
            </a:r>
            <a:r>
              <a:rPr kumimoji="1" lang="zh-CN" altLang="zh-CN" dirty="0">
                <a:latin typeface="+mn-lt"/>
                <a:ea typeface="+mn-ea"/>
              </a:rPr>
              <a:t>～</a:t>
            </a:r>
            <a:r>
              <a:rPr kumimoji="1" lang="en-US" altLang="zh-CN" dirty="0">
                <a:latin typeface="+mn-lt"/>
                <a:ea typeface="+mn-ea"/>
              </a:rPr>
              <a:t>200</a:t>
            </a:r>
            <a:r>
              <a:rPr kumimoji="1" lang="zh-CN" altLang="zh-CN" dirty="0">
                <a:latin typeface="+mn-lt"/>
                <a:ea typeface="+mn-ea"/>
              </a:rPr>
              <a:t>间的全部整数一一进行判定即可</a:t>
            </a:r>
            <a:endParaRPr kumimoji="1" lang="en-US" altLang="zh-CN" dirty="0">
              <a:latin typeface="+mn-lt"/>
              <a:ea typeface="+mn-ea"/>
            </a:endParaRPr>
          </a:p>
        </p:txBody>
      </p:sp>
      <p:sp>
        <p:nvSpPr>
          <p:cNvPr id="77827"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2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2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30"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31"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32"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783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77834" name="图片 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0">
                                            <p:txEl>
                                              <p:charRg st="24" end="30"/>
                                            </p:txEl>
                                          </p:spTgt>
                                        </p:tgtEl>
                                        <p:attrNameLst>
                                          <p:attrName>style.visibility</p:attrName>
                                        </p:attrNameLst>
                                      </p:cBhvr>
                                      <p:to>
                                        <p:strVal val="visible"/>
                                      </p:to>
                                    </p:set>
                                    <p:animEffect transition="in" filter="blinds(horizontal)">
                                      <p:cBhvr>
                                        <p:cTn id="7" dur="500"/>
                                        <p:tgtEl>
                                          <p:spTgt spid="4100">
                                            <p:txEl>
                                              <p:charRg st="24"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00">
                                            <p:txEl>
                                              <p:charRg st="30" end="40"/>
                                            </p:txEl>
                                          </p:spTgt>
                                        </p:tgtEl>
                                        <p:attrNameLst>
                                          <p:attrName>style.visibility</p:attrName>
                                        </p:attrNameLst>
                                      </p:cBhvr>
                                      <p:to>
                                        <p:strVal val="visible"/>
                                      </p:to>
                                    </p:set>
                                    <p:animEffect transition="in" filter="blinds(horizontal)">
                                      <p:cBhvr>
                                        <p:cTn id="12" dur="500"/>
                                        <p:tgtEl>
                                          <p:spTgt spid="4100">
                                            <p:txEl>
                                              <p:charRg st="30" end="4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100">
                                            <p:txEl>
                                              <p:charRg st="40" end="83"/>
                                            </p:txEl>
                                          </p:spTgt>
                                        </p:tgtEl>
                                        <p:attrNameLst>
                                          <p:attrName>style.visibility</p:attrName>
                                        </p:attrNameLst>
                                      </p:cBhvr>
                                      <p:to>
                                        <p:strVal val="visible"/>
                                      </p:to>
                                    </p:set>
                                    <p:animEffect transition="in" filter="blinds(horizontal)">
                                      <p:cBhvr>
                                        <p:cTn id="15" dur="500"/>
                                        <p:tgtEl>
                                          <p:spTgt spid="4100">
                                            <p:txEl>
                                              <p:charRg st="40"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3"/>
          <p:cNvSpPr>
            <a:spLocks noGrp="1"/>
          </p:cNvSpPr>
          <p:nvPr>
            <p:ph idx="1"/>
          </p:nvPr>
        </p:nvSpPr>
        <p:spPr>
          <a:xfrm>
            <a:off x="2166938" y="571500"/>
            <a:ext cx="7143750" cy="6072188"/>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 </a:t>
            </a:r>
            <a:r>
              <a:rPr kumimoji="1" lang="en-US" altLang="zh-CN" sz="2800" dirty="0">
                <a:solidFill>
                  <a:srgbClr val="FF0000"/>
                </a:solidFill>
                <a:latin typeface="+mn-lt"/>
                <a:ea typeface="+mn-ea"/>
                <a:cs typeface="+mn-cs"/>
              </a:rPr>
              <a:t>……</a:t>
            </a:r>
            <a:endParaRPr kumimoji="1" lang="en-US" altLang="zh-CN" sz="2800" dirty="0">
              <a:solidFill>
                <a:srgbClr val="FF0000"/>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for(n=101;n&lt;=200;n=n+2)</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a:t>
            </a:r>
            <a:r>
              <a:rPr kumimoji="1" lang="en-US" altLang="zh-CN" sz="2800" dirty="0">
                <a:latin typeface="+mn-lt"/>
                <a:ea typeface="+mn-ea"/>
                <a:cs typeface="+mn-cs"/>
              </a:rPr>
              <a:t> k=sqrt(n);</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for (i=2;i&lt;=k;i++)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(n%i==0) break;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 (i&gt;=k+1)</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printf("%d ",n);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m=m+1;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if(m%10==0) printf(“\n”);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solidFill>
                  <a:srgbClr val="9D138D"/>
                </a:solidFill>
                <a:latin typeface="+mn-lt"/>
                <a:ea typeface="+mn-ea"/>
                <a:cs typeface="+mn-cs"/>
              </a:rPr>
              <a:t>}</a:t>
            </a:r>
            <a:endParaRPr kumimoji="1" lang="zh-CN" altLang="zh-CN" sz="2800" dirty="0">
              <a:solidFill>
                <a:srgbClr val="9D138D"/>
              </a:solidFill>
              <a:latin typeface="+mn-lt"/>
              <a:ea typeface="+mn-ea"/>
              <a:cs typeface="+mn-cs"/>
            </a:endParaRPr>
          </a:p>
          <a:p>
            <a:pPr>
              <a:lnSpc>
                <a:spcPct val="100000"/>
              </a:lnSpc>
              <a:buFont typeface="Wingdings" panose="05000000000000000000" pitchFamily="2" charset="2"/>
              <a:buNone/>
            </a:pPr>
            <a:r>
              <a:rPr kumimoji="1" lang="en-US" altLang="zh-CN" sz="2800" dirty="0">
                <a:solidFill>
                  <a:srgbClr val="FF0000"/>
                </a:solidFill>
                <a:latin typeface="+mn-lt"/>
                <a:ea typeface="+mn-ea"/>
                <a:cs typeface="+mn-cs"/>
              </a:rPr>
              <a:t>……</a:t>
            </a:r>
            <a:endParaRPr kumimoji="1" lang="en-US" altLang="zh-CN" sz="2800" dirty="0">
              <a:solidFill>
                <a:srgbClr val="FF0000"/>
              </a:solidFill>
              <a:latin typeface="+mn-lt"/>
              <a:ea typeface="+mn-ea"/>
              <a:cs typeface="+mn-cs"/>
            </a:endParaRPr>
          </a:p>
        </p:txBody>
      </p:sp>
      <p:sp>
        <p:nvSpPr>
          <p:cNvPr id="78851"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4"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5"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6"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885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0" name="圆角矩形标注 9"/>
          <p:cNvSpPr/>
          <p:nvPr/>
        </p:nvSpPr>
        <p:spPr>
          <a:xfrm>
            <a:off x="6453188" y="1928813"/>
            <a:ext cx="3286125" cy="642937"/>
          </a:xfrm>
          <a:prstGeom prst="wedgeRoundRectCallout">
            <a:avLst>
              <a:gd name="adj1" fmla="val -35519"/>
              <a:gd name="adj2" fmla="val -109389"/>
              <a:gd name="adj3" fmla="val 16667"/>
            </a:avLst>
          </a:prstGeom>
          <a:solidFill>
            <a:schemeClr val="accent1"/>
          </a:solidFill>
          <a:ln w="9525" cap="flat" cmpd="sng">
            <a:solidFill>
              <a:schemeClr val="tx1"/>
            </a:solidFill>
            <a:prstDash val="solid"/>
            <a:miter/>
            <a:headEnd type="none" w="med" len="med"/>
            <a:tailEnd type="none" w="med" len="med"/>
          </a:ln>
        </p:spPr>
        <p:txBody>
          <a:bodyPr/>
          <a:p>
            <a:r>
              <a:rPr lang="zh-CN" altLang="zh-CN" sz="2800" b="1" dirty="0">
                <a:solidFill>
                  <a:srgbClr val="FF0000"/>
                </a:solidFill>
                <a:latin typeface="Arial" panose="020B0604020202020204" pitchFamily="34" charset="0"/>
              </a:rPr>
              <a:t>只对奇数进行检查</a:t>
            </a:r>
            <a:endParaRPr lang="zh-CN" altLang="en-US" sz="2800" b="1" dirty="0">
              <a:solidFill>
                <a:srgbClr val="FF0000"/>
              </a:solidFill>
              <a:latin typeface="Arial" panose="020B0604020202020204" pitchFamily="34" charset="0"/>
            </a:endParaRPr>
          </a:p>
        </p:txBody>
      </p:sp>
      <p:sp>
        <p:nvSpPr>
          <p:cNvPr id="11" name="圆角矩形标注 10"/>
          <p:cNvSpPr/>
          <p:nvPr/>
        </p:nvSpPr>
        <p:spPr>
          <a:xfrm>
            <a:off x="5524500" y="4357688"/>
            <a:ext cx="4214813" cy="642937"/>
          </a:xfrm>
          <a:prstGeom prst="wedgeRoundRectCallout">
            <a:avLst>
              <a:gd name="adj1" fmla="val -36412"/>
              <a:gd name="adj2" fmla="val 91278"/>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zh-CN" sz="2800" b="1" dirty="0">
                <a:solidFill>
                  <a:srgbClr val="FF0000"/>
                </a:solidFill>
                <a:latin typeface="Arial" panose="020B0604020202020204" pitchFamily="34" charset="0"/>
              </a:rPr>
              <a:t>控制每行输出</a:t>
            </a:r>
            <a:r>
              <a:rPr lang="en-US" altLang="zh-CN" sz="2800" b="1" dirty="0">
                <a:solidFill>
                  <a:srgbClr val="FF0000"/>
                </a:solidFill>
                <a:latin typeface="Arial" panose="020B0604020202020204" pitchFamily="34" charset="0"/>
              </a:rPr>
              <a:t>10</a:t>
            </a:r>
            <a:r>
              <a:rPr lang="zh-CN" altLang="zh-CN" sz="2800" b="1" dirty="0">
                <a:solidFill>
                  <a:srgbClr val="FF0000"/>
                </a:solidFill>
                <a:latin typeface="Arial" panose="020B0604020202020204" pitchFamily="34" charset="0"/>
              </a:rPr>
              <a:t>个数据</a:t>
            </a:r>
            <a:endParaRPr lang="zh-CN" altLang="en-US" sz="2800" b="1" dirty="0">
              <a:solidFill>
                <a:srgbClr val="FF0000"/>
              </a:solidFill>
              <a:latin typeface="Arial" panose="020B0604020202020204" pitchFamily="34" charset="0"/>
            </a:endParaRPr>
          </a:p>
        </p:txBody>
      </p:sp>
      <p:pic>
        <p:nvPicPr>
          <p:cNvPr id="78860" name="图片 1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Rectangle 3"/>
          <p:cNvSpPr>
            <a:spLocks noGrp="1"/>
          </p:cNvSpPr>
          <p:nvPr>
            <p:ph idx="1"/>
          </p:nvPr>
        </p:nvSpPr>
        <p:spPr>
          <a:xfrm>
            <a:off x="2024063" y="500063"/>
            <a:ext cx="8215312" cy="5500687"/>
          </a:xfrm>
        </p:spPr>
        <p:txBody>
          <a:bodyPr vert="horz" wrap="square" lIns="91440" tIns="45720" rIns="91440" bIns="45720" anchor="t" anchorCtr="0"/>
          <a:p>
            <a:pPr>
              <a:buFont typeface="Wingdings" panose="05000000000000000000" pitchFamily="2" charset="2"/>
              <a:buNone/>
            </a:pPr>
            <a:r>
              <a:rPr kumimoji="1" lang="en-US" altLang="zh-CN" dirty="0">
                <a:latin typeface="+mn-lt"/>
                <a:ea typeface="+mn-ea"/>
                <a:cs typeface="+mn-cs"/>
              </a:rPr>
              <a:t>   </a:t>
            </a:r>
            <a:r>
              <a:rPr kumimoji="1" lang="zh-CN" altLang="zh-CN" dirty="0">
                <a:latin typeface="+mn-lt"/>
                <a:ea typeface="+mn-ea"/>
                <a:cs typeface="+mn-cs"/>
              </a:rPr>
              <a:t>例</a:t>
            </a:r>
            <a:r>
              <a:rPr kumimoji="1" lang="en-US" altLang="zh-CN" dirty="0">
                <a:latin typeface="+mn-lt"/>
                <a:ea typeface="+mn-ea"/>
                <a:cs typeface="+mn-cs"/>
              </a:rPr>
              <a:t>4.</a:t>
            </a:r>
            <a:r>
              <a:rPr kumimoji="1" lang="en-US" altLang="zh-CN" dirty="0">
                <a:latin typeface="+mn-lt"/>
                <a:ea typeface="+mn-ea"/>
                <a:cs typeface="+mn-cs"/>
              </a:rPr>
              <a:t>11 </a:t>
            </a:r>
            <a:r>
              <a:rPr kumimoji="1" lang="zh-CN" altLang="zh-CN" dirty="0">
                <a:latin typeface="+mn-lt"/>
                <a:ea typeface="+mn-ea"/>
                <a:cs typeface="+mn-cs"/>
              </a:rPr>
              <a:t>译密码。为使电文保密，往往按一定规律将其转换成密码，收报人再按约定的规律将其译回原文。</a:t>
            </a:r>
            <a:endParaRPr kumimoji="1" lang="en-US" altLang="zh-CN" dirty="0">
              <a:latin typeface="+mn-lt"/>
              <a:ea typeface="+mn-ea"/>
              <a:cs typeface="+mn-cs"/>
            </a:endParaRPr>
          </a:p>
          <a:p>
            <a:pPr>
              <a:buFont typeface="Wingdings" panose="05000000000000000000" pitchFamily="2" charset="2"/>
              <a:buNone/>
            </a:pPr>
            <a:endParaRPr kumimoji="1" lang="en-US" altLang="zh-CN" dirty="0">
              <a:latin typeface="+mn-lt"/>
              <a:ea typeface="+mn-ea"/>
              <a:cs typeface="+mn-cs"/>
            </a:endParaRPr>
          </a:p>
          <a:p>
            <a:pPr algn="ctr">
              <a:buFont typeface="Wingdings" panose="05000000000000000000" pitchFamily="2" charset="2"/>
              <a:buNone/>
            </a:pPr>
            <a:r>
              <a:rPr kumimoji="1" lang="en-US" altLang="zh-CN" dirty="0">
                <a:latin typeface="+mn-lt"/>
                <a:ea typeface="+mn-ea"/>
                <a:cs typeface="+mn-cs"/>
              </a:rPr>
              <a:t>A B C D E F G …… W X Y Z</a:t>
            </a:r>
            <a:endParaRPr kumimoji="1" lang="en-US" altLang="zh-CN" dirty="0">
              <a:latin typeface="+mn-lt"/>
              <a:ea typeface="+mn-ea"/>
              <a:cs typeface="+mn-cs"/>
            </a:endParaRPr>
          </a:p>
          <a:p>
            <a:pPr algn="ctr">
              <a:buFont typeface="Wingdings" panose="05000000000000000000" pitchFamily="2" charset="2"/>
              <a:buNone/>
            </a:pPr>
            <a:endParaRPr kumimoji="1" lang="en-US" altLang="zh-CN" dirty="0">
              <a:latin typeface="+mn-lt"/>
              <a:ea typeface="+mn-ea"/>
              <a:cs typeface="+mn-cs"/>
            </a:endParaRPr>
          </a:p>
          <a:p>
            <a:r>
              <a:rPr kumimoji="1" lang="zh-CN" altLang="zh-CN" dirty="0">
                <a:latin typeface="+mn-lt"/>
                <a:ea typeface="+mn-ea"/>
                <a:cs typeface="+mn-cs"/>
              </a:rPr>
              <a:t>非字母字符保持原状不变</a:t>
            </a:r>
            <a:endParaRPr kumimoji="1" lang="zh-CN" altLang="zh-CN" dirty="0">
              <a:latin typeface="+mn-lt"/>
              <a:ea typeface="+mn-ea"/>
              <a:cs typeface="+mn-cs"/>
            </a:endParaRPr>
          </a:p>
          <a:p>
            <a:r>
              <a:rPr kumimoji="1" lang="zh-CN" altLang="zh-CN" dirty="0">
                <a:latin typeface="+mn-lt"/>
                <a:ea typeface="+mn-ea"/>
                <a:cs typeface="+mn-cs"/>
              </a:rPr>
              <a:t>输入一行字符，要求输出其相应的密码</a:t>
            </a:r>
            <a:endParaRPr kumimoji="1" lang="zh-CN" altLang="zh-CN" dirty="0">
              <a:latin typeface="+mn-lt"/>
              <a:ea typeface="+mn-ea"/>
              <a:cs typeface="+mn-cs"/>
            </a:endParaRPr>
          </a:p>
          <a:p>
            <a:pPr algn="ctr">
              <a:buFont typeface="Wingdings" panose="05000000000000000000" pitchFamily="2" charset="2"/>
              <a:buNone/>
            </a:pPr>
            <a:endParaRPr kumimoji="1" lang="en-US" altLang="zh-CN" dirty="0">
              <a:latin typeface="+mn-lt"/>
              <a:ea typeface="+mn-ea"/>
              <a:cs typeface="+mn-cs"/>
            </a:endParaRPr>
          </a:p>
        </p:txBody>
      </p:sp>
      <p:sp>
        <p:nvSpPr>
          <p:cNvPr id="7987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7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7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78"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79"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80"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988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2" name="任意多边形 11"/>
          <p:cNvSpPr/>
          <p:nvPr/>
        </p:nvSpPr>
        <p:spPr>
          <a:xfrm>
            <a:off x="3314700" y="2786063"/>
            <a:ext cx="1804988" cy="425450"/>
          </a:xfrm>
          <a:custGeom>
            <a:avLst/>
            <a:gdLst>
              <a:gd name="txL" fmla="*/ 0 w 1803748"/>
              <a:gd name="txT" fmla="*/ 0 h 567846"/>
              <a:gd name="txR" fmla="*/ 1803748 w 1803748"/>
              <a:gd name="txB" fmla="*/ 567846 h 567846"/>
            </a:gdLst>
            <a:ahLst/>
            <a:cxnLst>
              <a:cxn ang="0">
                <a:pos x="0" y="171056"/>
              </a:cxn>
              <a:cxn ang="0">
                <a:pos x="891183" y="1316"/>
              </a:cxn>
              <a:cxn ang="0">
                <a:pos x="1807471"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3" name="任意多边形 12"/>
          <p:cNvSpPr/>
          <p:nvPr/>
        </p:nvSpPr>
        <p:spPr>
          <a:xfrm>
            <a:off x="3810000" y="2786063"/>
            <a:ext cx="1803400" cy="425450"/>
          </a:xfrm>
          <a:custGeom>
            <a:avLst/>
            <a:gdLst>
              <a:gd name="txL" fmla="*/ 0 w 1803748"/>
              <a:gd name="txT" fmla="*/ 0 h 567846"/>
              <a:gd name="txR" fmla="*/ 1803748 w 1803748"/>
              <a:gd name="txB" fmla="*/ 567846 h 567846"/>
            </a:gdLst>
            <a:ahLst/>
            <a:cxnLst>
              <a:cxn ang="0">
                <a:pos x="0" y="171056"/>
              </a:cxn>
              <a:cxn ang="0">
                <a:pos x="888832" y="1316"/>
              </a:cxn>
              <a:cxn ang="0">
                <a:pos x="1802704"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4" name="任意多边形 13"/>
          <p:cNvSpPr/>
          <p:nvPr/>
        </p:nvSpPr>
        <p:spPr>
          <a:xfrm>
            <a:off x="4238625" y="2786063"/>
            <a:ext cx="1803400" cy="425450"/>
          </a:xfrm>
          <a:custGeom>
            <a:avLst/>
            <a:gdLst>
              <a:gd name="txL" fmla="*/ 0 w 1803748"/>
              <a:gd name="txT" fmla="*/ 0 h 567846"/>
              <a:gd name="txR" fmla="*/ 1803748 w 1803748"/>
              <a:gd name="txB" fmla="*/ 567846 h 567846"/>
            </a:gdLst>
            <a:ahLst/>
            <a:cxnLst>
              <a:cxn ang="0">
                <a:pos x="0" y="171056"/>
              </a:cxn>
              <a:cxn ang="0">
                <a:pos x="888832" y="1316"/>
              </a:cxn>
              <a:cxn ang="0">
                <a:pos x="1802704"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5" name="任意多边形 14"/>
          <p:cNvSpPr/>
          <p:nvPr/>
        </p:nvSpPr>
        <p:spPr>
          <a:xfrm rot="10800000">
            <a:off x="3381375" y="3571875"/>
            <a:ext cx="4089400" cy="425450"/>
          </a:xfrm>
          <a:custGeom>
            <a:avLst/>
            <a:gdLst>
              <a:gd name="txL" fmla="*/ 0 w 1803748"/>
              <a:gd name="txT" fmla="*/ 0 h 567846"/>
              <a:gd name="txR" fmla="*/ 1803748 w 1803748"/>
              <a:gd name="txB" fmla="*/ 567846 h 567846"/>
            </a:gdLst>
            <a:ahLst/>
            <a:cxnLst>
              <a:cxn ang="0">
                <a:pos x="0" y="171056"/>
              </a:cxn>
              <a:cxn ang="0">
                <a:pos x="23498765" y="1316"/>
              </a:cxn>
              <a:cxn ang="0">
                <a:pos x="47659470"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6" name="任意多边形 15"/>
          <p:cNvSpPr/>
          <p:nvPr/>
        </p:nvSpPr>
        <p:spPr>
          <a:xfrm rot="10800000">
            <a:off x="3881438" y="3571875"/>
            <a:ext cx="4089400" cy="425450"/>
          </a:xfrm>
          <a:custGeom>
            <a:avLst/>
            <a:gdLst>
              <a:gd name="txL" fmla="*/ 0 w 1803748"/>
              <a:gd name="txT" fmla="*/ 0 h 567846"/>
              <a:gd name="txR" fmla="*/ 1803748 w 1803748"/>
              <a:gd name="txB" fmla="*/ 567846 h 567846"/>
            </a:gdLst>
            <a:ahLst/>
            <a:cxnLst>
              <a:cxn ang="0">
                <a:pos x="0" y="171056"/>
              </a:cxn>
              <a:cxn ang="0">
                <a:pos x="23498765" y="1316"/>
              </a:cxn>
              <a:cxn ang="0">
                <a:pos x="47659470"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7" name="任意多边形 16"/>
          <p:cNvSpPr/>
          <p:nvPr/>
        </p:nvSpPr>
        <p:spPr>
          <a:xfrm rot="10800000">
            <a:off x="4310063" y="3571875"/>
            <a:ext cx="4089400" cy="425450"/>
          </a:xfrm>
          <a:custGeom>
            <a:avLst/>
            <a:gdLst>
              <a:gd name="txL" fmla="*/ 0 w 1803748"/>
              <a:gd name="txT" fmla="*/ 0 h 567846"/>
              <a:gd name="txR" fmla="*/ 1803748 w 1803748"/>
              <a:gd name="txB" fmla="*/ 567846 h 567846"/>
            </a:gdLst>
            <a:ahLst/>
            <a:cxnLst>
              <a:cxn ang="0">
                <a:pos x="0" y="171056"/>
              </a:cxn>
              <a:cxn ang="0">
                <a:pos x="23498765" y="1316"/>
              </a:cxn>
              <a:cxn ang="0">
                <a:pos x="47659470"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sp>
        <p:nvSpPr>
          <p:cNvPr id="18" name="任意多边形 17"/>
          <p:cNvSpPr/>
          <p:nvPr/>
        </p:nvSpPr>
        <p:spPr>
          <a:xfrm rot="10800000">
            <a:off x="4738688" y="3571875"/>
            <a:ext cx="4089400" cy="425450"/>
          </a:xfrm>
          <a:custGeom>
            <a:avLst/>
            <a:gdLst>
              <a:gd name="txL" fmla="*/ 0 w 1803748"/>
              <a:gd name="txT" fmla="*/ 0 h 567846"/>
              <a:gd name="txR" fmla="*/ 1803748 w 1803748"/>
              <a:gd name="txB" fmla="*/ 567846 h 567846"/>
            </a:gdLst>
            <a:ahLst/>
            <a:cxnLst>
              <a:cxn ang="0">
                <a:pos x="0" y="171056"/>
              </a:cxn>
              <a:cxn ang="0">
                <a:pos x="23498765" y="1316"/>
              </a:cxn>
              <a:cxn ang="0">
                <a:pos x="47659470" y="178950"/>
              </a:cxn>
            </a:cxnLst>
            <a:rect l="txL" t="txT" r="txR" b="txB"/>
            <a:pathLst>
              <a:path w="1803748" h="567846">
                <a:moveTo>
                  <a:pt x="0" y="542794"/>
                </a:moveTo>
                <a:cubicBezTo>
                  <a:pt x="294361" y="271397"/>
                  <a:pt x="588723" y="0"/>
                  <a:pt x="889348" y="4175"/>
                </a:cubicBezTo>
                <a:cubicBezTo>
                  <a:pt x="1189973" y="8350"/>
                  <a:pt x="1496860" y="288098"/>
                  <a:pt x="1803748" y="567846"/>
                </a:cubicBezTo>
              </a:path>
            </a:pathLst>
          </a:custGeom>
          <a:solidFill>
            <a:schemeClr val="accent1">
              <a:alpha val="100000"/>
            </a:schemeClr>
          </a:solidFill>
          <a:ln w="38100" cap="flat" cmpd="sng">
            <a:solidFill>
              <a:srgbClr val="FF0000">
                <a:alpha val="100000"/>
              </a:srgbClr>
            </a:solidFill>
            <a:prstDash val="solid"/>
            <a:miter lim="800000"/>
            <a:headEnd type="none" w="med" len="med"/>
            <a:tailEnd type="arrow" w="med" len="med"/>
          </a:ln>
        </p:spPr>
        <p:txBody>
          <a:bodyPr/>
          <a:p>
            <a:endParaRPr lang="zh-CN" altLang="en-US"/>
          </a:p>
        </p:txBody>
      </p:sp>
      <p:pic>
        <p:nvPicPr>
          <p:cNvPr id="79889" name="图片 18"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0">
                                            <p:txEl>
                                              <p:charRg st="54" end="79"/>
                                            </p:txEl>
                                          </p:spTgt>
                                        </p:tgtEl>
                                        <p:attrNameLst>
                                          <p:attrName>style.visibility</p:attrName>
                                        </p:attrNameLst>
                                      </p:cBhvr>
                                      <p:to>
                                        <p:strVal val="visible"/>
                                      </p:to>
                                    </p:set>
                                    <p:animEffect transition="in" filter="blinds(horizontal)">
                                      <p:cBhvr>
                                        <p:cTn id="7" dur="500"/>
                                        <p:tgtEl>
                                          <p:spTgt spid="4100">
                                            <p:txEl>
                                              <p:charRg st="54" end="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Left)">
                                      <p:cBhvr>
                                        <p:cTn id="1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Left)">
                                      <p:cBhvr>
                                        <p:cTn id="1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Left)">
                                      <p:cBhvr>
                                        <p:cTn id="2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Right)">
                                      <p:cBhvr>
                                        <p:cTn id="2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2" presetClass="entr" presetSubtype="2"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slide(fromRight)">
                                      <p:cBhvr>
                                        <p:cTn id="3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2" presetClass="entr" presetSubtype="2"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slide(fromRight)">
                                      <p:cBhvr>
                                        <p:cTn id="37"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2" presetClass="entr" presetSubtype="2"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lide(fromRight)">
                                      <p:cBhvr>
                                        <p:cTn id="42"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100">
                                            <p:txEl>
                                              <p:charRg st="80" end="92"/>
                                            </p:txEl>
                                          </p:spTgt>
                                        </p:tgtEl>
                                        <p:attrNameLst>
                                          <p:attrName>style.visibility</p:attrName>
                                        </p:attrNameLst>
                                      </p:cBhvr>
                                      <p:to>
                                        <p:strVal val="visible"/>
                                      </p:to>
                                    </p:set>
                                    <p:animEffect transition="in" filter="blinds(horizontal)">
                                      <p:cBhvr>
                                        <p:cTn id="47" dur="500"/>
                                        <p:tgtEl>
                                          <p:spTgt spid="4100">
                                            <p:txEl>
                                              <p:charRg st="80" end="9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100">
                                            <p:txEl>
                                              <p:charRg st="92" end="110"/>
                                            </p:txEl>
                                          </p:spTgt>
                                        </p:tgtEl>
                                        <p:attrNameLst>
                                          <p:attrName>style.visibility</p:attrName>
                                        </p:attrNameLst>
                                      </p:cBhvr>
                                      <p:to>
                                        <p:strVal val="visible"/>
                                      </p:to>
                                    </p:set>
                                    <p:animEffect transition="in" filter="blinds(horizontal)">
                                      <p:cBhvr>
                                        <p:cTn id="52" dur="500"/>
                                        <p:tgtEl>
                                          <p:spTgt spid="4100">
                                            <p:txEl>
                                              <p:charRg st="92"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3"/>
          <p:cNvSpPr>
            <a:spLocks noGrp="1"/>
          </p:cNvSpPr>
          <p:nvPr>
            <p:ph idx="1"/>
          </p:nvPr>
        </p:nvSpPr>
        <p:spPr>
          <a:xfrm>
            <a:off x="2024063" y="500063"/>
            <a:ext cx="8215312" cy="6000750"/>
          </a:xfrm>
        </p:spPr>
        <p:txBody>
          <a:bodyPr vert="horz" wrap="square" lIns="91440" tIns="45720" rIns="91440" bIns="45720" anchor="t" anchorCtr="0"/>
          <a:p>
            <a:r>
              <a:rPr kumimoji="1" lang="zh-CN" altLang="zh-CN" dirty="0">
                <a:latin typeface="+mn-lt"/>
                <a:ea typeface="+mn-ea"/>
                <a:cs typeface="+mn-cs"/>
              </a:rPr>
              <a:t>解题思路：问题的关键有两个：</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(1) </a:t>
            </a:r>
            <a:r>
              <a:rPr kumimoji="1" lang="zh-CN" altLang="zh-CN" dirty="0">
                <a:latin typeface="+mn-lt"/>
                <a:ea typeface="+mn-ea"/>
              </a:rPr>
              <a:t>决定哪些字符不需要改变，哪些字符需要改变，如果需要改变，应改为哪个字符</a:t>
            </a:r>
            <a:endParaRPr kumimoji="1" lang="en-US" altLang="zh-CN" dirty="0">
              <a:latin typeface="+mn-lt"/>
              <a:ea typeface="+mn-ea"/>
            </a:endParaRPr>
          </a:p>
          <a:p>
            <a:pPr lvl="1"/>
            <a:r>
              <a:rPr kumimoji="1" lang="zh-CN" altLang="zh-CN" dirty="0">
                <a:latin typeface="+mn-lt"/>
                <a:ea typeface="+mn-ea"/>
              </a:rPr>
              <a:t>处理的方法是：输入一个字符给字符变量</a:t>
            </a:r>
            <a:r>
              <a:rPr kumimoji="1" lang="en-US" altLang="zh-CN" dirty="0">
                <a:latin typeface="+mn-lt"/>
                <a:ea typeface="+mn-ea"/>
              </a:rPr>
              <a:t>c</a:t>
            </a:r>
            <a:r>
              <a:rPr kumimoji="1" lang="zh-CN" altLang="zh-CN" dirty="0">
                <a:latin typeface="+mn-lt"/>
                <a:ea typeface="+mn-ea"/>
              </a:rPr>
              <a:t>，先判定它是否字母</a:t>
            </a:r>
            <a:r>
              <a:rPr kumimoji="1" lang="en-US" altLang="zh-CN" dirty="0">
                <a:latin typeface="+mn-lt"/>
                <a:ea typeface="+mn-ea"/>
              </a:rPr>
              <a:t>(</a:t>
            </a:r>
            <a:r>
              <a:rPr kumimoji="1" lang="zh-CN" altLang="zh-CN" dirty="0">
                <a:latin typeface="+mn-lt"/>
                <a:ea typeface="+mn-ea"/>
              </a:rPr>
              <a:t>包括大小写</a:t>
            </a:r>
            <a:r>
              <a:rPr kumimoji="1" lang="en-US" altLang="zh-CN" dirty="0">
                <a:latin typeface="+mn-lt"/>
                <a:ea typeface="+mn-ea"/>
              </a:rPr>
              <a:t>)</a:t>
            </a:r>
            <a:r>
              <a:rPr kumimoji="1" lang="zh-CN" altLang="zh-CN" dirty="0">
                <a:latin typeface="+mn-lt"/>
                <a:ea typeface="+mn-ea"/>
              </a:rPr>
              <a:t>，若不是字母，不改变</a:t>
            </a:r>
            <a:r>
              <a:rPr kumimoji="1" lang="en-US" altLang="zh-CN" dirty="0">
                <a:latin typeface="+mn-lt"/>
                <a:ea typeface="+mn-ea"/>
              </a:rPr>
              <a:t>c</a:t>
            </a:r>
            <a:r>
              <a:rPr kumimoji="1" lang="zh-CN" altLang="zh-CN" dirty="0">
                <a:latin typeface="+mn-lt"/>
                <a:ea typeface="+mn-ea"/>
              </a:rPr>
              <a:t>的值；若是字母，则还要检查它是否</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a:t>
            </a:r>
            <a:r>
              <a:rPr kumimoji="1" lang="en-US" altLang="zh-CN" dirty="0">
                <a:latin typeface="+mn-lt"/>
                <a:ea typeface="+mn-ea"/>
              </a:rPr>
              <a:t>(</a:t>
            </a:r>
            <a:r>
              <a:rPr kumimoji="1" lang="zh-CN" altLang="zh-CN" dirty="0">
                <a:latin typeface="+mn-lt"/>
                <a:ea typeface="+mn-ea"/>
              </a:rPr>
              <a:t>包括大小写字母</a:t>
            </a:r>
            <a:r>
              <a:rPr kumimoji="1" lang="en-US" altLang="zh-CN" dirty="0">
                <a:latin typeface="+mn-lt"/>
                <a:ea typeface="+mn-ea"/>
              </a:rPr>
              <a:t>)</a:t>
            </a:r>
            <a:r>
              <a:rPr kumimoji="1" lang="zh-CN" altLang="zh-CN" dirty="0">
                <a:latin typeface="+mn-lt"/>
                <a:ea typeface="+mn-ea"/>
              </a:rPr>
              <a:t>。如不在此范围内，则使变量</a:t>
            </a:r>
            <a:r>
              <a:rPr kumimoji="1" lang="en-US" altLang="zh-CN" dirty="0">
                <a:latin typeface="+mn-lt"/>
                <a:ea typeface="+mn-ea"/>
              </a:rPr>
              <a:t>c</a:t>
            </a:r>
            <a:r>
              <a:rPr kumimoji="1" lang="zh-CN" altLang="zh-CN" dirty="0">
                <a:latin typeface="+mn-lt"/>
                <a:ea typeface="+mn-ea"/>
              </a:rPr>
              <a:t>的值改变为其后第</a:t>
            </a:r>
            <a:r>
              <a:rPr kumimoji="1" lang="en-US" altLang="zh-CN" dirty="0">
                <a:latin typeface="+mn-lt"/>
                <a:ea typeface="+mn-ea"/>
              </a:rPr>
              <a:t>4</a:t>
            </a:r>
            <a:r>
              <a:rPr kumimoji="1" lang="zh-CN" altLang="zh-CN" dirty="0">
                <a:latin typeface="+mn-lt"/>
                <a:ea typeface="+mn-ea"/>
              </a:rPr>
              <a:t>个字母。如果在</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的范围内，则应将它转换为</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或</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之一的字母。</a:t>
            </a:r>
            <a:endParaRPr kumimoji="1" lang="en-US" altLang="zh-CN" dirty="0">
              <a:latin typeface="+mn-lt"/>
              <a:ea typeface="+mn-ea"/>
            </a:endParaRPr>
          </a:p>
        </p:txBody>
      </p:sp>
      <p:sp>
        <p:nvSpPr>
          <p:cNvPr id="8089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2"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3"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4"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090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20" name="直接连接符 19"/>
          <p:cNvCxnSpPr/>
          <p:nvPr/>
        </p:nvCxnSpPr>
        <p:spPr>
          <a:xfrm>
            <a:off x="5453063" y="2786063"/>
            <a:ext cx="4286250" cy="0"/>
          </a:xfrm>
          <a:prstGeom prst="line">
            <a:avLst/>
          </a:prstGeom>
          <a:ln w="38100" cap="flat" cmpd="sng">
            <a:solidFill>
              <a:srgbClr val="FF0000"/>
            </a:solidFill>
            <a:prstDash val="solid"/>
            <a:miter/>
            <a:headEnd type="none" w="med" len="med"/>
            <a:tailEnd type="none" w="med" len="med"/>
          </a:ln>
        </p:spPr>
      </p:cxnSp>
      <p:sp>
        <p:nvSpPr>
          <p:cNvPr id="21" name="TextBox 20"/>
          <p:cNvSpPr txBox="1"/>
          <p:nvPr/>
        </p:nvSpPr>
        <p:spPr>
          <a:xfrm>
            <a:off x="6167438" y="1714500"/>
            <a:ext cx="2857500" cy="583565"/>
          </a:xfrm>
          <a:prstGeom prst="rect">
            <a:avLst/>
          </a:prstGeom>
          <a:solidFill>
            <a:srgbClr val="FFCCFF"/>
          </a:solidFill>
          <a:ln w="9525">
            <a:noFill/>
          </a:ln>
        </p:spPr>
        <p:txBody>
          <a:bodyPr>
            <a:spAutoFit/>
          </a:bodyPr>
          <a:p>
            <a:pPr algn="ctr"/>
            <a:r>
              <a:rPr lang="en-US" altLang="zh-CN" sz="3200" b="1" dirty="0">
                <a:solidFill>
                  <a:srgbClr val="0000CC"/>
                </a:solidFill>
                <a:latin typeface="Arial" panose="020B0604020202020204" pitchFamily="34" charset="0"/>
              </a:rPr>
              <a:t>c=getchar(); </a:t>
            </a:r>
            <a:endParaRPr lang="en-US" altLang="zh-CN" sz="3200" b="1" dirty="0">
              <a:solidFill>
                <a:srgbClr val="0000CC"/>
              </a:solidFill>
              <a:latin typeface="Arial" panose="020B0604020202020204" pitchFamily="34" charset="0"/>
            </a:endParaRPr>
          </a:p>
        </p:txBody>
      </p:sp>
      <p:pic>
        <p:nvPicPr>
          <p:cNvPr id="80908" name="图片 1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8">
                                            <p:txEl>
                                              <p:charRg st="15" end="56"/>
                                            </p:txEl>
                                          </p:spTgt>
                                        </p:tgtEl>
                                        <p:attrNameLst>
                                          <p:attrName>style.visibility</p:attrName>
                                        </p:attrNameLst>
                                      </p:cBhvr>
                                      <p:to>
                                        <p:strVal val="visible"/>
                                      </p:to>
                                    </p:set>
                                    <p:animEffect transition="in" filter="blinds(horizontal)">
                                      <p:cBhvr>
                                        <p:cTn id="7" dur="500"/>
                                        <p:tgtEl>
                                          <p:spTgt spid="80898">
                                            <p:txEl>
                                              <p:charRg st="15" end="5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898">
                                            <p:txEl>
                                              <p:charRg st="56" end="203"/>
                                            </p:txEl>
                                          </p:spTgt>
                                        </p:tgtEl>
                                        <p:attrNameLst>
                                          <p:attrName>style.visibility</p:attrName>
                                        </p:attrNameLst>
                                      </p:cBhvr>
                                      <p:to>
                                        <p:strVal val="visible"/>
                                      </p:to>
                                    </p:set>
                                    <p:animEffect transition="in" filter="blinds(horizontal)">
                                      <p:cBhvr>
                                        <p:cTn id="12" dur="500"/>
                                        <p:tgtEl>
                                          <p:spTgt spid="80898">
                                            <p:txEl>
                                              <p:charRg st="56" end="20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lide(fromLeft)">
                                      <p:cBhvr>
                                        <p:cTn id="17" dur="500"/>
                                        <p:tgtEl>
                                          <p:spTgt spid="20"/>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2"/>
          <p:cNvSpPr>
            <a:spLocks noGrp="1" noChangeArrowheads="1"/>
          </p:cNvSpPr>
          <p:nvPr>
            <p:ph type="title"/>
          </p:nvPr>
        </p:nvSpPr>
        <p:spPr>
          <a:xfrm>
            <a:off x="2238375" y="785972"/>
            <a:ext cx="8001000" cy="829945"/>
          </a:xfrm>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4.2</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用</a:t>
            </a:r>
            <a:r>
              <a:rPr kumimoji="1" lang="en-US"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while</a:t>
            </a:r>
            <a:r>
              <a:rPr kumimoji="1" lang="zh-CN" altLang="zh-CN"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rPr>
              <a:t>语句实现循环</a:t>
            </a:r>
            <a:endParaRPr kumimoji="1" lang="zh-CN" altLang="en-US" sz="4800" b="1" i="0" u="none" strike="noStrike" kern="0" cap="none" spc="0" normalizeH="0" baseline="0" noProof="0" dirty="0" smtClean="0">
              <a:ln>
                <a:noFill/>
              </a:ln>
              <a:solidFill>
                <a:srgbClr val="800000"/>
              </a:solidFill>
              <a:effectLst>
                <a:outerShdw blurRad="38100" dist="38100" dir="2700000" algn="tl">
                  <a:srgbClr val="000000"/>
                </a:outerShdw>
              </a:effectLst>
              <a:uLnTx/>
              <a:uFillTx/>
              <a:latin typeface="Arial" panose="020B0604020202020204" pitchFamily="34" charset="0"/>
              <a:ea typeface="黑体" panose="02010609060101010101" pitchFamily="2" charset="-122"/>
              <a:cs typeface="+mj-cs"/>
            </a:endParaRPr>
          </a:p>
        </p:txBody>
      </p:sp>
      <p:sp>
        <p:nvSpPr>
          <p:cNvPr id="4" name="Rectangle 3"/>
          <p:cNvSpPr txBox="1">
            <a:spLocks noChangeArrowheads="1"/>
          </p:cNvSpPr>
          <p:nvPr/>
        </p:nvSpPr>
        <p:spPr bwMode="auto">
          <a:xfrm>
            <a:off x="2524125" y="1785938"/>
            <a:ext cx="7500938" cy="1428750"/>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 typeface="Wingdings" panose="05000000000000000000" pitchFamily="2" charset="2"/>
              <a:buChar char="Ø"/>
              <a:defRPr/>
            </a:pPr>
            <a:r>
              <a:rPr kumimoji="1" lang="zh-CN" altLang="en-US" sz="3200" b="1" kern="0" cap="none" spc="0" normalizeH="0" baseline="0" noProof="0" dirty="0">
                <a:latin typeface="+mn-lt"/>
                <a:ea typeface="+mn-ea"/>
                <a:cs typeface="+mn-cs"/>
              </a:rPr>
              <a:t>全班有</a:t>
            </a:r>
            <a:r>
              <a:rPr kumimoji="1" lang="en-US" altLang="zh-CN" sz="3200" b="1" kern="0" cap="none" spc="0" normalizeH="0" baseline="0" noProof="0" dirty="0">
                <a:latin typeface="+mn-lt"/>
                <a:ea typeface="+mn-ea"/>
                <a:cs typeface="+mn-cs"/>
              </a:rPr>
              <a:t>50</a:t>
            </a:r>
            <a:r>
              <a:rPr kumimoji="1" lang="zh-CN" altLang="zh-CN" sz="3200" b="1" kern="0" cap="none" spc="0" normalizeH="0" baseline="0" noProof="0" dirty="0">
                <a:latin typeface="+mn-lt"/>
                <a:ea typeface="+mn-ea"/>
                <a:cs typeface="+mn-cs"/>
              </a:rPr>
              <a:t>个学生</a:t>
            </a:r>
            <a:r>
              <a:rPr kumimoji="1" lang="zh-CN" altLang="en-US" sz="3200" b="1" kern="0" cap="none" spc="0" normalizeH="0" baseline="0" noProof="0" dirty="0">
                <a:latin typeface="+mn-lt"/>
                <a:ea typeface="+mn-ea"/>
                <a:cs typeface="+mn-cs"/>
              </a:rPr>
              <a:t>，统计各学生三门课</a:t>
            </a:r>
            <a:r>
              <a:rPr kumimoji="1" lang="zh-CN" altLang="zh-CN" sz="3200" b="1" kern="0" cap="none" spc="0" normalizeH="0" baseline="0" noProof="0" dirty="0">
                <a:latin typeface="+mn-lt"/>
                <a:ea typeface="+mn-ea"/>
                <a:cs typeface="+mn-cs"/>
              </a:rPr>
              <a:t>的平均成绩</a:t>
            </a:r>
            <a:r>
              <a:rPr kumimoji="1" lang="zh-CN" altLang="en-US" sz="3200" b="1" kern="0" cap="none" spc="0" normalizeH="0" baseline="0" noProof="0" dirty="0">
                <a:latin typeface="+mn-lt"/>
                <a:ea typeface="+mn-ea"/>
                <a:cs typeface="+mn-cs"/>
              </a:rPr>
              <a:t>。</a:t>
            </a:r>
            <a:endParaRPr kumimoji="1" lang="en-US" altLang="zh-CN" sz="3200" b="1" kern="0" cap="none" spc="0" normalizeH="0" baseline="0" noProof="0" dirty="0">
              <a:latin typeface="+mn-lt"/>
              <a:ea typeface="+mn-ea"/>
              <a:cs typeface="+mn-cs"/>
            </a:endParaRPr>
          </a:p>
        </p:txBody>
      </p:sp>
      <p:pic>
        <p:nvPicPr>
          <p:cNvPr id="15364" name="图片 4"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3"/>
          <p:cNvSpPr>
            <a:spLocks noGrp="1"/>
          </p:cNvSpPr>
          <p:nvPr>
            <p:ph idx="1"/>
          </p:nvPr>
        </p:nvSpPr>
        <p:spPr>
          <a:xfrm>
            <a:off x="2024063" y="500063"/>
            <a:ext cx="8215312" cy="6000750"/>
          </a:xfrm>
        </p:spPr>
        <p:txBody>
          <a:bodyPr vert="horz" wrap="square" lIns="91440" tIns="45720" rIns="91440" bIns="45720" anchor="t" anchorCtr="0"/>
          <a:p>
            <a:r>
              <a:rPr kumimoji="1" lang="zh-CN" altLang="zh-CN" dirty="0">
                <a:latin typeface="+mn-lt"/>
                <a:ea typeface="+mn-ea"/>
                <a:cs typeface="+mn-cs"/>
              </a:rPr>
              <a:t>解题思路：问题的关键有两个：</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(1) </a:t>
            </a:r>
            <a:r>
              <a:rPr kumimoji="1" lang="zh-CN" altLang="zh-CN" dirty="0">
                <a:latin typeface="+mn-lt"/>
                <a:ea typeface="+mn-ea"/>
              </a:rPr>
              <a:t>决定哪些字符不需要改变，哪些字符需要改变，如果需要改变，应改为哪个字符</a:t>
            </a:r>
            <a:endParaRPr kumimoji="1" lang="en-US" altLang="zh-CN" dirty="0">
              <a:latin typeface="+mn-lt"/>
              <a:ea typeface="+mn-ea"/>
            </a:endParaRPr>
          </a:p>
          <a:p>
            <a:pPr lvl="1"/>
            <a:r>
              <a:rPr kumimoji="1" lang="zh-CN" altLang="zh-CN" dirty="0">
                <a:latin typeface="+mn-lt"/>
                <a:ea typeface="+mn-ea"/>
              </a:rPr>
              <a:t>处理的方法是：输入一个字符给字符变量</a:t>
            </a:r>
            <a:r>
              <a:rPr kumimoji="1" lang="en-US" altLang="zh-CN" dirty="0">
                <a:latin typeface="+mn-lt"/>
                <a:ea typeface="+mn-ea"/>
              </a:rPr>
              <a:t>c</a:t>
            </a:r>
            <a:r>
              <a:rPr kumimoji="1" lang="zh-CN" altLang="zh-CN" dirty="0">
                <a:latin typeface="+mn-lt"/>
                <a:ea typeface="+mn-ea"/>
              </a:rPr>
              <a:t>，先判定它是否字母</a:t>
            </a:r>
            <a:r>
              <a:rPr kumimoji="1" lang="en-US" altLang="zh-CN" dirty="0">
                <a:latin typeface="+mn-lt"/>
                <a:ea typeface="+mn-ea"/>
              </a:rPr>
              <a:t>(</a:t>
            </a:r>
            <a:r>
              <a:rPr kumimoji="1" lang="zh-CN" altLang="zh-CN" dirty="0">
                <a:latin typeface="+mn-lt"/>
                <a:ea typeface="+mn-ea"/>
              </a:rPr>
              <a:t>包括大小写</a:t>
            </a:r>
            <a:r>
              <a:rPr kumimoji="1" lang="en-US" altLang="zh-CN" dirty="0">
                <a:latin typeface="+mn-lt"/>
                <a:ea typeface="+mn-ea"/>
              </a:rPr>
              <a:t>)</a:t>
            </a:r>
            <a:r>
              <a:rPr kumimoji="1" lang="zh-CN" altLang="zh-CN" dirty="0">
                <a:latin typeface="+mn-lt"/>
                <a:ea typeface="+mn-ea"/>
              </a:rPr>
              <a:t>，若不是字母，不改变</a:t>
            </a:r>
            <a:r>
              <a:rPr kumimoji="1" lang="en-US" altLang="zh-CN" dirty="0">
                <a:latin typeface="+mn-lt"/>
                <a:ea typeface="+mn-ea"/>
              </a:rPr>
              <a:t>c</a:t>
            </a:r>
            <a:r>
              <a:rPr kumimoji="1" lang="zh-CN" altLang="zh-CN" dirty="0">
                <a:latin typeface="+mn-lt"/>
                <a:ea typeface="+mn-ea"/>
              </a:rPr>
              <a:t>的值；若是字母，则还要检查它是否</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a:t>
            </a:r>
            <a:r>
              <a:rPr kumimoji="1" lang="en-US" altLang="zh-CN" dirty="0">
                <a:latin typeface="+mn-lt"/>
                <a:ea typeface="+mn-ea"/>
              </a:rPr>
              <a:t>(</a:t>
            </a:r>
            <a:r>
              <a:rPr kumimoji="1" lang="zh-CN" altLang="zh-CN" dirty="0">
                <a:latin typeface="+mn-lt"/>
                <a:ea typeface="+mn-ea"/>
              </a:rPr>
              <a:t>包括大小写字母</a:t>
            </a:r>
            <a:r>
              <a:rPr kumimoji="1" lang="en-US" altLang="zh-CN" dirty="0">
                <a:latin typeface="+mn-lt"/>
                <a:ea typeface="+mn-ea"/>
              </a:rPr>
              <a:t>)</a:t>
            </a:r>
            <a:r>
              <a:rPr kumimoji="1" lang="zh-CN" altLang="zh-CN" dirty="0">
                <a:latin typeface="+mn-lt"/>
                <a:ea typeface="+mn-ea"/>
              </a:rPr>
              <a:t>。如不在此范围内，则使变量</a:t>
            </a:r>
            <a:r>
              <a:rPr kumimoji="1" lang="en-US" altLang="zh-CN" dirty="0">
                <a:latin typeface="+mn-lt"/>
                <a:ea typeface="+mn-ea"/>
              </a:rPr>
              <a:t>c</a:t>
            </a:r>
            <a:r>
              <a:rPr kumimoji="1" lang="zh-CN" altLang="zh-CN" dirty="0">
                <a:latin typeface="+mn-lt"/>
                <a:ea typeface="+mn-ea"/>
              </a:rPr>
              <a:t>的值改变为其后第</a:t>
            </a:r>
            <a:r>
              <a:rPr kumimoji="1" lang="en-US" altLang="zh-CN" dirty="0">
                <a:latin typeface="+mn-lt"/>
                <a:ea typeface="+mn-ea"/>
              </a:rPr>
              <a:t>4</a:t>
            </a:r>
            <a:r>
              <a:rPr kumimoji="1" lang="zh-CN" altLang="zh-CN" dirty="0">
                <a:latin typeface="+mn-lt"/>
                <a:ea typeface="+mn-ea"/>
              </a:rPr>
              <a:t>个字母。如果在</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的范围内，则应将它转换为</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或</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之一的字母。</a:t>
            </a:r>
            <a:endParaRPr kumimoji="1" lang="en-US" altLang="zh-CN" dirty="0">
              <a:latin typeface="+mn-lt"/>
              <a:ea typeface="+mn-ea"/>
            </a:endParaRPr>
          </a:p>
        </p:txBody>
      </p:sp>
      <p:sp>
        <p:nvSpPr>
          <p:cNvPr id="81923"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4"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6"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7"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8"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2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20" name="直接连接符 19"/>
          <p:cNvCxnSpPr/>
          <p:nvPr/>
        </p:nvCxnSpPr>
        <p:spPr>
          <a:xfrm>
            <a:off x="2881313" y="3357563"/>
            <a:ext cx="5143500" cy="0"/>
          </a:xfrm>
          <a:prstGeom prst="line">
            <a:avLst/>
          </a:prstGeom>
          <a:ln w="38100" cap="flat" cmpd="sng">
            <a:solidFill>
              <a:srgbClr val="FF0000"/>
            </a:solidFill>
            <a:prstDash val="solid"/>
            <a:miter/>
            <a:headEnd type="none" w="med" len="med"/>
            <a:tailEnd type="none" w="med" len="med"/>
          </a:ln>
        </p:spPr>
      </p:cxnSp>
      <p:sp>
        <p:nvSpPr>
          <p:cNvPr id="21" name="TextBox 20"/>
          <p:cNvSpPr txBox="1"/>
          <p:nvPr/>
        </p:nvSpPr>
        <p:spPr>
          <a:xfrm>
            <a:off x="1881188" y="2286000"/>
            <a:ext cx="8358187" cy="583565"/>
          </a:xfrm>
          <a:prstGeom prst="rect">
            <a:avLst/>
          </a:prstGeom>
          <a:solidFill>
            <a:srgbClr val="FFCCFF"/>
          </a:solidFill>
          <a:ln w="9525">
            <a:noFill/>
          </a:ln>
        </p:spPr>
        <p:txBody>
          <a:bodyPr>
            <a:spAutoFit/>
          </a:bodyPr>
          <a:p>
            <a:pPr algn="ctr"/>
            <a:r>
              <a:rPr lang="en-US" altLang="zh-CN" sz="3200" b="1" dirty="0">
                <a:solidFill>
                  <a:srgbClr val="0000CC"/>
                </a:solidFill>
                <a:latin typeface="Arial" panose="020B0604020202020204" pitchFamily="34" charset="0"/>
              </a:rPr>
              <a:t>if((c&gt;='a' &amp;&amp; c&lt;='z') || (c&gt;='A' &amp;&amp; c&lt;='Z')) </a:t>
            </a:r>
            <a:endParaRPr lang="en-US" altLang="zh-CN" sz="3200" b="1" dirty="0">
              <a:solidFill>
                <a:srgbClr val="0000CC"/>
              </a:solidFill>
              <a:latin typeface="Arial" panose="020B0604020202020204" pitchFamily="34" charset="0"/>
            </a:endParaRPr>
          </a:p>
        </p:txBody>
      </p:sp>
      <p:pic>
        <p:nvPicPr>
          <p:cNvPr id="81932" name="图片 1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3"/>
          <p:cNvSpPr>
            <a:spLocks noGrp="1"/>
          </p:cNvSpPr>
          <p:nvPr>
            <p:ph idx="1"/>
          </p:nvPr>
        </p:nvSpPr>
        <p:spPr>
          <a:xfrm>
            <a:off x="2024063" y="500063"/>
            <a:ext cx="8215312" cy="6000750"/>
          </a:xfrm>
        </p:spPr>
        <p:txBody>
          <a:bodyPr vert="horz" wrap="square" lIns="91440" tIns="45720" rIns="91440" bIns="45720" anchor="t" anchorCtr="0"/>
          <a:p>
            <a:r>
              <a:rPr kumimoji="1" lang="zh-CN" altLang="zh-CN" dirty="0">
                <a:latin typeface="+mn-lt"/>
                <a:ea typeface="+mn-ea"/>
                <a:cs typeface="+mn-cs"/>
              </a:rPr>
              <a:t>解题思路：问题的关键有两个：</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(1) </a:t>
            </a:r>
            <a:r>
              <a:rPr kumimoji="1" lang="zh-CN" altLang="zh-CN" dirty="0">
                <a:latin typeface="+mn-lt"/>
                <a:ea typeface="+mn-ea"/>
              </a:rPr>
              <a:t>决定哪些字符不需要改变，哪些字符需要改变，如果需要改变，应改为哪个字符</a:t>
            </a:r>
            <a:endParaRPr kumimoji="1" lang="en-US" altLang="zh-CN" dirty="0">
              <a:latin typeface="+mn-lt"/>
              <a:ea typeface="+mn-ea"/>
            </a:endParaRPr>
          </a:p>
          <a:p>
            <a:pPr lvl="1"/>
            <a:r>
              <a:rPr kumimoji="1" lang="zh-CN" altLang="zh-CN" dirty="0">
                <a:latin typeface="+mn-lt"/>
                <a:ea typeface="+mn-ea"/>
              </a:rPr>
              <a:t>处理的方法是：输入一个字符给字符变量</a:t>
            </a:r>
            <a:r>
              <a:rPr kumimoji="1" lang="en-US" altLang="zh-CN" dirty="0">
                <a:latin typeface="+mn-lt"/>
                <a:ea typeface="+mn-ea"/>
              </a:rPr>
              <a:t>c</a:t>
            </a:r>
            <a:r>
              <a:rPr kumimoji="1" lang="zh-CN" altLang="zh-CN" dirty="0">
                <a:latin typeface="+mn-lt"/>
                <a:ea typeface="+mn-ea"/>
              </a:rPr>
              <a:t>，先判定它是否字母</a:t>
            </a:r>
            <a:r>
              <a:rPr kumimoji="1" lang="en-US" altLang="zh-CN" dirty="0">
                <a:latin typeface="+mn-lt"/>
                <a:ea typeface="+mn-ea"/>
              </a:rPr>
              <a:t>(</a:t>
            </a:r>
            <a:r>
              <a:rPr kumimoji="1" lang="zh-CN" altLang="zh-CN" dirty="0">
                <a:latin typeface="+mn-lt"/>
                <a:ea typeface="+mn-ea"/>
              </a:rPr>
              <a:t>包括大小写</a:t>
            </a:r>
            <a:r>
              <a:rPr kumimoji="1" lang="en-US" altLang="zh-CN" dirty="0">
                <a:latin typeface="+mn-lt"/>
                <a:ea typeface="+mn-ea"/>
              </a:rPr>
              <a:t>)</a:t>
            </a:r>
            <a:r>
              <a:rPr kumimoji="1" lang="zh-CN" altLang="zh-CN" dirty="0">
                <a:latin typeface="+mn-lt"/>
                <a:ea typeface="+mn-ea"/>
              </a:rPr>
              <a:t>，若不是字母，不改变</a:t>
            </a:r>
            <a:r>
              <a:rPr kumimoji="1" lang="en-US" altLang="zh-CN" dirty="0">
                <a:latin typeface="+mn-lt"/>
                <a:ea typeface="+mn-ea"/>
              </a:rPr>
              <a:t>c</a:t>
            </a:r>
            <a:r>
              <a:rPr kumimoji="1" lang="zh-CN" altLang="zh-CN" dirty="0">
                <a:latin typeface="+mn-lt"/>
                <a:ea typeface="+mn-ea"/>
              </a:rPr>
              <a:t>的值；若是字母，则还要检查它是否</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a:t>
            </a:r>
            <a:r>
              <a:rPr kumimoji="1" lang="en-US" altLang="zh-CN" dirty="0">
                <a:latin typeface="+mn-lt"/>
                <a:ea typeface="+mn-ea"/>
              </a:rPr>
              <a:t>(</a:t>
            </a:r>
            <a:r>
              <a:rPr kumimoji="1" lang="zh-CN" altLang="zh-CN" dirty="0">
                <a:latin typeface="+mn-lt"/>
                <a:ea typeface="+mn-ea"/>
              </a:rPr>
              <a:t>包括大小写字母</a:t>
            </a:r>
            <a:r>
              <a:rPr kumimoji="1" lang="en-US" altLang="zh-CN" dirty="0">
                <a:latin typeface="+mn-lt"/>
                <a:ea typeface="+mn-ea"/>
              </a:rPr>
              <a:t>)</a:t>
            </a:r>
            <a:r>
              <a:rPr kumimoji="1" lang="zh-CN" altLang="zh-CN" dirty="0">
                <a:latin typeface="+mn-lt"/>
                <a:ea typeface="+mn-ea"/>
              </a:rPr>
              <a:t>。如不在此范围内，则使变量</a:t>
            </a:r>
            <a:r>
              <a:rPr kumimoji="1" lang="en-US" altLang="zh-CN" dirty="0">
                <a:latin typeface="+mn-lt"/>
                <a:ea typeface="+mn-ea"/>
              </a:rPr>
              <a:t>c</a:t>
            </a:r>
            <a:r>
              <a:rPr kumimoji="1" lang="zh-CN" altLang="zh-CN" dirty="0">
                <a:latin typeface="+mn-lt"/>
                <a:ea typeface="+mn-ea"/>
              </a:rPr>
              <a:t>的值改变为其后第</a:t>
            </a:r>
            <a:r>
              <a:rPr kumimoji="1" lang="en-US" altLang="zh-CN" dirty="0">
                <a:latin typeface="+mn-lt"/>
                <a:ea typeface="+mn-ea"/>
              </a:rPr>
              <a:t>4</a:t>
            </a:r>
            <a:r>
              <a:rPr kumimoji="1" lang="zh-CN" altLang="zh-CN" dirty="0">
                <a:latin typeface="+mn-lt"/>
                <a:ea typeface="+mn-ea"/>
              </a:rPr>
              <a:t>个字母。如果在</a:t>
            </a:r>
            <a:r>
              <a:rPr kumimoji="1" lang="en-US" altLang="zh-CN" dirty="0">
                <a:latin typeface="+mn-lt"/>
                <a:ea typeface="+mn-ea"/>
              </a:rPr>
              <a:t>’W’</a:t>
            </a:r>
            <a:r>
              <a:rPr kumimoji="1" lang="zh-CN" altLang="zh-CN" dirty="0">
                <a:latin typeface="+mn-lt"/>
                <a:ea typeface="+mn-ea"/>
              </a:rPr>
              <a:t>到</a:t>
            </a:r>
            <a:r>
              <a:rPr kumimoji="1" lang="en-US" altLang="zh-CN" dirty="0">
                <a:latin typeface="+mn-lt"/>
                <a:ea typeface="+mn-ea"/>
              </a:rPr>
              <a:t>’Z’</a:t>
            </a:r>
            <a:r>
              <a:rPr kumimoji="1" lang="zh-CN" altLang="zh-CN" dirty="0">
                <a:latin typeface="+mn-lt"/>
                <a:ea typeface="+mn-ea"/>
              </a:rPr>
              <a:t>的范围内，则应将它转换为</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或</a:t>
            </a:r>
            <a:r>
              <a:rPr kumimoji="1" lang="en-US" altLang="zh-CN" dirty="0">
                <a:latin typeface="+mn-lt"/>
                <a:ea typeface="+mn-ea"/>
              </a:rPr>
              <a:t>a</a:t>
            </a:r>
            <a:r>
              <a:rPr kumimoji="1" lang="zh-CN" altLang="zh-CN" dirty="0">
                <a:latin typeface="+mn-lt"/>
                <a:ea typeface="+mn-ea"/>
              </a:rPr>
              <a:t>～</a:t>
            </a:r>
            <a:r>
              <a:rPr kumimoji="1" lang="en-US" altLang="zh-CN" dirty="0">
                <a:latin typeface="+mn-lt"/>
                <a:ea typeface="+mn-ea"/>
              </a:rPr>
              <a:t>d)</a:t>
            </a:r>
            <a:r>
              <a:rPr kumimoji="1" lang="zh-CN" altLang="zh-CN" dirty="0">
                <a:latin typeface="+mn-lt"/>
                <a:ea typeface="+mn-ea"/>
              </a:rPr>
              <a:t>之一的字母。</a:t>
            </a:r>
            <a:endParaRPr kumimoji="1" lang="en-US" altLang="zh-CN" dirty="0">
              <a:latin typeface="+mn-lt"/>
              <a:ea typeface="+mn-ea"/>
            </a:endParaRPr>
          </a:p>
        </p:txBody>
      </p:sp>
      <p:sp>
        <p:nvSpPr>
          <p:cNvPr id="82947"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48"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49"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50"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51"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52"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295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20" name="直接连接符 19"/>
          <p:cNvCxnSpPr/>
          <p:nvPr/>
        </p:nvCxnSpPr>
        <p:spPr>
          <a:xfrm>
            <a:off x="3238500" y="4357688"/>
            <a:ext cx="5715000" cy="0"/>
          </a:xfrm>
          <a:prstGeom prst="line">
            <a:avLst/>
          </a:prstGeom>
          <a:ln w="38100" cap="flat" cmpd="sng">
            <a:solidFill>
              <a:srgbClr val="FF0000"/>
            </a:solidFill>
            <a:prstDash val="solid"/>
            <a:miter/>
            <a:headEnd type="none" w="med" len="med"/>
            <a:tailEnd type="none" w="med" len="med"/>
          </a:ln>
        </p:spPr>
      </p:cxnSp>
      <p:sp>
        <p:nvSpPr>
          <p:cNvPr id="21" name="TextBox 20"/>
          <p:cNvSpPr txBox="1"/>
          <p:nvPr/>
        </p:nvSpPr>
        <p:spPr>
          <a:xfrm>
            <a:off x="2166938" y="2286000"/>
            <a:ext cx="8001000" cy="1568450"/>
          </a:xfrm>
          <a:prstGeom prst="rect">
            <a:avLst/>
          </a:prstGeom>
          <a:solidFill>
            <a:srgbClr val="FFCCFF"/>
          </a:solidFill>
          <a:ln w="9525">
            <a:noFill/>
          </a:ln>
        </p:spPr>
        <p:txBody>
          <a:bodyPr>
            <a:spAutoFit/>
          </a:bodyPr>
          <a:p>
            <a:r>
              <a:rPr lang="en-US" altLang="zh-CN" sz="3200" b="1" dirty="0">
                <a:solidFill>
                  <a:srgbClr val="0000CC"/>
                </a:solidFill>
                <a:latin typeface="Arial" panose="020B0604020202020204" pitchFamily="34" charset="0"/>
              </a:rPr>
              <a:t>if(c&gt;='W' &amp;&amp; c&lt;='Z' || c&gt;='w' &amp;&amp; c&lt;='z')   </a:t>
            </a:r>
            <a:endParaRPr lang="en-US" altLang="zh-CN" sz="3200" b="1" dirty="0">
              <a:solidFill>
                <a:srgbClr val="0000CC"/>
              </a:solidFill>
              <a:latin typeface="Arial" panose="020B0604020202020204" pitchFamily="34" charset="0"/>
            </a:endParaRPr>
          </a:p>
          <a:p>
            <a:r>
              <a:rPr lang="en-US" altLang="zh-CN" sz="3200" b="1" dirty="0">
                <a:solidFill>
                  <a:srgbClr val="0000CC"/>
                </a:solidFill>
                <a:latin typeface="Arial" panose="020B0604020202020204" pitchFamily="34" charset="0"/>
              </a:rPr>
              <a:t>     c=c+4-26;</a:t>
            </a:r>
            <a:endParaRPr lang="en-US" altLang="zh-CN" sz="3200" b="1" dirty="0">
              <a:solidFill>
                <a:srgbClr val="0000CC"/>
              </a:solidFill>
              <a:latin typeface="Arial" panose="020B0604020202020204" pitchFamily="34" charset="0"/>
            </a:endParaRPr>
          </a:p>
          <a:p>
            <a:r>
              <a:rPr lang="en-US" altLang="zh-CN" sz="3200" b="1" dirty="0">
                <a:solidFill>
                  <a:srgbClr val="0000CC"/>
                </a:solidFill>
                <a:latin typeface="Arial" panose="020B0604020202020204" pitchFamily="34" charset="0"/>
              </a:rPr>
              <a:t>else  c=c+4;</a:t>
            </a:r>
            <a:endParaRPr lang="en-US" altLang="zh-CN" sz="3200" b="1" dirty="0">
              <a:solidFill>
                <a:srgbClr val="0000CC"/>
              </a:solidFill>
              <a:latin typeface="Arial" panose="020B0604020202020204" pitchFamily="34" charset="0"/>
            </a:endParaRPr>
          </a:p>
        </p:txBody>
      </p:sp>
      <p:pic>
        <p:nvPicPr>
          <p:cNvPr id="82956" name="图片 11"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3"/>
          <p:cNvSpPr>
            <a:spLocks noGrp="1"/>
          </p:cNvSpPr>
          <p:nvPr>
            <p:ph idx="1"/>
          </p:nvPr>
        </p:nvSpPr>
        <p:spPr>
          <a:xfrm>
            <a:off x="2024063" y="500063"/>
            <a:ext cx="8215312" cy="4500562"/>
          </a:xfrm>
        </p:spPr>
        <p:txBody>
          <a:bodyPr vert="horz" wrap="square" lIns="91440" tIns="45720" rIns="91440" bIns="45720" anchor="t" anchorCtr="0"/>
          <a:p>
            <a:r>
              <a:rPr kumimoji="1" lang="zh-CN" altLang="zh-CN" dirty="0">
                <a:latin typeface="+mn-lt"/>
                <a:ea typeface="+mn-ea"/>
                <a:cs typeface="+mn-cs"/>
              </a:rPr>
              <a:t>解题思路：问题的关键有两个：</a:t>
            </a:r>
            <a:endParaRPr kumimoji="1" lang="zh-CN" altLang="zh-CN" dirty="0">
              <a:latin typeface="+mn-lt"/>
              <a:ea typeface="+mn-ea"/>
              <a:cs typeface="+mn-cs"/>
            </a:endParaRPr>
          </a:p>
          <a:p>
            <a:pPr lvl="1">
              <a:buFont typeface="Wingdings" panose="05000000000000000000" pitchFamily="2" charset="2"/>
              <a:buNone/>
            </a:pPr>
            <a:r>
              <a:rPr kumimoji="1" lang="en-US" altLang="zh-CN" dirty="0">
                <a:latin typeface="+mn-lt"/>
                <a:ea typeface="+mn-ea"/>
              </a:rPr>
              <a:t> (2) </a:t>
            </a:r>
            <a:r>
              <a:rPr kumimoji="1" lang="zh-CN" altLang="zh-CN" dirty="0">
                <a:latin typeface="+mn-lt"/>
                <a:ea typeface="+mn-ea"/>
              </a:rPr>
              <a:t>怎样使</a:t>
            </a:r>
            <a:r>
              <a:rPr kumimoji="1" lang="en-US" altLang="zh-CN" dirty="0">
                <a:latin typeface="+mn-lt"/>
                <a:ea typeface="+mn-ea"/>
              </a:rPr>
              <a:t>c</a:t>
            </a:r>
            <a:r>
              <a:rPr kumimoji="1" lang="zh-CN" altLang="zh-CN" dirty="0">
                <a:latin typeface="+mn-lt"/>
                <a:ea typeface="+mn-ea"/>
              </a:rPr>
              <a:t>改变为所指定的字母？</a:t>
            </a:r>
            <a:endParaRPr kumimoji="1" lang="en-US" altLang="zh-CN" dirty="0">
              <a:latin typeface="+mn-lt"/>
              <a:ea typeface="+mn-ea"/>
            </a:endParaRPr>
          </a:p>
          <a:p>
            <a:pPr lvl="1"/>
            <a:r>
              <a:rPr kumimoji="1" lang="zh-CN" altLang="zh-CN" dirty="0">
                <a:latin typeface="+mn-lt"/>
                <a:ea typeface="+mn-ea"/>
              </a:rPr>
              <a:t>办法是改变它的</a:t>
            </a:r>
            <a:r>
              <a:rPr kumimoji="1" lang="en-US" altLang="zh-CN" dirty="0">
                <a:latin typeface="+mn-lt"/>
                <a:ea typeface="+mn-ea"/>
              </a:rPr>
              <a:t>ASCII</a:t>
            </a:r>
            <a:r>
              <a:rPr kumimoji="1" lang="zh-CN" altLang="zh-CN" dirty="0">
                <a:latin typeface="+mn-lt"/>
                <a:ea typeface="+mn-ea"/>
              </a:rPr>
              <a:t>值</a:t>
            </a:r>
            <a:endParaRPr kumimoji="1" lang="en-US" altLang="zh-CN" dirty="0">
              <a:latin typeface="+mn-lt"/>
              <a:ea typeface="+mn-ea"/>
            </a:endParaRPr>
          </a:p>
          <a:p>
            <a:pPr lvl="1"/>
            <a:r>
              <a:rPr kumimoji="1" lang="zh-CN" altLang="zh-CN" dirty="0">
                <a:latin typeface="+mn-lt"/>
                <a:ea typeface="+mn-ea"/>
              </a:rPr>
              <a:t>例如字符变量</a:t>
            </a:r>
            <a:r>
              <a:rPr kumimoji="1" lang="en-US" altLang="zh-CN" dirty="0">
                <a:latin typeface="+mn-lt"/>
                <a:ea typeface="+mn-ea"/>
              </a:rPr>
              <a:t>c</a:t>
            </a:r>
            <a:r>
              <a:rPr kumimoji="1" lang="zh-CN" altLang="zh-CN" dirty="0">
                <a:latin typeface="+mn-lt"/>
                <a:ea typeface="+mn-ea"/>
              </a:rPr>
              <a:t>的原值是大写字母</a:t>
            </a:r>
            <a:r>
              <a:rPr kumimoji="1" lang="en-US" altLang="zh-CN" dirty="0">
                <a:latin typeface="+mn-lt"/>
                <a:ea typeface="+mn-ea"/>
              </a:rPr>
              <a:t>’A’</a:t>
            </a:r>
            <a:r>
              <a:rPr kumimoji="1" lang="zh-CN" altLang="zh-CN" dirty="0">
                <a:latin typeface="+mn-lt"/>
                <a:ea typeface="+mn-ea"/>
              </a:rPr>
              <a:t>，想使</a:t>
            </a:r>
            <a:r>
              <a:rPr kumimoji="1" lang="en-US" altLang="zh-CN" dirty="0">
                <a:latin typeface="+mn-lt"/>
                <a:ea typeface="+mn-ea"/>
              </a:rPr>
              <a:t>c</a:t>
            </a:r>
            <a:r>
              <a:rPr kumimoji="1" lang="zh-CN" altLang="zh-CN" dirty="0">
                <a:latin typeface="+mn-lt"/>
                <a:ea typeface="+mn-ea"/>
              </a:rPr>
              <a:t>的值改变为</a:t>
            </a:r>
            <a:r>
              <a:rPr kumimoji="1" lang="en-US" altLang="zh-CN" dirty="0">
                <a:latin typeface="+mn-lt"/>
                <a:ea typeface="+mn-ea"/>
              </a:rPr>
              <a:t>’E’</a:t>
            </a:r>
            <a:r>
              <a:rPr kumimoji="1" lang="zh-CN" altLang="zh-CN" dirty="0">
                <a:latin typeface="+mn-lt"/>
                <a:ea typeface="+mn-ea"/>
              </a:rPr>
              <a:t>，只需执行“</a:t>
            </a:r>
            <a:r>
              <a:rPr kumimoji="1" lang="en-US" altLang="zh-CN" dirty="0">
                <a:latin typeface="+mn-lt"/>
                <a:ea typeface="+mn-ea"/>
              </a:rPr>
              <a:t>c=c+4</a:t>
            </a:r>
            <a:r>
              <a:rPr kumimoji="1" lang="zh-CN" altLang="zh-CN" dirty="0">
                <a:latin typeface="+mn-lt"/>
                <a:ea typeface="+mn-ea"/>
              </a:rPr>
              <a:t>”即可，因为</a:t>
            </a:r>
            <a:r>
              <a:rPr kumimoji="1" lang="en-US" altLang="zh-CN" dirty="0">
                <a:latin typeface="+mn-lt"/>
                <a:ea typeface="+mn-ea"/>
              </a:rPr>
              <a:t>’A’</a:t>
            </a:r>
            <a:r>
              <a:rPr kumimoji="1" lang="zh-CN" altLang="zh-CN" dirty="0">
                <a:latin typeface="+mn-lt"/>
                <a:ea typeface="+mn-ea"/>
              </a:rPr>
              <a:t>的</a:t>
            </a:r>
            <a:r>
              <a:rPr kumimoji="1" lang="en-US" altLang="zh-CN" dirty="0">
                <a:latin typeface="+mn-lt"/>
                <a:ea typeface="+mn-ea"/>
              </a:rPr>
              <a:t>ASCII</a:t>
            </a:r>
            <a:r>
              <a:rPr kumimoji="1" lang="zh-CN" altLang="zh-CN" dirty="0">
                <a:latin typeface="+mn-lt"/>
                <a:ea typeface="+mn-ea"/>
              </a:rPr>
              <a:t>值为</a:t>
            </a:r>
            <a:r>
              <a:rPr kumimoji="1" lang="en-US" altLang="zh-CN" dirty="0">
                <a:latin typeface="+mn-lt"/>
                <a:ea typeface="+mn-ea"/>
              </a:rPr>
              <a:t>65</a:t>
            </a:r>
            <a:r>
              <a:rPr kumimoji="1" lang="zh-CN" altLang="zh-CN" dirty="0">
                <a:latin typeface="+mn-lt"/>
                <a:ea typeface="+mn-ea"/>
              </a:rPr>
              <a:t>，而</a:t>
            </a:r>
            <a:r>
              <a:rPr kumimoji="1" lang="en-US" altLang="zh-CN" dirty="0">
                <a:latin typeface="+mn-lt"/>
                <a:ea typeface="+mn-ea"/>
              </a:rPr>
              <a:t>’E’ </a:t>
            </a:r>
            <a:r>
              <a:rPr kumimoji="1" lang="zh-CN" altLang="zh-CN" dirty="0">
                <a:latin typeface="+mn-lt"/>
                <a:ea typeface="+mn-ea"/>
              </a:rPr>
              <a:t>的</a:t>
            </a:r>
            <a:r>
              <a:rPr kumimoji="1" lang="en-US" altLang="zh-CN" dirty="0">
                <a:latin typeface="+mn-lt"/>
                <a:ea typeface="+mn-ea"/>
              </a:rPr>
              <a:t>ASCII</a:t>
            </a:r>
            <a:r>
              <a:rPr kumimoji="1" lang="zh-CN" altLang="zh-CN" dirty="0">
                <a:latin typeface="+mn-lt"/>
                <a:ea typeface="+mn-ea"/>
              </a:rPr>
              <a:t>值为</a:t>
            </a:r>
            <a:r>
              <a:rPr kumimoji="1" lang="en-US" altLang="zh-CN" dirty="0">
                <a:latin typeface="+mn-lt"/>
                <a:ea typeface="+mn-ea"/>
              </a:rPr>
              <a:t>69</a:t>
            </a:r>
            <a:r>
              <a:rPr kumimoji="1" lang="zh-CN" altLang="zh-CN" dirty="0">
                <a:latin typeface="+mn-lt"/>
                <a:ea typeface="+mn-ea"/>
              </a:rPr>
              <a:t>，二者相差</a:t>
            </a:r>
            <a:r>
              <a:rPr kumimoji="1" lang="en-US" altLang="zh-CN" dirty="0">
                <a:latin typeface="+mn-lt"/>
                <a:ea typeface="+mn-ea"/>
              </a:rPr>
              <a:t>4</a:t>
            </a:r>
            <a:endParaRPr kumimoji="1" lang="en-US" altLang="zh-CN" dirty="0">
              <a:latin typeface="+mn-lt"/>
              <a:ea typeface="+mn-ea"/>
            </a:endParaRPr>
          </a:p>
        </p:txBody>
      </p:sp>
      <p:sp>
        <p:nvSpPr>
          <p:cNvPr id="83971"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2"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3"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4"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5"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6"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397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83978" name="图片 9"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0">
                                            <p:txEl>
                                              <p:charRg st="35" end="49"/>
                                            </p:txEl>
                                          </p:spTgt>
                                        </p:tgtEl>
                                        <p:attrNameLst>
                                          <p:attrName>style.visibility</p:attrName>
                                        </p:attrNameLst>
                                      </p:cBhvr>
                                      <p:to>
                                        <p:strVal val="visible"/>
                                      </p:to>
                                    </p:set>
                                    <p:animEffect transition="in" filter="blinds(horizontal)">
                                      <p:cBhvr>
                                        <p:cTn id="7" dur="500"/>
                                        <p:tgtEl>
                                          <p:spTgt spid="83970">
                                            <p:txEl>
                                              <p:charRg st="35" end="4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970">
                                            <p:txEl>
                                              <p:charRg st="49" end="132"/>
                                            </p:txEl>
                                          </p:spTgt>
                                        </p:tgtEl>
                                        <p:attrNameLst>
                                          <p:attrName>style.visibility</p:attrName>
                                        </p:attrNameLst>
                                      </p:cBhvr>
                                      <p:to>
                                        <p:strVal val="visible"/>
                                      </p:to>
                                    </p:set>
                                    <p:animEffect transition="in" filter="blinds(horizontal)">
                                      <p:cBhvr>
                                        <p:cTn id="12" dur="500"/>
                                        <p:tgtEl>
                                          <p:spTgt spid="83970">
                                            <p:txEl>
                                              <p:charRg st="49"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3"/>
          <p:cNvSpPr>
            <a:spLocks noGrp="1"/>
          </p:cNvSpPr>
          <p:nvPr>
            <p:ph idx="1"/>
          </p:nvPr>
        </p:nvSpPr>
        <p:spPr>
          <a:xfrm>
            <a:off x="2024063" y="285750"/>
            <a:ext cx="8215312" cy="6286500"/>
          </a:xfrm>
        </p:spPr>
        <p:txBody>
          <a:bodyPr vert="horz" wrap="square" lIns="91440" tIns="45720" rIns="91440" bIns="45720" anchor="t" anchorCtr="0"/>
          <a:p>
            <a:pPr>
              <a:lnSpc>
                <a:spcPts val="3000"/>
              </a:lnSpc>
              <a:buFont typeface="Wingdings" panose="05000000000000000000" pitchFamily="2" charset="2"/>
              <a:buNone/>
            </a:pPr>
            <a:r>
              <a:rPr kumimoji="1" lang="en-US" altLang="zh-CN" sz="2800" dirty="0">
                <a:latin typeface="+mn-lt"/>
                <a:ea typeface="+mn-ea"/>
                <a:cs typeface="+mn-cs"/>
              </a:rPr>
              <a:t>char c;</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c=getchar();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while(c!=‘\n’)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if((c&gt;=‘a’ &amp;&amp; c&lt;=‘z’) || (c&gt;=‘A’ &amp;&amp;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c&lt;=‘Z’))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 if(c&gt;='W' &amp;&amp; c&lt;='Z' || c&gt;='w' &amp;&amp;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c&lt;='z') </a:t>
            </a:r>
            <a:endParaRPr kumimoji="1" lang="en-US"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c=c-22;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else  c=c+4;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printf("%c",c);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     c=getchar(); </a:t>
            </a:r>
            <a:endParaRPr kumimoji="1" lang="zh-CN" altLang="zh-CN" sz="2800" dirty="0">
              <a:latin typeface="+mn-lt"/>
              <a:ea typeface="+mn-ea"/>
              <a:cs typeface="+mn-cs"/>
            </a:endParaRPr>
          </a:p>
          <a:p>
            <a:pPr>
              <a:lnSpc>
                <a:spcPts val="3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84995"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4996"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4997"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4998"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4999"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5000"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500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105474" name="Picture 2" descr="pic5-11-1"/>
          <p:cNvPicPr>
            <a:picLocks noChangeAspect="1"/>
          </p:cNvPicPr>
          <p:nvPr/>
        </p:nvPicPr>
        <p:blipFill>
          <a:blip r:embed="rId1"/>
          <a:stretch>
            <a:fillRect/>
          </a:stretch>
        </p:blipFill>
        <p:spPr>
          <a:xfrm>
            <a:off x="6881813" y="4286250"/>
            <a:ext cx="2509837" cy="1000125"/>
          </a:xfrm>
          <a:prstGeom prst="rect">
            <a:avLst/>
          </a:prstGeom>
          <a:noFill/>
          <a:ln w="9525">
            <a:noFill/>
          </a:ln>
        </p:spPr>
      </p:pic>
      <p:sp>
        <p:nvSpPr>
          <p:cNvPr id="11" name="TextBox 10"/>
          <p:cNvSpPr txBox="1"/>
          <p:nvPr/>
        </p:nvSpPr>
        <p:spPr>
          <a:xfrm>
            <a:off x="6524625" y="785813"/>
            <a:ext cx="2643188"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可以改进程序</a:t>
            </a:r>
            <a:endParaRPr lang="en-US" altLang="zh-CN" sz="2800" b="1" dirty="0">
              <a:solidFill>
                <a:srgbClr val="0000CC"/>
              </a:solidFill>
              <a:latin typeface="Arial" panose="020B0604020202020204" pitchFamily="34" charset="0"/>
            </a:endParaRPr>
          </a:p>
        </p:txBody>
      </p:sp>
      <p:pic>
        <p:nvPicPr>
          <p:cNvPr id="85004" name="图片 11" descr="Untitled.png">
            <a:hlinkClick r:id="rId2" action="ppaction://hlinksldjump"/>
          </p:cNvPr>
          <p:cNvPicPr>
            <a:picLocks noChangeAspect="1"/>
          </p:cNvPicPr>
          <p:nvPr/>
        </p:nvPicPr>
        <p:blipFill>
          <a:blip r:embed="rId3"/>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blinds(horizontal)">
                                      <p:cBhvr>
                                        <p:cTn id="7" dur="500"/>
                                        <p:tgtEl>
                                          <p:spTgt spid="1054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3"/>
          <p:cNvSpPr>
            <a:spLocks noGrp="1"/>
          </p:cNvSpPr>
          <p:nvPr>
            <p:ph idx="1"/>
          </p:nvPr>
        </p:nvSpPr>
        <p:spPr>
          <a:xfrm>
            <a:off x="2024063" y="785813"/>
            <a:ext cx="8215312" cy="5357812"/>
          </a:xfrm>
        </p:spPr>
        <p:txBody>
          <a:bodyPr vert="horz" wrap="square" lIns="91440" tIns="45720" rIns="91440" bIns="45720" anchor="t" anchorCtr="0"/>
          <a:p>
            <a:pPr>
              <a:lnSpc>
                <a:spcPct val="100000"/>
              </a:lnSpc>
              <a:buFont typeface="Wingdings" panose="05000000000000000000" pitchFamily="2" charset="2"/>
              <a:buNone/>
            </a:pPr>
            <a:r>
              <a:rPr kumimoji="1" lang="en-US" altLang="zh-CN" sz="2800" dirty="0">
                <a:latin typeface="+mn-lt"/>
                <a:ea typeface="+mn-ea"/>
                <a:cs typeface="+mn-cs"/>
              </a:rPr>
              <a:t>char c;</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while((</a:t>
            </a:r>
            <a:r>
              <a:rPr kumimoji="1" lang="en-US" altLang="zh-CN" sz="2800" dirty="0">
                <a:solidFill>
                  <a:srgbClr val="C00000"/>
                </a:solidFill>
                <a:latin typeface="+mn-lt"/>
                <a:ea typeface="+mn-ea"/>
                <a:cs typeface="+mn-cs"/>
              </a:rPr>
              <a:t>c=getchar())</a:t>
            </a:r>
            <a:r>
              <a:rPr kumimoji="1" lang="en-US" altLang="zh-CN" sz="2800" dirty="0">
                <a:latin typeface="+mn-lt"/>
                <a:ea typeface="+mn-ea"/>
                <a:cs typeface="+mn-cs"/>
              </a:rPr>
              <a:t>!=‘\n’)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if((c&gt;=‘A’ &amp;&amp; c&lt;=‘Z’) || (c&gt;=‘a’ &amp;&amp; </a:t>
            </a:r>
            <a:endParaRPr kumimoji="1" lang="en-US"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c&lt;=‘z’))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 c=c+4;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if(c&gt;=‘Z’ &amp;&amp; c&lt;=‘Z’+4 || c&gt;‘z’)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c=c-26;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    printf("%c",c);          </a:t>
            </a:r>
            <a:endParaRPr kumimoji="1" lang="zh-CN" altLang="zh-CN" sz="2800" dirty="0">
              <a:latin typeface="+mn-lt"/>
              <a:ea typeface="+mn-ea"/>
              <a:cs typeface="+mn-cs"/>
            </a:endParaRPr>
          </a:p>
          <a:p>
            <a:pPr>
              <a:lnSpc>
                <a:spcPct val="100000"/>
              </a:lnSpc>
              <a:buFont typeface="Wingdings" panose="05000000000000000000" pitchFamily="2" charset="2"/>
              <a:buNone/>
            </a:pPr>
            <a:r>
              <a:rPr kumimoji="1" lang="en-US" altLang="zh-CN" sz="2800" dirty="0">
                <a:latin typeface="+mn-lt"/>
                <a:ea typeface="+mn-ea"/>
                <a:cs typeface="+mn-cs"/>
              </a:rPr>
              <a:t>}</a:t>
            </a:r>
            <a:endParaRPr kumimoji="1" lang="zh-CN" altLang="zh-CN" sz="2800" dirty="0">
              <a:latin typeface="+mn-lt"/>
              <a:ea typeface="+mn-ea"/>
              <a:cs typeface="+mn-cs"/>
            </a:endParaRPr>
          </a:p>
        </p:txBody>
      </p:sp>
      <p:sp>
        <p:nvSpPr>
          <p:cNvPr id="86019" name="Rectangle 2"/>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0" name="Rectangle 4"/>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1"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2"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3" name="Rectangle 11"/>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4" name="Rectangle 13"/>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6025" name="Rectangle 7"/>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cxnSp>
        <p:nvCxnSpPr>
          <p:cNvPr id="12" name="直接连接符 11"/>
          <p:cNvCxnSpPr/>
          <p:nvPr/>
        </p:nvCxnSpPr>
        <p:spPr>
          <a:xfrm>
            <a:off x="4738688" y="3857625"/>
            <a:ext cx="2571750" cy="0"/>
          </a:xfrm>
          <a:prstGeom prst="line">
            <a:avLst/>
          </a:prstGeom>
          <a:ln w="38100" cap="flat" cmpd="sng">
            <a:solidFill>
              <a:srgbClr val="FF0000"/>
            </a:solidFill>
            <a:prstDash val="solid"/>
            <a:miter/>
            <a:headEnd type="none" w="med" len="med"/>
            <a:tailEnd type="none" w="med" len="med"/>
          </a:ln>
        </p:spPr>
      </p:cxnSp>
      <p:sp>
        <p:nvSpPr>
          <p:cNvPr id="15" name="TextBox 14"/>
          <p:cNvSpPr txBox="1"/>
          <p:nvPr/>
        </p:nvSpPr>
        <p:spPr>
          <a:xfrm>
            <a:off x="5953125" y="4000500"/>
            <a:ext cx="2071688" cy="521970"/>
          </a:xfrm>
          <a:prstGeom prst="rect">
            <a:avLst/>
          </a:prstGeom>
          <a:noFill/>
          <a:ln w="9525">
            <a:noFill/>
          </a:ln>
        </p:spPr>
        <p:txBody>
          <a:bodyPr>
            <a:spAutoFit/>
          </a:bodyPr>
          <a:p>
            <a:r>
              <a:rPr lang="zh-CN" altLang="en-US" sz="2800" b="1" dirty="0">
                <a:solidFill>
                  <a:srgbClr val="0000CC"/>
                </a:solidFill>
                <a:latin typeface="Arial" panose="020B0604020202020204" pitchFamily="34" charset="0"/>
              </a:rPr>
              <a:t>不能少</a:t>
            </a:r>
            <a:endParaRPr lang="en-US" altLang="zh-CN" sz="2800" b="1" dirty="0">
              <a:solidFill>
                <a:srgbClr val="0000CC"/>
              </a:solidFill>
              <a:latin typeface="Arial" panose="020B0604020202020204" pitchFamily="34" charset="0"/>
            </a:endParaRPr>
          </a:p>
        </p:txBody>
      </p:sp>
      <p:pic>
        <p:nvPicPr>
          <p:cNvPr id="86028" name="图片 12"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Left)">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6" name="直接箭头连接符 5"/>
          <p:cNvCxnSpPr/>
          <p:nvPr/>
        </p:nvCxnSpPr>
        <p:spPr>
          <a:xfrm rot="-5400000" flipH="1">
            <a:off x="4381500" y="642938"/>
            <a:ext cx="428625" cy="0"/>
          </a:xfrm>
          <a:prstGeom prst="straightConnector1">
            <a:avLst/>
          </a:prstGeom>
          <a:ln w="38100" cap="flat" cmpd="sng">
            <a:solidFill>
              <a:schemeClr val="tx1"/>
            </a:solidFill>
            <a:prstDash val="solid"/>
            <a:miter/>
            <a:headEnd type="none" w="med" len="med"/>
            <a:tailEnd type="arrow" w="med" len="med"/>
          </a:ln>
        </p:spPr>
      </p:cxnSp>
      <p:sp>
        <p:nvSpPr>
          <p:cNvPr id="7" name="流程图: 过程 6"/>
          <p:cNvSpPr/>
          <p:nvPr/>
        </p:nvSpPr>
        <p:spPr>
          <a:xfrm>
            <a:off x="3549650" y="857250"/>
            <a:ext cx="2071688"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i=1</a:t>
            </a:r>
            <a:endParaRPr lang="zh-CN" altLang="en-US" sz="2800" b="1" dirty="0">
              <a:latin typeface="Arial" panose="020B0604020202020204" pitchFamily="34" charset="0"/>
            </a:endParaRPr>
          </a:p>
        </p:txBody>
      </p:sp>
      <p:cxnSp>
        <p:nvCxnSpPr>
          <p:cNvPr id="8" name="直接箭头连接符 7"/>
          <p:cNvCxnSpPr/>
          <p:nvPr/>
        </p:nvCxnSpPr>
        <p:spPr>
          <a:xfrm rot="-5400000" flipH="1">
            <a:off x="4416425" y="1535113"/>
            <a:ext cx="357188" cy="0"/>
          </a:xfrm>
          <a:prstGeom prst="straightConnector1">
            <a:avLst/>
          </a:prstGeom>
          <a:ln w="38100" cap="flat" cmpd="sng">
            <a:solidFill>
              <a:schemeClr val="tx1"/>
            </a:solidFill>
            <a:prstDash val="solid"/>
            <a:miter/>
            <a:headEnd type="none" w="med" len="med"/>
            <a:tailEnd type="arrow" w="med" len="med"/>
          </a:ln>
        </p:spPr>
      </p:cxnSp>
      <p:sp>
        <p:nvSpPr>
          <p:cNvPr id="9" name="流程图: 决策 8"/>
          <p:cNvSpPr/>
          <p:nvPr/>
        </p:nvSpPr>
        <p:spPr>
          <a:xfrm>
            <a:off x="3238500" y="1668463"/>
            <a:ext cx="2714625" cy="714375"/>
          </a:xfrm>
          <a:prstGeom prst="flowChartDecision">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a:t>
            </a:r>
            <a:r>
              <a:rPr lang="zh-CN" altLang="zh-CN" sz="2800" dirty="0">
                <a:latin typeface="Arial" panose="020B0604020202020204" pitchFamily="34" charset="0"/>
              </a:rPr>
              <a:t>≤</a:t>
            </a:r>
            <a:r>
              <a:rPr lang="en-US" altLang="zh-CN" sz="2800" b="1" dirty="0">
                <a:latin typeface="Arial" panose="020B0604020202020204" pitchFamily="34" charset="0"/>
              </a:rPr>
              <a:t>0</a:t>
            </a:r>
            <a:endParaRPr lang="zh-CN" altLang="en-US" sz="2800" b="1" dirty="0">
              <a:latin typeface="Arial" panose="020B0604020202020204" pitchFamily="34" charset="0"/>
            </a:endParaRPr>
          </a:p>
        </p:txBody>
      </p:sp>
      <p:sp>
        <p:nvSpPr>
          <p:cNvPr id="10" name="平行四边形 9"/>
          <p:cNvSpPr/>
          <p:nvPr/>
        </p:nvSpPr>
        <p:spPr>
          <a:xfrm>
            <a:off x="2809875" y="2714625"/>
            <a:ext cx="3571875" cy="500063"/>
          </a:xfrm>
          <a:prstGeom prst="parallelogram">
            <a:avLst>
              <a:gd name="adj" fmla="val 24999"/>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输入一个学生成绩</a:t>
            </a:r>
            <a:endParaRPr lang="zh-CN" altLang="en-US" sz="2800" b="1" dirty="0">
              <a:latin typeface="Arial" panose="020B0604020202020204" pitchFamily="34" charset="0"/>
            </a:endParaRPr>
          </a:p>
        </p:txBody>
      </p:sp>
      <p:cxnSp>
        <p:nvCxnSpPr>
          <p:cNvPr id="11" name="直接箭头连接符 10"/>
          <p:cNvCxnSpPr/>
          <p:nvPr/>
        </p:nvCxnSpPr>
        <p:spPr>
          <a:xfrm rot="-5400000" flipH="1">
            <a:off x="4416425" y="2535238"/>
            <a:ext cx="357188" cy="0"/>
          </a:xfrm>
          <a:prstGeom prst="straightConnector1">
            <a:avLst/>
          </a:prstGeom>
          <a:ln w="38100" cap="flat" cmpd="sng">
            <a:solidFill>
              <a:schemeClr val="tx1"/>
            </a:solidFill>
            <a:prstDash val="solid"/>
            <a:miter/>
            <a:headEnd type="none" w="med" len="med"/>
            <a:tailEnd type="arrow" w="med" len="med"/>
          </a:ln>
        </p:spPr>
      </p:cxnSp>
      <p:cxnSp>
        <p:nvCxnSpPr>
          <p:cNvPr id="16" name="直接箭头连接符 15"/>
          <p:cNvCxnSpPr/>
          <p:nvPr/>
        </p:nvCxnSpPr>
        <p:spPr>
          <a:xfrm rot="-5400000" flipH="1">
            <a:off x="4427538" y="3429000"/>
            <a:ext cx="428625" cy="0"/>
          </a:xfrm>
          <a:prstGeom prst="straightConnector1">
            <a:avLst/>
          </a:prstGeom>
          <a:ln w="38100" cap="flat" cmpd="sng">
            <a:solidFill>
              <a:schemeClr val="tx1"/>
            </a:solidFill>
            <a:prstDash val="solid"/>
            <a:miter/>
            <a:headEnd type="none" w="med" len="med"/>
            <a:tailEnd type="arrow" w="med" len="med"/>
          </a:ln>
        </p:spPr>
      </p:cxnSp>
      <p:sp>
        <p:nvSpPr>
          <p:cNvPr id="17" name="流程图: 过程 16"/>
          <p:cNvSpPr/>
          <p:nvPr/>
        </p:nvSpPr>
        <p:spPr>
          <a:xfrm>
            <a:off x="2738438" y="3643313"/>
            <a:ext cx="3857625" cy="500062"/>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求一个学生平均成绩</a:t>
            </a:r>
            <a:endParaRPr lang="zh-CN" altLang="en-US" sz="2800" b="1" dirty="0">
              <a:latin typeface="Arial" panose="020B0604020202020204" pitchFamily="34" charset="0"/>
            </a:endParaRPr>
          </a:p>
        </p:txBody>
      </p:sp>
      <p:sp>
        <p:nvSpPr>
          <p:cNvPr id="20" name="平行四边形 19"/>
          <p:cNvSpPr/>
          <p:nvPr/>
        </p:nvSpPr>
        <p:spPr>
          <a:xfrm>
            <a:off x="2490788" y="4475163"/>
            <a:ext cx="4357687" cy="500062"/>
          </a:xfrm>
          <a:prstGeom prst="parallelogram">
            <a:avLst>
              <a:gd name="adj" fmla="val 25010"/>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zh-CN" altLang="en-US" sz="2800" b="1" dirty="0">
                <a:latin typeface="Arial" panose="020B0604020202020204" pitchFamily="34" charset="0"/>
              </a:rPr>
              <a:t>输出一个学生平均成绩</a:t>
            </a:r>
            <a:endParaRPr lang="zh-CN" altLang="en-US" sz="2800" b="1" dirty="0">
              <a:latin typeface="Arial" panose="020B0604020202020204" pitchFamily="34" charset="0"/>
            </a:endParaRPr>
          </a:p>
        </p:txBody>
      </p:sp>
      <p:cxnSp>
        <p:nvCxnSpPr>
          <p:cNvPr id="21" name="直接箭头连接符 20"/>
          <p:cNvCxnSpPr/>
          <p:nvPr/>
        </p:nvCxnSpPr>
        <p:spPr>
          <a:xfrm rot="-5400000" flipH="1">
            <a:off x="4487863" y="4321175"/>
            <a:ext cx="357187" cy="0"/>
          </a:xfrm>
          <a:prstGeom prst="straightConnector1">
            <a:avLst/>
          </a:prstGeom>
          <a:ln w="38100" cap="flat" cmpd="sng">
            <a:solidFill>
              <a:schemeClr val="tx1"/>
            </a:solidFill>
            <a:prstDash val="solid"/>
            <a:miter/>
            <a:headEnd type="none" w="med" len="med"/>
            <a:tailEnd type="arrow" w="med" len="med"/>
          </a:ln>
        </p:spPr>
      </p:cxnSp>
      <p:cxnSp>
        <p:nvCxnSpPr>
          <p:cNvPr id="22" name="直接箭头连接符 21"/>
          <p:cNvCxnSpPr/>
          <p:nvPr/>
        </p:nvCxnSpPr>
        <p:spPr>
          <a:xfrm rot="-5400000" flipH="1">
            <a:off x="4452938" y="5214938"/>
            <a:ext cx="428625" cy="0"/>
          </a:xfrm>
          <a:prstGeom prst="straightConnector1">
            <a:avLst/>
          </a:prstGeom>
          <a:ln w="38100" cap="flat" cmpd="sng">
            <a:solidFill>
              <a:schemeClr val="tx1"/>
            </a:solidFill>
            <a:prstDash val="solid"/>
            <a:miter/>
            <a:headEnd type="none" w="med" len="med"/>
            <a:tailEnd type="arrow" w="med" len="med"/>
          </a:ln>
        </p:spPr>
      </p:cxnSp>
      <p:sp>
        <p:nvSpPr>
          <p:cNvPr id="23" name="流程图: 过程 22"/>
          <p:cNvSpPr/>
          <p:nvPr/>
        </p:nvSpPr>
        <p:spPr>
          <a:xfrm>
            <a:off x="3621088" y="5429250"/>
            <a:ext cx="2071687" cy="500063"/>
          </a:xfrm>
          <a:prstGeom prst="flowChartProcess">
            <a:avLst/>
          </a:prstGeom>
          <a:solidFill>
            <a:schemeClr val="accent1"/>
          </a:solidFill>
          <a:ln w="38100" cap="flat" cmpd="sng">
            <a:solidFill>
              <a:schemeClr val="tx1"/>
            </a:solidFill>
            <a:prstDash val="solid"/>
            <a:miter/>
            <a:headEnd type="none" w="med" len="med"/>
            <a:tailEnd type="none" w="med" len="med"/>
          </a:ln>
        </p:spPr>
        <p:txBody>
          <a:bodyPr wrap="none" lIns="0" tIns="0" rIns="0" bIns="0"/>
          <a:p>
            <a:pPr algn="ctr"/>
            <a:r>
              <a:rPr lang="en-US" altLang="zh-CN" sz="2800" b="1" dirty="0">
                <a:latin typeface="Arial" panose="020B0604020202020204" pitchFamily="34" charset="0"/>
              </a:rPr>
              <a:t>i</a:t>
            </a:r>
            <a:r>
              <a:rPr lang="zh-CN" altLang="en-US" sz="2800" b="1" dirty="0">
                <a:latin typeface="Arial" panose="020B0604020202020204" pitchFamily="34" charset="0"/>
              </a:rPr>
              <a:t>增</a:t>
            </a:r>
            <a:r>
              <a:rPr lang="en-US" altLang="zh-CN" sz="2800" b="1" dirty="0">
                <a:latin typeface="Arial" panose="020B0604020202020204" pitchFamily="34" charset="0"/>
              </a:rPr>
              <a:t>1</a:t>
            </a:r>
            <a:endParaRPr lang="zh-CN" altLang="en-US" sz="2800" b="1" dirty="0">
              <a:latin typeface="Arial" panose="020B0604020202020204" pitchFamily="34" charset="0"/>
            </a:endParaRPr>
          </a:p>
        </p:txBody>
      </p:sp>
      <p:cxnSp>
        <p:nvCxnSpPr>
          <p:cNvPr id="24" name="直接连接符 23"/>
          <p:cNvCxnSpPr/>
          <p:nvPr/>
        </p:nvCxnSpPr>
        <p:spPr>
          <a:xfrm>
            <a:off x="2381250" y="6215063"/>
            <a:ext cx="2286000" cy="0"/>
          </a:xfrm>
          <a:prstGeom prst="line">
            <a:avLst/>
          </a:prstGeom>
          <a:ln w="38100" cap="flat" cmpd="sng">
            <a:solidFill>
              <a:schemeClr val="tx1"/>
            </a:solidFill>
            <a:prstDash val="solid"/>
            <a:miter/>
            <a:headEnd type="none" w="med" len="med"/>
            <a:tailEnd type="none" w="med" len="med"/>
          </a:ln>
        </p:spPr>
      </p:cxnSp>
      <p:cxnSp>
        <p:nvCxnSpPr>
          <p:cNvPr id="26" name="直接连接符 25"/>
          <p:cNvCxnSpPr/>
          <p:nvPr/>
        </p:nvCxnSpPr>
        <p:spPr>
          <a:xfrm rot="5400000" flipH="1" flipV="1">
            <a:off x="4524375" y="6072188"/>
            <a:ext cx="285750" cy="0"/>
          </a:xfrm>
          <a:prstGeom prst="line">
            <a:avLst/>
          </a:prstGeom>
          <a:ln w="38100" cap="flat" cmpd="sng">
            <a:solidFill>
              <a:schemeClr val="tx1"/>
            </a:solidFill>
            <a:prstDash val="solid"/>
            <a:miter/>
            <a:headEnd type="none" w="med" len="med"/>
            <a:tailEnd type="none" w="med" len="med"/>
          </a:ln>
        </p:spPr>
      </p:cxnSp>
      <p:cxnSp>
        <p:nvCxnSpPr>
          <p:cNvPr id="28" name="直接连接符 27"/>
          <p:cNvCxnSpPr/>
          <p:nvPr/>
        </p:nvCxnSpPr>
        <p:spPr>
          <a:xfrm rot="5400000" flipH="1" flipV="1">
            <a:off x="23813" y="3857625"/>
            <a:ext cx="4714875" cy="0"/>
          </a:xfrm>
          <a:prstGeom prst="line">
            <a:avLst/>
          </a:prstGeom>
          <a:ln w="38100" cap="flat" cmpd="sng">
            <a:solidFill>
              <a:schemeClr val="tx1"/>
            </a:solidFill>
            <a:prstDash val="solid"/>
            <a:miter/>
            <a:headEnd type="none" w="med" len="med"/>
            <a:tailEnd type="none" w="med" len="med"/>
          </a:ln>
        </p:spPr>
      </p:cxnSp>
      <p:cxnSp>
        <p:nvCxnSpPr>
          <p:cNvPr id="31" name="直接箭头连接符 30"/>
          <p:cNvCxnSpPr/>
          <p:nvPr/>
        </p:nvCxnSpPr>
        <p:spPr>
          <a:xfrm>
            <a:off x="2381250" y="1500188"/>
            <a:ext cx="2214563" cy="0"/>
          </a:xfrm>
          <a:prstGeom prst="straightConnector1">
            <a:avLst/>
          </a:prstGeom>
          <a:ln w="38100" cap="flat" cmpd="sng">
            <a:solidFill>
              <a:schemeClr val="tx1"/>
            </a:solidFill>
            <a:prstDash val="solid"/>
            <a:miter/>
            <a:headEnd type="none" w="med" len="med"/>
            <a:tailEnd type="arrow" w="med" len="med"/>
          </a:ln>
        </p:spPr>
      </p:cxnSp>
      <p:cxnSp>
        <p:nvCxnSpPr>
          <p:cNvPr id="35" name="直接连接符 34"/>
          <p:cNvCxnSpPr/>
          <p:nvPr/>
        </p:nvCxnSpPr>
        <p:spPr>
          <a:xfrm>
            <a:off x="5949950" y="2025650"/>
            <a:ext cx="1000125" cy="0"/>
          </a:xfrm>
          <a:prstGeom prst="line">
            <a:avLst/>
          </a:prstGeom>
          <a:ln w="38100" cap="flat" cmpd="sng">
            <a:solidFill>
              <a:schemeClr val="tx1"/>
            </a:solidFill>
            <a:prstDash val="solid"/>
            <a:miter/>
            <a:headEnd type="none" w="med" len="med"/>
            <a:tailEnd type="none" w="med" len="med"/>
          </a:ln>
        </p:spPr>
      </p:cxnSp>
      <p:cxnSp>
        <p:nvCxnSpPr>
          <p:cNvPr id="36" name="直接连接符 35"/>
          <p:cNvCxnSpPr/>
          <p:nvPr/>
        </p:nvCxnSpPr>
        <p:spPr>
          <a:xfrm rot="5400000" flipH="1" flipV="1">
            <a:off x="4760913" y="4191000"/>
            <a:ext cx="4357687" cy="0"/>
          </a:xfrm>
          <a:prstGeom prst="line">
            <a:avLst/>
          </a:prstGeom>
          <a:ln w="38100" cap="flat" cmpd="sng">
            <a:solidFill>
              <a:schemeClr val="tx1"/>
            </a:solidFill>
            <a:prstDash val="solid"/>
            <a:miter/>
            <a:headEnd type="none" w="med" len="med"/>
            <a:tailEnd type="none" w="med" len="med"/>
          </a:ln>
        </p:spPr>
      </p:cxnSp>
      <p:cxnSp>
        <p:nvCxnSpPr>
          <p:cNvPr id="38" name="直接连接符 37"/>
          <p:cNvCxnSpPr/>
          <p:nvPr/>
        </p:nvCxnSpPr>
        <p:spPr>
          <a:xfrm>
            <a:off x="4667250" y="6357938"/>
            <a:ext cx="2286000" cy="0"/>
          </a:xfrm>
          <a:prstGeom prst="line">
            <a:avLst/>
          </a:prstGeom>
          <a:ln w="38100" cap="flat" cmpd="sng">
            <a:solidFill>
              <a:schemeClr val="tx1"/>
            </a:solidFill>
            <a:prstDash val="solid"/>
            <a:miter/>
            <a:headEnd type="none" w="med" len="med"/>
            <a:tailEnd type="none" w="med" len="med"/>
          </a:ln>
        </p:spPr>
      </p:cxnSp>
      <p:cxnSp>
        <p:nvCxnSpPr>
          <p:cNvPr id="40" name="直接箭头连接符 39"/>
          <p:cNvCxnSpPr/>
          <p:nvPr/>
        </p:nvCxnSpPr>
        <p:spPr>
          <a:xfrm rot="-5400000" flipH="1">
            <a:off x="4452938" y="6572250"/>
            <a:ext cx="428625" cy="0"/>
          </a:xfrm>
          <a:prstGeom prst="straightConnector1">
            <a:avLst/>
          </a:prstGeom>
          <a:ln w="38100" cap="flat" cmpd="sng">
            <a:solidFill>
              <a:schemeClr val="tx1"/>
            </a:solidFill>
            <a:prstDash val="solid"/>
            <a:miter/>
            <a:headEnd type="none" w="med" len="med"/>
            <a:tailEnd type="arrow" w="med" len="med"/>
          </a:ln>
        </p:spPr>
      </p:cxnSp>
      <p:sp>
        <p:nvSpPr>
          <p:cNvPr id="42" name="TextBox 41"/>
          <p:cNvSpPr txBox="1"/>
          <p:nvPr/>
        </p:nvSpPr>
        <p:spPr>
          <a:xfrm>
            <a:off x="4697413" y="2262188"/>
            <a:ext cx="500062" cy="521970"/>
          </a:xfrm>
          <a:prstGeom prst="rect">
            <a:avLst/>
          </a:prstGeom>
          <a:noFill/>
          <a:ln w="9525">
            <a:noFill/>
          </a:ln>
        </p:spPr>
        <p:txBody>
          <a:bodyPr>
            <a:spAutoFit/>
          </a:bodyPr>
          <a:p>
            <a:r>
              <a:rPr lang="en-US" altLang="zh-CN" sz="2800" b="1" dirty="0">
                <a:latin typeface="Arial" panose="020B0604020202020204" pitchFamily="34" charset="0"/>
              </a:rPr>
              <a:t>Y</a:t>
            </a:r>
            <a:endParaRPr lang="zh-CN" altLang="en-US" sz="2800" b="1" dirty="0">
              <a:latin typeface="Arial" panose="020B0604020202020204" pitchFamily="34" charset="0"/>
            </a:endParaRPr>
          </a:p>
        </p:txBody>
      </p:sp>
      <p:sp>
        <p:nvSpPr>
          <p:cNvPr id="43" name="TextBox 42"/>
          <p:cNvSpPr txBox="1"/>
          <p:nvPr/>
        </p:nvSpPr>
        <p:spPr>
          <a:xfrm>
            <a:off x="6096000" y="1500188"/>
            <a:ext cx="500063" cy="521970"/>
          </a:xfrm>
          <a:prstGeom prst="rect">
            <a:avLst/>
          </a:prstGeom>
          <a:noFill/>
          <a:ln w="9525">
            <a:noFill/>
          </a:ln>
        </p:spPr>
        <p:txBody>
          <a:bodyPr>
            <a:spAutoFit/>
          </a:bodyPr>
          <a:p>
            <a:r>
              <a:rPr lang="en-US" altLang="zh-CN" sz="2800" b="1" dirty="0">
                <a:latin typeface="Arial" panose="020B0604020202020204" pitchFamily="34" charset="0"/>
              </a:rPr>
              <a:t>N</a:t>
            </a:r>
            <a:endParaRPr lang="zh-CN" altLang="en-US" sz="2800" b="1" dirty="0">
              <a:latin typeface="Arial" panose="020B0604020202020204" pitchFamily="34" charset="0"/>
            </a:endParaRPr>
          </a:p>
        </p:txBody>
      </p:sp>
      <p:sp>
        <p:nvSpPr>
          <p:cNvPr id="44" name="TextBox 43"/>
          <p:cNvSpPr txBox="1"/>
          <p:nvPr/>
        </p:nvSpPr>
        <p:spPr>
          <a:xfrm>
            <a:off x="6096000" y="701675"/>
            <a:ext cx="4357688" cy="58356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用</a:t>
            </a:r>
            <a:r>
              <a:rPr lang="en-US" altLang="zh-CN" sz="3200" b="1" dirty="0">
                <a:solidFill>
                  <a:srgbClr val="FF0000"/>
                </a:solidFill>
                <a:latin typeface="Arial" panose="020B0604020202020204" pitchFamily="34" charset="0"/>
              </a:rPr>
              <a:t>while</a:t>
            </a:r>
            <a:r>
              <a:rPr lang="zh-CN" altLang="en-US" sz="3200" b="1" dirty="0">
                <a:solidFill>
                  <a:srgbClr val="FF0000"/>
                </a:solidFill>
                <a:latin typeface="Arial" panose="020B0604020202020204" pitchFamily="34" charset="0"/>
              </a:rPr>
              <a:t>循环结构实现</a:t>
            </a:r>
            <a:endParaRPr lang="zh-CN" altLang="en-US" sz="3200" b="1" dirty="0">
              <a:solidFill>
                <a:srgbClr val="FF0000"/>
              </a:solidFill>
              <a:latin typeface="Arial" panose="020B0604020202020204" pitchFamily="34" charset="0"/>
            </a:endParaRPr>
          </a:p>
        </p:txBody>
      </p:sp>
      <p:sp>
        <p:nvSpPr>
          <p:cNvPr id="45" name="矩形 44"/>
          <p:cNvSpPr/>
          <p:nvPr/>
        </p:nvSpPr>
        <p:spPr>
          <a:xfrm>
            <a:off x="2024063" y="1428750"/>
            <a:ext cx="5214937" cy="5214938"/>
          </a:xfrm>
          <a:prstGeom prst="rect">
            <a:avLst/>
          </a:prstGeom>
          <a:noFill/>
          <a:ln w="38100" cap="flat" cmpd="sng">
            <a:solidFill>
              <a:srgbClr val="FF0000"/>
            </a:solidFill>
            <a:prstDash val="solid"/>
            <a:miter/>
            <a:headEnd type="none" w="med" len="med"/>
            <a:tailEnd type="none" w="med" len="med"/>
          </a:ln>
        </p:spPr>
        <p:txBody>
          <a:bodyPr wrap="none"/>
          <a:p>
            <a:endParaRPr lang="zh-CN" altLang="en-US" dirty="0">
              <a:latin typeface="Arial" panose="020B0604020202020204" pitchFamily="34" charset="0"/>
            </a:endParaRPr>
          </a:p>
        </p:txBody>
      </p:sp>
      <p:sp>
        <p:nvSpPr>
          <p:cNvPr id="49" name="Rectangle 3"/>
          <p:cNvSpPr txBox="1">
            <a:spLocks noChangeArrowheads="1"/>
          </p:cNvSpPr>
          <p:nvPr/>
        </p:nvSpPr>
        <p:spPr bwMode="auto">
          <a:xfrm>
            <a:off x="7524750" y="1785938"/>
            <a:ext cx="2714625" cy="4214813"/>
          </a:xfrm>
          <a:prstGeom prst="rect">
            <a:avLst/>
          </a:prstGeom>
          <a:noFill/>
          <a:ln w="9525">
            <a:noFill/>
            <a:miter lim="800000"/>
          </a:ln>
        </p:spPr>
        <p:txBody>
          <a:bodyPr/>
          <a:lstStyle/>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solidFill>
                  <a:srgbClr val="00B050"/>
                </a:solidFill>
                <a:latin typeface="Arial" panose="020B0604020202020204" pitchFamily="34" charset="0"/>
                <a:ea typeface="宋体" panose="02010600030101010101" pitchFamily="2" charset="-122"/>
                <a:cs typeface="+mn-cs"/>
              </a:rPr>
              <a:t>while</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&lt;=50)</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scanf</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aver=……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printf</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  </a:t>
            </a:r>
            <a:r>
              <a:rPr kumimoji="1" lang="en-US" altLang="zh-CN" sz="3200" b="1" kern="1200" cap="none" spc="0" normalizeH="0" baseline="0" noProof="0" dirty="0" err="1">
                <a:latin typeface="Arial" panose="020B0604020202020204" pitchFamily="34" charset="0"/>
                <a:ea typeface="宋体" panose="02010600030101010101" pitchFamily="2" charset="-122"/>
                <a:cs typeface="+mn-cs"/>
              </a:rPr>
              <a:t>i</a:t>
            </a: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endParaRPr kumimoji="1" lang="en-US" altLang="zh-CN" sz="3200" b="1"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0" hangingPunct="0">
              <a:lnSpc>
                <a:spcPct val="120000"/>
              </a:lnSpc>
              <a:spcBef>
                <a:spcPct val="20000"/>
              </a:spcBef>
              <a:buClrTx/>
              <a:buSzTx/>
              <a:buFontTx/>
              <a:buNone/>
              <a:defRPr/>
            </a:pPr>
            <a:r>
              <a:rPr kumimoji="1" lang="en-US" altLang="zh-CN" sz="3200" b="1" kern="1200" cap="none" spc="0" normalizeH="0" baseline="0" noProof="0" dirty="0">
                <a:latin typeface="Arial" panose="020B0604020202020204" pitchFamily="34" charset="0"/>
                <a:ea typeface="宋体" panose="02010600030101010101" pitchFamily="2" charset="-122"/>
                <a:cs typeface="+mn-cs"/>
              </a:rPr>
              <a:t>}</a:t>
            </a:r>
            <a:endParaRPr kumimoji="1" lang="en-US" altLang="zh-CN" sz="3200" b="1" kern="0" cap="none" spc="0" normalizeH="0" baseline="0" noProof="0" dirty="0">
              <a:latin typeface="+mn-lt"/>
              <a:ea typeface="+mn-ea"/>
              <a:cs typeface="+mn-cs"/>
            </a:endParaRPr>
          </a:p>
        </p:txBody>
      </p:sp>
      <p:pic>
        <p:nvPicPr>
          <p:cNvPr id="16411" name="图片 26" descr="Untitled.png">
            <a:hlinkClick r:id="rId1" action="ppaction://hlinksldjump"/>
          </p:cNvPr>
          <p:cNvPicPr>
            <a:picLocks noChangeAspect="1"/>
          </p:cNvPicPr>
          <p:nvPr/>
        </p:nvPicPr>
        <p:blipFill>
          <a:blip r:embed="rId2"/>
          <a:stretch>
            <a:fillRect/>
          </a:stretch>
        </p:blipFill>
        <p:spPr>
          <a:xfrm>
            <a:off x="9740900" y="5937250"/>
            <a:ext cx="927100" cy="920750"/>
          </a:xfrm>
          <a:prstGeom prst="rect">
            <a:avLst/>
          </a:prstGeom>
          <a:noFill/>
          <a:ln w="9525">
            <a:noFill/>
          </a:ln>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linds(horizontal)">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linds(horizontal)">
                                      <p:cBhvr>
                                        <p:cTn id="45" dur="500"/>
                                        <p:tgtEl>
                                          <p:spTgt spid="21"/>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linds(horizontal)">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linds(horizontal)">
                                      <p:cBhvr>
                                        <p:cTn id="53" dur="500"/>
                                        <p:tgtEl>
                                          <p:spTgt spid="22"/>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1"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lide(fromTop)">
                                      <p:cBhvr>
                                        <p:cTn id="61" dur="500"/>
                                        <p:tgtEl>
                                          <p:spTgt spid="26"/>
                                        </p:tgtEl>
                                      </p:cBhvr>
                                    </p:animEffect>
                                  </p:childTnLst>
                                </p:cTn>
                              </p:par>
                            </p:childTnLst>
                          </p:cTn>
                        </p:par>
                        <p:par>
                          <p:cTn id="62" fill="hold">
                            <p:stCondLst>
                              <p:cond delay="500"/>
                            </p:stCondLst>
                            <p:childTnLst>
                              <p:par>
                                <p:cTn id="63" presetID="12" presetClass="entr" presetSubtype="2"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slide(fromRight)">
                                      <p:cBhvr>
                                        <p:cTn id="65" dur="500"/>
                                        <p:tgtEl>
                                          <p:spTgt spid="24"/>
                                        </p:tgtEl>
                                      </p:cBhvr>
                                    </p:animEffect>
                                  </p:childTnLst>
                                </p:cTn>
                              </p:par>
                            </p:childTnLst>
                          </p:cTn>
                        </p:par>
                        <p:par>
                          <p:cTn id="66" fill="hold">
                            <p:stCondLst>
                              <p:cond delay="1000"/>
                            </p:stCondLst>
                            <p:childTnLst>
                              <p:par>
                                <p:cTn id="67" presetID="12" presetClass="entr" presetSubtype="4"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slide(fromBottom)">
                                      <p:cBhvr>
                                        <p:cTn id="69" dur="500"/>
                                        <p:tgtEl>
                                          <p:spTgt spid="28"/>
                                        </p:tgtEl>
                                      </p:cBhvr>
                                    </p:animEffect>
                                  </p:childTnLst>
                                </p:cTn>
                              </p:par>
                            </p:childTnLst>
                          </p:cTn>
                        </p:par>
                        <p:par>
                          <p:cTn id="70" fill="hold">
                            <p:stCondLst>
                              <p:cond delay="1500"/>
                            </p:stCondLst>
                            <p:childTnLst>
                              <p:par>
                                <p:cTn id="71" presetID="12" presetClass="entr" presetSubtype="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slide(fromLeft)">
                                      <p:cBhvr>
                                        <p:cTn id="73" dur="500"/>
                                        <p:tgtEl>
                                          <p:spTgt spid="31"/>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linds(horizontal)">
                                      <p:cBhvr>
                                        <p:cTn id="78" dur="500"/>
                                        <p:tgtEl>
                                          <p:spTgt spid="43"/>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8" fill="hold" nodeType="click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slide(fromLeft)">
                                      <p:cBhvr>
                                        <p:cTn id="83" dur="500"/>
                                        <p:tgtEl>
                                          <p:spTgt spid="35"/>
                                        </p:tgtEl>
                                      </p:cBhvr>
                                    </p:animEffect>
                                  </p:childTnLst>
                                </p:cTn>
                              </p:par>
                            </p:childTnLst>
                          </p:cTn>
                        </p:par>
                        <p:par>
                          <p:cTn id="84" fill="hold">
                            <p:stCondLst>
                              <p:cond delay="500"/>
                            </p:stCondLst>
                            <p:childTnLst>
                              <p:par>
                                <p:cTn id="85" presetID="12" presetClass="entr" presetSubtype="1" fill="hold"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slide(fromTop)">
                                      <p:cBhvr>
                                        <p:cTn id="87" dur="500"/>
                                        <p:tgtEl>
                                          <p:spTgt spid="36"/>
                                        </p:tgtEl>
                                      </p:cBhvr>
                                    </p:animEffect>
                                  </p:childTnLst>
                                </p:cTn>
                              </p:par>
                            </p:childTnLst>
                          </p:cTn>
                        </p:par>
                        <p:par>
                          <p:cTn id="88" fill="hold">
                            <p:stCondLst>
                              <p:cond delay="1000"/>
                            </p:stCondLst>
                            <p:childTnLst>
                              <p:par>
                                <p:cTn id="89" presetID="12" presetClass="entr" presetSubtype="2"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slide(fromRight)">
                                      <p:cBhvr>
                                        <p:cTn id="91" dur="500"/>
                                        <p:tgtEl>
                                          <p:spTgt spid="38"/>
                                        </p:tgtEl>
                                      </p:cBhvr>
                                    </p:animEffect>
                                  </p:childTnLst>
                                </p:cTn>
                              </p:par>
                            </p:childTnLst>
                          </p:cTn>
                        </p:par>
                        <p:par>
                          <p:cTn id="92" fill="hold">
                            <p:stCondLst>
                              <p:cond delay="1500"/>
                            </p:stCondLst>
                            <p:childTnLst>
                              <p:par>
                                <p:cTn id="93" presetID="12" presetClass="entr" presetSubtype="1" fill="hold"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slide(fromTop)">
                                      <p:cBhvr>
                                        <p:cTn id="95" dur="500"/>
                                        <p:tgtEl>
                                          <p:spTgt spid="40"/>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blinds(horizontal)">
                                      <p:cBhvr>
                                        <p:cTn id="100" dur="500"/>
                                        <p:tgtEl>
                                          <p:spTgt spid="45"/>
                                        </p:tgtEl>
                                      </p:cBhvr>
                                    </p:animEffect>
                                  </p:childTnLst>
                                </p:cTn>
                              </p:par>
                            </p:childTnLst>
                          </p:cTn>
                        </p:par>
                        <p:par>
                          <p:cTn id="101" fill="hold">
                            <p:stCondLst>
                              <p:cond delay="500"/>
                            </p:stCondLst>
                            <p:childTnLst>
                              <p:par>
                                <p:cTn id="102" presetID="3" presetClass="entr" presetSubtype="10" fill="hold" grpId="0" nodeType="after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blinds(horizontal)">
                                      <p:cBhvr>
                                        <p:cTn id="104" dur="500"/>
                                        <p:tgtEl>
                                          <p:spTgt spid="44"/>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blinds(horizontal)">
                                      <p:cBhvr>
                                        <p:cTn id="10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10" grpId="0" bldLvl="0" animBg="1"/>
      <p:bldP spid="17" grpId="0" bldLvl="0" animBg="1"/>
      <p:bldP spid="20" grpId="0" bldLvl="0" animBg="1"/>
      <p:bldP spid="23" grpId="0" bldLvl="0" animBg="1"/>
      <p:bldP spid="42" grpId="0"/>
      <p:bldP spid="43" grpId="0"/>
      <p:bldP spid="44" grpId="0"/>
      <p:bldP spid="45" grpId="0" bldLvl="0" animBg="1"/>
      <p:bldP spid="49"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1,&quot;width&quot;:19200}"/>
</p:tagLst>
</file>

<file path=ppt/tags/tag3.xml><?xml version="1.0" encoding="utf-8"?>
<p:tagLst xmlns:p="http://schemas.openxmlformats.org/presentationml/2006/main">
  <p:tag name="COMMONDATA" val="eyJoZGlkIjoiNTFkOTIyMDY2YjE4NTIwODdhMjI4ZTBiNTExZWIyMjgifQ=="/>
  <p:tag name="KSO_WPP_MARK_KEY" val="9c2819c2-b7c2-4c90-ac85-5be0471c64ba"/>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淘PPT</Template>
  <TotalTime>0</TotalTime>
  <Words>13846</Words>
  <Application>WPS 演示</Application>
  <PresentationFormat>宽屏</PresentationFormat>
  <Paragraphs>1072</Paragraphs>
  <Slides>84</Slides>
  <Notes>35</Notes>
  <HiddenSlides>5</HiddenSlides>
  <MMClips>1</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13</vt:i4>
      </vt:variant>
      <vt:variant>
        <vt:lpstr>幻灯片标题</vt:lpstr>
      </vt:variant>
      <vt:variant>
        <vt:i4>84</vt:i4>
      </vt:variant>
    </vt:vector>
  </HeadingPairs>
  <TitlesOfParts>
    <vt:vector size="108" baseType="lpstr">
      <vt:lpstr>Arial</vt:lpstr>
      <vt:lpstr>宋体</vt:lpstr>
      <vt:lpstr>Wingdings</vt:lpstr>
      <vt:lpstr>微软雅黑</vt:lpstr>
      <vt:lpstr>Arial Unicode MS</vt:lpstr>
      <vt:lpstr>黑体</vt:lpstr>
      <vt:lpstr>华文新魏</vt:lpstr>
      <vt:lpstr>Calibri</vt:lpstr>
      <vt:lpstr>Arial Unicode MS</vt:lpstr>
      <vt:lpstr>Times New Roman</vt:lpstr>
      <vt:lpstr>1_Office 主题</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项目4：循环程序设计</vt:lpstr>
      <vt:lpstr>PowerPoint 演示文稿</vt:lpstr>
      <vt:lpstr>PowerPoint 演示文稿</vt:lpstr>
      <vt:lpstr>4.1为什么需要循环控制</vt:lpstr>
      <vt:lpstr>4.1为什么需要循环控制</vt:lpstr>
      <vt:lpstr>PowerPoint 演示文稿</vt:lpstr>
      <vt:lpstr>PowerPoint 演示文稿</vt:lpstr>
      <vt:lpstr>4.2用while语句实现循环</vt:lpstr>
      <vt:lpstr>PowerPoint 演示文稿</vt:lpstr>
      <vt:lpstr>PowerPoint 演示文稿</vt:lpstr>
      <vt:lpstr>PowerPoint 演示文稿</vt:lpstr>
      <vt:lpstr>PowerPoint 演示文稿</vt:lpstr>
      <vt:lpstr>PowerPoint 演示文稿</vt:lpstr>
      <vt:lpstr>PowerPoint 演示文稿</vt:lpstr>
      <vt:lpstr>4.3用do---while语句实现循环</vt:lpstr>
      <vt:lpstr>4.3用do---while语句实现循环</vt:lpstr>
      <vt:lpstr>4.3用do---while语句实现循环</vt:lpstr>
      <vt:lpstr>PowerPoint 演示文稿</vt:lpstr>
      <vt:lpstr>PowerPoint 演示文稿</vt:lpstr>
      <vt:lpstr>4.4用for 语句实现循环</vt:lpstr>
      <vt:lpstr>4.4用for 语句实现循环</vt:lpstr>
      <vt:lpstr>4.4用for 语句实现循环</vt:lpstr>
      <vt:lpstr>4.4用for 语句实现循环</vt:lpstr>
      <vt:lpstr>4.4用for 语句实现循环</vt:lpstr>
      <vt:lpstr>4.4用for 语句实现循环</vt:lpstr>
      <vt:lpstr>4.4用for 语句实现循环</vt:lpstr>
      <vt:lpstr>4.4用for 语句实现循环</vt:lpstr>
      <vt:lpstr>4.4用for 语句实现循环</vt:lpstr>
      <vt:lpstr>4.4用for 语句实现循环</vt:lpstr>
      <vt:lpstr>4.4用for 语句实现循环</vt:lpstr>
      <vt:lpstr>4.5循环的嵌套</vt:lpstr>
      <vt:lpstr>4.6几种循环的比较</vt:lpstr>
      <vt:lpstr>4.7 改变循环执行的状态</vt:lpstr>
      <vt:lpstr>4.7.1 用break语句提前终止循环</vt:lpstr>
      <vt:lpstr>4.7.1 用break语句提前终止循环</vt:lpstr>
      <vt:lpstr>4.7.1 用break语句提前终止循环</vt:lpstr>
      <vt:lpstr>4.7.1 用break语句提前终止循环</vt:lpstr>
      <vt:lpstr>PowerPoint 演示文稿</vt:lpstr>
      <vt:lpstr>PowerPoint 演示文稿</vt:lpstr>
      <vt:lpstr>PowerPoint 演示文稿</vt:lpstr>
      <vt:lpstr>PowerPoint 演示文稿</vt:lpstr>
      <vt:lpstr>PowerPoint 演示文稿</vt:lpstr>
      <vt:lpstr>4.7.2 用continue语句提前结束本次循环</vt:lpstr>
      <vt:lpstr>4.7.2 用continue语句提前结束本次循环</vt:lpstr>
      <vt:lpstr>PowerPoint 演示文稿</vt:lpstr>
      <vt:lpstr>4.7.3 break语句和continue语句的区别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4.8循环程序举例</vt:lpstr>
      <vt:lpstr>4.8循环程序举例</vt:lpstr>
      <vt:lpstr>4.8循环程序举例</vt:lpstr>
      <vt:lpstr>4.8循环程序举例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淘PPT模板</Company>
  <LinksUpToDate>false</LinksUpToDate>
  <SharedDoc>false</SharedDoc>
  <HyperlinksChanged>false</HyperlinksChanged>
  <AppVersion>14.0000</AppVersion>
  <Manager>淘PPT模板</Manager>
  <HyperlinkBase>淘PPT模板</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淘PPT模板</dc:title>
  <dc:creator>tppt.taobao.com</dc:creator>
  <cp:keywords>淘PPT模板</cp:keywords>
  <dc:description>tppt.taobao.com</dc:description>
  <dc:subject>淘PPT模板</dc:subject>
  <cp:category>淘PPT模板</cp:category>
  <cp:lastModifiedBy>郑茵</cp:lastModifiedBy>
  <cp:revision>54</cp:revision>
  <dcterms:created xsi:type="dcterms:W3CDTF">2015-10-15T01:42:00Z</dcterms:created>
  <dcterms:modified xsi:type="dcterms:W3CDTF">2023-08-22T11:05:09Z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D0B47F5FED2142D29AA4530F56B6BCE7_13</vt:lpwstr>
  </property>
</Properties>
</file>