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6"/>
  </p:notesMasterIdLst>
  <p:handoutMasterIdLst>
    <p:handoutMasterId r:id="rId217"/>
  </p:handoutMasterIdLst>
  <p:sldIdLst>
    <p:sldId id="558" r:id="rId3"/>
    <p:sldId id="559" r:id="rId4"/>
    <p:sldId id="347" r:id="rId5"/>
    <p:sldId id="348" r:id="rId6"/>
    <p:sldId id="349" r:id="rId7"/>
    <p:sldId id="350" r:id="rId8"/>
    <p:sldId id="351" r:id="rId9"/>
    <p:sldId id="352" r:id="rId10"/>
    <p:sldId id="353" r:id="rId11"/>
    <p:sldId id="354" r:id="rId12"/>
    <p:sldId id="355" r:id="rId13"/>
    <p:sldId id="356" r:id="rId14"/>
    <p:sldId id="357" r:id="rId15"/>
    <p:sldId id="358" r:id="rId16"/>
    <p:sldId id="359" r:id="rId17"/>
    <p:sldId id="360" r:id="rId18"/>
    <p:sldId id="361" r:id="rId19"/>
    <p:sldId id="362" r:id="rId20"/>
    <p:sldId id="363" r:id="rId21"/>
    <p:sldId id="364" r:id="rId22"/>
    <p:sldId id="365" r:id="rId23"/>
    <p:sldId id="366" r:id="rId24"/>
    <p:sldId id="367" r:id="rId25"/>
    <p:sldId id="368" r:id="rId26"/>
    <p:sldId id="369" r:id="rId27"/>
    <p:sldId id="370" r:id="rId28"/>
    <p:sldId id="371" r:id="rId29"/>
    <p:sldId id="372" r:id="rId30"/>
    <p:sldId id="373" r:id="rId31"/>
    <p:sldId id="374" r:id="rId32"/>
    <p:sldId id="375" r:id="rId33"/>
    <p:sldId id="376" r:id="rId34"/>
    <p:sldId id="377" r:id="rId35"/>
    <p:sldId id="378" r:id="rId36"/>
    <p:sldId id="379" r:id="rId37"/>
    <p:sldId id="380" r:id="rId38"/>
    <p:sldId id="381" r:id="rId39"/>
    <p:sldId id="382" r:id="rId40"/>
    <p:sldId id="383" r:id="rId41"/>
    <p:sldId id="384" r:id="rId42"/>
    <p:sldId id="385" r:id="rId43"/>
    <p:sldId id="386" r:id="rId44"/>
    <p:sldId id="387" r:id="rId45"/>
    <p:sldId id="388" r:id="rId46"/>
    <p:sldId id="389" r:id="rId47"/>
    <p:sldId id="390" r:id="rId48"/>
    <p:sldId id="391" r:id="rId49"/>
    <p:sldId id="392" r:id="rId50"/>
    <p:sldId id="393" r:id="rId51"/>
    <p:sldId id="394" r:id="rId52"/>
    <p:sldId id="395" r:id="rId53"/>
    <p:sldId id="396" r:id="rId54"/>
    <p:sldId id="397" r:id="rId55"/>
    <p:sldId id="398" r:id="rId56"/>
    <p:sldId id="399" r:id="rId57"/>
    <p:sldId id="400" r:id="rId58"/>
    <p:sldId id="401" r:id="rId59"/>
    <p:sldId id="402" r:id="rId60"/>
    <p:sldId id="403" r:id="rId61"/>
    <p:sldId id="404" r:id="rId62"/>
    <p:sldId id="405" r:id="rId63"/>
    <p:sldId id="406" r:id="rId64"/>
    <p:sldId id="407" r:id="rId65"/>
    <p:sldId id="408" r:id="rId66"/>
    <p:sldId id="409" r:id="rId67"/>
    <p:sldId id="410" r:id="rId68"/>
    <p:sldId id="411" r:id="rId69"/>
    <p:sldId id="412" r:id="rId70"/>
    <p:sldId id="413" r:id="rId71"/>
    <p:sldId id="414" r:id="rId72"/>
    <p:sldId id="415" r:id="rId73"/>
    <p:sldId id="416" r:id="rId74"/>
    <p:sldId id="417" r:id="rId75"/>
    <p:sldId id="418" r:id="rId76"/>
    <p:sldId id="419" r:id="rId77"/>
    <p:sldId id="420" r:id="rId78"/>
    <p:sldId id="421" r:id="rId79"/>
    <p:sldId id="422" r:id="rId80"/>
    <p:sldId id="423" r:id="rId81"/>
    <p:sldId id="424" r:id="rId82"/>
    <p:sldId id="425" r:id="rId83"/>
    <p:sldId id="426" r:id="rId84"/>
    <p:sldId id="427" r:id="rId85"/>
    <p:sldId id="428" r:id="rId86"/>
    <p:sldId id="429" r:id="rId87"/>
    <p:sldId id="430" r:id="rId88"/>
    <p:sldId id="431" r:id="rId89"/>
    <p:sldId id="432" r:id="rId90"/>
    <p:sldId id="433" r:id="rId91"/>
    <p:sldId id="434" r:id="rId92"/>
    <p:sldId id="435" r:id="rId93"/>
    <p:sldId id="436" r:id="rId94"/>
    <p:sldId id="437" r:id="rId95"/>
    <p:sldId id="438" r:id="rId96"/>
    <p:sldId id="439" r:id="rId97"/>
    <p:sldId id="440" r:id="rId98"/>
    <p:sldId id="441" r:id="rId99"/>
    <p:sldId id="442" r:id="rId100"/>
    <p:sldId id="443" r:id="rId101"/>
    <p:sldId id="444" r:id="rId102"/>
    <p:sldId id="445" r:id="rId103"/>
    <p:sldId id="446" r:id="rId104"/>
    <p:sldId id="447" r:id="rId105"/>
    <p:sldId id="448" r:id="rId106"/>
    <p:sldId id="449" r:id="rId107"/>
    <p:sldId id="450" r:id="rId108"/>
    <p:sldId id="451" r:id="rId109"/>
    <p:sldId id="452" r:id="rId110"/>
    <p:sldId id="453" r:id="rId111"/>
    <p:sldId id="454" r:id="rId112"/>
    <p:sldId id="455" r:id="rId113"/>
    <p:sldId id="456" r:id="rId114"/>
    <p:sldId id="457" r:id="rId115"/>
    <p:sldId id="458" r:id="rId116"/>
    <p:sldId id="459" r:id="rId117"/>
    <p:sldId id="460" r:id="rId118"/>
    <p:sldId id="461" r:id="rId119"/>
    <p:sldId id="462" r:id="rId120"/>
    <p:sldId id="463" r:id="rId121"/>
    <p:sldId id="464" r:id="rId122"/>
    <p:sldId id="465" r:id="rId123"/>
    <p:sldId id="466" r:id="rId124"/>
    <p:sldId id="467" r:id="rId125"/>
    <p:sldId id="468" r:id="rId126"/>
    <p:sldId id="469" r:id="rId127"/>
    <p:sldId id="470" r:id="rId128"/>
    <p:sldId id="471" r:id="rId129"/>
    <p:sldId id="472" r:id="rId130"/>
    <p:sldId id="473" r:id="rId131"/>
    <p:sldId id="474" r:id="rId132"/>
    <p:sldId id="475" r:id="rId133"/>
    <p:sldId id="476" r:id="rId134"/>
    <p:sldId id="477" r:id="rId135"/>
    <p:sldId id="478" r:id="rId136"/>
    <p:sldId id="479" r:id="rId137"/>
    <p:sldId id="480" r:id="rId138"/>
    <p:sldId id="481" r:id="rId139"/>
    <p:sldId id="482" r:id="rId140"/>
    <p:sldId id="483" r:id="rId141"/>
    <p:sldId id="484" r:id="rId142"/>
    <p:sldId id="485" r:id="rId143"/>
    <p:sldId id="486" r:id="rId144"/>
    <p:sldId id="487" r:id="rId145"/>
    <p:sldId id="488" r:id="rId146"/>
    <p:sldId id="489" r:id="rId147"/>
    <p:sldId id="490" r:id="rId148"/>
    <p:sldId id="491" r:id="rId149"/>
    <p:sldId id="492" r:id="rId150"/>
    <p:sldId id="493" r:id="rId151"/>
    <p:sldId id="494" r:id="rId152"/>
    <p:sldId id="495" r:id="rId153"/>
    <p:sldId id="496" r:id="rId154"/>
    <p:sldId id="497" r:id="rId155"/>
    <p:sldId id="498" r:id="rId156"/>
    <p:sldId id="499" r:id="rId157"/>
    <p:sldId id="500" r:id="rId158"/>
    <p:sldId id="501" r:id="rId159"/>
    <p:sldId id="502" r:id="rId160"/>
    <p:sldId id="503" r:id="rId161"/>
    <p:sldId id="504" r:id="rId162"/>
    <p:sldId id="505" r:id="rId163"/>
    <p:sldId id="506" r:id="rId164"/>
    <p:sldId id="507" r:id="rId165"/>
    <p:sldId id="508" r:id="rId166"/>
    <p:sldId id="509" r:id="rId167"/>
    <p:sldId id="510" r:id="rId168"/>
    <p:sldId id="511" r:id="rId169"/>
    <p:sldId id="512" r:id="rId170"/>
    <p:sldId id="513" r:id="rId171"/>
    <p:sldId id="514" r:id="rId172"/>
    <p:sldId id="515" r:id="rId173"/>
    <p:sldId id="516" r:id="rId174"/>
    <p:sldId id="517" r:id="rId175"/>
    <p:sldId id="518" r:id="rId176"/>
    <p:sldId id="519" r:id="rId177"/>
    <p:sldId id="520" r:id="rId178"/>
    <p:sldId id="521" r:id="rId179"/>
    <p:sldId id="522" r:id="rId180"/>
    <p:sldId id="523" r:id="rId181"/>
    <p:sldId id="524" r:id="rId182"/>
    <p:sldId id="525" r:id="rId183"/>
    <p:sldId id="526" r:id="rId184"/>
    <p:sldId id="527" r:id="rId185"/>
    <p:sldId id="528" r:id="rId186"/>
    <p:sldId id="529" r:id="rId187"/>
    <p:sldId id="530" r:id="rId188"/>
    <p:sldId id="531" r:id="rId189"/>
    <p:sldId id="532" r:id="rId190"/>
    <p:sldId id="533" r:id="rId191"/>
    <p:sldId id="534" r:id="rId192"/>
    <p:sldId id="535" r:id="rId193"/>
    <p:sldId id="536" r:id="rId194"/>
    <p:sldId id="537" r:id="rId195"/>
    <p:sldId id="538" r:id="rId196"/>
    <p:sldId id="539" r:id="rId197"/>
    <p:sldId id="540" r:id="rId198"/>
    <p:sldId id="541" r:id="rId199"/>
    <p:sldId id="542" r:id="rId200"/>
    <p:sldId id="543" r:id="rId201"/>
    <p:sldId id="544" r:id="rId202"/>
    <p:sldId id="545" r:id="rId203"/>
    <p:sldId id="546" r:id="rId204"/>
    <p:sldId id="547" r:id="rId205"/>
    <p:sldId id="548" r:id="rId206"/>
    <p:sldId id="549" r:id="rId207"/>
    <p:sldId id="550" r:id="rId208"/>
    <p:sldId id="551" r:id="rId209"/>
    <p:sldId id="552" r:id="rId210"/>
    <p:sldId id="553" r:id="rId211"/>
    <p:sldId id="554" r:id="rId212"/>
    <p:sldId id="555" r:id="rId213"/>
    <p:sldId id="556" r:id="rId214"/>
    <p:sldId id="557" r:id="rId215"/>
  </p:sldIdLst>
  <p:sldSz cx="12192000" cy="6858000"/>
  <p:notesSz cx="6858000" cy="9144000"/>
  <p:custDataLst>
    <p:tags r:id="rId2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7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N Fermin" initials="C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D06"/>
    <a:srgbClr val="06ACFF"/>
    <a:srgbClr val="ADE4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800" autoAdjust="0"/>
  </p:normalViewPr>
  <p:slideViewPr>
    <p:cSldViewPr snapToGrid="0" showGuides="1">
      <p:cViewPr varScale="1">
        <p:scale>
          <a:sx n="78" d="100"/>
          <a:sy n="78" d="100"/>
        </p:scale>
        <p:origin x="600" y="84"/>
      </p:cViewPr>
      <p:guideLst>
        <p:guide orient="horz" pos="2160"/>
        <p:guide pos="387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2" Type="http://schemas.openxmlformats.org/officeDocument/2006/relationships/tags" Target="tags/tag3.xml"/><Relationship Id="rId221" Type="http://schemas.openxmlformats.org/officeDocument/2006/relationships/commentAuthors" Target="commentAuthors.xml"/><Relationship Id="rId220" Type="http://schemas.openxmlformats.org/officeDocument/2006/relationships/tableStyles" Target="tableStyles.xml"/><Relationship Id="rId22" Type="http://schemas.openxmlformats.org/officeDocument/2006/relationships/slide" Target="slides/slide20.xml"/><Relationship Id="rId219" Type="http://schemas.openxmlformats.org/officeDocument/2006/relationships/viewProps" Target="viewProps.xml"/><Relationship Id="rId218" Type="http://schemas.openxmlformats.org/officeDocument/2006/relationships/presProps" Target="presProps.xml"/><Relationship Id="rId217" Type="http://schemas.openxmlformats.org/officeDocument/2006/relationships/handoutMaster" Target="handoutMasters/handoutMaster1.xml"/><Relationship Id="rId216" Type="http://schemas.openxmlformats.org/officeDocument/2006/relationships/notesMaster" Target="notesMasters/notesMaster1.xml"/><Relationship Id="rId215" Type="http://schemas.openxmlformats.org/officeDocument/2006/relationships/slide" Target="slides/slide213.xml"/><Relationship Id="rId214" Type="http://schemas.openxmlformats.org/officeDocument/2006/relationships/slide" Target="slides/slide212.xml"/><Relationship Id="rId213" Type="http://schemas.openxmlformats.org/officeDocument/2006/relationships/slide" Target="slides/slide211.xml"/><Relationship Id="rId212" Type="http://schemas.openxmlformats.org/officeDocument/2006/relationships/slide" Target="slides/slide210.xml"/><Relationship Id="rId211" Type="http://schemas.openxmlformats.org/officeDocument/2006/relationships/slide" Target="slides/slide209.xml"/><Relationship Id="rId210" Type="http://schemas.openxmlformats.org/officeDocument/2006/relationships/slide" Target="slides/slide208.xml"/><Relationship Id="rId21" Type="http://schemas.openxmlformats.org/officeDocument/2006/relationships/slide" Target="slides/slide19.xml"/><Relationship Id="rId209" Type="http://schemas.openxmlformats.org/officeDocument/2006/relationships/slide" Target="slides/slide207.xml"/><Relationship Id="rId208" Type="http://schemas.openxmlformats.org/officeDocument/2006/relationships/slide" Target="slides/slide206.xml"/><Relationship Id="rId207" Type="http://schemas.openxmlformats.org/officeDocument/2006/relationships/slide" Target="slides/slide205.xml"/><Relationship Id="rId206" Type="http://schemas.openxmlformats.org/officeDocument/2006/relationships/slide" Target="slides/slide204.xml"/><Relationship Id="rId205" Type="http://schemas.openxmlformats.org/officeDocument/2006/relationships/slide" Target="slides/slide203.xml"/><Relationship Id="rId204" Type="http://schemas.openxmlformats.org/officeDocument/2006/relationships/slide" Target="slides/slide202.xml"/><Relationship Id="rId203" Type="http://schemas.openxmlformats.org/officeDocument/2006/relationships/slide" Target="slides/slide201.xml"/><Relationship Id="rId202" Type="http://schemas.openxmlformats.org/officeDocument/2006/relationships/slide" Target="slides/slide200.xml"/><Relationship Id="rId201" Type="http://schemas.openxmlformats.org/officeDocument/2006/relationships/slide" Target="slides/slide199.xml"/><Relationship Id="rId200" Type="http://schemas.openxmlformats.org/officeDocument/2006/relationships/slide" Target="slides/slide198.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7.xml"/><Relationship Id="rId198" Type="http://schemas.openxmlformats.org/officeDocument/2006/relationships/slide" Target="slides/slide196.xml"/><Relationship Id="rId197" Type="http://schemas.openxmlformats.org/officeDocument/2006/relationships/slide" Target="slides/slide195.xml"/><Relationship Id="rId196" Type="http://schemas.openxmlformats.org/officeDocument/2006/relationships/slide" Target="slides/slide194.xml"/><Relationship Id="rId195" Type="http://schemas.openxmlformats.org/officeDocument/2006/relationships/slide" Target="slides/slide193.xml"/><Relationship Id="rId194" Type="http://schemas.openxmlformats.org/officeDocument/2006/relationships/slide" Target="slides/slide192.xml"/><Relationship Id="rId193" Type="http://schemas.openxmlformats.org/officeDocument/2006/relationships/slide" Target="slides/slide191.xml"/><Relationship Id="rId192" Type="http://schemas.openxmlformats.org/officeDocument/2006/relationships/slide" Target="slides/slide190.xml"/><Relationship Id="rId191" Type="http://schemas.openxmlformats.org/officeDocument/2006/relationships/slide" Target="slides/slide189.xml"/><Relationship Id="rId190" Type="http://schemas.openxmlformats.org/officeDocument/2006/relationships/slide" Target="slides/slide188.xml"/><Relationship Id="rId19" Type="http://schemas.openxmlformats.org/officeDocument/2006/relationships/slide" Target="slides/slide17.xml"/><Relationship Id="rId189" Type="http://schemas.openxmlformats.org/officeDocument/2006/relationships/slide" Target="slides/slide187.xml"/><Relationship Id="rId188" Type="http://schemas.openxmlformats.org/officeDocument/2006/relationships/slide" Target="slides/slide186.xml"/><Relationship Id="rId187" Type="http://schemas.openxmlformats.org/officeDocument/2006/relationships/slide" Target="slides/slide185.xml"/><Relationship Id="rId186" Type="http://schemas.openxmlformats.org/officeDocument/2006/relationships/slide" Target="slides/slide184.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61000">
                <a:srgbClr val="AFDEFA">
                  <a:alpha val="52000"/>
                </a:srgbClr>
              </a:gs>
              <a:gs pos="92000">
                <a:srgbClr val="84CDF8">
                  <a:lumMod val="94000"/>
                </a:srgbClr>
              </a:gs>
              <a:gs pos="0">
                <a:schemeClr val="bg1"/>
              </a:gs>
              <a:gs pos="100000">
                <a:srgbClr val="0198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92746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11200" y="762000"/>
            <a:ext cx="10883900" cy="762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19667" y="1628775"/>
            <a:ext cx="10871200" cy="4495800"/>
          </a:xfrm>
        </p:spPr>
        <p:txBody>
          <a:bodyPr/>
          <a:lstStyle>
            <a:lvl1pPr>
              <a:buClrTx/>
              <a:buFont typeface="Wingdings" panose="05000000000000000000" pitchFamily="2" charset="2"/>
              <a:buChar char="Ø"/>
              <a:defRPr/>
            </a:lvl1pPr>
            <a:lvl2pPr>
              <a:buClrTx/>
              <a:buFont typeface="Wingdings" panose="05000000000000000000" pitchFamily="2" charset="2"/>
              <a:buChar char="u"/>
              <a:defRPr/>
            </a:lvl2pPr>
            <a:lvl3pPr>
              <a:buClrTx/>
              <a:buFont typeface="Wingdings" panose="05000000000000000000" pitchFamily="2" charset="2"/>
              <a:buChar char="l"/>
              <a:defRPr sz="2800"/>
            </a:lvl3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endParaRPr lang="zh-CN" altLang="en-US" dirty="0"/>
          </a:p>
        </p:txBody>
      </p:sp>
      <p:sp>
        <p:nvSpPr>
          <p:cNvPr id="4" name="日期占位符 3"/>
          <p:cNvSpPr>
            <a:spLocks noGrp="1"/>
          </p:cNvSpPr>
          <p:nvPr>
            <p:ph type="dt" sz="half" idx="10"/>
          </p:nvPr>
        </p:nvSpPr>
        <p:spPr>
          <a:xfrm>
            <a:off x="1536700" y="6286500"/>
            <a:ext cx="2540000" cy="457200"/>
          </a:xfr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a:xfrm>
            <a:off x="4787900" y="6286500"/>
            <a:ext cx="3860800" cy="457200"/>
          </a:xfrm>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a:xfrm>
            <a:off x="9359900" y="6286500"/>
            <a:ext cx="2540000" cy="457200"/>
          </a:xfrm>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目录页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CONTENTS</a:t>
            </a:r>
            <a:endParaRPr lang="en-US" altLang="zh-CN" sz="1600" dirty="0">
              <a:solidFill>
                <a:prstClr val="white"/>
              </a:solidFill>
              <a:ea typeface="微软雅黑" panose="020B0503020204020204" pitchFamily="34" charset="-122"/>
              <a:cs typeface="Arial Unicode MS" pitchFamily="34" charset="-122"/>
            </a:endParaRPr>
          </a:p>
          <a:p>
            <a:pPr algn="ctr"/>
            <a:r>
              <a:rPr lang="en-US" altLang="zh-CN" sz="1600" dirty="0">
                <a:solidFill>
                  <a:prstClr val="white"/>
                </a:solidFill>
                <a:ea typeface="微软雅黑" panose="020B0503020204020204" pitchFamily="34" charset="-122"/>
                <a:cs typeface="Arial Unicode MS" pitchFamily="34" charset="-122"/>
              </a:rPr>
              <a:t>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过渡页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TRANSITION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一</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人事管理与人力资源管理</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 name="矩形 24"/>
          <p:cNvSpPr>
            <a:spLocks noChangeArrowheads="1"/>
          </p:cNvSpPr>
          <p:nvPr userDrawn="1"/>
        </p:nvSpPr>
        <p:spPr bwMode="auto">
          <a:xfrm>
            <a:off x="1056752" y="565810"/>
            <a:ext cx="1079839" cy="630555"/>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a:p>
            <a:pPr algn="ctr"/>
            <a:r>
              <a:rPr lang="zh-CN" altLang="en-US" sz="1400" dirty="0">
                <a:solidFill>
                  <a:prstClr val="white"/>
                </a:solidFill>
                <a:ea typeface="微软雅黑" panose="020B0503020204020204" pitchFamily="34" charset="-122"/>
                <a:cs typeface="Arial Unicode MS" pitchFamily="34" charset="-122"/>
              </a:rPr>
              <a:t>正文</a:t>
            </a:r>
            <a:endParaRPr lang="en-US" altLang="zh-CN" sz="14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三</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四</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五</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r>
              <a:rPr lang="en-US" altLang="zh-CN" sz="1600" smtClean="0">
                <a:solidFill>
                  <a:prstClr val="white"/>
                </a:solidFill>
              </a:rPr>
              <a:t>‹#›</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2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23.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slide" Target="slide139.xml"/><Relationship Id="rId2" Type="http://schemas.openxmlformats.org/officeDocument/2006/relationships/slide" Target="slide126.xml"/><Relationship Id="rId1" Type="http://schemas.openxmlformats.org/officeDocument/2006/relationships/slide" Target="slide122.xml"/></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2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slide" Target="slide121.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12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slide" Target="slide121.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3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slide" Target="slide121.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3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slide" Target="slide121.xml"/><Relationship Id="rId1" Type="http://schemas.openxmlformats.org/officeDocument/2006/relationships/image" Target="../media/image28.png"/></Relationships>
</file>

<file path=ppt/slides/_rels/slide1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3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3.png"/></Relationships>
</file>

<file path=ppt/slides/_rels/slide14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slide" Target="slide121.xml"/><Relationship Id="rId1" Type="http://schemas.openxmlformats.org/officeDocument/2006/relationships/image" Target="../media/image29.png"/></Relationships>
</file>

<file path=ppt/slides/_rels/slide14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21.xml"/></Relationships>
</file>

<file path=ppt/slides/_rels/slide14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slide" Target="slide148.xml"/><Relationship Id="rId1" Type="http://schemas.openxmlformats.org/officeDocument/2006/relationships/slide" Target="slide143.xml"/></Relationships>
</file>

<file path=ppt/slides/_rels/slide14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5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5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5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5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4.png"/><Relationship Id="rId6" Type="http://schemas.openxmlformats.org/officeDocument/2006/relationships/slide" Target="slide142.xml"/><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15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5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42.xml"/></Relationships>
</file>

<file path=ppt/slides/_rels/slide15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slide" Target="slide142.xml"/><Relationship Id="rId1"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6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194.xml"/><Relationship Id="rId3" Type="http://schemas.openxmlformats.org/officeDocument/2006/relationships/slide" Target="slide182.xml"/><Relationship Id="rId2" Type="http://schemas.openxmlformats.org/officeDocument/2006/relationships/slide" Target="slide162.xml"/><Relationship Id="rId1" Type="http://schemas.openxmlformats.org/officeDocument/2006/relationships/slide" Target="slide1.xml"/></Relationships>
</file>

<file path=ppt/slides/_rels/slide16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6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6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6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6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6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6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6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7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7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7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7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7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7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7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slide" Target="slide158.xml"/><Relationship Id="rId1" Type="http://schemas.openxmlformats.org/officeDocument/2006/relationships/image" Target="../media/image36.png"/></Relationships>
</file>

<file path=ppt/slides/_rels/slide17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7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8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8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8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slide" Target="slide158.xml"/><Relationship Id="rId1" Type="http://schemas.openxmlformats.org/officeDocument/2006/relationships/image" Target="../media/image37.png"/></Relationships>
</file>

<file path=ppt/slides/_rels/slide18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8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8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8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8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png"/><Relationship Id="rId3" Type="http://schemas.openxmlformats.org/officeDocument/2006/relationships/slide" Target="slide158.xml"/><Relationship Id="rId2" Type="http://schemas.openxmlformats.org/officeDocument/2006/relationships/image" Target="../media/image39.png"/><Relationship Id="rId1" Type="http://schemas.openxmlformats.org/officeDocument/2006/relationships/image" Target="../media/image38.png"/></Relationships>
</file>

<file path=ppt/slides/_rels/slide18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8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9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9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slide" Target="slide158.xml"/><Relationship Id="rId1" Type="http://schemas.openxmlformats.org/officeDocument/2006/relationships/image" Target="../media/image40.png"/></Relationships>
</file>

<file path=ppt/slides/_rels/slide19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9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9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9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9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9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9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19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0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20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20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20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20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58.xml"/></Relationships>
</file>

<file path=ppt/slides/_rels/slide20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0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slide" Target="slide207.xml"/><Relationship Id="rId1" Type="http://schemas.openxmlformats.org/officeDocument/2006/relationships/slide" Target="slide205.xml"/></Relationships>
</file>

<file path=ppt/slides/_rels/slide20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04.xml"/></Relationships>
</file>

<file path=ppt/slides/_rels/slide20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04.xml"/></Relationships>
</file>

<file path=ppt/slides/_rels/slide20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04.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slide" Target="slide23.xml"/><Relationship Id="rId1" Type="http://schemas.openxmlformats.org/officeDocument/2006/relationships/slide" Target="slide20.xml"/></Relationships>
</file>

<file path=ppt/slides/_rels/slide2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04.xml"/></Relationships>
</file>

<file path=ppt/slides/_rels/slide2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04.xml"/></Relationships>
</file>

<file path=ppt/slides/_rels/slide2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04.xml"/></Relationships>
</file>

<file path=ppt/slides/_rels/slide2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0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19.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40.xml"/><Relationship Id="rId3" Type="http://schemas.openxmlformats.org/officeDocument/2006/relationships/slide" Target="slide38.xml"/><Relationship Id="rId2" Type="http://schemas.openxmlformats.org/officeDocument/2006/relationships/slide" Target="slide32.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slide" Target="slide158.xml"/><Relationship Id="rId8" Type="http://schemas.openxmlformats.org/officeDocument/2006/relationships/slide" Target="slide142.xml"/><Relationship Id="rId7" Type="http://schemas.openxmlformats.org/officeDocument/2006/relationships/slide" Target="slide121.xml"/><Relationship Id="rId6" Type="http://schemas.openxmlformats.org/officeDocument/2006/relationships/slide" Target="slide67.xml"/><Relationship Id="rId5" Type="http://schemas.openxmlformats.org/officeDocument/2006/relationships/slide" Target="slide52.xml"/><Relationship Id="rId4" Type="http://schemas.openxmlformats.org/officeDocument/2006/relationships/slide" Target="slide45.xml"/><Relationship Id="rId3" Type="http://schemas.openxmlformats.org/officeDocument/2006/relationships/slide" Target="slide27.xml"/><Relationship Id="rId2" Type="http://schemas.openxmlformats.org/officeDocument/2006/relationships/slide" Target="slide19.xml"/><Relationship Id="rId12" Type="http://schemas.openxmlformats.org/officeDocument/2006/relationships/slideLayout" Target="../slideLayouts/slideLayout12.xml"/><Relationship Id="rId11" Type="http://schemas.openxmlformats.org/officeDocument/2006/relationships/slide" Target="slide204.xml"/><Relationship Id="rId10" Type="http://schemas.openxmlformats.org/officeDocument/2006/relationships/slide" Target="slide203.xml"/><Relationship Id="rId1" Type="http://schemas.openxmlformats.org/officeDocument/2006/relationships/slide" Target="slide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png"/><Relationship Id="rId3" Type="http://schemas.openxmlformats.org/officeDocument/2006/relationships/slide" Target="slide27.xml"/><Relationship Id="rId2" Type="http://schemas.openxmlformats.org/officeDocument/2006/relationships/image" Target="../media/image6.png"/><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27.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png"/><Relationship Id="rId3" Type="http://schemas.openxmlformats.org/officeDocument/2006/relationships/slide" Target="slide27.xml"/><Relationship Id="rId2" Type="http://schemas.openxmlformats.org/officeDocument/2006/relationships/image" Target="../media/image8.png"/><Relationship Id="rId1"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9.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11.png"/><Relationship Id="rId1" Type="http://schemas.openxmlformats.org/officeDocument/2006/relationships/image" Target="../media/image10.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3.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12.wmf"/><Relationship Id="rId1" Type="http://schemas.openxmlformats.org/officeDocument/2006/relationships/oleObject" Target="../embeddings/oleObject1.bin"/></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13.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9.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14.wmf"/><Relationship Id="rId1"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15.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2014220"/>
            <a:ext cx="8215313" cy="175323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学习任务5  函数--ATM界面设计</a:t>
            </a:r>
            <a:endPar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5043" name="Rectangle 3"/>
          <p:cNvSpPr>
            <a:spLocks noGrp="1" noChangeArrowheads="1"/>
          </p:cNvSpPr>
          <p:nvPr>
            <p:ph idx="1"/>
            <p:custDataLst>
              <p:tags r:id="rId1"/>
            </p:custDataLst>
          </p:nvPr>
        </p:nvSpPr>
        <p:spPr>
          <a:xfrm>
            <a:off x="2879090" y="3928110"/>
            <a:ext cx="6505575" cy="1245235"/>
          </a:xfrm>
        </p:spPr>
        <p:txBody>
          <a:bodyPr vert="horz" wrap="square" lIns="91440" tIns="45720" rIns="91440" bIns="45720" numCol="1" anchor="t" anchorCtr="0" compatLnSpc="1"/>
          <a:p>
            <a:pPr marL="342900" marR="0" lvl="0" indent="-34290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r>
              <a:rPr lang="en-US" sz="2800" b="0">
                <a:latin typeface="宋体" panose="02010600030101010101" pitchFamily="2" charset="-122"/>
                <a:ea typeface="宋体" panose="02010600030101010101" pitchFamily="2" charset="-122"/>
                <a:cs typeface="宋体" panose="02010600030101010101" pitchFamily="2" charset="-122"/>
                <a:sym typeface="+mn-ea"/>
              </a:rPr>
              <a:t>思政育人主题：多元互动，媒体融合</a:t>
            </a:r>
            <a:r>
              <a:rPr lang="en-US" sz="3600" b="0">
                <a:latin typeface="宋体" panose="02010600030101010101" pitchFamily="2" charset="-122"/>
                <a:ea typeface="宋体" panose="02010600030101010101" pitchFamily="2" charset="-122"/>
                <a:cs typeface="宋体" panose="02010600030101010101" pitchFamily="2" charset="-122"/>
                <a:sym typeface="+mn-ea"/>
              </a:rPr>
              <a:t> </a:t>
            </a:r>
            <a:endParaRPr kumimoji="1" lang="zh-CN" altLang="en-US" sz="36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med">
    <p:blind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为什么要用函数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2291" name="Rectangle 3"/>
          <p:cNvSpPr>
            <a:spLocks noGrp="1"/>
          </p:cNvSpPr>
          <p:nvPr>
            <p:ph idx="1"/>
          </p:nvPr>
        </p:nvSpPr>
        <p:spPr>
          <a:xfrm>
            <a:off x="1952625" y="1643063"/>
            <a:ext cx="8429625" cy="3143250"/>
          </a:xfrm>
        </p:spPr>
        <p:txBody>
          <a:bodyPr vert="horz" wrap="square" lIns="91440" tIns="45720" rIns="91440" bIns="45720" anchor="t" anchorCtr="0"/>
          <a:p>
            <a:pPr>
              <a:buFont typeface="Wingdings" panose="05000000000000000000" pitchFamily="2" charset="2"/>
              <a:buNone/>
            </a:pP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a:t>
            </a:r>
            <a:r>
              <a:rPr kumimoji="1" lang="zh-CN" altLang="zh-CN" dirty="0">
                <a:latin typeface="+mn-lt"/>
                <a:ea typeface="+mn-ea"/>
                <a:cs typeface="+mn-cs"/>
              </a:rPr>
              <a:t> 输出以下的结果，用函数调用实现。</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How do you do!</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endParaRPr kumimoji="1" lang="zh-CN" altLang="zh-CN" dirty="0">
              <a:latin typeface="+mn-lt"/>
              <a:ea typeface="+mn-ea"/>
              <a:cs typeface="+mn-cs"/>
            </a:endParaRPr>
          </a:p>
        </p:txBody>
      </p:sp>
      <p:pic>
        <p:nvPicPr>
          <p:cNvPr id="12292"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2402"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02404"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02406"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02408" name="流程图: 过程 16"/>
          <p:cNvSpPr/>
          <p:nvPr/>
        </p:nvSpPr>
        <p:spPr>
          <a:xfrm>
            <a:off x="2095500"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2409" name="流程图: 过程 31"/>
          <p:cNvSpPr/>
          <p:nvPr/>
        </p:nvSpPr>
        <p:spPr>
          <a:xfrm>
            <a:off x="2238375" y="3722688"/>
            <a:ext cx="1833563"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2410" name="流程图: 过程 33"/>
          <p:cNvSpPr/>
          <p:nvPr/>
        </p:nvSpPr>
        <p:spPr>
          <a:xfrm>
            <a:off x="2595563" y="3206750"/>
            <a:ext cx="1100137"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02411"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02412"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02413"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3</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C</a:t>
            </a:r>
            <a:r>
              <a:rPr kumimoji="1" lang="zh-CN" altLang="en-US" sz="3200" b="1" kern="0" cap="none" spc="0" normalizeH="0" baseline="0" noProof="0" dirty="0">
                <a:solidFill>
                  <a:srgbClr val="0000CC"/>
                </a:solidFill>
                <a:latin typeface="+mn-lt"/>
                <a:ea typeface="+mn-ea"/>
                <a:cs typeface="+mn-cs"/>
              </a:rPr>
              <a:t>的全过程</a:t>
            </a:r>
            <a:endParaRPr kumimoji="1" lang="zh-CN" altLang="en-US" sz="3200" b="1" kern="0" cap="none" spc="0" normalizeH="0" baseline="0" noProof="0" dirty="0">
              <a:solidFill>
                <a:srgbClr val="0000CC"/>
              </a:solidFill>
              <a:latin typeface="+mn-lt"/>
              <a:ea typeface="+mn-ea"/>
              <a:cs typeface="+mn-cs"/>
            </a:endParaRPr>
          </a:p>
        </p:txBody>
      </p:sp>
      <p:sp>
        <p:nvSpPr>
          <p:cNvPr id="23"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2</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A</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B</a:t>
            </a:r>
            <a:endParaRPr kumimoji="1" lang="zh-CN" altLang="en-US" sz="3200" b="1" kern="0" cap="none" spc="0" normalizeH="0" baseline="0" noProof="0" dirty="0">
              <a:solidFill>
                <a:srgbClr val="C00000"/>
              </a:solidFill>
              <a:latin typeface="+mn-lt"/>
              <a:ea typeface="+mn-ea"/>
              <a:cs typeface="+mn-cs"/>
            </a:endParaRPr>
          </a:p>
        </p:txBody>
      </p:sp>
      <p:pic>
        <p:nvPicPr>
          <p:cNvPr id="102416" name="图片 1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3426"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03428"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03430"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03432" name="流程图: 过程 16"/>
          <p:cNvSpPr/>
          <p:nvPr/>
        </p:nvSpPr>
        <p:spPr>
          <a:xfrm>
            <a:off x="2095500"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nvGrpSpPr>
          <p:cNvPr id="2" name="组合 17"/>
          <p:cNvGrpSpPr/>
          <p:nvPr/>
        </p:nvGrpSpPr>
        <p:grpSpPr>
          <a:xfrm>
            <a:off x="5191125" y="3732213"/>
            <a:ext cx="1833563" cy="992187"/>
            <a:chOff x="3666764" y="3732369"/>
            <a:chExt cx="1833930" cy="991323"/>
          </a:xfrm>
        </p:grpSpPr>
        <p:sp>
          <p:nvSpPr>
            <p:cNvPr id="103440" name="流程图: 过程 31"/>
            <p:cNvSpPr/>
            <p:nvPr/>
          </p:nvSpPr>
          <p:spPr>
            <a:xfrm>
              <a:off x="3666764" y="4247439"/>
              <a:ext cx="1833930" cy="476253"/>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3441" name="流程图: 过程 33"/>
            <p:cNvSpPr/>
            <p:nvPr/>
          </p:nvSpPr>
          <p:spPr>
            <a:xfrm>
              <a:off x="4023954" y="3732369"/>
              <a:ext cx="1100359" cy="476253"/>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cxnSp>
        <p:nvCxnSpPr>
          <p:cNvPr id="103434"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03435"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03436"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15"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3</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C</a:t>
            </a:r>
            <a:r>
              <a:rPr kumimoji="1" lang="zh-CN" altLang="en-US" sz="3200" b="1" kern="0" cap="none" spc="0" normalizeH="0" baseline="0" noProof="0" dirty="0">
                <a:solidFill>
                  <a:srgbClr val="0000CC"/>
                </a:solidFill>
                <a:latin typeface="+mn-lt"/>
                <a:ea typeface="+mn-ea"/>
                <a:cs typeface="+mn-cs"/>
              </a:rPr>
              <a:t>的全过程</a:t>
            </a:r>
            <a:endParaRPr kumimoji="1" lang="zh-CN" altLang="en-US" sz="3200" b="1" kern="0" cap="none" spc="0" normalizeH="0" baseline="0" noProof="0" dirty="0">
              <a:solidFill>
                <a:srgbClr val="0000CC"/>
              </a:solidFill>
              <a:latin typeface="+mn-lt"/>
              <a:ea typeface="+mn-ea"/>
              <a:cs typeface="+mn-cs"/>
            </a:endParaRPr>
          </a:p>
        </p:txBody>
      </p:sp>
      <p:sp>
        <p:nvSpPr>
          <p:cNvPr id="16"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2</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A</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B</a:t>
            </a:r>
            <a:endParaRPr kumimoji="1" lang="zh-CN" altLang="en-US" sz="3200" b="1" kern="0" cap="none" spc="0" normalizeH="0" baseline="0" noProof="0" dirty="0">
              <a:solidFill>
                <a:srgbClr val="C00000"/>
              </a:solidFill>
              <a:latin typeface="+mn-lt"/>
              <a:ea typeface="+mn-ea"/>
              <a:cs typeface="+mn-cs"/>
            </a:endParaRPr>
          </a:p>
        </p:txBody>
      </p:sp>
      <p:pic>
        <p:nvPicPr>
          <p:cNvPr id="103439" name="图片 1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流程图: 过程 17"/>
          <p:cNvSpPr/>
          <p:nvPr/>
        </p:nvSpPr>
        <p:spPr>
          <a:xfrm>
            <a:off x="2095500"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04451"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04453"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04455"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04457" name="流程图: 过程 31"/>
          <p:cNvSpPr/>
          <p:nvPr/>
        </p:nvSpPr>
        <p:spPr>
          <a:xfrm>
            <a:off x="5191125" y="4248150"/>
            <a:ext cx="1833563"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4458" name="流程图: 过程 33"/>
          <p:cNvSpPr/>
          <p:nvPr/>
        </p:nvSpPr>
        <p:spPr>
          <a:xfrm>
            <a:off x="5548313" y="3732213"/>
            <a:ext cx="1100137"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04459"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04460"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04461"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15"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3</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C</a:t>
            </a:r>
            <a:r>
              <a:rPr kumimoji="1" lang="zh-CN" altLang="en-US" sz="3200" b="1" kern="0" cap="none" spc="0" normalizeH="0" baseline="0" noProof="0" dirty="0">
                <a:solidFill>
                  <a:srgbClr val="0000CC"/>
                </a:solidFill>
                <a:latin typeface="+mn-lt"/>
                <a:ea typeface="+mn-ea"/>
                <a:cs typeface="+mn-cs"/>
              </a:rPr>
              <a:t>的全过程</a:t>
            </a:r>
            <a:endParaRPr kumimoji="1" lang="zh-CN" altLang="en-US" sz="3200" b="1" kern="0" cap="none" spc="0" normalizeH="0" baseline="0" noProof="0" dirty="0">
              <a:solidFill>
                <a:srgbClr val="0000CC"/>
              </a:solidFill>
              <a:latin typeface="+mn-lt"/>
              <a:ea typeface="+mn-ea"/>
              <a:cs typeface="+mn-cs"/>
            </a:endParaRPr>
          </a:p>
        </p:txBody>
      </p:sp>
      <p:sp>
        <p:nvSpPr>
          <p:cNvPr id="16"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1</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A</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C</a:t>
            </a:r>
            <a:endParaRPr kumimoji="1" lang="zh-CN" altLang="en-US" sz="3200" b="1" kern="0" cap="none" spc="0" normalizeH="0" baseline="0" noProof="0" dirty="0">
              <a:solidFill>
                <a:srgbClr val="C00000"/>
              </a:solidFill>
              <a:latin typeface="+mn-lt"/>
              <a:ea typeface="+mn-ea"/>
              <a:cs typeface="+mn-cs"/>
            </a:endParaRPr>
          </a:p>
        </p:txBody>
      </p:sp>
      <p:pic>
        <p:nvPicPr>
          <p:cNvPr id="104464" name="图片 1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5474"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05476"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05478"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7" name="流程图: 过程 16"/>
          <p:cNvSpPr/>
          <p:nvPr/>
        </p:nvSpPr>
        <p:spPr>
          <a:xfrm>
            <a:off x="7967663"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5481" name="流程图: 过程 31"/>
          <p:cNvSpPr/>
          <p:nvPr/>
        </p:nvSpPr>
        <p:spPr>
          <a:xfrm>
            <a:off x="5191125" y="4248150"/>
            <a:ext cx="1833563"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5482" name="流程图: 过程 33"/>
          <p:cNvSpPr/>
          <p:nvPr/>
        </p:nvSpPr>
        <p:spPr>
          <a:xfrm>
            <a:off x="5548313" y="3732213"/>
            <a:ext cx="1100137"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05483"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05484"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05485"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15"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3</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C</a:t>
            </a:r>
            <a:r>
              <a:rPr kumimoji="1" lang="zh-CN" altLang="en-US" sz="3200" b="1" kern="0" cap="none" spc="0" normalizeH="0" baseline="0" noProof="0" dirty="0">
                <a:solidFill>
                  <a:srgbClr val="0000CC"/>
                </a:solidFill>
                <a:latin typeface="+mn-lt"/>
                <a:ea typeface="+mn-ea"/>
                <a:cs typeface="+mn-cs"/>
              </a:rPr>
              <a:t>的全过程</a:t>
            </a:r>
            <a:endParaRPr kumimoji="1" lang="zh-CN" altLang="en-US" sz="3200" b="1" kern="0" cap="none" spc="0" normalizeH="0" baseline="0" noProof="0" dirty="0">
              <a:solidFill>
                <a:srgbClr val="0000CC"/>
              </a:solidFill>
              <a:latin typeface="+mn-lt"/>
              <a:ea typeface="+mn-ea"/>
              <a:cs typeface="+mn-cs"/>
            </a:endParaRPr>
          </a:p>
        </p:txBody>
      </p:sp>
      <p:sp>
        <p:nvSpPr>
          <p:cNvPr id="16"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1</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A</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C</a:t>
            </a:r>
            <a:endParaRPr kumimoji="1" lang="zh-CN" altLang="en-US" sz="3200" b="1" kern="0" cap="none" spc="0" normalizeH="0" baseline="0" noProof="0" dirty="0">
              <a:solidFill>
                <a:srgbClr val="C00000"/>
              </a:solidFill>
              <a:latin typeface="+mn-lt"/>
              <a:ea typeface="+mn-ea"/>
              <a:cs typeface="+mn-cs"/>
            </a:endParaRPr>
          </a:p>
        </p:txBody>
      </p:sp>
      <p:pic>
        <p:nvPicPr>
          <p:cNvPr id="105488" name="图片 17"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流程图: 过程 17"/>
          <p:cNvSpPr/>
          <p:nvPr/>
        </p:nvSpPr>
        <p:spPr>
          <a:xfrm>
            <a:off x="5191125" y="4248150"/>
            <a:ext cx="1833563"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6499" name="流程图: 过程 18"/>
          <p:cNvSpPr/>
          <p:nvPr/>
        </p:nvSpPr>
        <p:spPr>
          <a:xfrm>
            <a:off x="5548313" y="3732213"/>
            <a:ext cx="1100137"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06500"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06502"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06504"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06506" name="流程图: 过程 16"/>
          <p:cNvSpPr/>
          <p:nvPr/>
        </p:nvSpPr>
        <p:spPr>
          <a:xfrm>
            <a:off x="7967663"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06507"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06508"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06509"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15"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3</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C</a:t>
            </a:r>
            <a:r>
              <a:rPr kumimoji="1" lang="zh-CN" altLang="en-US" sz="3200" b="1" kern="0" cap="none" spc="0" normalizeH="0" baseline="0" noProof="0" dirty="0">
                <a:solidFill>
                  <a:srgbClr val="0000CC"/>
                </a:solidFill>
                <a:latin typeface="+mn-lt"/>
                <a:ea typeface="+mn-ea"/>
                <a:cs typeface="+mn-cs"/>
              </a:rPr>
              <a:t>的全过程</a:t>
            </a:r>
            <a:endParaRPr kumimoji="1" lang="zh-CN" altLang="en-US" sz="3200" b="1" kern="0" cap="none" spc="0" normalizeH="0" baseline="0" noProof="0" dirty="0">
              <a:solidFill>
                <a:srgbClr val="0000CC"/>
              </a:solidFill>
              <a:latin typeface="+mn-lt"/>
              <a:ea typeface="+mn-ea"/>
              <a:cs typeface="+mn-cs"/>
            </a:endParaRPr>
          </a:p>
        </p:txBody>
      </p:sp>
      <p:sp>
        <p:nvSpPr>
          <p:cNvPr id="16"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2</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B</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C</a:t>
            </a:r>
            <a:endParaRPr kumimoji="1" lang="zh-CN" altLang="en-US" sz="3200" b="1" kern="0" cap="none" spc="0" normalizeH="0" baseline="0" noProof="0" dirty="0">
              <a:solidFill>
                <a:srgbClr val="C00000"/>
              </a:solidFill>
              <a:latin typeface="+mn-lt"/>
              <a:ea typeface="+mn-ea"/>
              <a:cs typeface="+mn-cs"/>
            </a:endParaRPr>
          </a:p>
        </p:txBody>
      </p:sp>
      <p:pic>
        <p:nvPicPr>
          <p:cNvPr id="106512" name="图片 1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7522"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07524"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07526"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07528" name="流程图: 过程 16"/>
          <p:cNvSpPr/>
          <p:nvPr/>
        </p:nvSpPr>
        <p:spPr>
          <a:xfrm>
            <a:off x="7967663"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nvGrpSpPr>
          <p:cNvPr id="2" name="组合 18"/>
          <p:cNvGrpSpPr/>
          <p:nvPr/>
        </p:nvGrpSpPr>
        <p:grpSpPr>
          <a:xfrm>
            <a:off x="8120063" y="3214688"/>
            <a:ext cx="1833562" cy="990600"/>
            <a:chOff x="6595722" y="3214686"/>
            <a:chExt cx="1833930" cy="991323"/>
          </a:xfrm>
        </p:grpSpPr>
        <p:sp>
          <p:nvSpPr>
            <p:cNvPr id="107536" name="流程图: 过程 31"/>
            <p:cNvSpPr/>
            <p:nvPr/>
          </p:nvSpPr>
          <p:spPr>
            <a:xfrm>
              <a:off x="6595722" y="3729756"/>
              <a:ext cx="1833930" cy="476253"/>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7537" name="流程图: 过程 33"/>
            <p:cNvSpPr/>
            <p:nvPr/>
          </p:nvSpPr>
          <p:spPr>
            <a:xfrm>
              <a:off x="6952912" y="3214686"/>
              <a:ext cx="1100359" cy="476253"/>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cxnSp>
        <p:nvCxnSpPr>
          <p:cNvPr id="107530"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07531"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07532"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15"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3</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C</a:t>
            </a:r>
            <a:r>
              <a:rPr kumimoji="1" lang="zh-CN" altLang="en-US" sz="3200" b="1" kern="0" cap="none" spc="0" normalizeH="0" baseline="0" noProof="0" dirty="0">
                <a:solidFill>
                  <a:srgbClr val="0000CC"/>
                </a:solidFill>
                <a:latin typeface="+mn-lt"/>
                <a:ea typeface="+mn-ea"/>
                <a:cs typeface="+mn-cs"/>
              </a:rPr>
              <a:t>的全过程</a:t>
            </a:r>
            <a:endParaRPr kumimoji="1" lang="zh-CN" altLang="en-US" sz="3200" b="1" kern="0" cap="none" spc="0" normalizeH="0" baseline="0" noProof="0" dirty="0">
              <a:solidFill>
                <a:srgbClr val="0000CC"/>
              </a:solidFill>
              <a:latin typeface="+mn-lt"/>
              <a:ea typeface="+mn-ea"/>
              <a:cs typeface="+mn-cs"/>
            </a:endParaRPr>
          </a:p>
        </p:txBody>
      </p:sp>
      <p:sp>
        <p:nvSpPr>
          <p:cNvPr id="18"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2</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B</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C</a:t>
            </a:r>
            <a:endParaRPr kumimoji="1" lang="zh-CN" altLang="en-US" sz="3200" b="1" kern="0" cap="none" spc="0" normalizeH="0" baseline="0" noProof="0" dirty="0">
              <a:solidFill>
                <a:srgbClr val="C00000"/>
              </a:solidFill>
              <a:latin typeface="+mn-lt"/>
              <a:ea typeface="+mn-ea"/>
              <a:cs typeface="+mn-cs"/>
            </a:endParaRPr>
          </a:p>
        </p:txBody>
      </p:sp>
      <p:pic>
        <p:nvPicPr>
          <p:cNvPr id="107535" name="图片 1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8546"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08548"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08550"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08552" name="流程图: 过程 16"/>
          <p:cNvSpPr/>
          <p:nvPr/>
        </p:nvSpPr>
        <p:spPr>
          <a:xfrm>
            <a:off x="2095500"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8553" name="流程图: 过程 31"/>
          <p:cNvSpPr/>
          <p:nvPr/>
        </p:nvSpPr>
        <p:spPr>
          <a:xfrm>
            <a:off x="2238375" y="3722688"/>
            <a:ext cx="1833563"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8554" name="流程图: 过程 33"/>
          <p:cNvSpPr/>
          <p:nvPr/>
        </p:nvSpPr>
        <p:spPr>
          <a:xfrm>
            <a:off x="2595563" y="3206750"/>
            <a:ext cx="1100137"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08555"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08556"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08557"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B</a:t>
            </a:r>
            <a:r>
              <a:rPr kumimoji="1" lang="zh-CN" altLang="en-US" sz="3200" b="1" kern="0" cap="none" spc="0" normalizeH="0" baseline="0" noProof="0" dirty="0">
                <a:solidFill>
                  <a:srgbClr val="0000CC"/>
                </a:solidFill>
                <a:latin typeface="+mn-lt"/>
                <a:ea typeface="+mn-ea"/>
                <a:cs typeface="+mn-cs"/>
              </a:rPr>
              <a:t>的过程</a:t>
            </a:r>
            <a:endParaRPr kumimoji="1" lang="zh-CN" altLang="en-US" sz="3200" b="1" kern="0" cap="none" spc="0" normalizeH="0" baseline="0" noProof="0" dirty="0">
              <a:solidFill>
                <a:srgbClr val="0000CC"/>
              </a:solidFill>
              <a:latin typeface="+mn-lt"/>
              <a:ea typeface="+mn-ea"/>
              <a:cs typeface="+mn-cs"/>
            </a:endParaRPr>
          </a:p>
        </p:txBody>
      </p:sp>
      <p:sp>
        <p:nvSpPr>
          <p:cNvPr id="23"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1</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A</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C</a:t>
            </a:r>
            <a:endParaRPr kumimoji="1" lang="zh-CN" altLang="en-US" sz="3200" b="1" kern="0" cap="none" spc="0" normalizeH="0" baseline="0" noProof="0" dirty="0">
              <a:solidFill>
                <a:srgbClr val="C00000"/>
              </a:solidFill>
              <a:latin typeface="+mn-lt"/>
              <a:ea typeface="+mn-ea"/>
              <a:cs typeface="+mn-cs"/>
            </a:endParaRPr>
          </a:p>
        </p:txBody>
      </p:sp>
      <p:pic>
        <p:nvPicPr>
          <p:cNvPr id="108560" name="图片 1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9570"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09572"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09574"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09576" name="流程图: 过程 16"/>
          <p:cNvSpPr/>
          <p:nvPr/>
        </p:nvSpPr>
        <p:spPr>
          <a:xfrm>
            <a:off x="2095500"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9577" name="流程图: 过程 31"/>
          <p:cNvSpPr/>
          <p:nvPr/>
        </p:nvSpPr>
        <p:spPr>
          <a:xfrm>
            <a:off x="2238375" y="3722688"/>
            <a:ext cx="1833563"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4" name="流程图: 过程 33"/>
          <p:cNvSpPr/>
          <p:nvPr/>
        </p:nvSpPr>
        <p:spPr>
          <a:xfrm>
            <a:off x="8496300" y="4248150"/>
            <a:ext cx="1100138"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09579"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09580"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09581"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B</a:t>
            </a:r>
            <a:r>
              <a:rPr kumimoji="1" lang="zh-CN" altLang="en-US" sz="3200" b="1" kern="0" cap="none" spc="0" normalizeH="0" baseline="0" noProof="0" dirty="0">
                <a:solidFill>
                  <a:srgbClr val="0000CC"/>
                </a:solidFill>
                <a:latin typeface="+mn-lt"/>
                <a:ea typeface="+mn-ea"/>
                <a:cs typeface="+mn-cs"/>
              </a:rPr>
              <a:t>的过程</a:t>
            </a:r>
            <a:endParaRPr kumimoji="1" lang="zh-CN" altLang="en-US" sz="3200" b="1" kern="0" cap="none" spc="0" normalizeH="0" baseline="0" noProof="0" dirty="0">
              <a:solidFill>
                <a:srgbClr val="0000CC"/>
              </a:solidFill>
              <a:latin typeface="+mn-lt"/>
              <a:ea typeface="+mn-ea"/>
              <a:cs typeface="+mn-cs"/>
            </a:endParaRPr>
          </a:p>
        </p:txBody>
      </p:sp>
      <p:sp>
        <p:nvSpPr>
          <p:cNvPr id="23"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1</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A</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C</a:t>
            </a:r>
            <a:endParaRPr kumimoji="1" lang="zh-CN" altLang="en-US" sz="3200" b="1" kern="0" cap="none" spc="0" normalizeH="0" baseline="0" noProof="0" dirty="0">
              <a:solidFill>
                <a:srgbClr val="C00000"/>
              </a:solidFill>
              <a:latin typeface="+mn-lt"/>
              <a:ea typeface="+mn-ea"/>
              <a:cs typeface="+mn-cs"/>
            </a:endParaRPr>
          </a:p>
        </p:txBody>
      </p:sp>
      <p:pic>
        <p:nvPicPr>
          <p:cNvPr id="109584" name="图片 1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linds(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10594"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10596"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10598"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10600" name="流程图: 过程 16"/>
          <p:cNvSpPr/>
          <p:nvPr/>
        </p:nvSpPr>
        <p:spPr>
          <a:xfrm>
            <a:off x="2095500"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10601" name="流程图: 过程 31"/>
          <p:cNvSpPr/>
          <p:nvPr/>
        </p:nvSpPr>
        <p:spPr>
          <a:xfrm>
            <a:off x="2238375" y="3722688"/>
            <a:ext cx="1833563"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10602" name="流程图: 过程 33"/>
          <p:cNvSpPr/>
          <p:nvPr/>
        </p:nvSpPr>
        <p:spPr>
          <a:xfrm>
            <a:off x="8496300" y="4248150"/>
            <a:ext cx="1100138"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0603"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10604"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10605"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B</a:t>
            </a:r>
            <a:r>
              <a:rPr kumimoji="1" lang="zh-CN" altLang="en-US" sz="3200" b="1" kern="0" cap="none" spc="0" normalizeH="0" baseline="0" noProof="0" dirty="0">
                <a:solidFill>
                  <a:srgbClr val="0000CC"/>
                </a:solidFill>
                <a:latin typeface="+mn-lt"/>
                <a:ea typeface="+mn-ea"/>
                <a:cs typeface="+mn-cs"/>
              </a:rPr>
              <a:t>的过程</a:t>
            </a:r>
            <a:endParaRPr kumimoji="1" lang="zh-CN" altLang="en-US" sz="3200" b="1" kern="0" cap="none" spc="0" normalizeH="0" baseline="0" noProof="0" dirty="0">
              <a:solidFill>
                <a:srgbClr val="0000CC"/>
              </a:solidFill>
              <a:latin typeface="+mn-lt"/>
              <a:ea typeface="+mn-ea"/>
              <a:cs typeface="+mn-cs"/>
            </a:endParaRPr>
          </a:p>
        </p:txBody>
      </p:sp>
      <p:sp>
        <p:nvSpPr>
          <p:cNvPr id="23"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1</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A</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B</a:t>
            </a:r>
            <a:endParaRPr kumimoji="1" lang="zh-CN" altLang="en-US" sz="3200" b="1" kern="0" cap="none" spc="0" normalizeH="0" baseline="0" noProof="0" dirty="0">
              <a:solidFill>
                <a:srgbClr val="C00000"/>
              </a:solidFill>
              <a:latin typeface="+mn-lt"/>
              <a:ea typeface="+mn-ea"/>
              <a:cs typeface="+mn-cs"/>
            </a:endParaRPr>
          </a:p>
        </p:txBody>
      </p:sp>
      <p:pic>
        <p:nvPicPr>
          <p:cNvPr id="110608" name="图片 1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11618"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11620"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11622"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11624" name="流程图: 过程 16"/>
          <p:cNvSpPr/>
          <p:nvPr/>
        </p:nvSpPr>
        <p:spPr>
          <a:xfrm>
            <a:off x="2095500"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2" name="流程图: 过程 31"/>
          <p:cNvSpPr/>
          <p:nvPr/>
        </p:nvSpPr>
        <p:spPr>
          <a:xfrm>
            <a:off x="5205413" y="4240213"/>
            <a:ext cx="1833562"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11626" name="流程图: 过程 33"/>
          <p:cNvSpPr/>
          <p:nvPr/>
        </p:nvSpPr>
        <p:spPr>
          <a:xfrm>
            <a:off x="8496300" y="4248150"/>
            <a:ext cx="1100138"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1627"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11628"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11629"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B</a:t>
            </a:r>
            <a:r>
              <a:rPr kumimoji="1" lang="zh-CN" altLang="en-US" sz="3200" b="1" kern="0" cap="none" spc="0" normalizeH="0" baseline="0" noProof="0" dirty="0">
                <a:solidFill>
                  <a:srgbClr val="0000CC"/>
                </a:solidFill>
                <a:latin typeface="+mn-lt"/>
                <a:ea typeface="+mn-ea"/>
                <a:cs typeface="+mn-cs"/>
              </a:rPr>
              <a:t>的过程</a:t>
            </a:r>
            <a:endParaRPr kumimoji="1" lang="zh-CN" altLang="en-US" sz="3200" b="1" kern="0" cap="none" spc="0" normalizeH="0" baseline="0" noProof="0" dirty="0">
              <a:solidFill>
                <a:srgbClr val="0000CC"/>
              </a:solidFill>
              <a:latin typeface="+mn-lt"/>
              <a:ea typeface="+mn-ea"/>
              <a:cs typeface="+mn-cs"/>
            </a:endParaRPr>
          </a:p>
        </p:txBody>
      </p:sp>
      <p:sp>
        <p:nvSpPr>
          <p:cNvPr id="23"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1</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A</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B</a:t>
            </a:r>
            <a:endParaRPr kumimoji="1" lang="zh-CN" altLang="en-US" sz="3200" b="1" kern="0" cap="none" spc="0" normalizeH="0" baseline="0" noProof="0" dirty="0">
              <a:solidFill>
                <a:srgbClr val="C00000"/>
              </a:solidFill>
              <a:latin typeface="+mn-lt"/>
              <a:ea typeface="+mn-ea"/>
              <a:cs typeface="+mn-cs"/>
            </a:endParaRPr>
          </a:p>
        </p:txBody>
      </p:sp>
      <p:pic>
        <p:nvPicPr>
          <p:cNvPr id="111632" name="图片 1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为什么要用函数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3315" name="Rectangle 3"/>
          <p:cNvSpPr>
            <a:spLocks noGrp="1"/>
          </p:cNvSpPr>
          <p:nvPr>
            <p:ph idx="1"/>
          </p:nvPr>
        </p:nvSpPr>
        <p:spPr>
          <a:xfrm>
            <a:off x="1952625" y="1643063"/>
            <a:ext cx="8429625" cy="4071937"/>
          </a:xfrm>
        </p:spPr>
        <p:txBody>
          <a:bodyPr vert="horz" wrap="square" lIns="91440" tIns="45720" rIns="91440" bIns="45720" anchor="t" anchorCtr="0"/>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在输出的文字上下分别有一行“</a:t>
            </a:r>
            <a:r>
              <a:rPr kumimoji="1" lang="en-US" altLang="zh-CN" dirty="0">
                <a:latin typeface="+mn-lt"/>
                <a:ea typeface="+mn-ea"/>
              </a:rPr>
              <a:t>*</a:t>
            </a:r>
            <a:r>
              <a:rPr kumimoji="1" lang="zh-CN" altLang="zh-CN" dirty="0">
                <a:latin typeface="+mn-lt"/>
                <a:ea typeface="+mn-ea"/>
              </a:rPr>
              <a:t>”号，显然不必重复写这段代码，用一个函数</a:t>
            </a:r>
            <a:r>
              <a:rPr kumimoji="1" lang="en-US" altLang="zh-CN" dirty="0">
                <a:latin typeface="+mn-lt"/>
                <a:ea typeface="+mn-ea"/>
              </a:rPr>
              <a:t>print_star</a:t>
            </a:r>
            <a:r>
              <a:rPr kumimoji="1" lang="zh-CN" altLang="zh-CN" dirty="0">
                <a:latin typeface="+mn-lt"/>
                <a:ea typeface="+mn-ea"/>
              </a:rPr>
              <a:t>来实现输出一行“</a:t>
            </a:r>
            <a:r>
              <a:rPr kumimoji="1" lang="en-US" altLang="zh-CN" dirty="0">
                <a:latin typeface="+mn-lt"/>
                <a:ea typeface="+mn-ea"/>
              </a:rPr>
              <a:t>*</a:t>
            </a:r>
            <a:r>
              <a:rPr kumimoji="1" lang="zh-CN" altLang="zh-CN" dirty="0">
                <a:latin typeface="+mn-lt"/>
                <a:ea typeface="+mn-ea"/>
              </a:rPr>
              <a:t>”号的功能。</a:t>
            </a:r>
            <a:endParaRPr kumimoji="1" lang="en-US" altLang="zh-CN" dirty="0">
              <a:latin typeface="+mn-lt"/>
              <a:ea typeface="+mn-ea"/>
            </a:endParaRPr>
          </a:p>
          <a:p>
            <a:pPr lvl="1"/>
            <a:r>
              <a:rPr kumimoji="1" lang="zh-CN" altLang="zh-CN" dirty="0">
                <a:latin typeface="+mn-lt"/>
                <a:ea typeface="+mn-ea"/>
              </a:rPr>
              <a:t>再写一个</a:t>
            </a:r>
            <a:r>
              <a:rPr kumimoji="1" lang="en-US" altLang="zh-CN" dirty="0">
                <a:latin typeface="+mn-lt"/>
                <a:ea typeface="+mn-ea"/>
              </a:rPr>
              <a:t>print_message</a:t>
            </a:r>
            <a:r>
              <a:rPr kumimoji="1" lang="zh-CN" altLang="zh-CN" dirty="0">
                <a:latin typeface="+mn-lt"/>
                <a:ea typeface="+mn-ea"/>
              </a:rPr>
              <a:t>函数来输出中间一行文字信息</a:t>
            </a:r>
            <a:endParaRPr kumimoji="1" lang="en-US" altLang="zh-CN" dirty="0">
              <a:latin typeface="+mn-lt"/>
              <a:ea typeface="+mn-ea"/>
            </a:endParaRPr>
          </a:p>
          <a:p>
            <a:pPr lvl="1"/>
            <a:r>
              <a:rPr kumimoji="1" lang="zh-CN" altLang="zh-CN" dirty="0">
                <a:latin typeface="+mn-lt"/>
                <a:ea typeface="+mn-ea"/>
              </a:rPr>
              <a:t>用主函数分别调用这两个函数</a:t>
            </a:r>
            <a:endParaRPr kumimoji="1" lang="zh-CN" altLang="zh-CN" dirty="0">
              <a:latin typeface="+mn-lt"/>
              <a:ea typeface="+mn-ea"/>
            </a:endParaRPr>
          </a:p>
        </p:txBody>
      </p:sp>
      <p:pic>
        <p:nvPicPr>
          <p:cNvPr id="13316"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5">
                                            <p:txEl>
                                              <p:charRg st="6" end="67"/>
                                            </p:txEl>
                                          </p:spTgt>
                                        </p:tgtEl>
                                        <p:attrNameLst>
                                          <p:attrName>style.visibility</p:attrName>
                                        </p:attrNameLst>
                                      </p:cBhvr>
                                      <p:to>
                                        <p:strVal val="visible"/>
                                      </p:to>
                                    </p:set>
                                    <p:animEffect transition="in" filter="blinds(horizontal)">
                                      <p:cBhvr>
                                        <p:cTn id="7" dur="500"/>
                                        <p:tgtEl>
                                          <p:spTgt spid="13315">
                                            <p:txEl>
                                              <p:charRg st="6" end="6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315">
                                            <p:txEl>
                                              <p:charRg st="67" end="98"/>
                                            </p:txEl>
                                          </p:spTgt>
                                        </p:tgtEl>
                                        <p:attrNameLst>
                                          <p:attrName>style.visibility</p:attrName>
                                        </p:attrNameLst>
                                      </p:cBhvr>
                                      <p:to>
                                        <p:strVal val="visible"/>
                                      </p:to>
                                    </p:set>
                                    <p:animEffect transition="in" filter="blinds(horizontal)">
                                      <p:cBhvr>
                                        <p:cTn id="12" dur="500"/>
                                        <p:tgtEl>
                                          <p:spTgt spid="13315">
                                            <p:txEl>
                                              <p:charRg st="67" end="9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315">
                                            <p:txEl>
                                              <p:charRg st="98" end="112"/>
                                            </p:txEl>
                                          </p:spTgt>
                                        </p:tgtEl>
                                        <p:attrNameLst>
                                          <p:attrName>style.visibility</p:attrName>
                                        </p:attrNameLst>
                                      </p:cBhvr>
                                      <p:to>
                                        <p:strVal val="visible"/>
                                      </p:to>
                                    </p:set>
                                    <p:animEffect transition="in" filter="blinds(horizontal)">
                                      <p:cBhvr>
                                        <p:cTn id="17" dur="500"/>
                                        <p:tgtEl>
                                          <p:spTgt spid="13315">
                                            <p:txEl>
                                              <p:charRg st="98" end="1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12642"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12644"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12646"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12648" name="流程图: 过程 16"/>
          <p:cNvSpPr/>
          <p:nvPr/>
        </p:nvSpPr>
        <p:spPr>
          <a:xfrm>
            <a:off x="2095500"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12649" name="流程图: 过程 31"/>
          <p:cNvSpPr/>
          <p:nvPr/>
        </p:nvSpPr>
        <p:spPr>
          <a:xfrm>
            <a:off x="5205413" y="4240213"/>
            <a:ext cx="1833562"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12650" name="流程图: 过程 33"/>
          <p:cNvSpPr/>
          <p:nvPr/>
        </p:nvSpPr>
        <p:spPr>
          <a:xfrm>
            <a:off x="8496300" y="4248150"/>
            <a:ext cx="1100138"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2651"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12652"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12653"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B</a:t>
            </a:r>
            <a:r>
              <a:rPr kumimoji="1" lang="zh-CN" altLang="en-US" sz="3200" b="1" kern="0" cap="none" spc="0" normalizeH="0" baseline="0" noProof="0" dirty="0">
                <a:solidFill>
                  <a:srgbClr val="0000CC"/>
                </a:solidFill>
                <a:latin typeface="+mn-lt"/>
                <a:ea typeface="+mn-ea"/>
                <a:cs typeface="+mn-cs"/>
              </a:rPr>
              <a:t>的过程</a:t>
            </a:r>
            <a:endParaRPr kumimoji="1" lang="zh-CN" altLang="en-US" sz="3200" b="1" kern="0" cap="none" spc="0" normalizeH="0" baseline="0" noProof="0" dirty="0">
              <a:solidFill>
                <a:srgbClr val="0000CC"/>
              </a:solidFill>
              <a:latin typeface="+mn-lt"/>
              <a:ea typeface="+mn-ea"/>
              <a:cs typeface="+mn-cs"/>
            </a:endParaRPr>
          </a:p>
        </p:txBody>
      </p:sp>
      <p:sp>
        <p:nvSpPr>
          <p:cNvPr id="23"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1</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C</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B</a:t>
            </a:r>
            <a:endParaRPr kumimoji="1" lang="zh-CN" altLang="en-US" sz="3200" b="1" kern="0" cap="none" spc="0" normalizeH="0" baseline="0" noProof="0" dirty="0">
              <a:solidFill>
                <a:srgbClr val="C00000"/>
              </a:solidFill>
              <a:latin typeface="+mn-lt"/>
              <a:ea typeface="+mn-ea"/>
              <a:cs typeface="+mn-cs"/>
            </a:endParaRPr>
          </a:p>
        </p:txBody>
      </p:sp>
      <p:pic>
        <p:nvPicPr>
          <p:cNvPr id="112656" name="图片 1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13666"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13668"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13670"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13672" name="流程图: 过程 16"/>
          <p:cNvSpPr/>
          <p:nvPr/>
        </p:nvSpPr>
        <p:spPr>
          <a:xfrm>
            <a:off x="2095500"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13673" name="流程图: 过程 31"/>
          <p:cNvSpPr/>
          <p:nvPr/>
        </p:nvSpPr>
        <p:spPr>
          <a:xfrm>
            <a:off x="5205413" y="4240213"/>
            <a:ext cx="1833562"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4" name="流程图: 过程 33"/>
          <p:cNvSpPr/>
          <p:nvPr/>
        </p:nvSpPr>
        <p:spPr>
          <a:xfrm>
            <a:off x="5570538" y="3727450"/>
            <a:ext cx="1100137"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3675"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13676"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13677"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A</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B</a:t>
            </a:r>
            <a:r>
              <a:rPr kumimoji="1" lang="zh-CN" altLang="en-US" sz="3200" b="1" kern="0" cap="none" spc="0" normalizeH="0" baseline="0" noProof="0" dirty="0">
                <a:solidFill>
                  <a:srgbClr val="0000CC"/>
                </a:solidFill>
                <a:latin typeface="+mn-lt"/>
                <a:ea typeface="+mn-ea"/>
                <a:cs typeface="+mn-cs"/>
              </a:rPr>
              <a:t>的过程</a:t>
            </a:r>
            <a:endParaRPr kumimoji="1" lang="zh-CN" altLang="en-US" sz="3200" b="1" kern="0" cap="none" spc="0" normalizeH="0" baseline="0" noProof="0" dirty="0">
              <a:solidFill>
                <a:srgbClr val="0000CC"/>
              </a:solidFill>
              <a:latin typeface="+mn-lt"/>
              <a:ea typeface="+mn-ea"/>
              <a:cs typeface="+mn-cs"/>
            </a:endParaRPr>
          </a:p>
        </p:txBody>
      </p:sp>
      <p:sp>
        <p:nvSpPr>
          <p:cNvPr id="23" name="内容占位符 2"/>
          <p:cNvSpPr txBox="1"/>
          <p:nvPr/>
        </p:nvSpPr>
        <p:spPr bwMode="auto">
          <a:xfrm>
            <a:off x="4024313" y="1428750"/>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C00000"/>
                </a:solidFill>
                <a:latin typeface="+mn-lt"/>
                <a:ea typeface="+mn-ea"/>
                <a:cs typeface="+mn-cs"/>
              </a:rPr>
              <a:t>将</a:t>
            </a:r>
            <a:r>
              <a:rPr kumimoji="1" lang="en-US" altLang="zh-CN" sz="3200" b="1" kern="0" cap="none" spc="0" normalizeH="0" baseline="0" noProof="0" dirty="0">
                <a:solidFill>
                  <a:srgbClr val="C00000"/>
                </a:solidFill>
                <a:latin typeface="+mn-lt"/>
                <a:ea typeface="+mn-ea"/>
                <a:cs typeface="+mn-cs"/>
              </a:rPr>
              <a:t>1</a:t>
            </a:r>
            <a:r>
              <a:rPr kumimoji="1" lang="zh-CN" altLang="en-US" sz="3200" b="1" kern="0" cap="none" spc="0" normalizeH="0" baseline="0" noProof="0" dirty="0">
                <a:solidFill>
                  <a:srgbClr val="C00000"/>
                </a:solidFill>
                <a:latin typeface="+mn-lt"/>
                <a:ea typeface="+mn-ea"/>
                <a:cs typeface="+mn-cs"/>
              </a:rPr>
              <a:t>个盘子从</a:t>
            </a:r>
            <a:r>
              <a:rPr kumimoji="1" lang="en-US" altLang="zh-CN" sz="3200" b="1" kern="0" cap="none" spc="0" normalizeH="0" baseline="0" noProof="0" dirty="0">
                <a:solidFill>
                  <a:srgbClr val="C00000"/>
                </a:solidFill>
                <a:latin typeface="+mn-lt"/>
                <a:ea typeface="+mn-ea"/>
                <a:cs typeface="+mn-cs"/>
              </a:rPr>
              <a:t>C</a:t>
            </a:r>
            <a:r>
              <a:rPr kumimoji="1" lang="zh-CN" altLang="en-US" sz="3200" b="1" kern="0" cap="none" spc="0" normalizeH="0" baseline="0" noProof="0" dirty="0">
                <a:solidFill>
                  <a:srgbClr val="C00000"/>
                </a:solidFill>
                <a:latin typeface="+mn-lt"/>
                <a:ea typeface="+mn-ea"/>
                <a:cs typeface="+mn-cs"/>
              </a:rPr>
              <a:t>移到</a:t>
            </a:r>
            <a:r>
              <a:rPr kumimoji="1" lang="en-US" altLang="zh-CN" sz="3200" b="1" kern="0" cap="none" spc="0" normalizeH="0" baseline="0" noProof="0" dirty="0">
                <a:solidFill>
                  <a:srgbClr val="C00000"/>
                </a:solidFill>
                <a:latin typeface="+mn-lt"/>
                <a:ea typeface="+mn-ea"/>
                <a:cs typeface="+mn-cs"/>
              </a:rPr>
              <a:t>B</a:t>
            </a:r>
            <a:endParaRPr kumimoji="1" lang="zh-CN" altLang="en-US" sz="3200" b="1" kern="0" cap="none" spc="0" normalizeH="0" baseline="0" noProof="0" dirty="0">
              <a:solidFill>
                <a:srgbClr val="C00000"/>
              </a:solidFill>
              <a:latin typeface="+mn-lt"/>
              <a:ea typeface="+mn-ea"/>
              <a:cs typeface="+mn-cs"/>
            </a:endParaRPr>
          </a:p>
        </p:txBody>
      </p:sp>
      <p:pic>
        <p:nvPicPr>
          <p:cNvPr id="113680" name="图片 1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linds(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流程图: 过程 31"/>
          <p:cNvSpPr/>
          <p:nvPr/>
        </p:nvSpPr>
        <p:spPr>
          <a:xfrm>
            <a:off x="5205413" y="4240213"/>
            <a:ext cx="1833562"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14691" name="流程图: 过程 16"/>
          <p:cNvSpPr/>
          <p:nvPr/>
        </p:nvSpPr>
        <p:spPr>
          <a:xfrm>
            <a:off x="5570538" y="3727450"/>
            <a:ext cx="1100137"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4692"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14694"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14696"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14698" name="流程图: 过程 16"/>
          <p:cNvSpPr/>
          <p:nvPr/>
        </p:nvSpPr>
        <p:spPr>
          <a:xfrm>
            <a:off x="7967663"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4699"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14700"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14701"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15"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B</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C</a:t>
            </a:r>
            <a:r>
              <a:rPr kumimoji="1" lang="zh-CN" altLang="en-US" sz="3200" b="1" kern="0" cap="none" spc="0" normalizeH="0" baseline="0" noProof="0" dirty="0">
                <a:solidFill>
                  <a:srgbClr val="0000CC"/>
                </a:solidFill>
                <a:latin typeface="+mn-lt"/>
                <a:ea typeface="+mn-ea"/>
                <a:cs typeface="+mn-cs"/>
              </a:rPr>
              <a:t>的过程</a:t>
            </a:r>
            <a:endParaRPr kumimoji="1" lang="zh-CN" altLang="en-US" sz="3200" b="1" kern="0" cap="none" spc="0" normalizeH="0" baseline="0" noProof="0" dirty="0">
              <a:solidFill>
                <a:srgbClr val="0000CC"/>
              </a:solidFill>
              <a:latin typeface="+mn-lt"/>
              <a:ea typeface="+mn-ea"/>
              <a:cs typeface="+mn-cs"/>
            </a:endParaRPr>
          </a:p>
        </p:txBody>
      </p:sp>
      <p:pic>
        <p:nvPicPr>
          <p:cNvPr id="114703" name="图片 1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流程图: 过程 31"/>
          <p:cNvSpPr/>
          <p:nvPr/>
        </p:nvSpPr>
        <p:spPr>
          <a:xfrm>
            <a:off x="5205413" y="4240213"/>
            <a:ext cx="1833562"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9" name="流程图: 过程 18"/>
          <p:cNvSpPr/>
          <p:nvPr/>
        </p:nvSpPr>
        <p:spPr>
          <a:xfrm>
            <a:off x="2651125" y="4286250"/>
            <a:ext cx="1100138"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5716"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15718"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15720"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15722" name="流程图: 过程 16"/>
          <p:cNvSpPr/>
          <p:nvPr/>
        </p:nvSpPr>
        <p:spPr>
          <a:xfrm>
            <a:off x="7967663"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5723"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15724"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15725"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15"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B</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C</a:t>
            </a:r>
            <a:r>
              <a:rPr kumimoji="1" lang="zh-CN" altLang="en-US" sz="3200" b="1" kern="0" cap="none" spc="0" normalizeH="0" baseline="0" noProof="0" dirty="0">
                <a:solidFill>
                  <a:srgbClr val="0000CC"/>
                </a:solidFill>
                <a:latin typeface="+mn-lt"/>
                <a:ea typeface="+mn-ea"/>
                <a:cs typeface="+mn-cs"/>
              </a:rPr>
              <a:t>的过程</a:t>
            </a:r>
            <a:endParaRPr kumimoji="1" lang="zh-CN" altLang="en-US" sz="3200" b="1" kern="0" cap="none" spc="0" normalizeH="0" baseline="0" noProof="0" dirty="0">
              <a:solidFill>
                <a:srgbClr val="0000CC"/>
              </a:solidFill>
              <a:latin typeface="+mn-lt"/>
              <a:ea typeface="+mn-ea"/>
              <a:cs typeface="+mn-cs"/>
            </a:endParaRPr>
          </a:p>
        </p:txBody>
      </p:sp>
      <p:pic>
        <p:nvPicPr>
          <p:cNvPr id="115727" name="图片 1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流程图: 过程 17"/>
          <p:cNvSpPr/>
          <p:nvPr/>
        </p:nvSpPr>
        <p:spPr>
          <a:xfrm>
            <a:off x="8139113" y="3727450"/>
            <a:ext cx="1833562"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16739" name="流程图: 过程 18"/>
          <p:cNvSpPr/>
          <p:nvPr/>
        </p:nvSpPr>
        <p:spPr>
          <a:xfrm>
            <a:off x="2651125" y="4286250"/>
            <a:ext cx="1100138"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6740"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16742"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16744"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16746" name="流程图: 过程 16"/>
          <p:cNvSpPr/>
          <p:nvPr/>
        </p:nvSpPr>
        <p:spPr>
          <a:xfrm>
            <a:off x="7967663"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6747"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16748"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16749"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15"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B</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C</a:t>
            </a:r>
            <a:r>
              <a:rPr kumimoji="1" lang="zh-CN" altLang="en-US" sz="3200" b="1" kern="0" cap="none" spc="0" normalizeH="0" baseline="0" noProof="0" dirty="0">
                <a:solidFill>
                  <a:srgbClr val="0000CC"/>
                </a:solidFill>
                <a:latin typeface="+mn-lt"/>
                <a:ea typeface="+mn-ea"/>
                <a:cs typeface="+mn-cs"/>
              </a:rPr>
              <a:t>的过程</a:t>
            </a:r>
            <a:endParaRPr kumimoji="1" lang="zh-CN" altLang="en-US" sz="3200" b="1" kern="0" cap="none" spc="0" normalizeH="0" baseline="0" noProof="0" dirty="0">
              <a:solidFill>
                <a:srgbClr val="0000CC"/>
              </a:solidFill>
              <a:latin typeface="+mn-lt"/>
              <a:ea typeface="+mn-ea"/>
              <a:cs typeface="+mn-cs"/>
            </a:endParaRPr>
          </a:p>
        </p:txBody>
      </p:sp>
      <p:pic>
        <p:nvPicPr>
          <p:cNvPr id="116751" name="图片 1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流程图: 过程 17"/>
          <p:cNvSpPr/>
          <p:nvPr/>
        </p:nvSpPr>
        <p:spPr>
          <a:xfrm>
            <a:off x="8139113" y="3727450"/>
            <a:ext cx="1833562" cy="476250"/>
          </a:xfrm>
          <a:prstGeom prst="flowChartProcess">
            <a:avLst/>
          </a:prstGeom>
          <a:solidFill>
            <a:srgbClr val="9D138D"/>
          </a:solid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9" name="流程图: 过程 18"/>
          <p:cNvSpPr/>
          <p:nvPr/>
        </p:nvSpPr>
        <p:spPr>
          <a:xfrm>
            <a:off x="8494713" y="3214688"/>
            <a:ext cx="1100137" cy="476250"/>
          </a:xfrm>
          <a:prstGeom prst="flowChartProcess">
            <a:avLst/>
          </a:prstGeom>
          <a:solidFill>
            <a:srgbClr val="00B050"/>
          </a:solid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7764" name="直接连接符 5"/>
          <p:cNvCxnSpPr/>
          <p:nvPr/>
        </p:nvCxnSpPr>
        <p:spPr>
          <a:xfrm>
            <a:off x="1809750" y="4762500"/>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17766" name="直接连接符 21"/>
          <p:cNvCxnSpPr/>
          <p:nvPr/>
        </p:nvCxnSpPr>
        <p:spPr>
          <a:xfrm>
            <a:off x="4721225" y="4762500"/>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4911725"/>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17768" name="直接连接符 24"/>
          <p:cNvCxnSpPr/>
          <p:nvPr/>
        </p:nvCxnSpPr>
        <p:spPr>
          <a:xfrm>
            <a:off x="7631113" y="4762500"/>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4911725"/>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17770" name="流程图: 过程 16"/>
          <p:cNvSpPr/>
          <p:nvPr/>
        </p:nvSpPr>
        <p:spPr>
          <a:xfrm>
            <a:off x="7967663" y="4248150"/>
            <a:ext cx="2200275" cy="476250"/>
          </a:xfrm>
          <a:prstGeom prst="flowChartProcess">
            <a:avLst/>
          </a:prstGeom>
          <a:solidFill>
            <a:srgbClr val="FFFF00"/>
          </a:solidFill>
          <a:ln w="38100" cap="flat" cmpd="sng">
            <a:solidFill>
              <a:srgbClr val="FFFF00"/>
            </a:solidFill>
            <a:prstDash val="solid"/>
            <a:miter/>
            <a:headEnd type="none" w="med" len="med"/>
            <a:tailEnd type="none" w="med" len="med"/>
          </a:ln>
        </p:spPr>
        <p:txBody>
          <a:bodyPr wrap="none"/>
          <a:p>
            <a:endParaRPr lang="zh-CN" altLang="en-US" dirty="0">
              <a:latin typeface="Arial" panose="020B0604020202020204" pitchFamily="34" charset="0"/>
            </a:endParaRPr>
          </a:p>
        </p:txBody>
      </p:sp>
      <p:cxnSp>
        <p:nvCxnSpPr>
          <p:cNvPr id="117771" name="直接连接符 43"/>
          <p:cNvCxnSpPr/>
          <p:nvPr/>
        </p:nvCxnSpPr>
        <p:spPr>
          <a:xfrm rot="-5400000" flipV="1">
            <a:off x="2085975" y="3652838"/>
            <a:ext cx="2190750" cy="28575"/>
          </a:xfrm>
          <a:prstGeom prst="line">
            <a:avLst/>
          </a:prstGeom>
          <a:ln w="38100" cap="flat" cmpd="sng">
            <a:solidFill>
              <a:schemeClr val="tx1"/>
            </a:solidFill>
            <a:prstDash val="solid"/>
            <a:miter/>
            <a:headEnd type="none" w="med" len="med"/>
            <a:tailEnd type="none" w="med" len="med"/>
          </a:ln>
        </p:spPr>
      </p:cxnSp>
      <p:cxnSp>
        <p:nvCxnSpPr>
          <p:cNvPr id="117772" name="直接连接符 46"/>
          <p:cNvCxnSpPr/>
          <p:nvPr/>
        </p:nvCxnSpPr>
        <p:spPr>
          <a:xfrm rot="-5400000" flipV="1">
            <a:off x="7943850" y="3652838"/>
            <a:ext cx="2190750" cy="28575"/>
          </a:xfrm>
          <a:prstGeom prst="line">
            <a:avLst/>
          </a:prstGeom>
          <a:ln w="38100" cap="flat" cmpd="sng">
            <a:solidFill>
              <a:schemeClr val="tx1"/>
            </a:solidFill>
            <a:prstDash val="solid"/>
            <a:miter/>
            <a:headEnd type="none" w="med" len="med"/>
            <a:tailEnd type="none" w="med" len="med"/>
          </a:ln>
        </p:spPr>
      </p:cxnSp>
      <p:cxnSp>
        <p:nvCxnSpPr>
          <p:cNvPr id="117773" name="直接连接符 47"/>
          <p:cNvCxnSpPr/>
          <p:nvPr/>
        </p:nvCxnSpPr>
        <p:spPr>
          <a:xfrm rot="-5400000" flipV="1">
            <a:off x="5016500" y="3649663"/>
            <a:ext cx="2190750" cy="33337"/>
          </a:xfrm>
          <a:prstGeom prst="line">
            <a:avLst/>
          </a:prstGeom>
          <a:ln w="38100" cap="flat" cmpd="sng">
            <a:solidFill>
              <a:schemeClr val="tx1"/>
            </a:solidFill>
            <a:prstDash val="solid"/>
            <a:miter/>
            <a:headEnd type="none" w="med" len="med"/>
            <a:tailEnd type="none" w="med" len="med"/>
          </a:ln>
        </p:spPr>
      </p:cxnSp>
      <p:sp>
        <p:nvSpPr>
          <p:cNvPr id="15" name="内容占位符 2"/>
          <p:cNvSpPr txBox="1"/>
          <p:nvPr/>
        </p:nvSpPr>
        <p:spPr bwMode="auto">
          <a:xfrm>
            <a:off x="3095625" y="785813"/>
            <a:ext cx="6072188"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将</a:t>
            </a:r>
            <a:r>
              <a:rPr kumimoji="1" lang="en-US" altLang="zh-CN" sz="3200" b="1" kern="0" cap="none" spc="0" normalizeH="0" baseline="0" noProof="0" dirty="0">
                <a:solidFill>
                  <a:srgbClr val="0000CC"/>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个盘子从</a:t>
            </a:r>
            <a:r>
              <a:rPr kumimoji="1" lang="en-US" altLang="zh-CN" sz="3200" b="1" kern="0" cap="none" spc="0" normalizeH="0" baseline="0" noProof="0" dirty="0">
                <a:solidFill>
                  <a:srgbClr val="0000CC"/>
                </a:solidFill>
                <a:latin typeface="+mn-lt"/>
                <a:ea typeface="+mn-ea"/>
                <a:cs typeface="+mn-cs"/>
              </a:rPr>
              <a:t>B</a:t>
            </a:r>
            <a:r>
              <a:rPr kumimoji="1" lang="zh-CN" altLang="en-US" sz="3200" b="1" kern="0" cap="none" spc="0" normalizeH="0" baseline="0" noProof="0" dirty="0">
                <a:solidFill>
                  <a:srgbClr val="0000CC"/>
                </a:solidFill>
                <a:latin typeface="+mn-lt"/>
                <a:ea typeface="+mn-ea"/>
                <a:cs typeface="+mn-cs"/>
              </a:rPr>
              <a:t>移到</a:t>
            </a:r>
            <a:r>
              <a:rPr kumimoji="1" lang="en-US" altLang="zh-CN" sz="3200" b="1" kern="0" cap="none" spc="0" normalizeH="0" baseline="0" noProof="0" dirty="0">
                <a:solidFill>
                  <a:srgbClr val="0000CC"/>
                </a:solidFill>
                <a:latin typeface="+mn-lt"/>
                <a:ea typeface="+mn-ea"/>
                <a:cs typeface="+mn-cs"/>
              </a:rPr>
              <a:t>C</a:t>
            </a:r>
            <a:r>
              <a:rPr kumimoji="1" lang="zh-CN" altLang="en-US" sz="3200" b="1" kern="0" cap="none" spc="0" normalizeH="0" baseline="0" noProof="0" dirty="0">
                <a:solidFill>
                  <a:srgbClr val="0000CC"/>
                </a:solidFill>
                <a:latin typeface="+mn-lt"/>
                <a:ea typeface="+mn-ea"/>
                <a:cs typeface="+mn-cs"/>
              </a:rPr>
              <a:t>的过程</a:t>
            </a:r>
            <a:endParaRPr kumimoji="1" lang="zh-CN" altLang="en-US" sz="3200" b="1" kern="0" cap="none" spc="0" normalizeH="0" baseline="0" noProof="0" dirty="0">
              <a:solidFill>
                <a:srgbClr val="0000CC"/>
              </a:solidFill>
              <a:latin typeface="+mn-lt"/>
              <a:ea typeface="+mn-ea"/>
              <a:cs typeface="+mn-cs"/>
            </a:endParaRPr>
          </a:p>
        </p:txBody>
      </p:sp>
      <p:pic>
        <p:nvPicPr>
          <p:cNvPr id="117775" name="图片 1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内容占位符 2"/>
          <p:cNvSpPr>
            <a:spLocks noGrp="1"/>
          </p:cNvSpPr>
          <p:nvPr>
            <p:ph idx="1"/>
          </p:nvPr>
        </p:nvSpPr>
        <p:spPr>
          <a:xfrm>
            <a:off x="2063750" y="1000125"/>
            <a:ext cx="7961313" cy="5124450"/>
          </a:xfrm>
        </p:spPr>
        <p:txBody>
          <a:bodyPr vert="horz" wrap="square" lIns="91440" tIns="45720" rIns="91440" bIns="45720" anchor="t" anchorCtr="0"/>
          <a:p>
            <a:r>
              <a:rPr kumimoji="1" lang="zh-CN" altLang="zh-CN" dirty="0">
                <a:latin typeface="+mn-lt"/>
                <a:ea typeface="+mn-ea"/>
                <a:cs typeface="+mn-cs"/>
              </a:rPr>
              <a:t>由上面的分析可知：将</a:t>
            </a:r>
            <a:r>
              <a:rPr kumimoji="1" lang="en-US" altLang="zh-CN" dirty="0">
                <a:latin typeface="+mn-lt"/>
                <a:ea typeface="+mn-ea"/>
                <a:cs typeface="+mn-cs"/>
              </a:rPr>
              <a:t>n</a:t>
            </a:r>
            <a:r>
              <a:rPr kumimoji="1" lang="zh-CN" altLang="zh-CN" dirty="0">
                <a:latin typeface="+mn-lt"/>
                <a:ea typeface="+mn-ea"/>
                <a:cs typeface="+mn-cs"/>
              </a:rPr>
              <a:t>个盘子从</a:t>
            </a:r>
            <a:r>
              <a:rPr kumimoji="1" lang="en-US" altLang="zh-CN" dirty="0">
                <a:latin typeface="+mn-lt"/>
                <a:ea typeface="+mn-ea"/>
                <a:cs typeface="+mn-cs"/>
              </a:rPr>
              <a:t>A</a:t>
            </a:r>
            <a:r>
              <a:rPr kumimoji="1" lang="zh-CN" altLang="zh-CN" dirty="0">
                <a:latin typeface="+mn-lt"/>
                <a:ea typeface="+mn-ea"/>
                <a:cs typeface="+mn-cs"/>
              </a:rPr>
              <a:t>座移到</a:t>
            </a:r>
            <a:r>
              <a:rPr kumimoji="1" lang="en-US" altLang="zh-CN" dirty="0">
                <a:latin typeface="+mn-lt"/>
                <a:ea typeface="+mn-ea"/>
                <a:cs typeface="+mn-cs"/>
              </a:rPr>
              <a:t>C</a:t>
            </a:r>
            <a:r>
              <a:rPr kumimoji="1" lang="zh-CN" altLang="zh-CN" dirty="0">
                <a:latin typeface="+mn-lt"/>
                <a:ea typeface="+mn-ea"/>
                <a:cs typeface="+mn-cs"/>
              </a:rPr>
              <a:t>座可以分解为以下</a:t>
            </a:r>
            <a:r>
              <a:rPr kumimoji="1" lang="en-US" altLang="zh-CN" dirty="0">
                <a:latin typeface="+mn-lt"/>
                <a:ea typeface="+mn-ea"/>
                <a:cs typeface="+mn-cs"/>
              </a:rPr>
              <a:t>3</a:t>
            </a:r>
            <a:r>
              <a:rPr kumimoji="1" lang="zh-CN" altLang="zh-CN" dirty="0">
                <a:latin typeface="+mn-lt"/>
                <a:ea typeface="+mn-ea"/>
                <a:cs typeface="+mn-cs"/>
              </a:rPr>
              <a:t>个步骤：</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(1) </a:t>
            </a:r>
            <a:r>
              <a:rPr kumimoji="1" lang="zh-CN" altLang="zh-CN" dirty="0">
                <a:latin typeface="+mn-lt"/>
                <a:ea typeface="+mn-ea"/>
              </a:rPr>
              <a:t>将</a:t>
            </a:r>
            <a:r>
              <a:rPr kumimoji="1" lang="en-US" altLang="zh-CN" dirty="0">
                <a:latin typeface="+mn-lt"/>
                <a:ea typeface="+mn-ea"/>
              </a:rPr>
              <a:t>A</a:t>
            </a:r>
            <a:r>
              <a:rPr kumimoji="1" lang="zh-CN" altLang="zh-CN" dirty="0">
                <a:latin typeface="+mn-lt"/>
                <a:ea typeface="+mn-ea"/>
              </a:rPr>
              <a:t>上</a:t>
            </a:r>
            <a:r>
              <a:rPr kumimoji="1" lang="en-US" altLang="zh-CN" dirty="0">
                <a:latin typeface="+mn-lt"/>
                <a:ea typeface="+mn-ea"/>
              </a:rPr>
              <a:t>n-1</a:t>
            </a:r>
            <a:r>
              <a:rPr kumimoji="1" lang="zh-CN" altLang="zh-CN" dirty="0">
                <a:latin typeface="+mn-lt"/>
                <a:ea typeface="+mn-ea"/>
              </a:rPr>
              <a:t>个盘借助</a:t>
            </a:r>
            <a:r>
              <a:rPr kumimoji="1" lang="en-US" altLang="zh-CN" dirty="0">
                <a:latin typeface="+mn-lt"/>
                <a:ea typeface="+mn-ea"/>
              </a:rPr>
              <a:t>C</a:t>
            </a:r>
            <a:r>
              <a:rPr kumimoji="1" lang="zh-CN" altLang="zh-CN" dirty="0">
                <a:latin typeface="+mn-lt"/>
                <a:ea typeface="+mn-ea"/>
              </a:rPr>
              <a:t>座先移到</a:t>
            </a:r>
            <a:r>
              <a:rPr kumimoji="1" lang="en-US" altLang="zh-CN" dirty="0">
                <a:latin typeface="+mn-lt"/>
                <a:ea typeface="+mn-ea"/>
              </a:rPr>
              <a:t>B</a:t>
            </a:r>
            <a:r>
              <a:rPr kumimoji="1" lang="zh-CN" altLang="zh-CN" dirty="0">
                <a:latin typeface="+mn-lt"/>
                <a:ea typeface="+mn-ea"/>
              </a:rPr>
              <a:t>座上</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(2) </a:t>
            </a:r>
            <a:r>
              <a:rPr kumimoji="1" lang="zh-CN" altLang="zh-CN" dirty="0">
                <a:latin typeface="+mn-lt"/>
                <a:ea typeface="+mn-ea"/>
              </a:rPr>
              <a:t>把</a:t>
            </a:r>
            <a:r>
              <a:rPr kumimoji="1" lang="en-US" altLang="zh-CN" dirty="0">
                <a:latin typeface="+mn-lt"/>
                <a:ea typeface="+mn-ea"/>
              </a:rPr>
              <a:t>A</a:t>
            </a:r>
            <a:r>
              <a:rPr kumimoji="1" lang="zh-CN" altLang="zh-CN" dirty="0">
                <a:latin typeface="+mn-lt"/>
                <a:ea typeface="+mn-ea"/>
              </a:rPr>
              <a:t>座上剩下的一个盘移到</a:t>
            </a:r>
            <a:r>
              <a:rPr kumimoji="1" lang="en-US" altLang="zh-CN" dirty="0">
                <a:latin typeface="+mn-lt"/>
                <a:ea typeface="+mn-ea"/>
              </a:rPr>
              <a:t>C</a:t>
            </a:r>
            <a:r>
              <a:rPr kumimoji="1" lang="zh-CN" altLang="zh-CN" dirty="0">
                <a:latin typeface="+mn-lt"/>
                <a:ea typeface="+mn-ea"/>
              </a:rPr>
              <a:t>座上</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(3) </a:t>
            </a:r>
            <a:r>
              <a:rPr kumimoji="1" lang="zh-CN" altLang="zh-CN" dirty="0">
                <a:latin typeface="+mn-lt"/>
                <a:ea typeface="+mn-ea"/>
              </a:rPr>
              <a:t>将</a:t>
            </a:r>
            <a:r>
              <a:rPr kumimoji="1" lang="en-US" altLang="zh-CN" dirty="0">
                <a:latin typeface="+mn-lt"/>
                <a:ea typeface="+mn-ea"/>
              </a:rPr>
              <a:t>n-1</a:t>
            </a:r>
            <a:r>
              <a:rPr kumimoji="1" lang="zh-CN" altLang="zh-CN" dirty="0">
                <a:latin typeface="+mn-lt"/>
                <a:ea typeface="+mn-ea"/>
              </a:rPr>
              <a:t>个盘从</a:t>
            </a:r>
            <a:r>
              <a:rPr kumimoji="1" lang="en-US" altLang="zh-CN" dirty="0">
                <a:latin typeface="+mn-lt"/>
                <a:ea typeface="+mn-ea"/>
              </a:rPr>
              <a:t>B</a:t>
            </a:r>
            <a:r>
              <a:rPr kumimoji="1" lang="zh-CN" altLang="zh-CN" dirty="0">
                <a:latin typeface="+mn-lt"/>
                <a:ea typeface="+mn-ea"/>
              </a:rPr>
              <a:t>座借助于Ａ座移到</a:t>
            </a:r>
            <a:r>
              <a:rPr kumimoji="1" lang="en-US" altLang="zh-CN" dirty="0">
                <a:latin typeface="+mn-lt"/>
                <a:ea typeface="+mn-ea"/>
              </a:rPr>
              <a:t>C</a:t>
            </a:r>
            <a:r>
              <a:rPr kumimoji="1" lang="zh-CN" altLang="zh-CN" dirty="0">
                <a:latin typeface="+mn-lt"/>
                <a:ea typeface="+mn-ea"/>
              </a:rPr>
              <a:t>座上</a:t>
            </a:r>
            <a:endParaRPr kumimoji="1" lang="zh-CN" altLang="en-US" dirty="0">
              <a:latin typeface="+mn-lt"/>
              <a:ea typeface="+mn-ea"/>
            </a:endParaRPr>
          </a:p>
        </p:txBody>
      </p:sp>
      <p:pic>
        <p:nvPicPr>
          <p:cNvPr id="118787"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786">
                                            <p:txEl>
                                              <p:charRg st="34" end="57"/>
                                            </p:txEl>
                                          </p:spTgt>
                                        </p:tgtEl>
                                        <p:attrNameLst>
                                          <p:attrName>style.visibility</p:attrName>
                                        </p:attrNameLst>
                                      </p:cBhvr>
                                      <p:to>
                                        <p:strVal val="visible"/>
                                      </p:to>
                                    </p:set>
                                    <p:animEffect transition="in" filter="blinds(horizontal)">
                                      <p:cBhvr>
                                        <p:cTn id="7" dur="500"/>
                                        <p:tgtEl>
                                          <p:spTgt spid="118786">
                                            <p:txEl>
                                              <p:charRg st="34" end="5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8786">
                                            <p:txEl>
                                              <p:charRg st="57" end="77"/>
                                            </p:txEl>
                                          </p:spTgt>
                                        </p:tgtEl>
                                        <p:attrNameLst>
                                          <p:attrName>style.visibility</p:attrName>
                                        </p:attrNameLst>
                                      </p:cBhvr>
                                      <p:to>
                                        <p:strVal val="visible"/>
                                      </p:to>
                                    </p:set>
                                    <p:animEffect transition="in" filter="blinds(horizontal)">
                                      <p:cBhvr>
                                        <p:cTn id="12" dur="500"/>
                                        <p:tgtEl>
                                          <p:spTgt spid="118786">
                                            <p:txEl>
                                              <p:charRg st="57" end="7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8786">
                                            <p:txEl>
                                              <p:charRg st="77" end="101"/>
                                            </p:txEl>
                                          </p:spTgt>
                                        </p:tgtEl>
                                        <p:attrNameLst>
                                          <p:attrName>style.visibility</p:attrName>
                                        </p:attrNameLst>
                                      </p:cBhvr>
                                      <p:to>
                                        <p:strVal val="visible"/>
                                      </p:to>
                                    </p:set>
                                    <p:animEffect transition="in" filter="blinds(horizontal)">
                                      <p:cBhvr>
                                        <p:cTn id="17" dur="500"/>
                                        <p:tgtEl>
                                          <p:spTgt spid="118786">
                                            <p:txEl>
                                              <p:charRg st="77" end="1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内容占位符 2"/>
          <p:cNvSpPr>
            <a:spLocks noGrp="1"/>
          </p:cNvSpPr>
          <p:nvPr>
            <p:ph idx="1"/>
          </p:nvPr>
        </p:nvSpPr>
        <p:spPr>
          <a:xfrm>
            <a:off x="2063750" y="876300"/>
            <a:ext cx="7675563" cy="5553075"/>
          </a:xfrm>
        </p:spPr>
        <p:txBody>
          <a:bodyPr vert="horz" wrap="square" lIns="91440" tIns="45720" rIns="91440" bIns="45720" anchor="t" anchorCtr="0"/>
          <a:p>
            <a:r>
              <a:rPr kumimoji="1" lang="zh-CN" altLang="zh-CN" dirty="0">
                <a:latin typeface="+mn-lt"/>
                <a:ea typeface="+mn-ea"/>
                <a:cs typeface="+mn-cs"/>
              </a:rPr>
              <a:t>可以将第</a:t>
            </a:r>
            <a:r>
              <a:rPr kumimoji="1" lang="en-US" altLang="zh-CN" dirty="0">
                <a:latin typeface="+mn-lt"/>
                <a:ea typeface="+mn-ea"/>
                <a:cs typeface="+mn-cs"/>
              </a:rPr>
              <a:t>(1)</a:t>
            </a:r>
            <a:r>
              <a:rPr kumimoji="1" lang="zh-CN" altLang="zh-CN" dirty="0">
                <a:latin typeface="+mn-lt"/>
                <a:ea typeface="+mn-ea"/>
                <a:cs typeface="+mn-cs"/>
              </a:rPr>
              <a:t>步和第</a:t>
            </a:r>
            <a:r>
              <a:rPr kumimoji="1" lang="en-US" altLang="zh-CN" dirty="0">
                <a:latin typeface="+mn-lt"/>
                <a:ea typeface="+mn-ea"/>
                <a:cs typeface="+mn-cs"/>
              </a:rPr>
              <a:t>(3)</a:t>
            </a:r>
            <a:r>
              <a:rPr kumimoji="1" lang="zh-CN" altLang="zh-CN" dirty="0">
                <a:latin typeface="+mn-lt"/>
                <a:ea typeface="+mn-ea"/>
                <a:cs typeface="+mn-cs"/>
              </a:rPr>
              <a:t>步表示为：</a:t>
            </a:r>
            <a:endParaRPr kumimoji="1" lang="zh-CN" altLang="zh-CN" dirty="0">
              <a:latin typeface="+mn-lt"/>
              <a:ea typeface="+mn-ea"/>
              <a:cs typeface="+mn-cs"/>
            </a:endParaRPr>
          </a:p>
          <a:p>
            <a:pPr lvl="1"/>
            <a:r>
              <a:rPr kumimoji="1" lang="zh-CN" altLang="zh-CN" dirty="0">
                <a:latin typeface="+mn-lt"/>
                <a:ea typeface="+mn-ea"/>
              </a:rPr>
              <a:t>将“</a:t>
            </a:r>
            <a:r>
              <a:rPr kumimoji="1" lang="en-US" altLang="zh-CN" dirty="0">
                <a:latin typeface="+mn-lt"/>
                <a:ea typeface="+mn-ea"/>
              </a:rPr>
              <a:t>one</a:t>
            </a:r>
            <a:r>
              <a:rPr kumimoji="1" lang="zh-CN" altLang="zh-CN" dirty="0">
                <a:latin typeface="+mn-lt"/>
                <a:ea typeface="+mn-ea"/>
              </a:rPr>
              <a:t>”座上</a:t>
            </a:r>
            <a:r>
              <a:rPr kumimoji="1" lang="en-US" altLang="zh-CN" dirty="0">
                <a:latin typeface="+mn-lt"/>
                <a:ea typeface="+mn-ea"/>
              </a:rPr>
              <a:t>n-1</a:t>
            </a:r>
            <a:r>
              <a:rPr kumimoji="1" lang="zh-CN" altLang="zh-CN" dirty="0">
                <a:latin typeface="+mn-lt"/>
                <a:ea typeface="+mn-ea"/>
              </a:rPr>
              <a:t>个盘移到“</a:t>
            </a:r>
            <a:r>
              <a:rPr kumimoji="1" lang="en-US" altLang="zh-CN" dirty="0">
                <a:latin typeface="+mn-lt"/>
                <a:ea typeface="+mn-ea"/>
              </a:rPr>
              <a:t>two</a:t>
            </a:r>
            <a:r>
              <a:rPr kumimoji="1" lang="zh-CN" altLang="zh-CN" dirty="0">
                <a:latin typeface="+mn-lt"/>
                <a:ea typeface="+mn-ea"/>
              </a:rPr>
              <a:t>”座</a:t>
            </a:r>
            <a:r>
              <a:rPr kumimoji="1" lang="en-US" altLang="zh-CN" dirty="0">
                <a:latin typeface="+mn-lt"/>
                <a:ea typeface="+mn-ea"/>
              </a:rPr>
              <a:t>(</a:t>
            </a:r>
            <a:r>
              <a:rPr kumimoji="1" lang="zh-CN" altLang="zh-CN" dirty="0">
                <a:latin typeface="+mn-lt"/>
                <a:ea typeface="+mn-ea"/>
              </a:rPr>
              <a:t>借助“</a:t>
            </a:r>
            <a:r>
              <a:rPr kumimoji="1" lang="en-US" altLang="zh-CN" dirty="0">
                <a:latin typeface="+mn-lt"/>
                <a:ea typeface="+mn-ea"/>
              </a:rPr>
              <a:t>three</a:t>
            </a:r>
            <a:r>
              <a:rPr kumimoji="1" lang="zh-CN" altLang="zh-CN" dirty="0">
                <a:latin typeface="+mn-lt"/>
                <a:ea typeface="+mn-ea"/>
              </a:rPr>
              <a:t>”座</a:t>
            </a:r>
            <a:r>
              <a:rPr kumimoji="1" lang="en-US" altLang="zh-CN" dirty="0">
                <a:latin typeface="+mn-lt"/>
                <a:ea typeface="+mn-ea"/>
              </a:rPr>
              <a:t>)</a:t>
            </a:r>
            <a:r>
              <a:rPr kumimoji="1" lang="zh-CN" altLang="zh-CN" dirty="0">
                <a:latin typeface="+mn-lt"/>
                <a:ea typeface="+mn-ea"/>
              </a:rPr>
              <a:t>。</a:t>
            </a:r>
            <a:endParaRPr kumimoji="1" lang="en-US" altLang="zh-CN" dirty="0">
              <a:latin typeface="+mn-lt"/>
              <a:ea typeface="+mn-ea"/>
            </a:endParaRPr>
          </a:p>
          <a:p>
            <a:pPr lvl="1"/>
            <a:r>
              <a:rPr kumimoji="1" lang="zh-CN" altLang="zh-CN" dirty="0">
                <a:latin typeface="+mn-lt"/>
                <a:ea typeface="+mn-ea"/>
              </a:rPr>
              <a:t>在第</a:t>
            </a:r>
            <a:r>
              <a:rPr kumimoji="1" lang="en-US" altLang="zh-CN" dirty="0">
                <a:latin typeface="+mn-lt"/>
                <a:ea typeface="+mn-ea"/>
              </a:rPr>
              <a:t>(1)</a:t>
            </a:r>
            <a:r>
              <a:rPr kumimoji="1" lang="zh-CN" altLang="zh-CN" dirty="0">
                <a:latin typeface="+mn-lt"/>
                <a:ea typeface="+mn-ea"/>
              </a:rPr>
              <a:t>步和第</a:t>
            </a:r>
            <a:r>
              <a:rPr kumimoji="1" lang="en-US" altLang="zh-CN" dirty="0">
                <a:latin typeface="+mn-lt"/>
                <a:ea typeface="+mn-ea"/>
              </a:rPr>
              <a:t>(3)</a:t>
            </a:r>
            <a:r>
              <a:rPr kumimoji="1" lang="zh-CN" altLang="zh-CN" dirty="0">
                <a:latin typeface="+mn-lt"/>
                <a:ea typeface="+mn-ea"/>
              </a:rPr>
              <a:t>步中，</a:t>
            </a:r>
            <a:r>
              <a:rPr kumimoji="1" lang="en-US" altLang="zh-CN" dirty="0">
                <a:latin typeface="+mn-lt"/>
                <a:ea typeface="+mn-ea"/>
              </a:rPr>
              <a:t>one </a:t>
            </a:r>
            <a:r>
              <a:rPr kumimoji="1" lang="zh-CN" altLang="zh-CN" dirty="0">
                <a:latin typeface="+mn-lt"/>
                <a:ea typeface="+mn-ea"/>
              </a:rPr>
              <a:t>、</a:t>
            </a:r>
            <a:r>
              <a:rPr kumimoji="1" lang="en-US" altLang="zh-CN" dirty="0">
                <a:latin typeface="+mn-lt"/>
                <a:ea typeface="+mn-ea"/>
              </a:rPr>
              <a:t>two</a:t>
            </a:r>
            <a:r>
              <a:rPr kumimoji="1" lang="zh-CN" altLang="zh-CN" dirty="0">
                <a:latin typeface="+mn-lt"/>
                <a:ea typeface="+mn-ea"/>
              </a:rPr>
              <a:t>、</a:t>
            </a:r>
            <a:r>
              <a:rPr kumimoji="1" lang="en-US" altLang="zh-CN" dirty="0">
                <a:latin typeface="+mn-lt"/>
                <a:ea typeface="+mn-ea"/>
              </a:rPr>
              <a:t>three</a:t>
            </a:r>
            <a:r>
              <a:rPr kumimoji="1" lang="zh-CN" altLang="zh-CN" dirty="0">
                <a:latin typeface="+mn-lt"/>
                <a:ea typeface="+mn-ea"/>
              </a:rPr>
              <a:t>和</a:t>
            </a:r>
            <a:r>
              <a:rPr kumimoji="1" lang="en-US" altLang="zh-CN" dirty="0">
                <a:latin typeface="+mn-lt"/>
                <a:ea typeface="+mn-ea"/>
              </a:rPr>
              <a:t>A</a:t>
            </a:r>
            <a:r>
              <a:rPr kumimoji="1" lang="zh-CN" altLang="zh-CN" dirty="0">
                <a:latin typeface="+mn-lt"/>
                <a:ea typeface="+mn-ea"/>
              </a:rPr>
              <a:t>、</a:t>
            </a:r>
            <a:r>
              <a:rPr kumimoji="1" lang="en-US" altLang="zh-CN" dirty="0">
                <a:latin typeface="+mn-lt"/>
                <a:ea typeface="+mn-ea"/>
              </a:rPr>
              <a:t>B</a:t>
            </a:r>
            <a:r>
              <a:rPr kumimoji="1" lang="zh-CN" altLang="zh-CN" dirty="0">
                <a:latin typeface="+mn-lt"/>
                <a:ea typeface="+mn-ea"/>
              </a:rPr>
              <a:t>、</a:t>
            </a:r>
            <a:r>
              <a:rPr kumimoji="1" lang="en-US" altLang="zh-CN" dirty="0">
                <a:latin typeface="+mn-lt"/>
                <a:ea typeface="+mn-ea"/>
              </a:rPr>
              <a:t>C</a:t>
            </a:r>
            <a:r>
              <a:rPr kumimoji="1" lang="zh-CN" altLang="zh-CN" dirty="0">
                <a:latin typeface="+mn-lt"/>
                <a:ea typeface="+mn-ea"/>
              </a:rPr>
              <a:t>的对应关系不同。</a:t>
            </a:r>
            <a:endParaRPr kumimoji="1" lang="en-US" altLang="zh-CN" dirty="0">
              <a:latin typeface="+mn-lt"/>
              <a:ea typeface="+mn-ea"/>
            </a:endParaRPr>
          </a:p>
          <a:p>
            <a:pPr lvl="1"/>
            <a:r>
              <a:rPr kumimoji="1" lang="zh-CN" altLang="zh-CN" dirty="0">
                <a:latin typeface="+mn-lt"/>
                <a:ea typeface="+mn-ea"/>
              </a:rPr>
              <a:t>对第</a:t>
            </a:r>
            <a:r>
              <a:rPr kumimoji="1" lang="en-US" altLang="zh-CN" dirty="0">
                <a:latin typeface="+mn-lt"/>
                <a:ea typeface="+mn-ea"/>
              </a:rPr>
              <a:t>(1)</a:t>
            </a:r>
            <a:r>
              <a:rPr kumimoji="1" lang="zh-CN" altLang="zh-CN" dirty="0">
                <a:latin typeface="+mn-lt"/>
                <a:ea typeface="+mn-ea"/>
              </a:rPr>
              <a:t>步，对应关系是</a:t>
            </a:r>
            <a:r>
              <a:rPr kumimoji="1" lang="en-US" altLang="zh-CN" dirty="0">
                <a:latin typeface="+mn-lt"/>
                <a:ea typeface="+mn-ea"/>
              </a:rPr>
              <a:t>one</a:t>
            </a:r>
            <a:r>
              <a:rPr kumimoji="1" lang="zh-CN" altLang="zh-CN" dirty="0">
                <a:latin typeface="+mn-lt"/>
                <a:ea typeface="+mn-ea"/>
              </a:rPr>
              <a:t>对应</a:t>
            </a:r>
            <a:r>
              <a:rPr kumimoji="1" lang="en-US" altLang="zh-CN" dirty="0">
                <a:latin typeface="+mn-lt"/>
                <a:ea typeface="+mn-ea"/>
              </a:rPr>
              <a:t>A</a:t>
            </a:r>
            <a:r>
              <a:rPr kumimoji="1" lang="zh-CN" altLang="zh-CN" dirty="0">
                <a:latin typeface="+mn-lt"/>
                <a:ea typeface="+mn-ea"/>
              </a:rPr>
              <a:t>，</a:t>
            </a:r>
            <a:r>
              <a:rPr kumimoji="1" lang="en-US" altLang="zh-CN" dirty="0">
                <a:latin typeface="+mn-lt"/>
                <a:ea typeface="+mn-ea"/>
              </a:rPr>
              <a:t>two</a:t>
            </a:r>
            <a:r>
              <a:rPr kumimoji="1" lang="zh-CN" altLang="zh-CN" dirty="0">
                <a:latin typeface="+mn-lt"/>
                <a:ea typeface="+mn-ea"/>
              </a:rPr>
              <a:t>对应</a:t>
            </a:r>
            <a:r>
              <a:rPr kumimoji="1" lang="en-US" altLang="zh-CN" dirty="0">
                <a:latin typeface="+mn-lt"/>
                <a:ea typeface="+mn-ea"/>
              </a:rPr>
              <a:t>B</a:t>
            </a:r>
            <a:r>
              <a:rPr kumimoji="1" lang="zh-CN" altLang="zh-CN" dirty="0">
                <a:latin typeface="+mn-lt"/>
                <a:ea typeface="+mn-ea"/>
              </a:rPr>
              <a:t>，</a:t>
            </a:r>
            <a:r>
              <a:rPr kumimoji="1" lang="en-US" altLang="zh-CN" dirty="0">
                <a:latin typeface="+mn-lt"/>
                <a:ea typeface="+mn-ea"/>
              </a:rPr>
              <a:t>three</a:t>
            </a:r>
            <a:r>
              <a:rPr kumimoji="1" lang="zh-CN" altLang="zh-CN" dirty="0">
                <a:latin typeface="+mn-lt"/>
                <a:ea typeface="+mn-ea"/>
              </a:rPr>
              <a:t>对应</a:t>
            </a:r>
            <a:r>
              <a:rPr kumimoji="1" lang="en-US" altLang="zh-CN" dirty="0">
                <a:latin typeface="+mn-lt"/>
                <a:ea typeface="+mn-ea"/>
              </a:rPr>
              <a:t>C</a:t>
            </a:r>
            <a:r>
              <a:rPr kumimoji="1" lang="zh-CN" altLang="zh-CN" dirty="0">
                <a:latin typeface="+mn-lt"/>
                <a:ea typeface="+mn-ea"/>
              </a:rPr>
              <a:t>。</a:t>
            </a:r>
            <a:endParaRPr kumimoji="1" lang="en-US" altLang="zh-CN" dirty="0">
              <a:latin typeface="+mn-lt"/>
              <a:ea typeface="+mn-ea"/>
            </a:endParaRPr>
          </a:p>
          <a:p>
            <a:pPr lvl="1"/>
            <a:r>
              <a:rPr kumimoji="1" lang="zh-CN" altLang="zh-CN" dirty="0">
                <a:latin typeface="+mn-lt"/>
                <a:ea typeface="+mn-ea"/>
              </a:rPr>
              <a:t>对第</a:t>
            </a:r>
            <a:r>
              <a:rPr kumimoji="1" lang="en-US" altLang="zh-CN" dirty="0">
                <a:latin typeface="+mn-lt"/>
                <a:ea typeface="+mn-ea"/>
              </a:rPr>
              <a:t>(3)</a:t>
            </a:r>
            <a:r>
              <a:rPr kumimoji="1" lang="zh-CN" altLang="zh-CN" dirty="0">
                <a:latin typeface="+mn-lt"/>
                <a:ea typeface="+mn-ea"/>
              </a:rPr>
              <a:t>步，对应关系是</a:t>
            </a:r>
            <a:r>
              <a:rPr kumimoji="1" lang="en-US" altLang="zh-CN" dirty="0">
                <a:latin typeface="+mn-lt"/>
                <a:ea typeface="+mn-ea"/>
              </a:rPr>
              <a:t>one</a:t>
            </a:r>
            <a:r>
              <a:rPr kumimoji="1" lang="zh-CN" altLang="zh-CN" dirty="0">
                <a:latin typeface="+mn-lt"/>
                <a:ea typeface="+mn-ea"/>
              </a:rPr>
              <a:t>对应</a:t>
            </a:r>
            <a:r>
              <a:rPr kumimoji="1" lang="en-US" altLang="zh-CN" dirty="0">
                <a:latin typeface="+mn-lt"/>
                <a:ea typeface="+mn-ea"/>
              </a:rPr>
              <a:t>B</a:t>
            </a:r>
            <a:r>
              <a:rPr kumimoji="1" lang="zh-CN" altLang="zh-CN" dirty="0">
                <a:latin typeface="+mn-lt"/>
                <a:ea typeface="+mn-ea"/>
              </a:rPr>
              <a:t>，</a:t>
            </a:r>
            <a:r>
              <a:rPr kumimoji="1" lang="en-US" altLang="zh-CN" dirty="0">
                <a:latin typeface="+mn-lt"/>
                <a:ea typeface="+mn-ea"/>
              </a:rPr>
              <a:t>two</a:t>
            </a:r>
            <a:r>
              <a:rPr kumimoji="1" lang="zh-CN" altLang="zh-CN" dirty="0">
                <a:latin typeface="+mn-lt"/>
                <a:ea typeface="+mn-ea"/>
              </a:rPr>
              <a:t>对应</a:t>
            </a:r>
            <a:r>
              <a:rPr kumimoji="1" lang="en-US" altLang="zh-CN" dirty="0">
                <a:latin typeface="+mn-lt"/>
                <a:ea typeface="+mn-ea"/>
              </a:rPr>
              <a:t>C</a:t>
            </a:r>
            <a:r>
              <a:rPr kumimoji="1" lang="zh-CN" altLang="zh-CN" dirty="0">
                <a:latin typeface="+mn-lt"/>
                <a:ea typeface="+mn-ea"/>
              </a:rPr>
              <a:t>，</a:t>
            </a:r>
            <a:r>
              <a:rPr kumimoji="1" lang="en-US" altLang="zh-CN" dirty="0">
                <a:latin typeface="+mn-lt"/>
                <a:ea typeface="+mn-ea"/>
              </a:rPr>
              <a:t>three</a:t>
            </a:r>
            <a:r>
              <a:rPr kumimoji="1" lang="zh-CN" altLang="zh-CN" dirty="0">
                <a:latin typeface="+mn-lt"/>
                <a:ea typeface="+mn-ea"/>
              </a:rPr>
              <a:t>对应</a:t>
            </a:r>
            <a:r>
              <a:rPr kumimoji="1" lang="en-US" altLang="zh-CN" dirty="0">
                <a:latin typeface="+mn-lt"/>
                <a:ea typeface="+mn-ea"/>
              </a:rPr>
              <a:t>A</a:t>
            </a:r>
            <a:r>
              <a:rPr kumimoji="1" lang="zh-CN" altLang="zh-CN" dirty="0">
                <a:latin typeface="+mn-lt"/>
                <a:ea typeface="+mn-ea"/>
              </a:rPr>
              <a:t>。</a:t>
            </a:r>
            <a:endParaRPr kumimoji="1" lang="zh-CN" altLang="zh-CN" dirty="0">
              <a:latin typeface="+mn-lt"/>
              <a:ea typeface="+mn-ea"/>
            </a:endParaRPr>
          </a:p>
        </p:txBody>
      </p:sp>
      <p:pic>
        <p:nvPicPr>
          <p:cNvPr id="119811"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9810">
                                            <p:txEl>
                                              <p:charRg st="19" end="54"/>
                                            </p:txEl>
                                          </p:spTgt>
                                        </p:tgtEl>
                                        <p:attrNameLst>
                                          <p:attrName>style.visibility</p:attrName>
                                        </p:attrNameLst>
                                      </p:cBhvr>
                                      <p:to>
                                        <p:strVal val="visible"/>
                                      </p:to>
                                    </p:set>
                                    <p:animEffect transition="in" filter="blinds(horizontal)">
                                      <p:cBhvr>
                                        <p:cTn id="7" dur="500"/>
                                        <p:tgtEl>
                                          <p:spTgt spid="119810">
                                            <p:txEl>
                                              <p:charRg st="19"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9810">
                                            <p:txEl>
                                              <p:charRg st="54" end="97"/>
                                            </p:txEl>
                                          </p:spTgt>
                                        </p:tgtEl>
                                        <p:attrNameLst>
                                          <p:attrName>style.visibility</p:attrName>
                                        </p:attrNameLst>
                                      </p:cBhvr>
                                      <p:to>
                                        <p:strVal val="visible"/>
                                      </p:to>
                                    </p:set>
                                    <p:animEffect transition="in" filter="blinds(horizontal)">
                                      <p:cBhvr>
                                        <p:cTn id="12" dur="500"/>
                                        <p:tgtEl>
                                          <p:spTgt spid="119810">
                                            <p:txEl>
                                              <p:charRg st="54" end="9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9810">
                                            <p:txEl>
                                              <p:charRg st="97" end="133"/>
                                            </p:txEl>
                                          </p:spTgt>
                                        </p:tgtEl>
                                        <p:attrNameLst>
                                          <p:attrName>style.visibility</p:attrName>
                                        </p:attrNameLst>
                                      </p:cBhvr>
                                      <p:to>
                                        <p:strVal val="visible"/>
                                      </p:to>
                                    </p:set>
                                    <p:animEffect transition="in" filter="blinds(horizontal)">
                                      <p:cBhvr>
                                        <p:cTn id="17" dur="500"/>
                                        <p:tgtEl>
                                          <p:spTgt spid="119810">
                                            <p:txEl>
                                              <p:charRg st="97" end="13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9810">
                                            <p:txEl>
                                              <p:charRg st="133" end="169"/>
                                            </p:txEl>
                                          </p:spTgt>
                                        </p:tgtEl>
                                        <p:attrNameLst>
                                          <p:attrName>style.visibility</p:attrName>
                                        </p:attrNameLst>
                                      </p:cBhvr>
                                      <p:to>
                                        <p:strVal val="visible"/>
                                      </p:to>
                                    </p:set>
                                    <p:animEffect transition="in" filter="blinds(horizontal)">
                                      <p:cBhvr>
                                        <p:cTn id="22" dur="500"/>
                                        <p:tgtEl>
                                          <p:spTgt spid="119810">
                                            <p:txEl>
                                              <p:charRg st="133" end="1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内容占位符 2"/>
          <p:cNvSpPr>
            <a:spLocks noGrp="1"/>
          </p:cNvSpPr>
          <p:nvPr>
            <p:ph idx="1"/>
          </p:nvPr>
        </p:nvSpPr>
        <p:spPr>
          <a:xfrm>
            <a:off x="2063750" y="1071563"/>
            <a:ext cx="7818438" cy="4429125"/>
          </a:xfrm>
        </p:spPr>
        <p:txBody>
          <a:bodyPr vert="horz" wrap="square" lIns="91440" tIns="45720" rIns="91440" bIns="45720" anchor="t" anchorCtr="0"/>
          <a:p>
            <a:r>
              <a:rPr kumimoji="1" lang="zh-CN" altLang="zh-CN" dirty="0">
                <a:latin typeface="+mn-lt"/>
                <a:ea typeface="+mn-ea"/>
                <a:cs typeface="+mn-cs"/>
              </a:rPr>
              <a:t>把上面</a:t>
            </a:r>
            <a:r>
              <a:rPr kumimoji="1" lang="en-US" altLang="zh-CN" dirty="0">
                <a:latin typeface="+mn-lt"/>
                <a:ea typeface="+mn-ea"/>
                <a:cs typeface="+mn-cs"/>
              </a:rPr>
              <a:t>3</a:t>
            </a:r>
            <a:r>
              <a:rPr kumimoji="1" lang="zh-CN" altLang="zh-CN" dirty="0">
                <a:latin typeface="+mn-lt"/>
                <a:ea typeface="+mn-ea"/>
                <a:cs typeface="+mn-cs"/>
              </a:rPr>
              <a:t>个步骤分成两类操作：</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(1) </a:t>
            </a:r>
            <a:r>
              <a:rPr kumimoji="1" lang="zh-CN" altLang="zh-CN" dirty="0">
                <a:latin typeface="+mn-lt"/>
                <a:ea typeface="+mn-ea"/>
              </a:rPr>
              <a:t>将</a:t>
            </a:r>
            <a:r>
              <a:rPr kumimoji="1" lang="en-US" altLang="zh-CN" dirty="0">
                <a:latin typeface="+mn-lt"/>
                <a:ea typeface="+mn-ea"/>
              </a:rPr>
              <a:t>n-1</a:t>
            </a:r>
            <a:r>
              <a:rPr kumimoji="1" lang="zh-CN" altLang="zh-CN" dirty="0">
                <a:latin typeface="+mn-lt"/>
                <a:ea typeface="+mn-ea"/>
              </a:rPr>
              <a:t>个盘从一个座移到另一个座上（</a:t>
            </a:r>
            <a:r>
              <a:rPr kumimoji="1" lang="en-US" altLang="zh-CN" dirty="0">
                <a:latin typeface="+mn-lt"/>
                <a:ea typeface="+mn-ea"/>
              </a:rPr>
              <a:t>n</a:t>
            </a:r>
            <a:r>
              <a:rPr kumimoji="1" lang="zh-CN" altLang="zh-CN" dirty="0">
                <a:latin typeface="+mn-lt"/>
                <a:ea typeface="+mn-ea"/>
              </a:rPr>
              <a:t>＞</a:t>
            </a:r>
            <a:r>
              <a:rPr kumimoji="1" lang="en-US" altLang="zh-CN" dirty="0">
                <a:latin typeface="+mn-lt"/>
                <a:ea typeface="+mn-ea"/>
              </a:rPr>
              <a:t>1</a:t>
            </a:r>
            <a:r>
              <a:rPr kumimoji="1" lang="zh-CN" altLang="zh-CN" dirty="0">
                <a:latin typeface="+mn-lt"/>
                <a:ea typeface="+mn-ea"/>
              </a:rPr>
              <a:t>）。这就是大和尚让小和尚做的工作，它是一个递归的过程，即和尚将任务层层下放，直到第</a:t>
            </a:r>
            <a:r>
              <a:rPr kumimoji="1" lang="en-US" altLang="zh-CN" dirty="0">
                <a:latin typeface="+mn-lt"/>
                <a:ea typeface="+mn-ea"/>
              </a:rPr>
              <a:t>64</a:t>
            </a:r>
            <a:r>
              <a:rPr kumimoji="1" lang="zh-CN" altLang="zh-CN" dirty="0">
                <a:latin typeface="+mn-lt"/>
                <a:ea typeface="+mn-ea"/>
              </a:rPr>
              <a:t>个和尚为止。</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(2) </a:t>
            </a:r>
            <a:r>
              <a:rPr kumimoji="1" lang="zh-CN" altLang="zh-CN" dirty="0">
                <a:latin typeface="+mn-lt"/>
                <a:ea typeface="+mn-ea"/>
              </a:rPr>
              <a:t>将</a:t>
            </a:r>
            <a:r>
              <a:rPr kumimoji="1" lang="en-US" altLang="zh-CN" dirty="0">
                <a:latin typeface="+mn-lt"/>
                <a:ea typeface="+mn-ea"/>
              </a:rPr>
              <a:t>1</a:t>
            </a:r>
            <a:r>
              <a:rPr kumimoji="1" lang="zh-CN" altLang="zh-CN" dirty="0">
                <a:latin typeface="+mn-lt"/>
                <a:ea typeface="+mn-ea"/>
              </a:rPr>
              <a:t>个盘子从一个座上移到另一座上。这是大和尚自己做的工作。</a:t>
            </a:r>
            <a:endParaRPr kumimoji="1" lang="zh-CN" altLang="zh-CN" dirty="0">
              <a:latin typeface="+mn-lt"/>
              <a:ea typeface="+mn-ea"/>
            </a:endParaRPr>
          </a:p>
        </p:txBody>
      </p:sp>
      <p:pic>
        <p:nvPicPr>
          <p:cNvPr id="120835"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0834">
                                            <p:txEl>
                                              <p:charRg st="15" end="90"/>
                                            </p:txEl>
                                          </p:spTgt>
                                        </p:tgtEl>
                                        <p:attrNameLst>
                                          <p:attrName>style.visibility</p:attrName>
                                        </p:attrNameLst>
                                      </p:cBhvr>
                                      <p:to>
                                        <p:strVal val="visible"/>
                                      </p:to>
                                    </p:set>
                                    <p:animEffect transition="in" filter="blinds(horizontal)">
                                      <p:cBhvr>
                                        <p:cTn id="7" dur="500"/>
                                        <p:tgtEl>
                                          <p:spTgt spid="120834">
                                            <p:txEl>
                                              <p:charRg st="15" end="9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0834">
                                            <p:txEl>
                                              <p:charRg st="90" end="124"/>
                                            </p:txEl>
                                          </p:spTgt>
                                        </p:tgtEl>
                                        <p:attrNameLst>
                                          <p:attrName>style.visibility</p:attrName>
                                        </p:attrNameLst>
                                      </p:cBhvr>
                                      <p:to>
                                        <p:strVal val="visible"/>
                                      </p:to>
                                    </p:set>
                                    <p:animEffect transition="in" filter="blinds(horizontal)">
                                      <p:cBhvr>
                                        <p:cTn id="12" dur="500"/>
                                        <p:tgtEl>
                                          <p:spTgt spid="120834">
                                            <p:txEl>
                                              <p:charRg st="90" end="1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内容占位符 2"/>
          <p:cNvSpPr>
            <a:spLocks noGrp="1"/>
          </p:cNvSpPr>
          <p:nvPr>
            <p:ph idx="1"/>
          </p:nvPr>
        </p:nvSpPr>
        <p:spPr>
          <a:xfrm>
            <a:off x="1881188" y="428625"/>
            <a:ext cx="8001000" cy="6143625"/>
          </a:xfrm>
        </p:spPr>
        <p:txBody>
          <a:bodyPr vert="horz" wrap="square" lIns="91440" tIns="45720" rIns="91440" bIns="45720" anchor="t" anchorCtr="0"/>
          <a:p>
            <a:r>
              <a:rPr kumimoji="1" lang="zh-CN" altLang="zh-CN" dirty="0">
                <a:latin typeface="+mn-lt"/>
                <a:ea typeface="+mn-ea"/>
                <a:cs typeface="+mn-cs"/>
              </a:rPr>
              <a:t>编写程序。</a:t>
            </a:r>
            <a:endParaRPr kumimoji="1" lang="en-US" altLang="zh-CN" dirty="0">
              <a:latin typeface="+mn-lt"/>
              <a:ea typeface="+mn-ea"/>
              <a:cs typeface="+mn-cs"/>
            </a:endParaRPr>
          </a:p>
          <a:p>
            <a:pPr lvl="1"/>
            <a:r>
              <a:rPr kumimoji="1" lang="zh-CN" altLang="zh-CN" dirty="0">
                <a:latin typeface="+mn-lt"/>
                <a:ea typeface="+mn-ea"/>
              </a:rPr>
              <a:t>用</a:t>
            </a:r>
            <a:r>
              <a:rPr kumimoji="1" lang="en-US" altLang="zh-CN" dirty="0">
                <a:latin typeface="+mn-lt"/>
                <a:ea typeface="+mn-ea"/>
              </a:rPr>
              <a:t>hanoi</a:t>
            </a:r>
            <a:r>
              <a:rPr kumimoji="1" lang="zh-CN" altLang="zh-CN" dirty="0">
                <a:latin typeface="+mn-lt"/>
                <a:ea typeface="+mn-ea"/>
              </a:rPr>
              <a:t>函数实现第</a:t>
            </a:r>
            <a:r>
              <a:rPr kumimoji="1" lang="en-US" altLang="zh-CN" dirty="0">
                <a:latin typeface="+mn-lt"/>
                <a:ea typeface="+mn-ea"/>
              </a:rPr>
              <a:t>1</a:t>
            </a:r>
            <a:r>
              <a:rPr kumimoji="1" lang="zh-CN" altLang="zh-CN" dirty="0">
                <a:latin typeface="+mn-lt"/>
                <a:ea typeface="+mn-ea"/>
              </a:rPr>
              <a:t>类操作（即模拟小和尚的任务）</a:t>
            </a:r>
            <a:endParaRPr kumimoji="1" lang="en-US" altLang="zh-CN" dirty="0">
              <a:latin typeface="+mn-lt"/>
              <a:ea typeface="+mn-ea"/>
            </a:endParaRPr>
          </a:p>
          <a:p>
            <a:pPr lvl="1"/>
            <a:r>
              <a:rPr kumimoji="1" lang="zh-CN" altLang="zh-CN" dirty="0">
                <a:latin typeface="+mn-lt"/>
                <a:ea typeface="+mn-ea"/>
              </a:rPr>
              <a:t>用</a:t>
            </a:r>
            <a:r>
              <a:rPr kumimoji="1" lang="en-US" altLang="zh-CN" dirty="0">
                <a:latin typeface="+mn-lt"/>
                <a:ea typeface="+mn-ea"/>
              </a:rPr>
              <a:t>move</a:t>
            </a:r>
            <a:r>
              <a:rPr kumimoji="1" lang="zh-CN" altLang="zh-CN" dirty="0">
                <a:latin typeface="+mn-lt"/>
                <a:ea typeface="+mn-ea"/>
              </a:rPr>
              <a:t>函数实现第</a:t>
            </a:r>
            <a:r>
              <a:rPr kumimoji="1" lang="en-US" altLang="zh-CN" dirty="0">
                <a:latin typeface="+mn-lt"/>
                <a:ea typeface="+mn-ea"/>
              </a:rPr>
              <a:t>2</a:t>
            </a:r>
            <a:r>
              <a:rPr kumimoji="1" lang="zh-CN" altLang="zh-CN" dirty="0">
                <a:latin typeface="+mn-lt"/>
                <a:ea typeface="+mn-ea"/>
              </a:rPr>
              <a:t>类操作（模拟大和尚自己移盘）</a:t>
            </a:r>
            <a:endParaRPr kumimoji="1" lang="en-US" altLang="zh-CN" dirty="0">
              <a:latin typeface="+mn-lt"/>
              <a:ea typeface="+mn-ea"/>
            </a:endParaRPr>
          </a:p>
          <a:p>
            <a:pPr lvl="1"/>
            <a:r>
              <a:rPr kumimoji="1" lang="zh-CN" altLang="zh-CN" dirty="0">
                <a:latin typeface="+mn-lt"/>
                <a:ea typeface="+mn-ea"/>
              </a:rPr>
              <a:t>函数调用</a:t>
            </a:r>
            <a:r>
              <a:rPr kumimoji="1" lang="en-US" altLang="zh-CN" dirty="0">
                <a:latin typeface="+mn-lt"/>
                <a:ea typeface="+mn-ea"/>
              </a:rPr>
              <a:t>hanoi(n,one,two.three)</a:t>
            </a:r>
            <a:r>
              <a:rPr kumimoji="1" lang="zh-CN" altLang="zh-CN" dirty="0">
                <a:latin typeface="+mn-lt"/>
                <a:ea typeface="+mn-ea"/>
              </a:rPr>
              <a:t>表示将</a:t>
            </a:r>
            <a:r>
              <a:rPr kumimoji="1" lang="en-US" altLang="zh-CN" dirty="0">
                <a:latin typeface="+mn-lt"/>
                <a:ea typeface="+mn-ea"/>
              </a:rPr>
              <a:t>n</a:t>
            </a:r>
            <a:r>
              <a:rPr kumimoji="1" lang="zh-CN" altLang="zh-CN" dirty="0">
                <a:latin typeface="+mn-lt"/>
                <a:ea typeface="+mn-ea"/>
              </a:rPr>
              <a:t>个盘子从“</a:t>
            </a:r>
            <a:r>
              <a:rPr kumimoji="1" lang="en-US" altLang="zh-CN" dirty="0">
                <a:latin typeface="+mn-lt"/>
                <a:ea typeface="+mn-ea"/>
              </a:rPr>
              <a:t>one</a:t>
            </a:r>
            <a:r>
              <a:rPr kumimoji="1" lang="zh-CN" altLang="zh-CN" dirty="0">
                <a:latin typeface="+mn-lt"/>
                <a:ea typeface="+mn-ea"/>
              </a:rPr>
              <a:t>”座移到“</a:t>
            </a:r>
            <a:r>
              <a:rPr kumimoji="1" lang="en-US" altLang="zh-CN" dirty="0">
                <a:latin typeface="+mn-lt"/>
                <a:ea typeface="+mn-ea"/>
              </a:rPr>
              <a:t>three</a:t>
            </a:r>
            <a:r>
              <a:rPr kumimoji="1" lang="zh-CN" altLang="zh-CN" dirty="0">
                <a:latin typeface="+mn-lt"/>
                <a:ea typeface="+mn-ea"/>
              </a:rPr>
              <a:t>”座的过程</a:t>
            </a:r>
            <a:r>
              <a:rPr kumimoji="1" lang="en-US" altLang="zh-CN" dirty="0">
                <a:latin typeface="+mn-lt"/>
                <a:ea typeface="+mn-ea"/>
              </a:rPr>
              <a:t>(</a:t>
            </a:r>
            <a:r>
              <a:rPr kumimoji="1" lang="zh-CN" altLang="zh-CN" dirty="0">
                <a:latin typeface="+mn-lt"/>
                <a:ea typeface="+mn-ea"/>
              </a:rPr>
              <a:t>借助“</a:t>
            </a:r>
            <a:r>
              <a:rPr kumimoji="1" lang="en-US" altLang="zh-CN" dirty="0">
                <a:latin typeface="+mn-lt"/>
                <a:ea typeface="+mn-ea"/>
              </a:rPr>
              <a:t>two</a:t>
            </a:r>
            <a:r>
              <a:rPr kumimoji="1" lang="zh-CN" altLang="zh-CN" dirty="0">
                <a:latin typeface="+mn-lt"/>
                <a:ea typeface="+mn-ea"/>
              </a:rPr>
              <a:t>”座</a:t>
            </a:r>
            <a:r>
              <a:rPr kumimoji="1" lang="en-US" altLang="zh-CN" dirty="0">
                <a:latin typeface="+mn-lt"/>
                <a:ea typeface="+mn-ea"/>
              </a:rPr>
              <a:t>)</a:t>
            </a:r>
            <a:endParaRPr kumimoji="1" lang="en-US" altLang="zh-CN" dirty="0">
              <a:latin typeface="+mn-lt"/>
              <a:ea typeface="+mn-ea"/>
            </a:endParaRPr>
          </a:p>
          <a:p>
            <a:pPr lvl="1"/>
            <a:r>
              <a:rPr kumimoji="1" lang="zh-CN" altLang="zh-CN" dirty="0">
                <a:latin typeface="+mn-lt"/>
                <a:ea typeface="+mn-ea"/>
              </a:rPr>
              <a:t>函数调用</a:t>
            </a:r>
            <a:r>
              <a:rPr kumimoji="1" lang="en-US" altLang="zh-CN" dirty="0">
                <a:latin typeface="+mn-lt"/>
                <a:ea typeface="+mn-ea"/>
              </a:rPr>
              <a:t>move(x,y)</a:t>
            </a:r>
            <a:r>
              <a:rPr kumimoji="1" lang="zh-CN" altLang="zh-CN" dirty="0">
                <a:latin typeface="+mn-lt"/>
                <a:ea typeface="+mn-ea"/>
              </a:rPr>
              <a:t>表示将</a:t>
            </a:r>
            <a:r>
              <a:rPr kumimoji="1" lang="en-US" altLang="zh-CN" dirty="0">
                <a:latin typeface="+mn-lt"/>
                <a:ea typeface="+mn-ea"/>
              </a:rPr>
              <a:t>1</a:t>
            </a:r>
            <a:r>
              <a:rPr kumimoji="1" lang="zh-CN" altLang="zh-CN" dirty="0">
                <a:latin typeface="+mn-lt"/>
                <a:ea typeface="+mn-ea"/>
              </a:rPr>
              <a:t>个盘子从</a:t>
            </a:r>
            <a:r>
              <a:rPr kumimoji="1" lang="en-US" altLang="zh-CN" dirty="0">
                <a:latin typeface="+mn-lt"/>
                <a:ea typeface="+mn-ea"/>
              </a:rPr>
              <a:t>x </a:t>
            </a:r>
            <a:r>
              <a:rPr kumimoji="1" lang="zh-CN" altLang="zh-CN" dirty="0">
                <a:latin typeface="+mn-lt"/>
                <a:ea typeface="+mn-ea"/>
              </a:rPr>
              <a:t>座移到</a:t>
            </a:r>
            <a:r>
              <a:rPr kumimoji="1" lang="en-US" altLang="zh-CN" dirty="0">
                <a:latin typeface="+mn-lt"/>
                <a:ea typeface="+mn-ea"/>
              </a:rPr>
              <a:t>y </a:t>
            </a:r>
            <a:r>
              <a:rPr kumimoji="1" lang="zh-CN" altLang="zh-CN" dirty="0">
                <a:latin typeface="+mn-lt"/>
                <a:ea typeface="+mn-ea"/>
              </a:rPr>
              <a:t>座的过程。</a:t>
            </a:r>
            <a:r>
              <a:rPr kumimoji="1" lang="en-US" altLang="zh-CN" dirty="0">
                <a:latin typeface="+mn-lt"/>
                <a:ea typeface="+mn-ea"/>
              </a:rPr>
              <a:t>x</a:t>
            </a:r>
            <a:r>
              <a:rPr kumimoji="1" lang="zh-CN" altLang="zh-CN" dirty="0">
                <a:latin typeface="+mn-lt"/>
                <a:ea typeface="+mn-ea"/>
              </a:rPr>
              <a:t>和</a:t>
            </a:r>
            <a:r>
              <a:rPr kumimoji="1" lang="en-US" altLang="zh-CN" dirty="0">
                <a:latin typeface="+mn-lt"/>
                <a:ea typeface="+mn-ea"/>
              </a:rPr>
              <a:t>y</a:t>
            </a:r>
            <a:r>
              <a:rPr kumimoji="1" lang="zh-CN" altLang="zh-CN" dirty="0">
                <a:latin typeface="+mn-lt"/>
                <a:ea typeface="+mn-ea"/>
              </a:rPr>
              <a:t>是代表</a:t>
            </a:r>
            <a:r>
              <a:rPr kumimoji="1" lang="en-US" altLang="zh-CN" dirty="0">
                <a:latin typeface="+mn-lt"/>
                <a:ea typeface="+mn-ea"/>
              </a:rPr>
              <a:t>A</a:t>
            </a:r>
            <a:r>
              <a:rPr kumimoji="1" lang="zh-CN" altLang="zh-CN" dirty="0">
                <a:latin typeface="+mn-lt"/>
                <a:ea typeface="+mn-ea"/>
              </a:rPr>
              <a:t>、</a:t>
            </a:r>
            <a:r>
              <a:rPr kumimoji="1" lang="en-US" altLang="zh-CN" dirty="0">
                <a:latin typeface="+mn-lt"/>
                <a:ea typeface="+mn-ea"/>
              </a:rPr>
              <a:t>B</a:t>
            </a:r>
            <a:r>
              <a:rPr kumimoji="1" lang="zh-CN" altLang="zh-CN" dirty="0">
                <a:latin typeface="+mn-lt"/>
                <a:ea typeface="+mn-ea"/>
              </a:rPr>
              <a:t>、</a:t>
            </a:r>
            <a:r>
              <a:rPr kumimoji="1" lang="en-US" altLang="zh-CN" dirty="0">
                <a:latin typeface="+mn-lt"/>
                <a:ea typeface="+mn-ea"/>
              </a:rPr>
              <a:t>C</a:t>
            </a:r>
            <a:r>
              <a:rPr kumimoji="1" lang="zh-CN" altLang="zh-CN" dirty="0">
                <a:latin typeface="+mn-lt"/>
                <a:ea typeface="+mn-ea"/>
              </a:rPr>
              <a:t>座之一，根据每次不同情况分别取</a:t>
            </a:r>
            <a:r>
              <a:rPr kumimoji="1" lang="en-US" altLang="zh-CN" dirty="0">
                <a:latin typeface="+mn-lt"/>
                <a:ea typeface="+mn-ea"/>
              </a:rPr>
              <a:t>A</a:t>
            </a:r>
            <a:r>
              <a:rPr kumimoji="1" lang="zh-CN" altLang="zh-CN" dirty="0">
                <a:latin typeface="+mn-lt"/>
                <a:ea typeface="+mn-ea"/>
              </a:rPr>
              <a:t>、</a:t>
            </a:r>
            <a:r>
              <a:rPr kumimoji="1" lang="en-US" altLang="zh-CN" dirty="0">
                <a:latin typeface="+mn-lt"/>
                <a:ea typeface="+mn-ea"/>
              </a:rPr>
              <a:t>B</a:t>
            </a:r>
            <a:r>
              <a:rPr kumimoji="1" lang="zh-CN" altLang="zh-CN" dirty="0">
                <a:latin typeface="+mn-lt"/>
                <a:ea typeface="+mn-ea"/>
              </a:rPr>
              <a:t>、</a:t>
            </a:r>
            <a:r>
              <a:rPr kumimoji="1" lang="en-US" altLang="zh-CN" dirty="0">
                <a:latin typeface="+mn-lt"/>
                <a:ea typeface="+mn-ea"/>
              </a:rPr>
              <a:t>C</a:t>
            </a:r>
            <a:r>
              <a:rPr kumimoji="1" lang="zh-CN" altLang="zh-CN" dirty="0">
                <a:latin typeface="+mn-lt"/>
                <a:ea typeface="+mn-ea"/>
              </a:rPr>
              <a:t>代入</a:t>
            </a:r>
            <a:endParaRPr kumimoji="1" lang="zh-CN" altLang="zh-CN" dirty="0">
              <a:latin typeface="+mn-lt"/>
              <a:ea typeface="+mn-ea"/>
            </a:endParaRPr>
          </a:p>
        </p:txBody>
      </p:sp>
      <p:pic>
        <p:nvPicPr>
          <p:cNvPr id="121859"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1858">
                                            <p:txEl>
                                              <p:charRg st="6" end="33"/>
                                            </p:txEl>
                                          </p:spTgt>
                                        </p:tgtEl>
                                        <p:attrNameLst>
                                          <p:attrName>style.visibility</p:attrName>
                                        </p:attrNameLst>
                                      </p:cBhvr>
                                      <p:to>
                                        <p:strVal val="visible"/>
                                      </p:to>
                                    </p:set>
                                    <p:animEffect transition="in" filter="blinds(horizontal)">
                                      <p:cBhvr>
                                        <p:cTn id="7" dur="500"/>
                                        <p:tgtEl>
                                          <p:spTgt spid="121858">
                                            <p:txEl>
                                              <p:charRg st="6" end="3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1858">
                                            <p:txEl>
                                              <p:charRg st="33" end="59"/>
                                            </p:txEl>
                                          </p:spTgt>
                                        </p:tgtEl>
                                        <p:attrNameLst>
                                          <p:attrName>style.visibility</p:attrName>
                                        </p:attrNameLst>
                                      </p:cBhvr>
                                      <p:to>
                                        <p:strVal val="visible"/>
                                      </p:to>
                                    </p:set>
                                    <p:animEffect transition="in" filter="blinds(horizontal)">
                                      <p:cBhvr>
                                        <p:cTn id="12" dur="500"/>
                                        <p:tgtEl>
                                          <p:spTgt spid="121858">
                                            <p:txEl>
                                              <p:charRg st="33" end="5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1858">
                                            <p:txEl>
                                              <p:charRg st="59" end="123"/>
                                            </p:txEl>
                                          </p:spTgt>
                                        </p:tgtEl>
                                        <p:attrNameLst>
                                          <p:attrName>style.visibility</p:attrName>
                                        </p:attrNameLst>
                                      </p:cBhvr>
                                      <p:to>
                                        <p:strVal val="visible"/>
                                      </p:to>
                                    </p:set>
                                    <p:animEffect transition="in" filter="blinds(horizontal)">
                                      <p:cBhvr>
                                        <p:cTn id="17" dur="500"/>
                                        <p:tgtEl>
                                          <p:spTgt spid="121858">
                                            <p:txEl>
                                              <p:charRg st="59" end="12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1858">
                                            <p:txEl>
                                              <p:charRg st="123" end="190"/>
                                            </p:txEl>
                                          </p:spTgt>
                                        </p:tgtEl>
                                        <p:attrNameLst>
                                          <p:attrName>style.visibility</p:attrName>
                                        </p:attrNameLst>
                                      </p:cBhvr>
                                      <p:to>
                                        <p:strVal val="visible"/>
                                      </p:to>
                                    </p:set>
                                    <p:animEffect transition="in" filter="blinds(horizontal)">
                                      <p:cBhvr>
                                        <p:cTn id="22" dur="500"/>
                                        <p:tgtEl>
                                          <p:spTgt spid="121858">
                                            <p:txEl>
                                              <p:charRg st="123" end="1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3"/>
          <p:cNvSpPr>
            <a:spLocks noGrp="1"/>
          </p:cNvSpPr>
          <p:nvPr>
            <p:ph idx="1"/>
          </p:nvPr>
        </p:nvSpPr>
        <p:spPr>
          <a:xfrm>
            <a:off x="1952625" y="285750"/>
            <a:ext cx="8215313" cy="4214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void </a:t>
            </a:r>
            <a:r>
              <a:rPr kumimoji="1" lang="en-US" altLang="zh-CN" sz="2800" dirty="0">
                <a:solidFill>
                  <a:srgbClr val="00B050"/>
                </a:solidFill>
                <a:latin typeface="+mn-lt"/>
                <a:ea typeface="+mn-ea"/>
                <a:cs typeface="+mn-cs"/>
              </a:rPr>
              <a:t>print_star</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void </a:t>
            </a:r>
            <a:r>
              <a:rPr kumimoji="1" lang="en-US" altLang="zh-CN" sz="2800" dirty="0">
                <a:solidFill>
                  <a:srgbClr val="9D138D"/>
                </a:solidFill>
                <a:latin typeface="+mn-lt"/>
                <a:ea typeface="+mn-ea"/>
                <a:cs typeface="+mn-cs"/>
              </a:rPr>
              <a:t>print_message</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print_star</a:t>
            </a:r>
            <a:r>
              <a:rPr kumimoji="1" lang="en-US" altLang="zh-CN" sz="2800" dirty="0">
                <a:latin typeface="+mn-lt"/>
                <a:ea typeface="+mn-ea"/>
                <a:cs typeface="+mn-cs"/>
              </a:rPr>
              <a:t>();   </a:t>
            </a:r>
            <a:r>
              <a:rPr kumimoji="1" lang="en-US" altLang="zh-CN" sz="2800" dirty="0">
                <a:solidFill>
                  <a:srgbClr val="9D138D"/>
                </a:solidFill>
                <a:latin typeface="+mn-lt"/>
                <a:ea typeface="+mn-ea"/>
                <a:cs typeface="+mn-cs"/>
              </a:rPr>
              <a:t>print_message</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print_star</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1952625" y="4357688"/>
            <a:ext cx="8215313" cy="1357313"/>
          </a:xfrm>
          <a:prstGeom prst="rect">
            <a:avLst/>
          </a:prstGeom>
          <a:noFill/>
          <a:ln w="9525">
            <a:noFill/>
            <a:miter lim="800000"/>
          </a:ln>
        </p:spPr>
        <p:txBody>
          <a:bodyPr/>
          <a:lstStyle/>
          <a:p>
            <a:pPr marL="342900" marR="0" indent="-342900" defTabSz="914400" eaLnBrk="0" hangingPunct="0">
              <a:spcBef>
                <a:spcPct val="20000"/>
              </a:spcBef>
              <a:buClrTx/>
              <a:buSzTx/>
              <a:buFontTx/>
              <a:buNone/>
              <a:defRPr/>
            </a:pPr>
            <a:r>
              <a:rPr kumimoji="1" lang="en-US" altLang="zh-CN" sz="2800" b="1" kern="0" cap="none" spc="0" normalizeH="0" baseline="0" noProof="0" dirty="0">
                <a:solidFill>
                  <a:srgbClr val="00B050"/>
                </a:solidFill>
                <a:latin typeface="+mn-lt"/>
                <a:ea typeface="+mn-ea"/>
                <a:cs typeface="+mn-cs"/>
              </a:rPr>
              <a:t>void </a:t>
            </a:r>
            <a:r>
              <a:rPr kumimoji="1" lang="en-US" altLang="zh-CN" sz="2800" b="1" kern="0" cap="none" spc="0" normalizeH="0" baseline="0" noProof="0" dirty="0" err="1">
                <a:solidFill>
                  <a:srgbClr val="00B050"/>
                </a:solidFill>
                <a:latin typeface="+mn-lt"/>
                <a:ea typeface="+mn-ea"/>
                <a:cs typeface="+mn-cs"/>
              </a:rPr>
              <a:t>print_star</a:t>
            </a:r>
            <a:r>
              <a:rPr kumimoji="1" lang="en-US" altLang="zh-CN" sz="2800" b="1" kern="0" cap="none" spc="0" normalizeH="0" baseline="0" noProof="0" dirty="0">
                <a:solidFill>
                  <a:srgbClr val="00B050"/>
                </a:solidFill>
                <a:latin typeface="+mn-lt"/>
                <a:ea typeface="+mn-ea"/>
                <a:cs typeface="+mn-cs"/>
              </a:rPr>
              <a:t>()</a:t>
            </a:r>
            <a:endParaRPr kumimoji="1" lang="zh-CN" altLang="zh-CN" sz="2800" b="1" kern="0" cap="none" spc="0" normalizeH="0" baseline="0" noProof="0" dirty="0">
              <a:solidFill>
                <a:srgbClr val="00B050"/>
              </a:solidFill>
              <a:latin typeface="+mn-lt"/>
              <a:ea typeface="+mn-ea"/>
              <a:cs typeface="+mn-cs"/>
            </a:endParaRPr>
          </a:p>
          <a:p>
            <a:pPr marL="342900" marR="0" indent="-342900" defTabSz="914400" eaLnBrk="0" hangingPunct="0">
              <a:spcBef>
                <a:spcPct val="20000"/>
              </a:spcBef>
              <a:buClrTx/>
              <a:buSzTx/>
              <a:buFontTx/>
              <a:buNone/>
              <a:defRPr/>
            </a:pPr>
            <a:r>
              <a:rPr kumimoji="1" lang="en-US" altLang="zh-CN" sz="2800" b="1" kern="0" cap="none" spc="0" normalizeH="0" baseline="0" noProof="0" dirty="0">
                <a:solidFill>
                  <a:srgbClr val="00B050"/>
                </a:solidFill>
                <a:latin typeface="+mn-lt"/>
                <a:ea typeface="+mn-ea"/>
                <a:cs typeface="+mn-cs"/>
              </a:rPr>
              <a:t>{  </a:t>
            </a:r>
            <a:r>
              <a:rPr kumimoji="1" lang="en-US" altLang="zh-CN" sz="2800" b="1" kern="0" cap="none" spc="0" normalizeH="0" baseline="0" noProof="0" dirty="0" err="1">
                <a:solidFill>
                  <a:srgbClr val="00B050"/>
                </a:solidFill>
                <a:latin typeface="+mn-lt"/>
                <a:ea typeface="+mn-ea"/>
                <a:cs typeface="+mn-cs"/>
              </a:rPr>
              <a:t>printf</a:t>
            </a:r>
            <a:r>
              <a:rPr kumimoji="1" lang="en-US" altLang="zh-CN" sz="2800" b="1" kern="0" cap="none" spc="0" normalizeH="0" baseline="0" noProof="0" dirty="0">
                <a:solidFill>
                  <a:srgbClr val="00B050"/>
                </a:solidFill>
                <a:latin typeface="+mn-lt"/>
                <a:ea typeface="+mn-ea"/>
                <a:cs typeface="+mn-cs"/>
              </a:rPr>
              <a:t>(“******************\n”); }</a:t>
            </a:r>
            <a:endParaRPr kumimoji="1" lang="zh-CN" altLang="zh-CN" sz="2800" b="1" kern="0" cap="none" spc="0" normalizeH="0" baseline="0" noProof="0" dirty="0">
              <a:solidFill>
                <a:srgbClr val="00B050"/>
              </a:solidFill>
              <a:latin typeface="+mn-lt"/>
              <a:ea typeface="+mn-ea"/>
              <a:cs typeface="+mn-cs"/>
            </a:endParaRPr>
          </a:p>
        </p:txBody>
      </p:sp>
      <p:sp>
        <p:nvSpPr>
          <p:cNvPr id="6" name="Rectangle 3"/>
          <p:cNvSpPr txBox="1">
            <a:spLocks noChangeArrowheads="1"/>
          </p:cNvSpPr>
          <p:nvPr/>
        </p:nvSpPr>
        <p:spPr bwMode="auto">
          <a:xfrm>
            <a:off x="1952625" y="5500688"/>
            <a:ext cx="7429500" cy="1071563"/>
          </a:xfrm>
          <a:prstGeom prst="rect">
            <a:avLst/>
          </a:prstGeom>
          <a:noFill/>
          <a:ln w="9525">
            <a:noFill/>
            <a:miter lim="800000"/>
          </a:ln>
        </p:spPr>
        <p:txBody>
          <a:bodyPr/>
          <a:lstStyle/>
          <a:p>
            <a:pPr marR="0" defTabSz="914400">
              <a:buClrTx/>
              <a:buSzTx/>
              <a:buFontTx/>
              <a:buNone/>
              <a:defRPr/>
            </a:pPr>
            <a:r>
              <a:rPr kumimoji="1" lang="en-US" altLang="zh-CN" sz="2800" b="1" kern="0" cap="none" spc="0" normalizeH="0" baseline="0" noProof="0" dirty="0">
                <a:solidFill>
                  <a:srgbClr val="9D138D"/>
                </a:solidFill>
                <a:latin typeface="+mn-lt"/>
                <a:ea typeface="+mn-ea"/>
                <a:cs typeface="+mn-cs"/>
              </a:rPr>
              <a:t>void </a:t>
            </a:r>
            <a:r>
              <a:rPr kumimoji="1" lang="en-US" altLang="zh-CN" sz="2800" b="1" kern="0" cap="none" spc="0" normalizeH="0" baseline="0" noProof="0" dirty="0" err="1">
                <a:solidFill>
                  <a:srgbClr val="9D138D"/>
                </a:solidFill>
                <a:latin typeface="+mn-lt"/>
                <a:ea typeface="+mn-ea"/>
                <a:cs typeface="+mn-cs"/>
              </a:rPr>
              <a:t>print_message</a:t>
            </a:r>
            <a:r>
              <a:rPr kumimoji="1" lang="en-US" altLang="zh-CN" sz="2800" b="1" kern="0" cap="none" spc="0" normalizeH="0" baseline="0" noProof="0" dirty="0">
                <a:solidFill>
                  <a:srgbClr val="9D138D"/>
                </a:solidFill>
                <a:latin typeface="+mn-lt"/>
                <a:ea typeface="+mn-ea"/>
                <a:cs typeface="+mn-cs"/>
              </a:rPr>
              <a:t>() </a:t>
            </a:r>
            <a:endParaRPr kumimoji="1" lang="zh-CN" altLang="zh-CN" sz="2800" b="1" kern="0" cap="none" spc="0" normalizeH="0" baseline="0" noProof="0" dirty="0">
              <a:solidFill>
                <a:srgbClr val="9D138D"/>
              </a:solidFill>
              <a:latin typeface="+mn-lt"/>
              <a:ea typeface="+mn-ea"/>
              <a:cs typeface="+mn-cs"/>
            </a:endParaRPr>
          </a:p>
          <a:p>
            <a:pPr marR="0" defTabSz="914400">
              <a:buClrTx/>
              <a:buSzTx/>
              <a:buFontTx/>
              <a:buNone/>
              <a:defRPr/>
            </a:pPr>
            <a:r>
              <a:rPr kumimoji="1" lang="en-US" altLang="zh-CN" sz="2800" b="1" kern="0" cap="none" spc="0" normalizeH="0" baseline="0" noProof="0" dirty="0">
                <a:solidFill>
                  <a:srgbClr val="9D138D"/>
                </a:solidFill>
                <a:latin typeface="+mn-lt"/>
                <a:ea typeface="+mn-ea"/>
                <a:cs typeface="+mn-cs"/>
              </a:rPr>
              <a:t>{  </a:t>
            </a:r>
            <a:r>
              <a:rPr kumimoji="1" lang="en-US" altLang="zh-CN" sz="2800" b="1" kern="0" cap="none" spc="0" normalizeH="0" baseline="0" noProof="0" dirty="0" err="1">
                <a:solidFill>
                  <a:srgbClr val="9D138D"/>
                </a:solidFill>
                <a:latin typeface="+mn-lt"/>
                <a:ea typeface="+mn-ea"/>
                <a:cs typeface="+mn-cs"/>
              </a:rPr>
              <a:t>printf</a:t>
            </a:r>
            <a:r>
              <a:rPr kumimoji="1" lang="en-US" altLang="zh-CN" sz="2800" b="1" kern="0" cap="none" spc="0" normalizeH="0" baseline="0" noProof="0" dirty="0">
                <a:solidFill>
                  <a:srgbClr val="9D138D"/>
                </a:solidFill>
                <a:latin typeface="+mn-lt"/>
                <a:ea typeface="+mn-ea"/>
                <a:cs typeface="+mn-cs"/>
              </a:rPr>
              <a:t>(“  How do you do!\n”);  }</a:t>
            </a:r>
            <a:endParaRPr kumimoji="1" lang="zh-CN" altLang="zh-CN" sz="2800" b="1" kern="0" cap="none" spc="0" normalizeH="0" baseline="0" noProof="0" dirty="0" err="1">
              <a:solidFill>
                <a:srgbClr val="9D138D"/>
              </a:solidFill>
              <a:latin typeface="+mn-lt"/>
              <a:ea typeface="+mn-ea"/>
              <a:cs typeface="+mn-cs"/>
            </a:endParaRPr>
          </a:p>
        </p:txBody>
      </p:sp>
      <p:sp>
        <p:nvSpPr>
          <p:cNvPr id="7" name="圆角矩形标注 6"/>
          <p:cNvSpPr/>
          <p:nvPr/>
        </p:nvSpPr>
        <p:spPr>
          <a:xfrm>
            <a:off x="5453063" y="3500438"/>
            <a:ext cx="2286000" cy="571500"/>
          </a:xfrm>
          <a:prstGeom prst="wedgeRoundRectCallout">
            <a:avLst>
              <a:gd name="adj1" fmla="val -44407"/>
              <a:gd name="adj2" fmla="val 124750"/>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2800" b="1" dirty="0">
                <a:solidFill>
                  <a:srgbClr val="FF0000"/>
                </a:solidFill>
                <a:latin typeface="Arial" panose="020B0604020202020204" pitchFamily="34" charset="0"/>
              </a:rPr>
              <a:t>输出</a:t>
            </a:r>
            <a:r>
              <a:rPr lang="en-US" altLang="zh-CN" sz="2800" b="1" dirty="0">
                <a:solidFill>
                  <a:srgbClr val="FF0000"/>
                </a:solidFill>
                <a:latin typeface="Arial" panose="020B0604020202020204" pitchFamily="34" charset="0"/>
              </a:rPr>
              <a:t>16</a:t>
            </a:r>
            <a:r>
              <a:rPr lang="zh-CN" altLang="en-US" sz="2800" b="1" dirty="0">
                <a:solidFill>
                  <a:srgbClr val="FF0000"/>
                </a:solidFill>
                <a:latin typeface="Arial" panose="020B0604020202020204" pitchFamily="34" charset="0"/>
              </a:rPr>
              <a:t>个</a:t>
            </a:r>
            <a:r>
              <a:rPr lang="en-US" altLang="zh-CN" sz="2800" b="1" dirty="0">
                <a:solidFill>
                  <a:srgbClr val="FF0000"/>
                </a:solidFill>
                <a:latin typeface="Arial" panose="020B0604020202020204" pitchFamily="34" charset="0"/>
              </a:rPr>
              <a:t>*</a:t>
            </a:r>
            <a:endParaRPr lang="zh-CN" altLang="en-US" sz="2800" b="1" dirty="0">
              <a:solidFill>
                <a:srgbClr val="FF0000"/>
              </a:solidFill>
              <a:latin typeface="Arial" panose="020B0604020202020204" pitchFamily="34" charset="0"/>
            </a:endParaRPr>
          </a:p>
        </p:txBody>
      </p:sp>
      <p:sp>
        <p:nvSpPr>
          <p:cNvPr id="8" name="圆角矩形标注 7"/>
          <p:cNvSpPr/>
          <p:nvPr/>
        </p:nvSpPr>
        <p:spPr>
          <a:xfrm>
            <a:off x="6596063" y="5214938"/>
            <a:ext cx="2571750" cy="500062"/>
          </a:xfrm>
          <a:prstGeom prst="wedgeRoundRectCallout">
            <a:avLst>
              <a:gd name="adj1" fmla="val -53662"/>
              <a:gd name="adj2" fmla="val 97194"/>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zh-CN" sz="2800" b="1" dirty="0">
                <a:solidFill>
                  <a:srgbClr val="FF0000"/>
                </a:solidFill>
                <a:latin typeface="Arial" panose="020B0604020202020204" pitchFamily="34" charset="0"/>
              </a:rPr>
              <a:t>输出一行文字</a:t>
            </a:r>
            <a:endParaRPr lang="zh-CN" altLang="en-US" sz="2800" b="1" dirty="0">
              <a:solidFill>
                <a:srgbClr val="FF0000"/>
              </a:solidFill>
              <a:latin typeface="Arial" panose="020B0604020202020204" pitchFamily="34" charset="0"/>
            </a:endParaRPr>
          </a:p>
        </p:txBody>
      </p:sp>
      <p:pic>
        <p:nvPicPr>
          <p:cNvPr id="14343" name="图片 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内容占位符 2"/>
          <p:cNvSpPr>
            <a:spLocks noGrp="1"/>
          </p:cNvSpPr>
          <p:nvPr>
            <p:ph idx="1"/>
          </p:nvPr>
        </p:nvSpPr>
        <p:spPr>
          <a:xfrm>
            <a:off x="2166938" y="857250"/>
            <a:ext cx="8001000" cy="550068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void hanoi(int n,char one,</a:t>
            </a:r>
            <a:endParaRPr kumimoji="1" lang="en-US"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9D138D"/>
                </a:solidFill>
                <a:latin typeface="+mn-lt"/>
                <a:ea typeface="+mn-ea"/>
                <a:cs typeface="+mn-cs"/>
              </a:rPr>
              <a:t>                       char two,char three);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m;</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printf(“the number of diskes:");</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scanf("%d",&amp;m);</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printf("move %d diskes:\n",m);</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hanoi</a:t>
            </a:r>
            <a:r>
              <a:rPr kumimoji="1" lang="en-US" altLang="zh-CN" sz="2800" dirty="0">
                <a:latin typeface="+mn-lt"/>
                <a:ea typeface="+mn-ea"/>
                <a:cs typeface="+mn-cs"/>
              </a:rPr>
              <a:t>(m,'A','B','C');</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pic>
        <p:nvPicPr>
          <p:cNvPr id="122883"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内容占位符 2"/>
          <p:cNvSpPr>
            <a:spLocks noGrp="1"/>
          </p:cNvSpPr>
          <p:nvPr>
            <p:ph idx="1"/>
          </p:nvPr>
        </p:nvSpPr>
        <p:spPr>
          <a:xfrm>
            <a:off x="2166938" y="642938"/>
            <a:ext cx="8001000" cy="5715000"/>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void </a:t>
            </a:r>
            <a:r>
              <a:rPr kumimoji="1" lang="en-US" altLang="zh-CN" sz="2800" dirty="0">
                <a:solidFill>
                  <a:srgbClr val="9D138D"/>
                </a:solidFill>
                <a:latin typeface="+mn-lt"/>
                <a:ea typeface="+mn-ea"/>
                <a:cs typeface="+mn-cs"/>
              </a:rPr>
              <a:t>hanoi</a:t>
            </a:r>
            <a:r>
              <a:rPr kumimoji="1" lang="en-US" altLang="zh-CN" sz="2800" dirty="0">
                <a:latin typeface="+mn-lt"/>
                <a:ea typeface="+mn-ea"/>
                <a:cs typeface="+mn-cs"/>
              </a:rPr>
              <a:t>(int n,char one,char two,</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char three)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r>
              <a:rPr kumimoji="1" lang="en-US" altLang="zh-CN" sz="2800" dirty="0">
                <a:solidFill>
                  <a:srgbClr val="00B050"/>
                </a:solidFill>
                <a:latin typeface="+mn-lt"/>
                <a:ea typeface="+mn-ea"/>
                <a:cs typeface="+mn-cs"/>
              </a:rPr>
              <a:t>void move(char x,char y); </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if(n==1)</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move</a:t>
            </a:r>
            <a:r>
              <a:rPr kumimoji="1" lang="en-US" altLang="zh-CN" sz="2800" dirty="0">
                <a:latin typeface="+mn-lt"/>
                <a:ea typeface="+mn-ea"/>
                <a:cs typeface="+mn-cs"/>
              </a:rPr>
              <a:t>(one,three);</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r>
              <a:rPr kumimoji="1" lang="en-US" altLang="zh-CN" sz="2800" dirty="0">
                <a:solidFill>
                  <a:srgbClr val="9D138D"/>
                </a:solidFill>
                <a:latin typeface="+mn-lt"/>
                <a:ea typeface="+mn-ea"/>
                <a:cs typeface="+mn-cs"/>
              </a:rPr>
              <a:t>hanoi</a:t>
            </a:r>
            <a:r>
              <a:rPr kumimoji="1" lang="en-US" altLang="zh-CN" sz="2800" dirty="0">
                <a:latin typeface="+mn-lt"/>
                <a:ea typeface="+mn-ea"/>
                <a:cs typeface="+mn-cs"/>
              </a:rPr>
              <a:t>(n-1,one,three,two);</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move</a:t>
            </a:r>
            <a:r>
              <a:rPr kumimoji="1" lang="en-US" altLang="zh-CN" sz="2800" dirty="0">
                <a:latin typeface="+mn-lt"/>
                <a:ea typeface="+mn-ea"/>
                <a:cs typeface="+mn-cs"/>
              </a:rPr>
              <a:t>(one,three);</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hanoi</a:t>
            </a:r>
            <a:r>
              <a:rPr kumimoji="1" lang="en-US" altLang="zh-CN" sz="2800" dirty="0">
                <a:latin typeface="+mn-lt"/>
                <a:ea typeface="+mn-ea"/>
                <a:cs typeface="+mn-cs"/>
              </a:rPr>
              <a:t>(n-1,two,one,three);</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pic>
        <p:nvPicPr>
          <p:cNvPr id="123907"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内容占位符 2"/>
          <p:cNvSpPr>
            <a:spLocks noGrp="1"/>
          </p:cNvSpPr>
          <p:nvPr>
            <p:ph idx="1"/>
          </p:nvPr>
        </p:nvSpPr>
        <p:spPr>
          <a:xfrm>
            <a:off x="2095500" y="642938"/>
            <a:ext cx="7358063" cy="2286000"/>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void </a:t>
            </a:r>
            <a:r>
              <a:rPr kumimoji="1" lang="en-US" altLang="zh-CN" sz="2800" dirty="0">
                <a:solidFill>
                  <a:srgbClr val="00B050"/>
                </a:solidFill>
                <a:latin typeface="+mn-lt"/>
                <a:ea typeface="+mn-ea"/>
                <a:cs typeface="+mn-cs"/>
              </a:rPr>
              <a:t>move</a:t>
            </a:r>
            <a:r>
              <a:rPr kumimoji="1" lang="en-US" altLang="zh-CN" sz="2800" dirty="0">
                <a:latin typeface="+mn-lt"/>
                <a:ea typeface="+mn-ea"/>
                <a:cs typeface="+mn-cs"/>
              </a:rPr>
              <a:t>(char x,char y)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printf("%c--&gt;%c\n",x,y);</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grpSp>
        <p:nvGrpSpPr>
          <p:cNvPr id="2" name="组合 6"/>
          <p:cNvGrpSpPr/>
          <p:nvPr/>
        </p:nvGrpSpPr>
        <p:grpSpPr>
          <a:xfrm>
            <a:off x="3952875" y="2500313"/>
            <a:ext cx="5072063" cy="4357687"/>
            <a:chOff x="1643042" y="2214554"/>
            <a:chExt cx="5786478" cy="4934946"/>
          </a:xfrm>
        </p:grpSpPr>
        <p:pic>
          <p:nvPicPr>
            <p:cNvPr id="124933" name="Picture 3"/>
            <p:cNvPicPr>
              <a:picLocks noChangeAspect="1"/>
            </p:cNvPicPr>
            <p:nvPr/>
          </p:nvPicPr>
          <p:blipFill>
            <a:blip r:embed="rId1"/>
            <a:stretch>
              <a:fillRect/>
            </a:stretch>
          </p:blipFill>
          <p:spPr>
            <a:xfrm>
              <a:off x="1643042" y="2214554"/>
              <a:ext cx="5766971" cy="528639"/>
            </a:xfrm>
            <a:prstGeom prst="rect">
              <a:avLst/>
            </a:prstGeom>
            <a:noFill/>
            <a:ln w="9525">
              <a:noFill/>
            </a:ln>
          </p:spPr>
        </p:pic>
        <p:pic>
          <p:nvPicPr>
            <p:cNvPr id="124934" name="Picture 4"/>
            <p:cNvPicPr>
              <a:picLocks noChangeAspect="1"/>
            </p:cNvPicPr>
            <p:nvPr/>
          </p:nvPicPr>
          <p:blipFill>
            <a:blip r:embed="rId2"/>
            <a:stretch>
              <a:fillRect/>
            </a:stretch>
          </p:blipFill>
          <p:spPr>
            <a:xfrm>
              <a:off x="1643042" y="2714620"/>
              <a:ext cx="5786478" cy="594872"/>
            </a:xfrm>
            <a:prstGeom prst="rect">
              <a:avLst/>
            </a:prstGeom>
            <a:noFill/>
            <a:ln w="9525">
              <a:noFill/>
            </a:ln>
          </p:spPr>
        </p:pic>
        <p:pic>
          <p:nvPicPr>
            <p:cNvPr id="124935" name="Picture 5"/>
            <p:cNvPicPr>
              <a:picLocks noChangeAspect="1"/>
            </p:cNvPicPr>
            <p:nvPr/>
          </p:nvPicPr>
          <p:blipFill>
            <a:blip r:embed="rId3"/>
            <a:stretch>
              <a:fillRect/>
            </a:stretch>
          </p:blipFill>
          <p:spPr>
            <a:xfrm>
              <a:off x="1643042" y="3286124"/>
              <a:ext cx="5786478" cy="3863376"/>
            </a:xfrm>
            <a:prstGeom prst="rect">
              <a:avLst/>
            </a:prstGeom>
            <a:noFill/>
            <a:ln w="9525">
              <a:noFill/>
            </a:ln>
          </p:spPr>
        </p:pic>
      </p:grpSp>
      <p:pic>
        <p:nvPicPr>
          <p:cNvPr id="124932" name="图片 6" descr="Untitled.png">
            <a:hlinkClick r:id="rId4" action="ppaction://hlinksldjump"/>
          </p:cNvPr>
          <p:cNvPicPr>
            <a:picLocks noChangeAspect="1"/>
          </p:cNvPicPr>
          <p:nvPr/>
        </p:nvPicPr>
        <p:blipFill>
          <a:blip r:embed="rId5"/>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524000" y="929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5.7</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数组作为函数参数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25955" name="Rectangle 3"/>
          <p:cNvSpPr>
            <a:spLocks noGrp="1"/>
          </p:cNvSpPr>
          <p:nvPr>
            <p:ph idx="1"/>
          </p:nvPr>
        </p:nvSpPr>
        <p:spPr>
          <a:xfrm>
            <a:off x="2738438" y="2143125"/>
            <a:ext cx="6715125" cy="2786063"/>
          </a:xfrm>
        </p:spPr>
        <p:txBody>
          <a:bodyPr vert="horz" wrap="square" lIns="91440" tIns="45720" rIns="91440" bIns="45720" anchor="t" anchorCtr="0"/>
          <a:p>
            <a:pPr>
              <a:buFont typeface="Wingdings" panose="05000000000000000000" pitchFamily="2" charset="2"/>
              <a:buNone/>
            </a:pPr>
            <a:r>
              <a:rPr kumimoji="1" lang="en-US" altLang="zh-CN" sz="3600" dirty="0">
                <a:latin typeface="+mn-lt"/>
                <a:ea typeface="+mn-ea"/>
                <a:cs typeface="+mn-cs"/>
                <a:hlinkClick r:id="rId1" action="ppaction://hlinksldjump"/>
              </a:rPr>
              <a:t>5.5.1</a:t>
            </a:r>
            <a:r>
              <a:rPr kumimoji="1" lang="zh-CN" altLang="zh-CN" sz="3600" dirty="0">
                <a:latin typeface="+mn-lt"/>
                <a:ea typeface="+mn-ea"/>
                <a:cs typeface="+mn-cs"/>
                <a:hlinkClick r:id="rId1" action="ppaction://hlinksldjump"/>
              </a:rPr>
              <a:t>数组元素作函数实参</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2" action="ppaction://hlinksldjump"/>
              </a:rPr>
              <a:t>5.5.2</a:t>
            </a:r>
            <a:r>
              <a:rPr kumimoji="1" lang="zh-CN" altLang="zh-CN" sz="3600" dirty="0">
                <a:latin typeface="+mn-lt"/>
                <a:ea typeface="+mn-ea"/>
                <a:cs typeface="+mn-cs"/>
                <a:hlinkClick r:id="rId2" action="ppaction://hlinksldjump"/>
              </a:rPr>
              <a:t>数组名作函数参数</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3" action="ppaction://hlinksldjump"/>
              </a:rPr>
              <a:t>5.5.3</a:t>
            </a:r>
            <a:r>
              <a:rPr kumimoji="1" lang="zh-CN" altLang="zh-CN" sz="3600" dirty="0">
                <a:latin typeface="+mn-lt"/>
                <a:ea typeface="+mn-ea"/>
                <a:cs typeface="+mn-cs"/>
                <a:hlinkClick r:id="rId3" action="ppaction://hlinksldjump"/>
              </a:rPr>
              <a:t>多维数组名作函数参数</a:t>
            </a:r>
            <a:endParaRPr kumimoji="1" lang="zh-CN" altLang="zh-CN" sz="3600" dirty="0">
              <a:latin typeface="+mn-lt"/>
              <a:ea typeface="+mn-ea"/>
              <a:cs typeface="+mn-cs"/>
            </a:endParaRPr>
          </a:p>
        </p:txBody>
      </p:sp>
      <p:pic>
        <p:nvPicPr>
          <p:cNvPr id="125956" name="图片 3" descr="Untitled.png">
            <a:hlinkClick r:id="rId4" action="ppaction://hlinksldjump"/>
          </p:cNvPr>
          <p:cNvPicPr>
            <a:picLocks noChangeAspect="1"/>
          </p:cNvPicPr>
          <p:nvPr/>
        </p:nvPicPr>
        <p:blipFill>
          <a:blip r:embed="rId5"/>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5.5.1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数组元素作函数实参</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26979" name="Rectangle 3"/>
          <p:cNvSpPr>
            <a:spLocks noGrp="1"/>
          </p:cNvSpPr>
          <p:nvPr>
            <p:ph idx="1"/>
          </p:nvPr>
        </p:nvSpPr>
        <p:spPr>
          <a:xfrm>
            <a:off x="2452688" y="2143125"/>
            <a:ext cx="7358062" cy="164306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9 </a:t>
            </a:r>
            <a:r>
              <a:rPr kumimoji="1" lang="zh-CN" altLang="zh-CN" dirty="0">
                <a:latin typeface="+mn-lt"/>
                <a:ea typeface="+mn-ea"/>
                <a:cs typeface="+mn-cs"/>
              </a:rPr>
              <a:t>输入</a:t>
            </a:r>
            <a:r>
              <a:rPr kumimoji="1" lang="en-US" altLang="zh-CN" dirty="0">
                <a:latin typeface="+mn-lt"/>
                <a:ea typeface="+mn-ea"/>
                <a:cs typeface="+mn-cs"/>
              </a:rPr>
              <a:t>10</a:t>
            </a:r>
            <a:r>
              <a:rPr kumimoji="1" lang="zh-CN" altLang="zh-CN" dirty="0">
                <a:latin typeface="+mn-lt"/>
                <a:ea typeface="+mn-ea"/>
                <a:cs typeface="+mn-cs"/>
              </a:rPr>
              <a:t>个数，要求输出其中值最大的元素和该数是第几个数。</a:t>
            </a:r>
            <a:endParaRPr kumimoji="1" lang="zh-CN" altLang="zh-CN" dirty="0">
              <a:latin typeface="+mn-lt"/>
              <a:ea typeface="+mn-ea"/>
              <a:cs typeface="+mn-cs"/>
            </a:endParaRPr>
          </a:p>
        </p:txBody>
      </p:sp>
      <p:pic>
        <p:nvPicPr>
          <p:cNvPr id="126980"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5.5.1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数组元素作函数实参</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28003" name="Rectangle 3"/>
          <p:cNvSpPr>
            <a:spLocks noGrp="1"/>
          </p:cNvSpPr>
          <p:nvPr>
            <p:ph idx="1"/>
          </p:nvPr>
        </p:nvSpPr>
        <p:spPr>
          <a:xfrm>
            <a:off x="2166938" y="1714500"/>
            <a:ext cx="7572375" cy="4643438"/>
          </a:xfrm>
        </p:spPr>
        <p:txBody>
          <a:bodyPr vert="horz" wrap="square" lIns="91440" tIns="45720" rIns="91440" bIns="45720" anchor="t" anchorCtr="0"/>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定义数组</a:t>
            </a:r>
            <a:r>
              <a:rPr kumimoji="1" lang="en-US" altLang="zh-CN" dirty="0">
                <a:latin typeface="+mn-lt"/>
                <a:ea typeface="+mn-ea"/>
              </a:rPr>
              <a:t>a</a:t>
            </a:r>
            <a:r>
              <a:rPr kumimoji="1" lang="zh-CN" altLang="zh-CN" dirty="0">
                <a:latin typeface="+mn-lt"/>
                <a:ea typeface="+mn-ea"/>
              </a:rPr>
              <a:t>，用来存放</a:t>
            </a:r>
            <a:r>
              <a:rPr kumimoji="1" lang="en-US" altLang="zh-CN" dirty="0">
                <a:latin typeface="+mn-lt"/>
                <a:ea typeface="+mn-ea"/>
              </a:rPr>
              <a:t>10</a:t>
            </a:r>
            <a:r>
              <a:rPr kumimoji="1" lang="zh-CN" altLang="zh-CN" dirty="0">
                <a:latin typeface="+mn-lt"/>
                <a:ea typeface="+mn-ea"/>
              </a:rPr>
              <a:t>个数</a:t>
            </a:r>
            <a:endParaRPr kumimoji="1" lang="en-US" altLang="zh-CN" dirty="0">
              <a:latin typeface="+mn-lt"/>
              <a:ea typeface="+mn-ea"/>
            </a:endParaRPr>
          </a:p>
          <a:p>
            <a:pPr lvl="1"/>
            <a:r>
              <a:rPr kumimoji="1" lang="zh-CN" altLang="zh-CN" dirty="0">
                <a:latin typeface="+mn-lt"/>
                <a:ea typeface="+mn-ea"/>
              </a:rPr>
              <a:t>设计函数</a:t>
            </a:r>
            <a:r>
              <a:rPr kumimoji="1" lang="en-US" altLang="zh-CN" dirty="0">
                <a:latin typeface="+mn-lt"/>
                <a:ea typeface="+mn-ea"/>
              </a:rPr>
              <a:t>max</a:t>
            </a:r>
            <a:r>
              <a:rPr kumimoji="1" lang="zh-CN" altLang="zh-CN" dirty="0">
                <a:latin typeface="+mn-lt"/>
                <a:ea typeface="+mn-ea"/>
              </a:rPr>
              <a:t>，用来求两个数中的大者</a:t>
            </a:r>
            <a:endParaRPr kumimoji="1" lang="en-US" altLang="zh-CN" dirty="0">
              <a:latin typeface="+mn-lt"/>
              <a:ea typeface="+mn-ea"/>
            </a:endParaRPr>
          </a:p>
          <a:p>
            <a:pPr lvl="1"/>
            <a:r>
              <a:rPr kumimoji="1" lang="zh-CN" altLang="zh-CN" dirty="0">
                <a:latin typeface="+mn-lt"/>
                <a:ea typeface="+mn-ea"/>
              </a:rPr>
              <a:t>在主函数中定义变量</a:t>
            </a:r>
            <a:r>
              <a:rPr kumimoji="1" lang="en-US" altLang="zh-CN" dirty="0">
                <a:latin typeface="+mn-lt"/>
                <a:ea typeface="+mn-ea"/>
              </a:rPr>
              <a:t>m</a:t>
            </a:r>
            <a:r>
              <a:rPr kumimoji="1" lang="zh-CN" altLang="zh-CN" dirty="0">
                <a:latin typeface="+mn-lt"/>
                <a:ea typeface="+mn-ea"/>
              </a:rPr>
              <a:t>，初值为</a:t>
            </a:r>
            <a:r>
              <a:rPr kumimoji="1" lang="en-US" altLang="zh-CN" dirty="0">
                <a:latin typeface="+mn-lt"/>
                <a:ea typeface="+mn-ea"/>
              </a:rPr>
              <a:t>a[0]</a:t>
            </a:r>
            <a:r>
              <a:rPr kumimoji="1" lang="zh-CN" altLang="zh-CN" dirty="0">
                <a:latin typeface="+mn-lt"/>
                <a:ea typeface="+mn-ea"/>
              </a:rPr>
              <a:t>，每次调用</a:t>
            </a:r>
            <a:r>
              <a:rPr kumimoji="1" lang="en-US" altLang="zh-CN" dirty="0">
                <a:latin typeface="+mn-lt"/>
                <a:ea typeface="+mn-ea"/>
              </a:rPr>
              <a:t>max</a:t>
            </a:r>
            <a:r>
              <a:rPr kumimoji="1" lang="zh-CN" altLang="zh-CN" dirty="0">
                <a:latin typeface="+mn-lt"/>
                <a:ea typeface="+mn-ea"/>
              </a:rPr>
              <a:t>函数后的返回值存放在</a:t>
            </a:r>
            <a:r>
              <a:rPr kumimoji="1" lang="en-US" altLang="zh-CN" dirty="0">
                <a:latin typeface="+mn-lt"/>
                <a:ea typeface="+mn-ea"/>
              </a:rPr>
              <a:t>m</a:t>
            </a:r>
            <a:r>
              <a:rPr kumimoji="1" lang="zh-CN" altLang="zh-CN" dirty="0">
                <a:latin typeface="+mn-lt"/>
                <a:ea typeface="+mn-ea"/>
              </a:rPr>
              <a:t>中</a:t>
            </a:r>
            <a:endParaRPr kumimoji="1" lang="en-US" altLang="zh-CN" dirty="0">
              <a:latin typeface="+mn-lt"/>
              <a:ea typeface="+mn-ea"/>
            </a:endParaRPr>
          </a:p>
          <a:p>
            <a:pPr lvl="1"/>
            <a:r>
              <a:rPr kumimoji="1" lang="zh-CN" altLang="zh-CN" dirty="0">
                <a:latin typeface="+mn-lt"/>
                <a:ea typeface="+mn-ea"/>
              </a:rPr>
              <a:t>用“打擂台”算法，依次将数组元素</a:t>
            </a:r>
            <a:r>
              <a:rPr kumimoji="1" lang="en-US" altLang="zh-CN" dirty="0">
                <a:latin typeface="+mn-lt"/>
                <a:ea typeface="+mn-ea"/>
              </a:rPr>
              <a:t>a[1]</a:t>
            </a:r>
            <a:r>
              <a:rPr kumimoji="1" lang="zh-CN" altLang="zh-CN" dirty="0">
                <a:latin typeface="+mn-lt"/>
                <a:ea typeface="+mn-ea"/>
              </a:rPr>
              <a:t>到</a:t>
            </a:r>
            <a:r>
              <a:rPr kumimoji="1" lang="en-US" altLang="zh-CN" dirty="0">
                <a:latin typeface="+mn-lt"/>
                <a:ea typeface="+mn-ea"/>
              </a:rPr>
              <a:t>a[9]</a:t>
            </a:r>
            <a:r>
              <a:rPr kumimoji="1" lang="zh-CN" altLang="zh-CN" dirty="0">
                <a:latin typeface="+mn-lt"/>
                <a:ea typeface="+mn-ea"/>
              </a:rPr>
              <a:t>与</a:t>
            </a:r>
            <a:r>
              <a:rPr kumimoji="1" lang="en-US" altLang="zh-CN" dirty="0">
                <a:latin typeface="+mn-lt"/>
                <a:ea typeface="+mn-ea"/>
              </a:rPr>
              <a:t>m</a:t>
            </a:r>
            <a:r>
              <a:rPr kumimoji="1" lang="zh-CN" altLang="zh-CN" dirty="0">
                <a:latin typeface="+mn-lt"/>
                <a:ea typeface="+mn-ea"/>
              </a:rPr>
              <a:t>比较，最后得到的</a:t>
            </a:r>
            <a:r>
              <a:rPr kumimoji="1" lang="en-US" altLang="zh-CN" dirty="0">
                <a:latin typeface="+mn-lt"/>
                <a:ea typeface="+mn-ea"/>
              </a:rPr>
              <a:t>m</a:t>
            </a:r>
            <a:r>
              <a:rPr kumimoji="1" lang="zh-CN" altLang="zh-CN" dirty="0">
                <a:latin typeface="+mn-lt"/>
                <a:ea typeface="+mn-ea"/>
              </a:rPr>
              <a:t>值就是</a:t>
            </a:r>
            <a:r>
              <a:rPr kumimoji="1" lang="en-US" altLang="zh-CN" dirty="0">
                <a:latin typeface="+mn-lt"/>
                <a:ea typeface="+mn-ea"/>
              </a:rPr>
              <a:t>10</a:t>
            </a:r>
            <a:r>
              <a:rPr kumimoji="1" lang="zh-CN" altLang="zh-CN" dirty="0">
                <a:latin typeface="+mn-lt"/>
                <a:ea typeface="+mn-ea"/>
              </a:rPr>
              <a:t>个数中的最大者</a:t>
            </a:r>
            <a:endParaRPr kumimoji="1" lang="zh-CN" altLang="zh-CN" dirty="0">
              <a:latin typeface="+mn-lt"/>
              <a:ea typeface="+mn-ea"/>
            </a:endParaRPr>
          </a:p>
          <a:p>
            <a:pPr>
              <a:buFont typeface="Wingdings" panose="05000000000000000000" pitchFamily="2" charset="2"/>
              <a:buNone/>
            </a:pPr>
            <a:endParaRPr kumimoji="1" lang="zh-CN" altLang="zh-CN" dirty="0">
              <a:latin typeface="+mn-lt"/>
              <a:ea typeface="+mn-ea"/>
              <a:cs typeface="+mn-cs"/>
            </a:endParaRPr>
          </a:p>
        </p:txBody>
      </p:sp>
      <p:pic>
        <p:nvPicPr>
          <p:cNvPr id="128004"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8003">
                                            <p:txEl>
                                              <p:charRg st="6" end="21"/>
                                            </p:txEl>
                                          </p:spTgt>
                                        </p:tgtEl>
                                        <p:attrNameLst>
                                          <p:attrName>style.visibility</p:attrName>
                                        </p:attrNameLst>
                                      </p:cBhvr>
                                      <p:to>
                                        <p:strVal val="visible"/>
                                      </p:to>
                                    </p:set>
                                    <p:animEffect transition="in" filter="blinds(horizontal)">
                                      <p:cBhvr>
                                        <p:cTn id="7" dur="500"/>
                                        <p:tgtEl>
                                          <p:spTgt spid="128003">
                                            <p:txEl>
                                              <p:charRg st="6" end="2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8003">
                                            <p:txEl>
                                              <p:charRg st="21" end="40"/>
                                            </p:txEl>
                                          </p:spTgt>
                                        </p:tgtEl>
                                        <p:attrNameLst>
                                          <p:attrName>style.visibility</p:attrName>
                                        </p:attrNameLst>
                                      </p:cBhvr>
                                      <p:to>
                                        <p:strVal val="visible"/>
                                      </p:to>
                                    </p:set>
                                    <p:animEffect transition="in" filter="blinds(horizontal)">
                                      <p:cBhvr>
                                        <p:cTn id="12" dur="500"/>
                                        <p:tgtEl>
                                          <p:spTgt spid="128003">
                                            <p:txEl>
                                              <p:charRg st="21" end="4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8003">
                                            <p:txEl>
                                              <p:charRg st="40" end="79"/>
                                            </p:txEl>
                                          </p:spTgt>
                                        </p:tgtEl>
                                        <p:attrNameLst>
                                          <p:attrName>style.visibility</p:attrName>
                                        </p:attrNameLst>
                                      </p:cBhvr>
                                      <p:to>
                                        <p:strVal val="visible"/>
                                      </p:to>
                                    </p:set>
                                    <p:animEffect transition="in" filter="blinds(horizontal)">
                                      <p:cBhvr>
                                        <p:cTn id="17" dur="500"/>
                                        <p:tgtEl>
                                          <p:spTgt spid="128003">
                                            <p:txEl>
                                              <p:charRg st="40" end="7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8003">
                                            <p:txEl>
                                              <p:charRg st="79" end="128"/>
                                            </p:txEl>
                                          </p:spTgt>
                                        </p:tgtEl>
                                        <p:attrNameLst>
                                          <p:attrName>style.visibility</p:attrName>
                                        </p:attrNameLst>
                                      </p:cBhvr>
                                      <p:to>
                                        <p:strVal val="visible"/>
                                      </p:to>
                                    </p:set>
                                    <p:animEffect transition="in" filter="blinds(horizontal)">
                                      <p:cBhvr>
                                        <p:cTn id="22" dur="500"/>
                                        <p:tgtEl>
                                          <p:spTgt spid="128003">
                                            <p:txEl>
                                              <p:charRg st="79" end="1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内容占位符 2"/>
          <p:cNvSpPr>
            <a:spLocks noGrp="1"/>
          </p:cNvSpPr>
          <p:nvPr>
            <p:ph idx="1"/>
          </p:nvPr>
        </p:nvSpPr>
        <p:spPr>
          <a:xfrm>
            <a:off x="2024063" y="1071563"/>
            <a:ext cx="8153400" cy="4500562"/>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max(int x,int y);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a[10],m,n,i;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printf(“10 integer numbers:\n");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for(i=0;i&lt;10;i++)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scanf("%d",&amp;a[i]);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en-US" sz="2800" dirty="0">
              <a:latin typeface="+mn-lt"/>
              <a:ea typeface="+mn-ea"/>
              <a:cs typeface="+mn-cs"/>
            </a:endParaRPr>
          </a:p>
        </p:txBody>
      </p:sp>
      <p:grpSp>
        <p:nvGrpSpPr>
          <p:cNvPr id="2" name="组合 7"/>
          <p:cNvGrpSpPr/>
          <p:nvPr/>
        </p:nvGrpSpPr>
        <p:grpSpPr>
          <a:xfrm>
            <a:off x="3309938" y="5357813"/>
            <a:ext cx="5500687" cy="865187"/>
            <a:chOff x="2000232" y="5539652"/>
            <a:chExt cx="5500726" cy="864692"/>
          </a:xfrm>
        </p:grpSpPr>
        <p:pic>
          <p:nvPicPr>
            <p:cNvPr id="129029" name="Picture 3"/>
            <p:cNvPicPr>
              <a:picLocks noChangeAspect="1"/>
            </p:cNvPicPr>
            <p:nvPr/>
          </p:nvPicPr>
          <p:blipFill>
            <a:blip r:embed="rId1"/>
            <a:stretch>
              <a:fillRect/>
            </a:stretch>
          </p:blipFill>
          <p:spPr>
            <a:xfrm>
              <a:off x="2000232" y="5975716"/>
              <a:ext cx="5498263" cy="428628"/>
            </a:xfrm>
            <a:prstGeom prst="rect">
              <a:avLst/>
            </a:prstGeom>
            <a:noFill/>
            <a:ln w="9525">
              <a:noFill/>
            </a:ln>
          </p:spPr>
        </p:pic>
        <p:pic>
          <p:nvPicPr>
            <p:cNvPr id="129030" name="Picture 2"/>
            <p:cNvPicPr>
              <a:picLocks noChangeAspect="1"/>
            </p:cNvPicPr>
            <p:nvPr/>
          </p:nvPicPr>
          <p:blipFill>
            <a:blip r:embed="rId2"/>
            <a:stretch>
              <a:fillRect/>
            </a:stretch>
          </p:blipFill>
          <p:spPr>
            <a:xfrm>
              <a:off x="2000232" y="5539652"/>
              <a:ext cx="3830795" cy="453262"/>
            </a:xfrm>
            <a:prstGeom prst="rect">
              <a:avLst/>
            </a:prstGeom>
            <a:noFill/>
            <a:ln w="9525">
              <a:noFill/>
            </a:ln>
          </p:spPr>
        </p:pic>
        <p:pic>
          <p:nvPicPr>
            <p:cNvPr id="129031" name="Picture 5"/>
            <p:cNvPicPr>
              <a:picLocks noChangeAspect="1"/>
            </p:cNvPicPr>
            <p:nvPr/>
          </p:nvPicPr>
          <p:blipFill>
            <a:blip r:embed="rId3"/>
            <a:stretch>
              <a:fillRect/>
            </a:stretch>
          </p:blipFill>
          <p:spPr>
            <a:xfrm>
              <a:off x="5786446" y="5547087"/>
              <a:ext cx="1714512" cy="450059"/>
            </a:xfrm>
            <a:prstGeom prst="rect">
              <a:avLst/>
            </a:prstGeom>
            <a:noFill/>
            <a:ln w="9525">
              <a:noFill/>
            </a:ln>
          </p:spPr>
        </p:pic>
      </p:grpSp>
      <p:pic>
        <p:nvPicPr>
          <p:cNvPr id="129028" name="图片 6" descr="Untitled2.png">
            <a:hlinkClick r:id="rId4" action="ppaction://hlinksldjump"/>
          </p:cNvPr>
          <p:cNvPicPr>
            <a:picLocks noChangeAspect="1"/>
          </p:cNvPicPr>
          <p:nvPr/>
        </p:nvPicPr>
        <p:blipFill>
          <a:blip r:embed="rId5"/>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内容占位符 2"/>
          <p:cNvSpPr>
            <a:spLocks noGrp="1"/>
          </p:cNvSpPr>
          <p:nvPr>
            <p:ph idx="1"/>
          </p:nvPr>
        </p:nvSpPr>
        <p:spPr>
          <a:xfrm>
            <a:off x="2024063" y="642938"/>
            <a:ext cx="8429625" cy="4786312"/>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   for(i=1,m=a[0],n=0;i&lt;10;i++)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if (</a:t>
            </a:r>
            <a:r>
              <a:rPr kumimoji="1" lang="en-US" altLang="zh-CN" sz="2800" dirty="0">
                <a:solidFill>
                  <a:srgbClr val="9D138D"/>
                </a:solidFill>
                <a:latin typeface="+mn-lt"/>
                <a:ea typeface="+mn-ea"/>
                <a:cs typeface="+mn-cs"/>
              </a:rPr>
              <a:t>max</a:t>
            </a:r>
            <a:r>
              <a:rPr kumimoji="1" lang="en-US" altLang="zh-CN" sz="2800" dirty="0">
                <a:latin typeface="+mn-lt"/>
                <a:ea typeface="+mn-ea"/>
                <a:cs typeface="+mn-cs"/>
              </a:rPr>
              <a:t>(m,a[i])&gt;m)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m=</a:t>
            </a:r>
            <a:r>
              <a:rPr kumimoji="1" lang="en-US" altLang="zh-CN" sz="2800" dirty="0">
                <a:solidFill>
                  <a:srgbClr val="9D138D"/>
                </a:solidFill>
                <a:latin typeface="+mn-lt"/>
                <a:ea typeface="+mn-ea"/>
                <a:cs typeface="+mn-cs"/>
              </a:rPr>
              <a:t>max</a:t>
            </a:r>
            <a:r>
              <a:rPr kumimoji="1" lang="en-US" altLang="zh-CN" sz="2800" dirty="0">
                <a:latin typeface="+mn-lt"/>
                <a:ea typeface="+mn-ea"/>
                <a:cs typeface="+mn-cs"/>
              </a:rPr>
              <a:t>(m,a[i]);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n=i;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printf(“largest number is %d\n",m);</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printf(“%dth number.\n“,n+1);</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en-US" sz="2800" dirty="0">
              <a:latin typeface="+mn-lt"/>
              <a:ea typeface="+mn-ea"/>
              <a:cs typeface="+mn-cs"/>
            </a:endParaRPr>
          </a:p>
        </p:txBody>
      </p:sp>
      <p:sp>
        <p:nvSpPr>
          <p:cNvPr id="4" name="内容占位符 2"/>
          <p:cNvSpPr txBox="1"/>
          <p:nvPr/>
        </p:nvSpPr>
        <p:spPr bwMode="auto">
          <a:xfrm>
            <a:off x="2024063" y="5357813"/>
            <a:ext cx="5072063" cy="1143000"/>
          </a:xfrm>
          <a:prstGeom prst="rect">
            <a:avLst/>
          </a:prstGeom>
          <a:noFill/>
          <a:ln w="9525">
            <a:noFill/>
            <a:miter lim="800000"/>
          </a:ln>
        </p:spPr>
        <p:txBody>
          <a:bodyPr/>
          <a:lstStyle/>
          <a:p>
            <a:pPr marR="0" defTabSz="914400">
              <a:buClrTx/>
              <a:buSzTx/>
              <a:buFontTx/>
              <a:buNone/>
              <a:defRPr/>
            </a:pPr>
            <a:r>
              <a:rPr kumimoji="1" lang="en-US" altLang="zh-CN" sz="2800" b="1" kern="1200" cap="none" spc="0" normalizeH="0" baseline="0" noProof="0" dirty="0" err="1">
                <a:solidFill>
                  <a:srgbClr val="9D138D"/>
                </a:solidFill>
                <a:latin typeface="+mn-lt"/>
                <a:ea typeface="+mn-ea"/>
                <a:cs typeface="+mn-cs"/>
              </a:rPr>
              <a:t>int</a:t>
            </a:r>
            <a:r>
              <a:rPr kumimoji="1" lang="en-US" altLang="zh-CN" sz="2800" b="1" kern="1200" cap="none" spc="0" normalizeH="0" baseline="0" noProof="0" dirty="0">
                <a:solidFill>
                  <a:srgbClr val="9D138D"/>
                </a:solidFill>
                <a:latin typeface="+mn-lt"/>
                <a:ea typeface="+mn-ea"/>
                <a:cs typeface="+mn-cs"/>
              </a:rPr>
              <a:t> max(</a:t>
            </a:r>
            <a:r>
              <a:rPr kumimoji="1" lang="en-US" altLang="zh-CN" sz="2800" b="1" kern="1200" cap="none" spc="0" normalizeH="0" baseline="0" noProof="0" dirty="0" err="1">
                <a:solidFill>
                  <a:srgbClr val="9D138D"/>
                </a:solidFill>
                <a:latin typeface="+mn-lt"/>
                <a:ea typeface="+mn-ea"/>
                <a:cs typeface="+mn-cs"/>
              </a:rPr>
              <a:t>int</a:t>
            </a:r>
            <a:r>
              <a:rPr kumimoji="1" lang="en-US" altLang="zh-CN" sz="2800" b="1" kern="1200" cap="none" spc="0" normalizeH="0" baseline="0" noProof="0" dirty="0">
                <a:solidFill>
                  <a:srgbClr val="9D138D"/>
                </a:solidFill>
                <a:latin typeface="+mn-lt"/>
                <a:ea typeface="+mn-ea"/>
                <a:cs typeface="+mn-cs"/>
              </a:rPr>
              <a:t> </a:t>
            </a:r>
            <a:r>
              <a:rPr kumimoji="1" lang="en-US" altLang="zh-CN" sz="2800" b="1" kern="1200" cap="none" spc="0" normalizeH="0" baseline="0" noProof="0" dirty="0" err="1">
                <a:solidFill>
                  <a:srgbClr val="9D138D"/>
                </a:solidFill>
                <a:latin typeface="+mn-lt"/>
                <a:ea typeface="+mn-ea"/>
                <a:cs typeface="+mn-cs"/>
              </a:rPr>
              <a:t>x,int</a:t>
            </a:r>
            <a:r>
              <a:rPr kumimoji="1" lang="en-US" altLang="zh-CN" sz="2800" b="1" kern="1200" cap="none" spc="0" normalizeH="0" baseline="0" noProof="0" dirty="0">
                <a:solidFill>
                  <a:srgbClr val="9D138D"/>
                </a:solidFill>
                <a:latin typeface="+mn-lt"/>
                <a:ea typeface="+mn-ea"/>
                <a:cs typeface="+mn-cs"/>
              </a:rPr>
              <a:t> y) </a:t>
            </a:r>
            <a:endParaRPr kumimoji="1" lang="zh-CN" altLang="zh-CN" sz="2800" b="1" kern="1200" cap="none" spc="0" normalizeH="0" baseline="0" noProof="0" dirty="0">
              <a:solidFill>
                <a:srgbClr val="9D138D"/>
              </a:solidFill>
              <a:latin typeface="+mn-lt"/>
              <a:ea typeface="+mn-ea"/>
              <a:cs typeface="+mn-cs"/>
            </a:endParaRPr>
          </a:p>
          <a:p>
            <a:pPr marR="0" defTabSz="914400">
              <a:buClrTx/>
              <a:buSzTx/>
              <a:buFontTx/>
              <a:buNone/>
              <a:defRPr/>
            </a:pPr>
            <a:r>
              <a:rPr kumimoji="1" lang="en-US" altLang="zh-CN" sz="2800" b="1" kern="1200" cap="none" spc="0" normalizeH="0" baseline="0" noProof="0" dirty="0">
                <a:solidFill>
                  <a:srgbClr val="9D138D"/>
                </a:solidFill>
                <a:latin typeface="+mn-lt"/>
                <a:ea typeface="+mn-ea"/>
                <a:cs typeface="+mn-cs"/>
              </a:rPr>
              <a:t>{  return(x&gt;</a:t>
            </a:r>
            <a:r>
              <a:rPr kumimoji="1" lang="en-US" altLang="zh-CN" sz="2800" b="1" kern="1200" cap="none" spc="0" normalizeH="0" baseline="0" noProof="0" dirty="0" err="1">
                <a:solidFill>
                  <a:srgbClr val="9D138D"/>
                </a:solidFill>
                <a:latin typeface="+mn-lt"/>
                <a:ea typeface="+mn-ea"/>
                <a:cs typeface="+mn-cs"/>
              </a:rPr>
              <a:t>y?x:y</a:t>
            </a:r>
            <a:r>
              <a:rPr kumimoji="1" lang="en-US" altLang="zh-CN" sz="2800" b="1" kern="1200" cap="none" spc="0" normalizeH="0" baseline="0" noProof="0" dirty="0">
                <a:solidFill>
                  <a:srgbClr val="9D138D"/>
                </a:solidFill>
                <a:latin typeface="+mn-lt"/>
                <a:ea typeface="+mn-ea"/>
                <a:cs typeface="+mn-cs"/>
              </a:rPr>
              <a:t>);  }</a:t>
            </a:r>
            <a:endParaRPr kumimoji="1" lang="zh-CN" altLang="zh-CN" sz="2800" b="1" kern="1200" cap="none" spc="0" normalizeH="0" baseline="0" noProof="0" dirty="0">
              <a:solidFill>
                <a:srgbClr val="9D138D"/>
              </a:solidFill>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en-US" sz="2800" b="1" kern="0" cap="none" spc="0" normalizeH="0" baseline="0" noProof="0" dirty="0">
              <a:solidFill>
                <a:srgbClr val="9D138D"/>
              </a:solidFill>
              <a:latin typeface="+mn-lt"/>
              <a:ea typeface="+mn-ea"/>
              <a:cs typeface="+mn-cs"/>
            </a:endParaRPr>
          </a:p>
        </p:txBody>
      </p:sp>
      <p:grpSp>
        <p:nvGrpSpPr>
          <p:cNvPr id="2" name="组合 7"/>
          <p:cNvGrpSpPr/>
          <p:nvPr/>
        </p:nvGrpSpPr>
        <p:grpSpPr>
          <a:xfrm>
            <a:off x="5595938" y="2500313"/>
            <a:ext cx="4143375" cy="785812"/>
            <a:chOff x="4286248" y="2214554"/>
            <a:chExt cx="3590925" cy="647180"/>
          </a:xfrm>
        </p:grpSpPr>
        <p:pic>
          <p:nvPicPr>
            <p:cNvPr id="130054" name="Picture 5"/>
            <p:cNvPicPr>
              <a:picLocks noChangeAspect="1"/>
            </p:cNvPicPr>
            <p:nvPr/>
          </p:nvPicPr>
          <p:blipFill>
            <a:blip r:embed="rId1"/>
            <a:stretch>
              <a:fillRect/>
            </a:stretch>
          </p:blipFill>
          <p:spPr>
            <a:xfrm>
              <a:off x="4286248" y="2214554"/>
              <a:ext cx="3590925" cy="333375"/>
            </a:xfrm>
            <a:prstGeom prst="rect">
              <a:avLst/>
            </a:prstGeom>
            <a:noFill/>
            <a:ln w="9525">
              <a:noFill/>
            </a:ln>
          </p:spPr>
        </p:pic>
        <p:pic>
          <p:nvPicPr>
            <p:cNvPr id="130055" name="Picture 6"/>
            <p:cNvPicPr>
              <a:picLocks noChangeAspect="1"/>
            </p:cNvPicPr>
            <p:nvPr/>
          </p:nvPicPr>
          <p:blipFill>
            <a:blip r:embed="rId2"/>
            <a:stretch>
              <a:fillRect/>
            </a:stretch>
          </p:blipFill>
          <p:spPr>
            <a:xfrm>
              <a:off x="4286248" y="2537884"/>
              <a:ext cx="2800350" cy="323850"/>
            </a:xfrm>
            <a:prstGeom prst="rect">
              <a:avLst/>
            </a:prstGeom>
            <a:noFill/>
            <a:ln w="9525">
              <a:noFill/>
            </a:ln>
          </p:spPr>
        </p:pic>
        <p:pic>
          <p:nvPicPr>
            <p:cNvPr id="130056" name="Picture 7"/>
            <p:cNvPicPr>
              <a:picLocks noChangeAspect="1"/>
            </p:cNvPicPr>
            <p:nvPr/>
          </p:nvPicPr>
          <p:blipFill>
            <a:blip r:embed="rId3"/>
            <a:stretch>
              <a:fillRect/>
            </a:stretch>
          </p:blipFill>
          <p:spPr>
            <a:xfrm>
              <a:off x="7059804" y="2500306"/>
              <a:ext cx="814922" cy="357190"/>
            </a:xfrm>
            <a:prstGeom prst="rect">
              <a:avLst/>
            </a:prstGeom>
            <a:noFill/>
            <a:ln w="9525">
              <a:noFill/>
            </a:ln>
          </p:spPr>
        </p:pic>
      </p:grpSp>
      <p:pic>
        <p:nvPicPr>
          <p:cNvPr id="130053" name="图片 7" descr="Untitled2.png">
            <a:hlinkClick r:id="rId4" action="ppaction://hlinksldjump"/>
          </p:cNvPr>
          <p:cNvPicPr>
            <a:picLocks noChangeAspect="1"/>
          </p:cNvPicPr>
          <p:nvPr/>
        </p:nvPicPr>
        <p:blipFill>
          <a:blip r:embed="rId5"/>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5.5.2</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数组名作函数参数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31075" name="Rectangle 3"/>
          <p:cNvSpPr>
            <a:spLocks noGrp="1"/>
          </p:cNvSpPr>
          <p:nvPr>
            <p:ph idx="1"/>
          </p:nvPr>
        </p:nvSpPr>
        <p:spPr>
          <a:xfrm>
            <a:off x="2452688" y="1785938"/>
            <a:ext cx="7358062" cy="4786312"/>
          </a:xfrm>
        </p:spPr>
        <p:txBody>
          <a:bodyPr vert="horz" wrap="square" lIns="91440" tIns="45720" rIns="91440" bIns="45720" anchor="t" anchorCtr="0"/>
          <a:p>
            <a:r>
              <a:rPr kumimoji="1" lang="zh-CN" altLang="zh-CN" dirty="0">
                <a:latin typeface="+mn-lt"/>
                <a:ea typeface="+mn-ea"/>
                <a:cs typeface="+mn-cs"/>
              </a:rPr>
              <a:t>除了可以用数组元素作为函数参数外，还可以用数组名作函数参数</a:t>
            </a:r>
            <a:r>
              <a:rPr kumimoji="1" lang="en-US" altLang="zh-CN" dirty="0">
                <a:latin typeface="+mn-lt"/>
                <a:ea typeface="+mn-ea"/>
                <a:cs typeface="+mn-cs"/>
              </a:rPr>
              <a:t>(</a:t>
            </a:r>
            <a:r>
              <a:rPr kumimoji="1" lang="zh-CN" altLang="zh-CN" dirty="0">
                <a:latin typeface="+mn-lt"/>
                <a:ea typeface="+mn-ea"/>
                <a:cs typeface="+mn-cs"/>
              </a:rPr>
              <a:t>包括实参和形参</a:t>
            </a:r>
            <a:r>
              <a:rPr kumimoji="1" lang="en-US" altLang="zh-CN" dirty="0">
                <a:latin typeface="+mn-lt"/>
                <a:ea typeface="+mn-ea"/>
                <a:cs typeface="+mn-cs"/>
              </a:rPr>
              <a:t>)</a:t>
            </a:r>
            <a:endParaRPr kumimoji="1" lang="en-US" altLang="zh-CN" dirty="0">
              <a:latin typeface="+mn-lt"/>
              <a:ea typeface="+mn-ea"/>
              <a:cs typeface="+mn-cs"/>
            </a:endParaRPr>
          </a:p>
          <a:p>
            <a:r>
              <a:rPr kumimoji="1" lang="zh-CN" altLang="zh-CN" dirty="0">
                <a:latin typeface="+mn-lt"/>
                <a:ea typeface="+mn-ea"/>
                <a:cs typeface="+mn-cs"/>
              </a:rPr>
              <a:t>用数组元素作实参时，向形参变量传递的是数组元素的值</a:t>
            </a:r>
            <a:endParaRPr kumimoji="1" lang="en-US" altLang="zh-CN" dirty="0">
              <a:latin typeface="+mn-lt"/>
              <a:ea typeface="+mn-ea"/>
              <a:cs typeface="+mn-cs"/>
            </a:endParaRPr>
          </a:p>
          <a:p>
            <a:r>
              <a:rPr kumimoji="1" lang="zh-CN" altLang="zh-CN" dirty="0">
                <a:latin typeface="+mn-lt"/>
                <a:ea typeface="+mn-ea"/>
                <a:cs typeface="+mn-cs"/>
              </a:rPr>
              <a:t>用数组名作函数实参时，向形参</a:t>
            </a:r>
            <a:r>
              <a:rPr kumimoji="1" lang="en-US" altLang="zh-CN" dirty="0">
                <a:latin typeface="+mn-lt"/>
                <a:ea typeface="+mn-ea"/>
                <a:cs typeface="+mn-cs"/>
              </a:rPr>
              <a:t> </a:t>
            </a:r>
            <a:r>
              <a:rPr kumimoji="1" lang="zh-CN" altLang="zh-CN" dirty="0">
                <a:latin typeface="+mn-lt"/>
                <a:ea typeface="+mn-ea"/>
                <a:cs typeface="+mn-cs"/>
              </a:rPr>
              <a:t>传递的是数组首元素的地址</a:t>
            </a:r>
            <a:endParaRPr kumimoji="1" lang="zh-CN" altLang="zh-CN" dirty="0">
              <a:latin typeface="+mn-lt"/>
              <a:ea typeface="+mn-ea"/>
              <a:cs typeface="+mn-cs"/>
            </a:endParaRPr>
          </a:p>
        </p:txBody>
      </p:sp>
      <p:pic>
        <p:nvPicPr>
          <p:cNvPr id="131076"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1075">
                                            <p:txEl>
                                              <p:charRg st="39" end="65"/>
                                            </p:txEl>
                                          </p:spTgt>
                                        </p:tgtEl>
                                        <p:attrNameLst>
                                          <p:attrName>style.visibility</p:attrName>
                                        </p:attrNameLst>
                                      </p:cBhvr>
                                      <p:to>
                                        <p:strVal val="visible"/>
                                      </p:to>
                                    </p:set>
                                    <p:animEffect transition="in" filter="blinds(horizontal)">
                                      <p:cBhvr>
                                        <p:cTn id="7" dur="500"/>
                                        <p:tgtEl>
                                          <p:spTgt spid="131075">
                                            <p:txEl>
                                              <p:charRg st="39" end="6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1075">
                                            <p:txEl>
                                              <p:charRg st="65" end="93"/>
                                            </p:txEl>
                                          </p:spTgt>
                                        </p:tgtEl>
                                        <p:attrNameLst>
                                          <p:attrName>style.visibility</p:attrName>
                                        </p:attrNameLst>
                                      </p:cBhvr>
                                      <p:to>
                                        <p:strVal val="visible"/>
                                      </p:to>
                                    </p:set>
                                    <p:animEffect transition="in" filter="blinds(horizontal)">
                                      <p:cBhvr>
                                        <p:cTn id="12" dur="500"/>
                                        <p:tgtEl>
                                          <p:spTgt spid="131075">
                                            <p:txEl>
                                              <p:charRg st="65" end="9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5.5.2</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数组名作函数参数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5299" name="Rectangle 3"/>
          <p:cNvSpPr>
            <a:spLocks noGrp="1"/>
          </p:cNvSpPr>
          <p:nvPr>
            <p:ph idx="1"/>
          </p:nvPr>
        </p:nvSpPr>
        <p:spPr>
          <a:xfrm>
            <a:off x="2452688" y="1857375"/>
            <a:ext cx="7358062" cy="4357688"/>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10 </a:t>
            </a:r>
            <a:r>
              <a:rPr kumimoji="1" lang="zh-CN" altLang="zh-CN" dirty="0">
                <a:latin typeface="+mn-lt"/>
                <a:ea typeface="+mn-ea"/>
                <a:cs typeface="+mn-cs"/>
              </a:rPr>
              <a:t>有一个一维数组</a:t>
            </a:r>
            <a:r>
              <a:rPr kumimoji="1" lang="en-US" altLang="zh-CN" dirty="0">
                <a:latin typeface="+mn-lt"/>
                <a:ea typeface="+mn-ea"/>
                <a:cs typeface="+mn-cs"/>
              </a:rPr>
              <a:t>score</a:t>
            </a:r>
            <a:r>
              <a:rPr kumimoji="1" lang="zh-CN" altLang="zh-CN" dirty="0">
                <a:latin typeface="+mn-lt"/>
                <a:ea typeface="+mn-ea"/>
                <a:cs typeface="+mn-cs"/>
              </a:rPr>
              <a:t>，内放</a:t>
            </a:r>
            <a:r>
              <a:rPr kumimoji="1" lang="en-US" altLang="zh-CN" dirty="0">
                <a:latin typeface="+mn-lt"/>
                <a:ea typeface="+mn-ea"/>
                <a:cs typeface="+mn-cs"/>
              </a:rPr>
              <a:t>10</a:t>
            </a:r>
            <a:r>
              <a:rPr kumimoji="1" lang="zh-CN" altLang="zh-CN" dirty="0">
                <a:latin typeface="+mn-lt"/>
                <a:ea typeface="+mn-ea"/>
                <a:cs typeface="+mn-cs"/>
              </a:rPr>
              <a:t>个学生成绩，求平均成绩。</a:t>
            </a:r>
            <a:endParaRPr kumimoji="1" lang="en-US" altLang="zh-CN" dirty="0">
              <a:latin typeface="+mn-lt"/>
              <a:ea typeface="+mn-ea"/>
              <a:cs typeface="+mn-cs"/>
            </a:endParaRPr>
          </a:p>
          <a:p>
            <a:r>
              <a:rPr kumimoji="1" lang="zh-CN" altLang="zh-CN" dirty="0">
                <a:latin typeface="+mn-lt"/>
                <a:ea typeface="+mn-ea"/>
                <a:cs typeface="+mn-cs"/>
              </a:rPr>
              <a:t>解题思路：</a:t>
            </a:r>
            <a:endParaRPr kumimoji="1" lang="zh-CN" altLang="zh-CN" dirty="0">
              <a:latin typeface="+mn-lt"/>
              <a:ea typeface="+mn-ea"/>
              <a:cs typeface="+mn-cs"/>
            </a:endParaRPr>
          </a:p>
          <a:p>
            <a:pPr lvl="1"/>
            <a:r>
              <a:rPr kumimoji="1" lang="zh-CN" altLang="zh-CN" dirty="0">
                <a:latin typeface="+mn-lt"/>
                <a:ea typeface="+mn-ea"/>
              </a:rPr>
              <a:t>用函数</a:t>
            </a:r>
            <a:r>
              <a:rPr kumimoji="1" lang="en-US" altLang="zh-CN" dirty="0">
                <a:latin typeface="+mn-lt"/>
                <a:ea typeface="+mn-ea"/>
              </a:rPr>
              <a:t>average</a:t>
            </a:r>
            <a:r>
              <a:rPr kumimoji="1" lang="zh-CN" altLang="zh-CN" dirty="0">
                <a:latin typeface="+mn-lt"/>
                <a:ea typeface="+mn-ea"/>
              </a:rPr>
              <a:t>求平均成绩，用数组名作为函数实参，形参也用数组名</a:t>
            </a:r>
            <a:endParaRPr kumimoji="1" lang="en-US" altLang="zh-CN" dirty="0">
              <a:latin typeface="+mn-lt"/>
              <a:ea typeface="+mn-ea"/>
            </a:endParaRPr>
          </a:p>
          <a:p>
            <a:pPr lvl="1"/>
            <a:r>
              <a:rPr kumimoji="1" lang="zh-CN" altLang="zh-CN" dirty="0">
                <a:latin typeface="+mn-lt"/>
                <a:ea typeface="+mn-ea"/>
              </a:rPr>
              <a:t>在</a:t>
            </a:r>
            <a:r>
              <a:rPr kumimoji="1" lang="en-US" altLang="zh-CN" dirty="0">
                <a:latin typeface="+mn-lt"/>
                <a:ea typeface="+mn-ea"/>
              </a:rPr>
              <a:t>average</a:t>
            </a:r>
            <a:r>
              <a:rPr kumimoji="1" lang="zh-CN" altLang="zh-CN" dirty="0">
                <a:latin typeface="+mn-lt"/>
                <a:ea typeface="+mn-ea"/>
              </a:rPr>
              <a:t>函数中引用各数组元素，求平均成绩并返回</a:t>
            </a:r>
            <a:r>
              <a:rPr kumimoji="1" lang="en-US" altLang="zh-CN" dirty="0">
                <a:latin typeface="+mn-lt"/>
                <a:ea typeface="+mn-ea"/>
              </a:rPr>
              <a:t>main</a:t>
            </a:r>
            <a:r>
              <a:rPr kumimoji="1" lang="zh-CN" altLang="zh-CN" dirty="0">
                <a:latin typeface="+mn-lt"/>
                <a:ea typeface="+mn-ea"/>
              </a:rPr>
              <a:t>函数</a:t>
            </a:r>
            <a:endParaRPr kumimoji="1" lang="zh-CN" altLang="zh-CN" dirty="0">
              <a:latin typeface="+mn-lt"/>
              <a:ea typeface="+mn-ea"/>
            </a:endParaRPr>
          </a:p>
        </p:txBody>
      </p:sp>
      <p:pic>
        <p:nvPicPr>
          <p:cNvPr id="132100"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299">
                                            <p:txEl>
                                              <p:charRg st="38" end="44"/>
                                            </p:txEl>
                                          </p:spTgt>
                                        </p:tgtEl>
                                        <p:attrNameLst>
                                          <p:attrName>style.visibility</p:attrName>
                                        </p:attrNameLst>
                                      </p:cBhvr>
                                      <p:to>
                                        <p:strVal val="visible"/>
                                      </p:to>
                                    </p:set>
                                    <p:animEffect transition="in" filter="blinds(horizontal)">
                                      <p:cBhvr>
                                        <p:cTn id="7" dur="500"/>
                                        <p:tgtEl>
                                          <p:spTgt spid="55299">
                                            <p:txEl>
                                              <p:charRg st="38" end="4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5299">
                                            <p:txEl>
                                              <p:charRg st="44" end="79"/>
                                            </p:txEl>
                                          </p:spTgt>
                                        </p:tgtEl>
                                        <p:attrNameLst>
                                          <p:attrName>style.visibility</p:attrName>
                                        </p:attrNameLst>
                                      </p:cBhvr>
                                      <p:to>
                                        <p:strVal val="visible"/>
                                      </p:to>
                                    </p:set>
                                    <p:animEffect transition="in" filter="blinds(horizontal)">
                                      <p:cBhvr>
                                        <p:cTn id="12" dur="500"/>
                                        <p:tgtEl>
                                          <p:spTgt spid="55299">
                                            <p:txEl>
                                              <p:charRg st="44" end="79"/>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5299">
                                            <p:txEl>
                                              <p:charRg st="79" end="113"/>
                                            </p:txEl>
                                          </p:spTgt>
                                        </p:tgtEl>
                                        <p:attrNameLst>
                                          <p:attrName>style.visibility</p:attrName>
                                        </p:attrNameLst>
                                      </p:cBhvr>
                                      <p:to>
                                        <p:strVal val="visible"/>
                                      </p:to>
                                    </p:set>
                                    <p:animEffect transition="in" filter="blinds(horizontal)">
                                      <p:cBhvr>
                                        <p:cTn id="15" dur="500"/>
                                        <p:tgtEl>
                                          <p:spTgt spid="55299">
                                            <p:txEl>
                                              <p:charRg st="79" end="1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3"/>
          <p:cNvSpPr>
            <a:spLocks noGrp="1"/>
          </p:cNvSpPr>
          <p:nvPr>
            <p:ph idx="1"/>
          </p:nvPr>
        </p:nvSpPr>
        <p:spPr>
          <a:xfrm>
            <a:off x="1952625" y="285750"/>
            <a:ext cx="8215313" cy="4214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void </a:t>
            </a:r>
            <a:r>
              <a:rPr kumimoji="1" lang="en-US" altLang="zh-CN" sz="2800" dirty="0">
                <a:solidFill>
                  <a:srgbClr val="00B050"/>
                </a:solidFill>
                <a:latin typeface="+mn-lt"/>
                <a:ea typeface="+mn-ea"/>
                <a:cs typeface="+mn-cs"/>
              </a:rPr>
              <a:t>print_star</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void </a:t>
            </a:r>
            <a:r>
              <a:rPr kumimoji="1" lang="en-US" altLang="zh-CN" sz="2800" dirty="0">
                <a:solidFill>
                  <a:srgbClr val="9D138D"/>
                </a:solidFill>
                <a:latin typeface="+mn-lt"/>
                <a:ea typeface="+mn-ea"/>
                <a:cs typeface="+mn-cs"/>
              </a:rPr>
              <a:t>print_message</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print_star</a:t>
            </a:r>
            <a:r>
              <a:rPr kumimoji="1" lang="en-US" altLang="zh-CN" sz="2800" dirty="0">
                <a:latin typeface="+mn-lt"/>
                <a:ea typeface="+mn-ea"/>
                <a:cs typeface="+mn-cs"/>
              </a:rPr>
              <a:t>();   </a:t>
            </a:r>
            <a:r>
              <a:rPr kumimoji="1" lang="en-US" altLang="zh-CN" sz="2800" dirty="0">
                <a:solidFill>
                  <a:srgbClr val="9D138D"/>
                </a:solidFill>
                <a:latin typeface="+mn-lt"/>
                <a:ea typeface="+mn-ea"/>
                <a:cs typeface="+mn-cs"/>
              </a:rPr>
              <a:t>print_message</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print_star</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1952625" y="4357688"/>
            <a:ext cx="8215313" cy="1357313"/>
          </a:xfrm>
          <a:prstGeom prst="rect">
            <a:avLst/>
          </a:prstGeom>
          <a:noFill/>
          <a:ln w="9525">
            <a:noFill/>
            <a:miter lim="800000"/>
          </a:ln>
        </p:spPr>
        <p:txBody>
          <a:bodyPr/>
          <a:lstStyle/>
          <a:p>
            <a:pPr marL="342900" marR="0" indent="-342900" defTabSz="914400" eaLnBrk="0" hangingPunct="0">
              <a:spcBef>
                <a:spcPct val="20000"/>
              </a:spcBef>
              <a:buClrTx/>
              <a:buSzTx/>
              <a:buFontTx/>
              <a:buNone/>
              <a:defRPr/>
            </a:pPr>
            <a:r>
              <a:rPr kumimoji="1" lang="en-US" altLang="zh-CN" sz="2800" b="1" kern="0" cap="none" spc="0" normalizeH="0" baseline="0" noProof="0" dirty="0">
                <a:solidFill>
                  <a:srgbClr val="00B050"/>
                </a:solidFill>
                <a:latin typeface="+mn-lt"/>
                <a:ea typeface="+mn-ea"/>
                <a:cs typeface="+mn-cs"/>
              </a:rPr>
              <a:t>void </a:t>
            </a:r>
            <a:r>
              <a:rPr kumimoji="1" lang="en-US" altLang="zh-CN" sz="2800" b="1" kern="0" cap="none" spc="0" normalizeH="0" baseline="0" noProof="0" dirty="0" err="1">
                <a:solidFill>
                  <a:srgbClr val="00B050"/>
                </a:solidFill>
                <a:latin typeface="+mn-lt"/>
                <a:ea typeface="+mn-ea"/>
                <a:cs typeface="+mn-cs"/>
              </a:rPr>
              <a:t>print_star</a:t>
            </a:r>
            <a:r>
              <a:rPr kumimoji="1" lang="en-US" altLang="zh-CN" sz="2800" b="1" kern="0" cap="none" spc="0" normalizeH="0" baseline="0" noProof="0" dirty="0">
                <a:solidFill>
                  <a:srgbClr val="00B050"/>
                </a:solidFill>
                <a:latin typeface="+mn-lt"/>
                <a:ea typeface="+mn-ea"/>
                <a:cs typeface="+mn-cs"/>
              </a:rPr>
              <a:t>()</a:t>
            </a:r>
            <a:endParaRPr kumimoji="1" lang="zh-CN" altLang="zh-CN" sz="2800" b="1" kern="0" cap="none" spc="0" normalizeH="0" baseline="0" noProof="0" dirty="0">
              <a:solidFill>
                <a:srgbClr val="00B050"/>
              </a:solidFill>
              <a:latin typeface="+mn-lt"/>
              <a:ea typeface="+mn-ea"/>
              <a:cs typeface="+mn-cs"/>
            </a:endParaRPr>
          </a:p>
          <a:p>
            <a:pPr marL="342900" marR="0" indent="-342900" defTabSz="914400" eaLnBrk="0" hangingPunct="0">
              <a:spcBef>
                <a:spcPct val="20000"/>
              </a:spcBef>
              <a:buClrTx/>
              <a:buSzTx/>
              <a:buFontTx/>
              <a:buNone/>
              <a:defRPr/>
            </a:pPr>
            <a:r>
              <a:rPr kumimoji="1" lang="en-US" altLang="zh-CN" sz="2800" b="1" kern="0" cap="none" spc="0" normalizeH="0" baseline="0" noProof="0" dirty="0">
                <a:solidFill>
                  <a:srgbClr val="00B050"/>
                </a:solidFill>
                <a:latin typeface="+mn-lt"/>
                <a:ea typeface="+mn-ea"/>
                <a:cs typeface="+mn-cs"/>
              </a:rPr>
              <a:t>{  </a:t>
            </a:r>
            <a:r>
              <a:rPr kumimoji="1" lang="en-US" altLang="zh-CN" sz="2800" b="1" kern="0" cap="none" spc="0" normalizeH="0" baseline="0" noProof="0" dirty="0" err="1">
                <a:solidFill>
                  <a:srgbClr val="00B050"/>
                </a:solidFill>
                <a:latin typeface="+mn-lt"/>
                <a:ea typeface="+mn-ea"/>
                <a:cs typeface="+mn-cs"/>
              </a:rPr>
              <a:t>printf</a:t>
            </a:r>
            <a:r>
              <a:rPr kumimoji="1" lang="en-US" altLang="zh-CN" sz="2800" b="1" kern="0" cap="none" spc="0" normalizeH="0" baseline="0" noProof="0" dirty="0">
                <a:solidFill>
                  <a:srgbClr val="00B050"/>
                </a:solidFill>
                <a:latin typeface="+mn-lt"/>
                <a:ea typeface="+mn-ea"/>
                <a:cs typeface="+mn-cs"/>
              </a:rPr>
              <a:t>(“******************\n”); }</a:t>
            </a:r>
            <a:endParaRPr kumimoji="1" lang="zh-CN" altLang="zh-CN" sz="2800" b="1" kern="0" cap="none" spc="0" normalizeH="0" baseline="0" noProof="0" dirty="0">
              <a:solidFill>
                <a:srgbClr val="00B050"/>
              </a:solidFill>
              <a:latin typeface="+mn-lt"/>
              <a:ea typeface="+mn-ea"/>
              <a:cs typeface="+mn-cs"/>
            </a:endParaRPr>
          </a:p>
        </p:txBody>
      </p:sp>
      <p:sp>
        <p:nvSpPr>
          <p:cNvPr id="6" name="Rectangle 3"/>
          <p:cNvSpPr txBox="1">
            <a:spLocks noChangeArrowheads="1"/>
          </p:cNvSpPr>
          <p:nvPr/>
        </p:nvSpPr>
        <p:spPr bwMode="auto">
          <a:xfrm>
            <a:off x="1952625" y="5500688"/>
            <a:ext cx="7429500" cy="1071563"/>
          </a:xfrm>
          <a:prstGeom prst="rect">
            <a:avLst/>
          </a:prstGeom>
          <a:noFill/>
          <a:ln w="9525">
            <a:noFill/>
            <a:miter lim="800000"/>
          </a:ln>
        </p:spPr>
        <p:txBody>
          <a:bodyPr/>
          <a:lstStyle/>
          <a:p>
            <a:pPr marR="0" defTabSz="914400">
              <a:buClrTx/>
              <a:buSzTx/>
              <a:buFontTx/>
              <a:buNone/>
              <a:defRPr/>
            </a:pPr>
            <a:r>
              <a:rPr kumimoji="1" lang="en-US" altLang="zh-CN" sz="2800" b="1" kern="0" cap="none" spc="0" normalizeH="0" baseline="0" noProof="0" dirty="0">
                <a:solidFill>
                  <a:srgbClr val="9D138D"/>
                </a:solidFill>
                <a:latin typeface="+mn-lt"/>
                <a:ea typeface="+mn-ea"/>
                <a:cs typeface="+mn-cs"/>
              </a:rPr>
              <a:t>void </a:t>
            </a:r>
            <a:r>
              <a:rPr kumimoji="1" lang="en-US" altLang="zh-CN" sz="2800" b="1" kern="0" cap="none" spc="0" normalizeH="0" baseline="0" noProof="0" dirty="0" err="1">
                <a:solidFill>
                  <a:srgbClr val="9D138D"/>
                </a:solidFill>
                <a:latin typeface="+mn-lt"/>
                <a:ea typeface="+mn-ea"/>
                <a:cs typeface="+mn-cs"/>
              </a:rPr>
              <a:t>print_message</a:t>
            </a:r>
            <a:r>
              <a:rPr kumimoji="1" lang="en-US" altLang="zh-CN" sz="2800" b="1" kern="0" cap="none" spc="0" normalizeH="0" baseline="0" noProof="0" dirty="0">
                <a:solidFill>
                  <a:srgbClr val="9D138D"/>
                </a:solidFill>
                <a:latin typeface="+mn-lt"/>
                <a:ea typeface="+mn-ea"/>
                <a:cs typeface="+mn-cs"/>
              </a:rPr>
              <a:t>() </a:t>
            </a:r>
            <a:endParaRPr kumimoji="1" lang="zh-CN" altLang="zh-CN" sz="2800" b="1" kern="0" cap="none" spc="0" normalizeH="0" baseline="0" noProof="0" dirty="0">
              <a:solidFill>
                <a:srgbClr val="9D138D"/>
              </a:solidFill>
              <a:latin typeface="+mn-lt"/>
              <a:ea typeface="+mn-ea"/>
              <a:cs typeface="+mn-cs"/>
            </a:endParaRPr>
          </a:p>
          <a:p>
            <a:pPr marR="0" defTabSz="914400">
              <a:buClrTx/>
              <a:buSzTx/>
              <a:buFontTx/>
              <a:buNone/>
              <a:defRPr/>
            </a:pPr>
            <a:r>
              <a:rPr kumimoji="1" lang="en-US" altLang="zh-CN" sz="2800" b="1" kern="0" cap="none" spc="0" normalizeH="0" baseline="0" noProof="0" dirty="0">
                <a:solidFill>
                  <a:srgbClr val="9D138D"/>
                </a:solidFill>
                <a:latin typeface="+mn-lt"/>
                <a:ea typeface="+mn-ea"/>
                <a:cs typeface="+mn-cs"/>
              </a:rPr>
              <a:t>{  </a:t>
            </a:r>
            <a:r>
              <a:rPr kumimoji="1" lang="en-US" altLang="zh-CN" sz="2800" b="1" kern="0" cap="none" spc="0" normalizeH="0" baseline="0" noProof="0" dirty="0" err="1">
                <a:solidFill>
                  <a:srgbClr val="9D138D"/>
                </a:solidFill>
                <a:latin typeface="+mn-lt"/>
                <a:ea typeface="+mn-ea"/>
                <a:cs typeface="+mn-cs"/>
              </a:rPr>
              <a:t>printf</a:t>
            </a:r>
            <a:r>
              <a:rPr kumimoji="1" lang="en-US" altLang="zh-CN" sz="2800" b="1" kern="0" cap="none" spc="0" normalizeH="0" baseline="0" noProof="0" dirty="0">
                <a:solidFill>
                  <a:srgbClr val="9D138D"/>
                </a:solidFill>
                <a:latin typeface="+mn-lt"/>
                <a:ea typeface="+mn-ea"/>
                <a:cs typeface="+mn-cs"/>
              </a:rPr>
              <a:t>(“  How do you do!\n”);  }</a:t>
            </a:r>
            <a:endParaRPr kumimoji="1" lang="zh-CN" altLang="zh-CN" sz="2800" b="1" kern="0" cap="none" spc="0" normalizeH="0" baseline="0" noProof="0" dirty="0" err="1">
              <a:solidFill>
                <a:srgbClr val="9D138D"/>
              </a:solidFill>
              <a:latin typeface="+mn-lt"/>
              <a:ea typeface="+mn-ea"/>
              <a:cs typeface="+mn-cs"/>
            </a:endParaRPr>
          </a:p>
        </p:txBody>
      </p:sp>
      <p:sp>
        <p:nvSpPr>
          <p:cNvPr id="9" name="矩形 8"/>
          <p:cNvSpPr/>
          <p:nvPr/>
        </p:nvSpPr>
        <p:spPr>
          <a:xfrm>
            <a:off x="2238375" y="1357313"/>
            <a:ext cx="5000625" cy="1000125"/>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 name="圆角矩形标注 9"/>
          <p:cNvSpPr/>
          <p:nvPr/>
        </p:nvSpPr>
        <p:spPr>
          <a:xfrm>
            <a:off x="7310438" y="571500"/>
            <a:ext cx="2071687" cy="571500"/>
          </a:xfrm>
          <a:prstGeom prst="wedgeRoundRectCallout">
            <a:avLst>
              <a:gd name="adj1" fmla="val -44407"/>
              <a:gd name="adj2" fmla="val 124750"/>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en-US" sz="2800" b="1" dirty="0">
                <a:solidFill>
                  <a:srgbClr val="FF0000"/>
                </a:solidFill>
                <a:latin typeface="Arial" panose="020B0604020202020204" pitchFamily="34" charset="0"/>
              </a:rPr>
              <a:t>声明函数</a:t>
            </a:r>
            <a:endParaRPr lang="zh-CN" altLang="en-US" sz="2800" b="1" dirty="0">
              <a:solidFill>
                <a:srgbClr val="FF0000"/>
              </a:solidFill>
              <a:latin typeface="Arial" panose="020B0604020202020204" pitchFamily="34" charset="0"/>
            </a:endParaRPr>
          </a:p>
        </p:txBody>
      </p:sp>
      <p:sp>
        <p:nvSpPr>
          <p:cNvPr id="11" name="矩形 10"/>
          <p:cNvSpPr/>
          <p:nvPr/>
        </p:nvSpPr>
        <p:spPr>
          <a:xfrm>
            <a:off x="1809750" y="4357688"/>
            <a:ext cx="8286750" cy="22860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2" name="圆角矩形标注 11"/>
          <p:cNvSpPr/>
          <p:nvPr/>
        </p:nvSpPr>
        <p:spPr>
          <a:xfrm>
            <a:off x="6667500" y="3214688"/>
            <a:ext cx="2071688" cy="571500"/>
          </a:xfrm>
          <a:prstGeom prst="wedgeRoundRectCallout">
            <a:avLst>
              <a:gd name="adj1" fmla="val -44407"/>
              <a:gd name="adj2" fmla="val 124750"/>
              <a:gd name="adj3" fmla="val 16667"/>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en-US" sz="2800" b="1" dirty="0">
                <a:solidFill>
                  <a:srgbClr val="FF0000"/>
                </a:solidFill>
                <a:latin typeface="Arial" panose="020B0604020202020204" pitchFamily="34" charset="0"/>
              </a:rPr>
              <a:t>定义函数</a:t>
            </a:r>
            <a:endParaRPr lang="zh-CN" altLang="en-US" sz="2800" b="1" dirty="0">
              <a:solidFill>
                <a:srgbClr val="FF0000"/>
              </a:solidFill>
              <a:latin typeface="Arial" panose="020B0604020202020204" pitchFamily="34" charset="0"/>
            </a:endParaRPr>
          </a:p>
        </p:txBody>
      </p:sp>
      <p:pic>
        <p:nvPicPr>
          <p:cNvPr id="15369" name="图片 1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内容占位符 2"/>
          <p:cNvSpPr>
            <a:spLocks noGrp="1"/>
          </p:cNvSpPr>
          <p:nvPr>
            <p:ph idx="1"/>
          </p:nvPr>
        </p:nvSpPr>
        <p:spPr>
          <a:xfrm>
            <a:off x="2381250" y="500063"/>
            <a:ext cx="7572375" cy="61436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float average(float array[10]);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float score[10]</a:t>
            </a:r>
            <a:r>
              <a:rPr kumimoji="1" lang="en-US" altLang="zh-CN" sz="2800" dirty="0">
                <a:latin typeface="+mn-lt"/>
                <a:ea typeface="+mn-ea"/>
                <a:cs typeface="+mn-cs"/>
              </a:rPr>
              <a:t>,aver;  int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printf("input 10 scores:\n");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for(i=0;i&lt;10;i++)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scanf("%f",&amp;score[i]);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aver=</a:t>
            </a:r>
            <a:r>
              <a:rPr kumimoji="1" lang="en-US" altLang="zh-CN" sz="2800" dirty="0">
                <a:solidFill>
                  <a:srgbClr val="9D138D"/>
                </a:solidFill>
                <a:latin typeface="+mn-lt"/>
                <a:ea typeface="+mn-ea"/>
                <a:cs typeface="+mn-cs"/>
              </a:rPr>
              <a:t>average</a:t>
            </a:r>
            <a:r>
              <a:rPr kumimoji="1" lang="en-US" altLang="zh-CN" sz="2800" dirty="0">
                <a:latin typeface="+mn-lt"/>
                <a:ea typeface="+mn-ea"/>
                <a:cs typeface="+mn-cs"/>
              </a:rPr>
              <a:t>(score);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printf("%5.2f\n",aver);</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en-US" sz="2800" dirty="0">
              <a:latin typeface="+mn-lt"/>
              <a:ea typeface="+mn-ea"/>
              <a:cs typeface="+mn-cs"/>
            </a:endParaRPr>
          </a:p>
        </p:txBody>
      </p:sp>
      <p:sp>
        <p:nvSpPr>
          <p:cNvPr id="4" name="圆角矩形标注 3"/>
          <p:cNvSpPr/>
          <p:nvPr/>
        </p:nvSpPr>
        <p:spPr>
          <a:xfrm>
            <a:off x="6310313" y="785813"/>
            <a:ext cx="2857500" cy="642937"/>
          </a:xfrm>
          <a:prstGeom prst="wedgeRoundRectCallout">
            <a:avLst>
              <a:gd name="adj1" fmla="val -101287"/>
              <a:gd name="adj2" fmla="val 172088"/>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定义实参数组</a:t>
            </a:r>
            <a:endParaRPr lang="zh-CN" altLang="en-US" sz="2800" b="1" dirty="0">
              <a:solidFill>
                <a:srgbClr val="0000CC"/>
              </a:solidFill>
              <a:latin typeface="Arial" panose="020B0604020202020204" pitchFamily="34" charset="0"/>
            </a:endParaRPr>
          </a:p>
        </p:txBody>
      </p:sp>
      <p:pic>
        <p:nvPicPr>
          <p:cNvPr id="133124"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内容占位符 2"/>
          <p:cNvSpPr>
            <a:spLocks noGrp="1"/>
          </p:cNvSpPr>
          <p:nvPr>
            <p:ph idx="1"/>
          </p:nvPr>
        </p:nvSpPr>
        <p:spPr>
          <a:xfrm>
            <a:off x="2238375" y="1143000"/>
            <a:ext cx="7572375" cy="44291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float </a:t>
            </a:r>
            <a:r>
              <a:rPr kumimoji="1" lang="en-US" altLang="zh-CN" sz="2800" dirty="0">
                <a:solidFill>
                  <a:srgbClr val="9D138D"/>
                </a:solidFill>
                <a:latin typeface="+mn-lt"/>
                <a:ea typeface="+mn-ea"/>
                <a:cs typeface="+mn-cs"/>
              </a:rPr>
              <a:t>average</a:t>
            </a:r>
            <a:r>
              <a:rPr kumimoji="1" lang="en-US" altLang="zh-CN" sz="2800" dirty="0">
                <a:latin typeface="+mn-lt"/>
                <a:ea typeface="+mn-ea"/>
                <a:cs typeface="+mn-cs"/>
              </a:rPr>
              <a:t>(</a:t>
            </a:r>
            <a:r>
              <a:rPr kumimoji="1" lang="en-US" altLang="zh-CN" sz="2800" dirty="0">
                <a:solidFill>
                  <a:srgbClr val="00B050"/>
                </a:solidFill>
                <a:latin typeface="+mn-lt"/>
                <a:ea typeface="+mn-ea"/>
                <a:cs typeface="+mn-cs"/>
              </a:rPr>
              <a:t>float</a:t>
            </a:r>
            <a:r>
              <a:rPr kumimoji="1" lang="en-US" altLang="zh-CN" sz="2800" dirty="0">
                <a:latin typeface="+mn-lt"/>
                <a:ea typeface="+mn-ea"/>
                <a:cs typeface="+mn-cs"/>
              </a:rPr>
              <a:t> </a:t>
            </a:r>
            <a:r>
              <a:rPr kumimoji="1" lang="en-US" altLang="zh-CN" sz="2800" dirty="0">
                <a:solidFill>
                  <a:srgbClr val="00B050"/>
                </a:solidFill>
                <a:latin typeface="+mn-lt"/>
                <a:ea typeface="+mn-ea"/>
                <a:cs typeface="+mn-cs"/>
              </a:rPr>
              <a:t>array[10]</a:t>
            </a: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float aver,sum=array[0];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for(i=1;i&lt;10;i++)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sum=sum+array[i];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aver=sum/10;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return(aver);</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en-US" sz="2800" dirty="0">
              <a:latin typeface="+mn-lt"/>
              <a:ea typeface="+mn-ea"/>
              <a:cs typeface="+mn-cs"/>
            </a:endParaRPr>
          </a:p>
        </p:txBody>
      </p:sp>
      <p:sp>
        <p:nvSpPr>
          <p:cNvPr id="4" name="圆角矩形标注 3"/>
          <p:cNvSpPr/>
          <p:nvPr/>
        </p:nvSpPr>
        <p:spPr>
          <a:xfrm>
            <a:off x="6238875" y="357188"/>
            <a:ext cx="2857500" cy="642937"/>
          </a:xfrm>
          <a:prstGeom prst="wedgeRoundRectCallout">
            <a:avLst>
              <a:gd name="adj1" fmla="val -33782"/>
              <a:gd name="adj2" fmla="val 94157"/>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定义形参数组</a:t>
            </a:r>
            <a:endParaRPr lang="zh-CN" altLang="en-US" sz="2800" b="1" dirty="0">
              <a:solidFill>
                <a:srgbClr val="0000CC"/>
              </a:solidFill>
              <a:latin typeface="Arial" panose="020B0604020202020204" pitchFamily="34" charset="0"/>
            </a:endParaRPr>
          </a:p>
        </p:txBody>
      </p:sp>
      <p:sp>
        <p:nvSpPr>
          <p:cNvPr id="5" name="圆角矩形标注 4"/>
          <p:cNvSpPr/>
          <p:nvPr/>
        </p:nvSpPr>
        <p:spPr>
          <a:xfrm>
            <a:off x="7310438" y="2857500"/>
            <a:ext cx="2928937" cy="642938"/>
          </a:xfrm>
          <a:prstGeom prst="wedgeRoundRectCallout">
            <a:avLst>
              <a:gd name="adj1" fmla="val -48750"/>
              <a:gd name="adj2" fmla="val -81185"/>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相当于</a:t>
            </a:r>
            <a:r>
              <a:rPr lang="en-US" altLang="zh-CN" sz="2800" b="1" dirty="0">
                <a:solidFill>
                  <a:srgbClr val="0000CC"/>
                </a:solidFill>
                <a:latin typeface="Arial" panose="020B0604020202020204" pitchFamily="34" charset="0"/>
              </a:rPr>
              <a:t>score[0]</a:t>
            </a:r>
            <a:endParaRPr lang="zh-CN" altLang="en-US" sz="2800" b="1" dirty="0">
              <a:solidFill>
                <a:srgbClr val="0000CC"/>
              </a:solidFill>
              <a:latin typeface="Arial" panose="020B0604020202020204" pitchFamily="34" charset="0"/>
            </a:endParaRPr>
          </a:p>
        </p:txBody>
      </p:sp>
      <p:sp>
        <p:nvSpPr>
          <p:cNvPr id="6" name="圆角矩形标注 5"/>
          <p:cNvSpPr/>
          <p:nvPr/>
        </p:nvSpPr>
        <p:spPr>
          <a:xfrm>
            <a:off x="6381750" y="4000500"/>
            <a:ext cx="2928938" cy="642938"/>
          </a:xfrm>
          <a:prstGeom prst="wedgeRoundRectCallout">
            <a:avLst>
              <a:gd name="adj1" fmla="val -48750"/>
              <a:gd name="adj2" fmla="val -81185"/>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相当于</a:t>
            </a:r>
            <a:r>
              <a:rPr lang="en-US" altLang="zh-CN" sz="2800" b="1" dirty="0">
                <a:solidFill>
                  <a:srgbClr val="0000CC"/>
                </a:solidFill>
                <a:latin typeface="Arial" panose="020B0604020202020204" pitchFamily="34" charset="0"/>
              </a:rPr>
              <a:t>score[i]</a:t>
            </a:r>
            <a:endParaRPr lang="zh-CN" altLang="en-US" sz="2800" b="1" dirty="0">
              <a:solidFill>
                <a:srgbClr val="0000CC"/>
              </a:solidFill>
              <a:latin typeface="Arial" panose="020B0604020202020204" pitchFamily="34" charset="0"/>
            </a:endParaRPr>
          </a:p>
        </p:txBody>
      </p:sp>
      <p:grpSp>
        <p:nvGrpSpPr>
          <p:cNvPr id="2" name="组合 8"/>
          <p:cNvGrpSpPr/>
          <p:nvPr/>
        </p:nvGrpSpPr>
        <p:grpSpPr>
          <a:xfrm>
            <a:off x="3309938" y="4929188"/>
            <a:ext cx="5937250" cy="1444625"/>
            <a:chOff x="1785918" y="4941724"/>
            <a:chExt cx="5937493" cy="1444268"/>
          </a:xfrm>
        </p:grpSpPr>
        <p:pic>
          <p:nvPicPr>
            <p:cNvPr id="134152" name="Picture 2"/>
            <p:cNvPicPr>
              <a:picLocks noChangeAspect="1"/>
            </p:cNvPicPr>
            <p:nvPr/>
          </p:nvPicPr>
          <p:blipFill>
            <a:blip r:embed="rId1"/>
            <a:stretch>
              <a:fillRect/>
            </a:stretch>
          </p:blipFill>
          <p:spPr>
            <a:xfrm>
              <a:off x="1785918" y="4941724"/>
              <a:ext cx="5937493" cy="1000132"/>
            </a:xfrm>
            <a:prstGeom prst="rect">
              <a:avLst/>
            </a:prstGeom>
            <a:noFill/>
            <a:ln w="9525">
              <a:noFill/>
            </a:ln>
          </p:spPr>
        </p:pic>
        <p:pic>
          <p:nvPicPr>
            <p:cNvPr id="134153" name="Picture 3"/>
            <p:cNvPicPr>
              <a:picLocks noChangeAspect="1"/>
            </p:cNvPicPr>
            <p:nvPr/>
          </p:nvPicPr>
          <p:blipFill>
            <a:blip r:embed="rId2"/>
            <a:stretch>
              <a:fillRect/>
            </a:stretch>
          </p:blipFill>
          <p:spPr>
            <a:xfrm>
              <a:off x="1823496" y="5941856"/>
              <a:ext cx="4118352" cy="444136"/>
            </a:xfrm>
            <a:prstGeom prst="rect">
              <a:avLst/>
            </a:prstGeom>
            <a:noFill/>
            <a:ln w="9525">
              <a:noFill/>
            </a:ln>
          </p:spPr>
        </p:pic>
        <p:pic>
          <p:nvPicPr>
            <p:cNvPr id="134154" name="Picture 4"/>
            <p:cNvPicPr>
              <a:picLocks noChangeAspect="1"/>
            </p:cNvPicPr>
            <p:nvPr/>
          </p:nvPicPr>
          <p:blipFill>
            <a:blip r:embed="rId3"/>
            <a:stretch>
              <a:fillRect/>
            </a:stretch>
          </p:blipFill>
          <p:spPr>
            <a:xfrm>
              <a:off x="5929322" y="5929330"/>
              <a:ext cx="1785950" cy="449896"/>
            </a:xfrm>
            <a:prstGeom prst="rect">
              <a:avLst/>
            </a:prstGeom>
            <a:noFill/>
            <a:ln w="9525">
              <a:noFill/>
            </a:ln>
          </p:spPr>
        </p:pic>
      </p:grpSp>
      <p:pic>
        <p:nvPicPr>
          <p:cNvPr id="134151" name="图片 9" descr="Untitled2.png">
            <a:hlinkClick r:id="rId4" action="ppaction://hlinksldjump"/>
          </p:cNvPr>
          <p:cNvPicPr>
            <a:picLocks noChangeAspect="1"/>
          </p:cNvPicPr>
          <p:nvPr/>
        </p:nvPicPr>
        <p:blipFill>
          <a:blip r:embed="rId5"/>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内容占位符 2"/>
          <p:cNvSpPr>
            <a:spLocks noGrp="1"/>
          </p:cNvSpPr>
          <p:nvPr>
            <p:ph idx="1"/>
          </p:nvPr>
        </p:nvSpPr>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11 </a:t>
            </a:r>
            <a:r>
              <a:rPr kumimoji="1" lang="zh-CN" altLang="zh-CN" dirty="0">
                <a:latin typeface="+mn-lt"/>
                <a:ea typeface="+mn-ea"/>
                <a:cs typeface="+mn-cs"/>
              </a:rPr>
              <a:t>有两个班级，分别有</a:t>
            </a:r>
            <a:r>
              <a:rPr kumimoji="1" lang="en-US" altLang="zh-CN" dirty="0">
                <a:latin typeface="+mn-lt"/>
                <a:ea typeface="+mn-ea"/>
                <a:cs typeface="+mn-cs"/>
              </a:rPr>
              <a:t>35</a:t>
            </a:r>
            <a:r>
              <a:rPr kumimoji="1" lang="zh-CN" altLang="zh-CN" dirty="0">
                <a:latin typeface="+mn-lt"/>
                <a:ea typeface="+mn-ea"/>
                <a:cs typeface="+mn-cs"/>
              </a:rPr>
              <a:t>名和</a:t>
            </a:r>
            <a:r>
              <a:rPr kumimoji="1" lang="en-US" altLang="zh-CN" dirty="0">
                <a:latin typeface="+mn-lt"/>
                <a:ea typeface="+mn-ea"/>
                <a:cs typeface="+mn-cs"/>
              </a:rPr>
              <a:t>30</a:t>
            </a:r>
            <a:r>
              <a:rPr kumimoji="1" lang="zh-CN" altLang="zh-CN" dirty="0">
                <a:latin typeface="+mn-lt"/>
                <a:ea typeface="+mn-ea"/>
                <a:cs typeface="+mn-cs"/>
              </a:rPr>
              <a:t>名学生，调用一个</a:t>
            </a:r>
            <a:r>
              <a:rPr kumimoji="1" lang="en-US" altLang="zh-CN" dirty="0">
                <a:latin typeface="+mn-lt"/>
                <a:ea typeface="+mn-ea"/>
                <a:cs typeface="+mn-cs"/>
              </a:rPr>
              <a:t>average</a:t>
            </a:r>
            <a:r>
              <a:rPr kumimoji="1" lang="zh-CN" altLang="zh-CN" dirty="0">
                <a:latin typeface="+mn-lt"/>
                <a:ea typeface="+mn-ea"/>
                <a:cs typeface="+mn-cs"/>
              </a:rPr>
              <a:t>函数，分别求这两个班的学生的平均成绩。</a:t>
            </a:r>
            <a:endParaRPr kumimoji="1" lang="zh-CN" altLang="en-US" dirty="0">
              <a:latin typeface="+mn-lt"/>
              <a:ea typeface="+mn-ea"/>
              <a:cs typeface="+mn-cs"/>
            </a:endParaRPr>
          </a:p>
        </p:txBody>
      </p:sp>
      <p:pic>
        <p:nvPicPr>
          <p:cNvPr id="135171"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内容占位符 2"/>
          <p:cNvSpPr>
            <a:spLocks noGrp="1"/>
          </p:cNvSpPr>
          <p:nvPr>
            <p:ph idx="1"/>
          </p:nvPr>
        </p:nvSpPr>
        <p:spPr>
          <a:xfrm>
            <a:off x="2063750" y="714375"/>
            <a:ext cx="8153400" cy="5410200"/>
          </a:xfrm>
        </p:spPr>
        <p:txBody>
          <a:bodyPr vert="horz" wrap="square" lIns="91440" tIns="45720" rIns="91440" bIns="45720" anchor="t" anchorCtr="0"/>
          <a:p>
            <a:r>
              <a:rPr kumimoji="1" lang="zh-CN" altLang="zh-CN" dirty="0">
                <a:latin typeface="+mn-lt"/>
                <a:ea typeface="+mn-ea"/>
                <a:cs typeface="+mn-cs"/>
              </a:rPr>
              <a:t>解题思路：</a:t>
            </a:r>
            <a:endParaRPr kumimoji="1" lang="zh-CN" altLang="zh-CN" dirty="0">
              <a:latin typeface="+mn-lt"/>
              <a:ea typeface="+mn-ea"/>
              <a:cs typeface="+mn-cs"/>
            </a:endParaRPr>
          </a:p>
          <a:p>
            <a:pPr lvl="1"/>
            <a:r>
              <a:rPr kumimoji="1" lang="zh-CN" altLang="zh-CN" dirty="0">
                <a:latin typeface="+mn-lt"/>
                <a:ea typeface="+mn-ea"/>
              </a:rPr>
              <a:t>需要解决怎样用同一个函数求两个不同长度的数组的平均值的问题</a:t>
            </a:r>
            <a:endParaRPr kumimoji="1" lang="en-US" altLang="zh-CN" dirty="0">
              <a:latin typeface="+mn-lt"/>
              <a:ea typeface="+mn-ea"/>
            </a:endParaRPr>
          </a:p>
          <a:p>
            <a:pPr lvl="1"/>
            <a:r>
              <a:rPr kumimoji="1" lang="zh-CN" altLang="zh-CN" dirty="0">
                <a:latin typeface="+mn-lt"/>
                <a:ea typeface="+mn-ea"/>
              </a:rPr>
              <a:t>定义</a:t>
            </a:r>
            <a:r>
              <a:rPr kumimoji="1" lang="en-US" altLang="zh-CN" dirty="0">
                <a:latin typeface="+mn-lt"/>
                <a:ea typeface="+mn-ea"/>
              </a:rPr>
              <a:t>average</a:t>
            </a:r>
            <a:r>
              <a:rPr kumimoji="1" lang="zh-CN" altLang="zh-CN" dirty="0">
                <a:latin typeface="+mn-lt"/>
                <a:ea typeface="+mn-ea"/>
              </a:rPr>
              <a:t>函数时不指定数组的长度，在形参表中增加一个整型变量</a:t>
            </a:r>
            <a:r>
              <a:rPr kumimoji="1" lang="en-US" altLang="zh-CN" dirty="0">
                <a:latin typeface="+mn-lt"/>
                <a:ea typeface="+mn-ea"/>
              </a:rPr>
              <a:t>i</a:t>
            </a:r>
            <a:endParaRPr kumimoji="1" lang="en-US" altLang="zh-CN" dirty="0">
              <a:latin typeface="+mn-lt"/>
              <a:ea typeface="+mn-ea"/>
            </a:endParaRPr>
          </a:p>
          <a:p>
            <a:pPr lvl="1"/>
            <a:r>
              <a:rPr kumimoji="1" lang="zh-CN" altLang="zh-CN" dirty="0">
                <a:latin typeface="+mn-lt"/>
                <a:ea typeface="+mn-ea"/>
              </a:rPr>
              <a:t>从主函数把数组实际长度从实参传递给形参</a:t>
            </a:r>
            <a:r>
              <a:rPr kumimoji="1" lang="en-US" altLang="zh-CN" dirty="0">
                <a:latin typeface="+mn-lt"/>
                <a:ea typeface="+mn-ea"/>
              </a:rPr>
              <a:t>i</a:t>
            </a:r>
            <a:endParaRPr kumimoji="1" lang="en-US" altLang="zh-CN" dirty="0">
              <a:latin typeface="+mn-lt"/>
              <a:ea typeface="+mn-ea"/>
            </a:endParaRPr>
          </a:p>
          <a:p>
            <a:pPr lvl="1"/>
            <a:r>
              <a:rPr kumimoji="1" lang="zh-CN" altLang="zh-CN" dirty="0">
                <a:latin typeface="+mn-lt"/>
                <a:ea typeface="+mn-ea"/>
              </a:rPr>
              <a:t>这个</a:t>
            </a:r>
            <a:r>
              <a:rPr kumimoji="1" lang="en-US" altLang="zh-CN" dirty="0">
                <a:latin typeface="+mn-lt"/>
                <a:ea typeface="+mn-ea"/>
              </a:rPr>
              <a:t>i</a:t>
            </a:r>
            <a:r>
              <a:rPr kumimoji="1" lang="zh-CN" altLang="zh-CN" dirty="0">
                <a:latin typeface="+mn-lt"/>
                <a:ea typeface="+mn-ea"/>
              </a:rPr>
              <a:t>用来在</a:t>
            </a:r>
            <a:r>
              <a:rPr kumimoji="1" lang="en-US" altLang="zh-CN" dirty="0">
                <a:latin typeface="+mn-lt"/>
                <a:ea typeface="+mn-ea"/>
              </a:rPr>
              <a:t>average</a:t>
            </a:r>
            <a:r>
              <a:rPr kumimoji="1" lang="zh-CN" altLang="zh-CN" dirty="0">
                <a:latin typeface="+mn-lt"/>
                <a:ea typeface="+mn-ea"/>
              </a:rPr>
              <a:t>函数中控制循环的次数</a:t>
            </a:r>
            <a:endParaRPr kumimoji="1" lang="zh-CN" altLang="zh-CN" dirty="0">
              <a:latin typeface="+mn-lt"/>
              <a:ea typeface="+mn-ea"/>
            </a:endParaRPr>
          </a:p>
          <a:p>
            <a:pPr lvl="1"/>
            <a:r>
              <a:rPr kumimoji="1" lang="zh-CN" altLang="zh-CN" dirty="0">
                <a:latin typeface="+mn-lt"/>
                <a:ea typeface="+mn-ea"/>
              </a:rPr>
              <a:t>为简化，设两个班的学生数分别为</a:t>
            </a:r>
            <a:r>
              <a:rPr kumimoji="1" lang="en-US" altLang="zh-CN" dirty="0">
                <a:latin typeface="+mn-lt"/>
                <a:ea typeface="+mn-ea"/>
              </a:rPr>
              <a:t>5</a:t>
            </a:r>
            <a:r>
              <a:rPr kumimoji="1" lang="zh-CN" altLang="zh-CN" dirty="0">
                <a:latin typeface="+mn-lt"/>
                <a:ea typeface="+mn-ea"/>
              </a:rPr>
              <a:t>和</a:t>
            </a:r>
            <a:r>
              <a:rPr kumimoji="1" lang="en-US" altLang="zh-CN" dirty="0">
                <a:latin typeface="+mn-lt"/>
                <a:ea typeface="+mn-ea"/>
              </a:rPr>
              <a:t>10</a:t>
            </a:r>
            <a:endParaRPr kumimoji="1" lang="zh-CN" altLang="zh-CN" dirty="0">
              <a:latin typeface="+mn-lt"/>
              <a:ea typeface="+mn-ea"/>
            </a:endParaRPr>
          </a:p>
          <a:p>
            <a:pPr>
              <a:buFont typeface="Wingdings" panose="05000000000000000000" pitchFamily="2" charset="2"/>
              <a:buNone/>
            </a:pPr>
            <a:endParaRPr kumimoji="1" lang="zh-CN" altLang="en-US" dirty="0">
              <a:latin typeface="+mn-lt"/>
              <a:ea typeface="+mn-ea"/>
              <a:cs typeface="+mn-cs"/>
            </a:endParaRPr>
          </a:p>
        </p:txBody>
      </p:sp>
      <p:pic>
        <p:nvPicPr>
          <p:cNvPr id="136195"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6194">
                                            <p:txEl>
                                              <p:charRg st="6" end="36"/>
                                            </p:txEl>
                                          </p:spTgt>
                                        </p:tgtEl>
                                        <p:attrNameLst>
                                          <p:attrName>style.visibility</p:attrName>
                                        </p:attrNameLst>
                                      </p:cBhvr>
                                      <p:to>
                                        <p:strVal val="visible"/>
                                      </p:to>
                                    </p:set>
                                    <p:animEffect transition="in" filter="blinds(horizontal)">
                                      <p:cBhvr>
                                        <p:cTn id="7" dur="500"/>
                                        <p:tgtEl>
                                          <p:spTgt spid="136194">
                                            <p:txEl>
                                              <p:charRg st="6" end="3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6194">
                                            <p:txEl>
                                              <p:charRg st="36" end="72"/>
                                            </p:txEl>
                                          </p:spTgt>
                                        </p:tgtEl>
                                        <p:attrNameLst>
                                          <p:attrName>style.visibility</p:attrName>
                                        </p:attrNameLst>
                                      </p:cBhvr>
                                      <p:to>
                                        <p:strVal val="visible"/>
                                      </p:to>
                                    </p:set>
                                    <p:animEffect transition="in" filter="blinds(horizontal)">
                                      <p:cBhvr>
                                        <p:cTn id="12" dur="500"/>
                                        <p:tgtEl>
                                          <p:spTgt spid="136194">
                                            <p:txEl>
                                              <p:charRg st="36" end="7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6194">
                                            <p:txEl>
                                              <p:charRg st="72" end="93"/>
                                            </p:txEl>
                                          </p:spTgt>
                                        </p:tgtEl>
                                        <p:attrNameLst>
                                          <p:attrName>style.visibility</p:attrName>
                                        </p:attrNameLst>
                                      </p:cBhvr>
                                      <p:to>
                                        <p:strVal val="visible"/>
                                      </p:to>
                                    </p:set>
                                    <p:animEffect transition="in" filter="blinds(horizontal)">
                                      <p:cBhvr>
                                        <p:cTn id="17" dur="500"/>
                                        <p:tgtEl>
                                          <p:spTgt spid="136194">
                                            <p:txEl>
                                              <p:charRg st="72" end="9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6194">
                                            <p:txEl>
                                              <p:charRg st="93" end="117"/>
                                            </p:txEl>
                                          </p:spTgt>
                                        </p:tgtEl>
                                        <p:attrNameLst>
                                          <p:attrName>style.visibility</p:attrName>
                                        </p:attrNameLst>
                                      </p:cBhvr>
                                      <p:to>
                                        <p:strVal val="visible"/>
                                      </p:to>
                                    </p:set>
                                    <p:animEffect transition="in" filter="blinds(horizontal)">
                                      <p:cBhvr>
                                        <p:cTn id="22" dur="500"/>
                                        <p:tgtEl>
                                          <p:spTgt spid="136194">
                                            <p:txEl>
                                              <p:charRg st="93" end="11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6194">
                                            <p:txEl>
                                              <p:charRg st="117" end="137"/>
                                            </p:txEl>
                                          </p:spTgt>
                                        </p:tgtEl>
                                        <p:attrNameLst>
                                          <p:attrName>style.visibility</p:attrName>
                                        </p:attrNameLst>
                                      </p:cBhvr>
                                      <p:to>
                                        <p:strVal val="visible"/>
                                      </p:to>
                                    </p:set>
                                    <p:animEffect transition="in" filter="blinds(horizontal)">
                                      <p:cBhvr>
                                        <p:cTn id="27" dur="500"/>
                                        <p:tgtEl>
                                          <p:spTgt spid="136194">
                                            <p:txEl>
                                              <p:charRg st="117" end="13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内容占位符 2"/>
          <p:cNvSpPr>
            <a:spLocks noGrp="1"/>
          </p:cNvSpPr>
          <p:nvPr>
            <p:ph idx="1"/>
          </p:nvPr>
        </p:nvSpPr>
        <p:spPr>
          <a:xfrm>
            <a:off x="1809750" y="857250"/>
            <a:ext cx="8643938" cy="5357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float average(float array[ ],int n);</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float score1[5]={98.5,97,91.5,60,55};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float score2[10]={65.5,89.5,99,69.5,</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77,89.5,76.5,54,60,99.5};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printf(“%6.2f\n”,</a:t>
            </a:r>
            <a:r>
              <a:rPr kumimoji="1" lang="en-US" altLang="zh-CN" sz="2800" dirty="0">
                <a:solidFill>
                  <a:srgbClr val="9D138D"/>
                </a:solidFill>
                <a:latin typeface="+mn-lt"/>
                <a:ea typeface="+mn-ea"/>
                <a:cs typeface="+mn-cs"/>
              </a:rPr>
              <a:t>average</a:t>
            </a:r>
            <a:r>
              <a:rPr kumimoji="1" lang="en-US" altLang="zh-CN" sz="2800" dirty="0">
                <a:latin typeface="+mn-lt"/>
                <a:ea typeface="+mn-ea"/>
                <a:cs typeface="+mn-cs"/>
              </a:rPr>
              <a:t>(score1,</a:t>
            </a:r>
            <a:r>
              <a:rPr kumimoji="1" lang="en-US" altLang="zh-CN" sz="2800" dirty="0">
                <a:solidFill>
                  <a:srgbClr val="FF0000"/>
                </a:solidFill>
                <a:latin typeface="+mn-lt"/>
                <a:ea typeface="+mn-ea"/>
                <a:cs typeface="+mn-cs"/>
              </a:rPr>
              <a:t>5</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printf(“%6.2f\n”,</a:t>
            </a:r>
            <a:r>
              <a:rPr kumimoji="1" lang="en-US" altLang="zh-CN" sz="2800" dirty="0">
                <a:solidFill>
                  <a:srgbClr val="9D138D"/>
                </a:solidFill>
                <a:latin typeface="+mn-lt"/>
                <a:ea typeface="+mn-ea"/>
                <a:cs typeface="+mn-cs"/>
              </a:rPr>
              <a:t>average</a:t>
            </a:r>
            <a:r>
              <a:rPr kumimoji="1" lang="en-US" altLang="zh-CN" sz="2800" dirty="0">
                <a:latin typeface="+mn-lt"/>
                <a:ea typeface="+mn-ea"/>
                <a:cs typeface="+mn-cs"/>
              </a:rPr>
              <a:t>(score2,</a:t>
            </a:r>
            <a:r>
              <a:rPr kumimoji="1" lang="en-US" altLang="zh-CN" sz="2800" dirty="0">
                <a:solidFill>
                  <a:srgbClr val="FF0000"/>
                </a:solidFill>
                <a:latin typeface="+mn-lt"/>
                <a:ea typeface="+mn-ea"/>
                <a:cs typeface="+mn-cs"/>
              </a:rPr>
              <a:t>10</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en-US" sz="2800" dirty="0">
              <a:latin typeface="+mn-lt"/>
              <a:ea typeface="+mn-ea"/>
              <a:cs typeface="+mn-cs"/>
            </a:endParaRPr>
          </a:p>
        </p:txBody>
      </p:sp>
      <p:pic>
        <p:nvPicPr>
          <p:cNvPr id="137219"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内容占位符 2"/>
          <p:cNvSpPr>
            <a:spLocks noGrp="1"/>
          </p:cNvSpPr>
          <p:nvPr>
            <p:ph idx="1"/>
          </p:nvPr>
        </p:nvSpPr>
        <p:spPr>
          <a:xfrm>
            <a:off x="2063750" y="1714500"/>
            <a:ext cx="8153400" cy="4572000"/>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float </a:t>
            </a:r>
            <a:r>
              <a:rPr kumimoji="1" lang="en-US" altLang="zh-CN" sz="2800" dirty="0">
                <a:solidFill>
                  <a:srgbClr val="9D138D"/>
                </a:solidFill>
                <a:latin typeface="+mn-lt"/>
                <a:ea typeface="+mn-ea"/>
                <a:cs typeface="+mn-cs"/>
              </a:rPr>
              <a:t>average</a:t>
            </a:r>
            <a:r>
              <a:rPr kumimoji="1" lang="en-US" altLang="zh-CN" sz="2800" dirty="0">
                <a:latin typeface="+mn-lt"/>
                <a:ea typeface="+mn-ea"/>
                <a:cs typeface="+mn-cs"/>
              </a:rPr>
              <a:t>(float array[ ],</a:t>
            </a:r>
            <a:r>
              <a:rPr kumimoji="1" lang="en-US" altLang="zh-CN" sz="2800" dirty="0">
                <a:solidFill>
                  <a:srgbClr val="FF0000"/>
                </a:solidFill>
                <a:latin typeface="+mn-lt"/>
                <a:ea typeface="+mn-ea"/>
                <a:cs typeface="+mn-cs"/>
              </a:rPr>
              <a:t>int n</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float aver,sum=array[0];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for(i=1;i&lt;</a:t>
            </a:r>
            <a:r>
              <a:rPr kumimoji="1" lang="en-US" altLang="zh-CN" sz="2800" dirty="0">
                <a:solidFill>
                  <a:srgbClr val="FF0000"/>
                </a:solidFill>
                <a:latin typeface="+mn-lt"/>
                <a:ea typeface="+mn-ea"/>
                <a:cs typeface="+mn-cs"/>
              </a:rPr>
              <a:t>n</a:t>
            </a:r>
            <a:r>
              <a:rPr kumimoji="1" lang="en-US" altLang="zh-CN" sz="2800" dirty="0">
                <a:latin typeface="+mn-lt"/>
                <a:ea typeface="+mn-ea"/>
                <a:cs typeface="+mn-cs"/>
              </a:rPr>
              <a:t>;i++)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sum=sum+array[i];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aver=sum/</a:t>
            </a:r>
            <a:r>
              <a:rPr kumimoji="1" lang="en-US" altLang="zh-CN" sz="2800" dirty="0">
                <a:solidFill>
                  <a:srgbClr val="FF0000"/>
                </a:solidFill>
                <a:latin typeface="+mn-lt"/>
                <a:ea typeface="+mn-ea"/>
                <a:cs typeface="+mn-cs"/>
              </a:rPr>
              <a:t>n</a:t>
            </a: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return(aver);</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en-US" sz="2800" dirty="0">
              <a:latin typeface="+mn-lt"/>
              <a:ea typeface="+mn-ea"/>
              <a:cs typeface="+mn-cs"/>
            </a:endParaRPr>
          </a:p>
        </p:txBody>
      </p:sp>
      <p:sp>
        <p:nvSpPr>
          <p:cNvPr id="5" name="TextBox 4"/>
          <p:cNvSpPr txBox="1"/>
          <p:nvPr/>
        </p:nvSpPr>
        <p:spPr>
          <a:xfrm>
            <a:off x="2381250" y="714375"/>
            <a:ext cx="6929438" cy="521970"/>
          </a:xfrm>
          <a:prstGeom prst="rect">
            <a:avLst/>
          </a:prstGeom>
          <a:noFill/>
        </p:spPr>
        <p:txBody>
          <a:bodyPr>
            <a:spAutoFit/>
          </a:bodyPr>
          <a:lstStyle/>
          <a:p>
            <a:pPr marR="0" defTabSz="914400">
              <a:buClrTx/>
              <a:buSzTx/>
              <a:buFontTx/>
              <a:buNone/>
              <a:defRPr/>
            </a:pPr>
            <a:r>
              <a:rPr kumimoji="1" lang="zh-CN" altLang="en-US" sz="2800" b="1" kern="1200" cap="none" spc="0" normalizeH="0" baseline="0" noProof="0" dirty="0">
                <a:latin typeface="+mn-lt"/>
                <a:ea typeface="+mn-ea"/>
                <a:cs typeface="+mn-cs"/>
              </a:rPr>
              <a:t>调用形式为</a:t>
            </a:r>
            <a:r>
              <a:rPr kumimoji="1" lang="en-US" altLang="zh-CN" sz="2800" b="1" kern="1200" cap="none" spc="0" normalizeH="0" baseline="0" noProof="0" dirty="0">
                <a:latin typeface="+mn-lt"/>
                <a:ea typeface="+mn-ea"/>
                <a:cs typeface="+mn-cs"/>
              </a:rPr>
              <a:t>average(</a:t>
            </a:r>
            <a:r>
              <a:rPr kumimoji="1" lang="en-US" altLang="zh-CN" sz="2800" b="1" kern="1200" cap="none" spc="0" normalizeH="0" baseline="0" noProof="0" dirty="0">
                <a:solidFill>
                  <a:srgbClr val="00B050"/>
                </a:solidFill>
                <a:latin typeface="+mn-lt"/>
                <a:ea typeface="+mn-ea"/>
                <a:cs typeface="+mn-cs"/>
              </a:rPr>
              <a:t>score1</a:t>
            </a:r>
            <a:r>
              <a:rPr kumimoji="1" lang="en-US" altLang="zh-CN" sz="2800" b="1" kern="1200" cap="none" spc="0" normalizeH="0" baseline="0" noProof="0" dirty="0">
                <a:latin typeface="+mn-lt"/>
                <a:ea typeface="+mn-ea"/>
                <a:cs typeface="+mn-cs"/>
              </a:rPr>
              <a:t>,</a:t>
            </a:r>
            <a:r>
              <a:rPr kumimoji="1" lang="en-US" altLang="zh-CN" sz="2800" b="1" kern="1200" cap="none" spc="0" normalizeH="0" baseline="0" noProof="0" dirty="0">
                <a:solidFill>
                  <a:srgbClr val="00B050"/>
                </a:solidFill>
                <a:latin typeface="+mn-lt"/>
                <a:ea typeface="+mn-ea"/>
                <a:cs typeface="+mn-cs"/>
              </a:rPr>
              <a:t>5</a:t>
            </a:r>
            <a:r>
              <a:rPr kumimoji="1" lang="en-US" altLang="zh-CN" sz="2800" b="1" kern="1200" cap="none" spc="0" normalizeH="0" baseline="0" noProof="0" dirty="0">
                <a:latin typeface="+mn-lt"/>
                <a:ea typeface="+mn-ea"/>
                <a:cs typeface="+mn-cs"/>
              </a:rPr>
              <a:t>)</a:t>
            </a:r>
            <a:r>
              <a:rPr kumimoji="1" lang="zh-CN" altLang="en-US" sz="2800" b="1" kern="1200" cap="none" spc="0" normalizeH="0" baseline="0" noProof="0" dirty="0">
                <a:latin typeface="+mn-lt"/>
                <a:ea typeface="+mn-ea"/>
                <a:cs typeface="+mn-cs"/>
              </a:rPr>
              <a:t>时</a:t>
            </a:r>
            <a:endParaRPr kumimoji="1" lang="zh-CN" altLang="en-US" sz="2800" b="1" kern="1200" cap="none" spc="0" normalizeH="0" baseline="0" noProof="0" dirty="0">
              <a:latin typeface="+mn-lt"/>
              <a:ea typeface="+mn-ea"/>
              <a:cs typeface="+mn-cs"/>
            </a:endParaRPr>
          </a:p>
        </p:txBody>
      </p:sp>
      <p:sp>
        <p:nvSpPr>
          <p:cNvPr id="6" name="圆角矩形标注 5"/>
          <p:cNvSpPr/>
          <p:nvPr/>
        </p:nvSpPr>
        <p:spPr>
          <a:xfrm>
            <a:off x="6953250" y="3429000"/>
            <a:ext cx="3143250" cy="642938"/>
          </a:xfrm>
          <a:prstGeom prst="wedgeRoundRectCallout">
            <a:avLst>
              <a:gd name="adj1" fmla="val -48750"/>
              <a:gd name="adj2" fmla="val -81185"/>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相当于</a:t>
            </a:r>
            <a:r>
              <a:rPr lang="en-US" altLang="zh-CN" sz="2800" b="1" dirty="0">
                <a:solidFill>
                  <a:srgbClr val="00B050"/>
                </a:solidFill>
                <a:latin typeface="Arial" panose="020B0604020202020204" pitchFamily="34" charset="0"/>
              </a:rPr>
              <a:t>score1</a:t>
            </a:r>
            <a:r>
              <a:rPr lang="en-US" altLang="zh-CN" sz="2800" b="1" dirty="0">
                <a:solidFill>
                  <a:srgbClr val="0000CC"/>
                </a:solidFill>
                <a:latin typeface="Arial" panose="020B0604020202020204" pitchFamily="34" charset="0"/>
              </a:rPr>
              <a:t>[0]</a:t>
            </a:r>
            <a:endParaRPr lang="zh-CN" altLang="en-US" sz="2800" b="1" dirty="0">
              <a:solidFill>
                <a:srgbClr val="0000CC"/>
              </a:solidFill>
              <a:latin typeface="Arial" panose="020B0604020202020204" pitchFamily="34" charset="0"/>
            </a:endParaRPr>
          </a:p>
        </p:txBody>
      </p:sp>
      <p:sp>
        <p:nvSpPr>
          <p:cNvPr id="7" name="圆角矩形标注 6"/>
          <p:cNvSpPr/>
          <p:nvPr/>
        </p:nvSpPr>
        <p:spPr>
          <a:xfrm>
            <a:off x="5881688" y="4572000"/>
            <a:ext cx="3357562" cy="642938"/>
          </a:xfrm>
          <a:prstGeom prst="wedgeRoundRectCallout">
            <a:avLst>
              <a:gd name="adj1" fmla="val -48750"/>
              <a:gd name="adj2" fmla="val -81185"/>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相当于</a:t>
            </a:r>
            <a:r>
              <a:rPr lang="en-US" altLang="zh-CN" sz="2800" b="1" dirty="0">
                <a:solidFill>
                  <a:srgbClr val="00B050"/>
                </a:solidFill>
                <a:latin typeface="Arial" panose="020B0604020202020204" pitchFamily="34" charset="0"/>
              </a:rPr>
              <a:t>score1</a:t>
            </a:r>
            <a:r>
              <a:rPr lang="en-US" altLang="zh-CN" sz="2800" b="1" dirty="0">
                <a:solidFill>
                  <a:srgbClr val="0000CC"/>
                </a:solidFill>
                <a:latin typeface="Arial" panose="020B0604020202020204" pitchFamily="34" charset="0"/>
              </a:rPr>
              <a:t>[i]</a:t>
            </a:r>
            <a:endParaRPr lang="zh-CN" altLang="en-US" sz="2800" b="1" dirty="0">
              <a:solidFill>
                <a:srgbClr val="0000CC"/>
              </a:solidFill>
              <a:latin typeface="Arial" panose="020B0604020202020204" pitchFamily="34" charset="0"/>
            </a:endParaRPr>
          </a:p>
        </p:txBody>
      </p:sp>
      <p:sp>
        <p:nvSpPr>
          <p:cNvPr id="8" name="圆角矩形标注 7"/>
          <p:cNvSpPr/>
          <p:nvPr/>
        </p:nvSpPr>
        <p:spPr>
          <a:xfrm>
            <a:off x="4095750" y="2214563"/>
            <a:ext cx="2000250" cy="642937"/>
          </a:xfrm>
          <a:prstGeom prst="wedgeRoundRectCallout">
            <a:avLst>
              <a:gd name="adj1" fmla="val -17611"/>
              <a:gd name="adj2" fmla="val 135069"/>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相当于</a:t>
            </a:r>
            <a:r>
              <a:rPr lang="en-US" altLang="zh-CN" sz="2800" b="1" dirty="0">
                <a:solidFill>
                  <a:srgbClr val="00B050"/>
                </a:solidFill>
                <a:latin typeface="Arial" panose="020B0604020202020204" pitchFamily="34" charset="0"/>
              </a:rPr>
              <a:t>5</a:t>
            </a:r>
            <a:endParaRPr lang="zh-CN" altLang="en-US" sz="2800" b="1" dirty="0">
              <a:solidFill>
                <a:srgbClr val="0000CC"/>
              </a:solidFill>
              <a:latin typeface="Arial" panose="020B0604020202020204" pitchFamily="34" charset="0"/>
            </a:endParaRPr>
          </a:p>
        </p:txBody>
      </p:sp>
      <p:pic>
        <p:nvPicPr>
          <p:cNvPr id="138247" name="图片 8"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7" grpId="0" bldLvl="0" animBg="1"/>
      <p:bldP spid="8" grpId="0" bldLvl="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内容占位符 2"/>
          <p:cNvSpPr>
            <a:spLocks noGrp="1"/>
          </p:cNvSpPr>
          <p:nvPr>
            <p:ph idx="1"/>
          </p:nvPr>
        </p:nvSpPr>
        <p:spPr>
          <a:xfrm>
            <a:off x="2063750" y="1714500"/>
            <a:ext cx="8153400" cy="4572000"/>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float </a:t>
            </a:r>
            <a:r>
              <a:rPr kumimoji="1" lang="en-US" altLang="zh-CN" sz="2800" dirty="0">
                <a:solidFill>
                  <a:srgbClr val="9D138D"/>
                </a:solidFill>
                <a:latin typeface="+mn-lt"/>
                <a:ea typeface="+mn-ea"/>
                <a:cs typeface="+mn-cs"/>
              </a:rPr>
              <a:t>average</a:t>
            </a:r>
            <a:r>
              <a:rPr kumimoji="1" lang="en-US" altLang="zh-CN" sz="2800" dirty="0">
                <a:latin typeface="+mn-lt"/>
                <a:ea typeface="+mn-ea"/>
                <a:cs typeface="+mn-cs"/>
              </a:rPr>
              <a:t>(float array[ ],</a:t>
            </a:r>
            <a:r>
              <a:rPr kumimoji="1" lang="en-US" altLang="zh-CN" sz="2800" dirty="0">
                <a:solidFill>
                  <a:srgbClr val="FF0000"/>
                </a:solidFill>
                <a:latin typeface="+mn-lt"/>
                <a:ea typeface="+mn-ea"/>
                <a:cs typeface="+mn-cs"/>
              </a:rPr>
              <a:t>int n</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float aver,sum=array[0];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for(i=1;i&lt;</a:t>
            </a:r>
            <a:r>
              <a:rPr kumimoji="1" lang="en-US" altLang="zh-CN" sz="2800" dirty="0">
                <a:solidFill>
                  <a:srgbClr val="FF0000"/>
                </a:solidFill>
                <a:latin typeface="+mn-lt"/>
                <a:ea typeface="+mn-ea"/>
                <a:cs typeface="+mn-cs"/>
              </a:rPr>
              <a:t>n</a:t>
            </a:r>
            <a:r>
              <a:rPr kumimoji="1" lang="en-US" altLang="zh-CN" sz="2800" dirty="0">
                <a:latin typeface="+mn-lt"/>
                <a:ea typeface="+mn-ea"/>
                <a:cs typeface="+mn-cs"/>
              </a:rPr>
              <a:t>;i++)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sum=sum+array[i];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aver=sum/</a:t>
            </a:r>
            <a:r>
              <a:rPr kumimoji="1" lang="en-US" altLang="zh-CN" sz="2800" dirty="0">
                <a:solidFill>
                  <a:srgbClr val="FF0000"/>
                </a:solidFill>
                <a:latin typeface="+mn-lt"/>
                <a:ea typeface="+mn-ea"/>
                <a:cs typeface="+mn-cs"/>
              </a:rPr>
              <a:t>n</a:t>
            </a: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return(aver);</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en-US" sz="2800" dirty="0">
              <a:latin typeface="+mn-lt"/>
              <a:ea typeface="+mn-ea"/>
              <a:cs typeface="+mn-cs"/>
            </a:endParaRPr>
          </a:p>
        </p:txBody>
      </p:sp>
      <p:pic>
        <p:nvPicPr>
          <p:cNvPr id="115714" name="Picture 2"/>
          <p:cNvPicPr>
            <a:picLocks noChangeAspect="1"/>
          </p:cNvPicPr>
          <p:nvPr/>
        </p:nvPicPr>
        <p:blipFill>
          <a:blip r:embed="rId1"/>
          <a:stretch>
            <a:fillRect/>
          </a:stretch>
        </p:blipFill>
        <p:spPr>
          <a:xfrm>
            <a:off x="8024813" y="5643563"/>
            <a:ext cx="1863725" cy="1000125"/>
          </a:xfrm>
          <a:prstGeom prst="rect">
            <a:avLst/>
          </a:prstGeom>
          <a:noFill/>
          <a:ln w="9525">
            <a:noFill/>
          </a:ln>
        </p:spPr>
      </p:pic>
      <p:sp>
        <p:nvSpPr>
          <p:cNvPr id="5" name="TextBox 4"/>
          <p:cNvSpPr txBox="1"/>
          <p:nvPr/>
        </p:nvSpPr>
        <p:spPr>
          <a:xfrm>
            <a:off x="2381250" y="714375"/>
            <a:ext cx="6929438" cy="521970"/>
          </a:xfrm>
          <a:prstGeom prst="rect">
            <a:avLst/>
          </a:prstGeom>
          <a:noFill/>
        </p:spPr>
        <p:txBody>
          <a:bodyPr>
            <a:spAutoFit/>
          </a:bodyPr>
          <a:lstStyle/>
          <a:p>
            <a:pPr marR="0" defTabSz="914400">
              <a:buClrTx/>
              <a:buSzTx/>
              <a:buFontTx/>
              <a:buNone/>
              <a:defRPr/>
            </a:pPr>
            <a:r>
              <a:rPr kumimoji="1" lang="zh-CN" altLang="en-US" sz="2800" b="1" kern="1200" cap="none" spc="0" normalizeH="0" baseline="0" noProof="0" dirty="0">
                <a:latin typeface="+mn-lt"/>
                <a:ea typeface="+mn-ea"/>
                <a:cs typeface="+mn-cs"/>
              </a:rPr>
              <a:t>调用形式为</a:t>
            </a:r>
            <a:r>
              <a:rPr kumimoji="1" lang="en-US" altLang="zh-CN" sz="2800" b="1" kern="1200" cap="none" spc="0" normalizeH="0" baseline="0" noProof="0" dirty="0">
                <a:latin typeface="+mn-lt"/>
                <a:ea typeface="+mn-ea"/>
                <a:cs typeface="+mn-cs"/>
              </a:rPr>
              <a:t>average(</a:t>
            </a:r>
            <a:r>
              <a:rPr kumimoji="1" lang="en-US" altLang="zh-CN" sz="2800" b="1" kern="1200" cap="none" spc="0" normalizeH="0" baseline="0" noProof="0" dirty="0">
                <a:solidFill>
                  <a:srgbClr val="00B050"/>
                </a:solidFill>
                <a:latin typeface="+mn-lt"/>
                <a:ea typeface="+mn-ea"/>
                <a:cs typeface="+mn-cs"/>
              </a:rPr>
              <a:t>score2</a:t>
            </a:r>
            <a:r>
              <a:rPr kumimoji="1" lang="en-US" altLang="zh-CN" sz="2800" b="1" kern="1200" cap="none" spc="0" normalizeH="0" baseline="0" noProof="0" dirty="0">
                <a:latin typeface="+mn-lt"/>
                <a:ea typeface="+mn-ea"/>
                <a:cs typeface="+mn-cs"/>
              </a:rPr>
              <a:t>,</a:t>
            </a:r>
            <a:r>
              <a:rPr kumimoji="1" lang="en-US" altLang="zh-CN" sz="2800" b="1" kern="1200" cap="none" spc="0" normalizeH="0" baseline="0" noProof="0" dirty="0">
                <a:solidFill>
                  <a:srgbClr val="00B050"/>
                </a:solidFill>
                <a:latin typeface="+mn-lt"/>
                <a:ea typeface="+mn-ea"/>
                <a:cs typeface="+mn-cs"/>
              </a:rPr>
              <a:t>10</a:t>
            </a:r>
            <a:r>
              <a:rPr kumimoji="1" lang="en-US" altLang="zh-CN" sz="2800" b="1" kern="1200" cap="none" spc="0" normalizeH="0" baseline="0" noProof="0" dirty="0">
                <a:latin typeface="+mn-lt"/>
                <a:ea typeface="+mn-ea"/>
                <a:cs typeface="+mn-cs"/>
              </a:rPr>
              <a:t>)</a:t>
            </a:r>
            <a:r>
              <a:rPr kumimoji="1" lang="zh-CN" altLang="en-US" sz="2800" b="1" kern="1200" cap="none" spc="0" normalizeH="0" baseline="0" noProof="0" dirty="0">
                <a:latin typeface="+mn-lt"/>
                <a:ea typeface="+mn-ea"/>
                <a:cs typeface="+mn-cs"/>
              </a:rPr>
              <a:t>时</a:t>
            </a:r>
            <a:endParaRPr kumimoji="1" lang="zh-CN" altLang="en-US" sz="2800" b="1" kern="1200" cap="none" spc="0" normalizeH="0" baseline="0" noProof="0" dirty="0">
              <a:latin typeface="+mn-lt"/>
              <a:ea typeface="+mn-ea"/>
              <a:cs typeface="+mn-cs"/>
            </a:endParaRPr>
          </a:p>
        </p:txBody>
      </p:sp>
      <p:sp>
        <p:nvSpPr>
          <p:cNvPr id="6" name="圆角矩形标注 5"/>
          <p:cNvSpPr/>
          <p:nvPr/>
        </p:nvSpPr>
        <p:spPr>
          <a:xfrm>
            <a:off x="6953250" y="3429000"/>
            <a:ext cx="3143250" cy="642938"/>
          </a:xfrm>
          <a:prstGeom prst="wedgeRoundRectCallout">
            <a:avLst>
              <a:gd name="adj1" fmla="val -48750"/>
              <a:gd name="adj2" fmla="val -81185"/>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相当于</a:t>
            </a:r>
            <a:r>
              <a:rPr lang="en-US" altLang="zh-CN" sz="2800" b="1" dirty="0">
                <a:solidFill>
                  <a:srgbClr val="00B050"/>
                </a:solidFill>
                <a:latin typeface="Arial" panose="020B0604020202020204" pitchFamily="34" charset="0"/>
              </a:rPr>
              <a:t>score2</a:t>
            </a:r>
            <a:r>
              <a:rPr lang="en-US" altLang="zh-CN" sz="2800" b="1" dirty="0">
                <a:solidFill>
                  <a:srgbClr val="0000CC"/>
                </a:solidFill>
                <a:latin typeface="Arial" panose="020B0604020202020204" pitchFamily="34" charset="0"/>
              </a:rPr>
              <a:t>[0]</a:t>
            </a:r>
            <a:endParaRPr lang="zh-CN" altLang="en-US" sz="2800" b="1" dirty="0">
              <a:solidFill>
                <a:srgbClr val="0000CC"/>
              </a:solidFill>
              <a:latin typeface="Arial" panose="020B0604020202020204" pitchFamily="34" charset="0"/>
            </a:endParaRPr>
          </a:p>
        </p:txBody>
      </p:sp>
      <p:sp>
        <p:nvSpPr>
          <p:cNvPr id="7" name="圆角矩形标注 6"/>
          <p:cNvSpPr/>
          <p:nvPr/>
        </p:nvSpPr>
        <p:spPr>
          <a:xfrm>
            <a:off x="5881688" y="4572000"/>
            <a:ext cx="3357562" cy="642938"/>
          </a:xfrm>
          <a:prstGeom prst="wedgeRoundRectCallout">
            <a:avLst>
              <a:gd name="adj1" fmla="val -48750"/>
              <a:gd name="adj2" fmla="val -81185"/>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相当于</a:t>
            </a:r>
            <a:r>
              <a:rPr lang="en-US" altLang="zh-CN" sz="2800" b="1" dirty="0">
                <a:solidFill>
                  <a:srgbClr val="00B050"/>
                </a:solidFill>
                <a:latin typeface="Arial" panose="020B0604020202020204" pitchFamily="34" charset="0"/>
              </a:rPr>
              <a:t>score2</a:t>
            </a:r>
            <a:r>
              <a:rPr lang="en-US" altLang="zh-CN" sz="2800" b="1" dirty="0">
                <a:solidFill>
                  <a:srgbClr val="0000CC"/>
                </a:solidFill>
                <a:latin typeface="Arial" panose="020B0604020202020204" pitchFamily="34" charset="0"/>
              </a:rPr>
              <a:t>[i]</a:t>
            </a:r>
            <a:endParaRPr lang="zh-CN" altLang="en-US" sz="2800" b="1" dirty="0">
              <a:solidFill>
                <a:srgbClr val="0000CC"/>
              </a:solidFill>
              <a:latin typeface="Arial" panose="020B0604020202020204" pitchFamily="34" charset="0"/>
            </a:endParaRPr>
          </a:p>
        </p:txBody>
      </p:sp>
      <p:sp>
        <p:nvSpPr>
          <p:cNvPr id="8" name="圆角矩形标注 7"/>
          <p:cNvSpPr/>
          <p:nvPr/>
        </p:nvSpPr>
        <p:spPr>
          <a:xfrm>
            <a:off x="4095750" y="2214563"/>
            <a:ext cx="2000250" cy="642937"/>
          </a:xfrm>
          <a:prstGeom prst="wedgeRoundRectCallout">
            <a:avLst>
              <a:gd name="adj1" fmla="val -17611"/>
              <a:gd name="adj2" fmla="val 135069"/>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相当于</a:t>
            </a:r>
            <a:r>
              <a:rPr lang="en-US" altLang="zh-CN" sz="2800" b="1" dirty="0">
                <a:solidFill>
                  <a:srgbClr val="00B050"/>
                </a:solidFill>
                <a:latin typeface="Arial" panose="020B0604020202020204" pitchFamily="34" charset="0"/>
              </a:rPr>
              <a:t>10</a:t>
            </a:r>
            <a:endParaRPr lang="zh-CN" altLang="en-US" sz="2800" b="1" dirty="0">
              <a:solidFill>
                <a:srgbClr val="0000CC"/>
              </a:solidFill>
              <a:latin typeface="Arial" panose="020B0604020202020204" pitchFamily="34" charset="0"/>
            </a:endParaRPr>
          </a:p>
        </p:txBody>
      </p:sp>
      <p:pic>
        <p:nvPicPr>
          <p:cNvPr id="139272" name="图片 8"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5714"/>
                                        </p:tgtEl>
                                        <p:attrNameLst>
                                          <p:attrName>style.visibility</p:attrName>
                                        </p:attrNameLst>
                                      </p:cBhvr>
                                      <p:to>
                                        <p:strVal val="visible"/>
                                      </p:to>
                                    </p:set>
                                    <p:animEffect transition="in" filter="blinds(horizontal)">
                                      <p:cBhvr>
                                        <p:cTn id="27" dur="500"/>
                                        <p:tgtEl>
                                          <p:spTgt spid="115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7" grpId="0" bldLvl="0" animBg="1"/>
      <p:bldP spid="8" grpId="0" bldLvl="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63750" y="1071563"/>
            <a:ext cx="8153400" cy="5053012"/>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12</a:t>
            </a:r>
            <a:r>
              <a:rPr kumimoji="1" lang="zh-CN" altLang="zh-CN" dirty="0">
                <a:latin typeface="+mn-lt"/>
                <a:ea typeface="+mn-ea"/>
                <a:cs typeface="+mn-cs"/>
              </a:rPr>
              <a:t>用选择法对数组中</a:t>
            </a:r>
            <a:r>
              <a:rPr kumimoji="1" lang="en-US" altLang="zh-CN" dirty="0">
                <a:latin typeface="+mn-lt"/>
                <a:ea typeface="+mn-ea"/>
                <a:cs typeface="+mn-cs"/>
              </a:rPr>
              <a:t>10</a:t>
            </a:r>
            <a:r>
              <a:rPr kumimoji="1" lang="zh-CN" altLang="zh-CN" dirty="0">
                <a:latin typeface="+mn-lt"/>
                <a:ea typeface="+mn-ea"/>
                <a:cs typeface="+mn-cs"/>
              </a:rPr>
              <a:t>个整数按由小到大排序。</a:t>
            </a:r>
            <a:endParaRPr kumimoji="1" lang="en-US"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所谓选择法就是先将</a:t>
            </a:r>
            <a:r>
              <a:rPr kumimoji="1" lang="en-US" altLang="zh-CN" dirty="0">
                <a:latin typeface="+mn-lt"/>
                <a:ea typeface="+mn-ea"/>
              </a:rPr>
              <a:t>10</a:t>
            </a:r>
            <a:r>
              <a:rPr kumimoji="1" lang="zh-CN" altLang="zh-CN" dirty="0">
                <a:latin typeface="+mn-lt"/>
                <a:ea typeface="+mn-ea"/>
              </a:rPr>
              <a:t>个数中最小的数与</a:t>
            </a:r>
            <a:r>
              <a:rPr kumimoji="1" lang="en-US" altLang="zh-CN" dirty="0">
                <a:latin typeface="+mn-lt"/>
                <a:ea typeface="+mn-ea"/>
              </a:rPr>
              <a:t>a[0]</a:t>
            </a:r>
            <a:r>
              <a:rPr kumimoji="1" lang="zh-CN" altLang="zh-CN" dirty="0">
                <a:latin typeface="+mn-lt"/>
                <a:ea typeface="+mn-ea"/>
              </a:rPr>
              <a:t>对换</a:t>
            </a:r>
            <a:r>
              <a:rPr kumimoji="1" lang="zh-CN" altLang="en-US" dirty="0">
                <a:latin typeface="+mn-lt"/>
                <a:ea typeface="+mn-ea"/>
              </a:rPr>
              <a:t>；</a:t>
            </a:r>
            <a:r>
              <a:rPr kumimoji="1" lang="zh-CN" altLang="zh-CN" dirty="0">
                <a:latin typeface="+mn-lt"/>
                <a:ea typeface="+mn-ea"/>
              </a:rPr>
              <a:t>再将</a:t>
            </a:r>
            <a:r>
              <a:rPr kumimoji="1" lang="en-US" altLang="zh-CN" dirty="0">
                <a:latin typeface="+mn-lt"/>
                <a:ea typeface="+mn-ea"/>
              </a:rPr>
              <a:t>a[1]</a:t>
            </a:r>
            <a:r>
              <a:rPr kumimoji="1" lang="zh-CN" altLang="zh-CN" dirty="0">
                <a:latin typeface="+mn-lt"/>
                <a:ea typeface="+mn-ea"/>
              </a:rPr>
              <a:t>到</a:t>
            </a:r>
            <a:r>
              <a:rPr kumimoji="1" lang="en-US" altLang="zh-CN" dirty="0">
                <a:latin typeface="+mn-lt"/>
                <a:ea typeface="+mn-ea"/>
              </a:rPr>
              <a:t>a[9]</a:t>
            </a:r>
            <a:r>
              <a:rPr kumimoji="1" lang="zh-CN" altLang="zh-CN" dirty="0">
                <a:latin typeface="+mn-lt"/>
                <a:ea typeface="+mn-ea"/>
              </a:rPr>
              <a:t>中最小的数与</a:t>
            </a:r>
            <a:r>
              <a:rPr kumimoji="1" lang="en-US" altLang="zh-CN" dirty="0">
                <a:latin typeface="+mn-lt"/>
                <a:ea typeface="+mn-ea"/>
              </a:rPr>
              <a:t>a[1]</a:t>
            </a:r>
            <a:r>
              <a:rPr kumimoji="1" lang="zh-CN" altLang="zh-CN" dirty="0">
                <a:latin typeface="+mn-lt"/>
                <a:ea typeface="+mn-ea"/>
              </a:rPr>
              <a:t>对换……每比较一轮</a:t>
            </a:r>
            <a:r>
              <a:rPr kumimoji="1" lang="zh-CN" altLang="en-US" dirty="0">
                <a:latin typeface="+mn-lt"/>
                <a:ea typeface="+mn-ea"/>
              </a:rPr>
              <a:t>，</a:t>
            </a:r>
            <a:r>
              <a:rPr kumimoji="1" lang="zh-CN" altLang="zh-CN" dirty="0">
                <a:latin typeface="+mn-lt"/>
                <a:ea typeface="+mn-ea"/>
              </a:rPr>
              <a:t>找出一个未经排序的数中最小的一个</a:t>
            </a:r>
            <a:endParaRPr kumimoji="1" lang="en-US" altLang="zh-CN" dirty="0">
              <a:latin typeface="+mn-lt"/>
              <a:ea typeface="+mn-ea"/>
            </a:endParaRPr>
          </a:p>
          <a:p>
            <a:pPr lvl="1"/>
            <a:r>
              <a:rPr kumimoji="1" lang="zh-CN" altLang="zh-CN" dirty="0">
                <a:latin typeface="+mn-lt"/>
                <a:ea typeface="+mn-ea"/>
              </a:rPr>
              <a:t>共比较</a:t>
            </a:r>
            <a:r>
              <a:rPr kumimoji="1" lang="en-US" altLang="zh-CN" dirty="0">
                <a:latin typeface="+mn-lt"/>
                <a:ea typeface="+mn-ea"/>
              </a:rPr>
              <a:t>9</a:t>
            </a:r>
            <a:r>
              <a:rPr kumimoji="1" lang="zh-CN" altLang="zh-CN" dirty="0">
                <a:latin typeface="+mn-lt"/>
                <a:ea typeface="+mn-ea"/>
              </a:rPr>
              <a:t>轮</a:t>
            </a:r>
            <a:endParaRPr kumimoji="1" lang="zh-CN" altLang="en-US" dirty="0">
              <a:latin typeface="+mn-lt"/>
              <a:ea typeface="+mn-ea"/>
            </a:endParaRPr>
          </a:p>
        </p:txBody>
      </p:sp>
      <p:pic>
        <p:nvPicPr>
          <p:cNvPr id="140291"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30" end="36"/>
                                            </p:txEl>
                                          </p:spTgt>
                                        </p:tgtEl>
                                        <p:attrNameLst>
                                          <p:attrName>style.visibility</p:attrName>
                                        </p:attrNameLst>
                                      </p:cBhvr>
                                      <p:to>
                                        <p:strVal val="visible"/>
                                      </p:to>
                                    </p:set>
                                    <p:animEffect transition="in" filter="blinds(horizontal)">
                                      <p:cBhvr>
                                        <p:cTn id="7" dur="500"/>
                                        <p:tgtEl>
                                          <p:spTgt spid="3">
                                            <p:txEl>
                                              <p:charRg st="30" end="3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charRg st="36" end="110"/>
                                            </p:txEl>
                                          </p:spTgt>
                                        </p:tgtEl>
                                        <p:attrNameLst>
                                          <p:attrName>style.visibility</p:attrName>
                                        </p:attrNameLst>
                                      </p:cBhvr>
                                      <p:to>
                                        <p:strVal val="visible"/>
                                      </p:to>
                                    </p:set>
                                    <p:animEffect transition="in" filter="blinds(horizontal)">
                                      <p:cBhvr>
                                        <p:cTn id="10" dur="500"/>
                                        <p:tgtEl>
                                          <p:spTgt spid="3">
                                            <p:txEl>
                                              <p:charRg st="36" end="11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charRg st="110" end="116"/>
                                            </p:txEl>
                                          </p:spTgt>
                                        </p:tgtEl>
                                        <p:attrNameLst>
                                          <p:attrName>style.visibility</p:attrName>
                                        </p:attrNameLst>
                                      </p:cBhvr>
                                      <p:to>
                                        <p:strVal val="visible"/>
                                      </p:to>
                                    </p:set>
                                    <p:animEffect transition="in" filter="blinds(horizontal)">
                                      <p:cBhvr>
                                        <p:cTn id="13" dur="500"/>
                                        <p:tgtEl>
                                          <p:spTgt spid="3">
                                            <p:txEl>
                                              <p:charRg st="110" end="1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TextBox 3"/>
          <p:cNvSpPr txBox="1"/>
          <p:nvPr/>
        </p:nvSpPr>
        <p:spPr>
          <a:xfrm>
            <a:off x="2881313" y="714375"/>
            <a:ext cx="6000750" cy="583565"/>
          </a:xfrm>
          <a:prstGeom prst="rect">
            <a:avLst/>
          </a:prstGeom>
          <a:noFill/>
          <a:ln w="9525">
            <a:noFill/>
          </a:ln>
        </p:spPr>
        <p:txBody>
          <a:bodyPr>
            <a:spAutoFit/>
          </a:bodyPr>
          <a:p>
            <a:pPr algn="ctr"/>
            <a:r>
              <a:rPr lang="en-US" altLang="zh-CN" sz="3200" b="1" dirty="0">
                <a:latin typeface="Arial" panose="020B0604020202020204" pitchFamily="34" charset="0"/>
              </a:rPr>
              <a:t>a[0]   a[1]   a[2]   a[3]   a[4]</a:t>
            </a:r>
            <a:endParaRPr lang="zh-CN" altLang="en-US" sz="3200" b="1" dirty="0">
              <a:latin typeface="Arial" panose="020B0604020202020204" pitchFamily="34" charset="0"/>
            </a:endParaRPr>
          </a:p>
        </p:txBody>
      </p:sp>
      <p:sp>
        <p:nvSpPr>
          <p:cNvPr id="141315" name="TextBox 5"/>
          <p:cNvSpPr txBox="1"/>
          <p:nvPr/>
        </p:nvSpPr>
        <p:spPr>
          <a:xfrm>
            <a:off x="2881313" y="1500188"/>
            <a:ext cx="6000750" cy="583565"/>
          </a:xfrm>
          <a:prstGeom prst="rect">
            <a:avLst/>
          </a:prstGeom>
          <a:noFill/>
          <a:ln w="9525">
            <a:noFill/>
          </a:ln>
        </p:spPr>
        <p:txBody>
          <a:bodyPr>
            <a:spAutoFit/>
          </a:bodyPr>
          <a:p>
            <a:r>
              <a:rPr lang="en-US" altLang="zh-CN" sz="3200" b="1" dirty="0">
                <a:latin typeface="Arial" panose="020B0604020202020204" pitchFamily="34" charset="0"/>
              </a:rPr>
              <a:t>      3        6       1        9       4</a:t>
            </a:r>
            <a:endParaRPr lang="zh-CN" altLang="en-US" sz="3200" b="1" dirty="0">
              <a:latin typeface="Arial" panose="020B0604020202020204" pitchFamily="34" charset="0"/>
            </a:endParaRPr>
          </a:p>
        </p:txBody>
      </p:sp>
      <p:sp>
        <p:nvSpPr>
          <p:cNvPr id="7" name="椭圆 6"/>
          <p:cNvSpPr/>
          <p:nvPr/>
        </p:nvSpPr>
        <p:spPr>
          <a:xfrm>
            <a:off x="3452813" y="1500188"/>
            <a:ext cx="571500" cy="571500"/>
          </a:xfrm>
          <a:prstGeom prst="ellipse">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8" name="椭圆 7"/>
          <p:cNvSpPr/>
          <p:nvPr/>
        </p:nvSpPr>
        <p:spPr>
          <a:xfrm>
            <a:off x="5595938" y="1500188"/>
            <a:ext cx="571500" cy="571500"/>
          </a:xfrm>
          <a:prstGeom prst="ellipse">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 name="任意多边形 8"/>
          <p:cNvSpPr/>
          <p:nvPr/>
        </p:nvSpPr>
        <p:spPr>
          <a:xfrm>
            <a:off x="3903663" y="1268413"/>
            <a:ext cx="1905000" cy="227012"/>
          </a:xfrm>
          <a:custGeom>
            <a:avLst/>
            <a:gdLst>
              <a:gd name="txL" fmla="*/ 0 w 1903956"/>
              <a:gd name="txT" fmla="*/ 0 h 227557"/>
              <a:gd name="txR" fmla="*/ 1903956 w 1903956"/>
              <a:gd name="txB" fmla="*/ 227557 h 227557"/>
            </a:gdLst>
            <a:ahLst/>
            <a:cxnLst>
              <a:cxn ang="0">
                <a:pos x="0" y="224306"/>
              </a:cxn>
              <a:cxn ang="0">
                <a:pos x="1017951" y="2058"/>
              </a:cxn>
              <a:cxn ang="0">
                <a:pos x="1910229" y="211958"/>
              </a:cxn>
            </a:cxnLst>
            <a:rect l="txL" t="txT" r="txR" b="txB"/>
            <a:pathLst>
              <a:path w="1903956" h="227557">
                <a:moveTo>
                  <a:pt x="0" y="227557"/>
                </a:moveTo>
                <a:cubicBezTo>
                  <a:pt x="348641" y="115866"/>
                  <a:pt x="697282" y="4176"/>
                  <a:pt x="1014608" y="2088"/>
                </a:cubicBezTo>
                <a:cubicBezTo>
                  <a:pt x="1331934" y="0"/>
                  <a:pt x="1617945" y="107515"/>
                  <a:pt x="1903956" y="215030"/>
                </a:cubicBezTo>
              </a:path>
            </a:pathLst>
          </a:custGeom>
          <a:solidFill>
            <a:schemeClr val="accent1">
              <a:alpha val="100000"/>
            </a:schemeClr>
          </a:solidFill>
          <a:ln w="38100" cap="flat" cmpd="sng">
            <a:solidFill>
              <a:srgbClr val="FF0000">
                <a:alpha val="100000"/>
              </a:srgbClr>
            </a:solidFill>
            <a:prstDash val="solid"/>
            <a:miter lim="800000"/>
            <a:headEnd type="arrow" w="med" len="med"/>
            <a:tailEnd type="arrow" w="med" len="med"/>
          </a:ln>
        </p:spPr>
        <p:txBody>
          <a:bodyPr/>
          <a:p>
            <a:endParaRPr lang="zh-CN" altLang="en-US"/>
          </a:p>
        </p:txBody>
      </p:sp>
      <p:sp>
        <p:nvSpPr>
          <p:cNvPr id="10" name="TextBox 9"/>
          <p:cNvSpPr txBox="1"/>
          <p:nvPr/>
        </p:nvSpPr>
        <p:spPr>
          <a:xfrm>
            <a:off x="2881313" y="2357438"/>
            <a:ext cx="6000750" cy="583565"/>
          </a:xfrm>
          <a:prstGeom prst="rect">
            <a:avLst/>
          </a:prstGeom>
          <a:noFill/>
          <a:ln w="9525">
            <a:noFill/>
          </a:ln>
        </p:spPr>
        <p:txBody>
          <a:bodyPr>
            <a:spAutoFit/>
          </a:bodyPr>
          <a:p>
            <a:r>
              <a:rPr lang="en-US" altLang="zh-CN" sz="3200" b="1" dirty="0">
                <a:latin typeface="Arial" panose="020B0604020202020204" pitchFamily="34" charset="0"/>
              </a:rPr>
              <a:t>      </a:t>
            </a:r>
            <a:r>
              <a:rPr lang="en-US" altLang="zh-CN" sz="3200" b="1" dirty="0">
                <a:solidFill>
                  <a:srgbClr val="0000CC"/>
                </a:solidFill>
                <a:latin typeface="Arial" panose="020B0604020202020204" pitchFamily="34" charset="0"/>
              </a:rPr>
              <a:t>1</a:t>
            </a:r>
            <a:r>
              <a:rPr lang="en-US" altLang="zh-CN" sz="3200" b="1" dirty="0">
                <a:latin typeface="Arial" panose="020B0604020202020204" pitchFamily="34" charset="0"/>
              </a:rPr>
              <a:t>        6       3        9       4</a:t>
            </a:r>
            <a:endParaRPr lang="zh-CN" altLang="en-US" sz="3200" b="1" dirty="0">
              <a:latin typeface="Arial" panose="020B0604020202020204" pitchFamily="34" charset="0"/>
            </a:endParaRPr>
          </a:p>
        </p:txBody>
      </p:sp>
      <p:sp>
        <p:nvSpPr>
          <p:cNvPr id="13" name="椭圆 12"/>
          <p:cNvSpPr/>
          <p:nvPr/>
        </p:nvSpPr>
        <p:spPr>
          <a:xfrm>
            <a:off x="4595813" y="2357438"/>
            <a:ext cx="571500" cy="571500"/>
          </a:xfrm>
          <a:prstGeom prst="ellipse">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4" name="椭圆 13"/>
          <p:cNvSpPr/>
          <p:nvPr/>
        </p:nvSpPr>
        <p:spPr>
          <a:xfrm>
            <a:off x="5595938" y="2357438"/>
            <a:ext cx="571500" cy="571500"/>
          </a:xfrm>
          <a:prstGeom prst="ellipse">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5" name="任意多边形 14"/>
          <p:cNvSpPr/>
          <p:nvPr/>
        </p:nvSpPr>
        <p:spPr>
          <a:xfrm>
            <a:off x="4953000" y="2125663"/>
            <a:ext cx="857250" cy="231775"/>
          </a:xfrm>
          <a:custGeom>
            <a:avLst/>
            <a:gdLst>
              <a:gd name="txL" fmla="*/ 0 w 1903956"/>
              <a:gd name="txT" fmla="*/ 0 h 227557"/>
              <a:gd name="txR" fmla="*/ 1903956 w 1903956"/>
              <a:gd name="txB" fmla="*/ 227557 h 227557"/>
            </a:gdLst>
            <a:ahLst/>
            <a:cxnLst>
              <a:cxn ang="0">
                <a:pos x="0" y="259520"/>
              </a:cxn>
              <a:cxn ang="0">
                <a:pos x="3806" y="2382"/>
              </a:cxn>
              <a:cxn ang="0">
                <a:pos x="7142" y="245233"/>
              </a:cxn>
            </a:cxnLst>
            <a:rect l="txL" t="txT" r="txR" b="txB"/>
            <a:pathLst>
              <a:path w="1903956" h="227557">
                <a:moveTo>
                  <a:pt x="0" y="227557"/>
                </a:moveTo>
                <a:cubicBezTo>
                  <a:pt x="348641" y="115866"/>
                  <a:pt x="697282" y="4176"/>
                  <a:pt x="1014608" y="2088"/>
                </a:cubicBezTo>
                <a:cubicBezTo>
                  <a:pt x="1331934" y="0"/>
                  <a:pt x="1617945" y="107515"/>
                  <a:pt x="1903956" y="215030"/>
                </a:cubicBezTo>
              </a:path>
            </a:pathLst>
          </a:custGeom>
          <a:solidFill>
            <a:schemeClr val="accent1">
              <a:alpha val="100000"/>
            </a:schemeClr>
          </a:solidFill>
          <a:ln w="38100" cap="flat" cmpd="sng">
            <a:solidFill>
              <a:srgbClr val="FF0000">
                <a:alpha val="100000"/>
              </a:srgbClr>
            </a:solidFill>
            <a:prstDash val="solid"/>
            <a:miter lim="800000"/>
            <a:headEnd type="arrow" w="med" len="med"/>
            <a:tailEnd type="arrow" w="med" len="med"/>
          </a:ln>
        </p:spPr>
        <p:txBody>
          <a:bodyPr/>
          <a:p>
            <a:endParaRPr lang="zh-CN" altLang="en-US"/>
          </a:p>
        </p:txBody>
      </p:sp>
      <p:sp>
        <p:nvSpPr>
          <p:cNvPr id="16" name="TextBox 15"/>
          <p:cNvSpPr txBox="1"/>
          <p:nvPr/>
        </p:nvSpPr>
        <p:spPr>
          <a:xfrm>
            <a:off x="2881313" y="3357563"/>
            <a:ext cx="6000750" cy="583565"/>
          </a:xfrm>
          <a:prstGeom prst="rect">
            <a:avLst/>
          </a:prstGeom>
          <a:noFill/>
          <a:ln w="9525">
            <a:noFill/>
          </a:ln>
        </p:spPr>
        <p:txBody>
          <a:bodyPr>
            <a:spAutoFit/>
          </a:bodyPr>
          <a:p>
            <a:r>
              <a:rPr lang="en-US" altLang="zh-CN" sz="3200" b="1" dirty="0">
                <a:latin typeface="Arial" panose="020B0604020202020204" pitchFamily="34" charset="0"/>
              </a:rPr>
              <a:t>      </a:t>
            </a:r>
            <a:r>
              <a:rPr lang="en-US" altLang="zh-CN" sz="3200" b="1" dirty="0">
                <a:solidFill>
                  <a:srgbClr val="0000CC"/>
                </a:solidFill>
                <a:latin typeface="Arial" panose="020B0604020202020204" pitchFamily="34" charset="0"/>
              </a:rPr>
              <a:t>1</a:t>
            </a:r>
            <a:r>
              <a:rPr lang="en-US" altLang="zh-CN" sz="3200" b="1" dirty="0">
                <a:latin typeface="Arial" panose="020B0604020202020204" pitchFamily="34" charset="0"/>
              </a:rPr>
              <a:t>        </a:t>
            </a:r>
            <a:r>
              <a:rPr lang="en-US" altLang="zh-CN" sz="3200" b="1" dirty="0">
                <a:solidFill>
                  <a:srgbClr val="0000CC"/>
                </a:solidFill>
                <a:latin typeface="Arial" panose="020B0604020202020204" pitchFamily="34" charset="0"/>
              </a:rPr>
              <a:t>3</a:t>
            </a:r>
            <a:r>
              <a:rPr lang="en-US" altLang="zh-CN" sz="3200" b="1" dirty="0">
                <a:latin typeface="Arial" panose="020B0604020202020204" pitchFamily="34" charset="0"/>
              </a:rPr>
              <a:t>       6        9       4</a:t>
            </a:r>
            <a:endParaRPr lang="zh-CN" altLang="en-US" sz="3200" b="1" dirty="0">
              <a:latin typeface="Arial" panose="020B0604020202020204" pitchFamily="34" charset="0"/>
            </a:endParaRPr>
          </a:p>
        </p:txBody>
      </p:sp>
      <p:sp>
        <p:nvSpPr>
          <p:cNvPr id="17" name="椭圆 16"/>
          <p:cNvSpPr/>
          <p:nvPr/>
        </p:nvSpPr>
        <p:spPr>
          <a:xfrm>
            <a:off x="5595938" y="3357563"/>
            <a:ext cx="571500" cy="571500"/>
          </a:xfrm>
          <a:prstGeom prst="ellipse">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8" name="椭圆 17"/>
          <p:cNvSpPr/>
          <p:nvPr/>
        </p:nvSpPr>
        <p:spPr>
          <a:xfrm>
            <a:off x="7739063" y="3357563"/>
            <a:ext cx="571500" cy="571500"/>
          </a:xfrm>
          <a:prstGeom prst="ellipse">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9" name="任意多边形 18"/>
          <p:cNvSpPr/>
          <p:nvPr/>
        </p:nvSpPr>
        <p:spPr>
          <a:xfrm>
            <a:off x="5953125" y="3125788"/>
            <a:ext cx="2071688" cy="231775"/>
          </a:xfrm>
          <a:custGeom>
            <a:avLst/>
            <a:gdLst>
              <a:gd name="txL" fmla="*/ 0 w 1903956"/>
              <a:gd name="txT" fmla="*/ 0 h 227557"/>
              <a:gd name="txR" fmla="*/ 1903956 w 1903956"/>
              <a:gd name="txB" fmla="*/ 227557 h 227557"/>
            </a:gdLst>
            <a:ahLst/>
            <a:cxnLst>
              <a:cxn ang="0">
                <a:pos x="0" y="259520"/>
              </a:cxn>
              <a:cxn ang="0">
                <a:pos x="1832202" y="2382"/>
              </a:cxn>
              <a:cxn ang="0">
                <a:pos x="3438203" y="245233"/>
              </a:cxn>
            </a:cxnLst>
            <a:rect l="txL" t="txT" r="txR" b="txB"/>
            <a:pathLst>
              <a:path w="1903956" h="227557">
                <a:moveTo>
                  <a:pt x="0" y="227557"/>
                </a:moveTo>
                <a:cubicBezTo>
                  <a:pt x="348641" y="115866"/>
                  <a:pt x="697282" y="4176"/>
                  <a:pt x="1014608" y="2088"/>
                </a:cubicBezTo>
                <a:cubicBezTo>
                  <a:pt x="1331934" y="0"/>
                  <a:pt x="1617945" y="107515"/>
                  <a:pt x="1903956" y="215030"/>
                </a:cubicBezTo>
              </a:path>
            </a:pathLst>
          </a:custGeom>
          <a:solidFill>
            <a:schemeClr val="accent1">
              <a:alpha val="100000"/>
            </a:schemeClr>
          </a:solidFill>
          <a:ln w="38100" cap="flat" cmpd="sng">
            <a:solidFill>
              <a:srgbClr val="FF0000">
                <a:alpha val="100000"/>
              </a:srgbClr>
            </a:solidFill>
            <a:prstDash val="solid"/>
            <a:miter lim="800000"/>
            <a:headEnd type="arrow" w="med" len="med"/>
            <a:tailEnd type="arrow" w="med" len="med"/>
          </a:ln>
        </p:spPr>
        <p:txBody>
          <a:bodyPr/>
          <a:p>
            <a:endParaRPr lang="zh-CN" altLang="en-US"/>
          </a:p>
        </p:txBody>
      </p:sp>
      <p:sp>
        <p:nvSpPr>
          <p:cNvPr id="20" name="TextBox 19"/>
          <p:cNvSpPr txBox="1"/>
          <p:nvPr/>
        </p:nvSpPr>
        <p:spPr>
          <a:xfrm>
            <a:off x="2881313" y="4273550"/>
            <a:ext cx="6000750" cy="583565"/>
          </a:xfrm>
          <a:prstGeom prst="rect">
            <a:avLst/>
          </a:prstGeom>
          <a:noFill/>
          <a:ln w="9525">
            <a:noFill/>
          </a:ln>
        </p:spPr>
        <p:txBody>
          <a:bodyPr>
            <a:spAutoFit/>
          </a:bodyPr>
          <a:p>
            <a:r>
              <a:rPr lang="en-US" altLang="zh-CN" sz="3200" b="1" dirty="0">
                <a:latin typeface="Arial" panose="020B0604020202020204" pitchFamily="34" charset="0"/>
              </a:rPr>
              <a:t>      </a:t>
            </a:r>
            <a:r>
              <a:rPr lang="en-US" altLang="zh-CN" sz="3200" b="1" dirty="0">
                <a:solidFill>
                  <a:srgbClr val="0000CC"/>
                </a:solidFill>
                <a:latin typeface="Arial" panose="020B0604020202020204" pitchFamily="34" charset="0"/>
              </a:rPr>
              <a:t>1</a:t>
            </a:r>
            <a:r>
              <a:rPr lang="en-US" altLang="zh-CN" sz="3200" b="1" dirty="0">
                <a:latin typeface="Arial" panose="020B0604020202020204" pitchFamily="34" charset="0"/>
              </a:rPr>
              <a:t>        </a:t>
            </a:r>
            <a:r>
              <a:rPr lang="en-US" altLang="zh-CN" sz="3200" b="1" dirty="0">
                <a:solidFill>
                  <a:srgbClr val="0000CC"/>
                </a:solidFill>
                <a:latin typeface="Arial" panose="020B0604020202020204" pitchFamily="34" charset="0"/>
              </a:rPr>
              <a:t>3</a:t>
            </a:r>
            <a:r>
              <a:rPr lang="en-US" altLang="zh-CN" sz="3200" b="1" dirty="0">
                <a:latin typeface="Arial" panose="020B0604020202020204" pitchFamily="34" charset="0"/>
              </a:rPr>
              <a:t>       </a:t>
            </a:r>
            <a:r>
              <a:rPr lang="en-US" altLang="zh-CN" sz="3200" b="1" dirty="0">
                <a:solidFill>
                  <a:srgbClr val="0000CC"/>
                </a:solidFill>
                <a:latin typeface="Arial" panose="020B0604020202020204" pitchFamily="34" charset="0"/>
              </a:rPr>
              <a:t>4</a:t>
            </a:r>
            <a:r>
              <a:rPr lang="en-US" altLang="zh-CN" sz="3200" b="1" dirty="0">
                <a:latin typeface="Arial" panose="020B0604020202020204" pitchFamily="34" charset="0"/>
              </a:rPr>
              <a:t>        9       6</a:t>
            </a:r>
            <a:endParaRPr lang="zh-CN" altLang="en-US" sz="3200" b="1" dirty="0">
              <a:latin typeface="Arial" panose="020B0604020202020204" pitchFamily="34" charset="0"/>
            </a:endParaRPr>
          </a:p>
        </p:txBody>
      </p:sp>
      <p:sp>
        <p:nvSpPr>
          <p:cNvPr id="21" name="椭圆 20"/>
          <p:cNvSpPr/>
          <p:nvPr/>
        </p:nvSpPr>
        <p:spPr>
          <a:xfrm>
            <a:off x="6738938" y="4286250"/>
            <a:ext cx="571500" cy="571500"/>
          </a:xfrm>
          <a:prstGeom prst="ellipse">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2" name="椭圆 21"/>
          <p:cNvSpPr/>
          <p:nvPr/>
        </p:nvSpPr>
        <p:spPr>
          <a:xfrm>
            <a:off x="7739063" y="4286250"/>
            <a:ext cx="571500" cy="571500"/>
          </a:xfrm>
          <a:prstGeom prst="ellipse">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3" name="任意多边形 22"/>
          <p:cNvSpPr/>
          <p:nvPr/>
        </p:nvSpPr>
        <p:spPr>
          <a:xfrm>
            <a:off x="7096125" y="4054475"/>
            <a:ext cx="1000125" cy="303213"/>
          </a:xfrm>
          <a:custGeom>
            <a:avLst/>
            <a:gdLst>
              <a:gd name="txL" fmla="*/ 0 w 1903956"/>
              <a:gd name="txT" fmla="*/ 0 h 227557"/>
              <a:gd name="txR" fmla="*/ 1903956 w 1903956"/>
              <a:gd name="txB" fmla="*/ 227557 h 227557"/>
            </a:gdLst>
            <a:ahLst/>
            <a:cxnLst>
              <a:cxn ang="0">
                <a:pos x="0" y="1700770"/>
              </a:cxn>
              <a:cxn ang="0">
                <a:pos x="11197" y="15605"/>
              </a:cxn>
              <a:cxn ang="0">
                <a:pos x="21011" y="1607145"/>
              </a:cxn>
            </a:cxnLst>
            <a:rect l="txL" t="txT" r="txR" b="txB"/>
            <a:pathLst>
              <a:path w="1903956" h="227557">
                <a:moveTo>
                  <a:pt x="0" y="227557"/>
                </a:moveTo>
                <a:cubicBezTo>
                  <a:pt x="348641" y="115866"/>
                  <a:pt x="697282" y="4176"/>
                  <a:pt x="1014608" y="2088"/>
                </a:cubicBezTo>
                <a:cubicBezTo>
                  <a:pt x="1331934" y="0"/>
                  <a:pt x="1617945" y="107515"/>
                  <a:pt x="1903956" y="215030"/>
                </a:cubicBezTo>
              </a:path>
            </a:pathLst>
          </a:custGeom>
          <a:solidFill>
            <a:schemeClr val="accent1">
              <a:alpha val="100000"/>
            </a:schemeClr>
          </a:solidFill>
          <a:ln w="38100" cap="flat" cmpd="sng">
            <a:solidFill>
              <a:srgbClr val="FF0000">
                <a:alpha val="100000"/>
              </a:srgbClr>
            </a:solidFill>
            <a:prstDash val="solid"/>
            <a:miter lim="800000"/>
            <a:headEnd type="arrow" w="med" len="med"/>
            <a:tailEnd type="arrow" w="med" len="med"/>
          </a:ln>
        </p:spPr>
        <p:txBody>
          <a:bodyPr/>
          <a:p>
            <a:endParaRPr lang="zh-CN" altLang="en-US"/>
          </a:p>
        </p:txBody>
      </p:sp>
      <p:sp>
        <p:nvSpPr>
          <p:cNvPr id="24" name="TextBox 23"/>
          <p:cNvSpPr txBox="1"/>
          <p:nvPr/>
        </p:nvSpPr>
        <p:spPr>
          <a:xfrm>
            <a:off x="2881313" y="5214938"/>
            <a:ext cx="6000750" cy="583565"/>
          </a:xfrm>
          <a:prstGeom prst="rect">
            <a:avLst/>
          </a:prstGeom>
          <a:noFill/>
          <a:ln w="9525">
            <a:noFill/>
          </a:ln>
        </p:spPr>
        <p:txBody>
          <a:bodyPr>
            <a:spAutoFit/>
          </a:bodyPr>
          <a:p>
            <a:r>
              <a:rPr lang="en-US" altLang="zh-CN" sz="3200" b="1" dirty="0">
                <a:latin typeface="Arial" panose="020B0604020202020204" pitchFamily="34" charset="0"/>
              </a:rPr>
              <a:t>      </a:t>
            </a:r>
            <a:r>
              <a:rPr lang="en-US" altLang="zh-CN" sz="3200" b="1" dirty="0">
                <a:solidFill>
                  <a:srgbClr val="0000CC"/>
                </a:solidFill>
                <a:latin typeface="Arial" panose="020B0604020202020204" pitchFamily="34" charset="0"/>
              </a:rPr>
              <a:t>1</a:t>
            </a:r>
            <a:r>
              <a:rPr lang="en-US" altLang="zh-CN" sz="3200" b="1" dirty="0">
                <a:latin typeface="Arial" panose="020B0604020202020204" pitchFamily="34" charset="0"/>
              </a:rPr>
              <a:t>        </a:t>
            </a:r>
            <a:r>
              <a:rPr lang="en-US" altLang="zh-CN" sz="3200" b="1" dirty="0">
                <a:solidFill>
                  <a:srgbClr val="0000CC"/>
                </a:solidFill>
                <a:latin typeface="Arial" panose="020B0604020202020204" pitchFamily="34" charset="0"/>
              </a:rPr>
              <a:t>3</a:t>
            </a:r>
            <a:r>
              <a:rPr lang="en-US" altLang="zh-CN" sz="3200" b="1" dirty="0">
                <a:latin typeface="Arial" panose="020B0604020202020204" pitchFamily="34" charset="0"/>
              </a:rPr>
              <a:t>       </a:t>
            </a:r>
            <a:r>
              <a:rPr lang="en-US" altLang="zh-CN" sz="3200" b="1" dirty="0">
                <a:solidFill>
                  <a:srgbClr val="0000CC"/>
                </a:solidFill>
                <a:latin typeface="Arial" panose="020B0604020202020204" pitchFamily="34" charset="0"/>
              </a:rPr>
              <a:t>4</a:t>
            </a:r>
            <a:r>
              <a:rPr lang="en-US" altLang="zh-CN" sz="3200" b="1" dirty="0">
                <a:latin typeface="Arial" panose="020B0604020202020204" pitchFamily="34" charset="0"/>
              </a:rPr>
              <a:t>        </a:t>
            </a:r>
            <a:r>
              <a:rPr lang="en-US" altLang="zh-CN" sz="3200" b="1" dirty="0">
                <a:solidFill>
                  <a:srgbClr val="0000CC"/>
                </a:solidFill>
                <a:latin typeface="Arial" panose="020B0604020202020204" pitchFamily="34" charset="0"/>
              </a:rPr>
              <a:t>6</a:t>
            </a:r>
            <a:r>
              <a:rPr lang="en-US" altLang="zh-CN" sz="3200" b="1" dirty="0">
                <a:latin typeface="Arial" panose="020B0604020202020204" pitchFamily="34" charset="0"/>
              </a:rPr>
              <a:t>       9</a:t>
            </a:r>
            <a:endParaRPr lang="zh-CN" altLang="en-US" sz="3200" b="1" dirty="0">
              <a:latin typeface="Arial" panose="020B0604020202020204" pitchFamily="34" charset="0"/>
            </a:endParaRPr>
          </a:p>
        </p:txBody>
      </p:sp>
      <p:sp>
        <p:nvSpPr>
          <p:cNvPr id="25" name="TextBox 24"/>
          <p:cNvSpPr txBox="1"/>
          <p:nvPr/>
        </p:nvSpPr>
        <p:spPr>
          <a:xfrm>
            <a:off x="4238625" y="5857875"/>
            <a:ext cx="3571875" cy="583565"/>
          </a:xfrm>
          <a:prstGeom prst="rect">
            <a:avLst/>
          </a:prstGeom>
          <a:noFill/>
          <a:ln w="9525">
            <a:noFill/>
          </a:ln>
        </p:spPr>
        <p:txBody>
          <a:bodyPr>
            <a:spAutoFit/>
          </a:bodyPr>
          <a:p>
            <a:pPr algn="ctr"/>
            <a:r>
              <a:rPr lang="zh-CN" altLang="en-US" sz="3200" b="1" dirty="0">
                <a:solidFill>
                  <a:srgbClr val="9D138D"/>
                </a:solidFill>
                <a:latin typeface="Arial" panose="020B0604020202020204" pitchFamily="34" charset="0"/>
              </a:rPr>
              <a:t>小到大排序</a:t>
            </a:r>
            <a:endParaRPr lang="zh-CN" altLang="en-US" sz="3200" b="1" dirty="0">
              <a:solidFill>
                <a:srgbClr val="9D138D"/>
              </a:solidFill>
              <a:latin typeface="Arial" panose="020B0604020202020204" pitchFamily="34" charset="0"/>
            </a:endParaRPr>
          </a:p>
        </p:txBody>
      </p:sp>
      <p:cxnSp>
        <p:nvCxnSpPr>
          <p:cNvPr id="27" name="直接连接符 26"/>
          <p:cNvCxnSpPr/>
          <p:nvPr/>
        </p:nvCxnSpPr>
        <p:spPr>
          <a:xfrm>
            <a:off x="3595688" y="5786438"/>
            <a:ext cx="4714875" cy="0"/>
          </a:xfrm>
          <a:prstGeom prst="line">
            <a:avLst/>
          </a:prstGeom>
          <a:ln w="38100" cap="flat" cmpd="sng">
            <a:solidFill>
              <a:srgbClr val="FF0000"/>
            </a:solidFill>
            <a:prstDash val="solid"/>
            <a:miter/>
            <a:headEnd type="none" w="med" len="med"/>
            <a:tailEnd type="none" w="med" len="med"/>
          </a:ln>
        </p:spPr>
      </p:cxnSp>
      <p:pic>
        <p:nvPicPr>
          <p:cNvPr id="141334" name="图片 2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ox(out)">
                                      <p:cBhvr>
                                        <p:cTn id="15" dur="500"/>
                                        <p:tgtEl>
                                          <p:spTgt spid="9"/>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ox(out)">
                                      <p:cBhvr>
                                        <p:cTn id="32" dur="500"/>
                                        <p:tgtEl>
                                          <p:spTgt spid="15"/>
                                        </p:tgtEl>
                                      </p:cBhvr>
                                    </p:animEffect>
                                  </p:childTnLst>
                                </p:cTn>
                              </p:par>
                            </p:childTnLst>
                          </p:cTn>
                        </p:par>
                        <p:par>
                          <p:cTn id="33" fill="hold">
                            <p:stCondLst>
                              <p:cond delay="500"/>
                            </p:stCondLst>
                            <p:childTnLst>
                              <p:par>
                                <p:cTn id="34" presetID="3" presetClass="entr" presetSubtype="1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linds(horizontal)">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linds(horizontal)">
                                      <p:cBhvr>
                                        <p:cTn id="41" dur="500"/>
                                        <p:tgtEl>
                                          <p:spTgt spid="18"/>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linds(horizontal)">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32"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ox(out)">
                                      <p:cBhvr>
                                        <p:cTn id="49" dur="500"/>
                                        <p:tgtEl>
                                          <p:spTgt spid="19"/>
                                        </p:tgtEl>
                                      </p:cBhvr>
                                    </p:animEffect>
                                  </p:childTnLst>
                                </p:cTn>
                              </p:par>
                            </p:childTnLst>
                          </p:cTn>
                        </p:par>
                        <p:par>
                          <p:cTn id="50" fill="hold">
                            <p:stCondLst>
                              <p:cond delay="500"/>
                            </p:stCondLst>
                            <p:childTnLst>
                              <p:par>
                                <p:cTn id="51" presetID="3" presetClass="entr" presetSubtype="1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blinds(horizontal)">
                                      <p:cBhvr>
                                        <p:cTn id="53" dur="500"/>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500"/>
                                        <p:tgtEl>
                                          <p:spTgt spid="22"/>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blinds(horizontal)">
                                      <p:cBhvr>
                                        <p:cTn id="61" dur="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4" presetClass="entr" presetSubtype="32" fill="hold" nodeType="click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box(out)">
                                      <p:cBhvr>
                                        <p:cTn id="66" dur="500"/>
                                        <p:tgtEl>
                                          <p:spTgt spid="23"/>
                                        </p:tgtEl>
                                      </p:cBhvr>
                                    </p:animEffect>
                                  </p:childTnLst>
                                </p:cTn>
                              </p:par>
                            </p:childTnLst>
                          </p:cTn>
                        </p:par>
                        <p:par>
                          <p:cTn id="67" fill="hold">
                            <p:stCondLst>
                              <p:cond delay="500"/>
                            </p:stCondLst>
                            <p:childTnLst>
                              <p:par>
                                <p:cTn id="68" presetID="3" presetClass="entr" presetSubtype="1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blinds(horizontal)">
                                      <p:cBhvr>
                                        <p:cTn id="70" dur="50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12" presetClass="entr" presetSubtype="8" fill="hold"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slide(fromLeft)">
                                      <p:cBhvr>
                                        <p:cTn id="75" dur="500"/>
                                        <p:tgtEl>
                                          <p:spTgt spid="27"/>
                                        </p:tgtEl>
                                      </p:cBhvr>
                                    </p:animEffect>
                                  </p:childTnLst>
                                </p:cTn>
                              </p:par>
                            </p:childTnLst>
                          </p:cTn>
                        </p:par>
                        <p:par>
                          <p:cTn id="76" fill="hold">
                            <p:stCondLst>
                              <p:cond delay="500"/>
                            </p:stCondLst>
                            <p:childTnLst>
                              <p:par>
                                <p:cTn id="77" presetID="3" presetClass="entr" presetSubtype="1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blinds(horizontal)">
                                      <p:cBhvr>
                                        <p:cTn id="7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0" grpId="0"/>
      <p:bldP spid="13" grpId="0" bldLvl="0" animBg="1"/>
      <p:bldP spid="14" grpId="0" bldLvl="0" animBg="1"/>
      <p:bldP spid="16" grpId="0"/>
      <p:bldP spid="17" grpId="0" bldLvl="0" animBg="1"/>
      <p:bldP spid="18" grpId="0" bldLvl="0" animBg="1"/>
      <p:bldP spid="20" grpId="0"/>
      <p:bldP spid="21" grpId="0" bldLvl="0" animBg="1"/>
      <p:bldP spid="22" grpId="0" bldLvl="0" animBg="1"/>
      <p:bldP spid="24" grpId="0"/>
      <p:bldP spid="25"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8" name="内容占位符 2"/>
          <p:cNvSpPr>
            <a:spLocks noGrp="1"/>
          </p:cNvSpPr>
          <p:nvPr>
            <p:ph idx="1"/>
          </p:nvPr>
        </p:nvSpPr>
        <p:spPr>
          <a:xfrm>
            <a:off x="1881188" y="500063"/>
            <a:ext cx="8335962" cy="61436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void sort(int array[],int n);</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a[10],i;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printf("enter array:\n");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for(i=0;i&lt;10;i++)  scanf("%d",&amp;a[i]);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sort</a:t>
            </a:r>
            <a:r>
              <a:rPr kumimoji="1" lang="en-US" altLang="zh-CN" sz="2800" dirty="0">
                <a:latin typeface="+mn-lt"/>
                <a:ea typeface="+mn-ea"/>
                <a:cs typeface="+mn-cs"/>
              </a:rPr>
              <a:t>(</a:t>
            </a:r>
            <a:r>
              <a:rPr kumimoji="1" lang="en-US" altLang="zh-CN" sz="2800" dirty="0">
                <a:solidFill>
                  <a:srgbClr val="FF0000"/>
                </a:solidFill>
                <a:latin typeface="+mn-lt"/>
                <a:ea typeface="+mn-ea"/>
                <a:cs typeface="+mn-cs"/>
              </a:rPr>
              <a:t>a</a:t>
            </a:r>
            <a:r>
              <a:rPr kumimoji="1" lang="en-US" altLang="zh-CN" sz="2800" dirty="0">
                <a:latin typeface="+mn-lt"/>
                <a:ea typeface="+mn-ea"/>
                <a:cs typeface="+mn-cs"/>
              </a:rPr>
              <a:t>,</a:t>
            </a:r>
            <a:r>
              <a:rPr kumimoji="1" lang="en-US" altLang="zh-CN" sz="2800" dirty="0">
                <a:solidFill>
                  <a:srgbClr val="FF0000"/>
                </a:solidFill>
                <a:latin typeface="+mn-lt"/>
                <a:ea typeface="+mn-ea"/>
                <a:cs typeface="+mn-cs"/>
              </a:rPr>
              <a:t>10</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printf("The sorted array:\n");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for(i=0;i&lt;10;i++)   printf("%d ",a[i]);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en-US" sz="2800" dirty="0">
              <a:latin typeface="+mn-lt"/>
              <a:ea typeface="+mn-ea"/>
              <a:cs typeface="+mn-cs"/>
            </a:endParaRPr>
          </a:p>
        </p:txBody>
      </p:sp>
      <p:pic>
        <p:nvPicPr>
          <p:cNvPr id="142339"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3"/>
          <p:cNvSpPr>
            <a:spLocks noGrp="1"/>
          </p:cNvSpPr>
          <p:nvPr>
            <p:ph idx="1"/>
          </p:nvPr>
        </p:nvSpPr>
        <p:spPr>
          <a:xfrm>
            <a:off x="1952625" y="285750"/>
            <a:ext cx="8215313" cy="4214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void </a:t>
            </a:r>
            <a:r>
              <a:rPr kumimoji="1" lang="en-US" altLang="zh-CN" sz="2800" dirty="0">
                <a:solidFill>
                  <a:srgbClr val="00B050"/>
                </a:solidFill>
                <a:latin typeface="+mn-lt"/>
                <a:ea typeface="+mn-ea"/>
                <a:cs typeface="+mn-cs"/>
              </a:rPr>
              <a:t>print_star</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void </a:t>
            </a:r>
            <a:r>
              <a:rPr kumimoji="1" lang="en-US" altLang="zh-CN" sz="2800" dirty="0">
                <a:solidFill>
                  <a:srgbClr val="9D138D"/>
                </a:solidFill>
                <a:latin typeface="+mn-lt"/>
                <a:ea typeface="+mn-ea"/>
                <a:cs typeface="+mn-cs"/>
              </a:rPr>
              <a:t>print_message</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print_star</a:t>
            </a:r>
            <a:r>
              <a:rPr kumimoji="1" lang="en-US" altLang="zh-CN" sz="2800" dirty="0">
                <a:latin typeface="+mn-lt"/>
                <a:ea typeface="+mn-ea"/>
                <a:cs typeface="+mn-cs"/>
              </a:rPr>
              <a:t>();   </a:t>
            </a:r>
            <a:r>
              <a:rPr kumimoji="1" lang="en-US" altLang="zh-CN" sz="2800" dirty="0">
                <a:solidFill>
                  <a:srgbClr val="9D138D"/>
                </a:solidFill>
                <a:latin typeface="+mn-lt"/>
                <a:ea typeface="+mn-ea"/>
                <a:cs typeface="+mn-cs"/>
              </a:rPr>
              <a:t>print_message</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print_star</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1952625" y="4357688"/>
            <a:ext cx="8215313" cy="1357313"/>
          </a:xfrm>
          <a:prstGeom prst="rect">
            <a:avLst/>
          </a:prstGeom>
          <a:noFill/>
          <a:ln w="9525">
            <a:noFill/>
            <a:miter lim="800000"/>
          </a:ln>
        </p:spPr>
        <p:txBody>
          <a:bodyPr/>
          <a:lstStyle/>
          <a:p>
            <a:pPr marL="342900" marR="0" indent="-342900" defTabSz="914400" eaLnBrk="0" hangingPunct="0">
              <a:spcBef>
                <a:spcPct val="20000"/>
              </a:spcBef>
              <a:buClrTx/>
              <a:buSzTx/>
              <a:buFontTx/>
              <a:buNone/>
              <a:defRPr/>
            </a:pPr>
            <a:r>
              <a:rPr kumimoji="1" lang="en-US" altLang="zh-CN" sz="2800" b="1" kern="0" cap="none" spc="0" normalizeH="0" baseline="0" noProof="0" dirty="0">
                <a:solidFill>
                  <a:srgbClr val="00B050"/>
                </a:solidFill>
                <a:latin typeface="+mn-lt"/>
                <a:ea typeface="+mn-ea"/>
                <a:cs typeface="+mn-cs"/>
              </a:rPr>
              <a:t>void </a:t>
            </a:r>
            <a:r>
              <a:rPr kumimoji="1" lang="en-US" altLang="zh-CN" sz="2800" b="1" kern="0" cap="none" spc="0" normalizeH="0" baseline="0" noProof="0" dirty="0" err="1">
                <a:solidFill>
                  <a:srgbClr val="00B050"/>
                </a:solidFill>
                <a:latin typeface="+mn-lt"/>
                <a:ea typeface="+mn-ea"/>
                <a:cs typeface="+mn-cs"/>
              </a:rPr>
              <a:t>print_star</a:t>
            </a:r>
            <a:r>
              <a:rPr kumimoji="1" lang="en-US" altLang="zh-CN" sz="2800" b="1" kern="0" cap="none" spc="0" normalizeH="0" baseline="0" noProof="0" dirty="0">
                <a:solidFill>
                  <a:srgbClr val="00B050"/>
                </a:solidFill>
                <a:latin typeface="+mn-lt"/>
                <a:ea typeface="+mn-ea"/>
                <a:cs typeface="+mn-cs"/>
              </a:rPr>
              <a:t>()</a:t>
            </a:r>
            <a:endParaRPr kumimoji="1" lang="zh-CN" altLang="zh-CN" sz="2800" b="1" kern="0" cap="none" spc="0" normalizeH="0" baseline="0" noProof="0" dirty="0">
              <a:solidFill>
                <a:srgbClr val="00B050"/>
              </a:solidFill>
              <a:latin typeface="+mn-lt"/>
              <a:ea typeface="+mn-ea"/>
              <a:cs typeface="+mn-cs"/>
            </a:endParaRPr>
          </a:p>
          <a:p>
            <a:pPr marL="342900" marR="0" indent="-342900" defTabSz="914400" eaLnBrk="0" hangingPunct="0">
              <a:spcBef>
                <a:spcPct val="20000"/>
              </a:spcBef>
              <a:buClrTx/>
              <a:buSzTx/>
              <a:buFontTx/>
              <a:buNone/>
              <a:defRPr/>
            </a:pPr>
            <a:r>
              <a:rPr kumimoji="1" lang="en-US" altLang="zh-CN" sz="2800" b="1" kern="0" cap="none" spc="0" normalizeH="0" baseline="0" noProof="0" dirty="0">
                <a:solidFill>
                  <a:srgbClr val="00B050"/>
                </a:solidFill>
                <a:latin typeface="+mn-lt"/>
                <a:ea typeface="+mn-ea"/>
                <a:cs typeface="+mn-cs"/>
              </a:rPr>
              <a:t>{  </a:t>
            </a:r>
            <a:r>
              <a:rPr kumimoji="1" lang="en-US" altLang="zh-CN" sz="2800" b="1" kern="0" cap="none" spc="0" normalizeH="0" baseline="0" noProof="0" dirty="0" err="1">
                <a:solidFill>
                  <a:srgbClr val="00B050"/>
                </a:solidFill>
                <a:latin typeface="+mn-lt"/>
                <a:ea typeface="+mn-ea"/>
                <a:cs typeface="+mn-cs"/>
              </a:rPr>
              <a:t>printf</a:t>
            </a:r>
            <a:r>
              <a:rPr kumimoji="1" lang="en-US" altLang="zh-CN" sz="2800" b="1" kern="0" cap="none" spc="0" normalizeH="0" baseline="0" noProof="0" dirty="0">
                <a:solidFill>
                  <a:srgbClr val="00B050"/>
                </a:solidFill>
                <a:latin typeface="+mn-lt"/>
                <a:ea typeface="+mn-ea"/>
                <a:cs typeface="+mn-cs"/>
              </a:rPr>
              <a:t>(“******************\n”); }</a:t>
            </a:r>
            <a:endParaRPr kumimoji="1" lang="zh-CN" altLang="zh-CN" sz="2800" b="1" kern="0" cap="none" spc="0" normalizeH="0" baseline="0" noProof="0" dirty="0">
              <a:solidFill>
                <a:srgbClr val="00B050"/>
              </a:solidFill>
              <a:latin typeface="+mn-lt"/>
              <a:ea typeface="+mn-ea"/>
              <a:cs typeface="+mn-cs"/>
            </a:endParaRPr>
          </a:p>
        </p:txBody>
      </p:sp>
      <p:sp>
        <p:nvSpPr>
          <p:cNvPr id="6" name="Rectangle 3"/>
          <p:cNvSpPr txBox="1">
            <a:spLocks noChangeArrowheads="1"/>
          </p:cNvSpPr>
          <p:nvPr/>
        </p:nvSpPr>
        <p:spPr bwMode="auto">
          <a:xfrm>
            <a:off x="1952625" y="5500688"/>
            <a:ext cx="7429500" cy="1071563"/>
          </a:xfrm>
          <a:prstGeom prst="rect">
            <a:avLst/>
          </a:prstGeom>
          <a:noFill/>
          <a:ln w="9525">
            <a:noFill/>
            <a:miter lim="800000"/>
          </a:ln>
        </p:spPr>
        <p:txBody>
          <a:bodyPr/>
          <a:lstStyle/>
          <a:p>
            <a:pPr marR="0" defTabSz="914400">
              <a:buClrTx/>
              <a:buSzTx/>
              <a:buFontTx/>
              <a:buNone/>
              <a:defRPr/>
            </a:pPr>
            <a:r>
              <a:rPr kumimoji="1" lang="en-US" altLang="zh-CN" sz="2800" b="1" kern="0" cap="none" spc="0" normalizeH="0" baseline="0" noProof="0" dirty="0">
                <a:solidFill>
                  <a:srgbClr val="9D138D"/>
                </a:solidFill>
                <a:latin typeface="+mn-lt"/>
                <a:ea typeface="+mn-ea"/>
                <a:cs typeface="+mn-cs"/>
              </a:rPr>
              <a:t>void </a:t>
            </a:r>
            <a:r>
              <a:rPr kumimoji="1" lang="en-US" altLang="zh-CN" sz="2800" b="1" kern="0" cap="none" spc="0" normalizeH="0" baseline="0" noProof="0" dirty="0" err="1">
                <a:solidFill>
                  <a:srgbClr val="9D138D"/>
                </a:solidFill>
                <a:latin typeface="+mn-lt"/>
                <a:ea typeface="+mn-ea"/>
                <a:cs typeface="+mn-cs"/>
              </a:rPr>
              <a:t>print_message</a:t>
            </a:r>
            <a:r>
              <a:rPr kumimoji="1" lang="en-US" altLang="zh-CN" sz="2800" b="1" kern="0" cap="none" spc="0" normalizeH="0" baseline="0" noProof="0" dirty="0">
                <a:solidFill>
                  <a:srgbClr val="9D138D"/>
                </a:solidFill>
                <a:latin typeface="+mn-lt"/>
                <a:ea typeface="+mn-ea"/>
                <a:cs typeface="+mn-cs"/>
              </a:rPr>
              <a:t>() </a:t>
            </a:r>
            <a:endParaRPr kumimoji="1" lang="zh-CN" altLang="zh-CN" sz="2800" b="1" kern="0" cap="none" spc="0" normalizeH="0" baseline="0" noProof="0" dirty="0">
              <a:solidFill>
                <a:srgbClr val="9D138D"/>
              </a:solidFill>
              <a:latin typeface="+mn-lt"/>
              <a:ea typeface="+mn-ea"/>
              <a:cs typeface="+mn-cs"/>
            </a:endParaRPr>
          </a:p>
          <a:p>
            <a:pPr marR="0" defTabSz="914400">
              <a:buClrTx/>
              <a:buSzTx/>
              <a:buFontTx/>
              <a:buNone/>
              <a:defRPr/>
            </a:pPr>
            <a:r>
              <a:rPr kumimoji="1" lang="en-US" altLang="zh-CN" sz="2800" b="1" kern="0" cap="none" spc="0" normalizeH="0" baseline="0" noProof="0" dirty="0">
                <a:solidFill>
                  <a:srgbClr val="9D138D"/>
                </a:solidFill>
                <a:latin typeface="+mn-lt"/>
                <a:ea typeface="+mn-ea"/>
                <a:cs typeface="+mn-cs"/>
              </a:rPr>
              <a:t>{  </a:t>
            </a:r>
            <a:r>
              <a:rPr kumimoji="1" lang="en-US" altLang="zh-CN" sz="2800" b="1" kern="0" cap="none" spc="0" normalizeH="0" baseline="0" noProof="0" dirty="0" err="1">
                <a:solidFill>
                  <a:srgbClr val="9D138D"/>
                </a:solidFill>
                <a:latin typeface="+mn-lt"/>
                <a:ea typeface="+mn-ea"/>
                <a:cs typeface="+mn-cs"/>
              </a:rPr>
              <a:t>printf</a:t>
            </a:r>
            <a:r>
              <a:rPr kumimoji="1" lang="en-US" altLang="zh-CN" sz="2800" b="1" kern="0" cap="none" spc="0" normalizeH="0" baseline="0" noProof="0" dirty="0">
                <a:solidFill>
                  <a:srgbClr val="9D138D"/>
                </a:solidFill>
                <a:latin typeface="+mn-lt"/>
                <a:ea typeface="+mn-ea"/>
                <a:cs typeface="+mn-cs"/>
              </a:rPr>
              <a:t>(“  How do you do!\n”);  }</a:t>
            </a:r>
            <a:endParaRPr kumimoji="1" lang="zh-CN" altLang="zh-CN" sz="2800" b="1" kern="0" cap="none" spc="0" normalizeH="0" baseline="0" noProof="0" dirty="0" err="1">
              <a:solidFill>
                <a:srgbClr val="9D138D"/>
              </a:solidFill>
              <a:latin typeface="+mn-lt"/>
              <a:ea typeface="+mn-ea"/>
              <a:cs typeface="+mn-cs"/>
            </a:endParaRPr>
          </a:p>
        </p:txBody>
      </p:sp>
      <p:pic>
        <p:nvPicPr>
          <p:cNvPr id="110594" name="Picture 2"/>
          <p:cNvPicPr>
            <a:picLocks noChangeAspect="1"/>
          </p:cNvPicPr>
          <p:nvPr/>
        </p:nvPicPr>
        <p:blipFill>
          <a:blip r:embed="rId1"/>
          <a:stretch>
            <a:fillRect/>
          </a:stretch>
        </p:blipFill>
        <p:spPr>
          <a:xfrm>
            <a:off x="6350000" y="428625"/>
            <a:ext cx="4146550" cy="1285875"/>
          </a:xfrm>
          <a:prstGeom prst="rect">
            <a:avLst/>
          </a:prstGeom>
          <a:noFill/>
          <a:ln w="9525">
            <a:noFill/>
          </a:ln>
        </p:spPr>
      </p:pic>
      <p:pic>
        <p:nvPicPr>
          <p:cNvPr id="16390" name="图片 6" descr="Untitled.png">
            <a:hlinkClick r:id="rId2" action="ppaction://hlinksldjump"/>
          </p:cNvPr>
          <p:cNvPicPr>
            <a:picLocks noChangeAspect="1"/>
          </p:cNvPicPr>
          <p:nvPr/>
        </p:nvPicPr>
        <p:blipFill>
          <a:blip r:embed="rId3"/>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0594"/>
                                        </p:tgtEl>
                                        <p:attrNameLst>
                                          <p:attrName>style.visibility</p:attrName>
                                        </p:attrNameLst>
                                      </p:cBhvr>
                                      <p:to>
                                        <p:strVal val="visible"/>
                                      </p:to>
                                    </p:set>
                                    <p:animEffect transition="in" filter="blinds(horizontal)">
                                      <p:cBhvr>
                                        <p:cTn id="7" dur="500"/>
                                        <p:tgtEl>
                                          <p:spTgt spid="110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内容占位符 2"/>
          <p:cNvSpPr>
            <a:spLocks noGrp="1"/>
          </p:cNvSpPr>
          <p:nvPr>
            <p:ph idx="1"/>
          </p:nvPr>
        </p:nvSpPr>
        <p:spPr>
          <a:xfrm>
            <a:off x="2024063" y="928688"/>
            <a:ext cx="7929562" cy="5929312"/>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void </a:t>
            </a:r>
            <a:r>
              <a:rPr kumimoji="1" lang="en-US" altLang="zh-CN" sz="2800" dirty="0">
                <a:solidFill>
                  <a:srgbClr val="9D138D"/>
                </a:solidFill>
                <a:latin typeface="+mn-lt"/>
                <a:ea typeface="+mn-ea"/>
                <a:cs typeface="+mn-cs"/>
              </a:rPr>
              <a:t>sort</a:t>
            </a:r>
            <a:r>
              <a:rPr kumimoji="1" lang="en-US" altLang="zh-CN" sz="2800" dirty="0">
                <a:latin typeface="+mn-lt"/>
                <a:ea typeface="+mn-ea"/>
                <a:cs typeface="+mn-cs"/>
              </a:rPr>
              <a:t>(int </a:t>
            </a:r>
            <a:r>
              <a:rPr kumimoji="1" lang="en-US" altLang="zh-CN" sz="2800" dirty="0">
                <a:solidFill>
                  <a:srgbClr val="FF0000"/>
                </a:solidFill>
                <a:latin typeface="+mn-lt"/>
                <a:ea typeface="+mn-ea"/>
                <a:cs typeface="+mn-cs"/>
              </a:rPr>
              <a:t>array</a:t>
            </a:r>
            <a:r>
              <a:rPr kumimoji="1" lang="en-US" altLang="zh-CN" sz="2800" dirty="0">
                <a:latin typeface="+mn-lt"/>
                <a:ea typeface="+mn-ea"/>
                <a:cs typeface="+mn-cs"/>
              </a:rPr>
              <a:t>[],int </a:t>
            </a:r>
            <a:r>
              <a:rPr kumimoji="1" lang="en-US" altLang="zh-CN" sz="2800" dirty="0">
                <a:solidFill>
                  <a:srgbClr val="FF0000"/>
                </a:solidFill>
                <a:latin typeface="+mn-lt"/>
                <a:ea typeface="+mn-ea"/>
                <a:cs typeface="+mn-cs"/>
              </a:rPr>
              <a:t>n</a:t>
            </a: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i,j,k,t;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a:t>
            </a:r>
            <a:r>
              <a:rPr kumimoji="1" lang="en-US" altLang="zh-CN" sz="2800" dirty="0">
                <a:solidFill>
                  <a:srgbClr val="FF0000"/>
                </a:solidFill>
                <a:latin typeface="+mn-lt"/>
                <a:ea typeface="+mn-ea"/>
                <a:cs typeface="+mn-cs"/>
              </a:rPr>
              <a:t>n</a:t>
            </a:r>
            <a:r>
              <a:rPr kumimoji="1" lang="en-US" altLang="zh-CN" sz="2800" dirty="0">
                <a:latin typeface="+mn-lt"/>
                <a:ea typeface="+mn-ea"/>
                <a:cs typeface="+mn-cs"/>
              </a:rPr>
              <a:t>-1;i++)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k=i;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for(j=i+1;j&lt;</a:t>
            </a:r>
            <a:r>
              <a:rPr kumimoji="1" lang="en-US" altLang="zh-CN" sz="2800" dirty="0">
                <a:solidFill>
                  <a:srgbClr val="FF0000"/>
                </a:solidFill>
                <a:latin typeface="+mn-lt"/>
                <a:ea typeface="+mn-ea"/>
                <a:cs typeface="+mn-cs"/>
              </a:rPr>
              <a:t>n</a:t>
            </a:r>
            <a:r>
              <a:rPr kumimoji="1" lang="en-US" altLang="zh-CN" sz="2800" dirty="0">
                <a:latin typeface="+mn-lt"/>
                <a:ea typeface="+mn-ea"/>
                <a:cs typeface="+mn-cs"/>
              </a:rPr>
              <a:t>;j++)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a:t>
            </a:r>
            <a:r>
              <a:rPr kumimoji="1" lang="en-US" altLang="zh-CN" sz="2800" dirty="0">
                <a:solidFill>
                  <a:srgbClr val="FF0000"/>
                </a:solidFill>
                <a:latin typeface="+mn-lt"/>
                <a:ea typeface="+mn-ea"/>
                <a:cs typeface="+mn-cs"/>
              </a:rPr>
              <a:t>array</a:t>
            </a:r>
            <a:r>
              <a:rPr kumimoji="1" lang="en-US" altLang="zh-CN" sz="2800" dirty="0">
                <a:latin typeface="+mn-lt"/>
                <a:ea typeface="+mn-ea"/>
                <a:cs typeface="+mn-cs"/>
              </a:rPr>
              <a:t>[j]&lt;</a:t>
            </a:r>
            <a:r>
              <a:rPr kumimoji="1" lang="en-US" altLang="zh-CN" sz="2800" dirty="0">
                <a:solidFill>
                  <a:srgbClr val="FF0000"/>
                </a:solidFill>
                <a:latin typeface="+mn-lt"/>
                <a:ea typeface="+mn-ea"/>
                <a:cs typeface="+mn-cs"/>
              </a:rPr>
              <a:t>array</a:t>
            </a:r>
            <a:r>
              <a:rPr kumimoji="1" lang="en-US" altLang="zh-CN" sz="2800" dirty="0">
                <a:latin typeface="+mn-lt"/>
                <a:ea typeface="+mn-ea"/>
                <a:cs typeface="+mn-cs"/>
              </a:rPr>
              <a:t>[k])    k=j;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t=</a:t>
            </a:r>
            <a:r>
              <a:rPr kumimoji="1" lang="en-US" altLang="zh-CN" sz="2800" dirty="0">
                <a:solidFill>
                  <a:srgbClr val="FF0000"/>
                </a:solidFill>
                <a:latin typeface="+mn-lt"/>
                <a:ea typeface="+mn-ea"/>
                <a:cs typeface="+mn-cs"/>
              </a:rPr>
              <a:t>array</a:t>
            </a:r>
            <a:r>
              <a:rPr kumimoji="1" lang="en-US" altLang="zh-CN" sz="2800" dirty="0">
                <a:latin typeface="+mn-lt"/>
                <a:ea typeface="+mn-ea"/>
                <a:cs typeface="+mn-cs"/>
              </a:rPr>
              <a:t>[k];</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FF0000"/>
                </a:solidFill>
                <a:latin typeface="+mn-lt"/>
                <a:ea typeface="+mn-ea"/>
                <a:cs typeface="+mn-cs"/>
              </a:rPr>
              <a:t>array</a:t>
            </a:r>
            <a:r>
              <a:rPr kumimoji="1" lang="en-US" altLang="zh-CN" sz="2800" dirty="0">
                <a:latin typeface="+mn-lt"/>
                <a:ea typeface="+mn-ea"/>
                <a:cs typeface="+mn-cs"/>
              </a:rPr>
              <a:t>[k]=</a:t>
            </a:r>
            <a:r>
              <a:rPr kumimoji="1" lang="en-US" altLang="zh-CN" sz="2800" dirty="0">
                <a:solidFill>
                  <a:srgbClr val="FF0000"/>
                </a:solidFill>
                <a:latin typeface="+mn-lt"/>
                <a:ea typeface="+mn-ea"/>
                <a:cs typeface="+mn-cs"/>
              </a:rPr>
              <a:t>array</a:t>
            </a:r>
            <a:r>
              <a:rPr kumimoji="1" lang="en-US" altLang="zh-CN" sz="2800" dirty="0">
                <a:latin typeface="+mn-lt"/>
                <a:ea typeface="+mn-ea"/>
                <a:cs typeface="+mn-cs"/>
              </a:rPr>
              <a:t>[i];</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FF0000"/>
                </a:solidFill>
                <a:latin typeface="+mn-lt"/>
                <a:ea typeface="+mn-ea"/>
                <a:cs typeface="+mn-cs"/>
              </a:rPr>
              <a:t>array</a:t>
            </a:r>
            <a:r>
              <a:rPr kumimoji="1" lang="en-US" altLang="zh-CN" sz="2800" dirty="0">
                <a:latin typeface="+mn-lt"/>
                <a:ea typeface="+mn-ea"/>
                <a:cs typeface="+mn-cs"/>
              </a:rPr>
              <a:t>[i]=t;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en-US" sz="2800" dirty="0">
              <a:latin typeface="+mn-lt"/>
              <a:ea typeface="+mn-ea"/>
              <a:cs typeface="+mn-cs"/>
            </a:endParaRPr>
          </a:p>
        </p:txBody>
      </p:sp>
      <p:sp>
        <p:nvSpPr>
          <p:cNvPr id="4" name="矩形 3"/>
          <p:cNvSpPr/>
          <p:nvPr/>
        </p:nvSpPr>
        <p:spPr>
          <a:xfrm>
            <a:off x="2881313" y="2928938"/>
            <a:ext cx="6143625" cy="11430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圆角矩形标注 4"/>
          <p:cNvSpPr/>
          <p:nvPr/>
        </p:nvSpPr>
        <p:spPr>
          <a:xfrm>
            <a:off x="6381750" y="1484313"/>
            <a:ext cx="3962400" cy="1214437"/>
          </a:xfrm>
          <a:prstGeom prst="wedgeRoundRectCallout">
            <a:avLst>
              <a:gd name="adj1" fmla="val -41949"/>
              <a:gd name="adj2" fmla="val 72222"/>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en-US" sz="2800" b="1" dirty="0">
                <a:solidFill>
                  <a:srgbClr val="0000CC"/>
                </a:solidFill>
                <a:latin typeface="Arial" panose="020B0604020202020204" pitchFamily="34" charset="0"/>
              </a:rPr>
              <a:t>在</a:t>
            </a:r>
            <a:r>
              <a:rPr lang="en-US" altLang="zh-CN" sz="2800" b="1" dirty="0">
                <a:solidFill>
                  <a:srgbClr val="0000CC"/>
                </a:solidFill>
                <a:latin typeface="Arial" panose="020B0604020202020204" pitchFamily="34" charset="0"/>
              </a:rPr>
              <a:t>sort[i]~sort[9]</a:t>
            </a:r>
            <a:r>
              <a:rPr lang="zh-CN" altLang="en-US" sz="2800" b="1" dirty="0">
                <a:solidFill>
                  <a:srgbClr val="0000CC"/>
                </a:solidFill>
                <a:latin typeface="Arial" panose="020B0604020202020204" pitchFamily="34" charset="0"/>
              </a:rPr>
              <a:t>中，</a:t>
            </a:r>
            <a:r>
              <a:rPr lang="zh-CN" altLang="zh-CN" sz="2800" b="1" dirty="0">
                <a:solidFill>
                  <a:srgbClr val="0000CC"/>
                </a:solidFill>
                <a:latin typeface="Arial" panose="020B0604020202020204" pitchFamily="34" charset="0"/>
              </a:rPr>
              <a:t>最小数与</a:t>
            </a:r>
            <a:r>
              <a:rPr lang="en-US" altLang="zh-CN" sz="2800" b="1" dirty="0">
                <a:solidFill>
                  <a:srgbClr val="0000CC"/>
                </a:solidFill>
                <a:latin typeface="Arial" panose="020B0604020202020204" pitchFamily="34" charset="0"/>
              </a:rPr>
              <a:t>sort[i]</a:t>
            </a:r>
            <a:r>
              <a:rPr lang="zh-CN" altLang="zh-CN" sz="2800" b="1" dirty="0">
                <a:solidFill>
                  <a:srgbClr val="0000CC"/>
                </a:solidFill>
                <a:latin typeface="Arial" panose="020B0604020202020204" pitchFamily="34" charset="0"/>
              </a:rPr>
              <a:t>对换</a:t>
            </a:r>
            <a:endParaRPr lang="zh-CN" altLang="en-US" sz="2800" b="1" dirty="0">
              <a:solidFill>
                <a:srgbClr val="0000CC"/>
              </a:solidFill>
              <a:latin typeface="Arial" panose="020B0604020202020204" pitchFamily="34" charset="0"/>
            </a:endParaRPr>
          </a:p>
        </p:txBody>
      </p:sp>
      <p:pic>
        <p:nvPicPr>
          <p:cNvPr id="156674" name="Picture 2"/>
          <p:cNvPicPr>
            <a:picLocks noChangeAspect="1"/>
          </p:cNvPicPr>
          <p:nvPr/>
        </p:nvPicPr>
        <p:blipFill>
          <a:blip r:embed="rId1"/>
          <a:stretch>
            <a:fillRect/>
          </a:stretch>
        </p:blipFill>
        <p:spPr>
          <a:xfrm>
            <a:off x="4381500" y="5000625"/>
            <a:ext cx="5532438" cy="1785938"/>
          </a:xfrm>
          <a:prstGeom prst="rect">
            <a:avLst/>
          </a:prstGeom>
          <a:noFill/>
          <a:ln w="9525">
            <a:noFill/>
          </a:ln>
        </p:spPr>
      </p:pic>
      <p:pic>
        <p:nvPicPr>
          <p:cNvPr id="143366" name="图片 5"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56674"/>
                                        </p:tgtEl>
                                        <p:attrNameLst>
                                          <p:attrName>style.visibility</p:attrName>
                                        </p:attrNameLst>
                                      </p:cBhvr>
                                      <p:to>
                                        <p:strVal val="visible"/>
                                      </p:to>
                                    </p:set>
                                    <p:animEffect transition="in" filter="blinds(horizontal)">
                                      <p:cBhvr>
                                        <p:cTn id="16" dur="500"/>
                                        <p:tgtEl>
                                          <p:spTgt spid="156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5.5.3</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多维数组名作函数参数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31075" name="Rectangle 3"/>
          <p:cNvSpPr>
            <a:spLocks noGrp="1"/>
          </p:cNvSpPr>
          <p:nvPr>
            <p:ph idx="1"/>
          </p:nvPr>
        </p:nvSpPr>
        <p:spPr>
          <a:xfrm>
            <a:off x="2452688" y="1785938"/>
            <a:ext cx="7358062" cy="4786312"/>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13 </a:t>
            </a:r>
            <a:r>
              <a:rPr kumimoji="1" lang="zh-CN" altLang="zh-CN" dirty="0">
                <a:latin typeface="+mn-lt"/>
                <a:ea typeface="+mn-ea"/>
                <a:cs typeface="+mn-cs"/>
              </a:rPr>
              <a:t>有一个３×４的矩阵，求所有元素中的最大值。</a:t>
            </a:r>
            <a:endParaRPr kumimoji="1" lang="en-US" altLang="zh-CN" dirty="0">
              <a:latin typeface="+mn-lt"/>
              <a:ea typeface="+mn-ea"/>
              <a:cs typeface="+mn-cs"/>
            </a:endParaRPr>
          </a:p>
          <a:p>
            <a:r>
              <a:rPr kumimoji="1" lang="zh-CN" altLang="zh-CN" dirty="0">
                <a:latin typeface="+mn-lt"/>
                <a:ea typeface="+mn-ea"/>
                <a:cs typeface="+mn-cs"/>
              </a:rPr>
              <a:t>解题思路：先使变量</a:t>
            </a:r>
            <a:r>
              <a:rPr kumimoji="1" lang="en-US" altLang="zh-CN" dirty="0">
                <a:latin typeface="+mn-lt"/>
                <a:ea typeface="+mn-ea"/>
                <a:cs typeface="+mn-cs"/>
              </a:rPr>
              <a:t>max</a:t>
            </a:r>
            <a:r>
              <a:rPr kumimoji="1" lang="zh-CN" altLang="zh-CN" dirty="0">
                <a:latin typeface="+mn-lt"/>
                <a:ea typeface="+mn-ea"/>
                <a:cs typeface="+mn-cs"/>
              </a:rPr>
              <a:t>的初值等于矩阵中第一个元素的值，然后将矩阵中各个元素的值与</a:t>
            </a:r>
            <a:r>
              <a:rPr kumimoji="1" lang="en-US" altLang="zh-CN" dirty="0">
                <a:latin typeface="+mn-lt"/>
                <a:ea typeface="+mn-ea"/>
                <a:cs typeface="+mn-cs"/>
              </a:rPr>
              <a:t>max</a:t>
            </a:r>
            <a:r>
              <a:rPr kumimoji="1" lang="zh-CN" altLang="zh-CN" dirty="0">
                <a:latin typeface="+mn-lt"/>
                <a:ea typeface="+mn-ea"/>
                <a:cs typeface="+mn-cs"/>
              </a:rPr>
              <a:t>相比，每次比较后都把“大者”存放在</a:t>
            </a:r>
            <a:r>
              <a:rPr kumimoji="1" lang="en-US" altLang="zh-CN" dirty="0">
                <a:latin typeface="+mn-lt"/>
                <a:ea typeface="+mn-ea"/>
                <a:cs typeface="+mn-cs"/>
              </a:rPr>
              <a:t>max</a:t>
            </a:r>
            <a:r>
              <a:rPr kumimoji="1" lang="zh-CN" altLang="zh-CN" dirty="0">
                <a:latin typeface="+mn-lt"/>
                <a:ea typeface="+mn-ea"/>
                <a:cs typeface="+mn-cs"/>
              </a:rPr>
              <a:t>中，全部元素比较完后，</a:t>
            </a:r>
            <a:r>
              <a:rPr kumimoji="1" lang="en-US" altLang="zh-CN" dirty="0">
                <a:latin typeface="+mn-lt"/>
                <a:ea typeface="+mn-ea"/>
                <a:cs typeface="+mn-cs"/>
              </a:rPr>
              <a:t>max </a:t>
            </a:r>
            <a:r>
              <a:rPr kumimoji="1" lang="zh-CN" altLang="zh-CN" dirty="0">
                <a:latin typeface="+mn-lt"/>
                <a:ea typeface="+mn-ea"/>
                <a:cs typeface="+mn-cs"/>
              </a:rPr>
              <a:t>的值就是所有元素的最大值。</a:t>
            </a:r>
            <a:endParaRPr kumimoji="1" lang="zh-CN" altLang="zh-CN" dirty="0">
              <a:latin typeface="+mn-lt"/>
              <a:ea typeface="+mn-ea"/>
              <a:cs typeface="+mn-cs"/>
            </a:endParaRPr>
          </a:p>
        </p:txBody>
      </p:sp>
      <p:pic>
        <p:nvPicPr>
          <p:cNvPr id="144388"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1075">
                                            <p:txEl>
                                              <p:charRg st="30" end="123"/>
                                            </p:txEl>
                                          </p:spTgt>
                                        </p:tgtEl>
                                        <p:attrNameLst>
                                          <p:attrName>style.visibility</p:attrName>
                                        </p:attrNameLst>
                                      </p:cBhvr>
                                      <p:to>
                                        <p:strVal val="visible"/>
                                      </p:to>
                                    </p:set>
                                    <p:animEffect transition="in" filter="blinds(horizontal)">
                                      <p:cBhvr>
                                        <p:cTn id="7" dur="500"/>
                                        <p:tgtEl>
                                          <p:spTgt spid="131075">
                                            <p:txEl>
                                              <p:charRg st="30"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内容占位符 2"/>
          <p:cNvSpPr>
            <a:spLocks noGrp="1"/>
          </p:cNvSpPr>
          <p:nvPr>
            <p:ph idx="1"/>
          </p:nvPr>
        </p:nvSpPr>
        <p:spPr>
          <a:xfrm>
            <a:off x="2063750" y="1000125"/>
            <a:ext cx="8153400" cy="50006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max_value(int array[][4]);</a:t>
            </a:r>
            <a:endParaRPr kumimoji="1" lang="en-US"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a[3][4]={{1,3,5,7},{2,4,6,8},</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{15,17,34,12}};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printf(“Max value is %d\n”,</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max_value</a:t>
            </a:r>
            <a:r>
              <a:rPr kumimoji="1" lang="en-US" altLang="zh-CN" sz="2800" dirty="0">
                <a:latin typeface="+mn-lt"/>
                <a:ea typeface="+mn-ea"/>
                <a:cs typeface="+mn-cs"/>
              </a:rPr>
              <a:t>(</a:t>
            </a:r>
            <a:r>
              <a:rPr kumimoji="1" lang="en-US" altLang="zh-CN" sz="2800" dirty="0">
                <a:solidFill>
                  <a:srgbClr val="FF0000"/>
                </a:solidFill>
                <a:latin typeface="+mn-lt"/>
                <a:ea typeface="+mn-ea"/>
                <a:cs typeface="+mn-cs"/>
              </a:rPr>
              <a:t>a</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en-US" sz="2800" dirty="0">
              <a:latin typeface="+mn-lt"/>
              <a:ea typeface="+mn-ea"/>
              <a:cs typeface="+mn-cs"/>
            </a:endParaRPr>
          </a:p>
        </p:txBody>
      </p:sp>
      <p:sp>
        <p:nvSpPr>
          <p:cNvPr id="4" name="圆角矩形标注 3"/>
          <p:cNvSpPr/>
          <p:nvPr/>
        </p:nvSpPr>
        <p:spPr>
          <a:xfrm>
            <a:off x="7167563" y="1000125"/>
            <a:ext cx="2143125" cy="642938"/>
          </a:xfrm>
          <a:prstGeom prst="wedgeRoundRectCallout">
            <a:avLst>
              <a:gd name="adj1" fmla="val -37315"/>
              <a:gd name="adj2" fmla="val 142315"/>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可以省略</a:t>
            </a:r>
            <a:endParaRPr lang="zh-CN" altLang="en-US" sz="2800" b="1" dirty="0">
              <a:solidFill>
                <a:srgbClr val="0000CC"/>
              </a:solidFill>
              <a:latin typeface="Arial" panose="020B0604020202020204" pitchFamily="34" charset="0"/>
            </a:endParaRPr>
          </a:p>
        </p:txBody>
      </p:sp>
      <p:sp>
        <p:nvSpPr>
          <p:cNvPr id="5" name="圆角矩形标注 4"/>
          <p:cNvSpPr/>
          <p:nvPr/>
        </p:nvSpPr>
        <p:spPr>
          <a:xfrm>
            <a:off x="5448300" y="357188"/>
            <a:ext cx="5214938" cy="1214437"/>
          </a:xfrm>
          <a:prstGeom prst="wedgeRoundRectCallout">
            <a:avLst>
              <a:gd name="adj1" fmla="val -1843"/>
              <a:gd name="adj2" fmla="val 98889"/>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en-US" sz="2800" b="1" dirty="0">
                <a:solidFill>
                  <a:srgbClr val="0000CC"/>
                </a:solidFill>
                <a:latin typeface="Arial" panose="020B0604020202020204" pitchFamily="34" charset="0"/>
              </a:rPr>
              <a:t>不能省略</a:t>
            </a:r>
            <a:endParaRPr lang="en-US" altLang="zh-CN" sz="2800" b="1" dirty="0">
              <a:solidFill>
                <a:srgbClr val="0000CC"/>
              </a:solidFill>
              <a:latin typeface="Arial" panose="020B0604020202020204" pitchFamily="34" charset="0"/>
            </a:endParaRPr>
          </a:p>
          <a:p>
            <a:r>
              <a:rPr lang="zh-CN" altLang="en-US" sz="2800" b="1" dirty="0">
                <a:solidFill>
                  <a:srgbClr val="0000CC"/>
                </a:solidFill>
                <a:latin typeface="Arial" panose="020B0604020202020204" pitchFamily="34" charset="0"/>
              </a:rPr>
              <a:t>要与</a:t>
            </a:r>
            <a:r>
              <a:rPr lang="zh-CN" altLang="zh-CN" sz="2800" b="1" dirty="0">
                <a:solidFill>
                  <a:srgbClr val="0000CC"/>
                </a:solidFill>
                <a:latin typeface="Arial" panose="020B0604020202020204" pitchFamily="34" charset="0"/>
              </a:rPr>
              <a:t>形参数组第</a:t>
            </a:r>
            <a:r>
              <a:rPr lang="zh-CN" altLang="en-US" sz="2800" b="1" dirty="0">
                <a:solidFill>
                  <a:srgbClr val="0000CC"/>
                </a:solidFill>
                <a:latin typeface="Arial" panose="020B0604020202020204" pitchFamily="34" charset="0"/>
              </a:rPr>
              <a:t>二</a:t>
            </a:r>
            <a:r>
              <a:rPr lang="zh-CN" altLang="zh-CN" sz="2800" b="1" dirty="0">
                <a:solidFill>
                  <a:srgbClr val="0000CC"/>
                </a:solidFill>
                <a:latin typeface="Arial" panose="020B0604020202020204" pitchFamily="34" charset="0"/>
              </a:rPr>
              <a:t>维大小</a:t>
            </a:r>
            <a:r>
              <a:rPr lang="zh-CN" altLang="en-US" sz="2800" b="1" dirty="0">
                <a:solidFill>
                  <a:srgbClr val="0000CC"/>
                </a:solidFill>
                <a:latin typeface="Arial" panose="020B0604020202020204" pitchFamily="34" charset="0"/>
              </a:rPr>
              <a:t>相同</a:t>
            </a:r>
            <a:endParaRPr lang="zh-CN" altLang="en-US" sz="2800" b="1" dirty="0">
              <a:solidFill>
                <a:srgbClr val="0000CC"/>
              </a:solidFill>
              <a:latin typeface="Arial" panose="020B0604020202020204" pitchFamily="34" charset="0"/>
            </a:endParaRPr>
          </a:p>
        </p:txBody>
      </p:sp>
      <p:pic>
        <p:nvPicPr>
          <p:cNvPr id="145413"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内容占位符 2"/>
          <p:cNvSpPr>
            <a:spLocks noGrp="1"/>
          </p:cNvSpPr>
          <p:nvPr>
            <p:ph idx="1"/>
          </p:nvPr>
        </p:nvSpPr>
        <p:spPr>
          <a:xfrm>
            <a:off x="2206625" y="1714500"/>
            <a:ext cx="7104063" cy="47863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a:t>
            </a:r>
            <a:r>
              <a:rPr kumimoji="1" lang="en-US" altLang="zh-CN" sz="2800" dirty="0">
                <a:solidFill>
                  <a:srgbClr val="9D138D"/>
                </a:solidFill>
                <a:latin typeface="+mn-lt"/>
                <a:ea typeface="+mn-ea"/>
                <a:cs typeface="+mn-cs"/>
              </a:rPr>
              <a:t>max_value</a:t>
            </a:r>
            <a:r>
              <a:rPr kumimoji="1" lang="en-US" altLang="zh-CN" sz="2800" dirty="0">
                <a:latin typeface="+mn-lt"/>
                <a:ea typeface="+mn-ea"/>
                <a:cs typeface="+mn-cs"/>
              </a:rPr>
              <a:t>(int </a:t>
            </a:r>
            <a:r>
              <a:rPr kumimoji="1" lang="en-US" altLang="zh-CN" sz="2800" dirty="0">
                <a:solidFill>
                  <a:srgbClr val="FF0000"/>
                </a:solidFill>
                <a:latin typeface="+mn-lt"/>
                <a:ea typeface="+mn-ea"/>
                <a:cs typeface="+mn-cs"/>
              </a:rPr>
              <a:t>array</a:t>
            </a:r>
            <a:r>
              <a:rPr kumimoji="1" lang="en-US" altLang="zh-CN" sz="2800" dirty="0">
                <a:latin typeface="+mn-lt"/>
                <a:ea typeface="+mn-ea"/>
                <a:cs typeface="+mn-cs"/>
              </a:rPr>
              <a:t>[][4])</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i,j,max;</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max = </a:t>
            </a:r>
            <a:r>
              <a:rPr kumimoji="1" lang="en-US" altLang="zh-CN" sz="2800" dirty="0">
                <a:solidFill>
                  <a:srgbClr val="FF0000"/>
                </a:solidFill>
                <a:latin typeface="+mn-lt"/>
                <a:ea typeface="+mn-ea"/>
                <a:cs typeface="+mn-cs"/>
              </a:rPr>
              <a:t>array</a:t>
            </a:r>
            <a:r>
              <a:rPr kumimoji="1" lang="en-US" altLang="zh-CN" sz="2800" dirty="0">
                <a:latin typeface="+mn-lt"/>
                <a:ea typeface="+mn-ea"/>
                <a:cs typeface="+mn-cs"/>
              </a:rPr>
              <a:t>[0][0];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for(j=0;j&lt;4;j++)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 (</a:t>
            </a:r>
            <a:r>
              <a:rPr kumimoji="1" lang="en-US" altLang="zh-CN" sz="2800" dirty="0">
                <a:solidFill>
                  <a:srgbClr val="FF0000"/>
                </a:solidFill>
                <a:latin typeface="+mn-lt"/>
                <a:ea typeface="+mn-ea"/>
                <a:cs typeface="+mn-cs"/>
              </a:rPr>
              <a:t>array</a:t>
            </a:r>
            <a:r>
              <a:rPr kumimoji="1" lang="en-US" altLang="zh-CN" sz="2800" dirty="0">
                <a:latin typeface="+mn-lt"/>
                <a:ea typeface="+mn-ea"/>
                <a:cs typeface="+mn-cs"/>
              </a:rPr>
              <a:t>[i][j]&gt;max)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max = </a:t>
            </a:r>
            <a:r>
              <a:rPr kumimoji="1" lang="en-US" altLang="zh-CN" sz="2800" dirty="0">
                <a:solidFill>
                  <a:srgbClr val="FF0000"/>
                </a:solidFill>
                <a:latin typeface="+mn-lt"/>
                <a:ea typeface="+mn-ea"/>
                <a:cs typeface="+mn-cs"/>
              </a:rPr>
              <a:t>array</a:t>
            </a:r>
            <a:r>
              <a:rPr kumimoji="1" lang="en-US" altLang="zh-CN" sz="2800" dirty="0">
                <a:latin typeface="+mn-lt"/>
                <a:ea typeface="+mn-ea"/>
                <a:cs typeface="+mn-cs"/>
              </a:rPr>
              <a:t>[i][j];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(max);</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en-US" sz="2800" dirty="0">
              <a:latin typeface="+mn-lt"/>
              <a:ea typeface="+mn-ea"/>
              <a:cs typeface="+mn-cs"/>
            </a:endParaRPr>
          </a:p>
        </p:txBody>
      </p:sp>
      <p:sp>
        <p:nvSpPr>
          <p:cNvPr id="4" name="圆角矩形标注 3"/>
          <p:cNvSpPr/>
          <p:nvPr/>
        </p:nvSpPr>
        <p:spPr>
          <a:xfrm>
            <a:off x="5375275" y="620713"/>
            <a:ext cx="5184775" cy="714375"/>
          </a:xfrm>
          <a:prstGeom prst="wedgeRoundRectCallout">
            <a:avLst>
              <a:gd name="adj1" fmla="val -2972"/>
              <a:gd name="adj2" fmla="val 127111"/>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en-US" sz="2800" b="1" dirty="0">
                <a:solidFill>
                  <a:srgbClr val="0000CC"/>
                </a:solidFill>
                <a:latin typeface="Arial" panose="020B0604020202020204" pitchFamily="34" charset="0"/>
              </a:rPr>
              <a:t>要与实参</a:t>
            </a:r>
            <a:r>
              <a:rPr lang="zh-CN" altLang="zh-CN" sz="2800" b="1" dirty="0">
                <a:solidFill>
                  <a:srgbClr val="0000CC"/>
                </a:solidFill>
                <a:latin typeface="Arial" panose="020B0604020202020204" pitchFamily="34" charset="0"/>
              </a:rPr>
              <a:t>数组第</a:t>
            </a:r>
            <a:r>
              <a:rPr lang="zh-CN" altLang="en-US" sz="2800" b="1" dirty="0">
                <a:solidFill>
                  <a:srgbClr val="0000CC"/>
                </a:solidFill>
                <a:latin typeface="Arial" panose="020B0604020202020204" pitchFamily="34" charset="0"/>
              </a:rPr>
              <a:t>二</a:t>
            </a:r>
            <a:r>
              <a:rPr lang="zh-CN" altLang="zh-CN" sz="2800" b="1" dirty="0">
                <a:solidFill>
                  <a:srgbClr val="0000CC"/>
                </a:solidFill>
                <a:latin typeface="Arial" panose="020B0604020202020204" pitchFamily="34" charset="0"/>
              </a:rPr>
              <a:t>维大小</a:t>
            </a:r>
            <a:r>
              <a:rPr lang="zh-CN" altLang="en-US" sz="2800" b="1" dirty="0">
                <a:solidFill>
                  <a:srgbClr val="0000CC"/>
                </a:solidFill>
                <a:latin typeface="Arial" panose="020B0604020202020204" pitchFamily="34" charset="0"/>
              </a:rPr>
              <a:t>相同</a:t>
            </a:r>
            <a:endParaRPr lang="zh-CN" altLang="en-US" sz="2800" b="1" dirty="0">
              <a:solidFill>
                <a:srgbClr val="0000CC"/>
              </a:solidFill>
              <a:latin typeface="Arial" panose="020B0604020202020204" pitchFamily="34" charset="0"/>
            </a:endParaRPr>
          </a:p>
        </p:txBody>
      </p:sp>
      <p:pic>
        <p:nvPicPr>
          <p:cNvPr id="146436"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9453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5.8</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局部变量和全局变量</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47459" name="Rectangle 3"/>
          <p:cNvSpPr>
            <a:spLocks noGrp="1"/>
          </p:cNvSpPr>
          <p:nvPr>
            <p:ph idx="1"/>
          </p:nvPr>
        </p:nvSpPr>
        <p:spPr>
          <a:xfrm>
            <a:off x="3381375" y="2214563"/>
            <a:ext cx="5357813" cy="2143125"/>
          </a:xfrm>
        </p:spPr>
        <p:txBody>
          <a:bodyPr vert="horz" wrap="square" lIns="91440" tIns="45720" rIns="91440" bIns="45720" anchor="t" anchorCtr="0"/>
          <a:p>
            <a:pPr>
              <a:buFont typeface="Wingdings" panose="05000000000000000000" pitchFamily="2" charset="2"/>
              <a:buNone/>
            </a:pPr>
            <a:r>
              <a:rPr kumimoji="1" lang="en-US" altLang="zh-CN" sz="3600" dirty="0">
                <a:latin typeface="+mn-lt"/>
                <a:ea typeface="+mn-ea"/>
                <a:cs typeface="+mn-cs"/>
                <a:hlinkClick r:id="rId1" action="ppaction://hlinksldjump"/>
              </a:rPr>
              <a:t>5.8.1 </a:t>
            </a:r>
            <a:r>
              <a:rPr kumimoji="1" lang="zh-CN" altLang="zh-CN" sz="3600" dirty="0">
                <a:latin typeface="+mn-lt"/>
                <a:ea typeface="+mn-ea"/>
                <a:cs typeface="+mn-cs"/>
                <a:hlinkClick r:id="rId1" action="ppaction://hlinksldjump"/>
              </a:rPr>
              <a:t>局部变量</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2" action="ppaction://hlinksldjump"/>
              </a:rPr>
              <a:t>5.8.2 </a:t>
            </a:r>
            <a:r>
              <a:rPr kumimoji="1" lang="zh-CN" altLang="zh-CN" sz="3600" dirty="0">
                <a:latin typeface="+mn-lt"/>
                <a:ea typeface="+mn-ea"/>
                <a:cs typeface="+mn-cs"/>
                <a:hlinkClick r:id="rId2" action="ppaction://hlinksldjump"/>
              </a:rPr>
              <a:t>全局变量</a:t>
            </a:r>
            <a:endParaRPr kumimoji="1" lang="zh-CN" altLang="zh-CN" sz="3600" dirty="0">
              <a:latin typeface="+mn-lt"/>
              <a:ea typeface="+mn-ea"/>
              <a:cs typeface="+mn-cs"/>
            </a:endParaRPr>
          </a:p>
        </p:txBody>
      </p:sp>
      <p:pic>
        <p:nvPicPr>
          <p:cNvPr id="147460" name="图片 3"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5.8.1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局部变量</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48483" name="Rectangle 3"/>
          <p:cNvSpPr>
            <a:spLocks noGrp="1"/>
          </p:cNvSpPr>
          <p:nvPr>
            <p:ph idx="1"/>
          </p:nvPr>
        </p:nvSpPr>
        <p:spPr>
          <a:xfrm>
            <a:off x="2381250" y="1857375"/>
            <a:ext cx="6929438" cy="3429000"/>
          </a:xfrm>
        </p:spPr>
        <p:txBody>
          <a:bodyPr vert="horz" wrap="square" lIns="91440" tIns="45720" rIns="91440" bIns="45720" anchor="t" anchorCtr="0"/>
          <a:p>
            <a:r>
              <a:rPr kumimoji="1" lang="zh-CN" altLang="zh-CN" dirty="0">
                <a:latin typeface="+mn-lt"/>
                <a:ea typeface="+mn-ea"/>
                <a:cs typeface="+mn-cs"/>
              </a:rPr>
              <a:t>定义变量可能有三种情况：</a:t>
            </a:r>
            <a:endParaRPr kumimoji="1" lang="zh-CN" altLang="zh-CN" dirty="0">
              <a:latin typeface="+mn-lt"/>
              <a:ea typeface="+mn-ea"/>
              <a:cs typeface="+mn-cs"/>
            </a:endParaRPr>
          </a:p>
          <a:p>
            <a:pPr lvl="1"/>
            <a:r>
              <a:rPr kumimoji="1" lang="zh-CN" altLang="zh-CN" sz="3200" dirty="0">
                <a:latin typeface="+mn-lt"/>
                <a:ea typeface="+mn-ea"/>
              </a:rPr>
              <a:t>在函数的开头定义</a:t>
            </a:r>
            <a:endParaRPr kumimoji="1" lang="zh-CN" altLang="zh-CN" sz="3200" dirty="0">
              <a:latin typeface="+mn-lt"/>
              <a:ea typeface="+mn-ea"/>
            </a:endParaRPr>
          </a:p>
          <a:p>
            <a:pPr lvl="1"/>
            <a:r>
              <a:rPr kumimoji="1" lang="zh-CN" altLang="zh-CN" sz="3200" dirty="0">
                <a:latin typeface="+mn-lt"/>
                <a:ea typeface="+mn-ea"/>
              </a:rPr>
              <a:t>在函数内的复合语句内定义</a:t>
            </a:r>
            <a:endParaRPr kumimoji="1" lang="zh-CN" altLang="zh-CN" sz="3200" dirty="0">
              <a:latin typeface="+mn-lt"/>
              <a:ea typeface="+mn-ea"/>
            </a:endParaRPr>
          </a:p>
          <a:p>
            <a:pPr lvl="1"/>
            <a:r>
              <a:rPr kumimoji="1" lang="zh-CN" altLang="zh-CN" sz="3200" dirty="0">
                <a:latin typeface="+mn-lt"/>
                <a:ea typeface="+mn-ea"/>
              </a:rPr>
              <a:t>在函数的外部定义</a:t>
            </a:r>
            <a:endParaRPr kumimoji="1" lang="zh-CN" altLang="zh-CN" sz="3200" dirty="0">
              <a:latin typeface="+mn-lt"/>
              <a:ea typeface="+mn-ea"/>
            </a:endParaRPr>
          </a:p>
        </p:txBody>
      </p:sp>
      <p:pic>
        <p:nvPicPr>
          <p:cNvPr id="148484"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5.8.1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局部变量</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49507" name="Rectangle 3"/>
          <p:cNvSpPr>
            <a:spLocks noGrp="1"/>
          </p:cNvSpPr>
          <p:nvPr>
            <p:ph idx="1"/>
          </p:nvPr>
        </p:nvSpPr>
        <p:spPr>
          <a:xfrm>
            <a:off x="2381250" y="1857375"/>
            <a:ext cx="7500938" cy="4071938"/>
          </a:xfrm>
        </p:spPr>
        <p:txBody>
          <a:bodyPr vert="horz" wrap="square" lIns="91440" tIns="45720" rIns="91440" bIns="45720" anchor="t" anchorCtr="0"/>
          <a:p>
            <a:r>
              <a:rPr kumimoji="1" lang="zh-CN" altLang="zh-CN" dirty="0">
                <a:latin typeface="+mn-lt"/>
                <a:ea typeface="+mn-ea"/>
                <a:cs typeface="+mn-cs"/>
              </a:rPr>
              <a:t>在一个函数内部定义的变量只在本函数范围内有效</a:t>
            </a:r>
            <a:endParaRPr kumimoji="1" lang="en-US" altLang="zh-CN" dirty="0">
              <a:latin typeface="+mn-lt"/>
              <a:ea typeface="+mn-ea"/>
              <a:cs typeface="+mn-cs"/>
            </a:endParaRPr>
          </a:p>
          <a:p>
            <a:r>
              <a:rPr kumimoji="1" lang="zh-CN" altLang="zh-CN" dirty="0">
                <a:latin typeface="+mn-lt"/>
                <a:ea typeface="+mn-ea"/>
                <a:cs typeface="+mn-cs"/>
              </a:rPr>
              <a:t>在复合语句内定义的变量只在本复合语句范围内有效</a:t>
            </a:r>
            <a:endParaRPr kumimoji="1" lang="en-US" altLang="zh-CN" dirty="0">
              <a:latin typeface="+mn-lt"/>
              <a:ea typeface="+mn-ea"/>
              <a:cs typeface="+mn-cs"/>
            </a:endParaRPr>
          </a:p>
          <a:p>
            <a:r>
              <a:rPr kumimoji="1" lang="zh-CN" altLang="en-US" dirty="0">
                <a:latin typeface="+mn-lt"/>
                <a:ea typeface="+mn-ea"/>
                <a:cs typeface="+mn-cs"/>
              </a:rPr>
              <a:t>在</a:t>
            </a:r>
            <a:r>
              <a:rPr kumimoji="1" lang="zh-CN" altLang="zh-CN" dirty="0">
                <a:latin typeface="+mn-lt"/>
                <a:ea typeface="+mn-ea"/>
                <a:cs typeface="+mn-cs"/>
              </a:rPr>
              <a:t>函数内部</a:t>
            </a:r>
            <a:r>
              <a:rPr kumimoji="1" lang="zh-CN" altLang="en-US" dirty="0">
                <a:latin typeface="+mn-lt"/>
                <a:ea typeface="+mn-ea"/>
                <a:cs typeface="+mn-cs"/>
              </a:rPr>
              <a:t>或复合语句内部定义的变量称为</a:t>
            </a:r>
            <a:r>
              <a:rPr kumimoji="1" lang="zh-CN" altLang="zh-CN" dirty="0">
                <a:latin typeface="+mn-lt"/>
                <a:ea typeface="+mn-ea"/>
                <a:cs typeface="+mn-cs"/>
              </a:rPr>
              <a:t>“</a:t>
            </a:r>
            <a:r>
              <a:rPr kumimoji="1" lang="zh-CN" altLang="zh-CN" dirty="0">
                <a:solidFill>
                  <a:srgbClr val="FF0000"/>
                </a:solidFill>
                <a:latin typeface="+mn-lt"/>
                <a:ea typeface="+mn-ea"/>
                <a:cs typeface="+mn-cs"/>
              </a:rPr>
              <a:t>局部变量</a:t>
            </a:r>
            <a:r>
              <a:rPr kumimoji="1" lang="zh-CN" altLang="zh-CN" dirty="0">
                <a:latin typeface="+mn-lt"/>
                <a:ea typeface="+mn-ea"/>
                <a:cs typeface="+mn-cs"/>
              </a:rPr>
              <a:t>”</a:t>
            </a:r>
            <a:endParaRPr kumimoji="1" lang="zh-CN" altLang="zh-CN" dirty="0">
              <a:latin typeface="+mn-lt"/>
              <a:ea typeface="+mn-ea"/>
              <a:cs typeface="+mn-cs"/>
            </a:endParaRPr>
          </a:p>
        </p:txBody>
      </p:sp>
      <p:pic>
        <p:nvPicPr>
          <p:cNvPr id="149508"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Rectangle 3"/>
          <p:cNvSpPr>
            <a:spLocks noGrp="1"/>
          </p:cNvSpPr>
          <p:nvPr>
            <p:ph idx="1"/>
          </p:nvPr>
        </p:nvSpPr>
        <p:spPr>
          <a:xfrm>
            <a:off x="2238375" y="571500"/>
            <a:ext cx="6715125" cy="6143625"/>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float f1( int a)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b,c;</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char f2(int x,int y) </a:t>
            </a:r>
            <a:r>
              <a:rPr kumimoji="1" lang="zh-CN"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i,j;</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main( ) </a:t>
            </a:r>
            <a:r>
              <a:rPr kumimoji="1" lang="zh-CN"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m,n;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 0;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矩形 4"/>
          <p:cNvSpPr/>
          <p:nvPr/>
        </p:nvSpPr>
        <p:spPr>
          <a:xfrm>
            <a:off x="2166938" y="500063"/>
            <a:ext cx="3429000" cy="1928812"/>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6" name="圆角矩形标注 5"/>
          <p:cNvSpPr/>
          <p:nvPr/>
        </p:nvSpPr>
        <p:spPr>
          <a:xfrm>
            <a:off x="6238875" y="571500"/>
            <a:ext cx="2571750" cy="1214438"/>
          </a:xfrm>
          <a:prstGeom prst="wedgeRoundRectCallout">
            <a:avLst>
              <a:gd name="adj1" fmla="val -71116"/>
              <a:gd name="adj2" fmla="val 36079"/>
              <a:gd name="adj3" fmla="val 16667"/>
            </a:avLst>
          </a:prstGeom>
          <a:solidFill>
            <a:srgbClr val="FFFFCC"/>
          </a:solidFill>
          <a:ln w="9525" cap="flat" cmpd="sng">
            <a:solidFill>
              <a:schemeClr val="tx1"/>
            </a:solidFill>
            <a:prstDash val="solid"/>
            <a:miter/>
            <a:headEnd type="none" w="med" len="med"/>
            <a:tailEnd type="none" w="med" len="med"/>
          </a:ln>
        </p:spPr>
        <p:txBody>
          <a:bodyPr/>
          <a:p>
            <a:r>
              <a:rPr lang="en-US" altLang="zh-CN" sz="2800" b="1" dirty="0">
                <a:solidFill>
                  <a:srgbClr val="0000CC"/>
                </a:solidFill>
                <a:latin typeface="Arial" panose="020B0604020202020204" pitchFamily="34" charset="0"/>
              </a:rPr>
              <a:t>a</a:t>
            </a:r>
            <a:r>
              <a:rPr lang="zh-CN" altLang="zh-CN"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b</a:t>
            </a:r>
            <a:r>
              <a:rPr lang="zh-CN" altLang="zh-CN"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c</a:t>
            </a:r>
            <a:r>
              <a:rPr lang="zh-CN" altLang="en-US" sz="2800" b="1" dirty="0">
                <a:solidFill>
                  <a:srgbClr val="0000CC"/>
                </a:solidFill>
                <a:latin typeface="Arial" panose="020B0604020202020204" pitchFamily="34" charset="0"/>
              </a:rPr>
              <a:t>仅在此函数内</a:t>
            </a:r>
            <a:r>
              <a:rPr lang="zh-CN" altLang="zh-CN" sz="2800" b="1" dirty="0">
                <a:solidFill>
                  <a:srgbClr val="0000CC"/>
                </a:solidFill>
                <a:latin typeface="Arial" panose="020B0604020202020204" pitchFamily="34" charset="0"/>
              </a:rPr>
              <a:t>有效</a:t>
            </a:r>
            <a:endParaRPr lang="zh-CN" altLang="en-US" sz="2800" b="1" dirty="0">
              <a:solidFill>
                <a:srgbClr val="0000CC"/>
              </a:solidFill>
              <a:latin typeface="Arial" panose="020B0604020202020204" pitchFamily="34" charset="0"/>
            </a:endParaRPr>
          </a:p>
        </p:txBody>
      </p:sp>
      <p:sp>
        <p:nvSpPr>
          <p:cNvPr id="10" name="矩形 9"/>
          <p:cNvSpPr/>
          <p:nvPr/>
        </p:nvSpPr>
        <p:spPr>
          <a:xfrm>
            <a:off x="2238375" y="2357438"/>
            <a:ext cx="3929063" cy="200025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1" name="圆角矩形标注 10"/>
          <p:cNvSpPr/>
          <p:nvPr/>
        </p:nvSpPr>
        <p:spPr>
          <a:xfrm>
            <a:off x="6667500" y="2857500"/>
            <a:ext cx="2786063" cy="1214438"/>
          </a:xfrm>
          <a:prstGeom prst="wedgeRoundRectCallout">
            <a:avLst>
              <a:gd name="adj1" fmla="val -75500"/>
              <a:gd name="adj2" fmla="val 23704"/>
              <a:gd name="adj3" fmla="val 16667"/>
            </a:avLst>
          </a:prstGeom>
          <a:solidFill>
            <a:srgbClr val="FFFFCC"/>
          </a:solidFill>
          <a:ln w="9525" cap="flat" cmpd="sng">
            <a:solidFill>
              <a:schemeClr val="tx1"/>
            </a:solidFill>
            <a:prstDash val="solid"/>
            <a:miter/>
            <a:headEnd type="none" w="med" len="med"/>
            <a:tailEnd type="none" w="med" len="med"/>
          </a:ln>
        </p:spPr>
        <p:txBody>
          <a:bodyPr/>
          <a:p>
            <a:r>
              <a:rPr lang="en-US" altLang="zh-CN" sz="2800" b="1" dirty="0">
                <a:solidFill>
                  <a:srgbClr val="0000CC"/>
                </a:solidFill>
                <a:latin typeface="Arial" panose="020B0604020202020204" pitchFamily="34" charset="0"/>
              </a:rPr>
              <a:t>x</a:t>
            </a:r>
            <a:r>
              <a:rPr lang="zh-CN" altLang="zh-CN"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y</a:t>
            </a:r>
            <a:r>
              <a:rPr lang="zh-CN" altLang="zh-CN"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i</a:t>
            </a:r>
            <a:r>
              <a:rPr lang="zh-CN" altLang="zh-CN"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j</a:t>
            </a:r>
            <a:r>
              <a:rPr lang="zh-CN" altLang="en-US" sz="2800" b="1" dirty="0">
                <a:solidFill>
                  <a:srgbClr val="0000CC"/>
                </a:solidFill>
                <a:latin typeface="Arial" panose="020B0604020202020204" pitchFamily="34" charset="0"/>
              </a:rPr>
              <a:t>仅在此函数内</a:t>
            </a:r>
            <a:r>
              <a:rPr lang="zh-CN" altLang="zh-CN" sz="2800" b="1" dirty="0">
                <a:solidFill>
                  <a:srgbClr val="0000CC"/>
                </a:solidFill>
                <a:latin typeface="Arial" panose="020B0604020202020204" pitchFamily="34" charset="0"/>
              </a:rPr>
              <a:t>有效</a:t>
            </a:r>
            <a:endParaRPr lang="zh-CN" altLang="en-US" sz="2800" b="1" dirty="0">
              <a:solidFill>
                <a:srgbClr val="0000CC"/>
              </a:solidFill>
              <a:latin typeface="Arial" panose="020B0604020202020204" pitchFamily="34" charset="0"/>
            </a:endParaRPr>
          </a:p>
        </p:txBody>
      </p:sp>
      <p:sp>
        <p:nvSpPr>
          <p:cNvPr id="12" name="矩形 11"/>
          <p:cNvSpPr/>
          <p:nvPr/>
        </p:nvSpPr>
        <p:spPr>
          <a:xfrm>
            <a:off x="2166938" y="4286250"/>
            <a:ext cx="3929062" cy="2357438"/>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3" name="圆角矩形标注 12"/>
          <p:cNvSpPr/>
          <p:nvPr/>
        </p:nvSpPr>
        <p:spPr>
          <a:xfrm>
            <a:off x="6596063" y="4868863"/>
            <a:ext cx="2524125" cy="1214437"/>
          </a:xfrm>
          <a:prstGeom prst="wedgeRoundRectCallout">
            <a:avLst>
              <a:gd name="adj1" fmla="val -73083"/>
              <a:gd name="adj2" fmla="val 23727"/>
              <a:gd name="adj3" fmla="val 16667"/>
            </a:avLst>
          </a:prstGeom>
          <a:solidFill>
            <a:srgbClr val="FFFFCC"/>
          </a:solidFill>
          <a:ln w="9525" cap="flat" cmpd="sng">
            <a:solidFill>
              <a:schemeClr val="tx1"/>
            </a:solidFill>
            <a:prstDash val="solid"/>
            <a:miter/>
            <a:headEnd type="none" w="med" len="med"/>
            <a:tailEnd type="none" w="med" len="med"/>
          </a:ln>
        </p:spPr>
        <p:txBody>
          <a:bodyPr/>
          <a:p>
            <a:r>
              <a:rPr lang="en-US" altLang="zh-CN" sz="2800" b="1" dirty="0">
                <a:solidFill>
                  <a:srgbClr val="0000CC"/>
                </a:solidFill>
                <a:latin typeface="Arial" panose="020B0604020202020204" pitchFamily="34" charset="0"/>
              </a:rPr>
              <a:t>m</a:t>
            </a:r>
            <a:r>
              <a:rPr lang="zh-CN" altLang="zh-CN"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n</a:t>
            </a:r>
            <a:r>
              <a:rPr lang="zh-CN" altLang="en-US" sz="2800" b="1" dirty="0">
                <a:solidFill>
                  <a:srgbClr val="0000CC"/>
                </a:solidFill>
                <a:latin typeface="Arial" panose="020B0604020202020204" pitchFamily="34" charset="0"/>
              </a:rPr>
              <a:t>仅在此函数内</a:t>
            </a:r>
            <a:r>
              <a:rPr lang="zh-CN" altLang="zh-CN" sz="2800" b="1" dirty="0">
                <a:solidFill>
                  <a:srgbClr val="0000CC"/>
                </a:solidFill>
                <a:latin typeface="Arial" panose="020B0604020202020204" pitchFamily="34" charset="0"/>
              </a:rPr>
              <a:t>有效</a:t>
            </a:r>
            <a:endParaRPr lang="zh-CN" altLang="en-US" sz="2800" b="1" dirty="0">
              <a:solidFill>
                <a:srgbClr val="0000CC"/>
              </a:solidFill>
              <a:latin typeface="Arial" panose="020B0604020202020204" pitchFamily="34" charset="0"/>
            </a:endParaRPr>
          </a:p>
        </p:txBody>
      </p:sp>
      <p:pic>
        <p:nvPicPr>
          <p:cNvPr id="150537" name="图片 8"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par>
                                <p:cTn id="16" presetID="3"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0" grpId="0" bldLvl="0" animBg="1"/>
      <p:bldP spid="11" grpId="0" bldLvl="0" animBg="1"/>
      <p:bldP spid="12" grpId="0" bldLvl="0" animBg="1"/>
      <p:bldP spid="13" grpId="0" bldLvl="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Rectangle 3"/>
          <p:cNvSpPr>
            <a:spLocks noGrp="1"/>
          </p:cNvSpPr>
          <p:nvPr>
            <p:ph idx="1"/>
          </p:nvPr>
        </p:nvSpPr>
        <p:spPr>
          <a:xfrm>
            <a:off x="2238375" y="571500"/>
            <a:ext cx="6715125" cy="6143625"/>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float f1( int a)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b,c;</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char f2(int x,int y) </a:t>
            </a:r>
            <a:r>
              <a:rPr kumimoji="1" lang="zh-CN"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i,j;</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main( ) </a:t>
            </a:r>
            <a:r>
              <a:rPr kumimoji="1" lang="zh-CN"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a:t>
            </a:r>
            <a:r>
              <a:rPr kumimoji="1" lang="en-US" altLang="zh-CN" sz="2800" dirty="0">
                <a:solidFill>
                  <a:srgbClr val="FF0000"/>
                </a:solidFill>
                <a:latin typeface="+mn-lt"/>
                <a:ea typeface="+mn-ea"/>
                <a:cs typeface="+mn-cs"/>
              </a:rPr>
              <a:t>a</a:t>
            </a:r>
            <a:r>
              <a:rPr kumimoji="1" lang="en-US" altLang="zh-CN" sz="2800" dirty="0">
                <a:latin typeface="+mn-lt"/>
                <a:ea typeface="+mn-ea"/>
                <a:cs typeface="+mn-cs"/>
              </a:rPr>
              <a:t>,</a:t>
            </a:r>
            <a:r>
              <a:rPr kumimoji="1" lang="en-US" altLang="zh-CN" sz="2800" dirty="0">
                <a:solidFill>
                  <a:srgbClr val="FF0000"/>
                </a:solidFill>
                <a:latin typeface="+mn-lt"/>
                <a:ea typeface="+mn-ea"/>
                <a:cs typeface="+mn-cs"/>
              </a:rPr>
              <a:t>b</a:t>
            </a: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 0;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12" name="矩形 11"/>
          <p:cNvSpPr/>
          <p:nvPr/>
        </p:nvSpPr>
        <p:spPr>
          <a:xfrm>
            <a:off x="3238500" y="4786313"/>
            <a:ext cx="1000125" cy="500062"/>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3" name="圆角矩形标注 12"/>
          <p:cNvSpPr/>
          <p:nvPr/>
        </p:nvSpPr>
        <p:spPr>
          <a:xfrm>
            <a:off x="7381875" y="2214563"/>
            <a:ext cx="2286000" cy="1214437"/>
          </a:xfrm>
          <a:prstGeom prst="wedgeRoundRectCallout">
            <a:avLst>
              <a:gd name="adj1" fmla="val -75500"/>
              <a:gd name="adj2" fmla="val 23704"/>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en-US" sz="2800" b="1" dirty="0">
                <a:solidFill>
                  <a:srgbClr val="0000CC"/>
                </a:solidFill>
                <a:latin typeface="Arial" panose="020B0604020202020204" pitchFamily="34" charset="0"/>
              </a:rPr>
              <a:t>类似于不同班同名学生</a:t>
            </a:r>
            <a:endParaRPr lang="zh-CN" altLang="en-US" sz="2800" b="1" dirty="0">
              <a:solidFill>
                <a:srgbClr val="0000CC"/>
              </a:solidFill>
              <a:latin typeface="Arial" panose="020B0604020202020204" pitchFamily="34" charset="0"/>
            </a:endParaRPr>
          </a:p>
        </p:txBody>
      </p:sp>
      <p:sp>
        <p:nvSpPr>
          <p:cNvPr id="9" name="任意多边形 8"/>
          <p:cNvSpPr/>
          <p:nvPr/>
        </p:nvSpPr>
        <p:spPr>
          <a:xfrm>
            <a:off x="4595813" y="1214438"/>
            <a:ext cx="2087562" cy="4084637"/>
          </a:xfrm>
          <a:custGeom>
            <a:avLst/>
            <a:gdLst>
              <a:gd name="txL" fmla="*/ 0 w 1144043"/>
              <a:gd name="txT" fmla="*/ 0 h 4045907"/>
              <a:gd name="txR" fmla="*/ 1144043 w 1144043"/>
              <a:gd name="txB" fmla="*/ 4045907 h 4045907"/>
            </a:gdLst>
            <a:ahLst/>
            <a:cxnLst>
              <a:cxn ang="0">
                <a:pos x="26999259" y="0"/>
              </a:cxn>
              <a:cxn ang="0">
                <a:pos x="72560516" y="2463409"/>
              </a:cxn>
              <a:cxn ang="0">
                <a:pos x="0" y="4324349"/>
              </a:cxn>
            </a:cxnLst>
            <a:rect l="txL" t="txT" r="txR" b="txB"/>
            <a:pathLst>
              <a:path w="1144043" h="4045907">
                <a:moveTo>
                  <a:pt x="400833" y="0"/>
                </a:moveTo>
                <a:cubicBezTo>
                  <a:pt x="772438" y="815235"/>
                  <a:pt x="1144043" y="1630471"/>
                  <a:pt x="1077238" y="2304789"/>
                </a:cubicBezTo>
                <a:cubicBezTo>
                  <a:pt x="1010433" y="2979107"/>
                  <a:pt x="505216" y="3512507"/>
                  <a:pt x="0" y="4045907"/>
                </a:cubicBezTo>
              </a:path>
            </a:pathLst>
          </a:custGeom>
          <a:solidFill>
            <a:schemeClr val="accent1">
              <a:alpha val="100000"/>
            </a:schemeClr>
          </a:solidFill>
          <a:ln w="38100" cap="flat" cmpd="sng">
            <a:solidFill>
              <a:srgbClr val="FF0000">
                <a:alpha val="100000"/>
              </a:srgbClr>
            </a:solidFill>
            <a:prstDash val="solid"/>
            <a:miter lim="800000"/>
            <a:headEnd type="arrow" w="med" len="med"/>
            <a:tailEnd type="arrow" w="med" len="med"/>
          </a:ln>
        </p:spPr>
        <p:txBody>
          <a:bodyPr/>
          <a:p>
            <a:endParaRPr lang="zh-CN" altLang="en-US"/>
          </a:p>
        </p:txBody>
      </p:sp>
      <p:sp>
        <p:nvSpPr>
          <p:cNvPr id="14" name="圆角矩形标注 13"/>
          <p:cNvSpPr/>
          <p:nvPr/>
        </p:nvSpPr>
        <p:spPr>
          <a:xfrm>
            <a:off x="5310188" y="4143375"/>
            <a:ext cx="2714625" cy="1214438"/>
          </a:xfrm>
          <a:prstGeom prst="wedgeRoundRectCallout">
            <a:avLst>
              <a:gd name="adj1" fmla="val -75500"/>
              <a:gd name="adj2" fmla="val 23704"/>
              <a:gd name="adj3" fmla="val 16667"/>
            </a:avLst>
          </a:prstGeom>
          <a:solidFill>
            <a:srgbClr val="FFFFCC"/>
          </a:solidFill>
          <a:ln w="9525" cap="flat" cmpd="sng">
            <a:solidFill>
              <a:schemeClr val="tx1"/>
            </a:solidFill>
            <a:prstDash val="solid"/>
            <a:miter/>
            <a:headEnd type="none" w="med" len="med"/>
            <a:tailEnd type="none" w="med" len="med"/>
          </a:ln>
        </p:spPr>
        <p:txBody>
          <a:bodyPr/>
          <a:p>
            <a:r>
              <a:rPr lang="en-US" altLang="zh-CN" sz="2800" b="1" dirty="0">
                <a:solidFill>
                  <a:srgbClr val="FF0000"/>
                </a:solidFill>
                <a:latin typeface="Arial" panose="020B0604020202020204" pitchFamily="34" charset="0"/>
              </a:rPr>
              <a:t>a</a:t>
            </a:r>
            <a:r>
              <a:rPr lang="zh-CN" altLang="zh-CN" sz="2800" b="1" dirty="0">
                <a:solidFill>
                  <a:srgbClr val="0000CC"/>
                </a:solidFill>
                <a:latin typeface="Arial" panose="020B0604020202020204" pitchFamily="34" charset="0"/>
              </a:rPr>
              <a:t>、</a:t>
            </a:r>
            <a:r>
              <a:rPr lang="en-US" altLang="zh-CN" sz="2800" b="1" dirty="0">
                <a:solidFill>
                  <a:srgbClr val="FF0000"/>
                </a:solidFill>
                <a:latin typeface="Arial" panose="020B0604020202020204" pitchFamily="34" charset="0"/>
              </a:rPr>
              <a:t>b</a:t>
            </a:r>
            <a:r>
              <a:rPr lang="zh-CN" altLang="en-US" sz="2800" b="1" dirty="0">
                <a:solidFill>
                  <a:srgbClr val="0000CC"/>
                </a:solidFill>
                <a:latin typeface="Arial" panose="020B0604020202020204" pitchFamily="34" charset="0"/>
              </a:rPr>
              <a:t>也仅在此函数内</a:t>
            </a:r>
            <a:r>
              <a:rPr lang="zh-CN" altLang="zh-CN" sz="2800" b="1" dirty="0">
                <a:solidFill>
                  <a:srgbClr val="0000CC"/>
                </a:solidFill>
                <a:latin typeface="Arial" panose="020B0604020202020204" pitchFamily="34" charset="0"/>
              </a:rPr>
              <a:t>有效</a:t>
            </a:r>
            <a:endParaRPr lang="zh-CN" altLang="en-US" sz="2800" b="1" dirty="0">
              <a:solidFill>
                <a:srgbClr val="0000CC"/>
              </a:solidFill>
              <a:latin typeface="Arial" panose="020B0604020202020204" pitchFamily="34" charset="0"/>
            </a:endParaRPr>
          </a:p>
        </p:txBody>
      </p:sp>
      <p:pic>
        <p:nvPicPr>
          <p:cNvPr id="151559" name="图片 6"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ox(out)">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8" name="内容占位符 2"/>
          <p:cNvSpPr>
            <a:spLocks noGrp="1"/>
          </p:cNvSpPr>
          <p:nvPr>
            <p:ph idx="1"/>
          </p:nvPr>
        </p:nvSpPr>
        <p:spPr>
          <a:xfrm>
            <a:off x="2492375" y="1019175"/>
            <a:ext cx="3675063" cy="52673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main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t>
            </a:r>
            <a:r>
              <a:rPr kumimoji="1" lang="en-US" altLang="zh-CN" sz="2800" dirty="0">
                <a:solidFill>
                  <a:srgbClr val="0000CC"/>
                </a:solidFill>
                <a:latin typeface="+mn-lt"/>
                <a:ea typeface="+mn-ea"/>
                <a:cs typeface="+mn-cs"/>
              </a:rPr>
              <a:t>a</a:t>
            </a:r>
            <a:r>
              <a:rPr kumimoji="1" lang="en-US" altLang="zh-CN" sz="2800" dirty="0">
                <a:latin typeface="+mn-lt"/>
                <a:ea typeface="+mn-ea"/>
                <a:cs typeface="+mn-cs"/>
              </a:rPr>
              <a:t>,</a:t>
            </a:r>
            <a:r>
              <a:rPr kumimoji="1" lang="en-US" altLang="zh-CN" sz="2800" dirty="0">
                <a:solidFill>
                  <a:srgbClr val="0000CC"/>
                </a:solidFill>
                <a:latin typeface="+mn-lt"/>
                <a:ea typeface="+mn-ea"/>
                <a:cs typeface="+mn-cs"/>
              </a:rPr>
              <a:t>b</a:t>
            </a:r>
            <a:r>
              <a:rPr kumimoji="1" lang="en-US" altLang="zh-CN" sz="2800" dirty="0">
                <a:latin typeface="+mn-lt"/>
                <a:ea typeface="+mn-ea"/>
                <a:cs typeface="+mn-cs"/>
              </a:rPr>
              <a:t>;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a:t>
            </a:r>
            <a:r>
              <a:rPr kumimoji="1" lang="en-US" altLang="zh-CN" sz="2800" dirty="0">
                <a:solidFill>
                  <a:srgbClr val="9D138D"/>
                </a:solidFill>
                <a:latin typeface="+mn-lt"/>
                <a:ea typeface="+mn-ea"/>
                <a:cs typeface="+mn-cs"/>
              </a:rPr>
              <a:t>c</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c</a:t>
            </a:r>
            <a:r>
              <a:rPr kumimoji="1" lang="en-US" altLang="zh-CN" sz="2800" dirty="0">
                <a:latin typeface="+mn-lt"/>
                <a:ea typeface="+mn-ea"/>
                <a:cs typeface="+mn-cs"/>
              </a:rPr>
              <a:t>=</a:t>
            </a:r>
            <a:r>
              <a:rPr kumimoji="1" lang="en-US" altLang="zh-CN" sz="2800" dirty="0">
                <a:solidFill>
                  <a:srgbClr val="0000CC"/>
                </a:solidFill>
                <a:latin typeface="+mn-lt"/>
                <a:ea typeface="+mn-ea"/>
                <a:cs typeface="+mn-cs"/>
              </a:rPr>
              <a:t>a</a:t>
            </a:r>
            <a:r>
              <a:rPr kumimoji="1" lang="en-US" altLang="zh-CN" sz="2800" dirty="0">
                <a:latin typeface="+mn-lt"/>
                <a:ea typeface="+mn-ea"/>
                <a:cs typeface="+mn-cs"/>
              </a:rPr>
              <a:t>+</a:t>
            </a:r>
            <a:r>
              <a:rPr kumimoji="1" lang="en-US" altLang="zh-CN" sz="2800" dirty="0">
                <a:solidFill>
                  <a:srgbClr val="0000CC"/>
                </a:solidFill>
                <a:latin typeface="+mn-lt"/>
                <a:ea typeface="+mn-ea"/>
                <a:cs typeface="+mn-cs"/>
              </a:rPr>
              <a:t>b</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en-US" sz="2800" dirty="0">
              <a:latin typeface="+mn-lt"/>
              <a:ea typeface="+mn-ea"/>
              <a:cs typeface="+mn-cs"/>
            </a:endParaRPr>
          </a:p>
        </p:txBody>
      </p:sp>
      <p:sp>
        <p:nvSpPr>
          <p:cNvPr id="4" name="矩形 3"/>
          <p:cNvSpPr/>
          <p:nvPr/>
        </p:nvSpPr>
        <p:spPr>
          <a:xfrm>
            <a:off x="2809875" y="2571750"/>
            <a:ext cx="2286000" cy="2143125"/>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圆角矩形标注 4"/>
          <p:cNvSpPr/>
          <p:nvPr/>
        </p:nvSpPr>
        <p:spPr>
          <a:xfrm>
            <a:off x="5595938" y="2643188"/>
            <a:ext cx="2357437" cy="1214437"/>
          </a:xfrm>
          <a:prstGeom prst="wedgeRoundRectCallout">
            <a:avLst>
              <a:gd name="adj1" fmla="val -71116"/>
              <a:gd name="adj2" fmla="val 36079"/>
              <a:gd name="adj3" fmla="val 16667"/>
            </a:avLst>
          </a:prstGeom>
          <a:solidFill>
            <a:srgbClr val="FFFFCC"/>
          </a:solidFill>
          <a:ln w="9525" cap="flat" cmpd="sng">
            <a:solidFill>
              <a:schemeClr val="tx1"/>
            </a:solidFill>
            <a:prstDash val="solid"/>
            <a:miter/>
            <a:headEnd type="none" w="med" len="med"/>
            <a:tailEnd type="none" w="med" len="med"/>
          </a:ln>
        </p:spPr>
        <p:txBody>
          <a:bodyPr/>
          <a:p>
            <a:r>
              <a:rPr lang="en-US" altLang="zh-CN" sz="2800" b="1" dirty="0">
                <a:solidFill>
                  <a:srgbClr val="0000CC"/>
                </a:solidFill>
                <a:latin typeface="Arial" panose="020B0604020202020204" pitchFamily="34" charset="0"/>
              </a:rPr>
              <a:t>c</a:t>
            </a:r>
            <a:r>
              <a:rPr lang="zh-CN" altLang="en-US" sz="2800" b="1" dirty="0">
                <a:solidFill>
                  <a:srgbClr val="0000CC"/>
                </a:solidFill>
                <a:latin typeface="Arial" panose="020B0604020202020204" pitchFamily="34" charset="0"/>
              </a:rPr>
              <a:t>仅在此复合语句内</a:t>
            </a:r>
            <a:r>
              <a:rPr lang="zh-CN" altLang="zh-CN" sz="2800" b="1" dirty="0">
                <a:solidFill>
                  <a:srgbClr val="0000CC"/>
                </a:solidFill>
                <a:latin typeface="Arial" panose="020B0604020202020204" pitchFamily="34" charset="0"/>
              </a:rPr>
              <a:t>有效</a:t>
            </a:r>
            <a:endParaRPr lang="zh-CN" altLang="en-US" sz="2800" b="1" dirty="0">
              <a:solidFill>
                <a:srgbClr val="0000CC"/>
              </a:solidFill>
              <a:latin typeface="Arial" panose="020B0604020202020204" pitchFamily="34" charset="0"/>
            </a:endParaRPr>
          </a:p>
        </p:txBody>
      </p:sp>
      <p:sp>
        <p:nvSpPr>
          <p:cNvPr id="6" name="矩形 5"/>
          <p:cNvSpPr/>
          <p:nvPr/>
        </p:nvSpPr>
        <p:spPr>
          <a:xfrm>
            <a:off x="2381250" y="928688"/>
            <a:ext cx="2928938" cy="485775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7" name="圆角矩形标注 6"/>
          <p:cNvSpPr/>
          <p:nvPr/>
        </p:nvSpPr>
        <p:spPr>
          <a:xfrm>
            <a:off x="5667375" y="1214438"/>
            <a:ext cx="2714625" cy="1214437"/>
          </a:xfrm>
          <a:prstGeom prst="wedgeRoundRectCallout">
            <a:avLst>
              <a:gd name="adj1" fmla="val -71116"/>
              <a:gd name="adj2" fmla="val 36079"/>
              <a:gd name="adj3" fmla="val 16667"/>
            </a:avLst>
          </a:prstGeom>
          <a:solidFill>
            <a:srgbClr val="FFFFCC"/>
          </a:solidFill>
          <a:ln w="9525" cap="flat" cmpd="sng">
            <a:solidFill>
              <a:schemeClr val="tx1"/>
            </a:solidFill>
            <a:prstDash val="solid"/>
            <a:miter/>
            <a:headEnd type="none" w="med" len="med"/>
            <a:tailEnd type="none" w="med" len="med"/>
          </a:ln>
        </p:spPr>
        <p:txBody>
          <a:bodyPr/>
          <a:p>
            <a:r>
              <a:rPr lang="en-US" altLang="zh-CN" sz="2800" b="1" dirty="0">
                <a:solidFill>
                  <a:srgbClr val="0000CC"/>
                </a:solidFill>
                <a:latin typeface="Arial" panose="020B0604020202020204" pitchFamily="34" charset="0"/>
              </a:rPr>
              <a:t>a</a:t>
            </a:r>
            <a:r>
              <a:rPr lang="zh-CN" altLang="en-US"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b</a:t>
            </a:r>
            <a:r>
              <a:rPr lang="zh-CN" altLang="en-US" sz="2800" b="1" dirty="0">
                <a:solidFill>
                  <a:srgbClr val="0000CC"/>
                </a:solidFill>
                <a:latin typeface="Arial" panose="020B0604020202020204" pitchFamily="34" charset="0"/>
              </a:rPr>
              <a:t>仅在此复合语句内</a:t>
            </a:r>
            <a:r>
              <a:rPr lang="zh-CN" altLang="zh-CN" sz="2800" b="1" dirty="0">
                <a:solidFill>
                  <a:srgbClr val="0000CC"/>
                </a:solidFill>
                <a:latin typeface="Arial" panose="020B0604020202020204" pitchFamily="34" charset="0"/>
              </a:rPr>
              <a:t>有效</a:t>
            </a:r>
            <a:endParaRPr lang="zh-CN" altLang="en-US" sz="2800" b="1" dirty="0">
              <a:solidFill>
                <a:srgbClr val="0000CC"/>
              </a:solidFill>
              <a:latin typeface="Arial" panose="020B0604020202020204" pitchFamily="34" charset="0"/>
            </a:endParaRPr>
          </a:p>
        </p:txBody>
      </p:sp>
      <p:pic>
        <p:nvPicPr>
          <p:cNvPr id="152583" name="图片 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内容占位符 2"/>
          <p:cNvSpPr>
            <a:spLocks noGrp="1"/>
          </p:cNvSpPr>
          <p:nvPr>
            <p:ph idx="1"/>
          </p:nvPr>
        </p:nvSpPr>
        <p:spPr>
          <a:xfrm>
            <a:off x="2024063" y="857250"/>
            <a:ext cx="8153400" cy="4643438"/>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  (1) </a:t>
            </a:r>
            <a:r>
              <a:rPr kumimoji="1" lang="zh-CN" altLang="zh-CN" dirty="0">
                <a:latin typeface="+mn-lt"/>
                <a:ea typeface="+mn-ea"/>
              </a:rPr>
              <a:t>一个Ｃ程序由一个或多个程序模块组成，每一个程序模块作为一个源程序文件。对较大的程序，一般不希望把所有内容全放在一个文件中，而是将它们分别放在若干个源文件中，由若干个源程序文件组成一个</a:t>
            </a:r>
            <a:r>
              <a:rPr kumimoji="1" lang="en-US" altLang="zh-CN" dirty="0">
                <a:latin typeface="+mn-lt"/>
                <a:ea typeface="+mn-ea"/>
              </a:rPr>
              <a:t>C</a:t>
            </a:r>
            <a:r>
              <a:rPr kumimoji="1" lang="zh-CN" altLang="zh-CN" dirty="0">
                <a:latin typeface="+mn-lt"/>
                <a:ea typeface="+mn-ea"/>
              </a:rPr>
              <a:t>程序。这样便于分别编写、分别编译，提高调试效率。一个源程序文件可以为多个</a:t>
            </a:r>
            <a:r>
              <a:rPr kumimoji="1" lang="en-US" altLang="zh-CN" dirty="0">
                <a:latin typeface="+mn-lt"/>
                <a:ea typeface="+mn-ea"/>
              </a:rPr>
              <a:t>C</a:t>
            </a:r>
            <a:r>
              <a:rPr kumimoji="1" lang="zh-CN" altLang="zh-CN" dirty="0">
                <a:latin typeface="+mn-lt"/>
                <a:ea typeface="+mn-ea"/>
              </a:rPr>
              <a:t>程序共用。</a:t>
            </a:r>
            <a:endParaRPr kumimoji="1" lang="zh-CN" altLang="zh-CN" dirty="0">
              <a:latin typeface="+mn-lt"/>
              <a:ea typeface="+mn-ea"/>
            </a:endParaRPr>
          </a:p>
          <a:p>
            <a:endParaRPr kumimoji="1" lang="zh-CN" altLang="en-US" dirty="0">
              <a:latin typeface="+mn-lt"/>
              <a:ea typeface="+mn-ea"/>
              <a:cs typeface="+mn-cs"/>
            </a:endParaRPr>
          </a:p>
        </p:txBody>
      </p:sp>
      <p:pic>
        <p:nvPicPr>
          <p:cNvPr id="17411"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5.8.2</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全局变量</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53603" name="Rectangle 3"/>
          <p:cNvSpPr>
            <a:spLocks noGrp="1"/>
          </p:cNvSpPr>
          <p:nvPr>
            <p:ph idx="1"/>
          </p:nvPr>
        </p:nvSpPr>
        <p:spPr>
          <a:xfrm>
            <a:off x="2095500" y="1714500"/>
            <a:ext cx="8001000" cy="4429125"/>
          </a:xfrm>
        </p:spPr>
        <p:txBody>
          <a:bodyPr vert="horz" wrap="square" lIns="91440" tIns="45720" rIns="91440" bIns="45720" anchor="t" anchorCtr="0"/>
          <a:p>
            <a:r>
              <a:rPr kumimoji="1" lang="zh-CN" altLang="zh-CN" dirty="0">
                <a:latin typeface="+mn-lt"/>
                <a:ea typeface="+mn-ea"/>
                <a:cs typeface="+mn-cs"/>
              </a:rPr>
              <a:t>在函数内定义的变量是局部变量</a:t>
            </a:r>
            <a:r>
              <a:rPr kumimoji="1" lang="zh-CN" altLang="en-US" dirty="0">
                <a:latin typeface="+mn-lt"/>
                <a:ea typeface="+mn-ea"/>
                <a:cs typeface="+mn-cs"/>
              </a:rPr>
              <a:t>，</a:t>
            </a:r>
            <a:r>
              <a:rPr kumimoji="1" lang="zh-CN" altLang="zh-CN" dirty="0">
                <a:latin typeface="+mn-lt"/>
                <a:ea typeface="+mn-ea"/>
                <a:cs typeface="+mn-cs"/>
              </a:rPr>
              <a:t>而在函数之外定义的变量称为</a:t>
            </a:r>
            <a:r>
              <a:rPr kumimoji="1" lang="zh-CN" altLang="zh-CN" dirty="0">
                <a:solidFill>
                  <a:srgbClr val="C00000"/>
                </a:solidFill>
                <a:latin typeface="+mn-lt"/>
                <a:ea typeface="+mn-ea"/>
                <a:cs typeface="+mn-cs"/>
              </a:rPr>
              <a:t>外部变量</a:t>
            </a:r>
            <a:endParaRPr kumimoji="1" lang="en-US" altLang="zh-CN" dirty="0">
              <a:solidFill>
                <a:srgbClr val="C00000"/>
              </a:solidFill>
              <a:latin typeface="+mn-lt"/>
              <a:ea typeface="+mn-ea"/>
              <a:cs typeface="+mn-cs"/>
            </a:endParaRPr>
          </a:p>
          <a:p>
            <a:r>
              <a:rPr kumimoji="1" lang="zh-CN" altLang="zh-CN" dirty="0">
                <a:latin typeface="+mn-lt"/>
                <a:ea typeface="+mn-ea"/>
                <a:cs typeface="+mn-cs"/>
              </a:rPr>
              <a:t>外部变量是全局变量</a:t>
            </a:r>
            <a:r>
              <a:rPr kumimoji="1" lang="en-US" altLang="zh-CN" dirty="0">
                <a:latin typeface="+mn-lt"/>
                <a:ea typeface="+mn-ea"/>
                <a:cs typeface="+mn-cs"/>
              </a:rPr>
              <a:t>(</a:t>
            </a:r>
            <a:r>
              <a:rPr kumimoji="1" lang="zh-CN" altLang="zh-CN" dirty="0">
                <a:latin typeface="+mn-lt"/>
                <a:ea typeface="+mn-ea"/>
                <a:cs typeface="+mn-cs"/>
              </a:rPr>
              <a:t>也称全程变量</a:t>
            </a:r>
            <a:r>
              <a:rPr kumimoji="1" lang="en-US" altLang="zh-CN" dirty="0">
                <a:latin typeface="+mn-lt"/>
                <a:ea typeface="+mn-ea"/>
                <a:cs typeface="+mn-cs"/>
              </a:rPr>
              <a:t>)</a:t>
            </a:r>
            <a:endParaRPr kumimoji="1" lang="en-US" altLang="zh-CN" dirty="0">
              <a:latin typeface="+mn-lt"/>
              <a:ea typeface="+mn-ea"/>
              <a:cs typeface="+mn-cs"/>
            </a:endParaRPr>
          </a:p>
          <a:p>
            <a:r>
              <a:rPr kumimoji="1" lang="zh-CN" altLang="zh-CN" dirty="0">
                <a:latin typeface="+mn-lt"/>
                <a:ea typeface="+mn-ea"/>
                <a:cs typeface="+mn-cs"/>
              </a:rPr>
              <a:t>全局变量可以为本文件中其他函数所共用</a:t>
            </a:r>
            <a:endParaRPr kumimoji="1" lang="en-US" altLang="zh-CN" dirty="0">
              <a:latin typeface="+mn-lt"/>
              <a:ea typeface="+mn-ea"/>
              <a:cs typeface="+mn-cs"/>
            </a:endParaRPr>
          </a:p>
          <a:p>
            <a:r>
              <a:rPr kumimoji="1" lang="zh-CN" altLang="zh-CN" dirty="0">
                <a:latin typeface="+mn-lt"/>
                <a:ea typeface="+mn-ea"/>
                <a:cs typeface="+mn-cs"/>
              </a:rPr>
              <a:t>有效范围为从定义变量的位置开始到本源文件结束</a:t>
            </a:r>
            <a:endParaRPr kumimoji="1" lang="zh-CN" altLang="zh-CN" dirty="0">
              <a:latin typeface="+mn-lt"/>
              <a:ea typeface="+mn-ea"/>
              <a:cs typeface="+mn-cs"/>
            </a:endParaRPr>
          </a:p>
        </p:txBody>
      </p:sp>
      <p:pic>
        <p:nvPicPr>
          <p:cNvPr id="153604"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03">
                                            <p:txEl>
                                              <p:charRg st="51" end="70"/>
                                            </p:txEl>
                                          </p:spTgt>
                                        </p:tgtEl>
                                        <p:attrNameLst>
                                          <p:attrName>style.visibility</p:attrName>
                                        </p:attrNameLst>
                                      </p:cBhvr>
                                      <p:to>
                                        <p:strVal val="visible"/>
                                      </p:to>
                                    </p:set>
                                    <p:animEffect transition="in" filter="blinds(horizontal)">
                                      <p:cBhvr>
                                        <p:cTn id="7" dur="500"/>
                                        <p:tgtEl>
                                          <p:spTgt spid="153603">
                                            <p:txEl>
                                              <p:charRg st="51" end="7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3603">
                                            <p:txEl>
                                              <p:charRg st="70" end="93"/>
                                            </p:txEl>
                                          </p:spTgt>
                                        </p:tgtEl>
                                        <p:attrNameLst>
                                          <p:attrName>style.visibility</p:attrName>
                                        </p:attrNameLst>
                                      </p:cBhvr>
                                      <p:to>
                                        <p:strVal val="visible"/>
                                      </p:to>
                                    </p:set>
                                    <p:animEffect transition="in" filter="blinds(horizontal)">
                                      <p:cBhvr>
                                        <p:cTn id="12" dur="500"/>
                                        <p:tgtEl>
                                          <p:spTgt spid="153603">
                                            <p:txEl>
                                              <p:charRg st="70" end="9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6" name="内容占位符 2"/>
          <p:cNvSpPr>
            <a:spLocks noGrp="1"/>
          </p:cNvSpPr>
          <p:nvPr>
            <p:ph idx="1"/>
          </p:nvPr>
        </p:nvSpPr>
        <p:spPr>
          <a:xfrm>
            <a:off x="2349500" y="714375"/>
            <a:ext cx="5032375" cy="59293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int p=1,q=5</a:t>
            </a:r>
            <a:endParaRPr kumimoji="1" lang="en-US"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float f1(int a)</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b,c;   ……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char c1,c2;</a:t>
            </a:r>
            <a:endParaRPr kumimoji="1" lang="en-US"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char f2 (int x, int y)</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   ……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 (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m,n;</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en-US" sz="2800" dirty="0">
              <a:latin typeface="+mn-lt"/>
              <a:ea typeface="+mn-ea"/>
              <a:cs typeface="+mn-cs"/>
            </a:endParaRPr>
          </a:p>
        </p:txBody>
      </p:sp>
      <p:sp>
        <p:nvSpPr>
          <p:cNvPr id="4" name="矩形 3"/>
          <p:cNvSpPr/>
          <p:nvPr/>
        </p:nvSpPr>
        <p:spPr>
          <a:xfrm>
            <a:off x="2309813" y="642938"/>
            <a:ext cx="3000375"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圆角矩形标注 4"/>
          <p:cNvSpPr/>
          <p:nvPr/>
        </p:nvSpPr>
        <p:spPr>
          <a:xfrm>
            <a:off x="6381750" y="1500188"/>
            <a:ext cx="2786063" cy="1214437"/>
          </a:xfrm>
          <a:prstGeom prst="wedgeRoundRectCallout">
            <a:avLst>
              <a:gd name="adj1" fmla="val -71116"/>
              <a:gd name="adj2" fmla="val 36079"/>
              <a:gd name="adj3" fmla="val 16667"/>
            </a:avLst>
          </a:prstGeom>
          <a:solidFill>
            <a:srgbClr val="FFFFCC"/>
          </a:solidFill>
          <a:ln w="9525" cap="flat" cmpd="sng">
            <a:solidFill>
              <a:schemeClr val="tx1"/>
            </a:solidFill>
            <a:prstDash val="solid"/>
            <a:miter/>
            <a:headEnd type="none" w="med" len="med"/>
            <a:tailEnd type="none" w="med" len="med"/>
          </a:ln>
        </p:spPr>
        <p:txBody>
          <a:bodyPr/>
          <a:p>
            <a:r>
              <a:rPr lang="en-US" altLang="zh-CN" sz="2800" b="1" dirty="0">
                <a:solidFill>
                  <a:srgbClr val="0000CC"/>
                </a:solidFill>
                <a:latin typeface="Arial" panose="020B0604020202020204" pitchFamily="34" charset="0"/>
              </a:rPr>
              <a:t>p</a:t>
            </a:r>
            <a:r>
              <a:rPr lang="zh-CN" altLang="en-US"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q</a:t>
            </a:r>
            <a:r>
              <a:rPr lang="zh-CN" altLang="en-US"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c1</a:t>
            </a:r>
            <a:r>
              <a:rPr lang="zh-CN" altLang="en-US"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c2</a:t>
            </a:r>
            <a:r>
              <a:rPr lang="zh-CN" altLang="en-US" sz="2800" b="1" dirty="0">
                <a:solidFill>
                  <a:srgbClr val="0000CC"/>
                </a:solidFill>
                <a:latin typeface="Arial" panose="020B0604020202020204" pitchFamily="34" charset="0"/>
              </a:rPr>
              <a:t>为</a:t>
            </a:r>
            <a:r>
              <a:rPr lang="zh-CN" altLang="zh-CN" sz="2800" b="1" dirty="0">
                <a:solidFill>
                  <a:srgbClr val="0000CC"/>
                </a:solidFill>
                <a:latin typeface="Arial" panose="020B0604020202020204" pitchFamily="34" charset="0"/>
              </a:rPr>
              <a:t>全局变量</a:t>
            </a:r>
            <a:endParaRPr lang="zh-CN" altLang="en-US" sz="2800" b="1" dirty="0">
              <a:solidFill>
                <a:srgbClr val="0000CC"/>
              </a:solidFill>
              <a:latin typeface="Arial" panose="020B0604020202020204" pitchFamily="34" charset="0"/>
            </a:endParaRPr>
          </a:p>
        </p:txBody>
      </p:sp>
      <p:sp>
        <p:nvSpPr>
          <p:cNvPr id="6" name="矩形 5"/>
          <p:cNvSpPr/>
          <p:nvPr/>
        </p:nvSpPr>
        <p:spPr>
          <a:xfrm>
            <a:off x="2381250" y="2214563"/>
            <a:ext cx="3000375"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154630" name="图片 6"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5650" name="内容占位符 2"/>
          <p:cNvSpPr>
            <a:spLocks noGrp="1"/>
          </p:cNvSpPr>
          <p:nvPr>
            <p:ph idx="1"/>
          </p:nvPr>
        </p:nvSpPr>
        <p:spPr>
          <a:xfrm>
            <a:off x="2349500" y="714375"/>
            <a:ext cx="5032375" cy="59293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int p=1,q=5</a:t>
            </a:r>
            <a:endParaRPr kumimoji="1" lang="en-US"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float f1(int a)</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b,c;   ……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char c1,c2;</a:t>
            </a:r>
            <a:endParaRPr kumimoji="1" lang="en-US"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char f2 (int x, int y)</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   ……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 (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m,n;</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en-US" sz="2800" dirty="0">
              <a:latin typeface="+mn-lt"/>
              <a:ea typeface="+mn-ea"/>
              <a:cs typeface="+mn-cs"/>
            </a:endParaRPr>
          </a:p>
        </p:txBody>
      </p:sp>
      <p:sp>
        <p:nvSpPr>
          <p:cNvPr id="4" name="矩形 3"/>
          <p:cNvSpPr/>
          <p:nvPr/>
        </p:nvSpPr>
        <p:spPr>
          <a:xfrm>
            <a:off x="2309813" y="642938"/>
            <a:ext cx="4286250" cy="5929312"/>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圆角矩形标注 4"/>
          <p:cNvSpPr/>
          <p:nvPr/>
        </p:nvSpPr>
        <p:spPr>
          <a:xfrm>
            <a:off x="7024688" y="3000375"/>
            <a:ext cx="3071812" cy="785813"/>
          </a:xfrm>
          <a:prstGeom prst="wedgeRoundRectCallout">
            <a:avLst>
              <a:gd name="adj1" fmla="val -71116"/>
              <a:gd name="adj2" fmla="val 36079"/>
              <a:gd name="adj3" fmla="val 16667"/>
            </a:avLst>
          </a:prstGeom>
          <a:solidFill>
            <a:srgbClr val="FFFFCC"/>
          </a:solidFill>
          <a:ln w="9525" cap="flat" cmpd="sng">
            <a:solidFill>
              <a:schemeClr val="tx1"/>
            </a:solidFill>
            <a:prstDash val="solid"/>
            <a:miter/>
            <a:headEnd type="none" w="med" len="med"/>
            <a:tailEnd type="none" w="med" len="med"/>
          </a:ln>
        </p:spPr>
        <p:txBody>
          <a:bodyPr/>
          <a:p>
            <a:r>
              <a:rPr lang="en-US" altLang="zh-CN" sz="2800" b="1" dirty="0">
                <a:solidFill>
                  <a:srgbClr val="0000CC"/>
                </a:solidFill>
                <a:latin typeface="Arial" panose="020B0604020202020204" pitchFamily="34" charset="0"/>
              </a:rPr>
              <a:t>p</a:t>
            </a:r>
            <a:r>
              <a:rPr lang="zh-CN" altLang="en-US"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q</a:t>
            </a:r>
            <a:r>
              <a:rPr lang="zh-CN" altLang="en-US" sz="2800" b="1" dirty="0">
                <a:solidFill>
                  <a:srgbClr val="0000CC"/>
                </a:solidFill>
                <a:latin typeface="Arial" panose="020B0604020202020204" pitchFamily="34" charset="0"/>
              </a:rPr>
              <a:t>的有效范围</a:t>
            </a:r>
            <a:endParaRPr lang="zh-CN" altLang="en-US" sz="2800" b="1" dirty="0">
              <a:solidFill>
                <a:srgbClr val="0000CC"/>
              </a:solidFill>
              <a:latin typeface="Arial" panose="020B0604020202020204" pitchFamily="34" charset="0"/>
            </a:endParaRPr>
          </a:p>
        </p:txBody>
      </p:sp>
      <p:sp>
        <p:nvSpPr>
          <p:cNvPr id="7" name="矩形 6"/>
          <p:cNvSpPr/>
          <p:nvPr/>
        </p:nvSpPr>
        <p:spPr>
          <a:xfrm>
            <a:off x="2309813" y="2286000"/>
            <a:ext cx="4286250" cy="428625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8" name="圆角矩形标注 7"/>
          <p:cNvSpPr/>
          <p:nvPr/>
        </p:nvSpPr>
        <p:spPr>
          <a:xfrm>
            <a:off x="7024688" y="3857625"/>
            <a:ext cx="3357562" cy="785813"/>
          </a:xfrm>
          <a:prstGeom prst="wedgeRoundRectCallout">
            <a:avLst>
              <a:gd name="adj1" fmla="val -71116"/>
              <a:gd name="adj2" fmla="val 36079"/>
              <a:gd name="adj3" fmla="val 16667"/>
            </a:avLst>
          </a:prstGeom>
          <a:solidFill>
            <a:srgbClr val="FFFFCC"/>
          </a:solidFill>
          <a:ln w="9525" cap="flat" cmpd="sng">
            <a:solidFill>
              <a:schemeClr val="tx1"/>
            </a:solidFill>
            <a:prstDash val="solid"/>
            <a:miter/>
            <a:headEnd type="none" w="med" len="med"/>
            <a:tailEnd type="none" w="med" len="med"/>
          </a:ln>
        </p:spPr>
        <p:txBody>
          <a:bodyPr/>
          <a:p>
            <a:r>
              <a:rPr lang="en-US" altLang="zh-CN" sz="2800" b="1" dirty="0">
                <a:solidFill>
                  <a:srgbClr val="0000CC"/>
                </a:solidFill>
                <a:latin typeface="Arial" panose="020B0604020202020204" pitchFamily="34" charset="0"/>
              </a:rPr>
              <a:t>c1</a:t>
            </a:r>
            <a:r>
              <a:rPr lang="zh-CN" altLang="en-US"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c2</a:t>
            </a:r>
            <a:r>
              <a:rPr lang="zh-CN" altLang="en-US" sz="2800" b="1" dirty="0">
                <a:solidFill>
                  <a:srgbClr val="0000CC"/>
                </a:solidFill>
                <a:latin typeface="Arial" panose="020B0604020202020204" pitchFamily="34" charset="0"/>
              </a:rPr>
              <a:t>的有效范围</a:t>
            </a:r>
            <a:endParaRPr lang="zh-CN" altLang="en-US" sz="2800" b="1" dirty="0">
              <a:solidFill>
                <a:srgbClr val="0000CC"/>
              </a:solidFill>
              <a:latin typeface="Arial" panose="020B0604020202020204" pitchFamily="34" charset="0"/>
            </a:endParaRPr>
          </a:p>
        </p:txBody>
      </p:sp>
      <p:pic>
        <p:nvPicPr>
          <p:cNvPr id="155655" name="图片 8"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bldLvl="0" animBg="1"/>
      <p:bldP spid="8" grpId="0" bldLvl="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63750" y="1143000"/>
            <a:ext cx="7961313" cy="4714875"/>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14 </a:t>
            </a:r>
            <a:r>
              <a:rPr kumimoji="1" lang="zh-CN" altLang="zh-CN" dirty="0">
                <a:latin typeface="+mn-lt"/>
                <a:ea typeface="+mn-ea"/>
                <a:cs typeface="+mn-cs"/>
              </a:rPr>
              <a:t>有一个一维数组，内放</a:t>
            </a:r>
            <a:r>
              <a:rPr kumimoji="1" lang="en-US" altLang="zh-CN" dirty="0">
                <a:latin typeface="+mn-lt"/>
                <a:ea typeface="+mn-ea"/>
                <a:cs typeface="+mn-cs"/>
              </a:rPr>
              <a:t>10</a:t>
            </a:r>
            <a:r>
              <a:rPr kumimoji="1" lang="zh-CN" altLang="zh-CN" dirty="0">
                <a:latin typeface="+mn-lt"/>
                <a:ea typeface="+mn-ea"/>
                <a:cs typeface="+mn-cs"/>
              </a:rPr>
              <a:t>个学生成绩，写一个函数，当主函数调用此函数后，能求出平均分、最高分和最低分。</a:t>
            </a:r>
            <a:endParaRPr kumimoji="1" lang="en-US" altLang="zh-CN" dirty="0">
              <a:latin typeface="+mn-lt"/>
              <a:ea typeface="+mn-ea"/>
              <a:cs typeface="+mn-cs"/>
            </a:endParaRPr>
          </a:p>
          <a:p>
            <a:r>
              <a:rPr kumimoji="1" lang="zh-CN" altLang="zh-CN" dirty="0">
                <a:latin typeface="+mn-lt"/>
                <a:ea typeface="+mn-ea"/>
                <a:cs typeface="+mn-cs"/>
              </a:rPr>
              <a:t>解题思路：调用一个函数可以得到一个函数返回值，现在希望通过函数调用能得到</a:t>
            </a:r>
            <a:r>
              <a:rPr kumimoji="1" lang="en-US" altLang="zh-CN" dirty="0">
                <a:latin typeface="+mn-lt"/>
                <a:ea typeface="+mn-ea"/>
                <a:cs typeface="+mn-cs"/>
              </a:rPr>
              <a:t>3</a:t>
            </a:r>
            <a:r>
              <a:rPr kumimoji="1" lang="zh-CN" altLang="zh-CN" dirty="0">
                <a:latin typeface="+mn-lt"/>
                <a:ea typeface="+mn-ea"/>
                <a:cs typeface="+mn-cs"/>
              </a:rPr>
              <a:t>个结果。可以利用全局变量来达到此目的。</a:t>
            </a:r>
            <a:endParaRPr kumimoji="1" lang="zh-CN" altLang="en-US" dirty="0">
              <a:latin typeface="+mn-lt"/>
              <a:ea typeface="+mn-ea"/>
              <a:cs typeface="+mn-cs"/>
            </a:endParaRPr>
          </a:p>
        </p:txBody>
      </p:sp>
      <p:pic>
        <p:nvPicPr>
          <p:cNvPr id="156675"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59" end="116"/>
                                            </p:txEl>
                                          </p:spTgt>
                                        </p:tgtEl>
                                        <p:attrNameLst>
                                          <p:attrName>style.visibility</p:attrName>
                                        </p:attrNameLst>
                                      </p:cBhvr>
                                      <p:to>
                                        <p:strVal val="visible"/>
                                      </p:to>
                                    </p:set>
                                    <p:animEffect transition="in" filter="blinds(horizontal)">
                                      <p:cBhvr>
                                        <p:cTn id="7" dur="500"/>
                                        <p:tgtEl>
                                          <p:spTgt spid="3">
                                            <p:txEl>
                                              <p:charRg st="59" end="1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内容占位符 2"/>
          <p:cNvSpPr>
            <a:spLocks noGrp="1"/>
          </p:cNvSpPr>
          <p:nvPr>
            <p:ph idx="1"/>
          </p:nvPr>
        </p:nvSpPr>
        <p:spPr>
          <a:xfrm>
            <a:off x="1952625" y="642938"/>
            <a:ext cx="8429625" cy="6072187"/>
          </a:xfrm>
        </p:spPr>
        <p:txBody>
          <a:bodyPr vert="horz" wrap="square" lIns="91440" tIns="45720" rIns="91440" bIns="45720" anchor="t" anchorCtr="0"/>
          <a:p>
            <a:pPr>
              <a:lnSpc>
                <a:spcPts val="29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float </a:t>
            </a:r>
            <a:r>
              <a:rPr kumimoji="1" lang="en-US" altLang="zh-CN" sz="2800" dirty="0">
                <a:solidFill>
                  <a:srgbClr val="9D138D"/>
                </a:solidFill>
                <a:latin typeface="+mn-lt"/>
                <a:ea typeface="+mn-ea"/>
                <a:cs typeface="+mn-cs"/>
              </a:rPr>
              <a:t>Max</a:t>
            </a:r>
            <a:r>
              <a:rPr kumimoji="1" lang="en-US" altLang="zh-CN" sz="2800" dirty="0">
                <a:latin typeface="+mn-lt"/>
                <a:ea typeface="+mn-ea"/>
                <a:cs typeface="+mn-cs"/>
              </a:rPr>
              <a:t>=0,</a:t>
            </a:r>
            <a:r>
              <a:rPr kumimoji="1" lang="en-US" altLang="zh-CN" sz="2800" dirty="0">
                <a:solidFill>
                  <a:srgbClr val="9D138D"/>
                </a:solidFill>
                <a:latin typeface="+mn-lt"/>
                <a:ea typeface="+mn-ea"/>
                <a:cs typeface="+mn-cs"/>
              </a:rPr>
              <a:t>Min</a:t>
            </a:r>
            <a:r>
              <a:rPr kumimoji="1" lang="en-US" altLang="zh-CN" sz="2800" dirty="0">
                <a:latin typeface="+mn-lt"/>
                <a:ea typeface="+mn-ea"/>
                <a:cs typeface="+mn-cs"/>
              </a:rPr>
              <a:t>=0;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float average(float array[ ],int 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float ave,score[10];  int i;</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printf("Please enter 10 scores:\n");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for(i=0;i&lt;10;i++)</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scanf("%f",&amp;score[i]);</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ave=average(score,10);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printf("max=%6.2f\nmin=%6.2f\n</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average=%6.2f\n",Max,Min,ave);</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endParaRPr kumimoji="1" lang="zh-CN" altLang="en-US" sz="2800" dirty="0">
              <a:latin typeface="+mn-lt"/>
              <a:ea typeface="+mn-ea"/>
              <a:cs typeface="+mn-cs"/>
            </a:endParaRPr>
          </a:p>
        </p:txBody>
      </p:sp>
      <p:pic>
        <p:nvPicPr>
          <p:cNvPr id="157699"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内容占位符 2"/>
          <p:cNvSpPr>
            <a:spLocks noGrp="1"/>
          </p:cNvSpPr>
          <p:nvPr>
            <p:ph idx="1"/>
          </p:nvPr>
        </p:nvSpPr>
        <p:spPr>
          <a:xfrm>
            <a:off x="1952625" y="642938"/>
            <a:ext cx="8215313" cy="5786437"/>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float average(float array[ ],int 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  float aver,sum=array[0];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Max=Min=array[0];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for(i=1;i&lt;n;i++)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if(array[i]&gt;Max) Max=array[i];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 if(array[i]&lt;Min) Min=array[i];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sum=sum+array[i];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aver=sum/n;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return(aver);</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grpSp>
        <p:nvGrpSpPr>
          <p:cNvPr id="2" name="组合 8"/>
          <p:cNvGrpSpPr/>
          <p:nvPr/>
        </p:nvGrpSpPr>
        <p:grpSpPr>
          <a:xfrm>
            <a:off x="4524375" y="4572000"/>
            <a:ext cx="5370513" cy="2071688"/>
            <a:chOff x="3773656" y="4357694"/>
            <a:chExt cx="4463016" cy="1357322"/>
          </a:xfrm>
        </p:grpSpPr>
        <p:pic>
          <p:nvPicPr>
            <p:cNvPr id="158725" name="Picture 5"/>
            <p:cNvPicPr>
              <a:picLocks noChangeAspect="1"/>
            </p:cNvPicPr>
            <p:nvPr/>
          </p:nvPicPr>
          <p:blipFill>
            <a:blip r:embed="rId1"/>
            <a:stretch>
              <a:fillRect/>
            </a:stretch>
          </p:blipFill>
          <p:spPr>
            <a:xfrm>
              <a:off x="6665036" y="4357694"/>
              <a:ext cx="1571636" cy="307418"/>
            </a:xfrm>
            <a:prstGeom prst="rect">
              <a:avLst/>
            </a:prstGeom>
            <a:noFill/>
            <a:ln w="9525">
              <a:noFill/>
            </a:ln>
          </p:spPr>
        </p:pic>
        <p:pic>
          <p:nvPicPr>
            <p:cNvPr id="158726" name="Picture 2"/>
            <p:cNvPicPr>
              <a:picLocks noChangeAspect="1"/>
            </p:cNvPicPr>
            <p:nvPr/>
          </p:nvPicPr>
          <p:blipFill>
            <a:blip r:embed="rId2"/>
            <a:stretch>
              <a:fillRect/>
            </a:stretch>
          </p:blipFill>
          <p:spPr>
            <a:xfrm>
              <a:off x="3773656" y="4357694"/>
              <a:ext cx="2981325" cy="304800"/>
            </a:xfrm>
            <a:prstGeom prst="rect">
              <a:avLst/>
            </a:prstGeom>
            <a:noFill/>
            <a:ln w="9525">
              <a:noFill/>
            </a:ln>
          </p:spPr>
        </p:pic>
        <p:pic>
          <p:nvPicPr>
            <p:cNvPr id="158727" name="Picture 3"/>
            <p:cNvPicPr>
              <a:picLocks noChangeAspect="1"/>
            </p:cNvPicPr>
            <p:nvPr/>
          </p:nvPicPr>
          <p:blipFill>
            <a:blip r:embed="rId3"/>
            <a:stretch>
              <a:fillRect/>
            </a:stretch>
          </p:blipFill>
          <p:spPr>
            <a:xfrm>
              <a:off x="3786182" y="4643446"/>
              <a:ext cx="4448175" cy="295275"/>
            </a:xfrm>
            <a:prstGeom prst="rect">
              <a:avLst/>
            </a:prstGeom>
            <a:noFill/>
            <a:ln w="9525">
              <a:noFill/>
            </a:ln>
          </p:spPr>
        </p:pic>
        <p:pic>
          <p:nvPicPr>
            <p:cNvPr id="158728" name="Picture 4"/>
            <p:cNvPicPr>
              <a:picLocks noChangeAspect="1"/>
            </p:cNvPicPr>
            <p:nvPr/>
          </p:nvPicPr>
          <p:blipFill>
            <a:blip r:embed="rId4"/>
            <a:stretch>
              <a:fillRect/>
            </a:stretch>
          </p:blipFill>
          <p:spPr>
            <a:xfrm>
              <a:off x="3786182" y="4929198"/>
              <a:ext cx="4029075" cy="781050"/>
            </a:xfrm>
            <a:prstGeom prst="rect">
              <a:avLst/>
            </a:prstGeom>
            <a:noFill/>
            <a:ln w="9525">
              <a:noFill/>
            </a:ln>
          </p:spPr>
        </p:pic>
        <p:pic>
          <p:nvPicPr>
            <p:cNvPr id="158729" name="Picture 6"/>
            <p:cNvPicPr>
              <a:picLocks noChangeAspect="1"/>
            </p:cNvPicPr>
            <p:nvPr/>
          </p:nvPicPr>
          <p:blipFill>
            <a:blip r:embed="rId5"/>
            <a:stretch>
              <a:fillRect/>
            </a:stretch>
          </p:blipFill>
          <p:spPr>
            <a:xfrm>
              <a:off x="7786710" y="4929198"/>
              <a:ext cx="447675" cy="785818"/>
            </a:xfrm>
            <a:prstGeom prst="rect">
              <a:avLst/>
            </a:prstGeom>
            <a:noFill/>
            <a:ln w="9525">
              <a:noFill/>
            </a:ln>
          </p:spPr>
        </p:pic>
      </p:grpSp>
      <p:pic>
        <p:nvPicPr>
          <p:cNvPr id="158724" name="图片 8" descr="Untitled2.png">
            <a:hlinkClick r:id="rId6" action="ppaction://hlinksldjump"/>
          </p:cNvPr>
          <p:cNvPicPr>
            <a:picLocks noChangeAspect="1"/>
          </p:cNvPicPr>
          <p:nvPr/>
        </p:nvPicPr>
        <p:blipFill>
          <a:blip r:embed="rId7"/>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6" name="流程图: 过程 3"/>
          <p:cNvSpPr/>
          <p:nvPr/>
        </p:nvSpPr>
        <p:spPr>
          <a:xfrm>
            <a:off x="2952750" y="1571625"/>
            <a:ext cx="5286375"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a:p>
            <a:r>
              <a:rPr lang="en-US" altLang="zh-CN" sz="2800" b="1" dirty="0">
                <a:latin typeface="Arial" panose="020B0604020202020204" pitchFamily="34" charset="0"/>
              </a:rPr>
              <a:t>  ave     score    10    Max    Min</a:t>
            </a:r>
            <a:endParaRPr lang="zh-CN" altLang="en-US" sz="2800" b="1" dirty="0">
              <a:latin typeface="Arial" panose="020B0604020202020204" pitchFamily="34" charset="0"/>
            </a:endParaRPr>
          </a:p>
        </p:txBody>
      </p:sp>
      <p:sp>
        <p:nvSpPr>
          <p:cNvPr id="159747" name="流程图: 过程 4"/>
          <p:cNvSpPr/>
          <p:nvPr/>
        </p:nvSpPr>
        <p:spPr>
          <a:xfrm>
            <a:off x="2952750" y="2786063"/>
            <a:ext cx="5286375"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a:p>
            <a:r>
              <a:rPr lang="en-US" altLang="zh-CN" sz="2800" b="1" dirty="0">
                <a:latin typeface="Arial" panose="020B0604020202020204" pitchFamily="34" charset="0"/>
              </a:rPr>
              <a:t> aver     array     n     Max    Min</a:t>
            </a:r>
            <a:endParaRPr lang="zh-CN" altLang="en-US" sz="2800" b="1" dirty="0">
              <a:latin typeface="Arial" panose="020B0604020202020204" pitchFamily="34" charset="0"/>
            </a:endParaRPr>
          </a:p>
        </p:txBody>
      </p:sp>
      <p:sp>
        <p:nvSpPr>
          <p:cNvPr id="159748" name="TextBox 5"/>
          <p:cNvSpPr txBox="1"/>
          <p:nvPr/>
        </p:nvSpPr>
        <p:spPr>
          <a:xfrm>
            <a:off x="8739188" y="1285875"/>
            <a:ext cx="1285875" cy="953135"/>
          </a:xfrm>
          <a:prstGeom prst="rect">
            <a:avLst/>
          </a:prstGeom>
          <a:noFill/>
          <a:ln w="9525">
            <a:noFill/>
          </a:ln>
        </p:spPr>
        <p:txBody>
          <a:bodyPr>
            <a:spAutoFit/>
          </a:bodyPr>
          <a:p>
            <a:pPr algn="ctr"/>
            <a:r>
              <a:rPr lang="en-US" altLang="zh-CN" sz="2800" b="1" dirty="0">
                <a:latin typeface="Arial" panose="020B0604020202020204" pitchFamily="34" charset="0"/>
              </a:rPr>
              <a:t>main</a:t>
            </a:r>
            <a:endParaRPr lang="en-US" altLang="zh-CN" sz="2800" b="1" dirty="0">
              <a:latin typeface="Arial" panose="020B0604020202020204" pitchFamily="34" charset="0"/>
            </a:endParaRPr>
          </a:p>
          <a:p>
            <a:pPr algn="ctr"/>
            <a:r>
              <a:rPr lang="zh-CN" altLang="en-US" sz="2800" b="1" dirty="0">
                <a:latin typeface="Arial" panose="020B0604020202020204" pitchFamily="34" charset="0"/>
              </a:rPr>
              <a:t>函数</a:t>
            </a:r>
            <a:endParaRPr lang="zh-CN" altLang="en-US" sz="2800" b="1" dirty="0">
              <a:latin typeface="Arial" panose="020B0604020202020204" pitchFamily="34" charset="0"/>
            </a:endParaRPr>
          </a:p>
        </p:txBody>
      </p:sp>
      <p:sp>
        <p:nvSpPr>
          <p:cNvPr id="159749" name="TextBox 6"/>
          <p:cNvSpPr txBox="1"/>
          <p:nvPr/>
        </p:nvSpPr>
        <p:spPr>
          <a:xfrm>
            <a:off x="8739188" y="2500313"/>
            <a:ext cx="1571625" cy="953135"/>
          </a:xfrm>
          <a:prstGeom prst="rect">
            <a:avLst/>
          </a:prstGeom>
          <a:noFill/>
          <a:ln w="9525">
            <a:noFill/>
          </a:ln>
        </p:spPr>
        <p:txBody>
          <a:bodyPr>
            <a:spAutoFit/>
          </a:bodyPr>
          <a:p>
            <a:pPr algn="ctr"/>
            <a:r>
              <a:rPr lang="en-US" altLang="zh-CN" sz="2800" b="1" dirty="0">
                <a:latin typeface="Arial" panose="020B0604020202020204" pitchFamily="34" charset="0"/>
              </a:rPr>
              <a:t>average</a:t>
            </a:r>
            <a:endParaRPr lang="en-US" altLang="zh-CN" sz="2800" b="1" dirty="0">
              <a:latin typeface="Arial" panose="020B0604020202020204" pitchFamily="34" charset="0"/>
            </a:endParaRPr>
          </a:p>
          <a:p>
            <a:pPr algn="ctr"/>
            <a:r>
              <a:rPr lang="zh-CN" altLang="en-US" sz="2800" b="1" dirty="0">
                <a:latin typeface="Arial" panose="020B0604020202020204" pitchFamily="34" charset="0"/>
              </a:rPr>
              <a:t>函数</a:t>
            </a:r>
            <a:endParaRPr lang="zh-CN" altLang="en-US" sz="2800" b="1" dirty="0">
              <a:latin typeface="Arial" panose="020B0604020202020204" pitchFamily="34" charset="0"/>
            </a:endParaRPr>
          </a:p>
        </p:txBody>
      </p:sp>
      <p:cxnSp>
        <p:nvCxnSpPr>
          <p:cNvPr id="9" name="直接箭头连接符 8"/>
          <p:cNvCxnSpPr/>
          <p:nvPr/>
        </p:nvCxnSpPr>
        <p:spPr>
          <a:xfrm rot="5400000">
            <a:off x="4273550" y="2463800"/>
            <a:ext cx="928688" cy="1588"/>
          </a:xfrm>
          <a:prstGeom prst="straightConnector1">
            <a:avLst/>
          </a:prstGeom>
          <a:ln w="38100" cap="flat" cmpd="sng">
            <a:solidFill>
              <a:srgbClr val="FF0000"/>
            </a:solidFill>
            <a:prstDash val="solid"/>
            <a:miter/>
            <a:headEnd type="none" w="med" len="med"/>
            <a:tailEnd type="arrow" w="med" len="med"/>
          </a:ln>
        </p:spPr>
      </p:cxnSp>
      <p:cxnSp>
        <p:nvCxnSpPr>
          <p:cNvPr id="10" name="直接箭头连接符 9"/>
          <p:cNvCxnSpPr/>
          <p:nvPr/>
        </p:nvCxnSpPr>
        <p:spPr>
          <a:xfrm rot="5400000">
            <a:off x="5346700" y="2463800"/>
            <a:ext cx="928688" cy="1588"/>
          </a:xfrm>
          <a:prstGeom prst="straightConnector1">
            <a:avLst/>
          </a:prstGeom>
          <a:ln w="38100" cap="flat" cmpd="sng">
            <a:solidFill>
              <a:srgbClr val="FF0000"/>
            </a:solidFill>
            <a:prstDash val="solid"/>
            <a:miter/>
            <a:headEnd type="none" w="med" len="med"/>
            <a:tailEnd type="arrow" w="med" len="med"/>
          </a:ln>
        </p:spPr>
      </p:cxnSp>
      <p:cxnSp>
        <p:nvCxnSpPr>
          <p:cNvPr id="11" name="直接箭头连接符 10"/>
          <p:cNvCxnSpPr/>
          <p:nvPr/>
        </p:nvCxnSpPr>
        <p:spPr>
          <a:xfrm rot="5400000" flipH="1" flipV="1">
            <a:off x="3022600" y="2427288"/>
            <a:ext cx="1000125" cy="1587"/>
          </a:xfrm>
          <a:prstGeom prst="straightConnector1">
            <a:avLst/>
          </a:prstGeom>
          <a:ln w="38100" cap="flat" cmpd="sng">
            <a:solidFill>
              <a:srgbClr val="FF0000"/>
            </a:solidFill>
            <a:prstDash val="solid"/>
            <a:miter/>
            <a:headEnd type="none" w="med" len="med"/>
            <a:tailEnd type="arrow" w="med" len="med"/>
          </a:ln>
        </p:spPr>
      </p:cxnSp>
      <p:cxnSp>
        <p:nvCxnSpPr>
          <p:cNvPr id="14" name="直接箭头连接符 13"/>
          <p:cNvCxnSpPr/>
          <p:nvPr/>
        </p:nvCxnSpPr>
        <p:spPr>
          <a:xfrm rot="5400000" flipH="1" flipV="1">
            <a:off x="6310313" y="2427288"/>
            <a:ext cx="1000125" cy="1587"/>
          </a:xfrm>
          <a:prstGeom prst="straightConnector1">
            <a:avLst/>
          </a:prstGeom>
          <a:ln w="38100" cap="flat" cmpd="sng">
            <a:solidFill>
              <a:srgbClr val="FF0000"/>
            </a:solidFill>
            <a:prstDash val="solid"/>
            <a:miter/>
            <a:headEnd type="arrow" w="med" len="med"/>
            <a:tailEnd type="arrow" w="med" len="med"/>
          </a:ln>
        </p:spPr>
      </p:cxnSp>
      <p:cxnSp>
        <p:nvCxnSpPr>
          <p:cNvPr id="15" name="直接箭头连接符 14"/>
          <p:cNvCxnSpPr/>
          <p:nvPr/>
        </p:nvCxnSpPr>
        <p:spPr>
          <a:xfrm rot="5400000" flipH="1" flipV="1">
            <a:off x="7310438" y="2427288"/>
            <a:ext cx="1000125" cy="1587"/>
          </a:xfrm>
          <a:prstGeom prst="straightConnector1">
            <a:avLst/>
          </a:prstGeom>
          <a:ln w="38100" cap="flat" cmpd="sng">
            <a:solidFill>
              <a:srgbClr val="FF0000"/>
            </a:solidFill>
            <a:prstDash val="solid"/>
            <a:miter/>
            <a:headEnd type="arrow" w="med" len="med"/>
            <a:tailEnd type="arrow" w="med" len="med"/>
          </a:ln>
        </p:spPr>
      </p:cxnSp>
      <p:sp>
        <p:nvSpPr>
          <p:cNvPr id="16" name="TextBox 15"/>
          <p:cNvSpPr txBox="1"/>
          <p:nvPr/>
        </p:nvSpPr>
        <p:spPr>
          <a:xfrm>
            <a:off x="3095625" y="4357688"/>
            <a:ext cx="6000750" cy="521970"/>
          </a:xfrm>
          <a:prstGeom prst="rect">
            <a:avLst/>
          </a:prstGeom>
          <a:noFill/>
          <a:ln w="9525">
            <a:noFill/>
          </a:ln>
        </p:spPr>
        <p:txBody>
          <a:bodyPr>
            <a:spAutoFit/>
          </a:bodyPr>
          <a:p>
            <a:pPr algn="ctr"/>
            <a:r>
              <a:rPr lang="zh-CN" altLang="zh-CN" sz="2800" b="1" dirty="0">
                <a:solidFill>
                  <a:srgbClr val="FF0000"/>
                </a:solidFill>
                <a:latin typeface="Arial" panose="020B0604020202020204" pitchFamily="34" charset="0"/>
              </a:rPr>
              <a:t>建议不在必要时不要使用全局变量</a:t>
            </a:r>
            <a:endParaRPr lang="zh-CN" altLang="en-US" sz="2800" b="1" dirty="0">
              <a:solidFill>
                <a:srgbClr val="FF0000"/>
              </a:solidFill>
              <a:latin typeface="Arial" panose="020B0604020202020204" pitchFamily="34" charset="0"/>
            </a:endParaRPr>
          </a:p>
        </p:txBody>
      </p:sp>
      <p:pic>
        <p:nvPicPr>
          <p:cNvPr id="159756" name="图片 11"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Top)">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lide(fromTop)">
                                      <p:cBhvr>
                                        <p:cTn id="10" dur="500"/>
                                        <p:tgtEl>
                                          <p:spTgt spid="10"/>
                                        </p:tgtEl>
                                      </p:cBhvr>
                                    </p:animEffect>
                                  </p:childTnLst>
                                </p:cTn>
                              </p:par>
                            </p:childTnLst>
                          </p:cTn>
                        </p:par>
                        <p:par>
                          <p:cTn id="11" fill="hold">
                            <p:stCondLst>
                              <p:cond delay="500"/>
                            </p:stCondLst>
                            <p:childTnLst>
                              <p:par>
                                <p:cTn id="12" presetID="12" presetClass="entr" presetSubtype="4" fill="hold" nodeType="afterEffect">
                                  <p:stCondLst>
                                    <p:cond delay="1000"/>
                                  </p:stCondLst>
                                  <p:childTnLst>
                                    <p:set>
                                      <p:cBhvr>
                                        <p:cTn id="13" dur="1" fill="hold">
                                          <p:stCondLst>
                                            <p:cond delay="0"/>
                                          </p:stCondLst>
                                        </p:cTn>
                                        <p:tgtEl>
                                          <p:spTgt spid="11"/>
                                        </p:tgtEl>
                                        <p:attrNameLst>
                                          <p:attrName>style.visibility</p:attrName>
                                        </p:attrNameLst>
                                      </p:cBhvr>
                                      <p:to>
                                        <p:strVal val="visible"/>
                                      </p:to>
                                    </p:set>
                                    <p:animEffect transition="in" filter="slide(fromBottom)">
                                      <p:cBhvr>
                                        <p:cTn id="14" dur="500"/>
                                        <p:tgtEl>
                                          <p:spTgt spid="11"/>
                                        </p:tgtEl>
                                      </p:cBhvr>
                                    </p:animEffect>
                                  </p:childTnLst>
                                </p:cTn>
                              </p:par>
                            </p:childTnLst>
                          </p:cTn>
                        </p:par>
                        <p:par>
                          <p:cTn id="15" fill="hold">
                            <p:stCondLst>
                              <p:cond delay="2000"/>
                            </p:stCondLst>
                            <p:childTnLst>
                              <p:par>
                                <p:cTn id="16" presetID="4" presetClass="entr" presetSubtype="32" fill="hold" nodeType="afterEffect">
                                  <p:stCondLst>
                                    <p:cond delay="1000"/>
                                  </p:stCondLst>
                                  <p:childTnLst>
                                    <p:set>
                                      <p:cBhvr>
                                        <p:cTn id="17" dur="1" fill="hold">
                                          <p:stCondLst>
                                            <p:cond delay="0"/>
                                          </p:stCondLst>
                                        </p:cTn>
                                        <p:tgtEl>
                                          <p:spTgt spid="14"/>
                                        </p:tgtEl>
                                        <p:attrNameLst>
                                          <p:attrName>style.visibility</p:attrName>
                                        </p:attrNameLst>
                                      </p:cBhvr>
                                      <p:to>
                                        <p:strVal val="visible"/>
                                      </p:to>
                                    </p:set>
                                    <p:animEffect transition="in" filter="box(out)">
                                      <p:cBhvr>
                                        <p:cTn id="18" dur="500"/>
                                        <p:tgtEl>
                                          <p:spTgt spid="14"/>
                                        </p:tgtEl>
                                      </p:cBhvr>
                                    </p:animEffect>
                                  </p:childTnLst>
                                </p:cTn>
                              </p:par>
                            </p:childTnLst>
                          </p:cTn>
                        </p:par>
                        <p:par>
                          <p:cTn id="19" fill="hold">
                            <p:stCondLst>
                              <p:cond delay="3500"/>
                            </p:stCondLst>
                            <p:childTnLst>
                              <p:par>
                                <p:cTn id="20" presetID="4" presetClass="entr" presetSubtype="3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ou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0" name="内容占位符 2"/>
          <p:cNvSpPr>
            <a:spLocks noGrp="1"/>
          </p:cNvSpPr>
          <p:nvPr>
            <p:ph idx="1"/>
          </p:nvPr>
        </p:nvSpPr>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15 </a:t>
            </a:r>
            <a:r>
              <a:rPr kumimoji="1" lang="zh-CN" altLang="zh-CN" dirty="0">
                <a:latin typeface="+mn-lt"/>
                <a:ea typeface="+mn-ea"/>
                <a:cs typeface="+mn-cs"/>
              </a:rPr>
              <a:t>若外部变量与局部变量同名，分析结果。</a:t>
            </a:r>
            <a:endParaRPr kumimoji="1" lang="zh-CN" altLang="en-US" dirty="0">
              <a:latin typeface="+mn-lt"/>
              <a:ea typeface="+mn-ea"/>
              <a:cs typeface="+mn-cs"/>
            </a:endParaRPr>
          </a:p>
        </p:txBody>
      </p:sp>
      <p:pic>
        <p:nvPicPr>
          <p:cNvPr id="160771"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内容占位符 2"/>
          <p:cNvSpPr>
            <a:spLocks noGrp="1"/>
          </p:cNvSpPr>
          <p:nvPr>
            <p:ph idx="1"/>
          </p:nvPr>
        </p:nvSpPr>
        <p:spPr>
          <a:xfrm>
            <a:off x="2063750" y="500063"/>
            <a:ext cx="7532688" cy="6143625"/>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solidFill>
                  <a:srgbClr val="00B050"/>
                </a:solidFill>
                <a:latin typeface="+mn-lt"/>
                <a:ea typeface="+mn-ea"/>
                <a:cs typeface="+mn-cs"/>
              </a:rPr>
              <a:t>int </a:t>
            </a:r>
            <a:r>
              <a:rPr kumimoji="1" lang="en-US" altLang="zh-CN" sz="2800" dirty="0">
                <a:solidFill>
                  <a:srgbClr val="FF0000"/>
                </a:solidFill>
                <a:latin typeface="+mn-lt"/>
                <a:ea typeface="+mn-ea"/>
                <a:cs typeface="+mn-cs"/>
              </a:rPr>
              <a:t>a</a:t>
            </a:r>
            <a:r>
              <a:rPr kumimoji="1" lang="en-US" altLang="zh-CN" sz="2800" dirty="0">
                <a:solidFill>
                  <a:srgbClr val="00B050"/>
                </a:solidFill>
                <a:latin typeface="+mn-lt"/>
                <a:ea typeface="+mn-ea"/>
                <a:cs typeface="+mn-cs"/>
              </a:rPr>
              <a:t>=3,</a:t>
            </a:r>
            <a:r>
              <a:rPr kumimoji="1" lang="en-US" altLang="zh-CN" sz="2800" dirty="0">
                <a:solidFill>
                  <a:srgbClr val="FF0000"/>
                </a:solidFill>
                <a:latin typeface="+mn-lt"/>
                <a:ea typeface="+mn-ea"/>
                <a:cs typeface="+mn-cs"/>
              </a:rPr>
              <a:t>b</a:t>
            </a:r>
            <a:r>
              <a:rPr kumimoji="1" lang="en-US" altLang="zh-CN" sz="2800" dirty="0">
                <a:solidFill>
                  <a:srgbClr val="00B050"/>
                </a:solidFill>
                <a:latin typeface="+mn-lt"/>
                <a:ea typeface="+mn-ea"/>
                <a:cs typeface="+mn-cs"/>
              </a:rPr>
              <a:t>=5; </a:t>
            </a:r>
            <a:endParaRPr kumimoji="1" lang="zh-CN" altLang="zh-CN" sz="2800" dirty="0">
              <a:solidFill>
                <a:srgbClr val="00B050"/>
              </a:solidFill>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max(int a,int b);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a:t>
            </a:r>
            <a:r>
              <a:rPr kumimoji="1" lang="en-US" altLang="zh-CN" sz="2800" dirty="0">
                <a:solidFill>
                  <a:srgbClr val="9D138D"/>
                </a:solidFill>
                <a:latin typeface="+mn-lt"/>
                <a:ea typeface="+mn-ea"/>
                <a:cs typeface="+mn-cs"/>
              </a:rPr>
              <a:t>a</a:t>
            </a:r>
            <a:r>
              <a:rPr kumimoji="1" lang="en-US" altLang="zh-CN" sz="2800" dirty="0">
                <a:latin typeface="+mn-lt"/>
                <a:ea typeface="+mn-ea"/>
                <a:cs typeface="+mn-cs"/>
              </a:rPr>
              <a:t>=8;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printf(“max=%d\n”,max(</a:t>
            </a:r>
            <a:r>
              <a:rPr kumimoji="1" lang="en-US" altLang="zh-CN" sz="2800" dirty="0">
                <a:solidFill>
                  <a:srgbClr val="9D138D"/>
                </a:solidFill>
                <a:latin typeface="+mn-lt"/>
                <a:ea typeface="+mn-ea"/>
                <a:cs typeface="+mn-cs"/>
              </a:rPr>
              <a:t>a</a:t>
            </a:r>
            <a:r>
              <a:rPr kumimoji="1" lang="en-US" altLang="zh-CN" sz="2800" dirty="0">
                <a:latin typeface="+mn-lt"/>
                <a:ea typeface="+mn-ea"/>
                <a:cs typeface="+mn-cs"/>
              </a:rPr>
              <a:t>,</a:t>
            </a:r>
            <a:r>
              <a:rPr kumimoji="1" lang="en-US" altLang="zh-CN" sz="2800" dirty="0">
                <a:solidFill>
                  <a:srgbClr val="FF0000"/>
                </a:solidFill>
                <a:latin typeface="+mn-lt"/>
                <a:ea typeface="+mn-ea"/>
                <a:cs typeface="+mn-cs"/>
              </a:rPr>
              <a:t>b</a:t>
            </a: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 0;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max(int </a:t>
            </a:r>
            <a:r>
              <a:rPr kumimoji="1" lang="en-US" altLang="zh-CN" sz="2800" dirty="0">
                <a:solidFill>
                  <a:srgbClr val="0000CC"/>
                </a:solidFill>
                <a:latin typeface="+mn-lt"/>
                <a:ea typeface="+mn-ea"/>
                <a:cs typeface="+mn-cs"/>
              </a:rPr>
              <a:t>a</a:t>
            </a:r>
            <a:r>
              <a:rPr kumimoji="1" lang="en-US" altLang="zh-CN" sz="2800" dirty="0">
                <a:latin typeface="+mn-lt"/>
                <a:ea typeface="+mn-ea"/>
                <a:cs typeface="+mn-cs"/>
              </a:rPr>
              <a:t>,int </a:t>
            </a:r>
            <a:r>
              <a:rPr kumimoji="1" lang="en-US" altLang="zh-CN" sz="2800" dirty="0">
                <a:solidFill>
                  <a:srgbClr val="0000CC"/>
                </a:solidFill>
                <a:latin typeface="+mn-lt"/>
                <a:ea typeface="+mn-ea"/>
                <a:cs typeface="+mn-cs"/>
              </a:rPr>
              <a:t>b</a:t>
            </a: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c;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c=a&gt;b?a:b;</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return(c);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en-US" sz="2800" dirty="0">
              <a:latin typeface="+mn-lt"/>
              <a:ea typeface="+mn-ea"/>
              <a:cs typeface="+mn-cs"/>
            </a:endParaRPr>
          </a:p>
        </p:txBody>
      </p:sp>
      <p:sp>
        <p:nvSpPr>
          <p:cNvPr id="4" name="矩形 3"/>
          <p:cNvSpPr/>
          <p:nvPr/>
        </p:nvSpPr>
        <p:spPr>
          <a:xfrm>
            <a:off x="2381250" y="2357438"/>
            <a:ext cx="6643688" cy="1500187"/>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圆角矩形标注 4"/>
          <p:cNvSpPr/>
          <p:nvPr/>
        </p:nvSpPr>
        <p:spPr>
          <a:xfrm>
            <a:off x="6810375" y="4000500"/>
            <a:ext cx="3286125" cy="1214438"/>
          </a:xfrm>
          <a:prstGeom prst="wedgeRoundRectCallout">
            <a:avLst>
              <a:gd name="adj1" fmla="val -30250"/>
              <a:gd name="adj2" fmla="val -79440"/>
              <a:gd name="adj3" fmla="val 16667"/>
            </a:avLst>
          </a:prstGeom>
          <a:solidFill>
            <a:srgbClr val="FFFFCC"/>
          </a:solidFill>
          <a:ln w="9525" cap="flat" cmpd="sng">
            <a:solidFill>
              <a:schemeClr val="tx1"/>
            </a:solidFill>
            <a:prstDash val="solid"/>
            <a:miter/>
            <a:headEnd type="none" w="med" len="med"/>
            <a:tailEnd type="none" w="med" len="med"/>
          </a:ln>
        </p:spPr>
        <p:txBody>
          <a:bodyPr/>
          <a:p>
            <a:r>
              <a:rPr lang="en-US" altLang="zh-CN" sz="2800" b="1" dirty="0">
                <a:solidFill>
                  <a:srgbClr val="9D138D"/>
                </a:solidFill>
                <a:latin typeface="Arial" panose="020B0604020202020204" pitchFamily="34" charset="0"/>
              </a:rPr>
              <a:t>a</a:t>
            </a:r>
            <a:r>
              <a:rPr lang="zh-CN" altLang="en-US" sz="2800" b="1" dirty="0">
                <a:solidFill>
                  <a:srgbClr val="0000CC"/>
                </a:solidFill>
                <a:latin typeface="Arial" panose="020B0604020202020204" pitchFamily="34" charset="0"/>
              </a:rPr>
              <a:t>为</a:t>
            </a:r>
            <a:r>
              <a:rPr lang="zh-CN" altLang="zh-CN" sz="2800" b="1" dirty="0">
                <a:solidFill>
                  <a:srgbClr val="0000CC"/>
                </a:solidFill>
                <a:latin typeface="Arial" panose="020B0604020202020204" pitchFamily="34" charset="0"/>
              </a:rPr>
              <a:t>局</a:t>
            </a:r>
            <a:r>
              <a:rPr lang="zh-CN" altLang="en-US" sz="2800" b="1" dirty="0">
                <a:solidFill>
                  <a:srgbClr val="0000CC"/>
                </a:solidFill>
                <a:latin typeface="Arial" panose="020B0604020202020204" pitchFamily="34" charset="0"/>
              </a:rPr>
              <a:t>部</a:t>
            </a:r>
            <a:r>
              <a:rPr lang="zh-CN" altLang="zh-CN" sz="2800" b="1" dirty="0">
                <a:solidFill>
                  <a:srgbClr val="0000CC"/>
                </a:solidFill>
                <a:latin typeface="Arial" panose="020B0604020202020204" pitchFamily="34" charset="0"/>
              </a:rPr>
              <a:t>变量</a:t>
            </a:r>
            <a:r>
              <a:rPr lang="zh-CN" altLang="en-US" sz="2800" b="1" dirty="0">
                <a:solidFill>
                  <a:srgbClr val="0000CC"/>
                </a:solidFill>
                <a:latin typeface="Arial" panose="020B0604020202020204" pitchFamily="34" charset="0"/>
              </a:rPr>
              <a:t>，仅在此函数内有效</a:t>
            </a:r>
            <a:endParaRPr lang="zh-CN" altLang="en-US" sz="2800" b="1" dirty="0">
              <a:solidFill>
                <a:srgbClr val="0000CC"/>
              </a:solidFill>
              <a:latin typeface="Arial" panose="020B0604020202020204" pitchFamily="34" charset="0"/>
            </a:endParaRPr>
          </a:p>
        </p:txBody>
      </p:sp>
      <p:sp>
        <p:nvSpPr>
          <p:cNvPr id="6" name="圆角矩形标注 5"/>
          <p:cNvSpPr/>
          <p:nvPr/>
        </p:nvSpPr>
        <p:spPr>
          <a:xfrm>
            <a:off x="6881813" y="1285875"/>
            <a:ext cx="2500312" cy="714375"/>
          </a:xfrm>
          <a:prstGeom prst="wedgeRoundRectCallout">
            <a:avLst>
              <a:gd name="adj1" fmla="val 3741"/>
              <a:gd name="adj2" fmla="val 175426"/>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en-US" altLang="zh-CN" sz="2800" b="1" dirty="0">
                <a:solidFill>
                  <a:srgbClr val="FF0000"/>
                </a:solidFill>
                <a:latin typeface="Arial" panose="020B0604020202020204" pitchFamily="34" charset="0"/>
              </a:rPr>
              <a:t>b</a:t>
            </a:r>
            <a:r>
              <a:rPr lang="zh-CN" altLang="en-US" sz="2800" b="1" dirty="0">
                <a:solidFill>
                  <a:srgbClr val="0000CC"/>
                </a:solidFill>
                <a:latin typeface="Arial" panose="020B0604020202020204" pitchFamily="34" charset="0"/>
              </a:rPr>
              <a:t>为全部</a:t>
            </a:r>
            <a:r>
              <a:rPr lang="zh-CN" altLang="zh-CN" sz="2800" b="1" dirty="0">
                <a:solidFill>
                  <a:srgbClr val="0000CC"/>
                </a:solidFill>
                <a:latin typeface="Arial" panose="020B0604020202020204" pitchFamily="34" charset="0"/>
              </a:rPr>
              <a:t>变量</a:t>
            </a:r>
            <a:endParaRPr lang="zh-CN" altLang="en-US" sz="2800" b="1" dirty="0">
              <a:solidFill>
                <a:srgbClr val="0000CC"/>
              </a:solidFill>
              <a:latin typeface="Arial" panose="020B0604020202020204" pitchFamily="34" charset="0"/>
            </a:endParaRPr>
          </a:p>
        </p:txBody>
      </p:sp>
      <p:pic>
        <p:nvPicPr>
          <p:cNvPr id="161798" name="图片 6"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内容占位符 2"/>
          <p:cNvSpPr>
            <a:spLocks noGrp="1"/>
          </p:cNvSpPr>
          <p:nvPr>
            <p:ph idx="1"/>
          </p:nvPr>
        </p:nvSpPr>
        <p:spPr>
          <a:xfrm>
            <a:off x="2063750" y="500063"/>
            <a:ext cx="7532688" cy="6143625"/>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solidFill>
                  <a:srgbClr val="00B050"/>
                </a:solidFill>
                <a:latin typeface="+mn-lt"/>
                <a:ea typeface="+mn-ea"/>
                <a:cs typeface="+mn-cs"/>
              </a:rPr>
              <a:t>int </a:t>
            </a:r>
            <a:r>
              <a:rPr kumimoji="1" lang="en-US" altLang="zh-CN" sz="2800" dirty="0">
                <a:solidFill>
                  <a:srgbClr val="FF0000"/>
                </a:solidFill>
                <a:latin typeface="+mn-lt"/>
                <a:ea typeface="+mn-ea"/>
                <a:cs typeface="+mn-cs"/>
              </a:rPr>
              <a:t>a</a:t>
            </a:r>
            <a:r>
              <a:rPr kumimoji="1" lang="en-US" altLang="zh-CN" sz="2800" dirty="0">
                <a:solidFill>
                  <a:srgbClr val="00B050"/>
                </a:solidFill>
                <a:latin typeface="+mn-lt"/>
                <a:ea typeface="+mn-ea"/>
                <a:cs typeface="+mn-cs"/>
              </a:rPr>
              <a:t>=3,</a:t>
            </a:r>
            <a:r>
              <a:rPr kumimoji="1" lang="en-US" altLang="zh-CN" sz="2800" dirty="0">
                <a:solidFill>
                  <a:srgbClr val="FF0000"/>
                </a:solidFill>
                <a:latin typeface="+mn-lt"/>
                <a:ea typeface="+mn-ea"/>
                <a:cs typeface="+mn-cs"/>
              </a:rPr>
              <a:t>b</a:t>
            </a:r>
            <a:r>
              <a:rPr kumimoji="1" lang="en-US" altLang="zh-CN" sz="2800" dirty="0">
                <a:solidFill>
                  <a:srgbClr val="00B050"/>
                </a:solidFill>
                <a:latin typeface="+mn-lt"/>
                <a:ea typeface="+mn-ea"/>
                <a:cs typeface="+mn-cs"/>
              </a:rPr>
              <a:t>=5; </a:t>
            </a:r>
            <a:endParaRPr kumimoji="1" lang="zh-CN" altLang="zh-CN" sz="2800" dirty="0">
              <a:solidFill>
                <a:srgbClr val="00B050"/>
              </a:solidFill>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max(int a,int b);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a:t>
            </a:r>
            <a:r>
              <a:rPr kumimoji="1" lang="en-US" altLang="zh-CN" sz="2800" dirty="0">
                <a:solidFill>
                  <a:srgbClr val="9D138D"/>
                </a:solidFill>
                <a:latin typeface="+mn-lt"/>
                <a:ea typeface="+mn-ea"/>
                <a:cs typeface="+mn-cs"/>
              </a:rPr>
              <a:t>a</a:t>
            </a:r>
            <a:r>
              <a:rPr kumimoji="1" lang="en-US" altLang="zh-CN" sz="2800" dirty="0">
                <a:latin typeface="+mn-lt"/>
                <a:ea typeface="+mn-ea"/>
                <a:cs typeface="+mn-cs"/>
              </a:rPr>
              <a:t>=8;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printf(“max=%d\n”,max(</a:t>
            </a:r>
            <a:r>
              <a:rPr kumimoji="1" lang="en-US" altLang="zh-CN" sz="2800" dirty="0">
                <a:solidFill>
                  <a:srgbClr val="9D138D"/>
                </a:solidFill>
                <a:latin typeface="+mn-lt"/>
                <a:ea typeface="+mn-ea"/>
                <a:cs typeface="+mn-cs"/>
              </a:rPr>
              <a:t>a</a:t>
            </a:r>
            <a:r>
              <a:rPr kumimoji="1" lang="en-US" altLang="zh-CN" sz="2800" dirty="0">
                <a:latin typeface="+mn-lt"/>
                <a:ea typeface="+mn-ea"/>
                <a:cs typeface="+mn-cs"/>
              </a:rPr>
              <a:t>,</a:t>
            </a:r>
            <a:r>
              <a:rPr kumimoji="1" lang="en-US" altLang="zh-CN" sz="2800" dirty="0">
                <a:solidFill>
                  <a:srgbClr val="FF0000"/>
                </a:solidFill>
                <a:latin typeface="+mn-lt"/>
                <a:ea typeface="+mn-ea"/>
                <a:cs typeface="+mn-cs"/>
              </a:rPr>
              <a:t>b</a:t>
            </a: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 0;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max(int </a:t>
            </a:r>
            <a:r>
              <a:rPr kumimoji="1" lang="en-US" altLang="zh-CN" sz="2800" dirty="0">
                <a:solidFill>
                  <a:srgbClr val="0000CC"/>
                </a:solidFill>
                <a:latin typeface="+mn-lt"/>
                <a:ea typeface="+mn-ea"/>
                <a:cs typeface="+mn-cs"/>
              </a:rPr>
              <a:t>a</a:t>
            </a:r>
            <a:r>
              <a:rPr kumimoji="1" lang="en-US" altLang="zh-CN" sz="2800" dirty="0">
                <a:latin typeface="+mn-lt"/>
                <a:ea typeface="+mn-ea"/>
                <a:cs typeface="+mn-cs"/>
              </a:rPr>
              <a:t>,int </a:t>
            </a:r>
            <a:r>
              <a:rPr kumimoji="1" lang="en-US" altLang="zh-CN" sz="2800" dirty="0">
                <a:solidFill>
                  <a:srgbClr val="0000CC"/>
                </a:solidFill>
                <a:latin typeface="+mn-lt"/>
                <a:ea typeface="+mn-ea"/>
                <a:cs typeface="+mn-cs"/>
              </a:rPr>
              <a:t>b</a:t>
            </a: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c;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c=a&gt;b?a:b;</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return(c);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en-US" sz="2800" dirty="0">
              <a:latin typeface="+mn-lt"/>
              <a:ea typeface="+mn-ea"/>
              <a:cs typeface="+mn-cs"/>
            </a:endParaRPr>
          </a:p>
        </p:txBody>
      </p:sp>
      <p:sp>
        <p:nvSpPr>
          <p:cNvPr id="4" name="矩形 3"/>
          <p:cNvSpPr/>
          <p:nvPr/>
        </p:nvSpPr>
        <p:spPr>
          <a:xfrm>
            <a:off x="2024063" y="4143375"/>
            <a:ext cx="4286250" cy="2500313"/>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圆角矩形标注 4"/>
          <p:cNvSpPr/>
          <p:nvPr/>
        </p:nvSpPr>
        <p:spPr>
          <a:xfrm>
            <a:off x="6596063" y="4714875"/>
            <a:ext cx="3821112" cy="1214438"/>
          </a:xfrm>
          <a:prstGeom prst="wedgeRoundRectCallout">
            <a:avLst>
              <a:gd name="adj1" fmla="val -70398"/>
              <a:gd name="adj2" fmla="val -50523"/>
              <a:gd name="adj3" fmla="val 16667"/>
            </a:avLst>
          </a:prstGeom>
          <a:solidFill>
            <a:srgbClr val="FFFFCC"/>
          </a:solidFill>
          <a:ln w="9525" cap="flat" cmpd="sng">
            <a:solidFill>
              <a:schemeClr val="tx1"/>
            </a:solidFill>
            <a:prstDash val="solid"/>
            <a:miter/>
            <a:headEnd type="none" w="med" len="med"/>
            <a:tailEnd type="none" w="med" len="med"/>
          </a:ln>
        </p:spPr>
        <p:txBody>
          <a:bodyPr/>
          <a:p>
            <a:r>
              <a:rPr lang="en-US" altLang="zh-CN" sz="2800" b="1" dirty="0">
                <a:solidFill>
                  <a:srgbClr val="0000CC"/>
                </a:solidFill>
                <a:latin typeface="Arial" panose="020B0604020202020204" pitchFamily="34" charset="0"/>
              </a:rPr>
              <a:t>a</a:t>
            </a:r>
            <a:r>
              <a:rPr lang="zh-CN" altLang="en-US" sz="2800" b="1" dirty="0">
                <a:solidFill>
                  <a:srgbClr val="0000CC"/>
                </a:solidFill>
                <a:latin typeface="Arial" panose="020B0604020202020204" pitchFamily="34" charset="0"/>
              </a:rPr>
              <a:t>、</a:t>
            </a:r>
            <a:r>
              <a:rPr lang="en-US" altLang="zh-CN" sz="2800" b="1" dirty="0">
                <a:solidFill>
                  <a:srgbClr val="0000CC"/>
                </a:solidFill>
                <a:latin typeface="Arial" panose="020B0604020202020204" pitchFamily="34" charset="0"/>
              </a:rPr>
              <a:t>b</a:t>
            </a:r>
            <a:r>
              <a:rPr lang="zh-CN" altLang="en-US" sz="2800" b="1" dirty="0">
                <a:solidFill>
                  <a:srgbClr val="0000CC"/>
                </a:solidFill>
                <a:latin typeface="Arial" panose="020B0604020202020204" pitchFamily="34" charset="0"/>
              </a:rPr>
              <a:t>为</a:t>
            </a:r>
            <a:r>
              <a:rPr lang="zh-CN" altLang="zh-CN" sz="2800" b="1" dirty="0">
                <a:solidFill>
                  <a:srgbClr val="0000CC"/>
                </a:solidFill>
                <a:latin typeface="Arial" panose="020B0604020202020204" pitchFamily="34" charset="0"/>
              </a:rPr>
              <a:t>局</a:t>
            </a:r>
            <a:r>
              <a:rPr lang="zh-CN" altLang="en-US" sz="2800" b="1" dirty="0">
                <a:solidFill>
                  <a:srgbClr val="0000CC"/>
                </a:solidFill>
                <a:latin typeface="Arial" panose="020B0604020202020204" pitchFamily="34" charset="0"/>
              </a:rPr>
              <a:t>部</a:t>
            </a:r>
            <a:r>
              <a:rPr lang="zh-CN" altLang="zh-CN" sz="2800" b="1" dirty="0">
                <a:solidFill>
                  <a:srgbClr val="0000CC"/>
                </a:solidFill>
                <a:latin typeface="Arial" panose="020B0604020202020204" pitchFamily="34" charset="0"/>
              </a:rPr>
              <a:t>变量</a:t>
            </a:r>
            <a:r>
              <a:rPr lang="zh-CN" altLang="en-US" sz="2800" b="1" dirty="0">
                <a:solidFill>
                  <a:srgbClr val="0000CC"/>
                </a:solidFill>
                <a:latin typeface="Arial" panose="020B0604020202020204" pitchFamily="34" charset="0"/>
              </a:rPr>
              <a:t>，仅在此函数内有效</a:t>
            </a:r>
            <a:endParaRPr lang="zh-CN" altLang="en-US" sz="2800" b="1" dirty="0">
              <a:solidFill>
                <a:srgbClr val="0000CC"/>
              </a:solidFill>
              <a:latin typeface="Arial" panose="020B0604020202020204" pitchFamily="34" charset="0"/>
            </a:endParaRPr>
          </a:p>
        </p:txBody>
      </p:sp>
      <p:pic>
        <p:nvPicPr>
          <p:cNvPr id="158722" name="Picture 2"/>
          <p:cNvPicPr>
            <a:picLocks noChangeAspect="1"/>
          </p:cNvPicPr>
          <p:nvPr/>
        </p:nvPicPr>
        <p:blipFill>
          <a:blip r:embed="rId1"/>
          <a:stretch>
            <a:fillRect/>
          </a:stretch>
        </p:blipFill>
        <p:spPr>
          <a:xfrm>
            <a:off x="7381875" y="3571875"/>
            <a:ext cx="1557338" cy="571500"/>
          </a:xfrm>
          <a:prstGeom prst="rect">
            <a:avLst/>
          </a:prstGeom>
          <a:noFill/>
          <a:ln w="9525">
            <a:noFill/>
          </a:ln>
        </p:spPr>
      </p:pic>
      <p:pic>
        <p:nvPicPr>
          <p:cNvPr id="162822" name="图片 5"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58722"/>
                                        </p:tgtEl>
                                        <p:attrNameLst>
                                          <p:attrName>style.visibility</p:attrName>
                                        </p:attrNameLst>
                                      </p:cBhvr>
                                      <p:to>
                                        <p:strVal val="visible"/>
                                      </p:to>
                                    </p:set>
                                    <p:animEffect transition="in" filter="blinds(horizontal)">
                                      <p:cBhvr>
                                        <p:cTn id="15" dur="500"/>
                                        <p:tgtEl>
                                          <p:spTgt spid="158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内容占位符 2"/>
          <p:cNvSpPr>
            <a:spLocks noGrp="1"/>
          </p:cNvSpPr>
          <p:nvPr>
            <p:ph idx="1"/>
          </p:nvPr>
        </p:nvSpPr>
        <p:spPr>
          <a:xfrm>
            <a:off x="2024063" y="857250"/>
            <a:ext cx="8153400" cy="4643438"/>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  (2) </a:t>
            </a:r>
            <a:r>
              <a:rPr kumimoji="1" lang="zh-CN" altLang="zh-CN" dirty="0">
                <a:latin typeface="+mn-lt"/>
                <a:ea typeface="+mn-ea"/>
              </a:rPr>
              <a:t>一个源程序文件由一个或多个函数以及其他有关内容（如预处理指令、数据声明与定义等）组成。一个源程序文件是一个编译单位，在程序编译时是以源程序文件为单位进行编译的，而不是以函数为单位进行编译的。</a:t>
            </a:r>
            <a:endParaRPr kumimoji="1" lang="zh-CN" altLang="zh-CN" dirty="0">
              <a:latin typeface="+mn-lt"/>
              <a:ea typeface="+mn-ea"/>
            </a:endParaRPr>
          </a:p>
          <a:p>
            <a:endParaRPr kumimoji="1" lang="zh-CN" altLang="en-US" dirty="0">
              <a:latin typeface="+mn-lt"/>
              <a:ea typeface="+mn-ea"/>
              <a:cs typeface="+mn-cs"/>
            </a:endParaRPr>
          </a:p>
        </p:txBody>
      </p:sp>
      <p:pic>
        <p:nvPicPr>
          <p:cNvPr id="18435"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5.9</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变量的存储方式和生存期</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63843" name="Rectangle 3"/>
          <p:cNvSpPr>
            <a:spLocks noGrp="1"/>
          </p:cNvSpPr>
          <p:nvPr>
            <p:ph idx="1"/>
          </p:nvPr>
        </p:nvSpPr>
        <p:spPr>
          <a:xfrm>
            <a:off x="2238375" y="2000250"/>
            <a:ext cx="8286750" cy="3500438"/>
          </a:xfrm>
        </p:spPr>
        <p:txBody>
          <a:bodyPr vert="horz" wrap="square" lIns="91440" tIns="45720" rIns="91440" bIns="45720" anchor="t" anchorCtr="0"/>
          <a:p>
            <a:pPr>
              <a:buFont typeface="Wingdings" panose="05000000000000000000" pitchFamily="2" charset="2"/>
              <a:buNone/>
            </a:pPr>
            <a:r>
              <a:rPr kumimoji="1" lang="en-US" altLang="zh-CN" sz="3600" dirty="0">
                <a:latin typeface="+mn-lt"/>
                <a:ea typeface="+mn-ea"/>
                <a:cs typeface="+mn-cs"/>
                <a:hlinkClick r:id="rId1" action="ppaction://hlinksldjump"/>
              </a:rPr>
              <a:t>5.9.1</a:t>
            </a:r>
            <a:r>
              <a:rPr kumimoji="1" lang="zh-CN" altLang="zh-CN" sz="3600" dirty="0">
                <a:latin typeface="+mn-lt"/>
                <a:ea typeface="+mn-ea"/>
                <a:cs typeface="+mn-cs"/>
                <a:hlinkClick r:id="rId1" action="ppaction://hlinksldjump"/>
              </a:rPr>
              <a:t>动态存储方式与静态存储方式</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2" action="ppaction://hlinksldjump"/>
              </a:rPr>
              <a:t>5.9.2 </a:t>
            </a:r>
            <a:r>
              <a:rPr kumimoji="1" lang="zh-CN" altLang="zh-CN" sz="3600" dirty="0">
                <a:latin typeface="+mn-lt"/>
                <a:ea typeface="+mn-ea"/>
                <a:cs typeface="+mn-cs"/>
                <a:hlinkClick r:id="rId2" action="ppaction://hlinksldjump"/>
              </a:rPr>
              <a:t>局部变量的存储类别</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3" action="ppaction://hlinksldjump"/>
              </a:rPr>
              <a:t>5.9.3 </a:t>
            </a:r>
            <a:r>
              <a:rPr kumimoji="1" lang="zh-CN" altLang="zh-CN" sz="3600" dirty="0">
                <a:latin typeface="+mn-lt"/>
                <a:ea typeface="+mn-ea"/>
                <a:cs typeface="+mn-cs"/>
                <a:hlinkClick r:id="rId3" action="ppaction://hlinksldjump"/>
              </a:rPr>
              <a:t>全局变量的存储类别</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4" action="ppaction://hlinksldjump"/>
              </a:rPr>
              <a:t>5.9.4 </a:t>
            </a:r>
            <a:r>
              <a:rPr kumimoji="1" lang="zh-CN" altLang="zh-CN" sz="3600" dirty="0">
                <a:latin typeface="+mn-lt"/>
                <a:ea typeface="+mn-ea"/>
                <a:cs typeface="+mn-cs"/>
                <a:hlinkClick r:id="rId4" action="ppaction://hlinksldjump"/>
              </a:rPr>
              <a:t>存储类别小结</a:t>
            </a:r>
            <a:endParaRPr kumimoji="1" lang="zh-CN" altLang="zh-CN" sz="3600" dirty="0">
              <a:latin typeface="+mn-lt"/>
              <a:ea typeface="+mn-ea"/>
              <a:cs typeface="+mn-cs"/>
            </a:endParaRPr>
          </a:p>
        </p:txBody>
      </p:sp>
      <p:pic>
        <p:nvPicPr>
          <p:cNvPr id="163844" name="图片 3" descr="Untitled.png">
            <a:hlinkClick r:id="rId1" action="ppaction://hlinksldjump"/>
          </p:cNvPr>
          <p:cNvPicPr>
            <a:picLocks noChangeAspect="1"/>
          </p:cNvPicPr>
          <p:nvPr/>
        </p:nvPicPr>
        <p:blipFill>
          <a:blip r:embed="rId5"/>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5.9.1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动态存储方式与静态存储方式</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65891" name="Rectangle 3"/>
          <p:cNvSpPr>
            <a:spLocks noGrp="1"/>
          </p:cNvSpPr>
          <p:nvPr>
            <p:ph idx="1"/>
          </p:nvPr>
        </p:nvSpPr>
        <p:spPr>
          <a:xfrm>
            <a:off x="2309813" y="1571625"/>
            <a:ext cx="7643812" cy="5000625"/>
          </a:xfrm>
        </p:spPr>
        <p:txBody>
          <a:bodyPr vert="horz" wrap="square" lIns="91440" tIns="45720" rIns="91440" bIns="45720" anchor="t" anchorCtr="0"/>
          <a:p>
            <a:r>
              <a:rPr kumimoji="1" lang="zh-CN" altLang="zh-CN" sz="2800" dirty="0">
                <a:latin typeface="+mn-lt"/>
                <a:ea typeface="+mn-ea"/>
                <a:cs typeface="+mn-cs"/>
              </a:rPr>
              <a:t>从变量的作用域的角度来观察，变量可以分为</a:t>
            </a:r>
            <a:r>
              <a:rPr kumimoji="1" lang="zh-CN" altLang="zh-CN" sz="2800" dirty="0">
                <a:solidFill>
                  <a:srgbClr val="0000CC"/>
                </a:solidFill>
                <a:latin typeface="+mn-lt"/>
                <a:ea typeface="+mn-ea"/>
                <a:cs typeface="+mn-cs"/>
              </a:rPr>
              <a:t>全局变量</a:t>
            </a:r>
            <a:r>
              <a:rPr kumimoji="1" lang="zh-CN" altLang="zh-CN" sz="2800" dirty="0">
                <a:latin typeface="+mn-lt"/>
                <a:ea typeface="+mn-ea"/>
                <a:cs typeface="+mn-cs"/>
              </a:rPr>
              <a:t>和</a:t>
            </a:r>
            <a:r>
              <a:rPr kumimoji="1" lang="zh-CN" altLang="zh-CN" sz="2800" dirty="0">
                <a:solidFill>
                  <a:srgbClr val="0000CC"/>
                </a:solidFill>
                <a:latin typeface="+mn-lt"/>
                <a:ea typeface="+mn-ea"/>
                <a:cs typeface="+mn-cs"/>
              </a:rPr>
              <a:t>局部变量</a:t>
            </a:r>
            <a:endParaRPr kumimoji="1" lang="en-US" altLang="zh-CN" sz="2800" dirty="0">
              <a:solidFill>
                <a:srgbClr val="0000CC"/>
              </a:solidFill>
              <a:latin typeface="+mn-lt"/>
              <a:ea typeface="+mn-ea"/>
              <a:cs typeface="+mn-cs"/>
            </a:endParaRPr>
          </a:p>
          <a:p>
            <a:r>
              <a:rPr kumimoji="1" lang="zh-CN" altLang="zh-CN" sz="2800" dirty="0">
                <a:latin typeface="+mn-lt"/>
                <a:ea typeface="+mn-ea"/>
                <a:cs typeface="+mn-cs"/>
              </a:rPr>
              <a:t>从变量值存在的时间</a:t>
            </a:r>
            <a:r>
              <a:rPr kumimoji="1" lang="en-US" altLang="zh-CN" sz="2800" dirty="0">
                <a:latin typeface="+mn-lt"/>
                <a:ea typeface="+mn-ea"/>
                <a:cs typeface="+mn-cs"/>
              </a:rPr>
              <a:t>(</a:t>
            </a:r>
            <a:r>
              <a:rPr kumimoji="1" lang="zh-CN" altLang="zh-CN" sz="2800" dirty="0">
                <a:latin typeface="+mn-lt"/>
                <a:ea typeface="+mn-ea"/>
                <a:cs typeface="+mn-cs"/>
              </a:rPr>
              <a:t>即生存期</a:t>
            </a:r>
            <a:r>
              <a:rPr kumimoji="1" lang="en-US" altLang="zh-CN" sz="2800" dirty="0">
                <a:latin typeface="+mn-lt"/>
                <a:ea typeface="+mn-ea"/>
                <a:cs typeface="+mn-cs"/>
              </a:rPr>
              <a:t>)</a:t>
            </a:r>
            <a:r>
              <a:rPr kumimoji="1" lang="zh-CN" altLang="zh-CN" sz="2800" dirty="0">
                <a:latin typeface="+mn-lt"/>
                <a:ea typeface="+mn-ea"/>
                <a:cs typeface="+mn-cs"/>
              </a:rPr>
              <a:t>观察</a:t>
            </a:r>
            <a:r>
              <a:rPr kumimoji="1" lang="zh-CN" altLang="en-US" sz="2800" dirty="0">
                <a:latin typeface="+mn-lt"/>
                <a:ea typeface="+mn-ea"/>
                <a:cs typeface="+mn-cs"/>
              </a:rPr>
              <a:t>，</a:t>
            </a:r>
            <a:r>
              <a:rPr kumimoji="1" lang="zh-CN" altLang="zh-CN" sz="2800" dirty="0">
                <a:latin typeface="+mn-lt"/>
                <a:ea typeface="+mn-ea"/>
                <a:cs typeface="+mn-cs"/>
              </a:rPr>
              <a:t>变量的存储有两种不同的方式：</a:t>
            </a:r>
            <a:r>
              <a:rPr kumimoji="1" lang="zh-CN" altLang="zh-CN" sz="2800" dirty="0">
                <a:solidFill>
                  <a:srgbClr val="0000CC"/>
                </a:solidFill>
                <a:latin typeface="+mn-lt"/>
                <a:ea typeface="+mn-ea"/>
                <a:cs typeface="+mn-cs"/>
              </a:rPr>
              <a:t>静态存储方式</a:t>
            </a:r>
            <a:r>
              <a:rPr kumimoji="1" lang="zh-CN" altLang="zh-CN" sz="2800" dirty="0">
                <a:latin typeface="+mn-lt"/>
                <a:ea typeface="+mn-ea"/>
                <a:cs typeface="+mn-cs"/>
              </a:rPr>
              <a:t>和</a:t>
            </a:r>
            <a:r>
              <a:rPr kumimoji="1" lang="zh-CN" altLang="zh-CN" sz="2800" dirty="0">
                <a:solidFill>
                  <a:srgbClr val="0000CC"/>
                </a:solidFill>
                <a:latin typeface="+mn-lt"/>
                <a:ea typeface="+mn-ea"/>
                <a:cs typeface="+mn-cs"/>
              </a:rPr>
              <a:t>动态存储方式</a:t>
            </a:r>
            <a:endParaRPr kumimoji="1" lang="en-US" altLang="zh-CN" sz="2800" dirty="0">
              <a:solidFill>
                <a:srgbClr val="0000CC"/>
              </a:solidFill>
              <a:latin typeface="+mn-lt"/>
              <a:ea typeface="+mn-ea"/>
              <a:cs typeface="+mn-cs"/>
            </a:endParaRPr>
          </a:p>
          <a:p>
            <a:pPr lvl="1"/>
            <a:r>
              <a:rPr kumimoji="1" lang="zh-CN" altLang="zh-CN" dirty="0">
                <a:latin typeface="+mn-lt"/>
                <a:ea typeface="+mn-ea"/>
              </a:rPr>
              <a:t>静态存储方式是指在程序运行期间由系统分配固定的存储空间的方式</a:t>
            </a:r>
            <a:endParaRPr kumimoji="1" lang="en-US" altLang="zh-CN" dirty="0">
              <a:latin typeface="+mn-lt"/>
              <a:ea typeface="+mn-ea"/>
            </a:endParaRPr>
          </a:p>
          <a:p>
            <a:pPr lvl="1"/>
            <a:r>
              <a:rPr kumimoji="1" lang="zh-CN" altLang="zh-CN" dirty="0">
                <a:latin typeface="+mn-lt"/>
                <a:ea typeface="+mn-ea"/>
              </a:rPr>
              <a:t>动态存储方式是在程序运行期间根据需要进行动态的分配存储空间的方式</a:t>
            </a:r>
            <a:endParaRPr kumimoji="1" lang="zh-CN" altLang="zh-CN" dirty="0">
              <a:solidFill>
                <a:srgbClr val="0000CC"/>
              </a:solidFill>
              <a:latin typeface="+mn-lt"/>
              <a:ea typeface="+mn-ea"/>
            </a:endParaRPr>
          </a:p>
        </p:txBody>
      </p:sp>
      <p:pic>
        <p:nvPicPr>
          <p:cNvPr id="164868"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5891">
                                            <p:txEl>
                                              <p:charRg st="0" end="30"/>
                                            </p:txEl>
                                          </p:spTgt>
                                        </p:tgtEl>
                                        <p:attrNameLst>
                                          <p:attrName>style.visibility</p:attrName>
                                        </p:attrNameLst>
                                      </p:cBhvr>
                                      <p:to>
                                        <p:strVal val="visible"/>
                                      </p:to>
                                    </p:set>
                                    <p:animEffect transition="in" filter="blinds(horizontal)">
                                      <p:cBhvr>
                                        <p:cTn id="7" dur="500"/>
                                        <p:tgtEl>
                                          <p:spTgt spid="165891">
                                            <p:txEl>
                                              <p:charRg st="0" end="3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5891">
                                            <p:txEl>
                                              <p:charRg st="30" end="76"/>
                                            </p:txEl>
                                          </p:spTgt>
                                        </p:tgtEl>
                                        <p:attrNameLst>
                                          <p:attrName>style.visibility</p:attrName>
                                        </p:attrNameLst>
                                      </p:cBhvr>
                                      <p:to>
                                        <p:strVal val="visible"/>
                                      </p:to>
                                    </p:set>
                                    <p:animEffect transition="in" filter="blinds(horizontal)">
                                      <p:cBhvr>
                                        <p:cTn id="12" dur="500"/>
                                        <p:tgtEl>
                                          <p:spTgt spid="165891">
                                            <p:txEl>
                                              <p:charRg st="30" end="7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5891">
                                            <p:txEl>
                                              <p:charRg st="76" end="107"/>
                                            </p:txEl>
                                          </p:spTgt>
                                        </p:tgtEl>
                                        <p:attrNameLst>
                                          <p:attrName>style.visibility</p:attrName>
                                        </p:attrNameLst>
                                      </p:cBhvr>
                                      <p:to>
                                        <p:strVal val="visible"/>
                                      </p:to>
                                    </p:set>
                                    <p:animEffect transition="in" filter="blinds(horizontal)">
                                      <p:cBhvr>
                                        <p:cTn id="17" dur="500"/>
                                        <p:tgtEl>
                                          <p:spTgt spid="165891">
                                            <p:txEl>
                                              <p:charRg st="76" end="10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5891">
                                            <p:txEl>
                                              <p:charRg st="107" end="140"/>
                                            </p:txEl>
                                          </p:spTgt>
                                        </p:tgtEl>
                                        <p:attrNameLst>
                                          <p:attrName>style.visibility</p:attrName>
                                        </p:attrNameLst>
                                      </p:cBhvr>
                                      <p:to>
                                        <p:strVal val="visible"/>
                                      </p:to>
                                    </p:set>
                                    <p:animEffect transition="in" filter="blinds(horizontal)">
                                      <p:cBhvr>
                                        <p:cTn id="22" dur="500"/>
                                        <p:tgtEl>
                                          <p:spTgt spid="165891">
                                            <p:txEl>
                                              <p:charRg st="107" end="1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5890" name="组合 9"/>
          <p:cNvGrpSpPr/>
          <p:nvPr/>
        </p:nvGrpSpPr>
        <p:grpSpPr>
          <a:xfrm>
            <a:off x="3381375" y="1785938"/>
            <a:ext cx="2428875" cy="3071812"/>
            <a:chOff x="1000100" y="1571612"/>
            <a:chExt cx="2428892" cy="3071834"/>
          </a:xfrm>
        </p:grpSpPr>
        <p:sp>
          <p:nvSpPr>
            <p:cNvPr id="165899" name="流程图: 过程 5"/>
            <p:cNvSpPr/>
            <p:nvPr/>
          </p:nvSpPr>
          <p:spPr>
            <a:xfrm>
              <a:off x="1000100" y="1571612"/>
              <a:ext cx="2428892" cy="3071834"/>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tIns="0"/>
            <a:p>
              <a:pPr algn="ctr">
                <a:lnSpc>
                  <a:spcPct val="200000"/>
                </a:lnSpc>
              </a:pPr>
              <a:r>
                <a:rPr lang="zh-CN" altLang="en-US" sz="3200" b="1" dirty="0">
                  <a:latin typeface="Arial" panose="020B0604020202020204" pitchFamily="34" charset="0"/>
                </a:rPr>
                <a:t>程序区</a:t>
              </a:r>
              <a:endParaRPr lang="en-US" altLang="zh-CN" sz="3200" b="1" dirty="0">
                <a:latin typeface="Arial" panose="020B0604020202020204" pitchFamily="34" charset="0"/>
              </a:endParaRPr>
            </a:p>
            <a:p>
              <a:pPr algn="ctr">
                <a:lnSpc>
                  <a:spcPct val="200000"/>
                </a:lnSpc>
              </a:pPr>
              <a:r>
                <a:rPr lang="zh-CN" altLang="en-US" sz="3200" b="1" dirty="0">
                  <a:latin typeface="Arial" panose="020B0604020202020204" pitchFamily="34" charset="0"/>
                </a:rPr>
                <a:t>静态存储区</a:t>
              </a:r>
              <a:endParaRPr lang="en-US" altLang="zh-CN" sz="3200" b="1" dirty="0">
                <a:latin typeface="Arial" panose="020B0604020202020204" pitchFamily="34" charset="0"/>
              </a:endParaRPr>
            </a:p>
            <a:p>
              <a:pPr algn="ctr">
                <a:lnSpc>
                  <a:spcPct val="200000"/>
                </a:lnSpc>
              </a:pPr>
              <a:r>
                <a:rPr lang="zh-CN" altLang="en-US" sz="3200" b="1" dirty="0">
                  <a:latin typeface="Arial" panose="020B0604020202020204" pitchFamily="34" charset="0"/>
                </a:rPr>
                <a:t>动态存储区</a:t>
              </a:r>
              <a:endParaRPr lang="zh-CN" altLang="en-US" sz="3200" b="1" dirty="0">
                <a:latin typeface="Arial" panose="020B0604020202020204" pitchFamily="34" charset="0"/>
              </a:endParaRPr>
            </a:p>
          </p:txBody>
        </p:sp>
        <p:cxnSp>
          <p:nvCxnSpPr>
            <p:cNvPr id="165900" name="直接连接符 7"/>
            <p:cNvCxnSpPr/>
            <p:nvPr/>
          </p:nvCxnSpPr>
          <p:spPr>
            <a:xfrm>
              <a:off x="1000100" y="2571744"/>
              <a:ext cx="2428892" cy="0"/>
            </a:xfrm>
            <a:prstGeom prst="line">
              <a:avLst/>
            </a:prstGeom>
            <a:ln w="38100" cap="flat" cmpd="sng">
              <a:solidFill>
                <a:schemeClr val="tx1"/>
              </a:solidFill>
              <a:prstDash val="solid"/>
              <a:miter/>
              <a:headEnd type="none" w="med" len="med"/>
              <a:tailEnd type="none" w="med" len="med"/>
            </a:ln>
          </p:spPr>
        </p:cxnSp>
        <p:cxnSp>
          <p:nvCxnSpPr>
            <p:cNvPr id="165901" name="直接连接符 8"/>
            <p:cNvCxnSpPr/>
            <p:nvPr/>
          </p:nvCxnSpPr>
          <p:spPr>
            <a:xfrm>
              <a:off x="1000100" y="3643314"/>
              <a:ext cx="2428892" cy="0"/>
            </a:xfrm>
            <a:prstGeom prst="line">
              <a:avLst/>
            </a:prstGeom>
            <a:ln w="38100" cap="flat" cmpd="sng">
              <a:solidFill>
                <a:schemeClr val="tx1"/>
              </a:solidFill>
              <a:prstDash val="solid"/>
              <a:miter/>
              <a:headEnd type="none" w="med" len="med"/>
              <a:tailEnd type="none" w="med" len="med"/>
            </a:ln>
          </p:spPr>
        </p:cxnSp>
      </p:grpSp>
      <p:sp>
        <p:nvSpPr>
          <p:cNvPr id="165891" name="TextBox 10"/>
          <p:cNvSpPr txBox="1"/>
          <p:nvPr/>
        </p:nvSpPr>
        <p:spPr>
          <a:xfrm>
            <a:off x="3595688" y="1143000"/>
            <a:ext cx="2000250" cy="583565"/>
          </a:xfrm>
          <a:prstGeom prst="rect">
            <a:avLst/>
          </a:prstGeom>
          <a:noFill/>
          <a:ln w="9525">
            <a:noFill/>
          </a:ln>
        </p:spPr>
        <p:txBody>
          <a:bodyPr>
            <a:spAutoFit/>
          </a:bodyPr>
          <a:p>
            <a:pPr algn="ctr"/>
            <a:r>
              <a:rPr lang="zh-CN" altLang="en-US" sz="3200" b="1" dirty="0">
                <a:latin typeface="Arial" panose="020B0604020202020204" pitchFamily="34" charset="0"/>
              </a:rPr>
              <a:t>用户区</a:t>
            </a:r>
            <a:endParaRPr lang="zh-CN" altLang="en-US" sz="3200" b="1" dirty="0">
              <a:latin typeface="Arial" panose="020B0604020202020204" pitchFamily="34" charset="0"/>
            </a:endParaRPr>
          </a:p>
        </p:txBody>
      </p:sp>
      <p:sp>
        <p:nvSpPr>
          <p:cNvPr id="12" name="右大括号 11"/>
          <p:cNvSpPr/>
          <p:nvPr/>
        </p:nvSpPr>
        <p:spPr>
          <a:xfrm>
            <a:off x="5953125" y="2857500"/>
            <a:ext cx="500063" cy="1928813"/>
          </a:xfrm>
          <a:prstGeom prst="rightBrace">
            <a:avLst>
              <a:gd name="adj1" fmla="val 8339"/>
              <a:gd name="adj2" fmla="val 50000"/>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3" name="TextBox 12"/>
          <p:cNvSpPr txBox="1"/>
          <p:nvPr/>
        </p:nvSpPr>
        <p:spPr>
          <a:xfrm>
            <a:off x="6524625" y="3500438"/>
            <a:ext cx="3786188" cy="583565"/>
          </a:xfrm>
          <a:prstGeom prst="rect">
            <a:avLst/>
          </a:prstGeom>
          <a:noFill/>
          <a:ln w="9525">
            <a:noFill/>
          </a:ln>
        </p:spPr>
        <p:txBody>
          <a:bodyPr>
            <a:spAutoFit/>
          </a:bodyPr>
          <a:p>
            <a:pPr algn="ctr"/>
            <a:r>
              <a:rPr lang="zh-CN" altLang="en-US" sz="3200" b="1" dirty="0">
                <a:solidFill>
                  <a:srgbClr val="0000CC"/>
                </a:solidFill>
                <a:latin typeface="Arial" panose="020B0604020202020204" pitchFamily="34" charset="0"/>
              </a:rPr>
              <a:t>将</a:t>
            </a:r>
            <a:r>
              <a:rPr lang="zh-CN" altLang="zh-CN" sz="3200" b="1" dirty="0">
                <a:solidFill>
                  <a:srgbClr val="0000CC"/>
                </a:solidFill>
                <a:latin typeface="Arial" panose="020B0604020202020204" pitchFamily="34" charset="0"/>
              </a:rPr>
              <a:t>数据存放在</a:t>
            </a:r>
            <a:r>
              <a:rPr lang="zh-CN" altLang="en-US" sz="3200" b="1" dirty="0">
                <a:solidFill>
                  <a:srgbClr val="0000CC"/>
                </a:solidFill>
                <a:latin typeface="Arial" panose="020B0604020202020204" pitchFamily="34" charset="0"/>
              </a:rPr>
              <a:t>此区</a:t>
            </a:r>
            <a:endParaRPr lang="zh-CN" altLang="en-US" sz="3200" b="1" dirty="0">
              <a:solidFill>
                <a:srgbClr val="0000CC"/>
              </a:solidFill>
              <a:latin typeface="Arial" panose="020B0604020202020204" pitchFamily="34" charset="0"/>
            </a:endParaRPr>
          </a:p>
        </p:txBody>
      </p:sp>
      <p:sp>
        <p:nvSpPr>
          <p:cNvPr id="14" name="圆角矩形标注 13"/>
          <p:cNvSpPr/>
          <p:nvPr/>
        </p:nvSpPr>
        <p:spPr>
          <a:xfrm>
            <a:off x="6596063" y="2286000"/>
            <a:ext cx="3286125" cy="1214438"/>
          </a:xfrm>
          <a:prstGeom prst="wedgeRoundRectCallout">
            <a:avLst>
              <a:gd name="adj1" fmla="val -75991"/>
              <a:gd name="adj2" fmla="val 42269"/>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全局变量全部存放在静态存储区中</a:t>
            </a:r>
            <a:endParaRPr lang="zh-CN" altLang="en-US" sz="2800" b="1" dirty="0">
              <a:solidFill>
                <a:srgbClr val="0000CC"/>
              </a:solidFill>
              <a:latin typeface="Arial" panose="020B0604020202020204" pitchFamily="34" charset="0"/>
            </a:endParaRPr>
          </a:p>
        </p:txBody>
      </p:sp>
      <p:sp>
        <p:nvSpPr>
          <p:cNvPr id="15" name="圆角矩形标注 14"/>
          <p:cNvSpPr/>
          <p:nvPr/>
        </p:nvSpPr>
        <p:spPr>
          <a:xfrm>
            <a:off x="6381750" y="2357438"/>
            <a:ext cx="4000500" cy="2928937"/>
          </a:xfrm>
          <a:prstGeom prst="wedgeRoundRectCallout">
            <a:avLst>
              <a:gd name="adj1" fmla="val -70356"/>
              <a:gd name="adj2" fmla="val 20352"/>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①函数形式参数②函数中定义的没有用关键字</a:t>
            </a:r>
            <a:r>
              <a:rPr lang="en-US" altLang="zh-CN" sz="2800" b="1" dirty="0">
                <a:solidFill>
                  <a:srgbClr val="0000CC"/>
                </a:solidFill>
                <a:latin typeface="Arial" panose="020B0604020202020204" pitchFamily="34" charset="0"/>
              </a:rPr>
              <a:t>static</a:t>
            </a:r>
            <a:r>
              <a:rPr lang="zh-CN" altLang="zh-CN" sz="2800" b="1" dirty="0">
                <a:solidFill>
                  <a:srgbClr val="0000CC"/>
                </a:solidFill>
                <a:latin typeface="Arial" panose="020B0604020202020204" pitchFamily="34" charset="0"/>
              </a:rPr>
              <a:t>声明的变量③函数调用时的现场保护和返回地址等</a:t>
            </a:r>
            <a:r>
              <a:rPr lang="zh-CN" altLang="en-US" sz="2800" b="1" dirty="0">
                <a:solidFill>
                  <a:srgbClr val="0000CC"/>
                </a:solidFill>
                <a:latin typeface="Arial" panose="020B0604020202020204" pitchFamily="34" charset="0"/>
              </a:rPr>
              <a:t>存放在动态存储区</a:t>
            </a:r>
            <a:endParaRPr lang="zh-CN" altLang="en-US" sz="2800" b="1" dirty="0">
              <a:solidFill>
                <a:srgbClr val="0000CC"/>
              </a:solidFill>
              <a:latin typeface="Arial" panose="020B0604020202020204" pitchFamily="34" charset="0"/>
            </a:endParaRPr>
          </a:p>
        </p:txBody>
      </p:sp>
      <p:sp>
        <p:nvSpPr>
          <p:cNvPr id="16" name="圆角矩形标注 15"/>
          <p:cNvSpPr/>
          <p:nvPr/>
        </p:nvSpPr>
        <p:spPr>
          <a:xfrm>
            <a:off x="6381750" y="1428750"/>
            <a:ext cx="4286250" cy="2571750"/>
          </a:xfrm>
          <a:prstGeom prst="wedgeRoundRectCallout">
            <a:avLst>
              <a:gd name="adj1" fmla="val -69000"/>
              <a:gd name="adj2" fmla="val 20370"/>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en-US" sz="2800" b="1" dirty="0">
                <a:solidFill>
                  <a:srgbClr val="9D138D"/>
                </a:solidFill>
                <a:latin typeface="Arial" panose="020B0604020202020204" pitchFamily="34" charset="0"/>
              </a:rPr>
              <a:t>程序</a:t>
            </a:r>
            <a:r>
              <a:rPr lang="zh-CN" altLang="zh-CN" sz="2800" b="1" dirty="0">
                <a:solidFill>
                  <a:srgbClr val="9D138D"/>
                </a:solidFill>
                <a:latin typeface="Arial" panose="020B0604020202020204" pitchFamily="34" charset="0"/>
              </a:rPr>
              <a:t>开始执行时给全局变量分配存储区，程序执行完毕就释放。在程序执行过程中占据固定的存储单元</a:t>
            </a:r>
            <a:endParaRPr lang="zh-CN" altLang="en-US" sz="2800" b="1" dirty="0">
              <a:solidFill>
                <a:srgbClr val="9D138D"/>
              </a:solidFill>
              <a:latin typeface="Arial" panose="020B0604020202020204" pitchFamily="34" charset="0"/>
            </a:endParaRPr>
          </a:p>
        </p:txBody>
      </p:sp>
      <p:sp>
        <p:nvSpPr>
          <p:cNvPr id="17" name="圆角矩形标注 16"/>
          <p:cNvSpPr/>
          <p:nvPr/>
        </p:nvSpPr>
        <p:spPr>
          <a:xfrm>
            <a:off x="6381750" y="3071813"/>
            <a:ext cx="4071938" cy="2071687"/>
          </a:xfrm>
          <a:prstGeom prst="wedgeRoundRectCallout">
            <a:avLst>
              <a:gd name="adj1" fmla="val -70356"/>
              <a:gd name="adj2" fmla="val 20352"/>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zh-CN" sz="2800" b="1" dirty="0">
                <a:solidFill>
                  <a:srgbClr val="9D138D"/>
                </a:solidFill>
                <a:latin typeface="Arial" panose="020B0604020202020204" pitchFamily="34" charset="0"/>
              </a:rPr>
              <a:t>函数调用开始时分配，函数结束时释放。在程序执行过程中，这种分配和释放是动态的</a:t>
            </a:r>
            <a:endParaRPr lang="zh-CN" altLang="en-US" sz="2800" b="1" dirty="0">
              <a:solidFill>
                <a:srgbClr val="9D138D"/>
              </a:solidFill>
              <a:latin typeface="Arial" panose="020B0604020202020204" pitchFamily="34" charset="0"/>
            </a:endParaRPr>
          </a:p>
        </p:txBody>
      </p:sp>
      <p:pic>
        <p:nvPicPr>
          <p:cNvPr id="165898" name="图片 1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linds(horizontal)">
                                      <p:cBhvr>
                                        <p:cTn id="20"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horizontal)">
                                      <p:cBhvr>
                                        <p:cTn id="25"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linds(horizontal)">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4" grpId="0" bldLvl="0" animBg="1"/>
      <p:bldP spid="15" grpId="0" bldLvl="0" animBg="1"/>
      <p:bldP spid="16" grpId="0" bldLvl="0" animBg="1"/>
      <p:bldP spid="17" grpId="0" bldLvl="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38" name="内容占位符 2"/>
          <p:cNvSpPr>
            <a:spLocks noGrp="1"/>
          </p:cNvSpPr>
          <p:nvPr>
            <p:ph idx="1"/>
          </p:nvPr>
        </p:nvSpPr>
        <p:spPr>
          <a:xfrm>
            <a:off x="2095500" y="785813"/>
            <a:ext cx="8153400" cy="5715000"/>
          </a:xfrm>
        </p:spPr>
        <p:txBody>
          <a:bodyPr vert="horz" wrap="square" lIns="91440" tIns="45720" rIns="91440" bIns="45720" anchor="t" anchorCtr="0"/>
          <a:p>
            <a:r>
              <a:rPr kumimoji="1" lang="zh-CN" altLang="zh-CN" dirty="0">
                <a:latin typeface="+mn-lt"/>
                <a:ea typeface="+mn-ea"/>
                <a:cs typeface="+mn-cs"/>
              </a:rPr>
              <a:t>每一个变量和函数都有两个属性：</a:t>
            </a:r>
            <a:r>
              <a:rPr kumimoji="1" lang="zh-CN" altLang="zh-CN" dirty="0">
                <a:solidFill>
                  <a:srgbClr val="00B050"/>
                </a:solidFill>
                <a:latin typeface="+mn-lt"/>
                <a:ea typeface="+mn-ea"/>
                <a:cs typeface="+mn-cs"/>
              </a:rPr>
              <a:t>数据类型</a:t>
            </a:r>
            <a:r>
              <a:rPr kumimoji="1" lang="zh-CN" altLang="zh-CN" dirty="0">
                <a:latin typeface="+mn-lt"/>
                <a:ea typeface="+mn-ea"/>
                <a:cs typeface="+mn-cs"/>
              </a:rPr>
              <a:t>和数据的</a:t>
            </a:r>
            <a:r>
              <a:rPr kumimoji="1" lang="zh-CN" altLang="zh-CN" dirty="0">
                <a:solidFill>
                  <a:srgbClr val="00B050"/>
                </a:solidFill>
                <a:latin typeface="+mn-lt"/>
                <a:ea typeface="+mn-ea"/>
                <a:cs typeface="+mn-cs"/>
              </a:rPr>
              <a:t>存储类别</a:t>
            </a:r>
            <a:endParaRPr kumimoji="1" lang="en-US" altLang="zh-CN" dirty="0">
              <a:solidFill>
                <a:srgbClr val="00B050"/>
              </a:solidFill>
              <a:latin typeface="+mn-lt"/>
              <a:ea typeface="+mn-ea"/>
              <a:cs typeface="+mn-cs"/>
            </a:endParaRPr>
          </a:p>
          <a:p>
            <a:pPr lvl="1"/>
            <a:r>
              <a:rPr kumimoji="1" lang="zh-CN" altLang="zh-CN" dirty="0">
                <a:solidFill>
                  <a:srgbClr val="C00000"/>
                </a:solidFill>
                <a:latin typeface="+mn-lt"/>
                <a:ea typeface="+mn-ea"/>
              </a:rPr>
              <a:t>数据类型</a:t>
            </a:r>
            <a:r>
              <a:rPr kumimoji="1" lang="zh-CN" altLang="zh-CN" dirty="0">
                <a:latin typeface="+mn-lt"/>
                <a:ea typeface="+mn-ea"/>
              </a:rPr>
              <a:t>，如整型、浮点型等</a:t>
            </a:r>
            <a:endParaRPr kumimoji="1" lang="en-US" altLang="zh-CN" dirty="0">
              <a:latin typeface="+mn-lt"/>
              <a:ea typeface="+mn-ea"/>
            </a:endParaRPr>
          </a:p>
          <a:p>
            <a:pPr lvl="1"/>
            <a:r>
              <a:rPr kumimoji="1" lang="zh-CN" altLang="zh-CN" dirty="0">
                <a:solidFill>
                  <a:srgbClr val="C00000"/>
                </a:solidFill>
                <a:latin typeface="+mn-lt"/>
                <a:ea typeface="+mn-ea"/>
              </a:rPr>
              <a:t>存储类别</a:t>
            </a:r>
            <a:r>
              <a:rPr kumimoji="1" lang="zh-CN" altLang="zh-CN" dirty="0">
                <a:latin typeface="+mn-lt"/>
                <a:ea typeface="+mn-ea"/>
              </a:rPr>
              <a:t>指的是数据在内存中存储的方式</a:t>
            </a:r>
            <a:r>
              <a:rPr kumimoji="1" lang="en-US" altLang="zh-CN" dirty="0">
                <a:latin typeface="+mn-lt"/>
                <a:ea typeface="+mn-ea"/>
              </a:rPr>
              <a:t>(</a:t>
            </a:r>
            <a:r>
              <a:rPr kumimoji="1" lang="zh-CN" altLang="zh-CN" dirty="0">
                <a:latin typeface="+mn-lt"/>
                <a:ea typeface="+mn-ea"/>
              </a:rPr>
              <a:t>如静态存储和动态存储</a:t>
            </a:r>
            <a:r>
              <a:rPr kumimoji="1" lang="en-US" altLang="zh-CN" dirty="0">
                <a:latin typeface="+mn-lt"/>
                <a:ea typeface="+mn-ea"/>
              </a:rPr>
              <a:t>)</a:t>
            </a:r>
            <a:endParaRPr kumimoji="1" lang="en-US" altLang="zh-CN" dirty="0">
              <a:latin typeface="+mn-lt"/>
              <a:ea typeface="+mn-ea"/>
            </a:endParaRPr>
          </a:p>
          <a:p>
            <a:pPr lvl="1"/>
            <a:r>
              <a:rPr kumimoji="1" lang="zh-CN" altLang="zh-CN" dirty="0">
                <a:latin typeface="+mn-lt"/>
                <a:ea typeface="+mn-ea"/>
              </a:rPr>
              <a:t>存储类别</a:t>
            </a:r>
            <a:r>
              <a:rPr kumimoji="1" lang="zh-CN" altLang="en-US" dirty="0">
                <a:latin typeface="+mn-lt"/>
                <a:ea typeface="+mn-ea"/>
              </a:rPr>
              <a:t>包括</a:t>
            </a:r>
            <a:r>
              <a:rPr kumimoji="1" lang="zh-CN" altLang="zh-CN" dirty="0">
                <a:latin typeface="+mn-lt"/>
                <a:ea typeface="+mn-ea"/>
              </a:rPr>
              <a:t>：</a:t>
            </a:r>
            <a:endParaRPr kumimoji="1" lang="en-US" altLang="zh-CN" dirty="0">
              <a:latin typeface="+mn-lt"/>
              <a:ea typeface="+mn-ea"/>
            </a:endParaRPr>
          </a:p>
          <a:p>
            <a:pPr lvl="1">
              <a:buFont typeface="Wingdings" panose="05000000000000000000" pitchFamily="2" charset="2"/>
              <a:buNone/>
            </a:pPr>
            <a:r>
              <a:rPr kumimoji="1" lang="en-US" altLang="zh-CN" dirty="0">
                <a:latin typeface="+mn-lt"/>
                <a:ea typeface="+mn-ea"/>
              </a:rPr>
              <a:t>      </a:t>
            </a:r>
            <a:r>
              <a:rPr kumimoji="1" lang="zh-CN" altLang="zh-CN" dirty="0">
                <a:latin typeface="+mn-lt"/>
                <a:ea typeface="+mn-ea"/>
              </a:rPr>
              <a:t>自动的、静态的、寄存器的、外部的</a:t>
            </a:r>
            <a:endParaRPr kumimoji="1" lang="en-US" altLang="zh-CN" dirty="0">
              <a:latin typeface="+mn-lt"/>
              <a:ea typeface="+mn-ea"/>
            </a:endParaRPr>
          </a:p>
          <a:p>
            <a:pPr lvl="1"/>
            <a:r>
              <a:rPr kumimoji="1" lang="zh-CN" altLang="zh-CN" dirty="0">
                <a:latin typeface="+mn-lt"/>
                <a:ea typeface="+mn-ea"/>
              </a:rPr>
              <a:t>根据变量的存储类别，可以知道变量的作用域和生存期</a:t>
            </a:r>
            <a:endParaRPr kumimoji="1" lang="zh-CN" altLang="en-US" dirty="0">
              <a:latin typeface="+mn-lt"/>
              <a:ea typeface="+mn-ea"/>
            </a:endParaRPr>
          </a:p>
        </p:txBody>
      </p:sp>
      <p:pic>
        <p:nvPicPr>
          <p:cNvPr id="166915"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7938">
                                            <p:txEl>
                                              <p:charRg st="104" end="129"/>
                                            </p:txEl>
                                          </p:spTgt>
                                        </p:tgtEl>
                                        <p:attrNameLst>
                                          <p:attrName>style.visibility</p:attrName>
                                        </p:attrNameLst>
                                      </p:cBhvr>
                                      <p:to>
                                        <p:strVal val="visible"/>
                                      </p:to>
                                    </p:set>
                                    <p:animEffect transition="in" filter="blinds(horizontal)">
                                      <p:cBhvr>
                                        <p:cTn id="7" dur="500"/>
                                        <p:tgtEl>
                                          <p:spTgt spid="167938">
                                            <p:txEl>
                                              <p:charRg st="104" end="1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5.9.2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局部变量的存储类别</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68963" name="Rectangle 3"/>
          <p:cNvSpPr>
            <a:spLocks noGrp="1"/>
          </p:cNvSpPr>
          <p:nvPr>
            <p:ph idx="1"/>
          </p:nvPr>
        </p:nvSpPr>
        <p:spPr>
          <a:xfrm>
            <a:off x="2309813" y="1643063"/>
            <a:ext cx="7643812" cy="42862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1.</a:t>
            </a:r>
            <a:r>
              <a:rPr kumimoji="1" lang="zh-CN" altLang="zh-CN" dirty="0">
                <a:latin typeface="+mn-lt"/>
                <a:ea typeface="+mn-ea"/>
                <a:cs typeface="+mn-cs"/>
              </a:rPr>
              <a:t>自动变量</a:t>
            </a:r>
            <a:r>
              <a:rPr kumimoji="1" lang="en-US" altLang="zh-CN" dirty="0">
                <a:latin typeface="+mn-lt"/>
                <a:ea typeface="+mn-ea"/>
                <a:cs typeface="+mn-cs"/>
              </a:rPr>
              <a:t>(auto</a:t>
            </a:r>
            <a:r>
              <a:rPr kumimoji="1" lang="zh-CN" altLang="zh-CN" dirty="0">
                <a:latin typeface="+mn-lt"/>
                <a:ea typeface="+mn-ea"/>
                <a:cs typeface="+mn-cs"/>
              </a:rPr>
              <a:t>变量</a:t>
            </a:r>
            <a:r>
              <a:rPr kumimoji="1" lang="en-US" altLang="zh-CN" dirty="0">
                <a:latin typeface="+mn-lt"/>
                <a:ea typeface="+mn-ea"/>
                <a:cs typeface="+mn-cs"/>
              </a:rPr>
              <a:t>)</a:t>
            </a:r>
            <a:endParaRPr kumimoji="1" lang="en-US" altLang="zh-CN" dirty="0">
              <a:latin typeface="+mn-lt"/>
              <a:ea typeface="+mn-ea"/>
              <a:cs typeface="+mn-cs"/>
            </a:endParaRPr>
          </a:p>
          <a:p>
            <a:pPr lvl="1"/>
            <a:r>
              <a:rPr kumimoji="1" lang="zh-CN" altLang="zh-CN" dirty="0">
                <a:latin typeface="+mn-lt"/>
                <a:ea typeface="+mn-ea"/>
              </a:rPr>
              <a:t>局部变量，如果不专门声明存储类别，都是动态地分配存储空间的</a:t>
            </a:r>
            <a:endParaRPr kumimoji="1" lang="en-US" altLang="zh-CN" dirty="0">
              <a:latin typeface="+mn-lt"/>
              <a:ea typeface="+mn-ea"/>
            </a:endParaRPr>
          </a:p>
          <a:p>
            <a:pPr lvl="1"/>
            <a:r>
              <a:rPr kumimoji="1" lang="zh-CN" altLang="zh-CN" dirty="0">
                <a:latin typeface="+mn-lt"/>
                <a:ea typeface="+mn-ea"/>
              </a:rPr>
              <a:t>调用函数时，系统会给</a:t>
            </a:r>
            <a:r>
              <a:rPr kumimoji="1" lang="zh-CN" altLang="en-US" dirty="0">
                <a:latin typeface="+mn-lt"/>
                <a:ea typeface="+mn-ea"/>
              </a:rPr>
              <a:t>局部</a:t>
            </a:r>
            <a:r>
              <a:rPr kumimoji="1" lang="zh-CN" altLang="zh-CN" dirty="0">
                <a:latin typeface="+mn-lt"/>
                <a:ea typeface="+mn-ea"/>
              </a:rPr>
              <a:t>变量分配存储空间，调用结束时就自动释放空间。因此这类局部变量称为自动变量</a:t>
            </a:r>
            <a:endParaRPr kumimoji="1" lang="en-US" altLang="zh-CN" dirty="0">
              <a:latin typeface="+mn-lt"/>
              <a:ea typeface="+mn-ea"/>
            </a:endParaRPr>
          </a:p>
          <a:p>
            <a:pPr lvl="1"/>
            <a:r>
              <a:rPr kumimoji="1" lang="zh-CN" altLang="zh-CN" dirty="0">
                <a:latin typeface="+mn-lt"/>
                <a:ea typeface="+mn-ea"/>
              </a:rPr>
              <a:t>自动变量用关键字</a:t>
            </a:r>
            <a:r>
              <a:rPr kumimoji="1" lang="en-US" altLang="zh-CN" dirty="0">
                <a:latin typeface="+mn-lt"/>
                <a:ea typeface="+mn-ea"/>
              </a:rPr>
              <a:t>auto</a:t>
            </a:r>
            <a:r>
              <a:rPr kumimoji="1" lang="zh-CN" altLang="zh-CN" dirty="0">
                <a:latin typeface="+mn-lt"/>
                <a:ea typeface="+mn-ea"/>
              </a:rPr>
              <a:t>作存储类别的声明</a:t>
            </a:r>
            <a:endParaRPr kumimoji="1" lang="zh-CN" altLang="zh-CN" dirty="0">
              <a:latin typeface="+mn-lt"/>
              <a:ea typeface="+mn-ea"/>
            </a:endParaRPr>
          </a:p>
        </p:txBody>
      </p:sp>
      <p:pic>
        <p:nvPicPr>
          <p:cNvPr id="167940"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8963">
                                            <p:txEl>
                                              <p:charRg st="15" end="45"/>
                                            </p:txEl>
                                          </p:spTgt>
                                        </p:tgtEl>
                                        <p:attrNameLst>
                                          <p:attrName>style.visibility</p:attrName>
                                        </p:attrNameLst>
                                      </p:cBhvr>
                                      <p:to>
                                        <p:strVal val="visible"/>
                                      </p:to>
                                    </p:set>
                                    <p:animEffect transition="in" filter="blinds(horizontal)">
                                      <p:cBhvr>
                                        <p:cTn id="7" dur="500"/>
                                        <p:tgtEl>
                                          <p:spTgt spid="168963">
                                            <p:txEl>
                                              <p:charRg st="15" end="4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8963">
                                            <p:txEl>
                                              <p:charRg st="45" end="94"/>
                                            </p:txEl>
                                          </p:spTgt>
                                        </p:tgtEl>
                                        <p:attrNameLst>
                                          <p:attrName>style.visibility</p:attrName>
                                        </p:attrNameLst>
                                      </p:cBhvr>
                                      <p:to>
                                        <p:strVal val="visible"/>
                                      </p:to>
                                    </p:set>
                                    <p:animEffect transition="in" filter="blinds(horizontal)">
                                      <p:cBhvr>
                                        <p:cTn id="12" dur="500"/>
                                        <p:tgtEl>
                                          <p:spTgt spid="168963">
                                            <p:txEl>
                                              <p:charRg st="45" end="9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8963">
                                            <p:txEl>
                                              <p:charRg st="94" end="115"/>
                                            </p:txEl>
                                          </p:spTgt>
                                        </p:tgtEl>
                                        <p:attrNameLst>
                                          <p:attrName>style.visibility</p:attrName>
                                        </p:attrNameLst>
                                      </p:cBhvr>
                                      <p:to>
                                        <p:strVal val="visible"/>
                                      </p:to>
                                    </p:set>
                                    <p:animEffect transition="in" filter="blinds(horizontal)">
                                      <p:cBhvr>
                                        <p:cTn id="17" dur="500"/>
                                        <p:tgtEl>
                                          <p:spTgt spid="168963">
                                            <p:txEl>
                                              <p:charRg st="94" end="1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5.9.2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局部变量的存储类别</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68963" name="Rectangle 3"/>
          <p:cNvSpPr>
            <a:spLocks noGrp="1"/>
          </p:cNvSpPr>
          <p:nvPr>
            <p:ph idx="1"/>
          </p:nvPr>
        </p:nvSpPr>
        <p:spPr>
          <a:xfrm>
            <a:off x="2738438" y="2143125"/>
            <a:ext cx="4643437" cy="3214688"/>
          </a:xfrm>
        </p:spPr>
        <p:txBody>
          <a:bodyPr vert="horz" wrap="square" lIns="91440" tIns="45720" rIns="91440" bIns="45720" anchor="t" anchorCtr="0"/>
          <a:p>
            <a:pPr>
              <a:buFont typeface="Wingdings" panose="05000000000000000000" pitchFamily="2" charset="2"/>
              <a:buNone/>
            </a:pPr>
            <a:r>
              <a:rPr kumimoji="1" lang="en-US" altLang="zh-CN" sz="2800" dirty="0">
                <a:latin typeface="+mn-lt"/>
                <a:ea typeface="+mn-ea"/>
                <a:cs typeface="+mn-cs"/>
              </a:rPr>
              <a:t>int f(int a)   </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a:t>
            </a:r>
            <a:r>
              <a:rPr kumimoji="1" lang="zh-CN"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auto int b,c=3; </a:t>
            </a:r>
            <a:r>
              <a:rPr kumimoji="1" lang="zh-CN" altLang="zh-CN" sz="2800" dirty="0">
                <a:latin typeface="+mn-lt"/>
                <a:ea typeface="+mn-ea"/>
                <a:cs typeface="+mn-cs"/>
              </a:rPr>
              <a:t> </a:t>
            </a:r>
            <a:endParaRPr kumimoji="1" lang="zh-CN" altLang="zh-CN" sz="2800" dirty="0">
              <a:latin typeface="+mn-lt"/>
              <a:ea typeface="+mn-ea"/>
              <a:cs typeface="+mn-cs"/>
            </a:endParaRPr>
          </a:p>
          <a:p>
            <a:pPr>
              <a:buFont typeface="Wingdings" panose="05000000000000000000" pitchFamily="2" charset="2"/>
              <a:buNone/>
            </a:pPr>
            <a:r>
              <a:rPr kumimoji="1" lang="zh-CN" altLang="zh-CN" sz="2800" dirty="0">
                <a:latin typeface="+mn-lt"/>
                <a:ea typeface="+mn-ea"/>
                <a:cs typeface="+mn-cs"/>
              </a:rPr>
              <a:t></a:t>
            </a:r>
            <a:r>
              <a:rPr kumimoji="1" lang="en-US" altLang="zh-CN" sz="2800" dirty="0">
                <a:latin typeface="+mn-lt"/>
                <a:ea typeface="+mn-ea"/>
                <a:cs typeface="+mn-cs"/>
              </a:rPr>
              <a:t>       </a:t>
            </a:r>
            <a:r>
              <a:rPr kumimoji="1" lang="zh-CN"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4" name="矩形 3"/>
          <p:cNvSpPr/>
          <p:nvPr/>
        </p:nvSpPr>
        <p:spPr>
          <a:xfrm>
            <a:off x="3309938" y="3357563"/>
            <a:ext cx="1071562"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圆角矩形标注 4"/>
          <p:cNvSpPr/>
          <p:nvPr/>
        </p:nvSpPr>
        <p:spPr>
          <a:xfrm>
            <a:off x="3595688" y="4643438"/>
            <a:ext cx="2071687" cy="714375"/>
          </a:xfrm>
          <a:prstGeom prst="wedgeRoundRectCallout">
            <a:avLst>
              <a:gd name="adj1" fmla="val -35296"/>
              <a:gd name="adj2" fmla="val -146375"/>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en-US" sz="2800" b="1" dirty="0">
                <a:solidFill>
                  <a:srgbClr val="0000CC"/>
                </a:solidFill>
                <a:latin typeface="Arial" panose="020B0604020202020204" pitchFamily="34" charset="0"/>
              </a:rPr>
              <a:t>可以省略</a:t>
            </a:r>
            <a:endParaRPr lang="zh-CN" altLang="en-US" sz="2800" b="1" dirty="0">
              <a:solidFill>
                <a:srgbClr val="0000CC"/>
              </a:solidFill>
              <a:latin typeface="Arial" panose="020B0604020202020204" pitchFamily="34" charset="0"/>
            </a:endParaRPr>
          </a:p>
        </p:txBody>
      </p:sp>
      <p:pic>
        <p:nvPicPr>
          <p:cNvPr id="168966"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5.9.2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局部变量的存储类别</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69987" name="Rectangle 3"/>
          <p:cNvSpPr>
            <a:spLocks noGrp="1"/>
          </p:cNvSpPr>
          <p:nvPr>
            <p:ph idx="1"/>
          </p:nvPr>
        </p:nvSpPr>
        <p:spPr>
          <a:xfrm>
            <a:off x="2309813" y="1643063"/>
            <a:ext cx="7643812" cy="4929187"/>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2.</a:t>
            </a:r>
            <a:r>
              <a:rPr kumimoji="1" lang="zh-CN" altLang="zh-CN" dirty="0">
                <a:latin typeface="+mn-lt"/>
                <a:ea typeface="+mn-ea"/>
                <a:cs typeface="+mn-cs"/>
              </a:rPr>
              <a:t>静态局部变量</a:t>
            </a:r>
            <a:r>
              <a:rPr kumimoji="1" lang="en-US" altLang="zh-CN" dirty="0">
                <a:latin typeface="+mn-lt"/>
                <a:ea typeface="+mn-ea"/>
                <a:cs typeface="+mn-cs"/>
              </a:rPr>
              <a:t>(static</a:t>
            </a:r>
            <a:r>
              <a:rPr kumimoji="1" lang="zh-CN" altLang="zh-CN" dirty="0">
                <a:latin typeface="+mn-lt"/>
                <a:ea typeface="+mn-ea"/>
                <a:cs typeface="+mn-cs"/>
              </a:rPr>
              <a:t>局部变量</a:t>
            </a:r>
            <a:r>
              <a:rPr kumimoji="1" lang="en-US" altLang="zh-CN" dirty="0">
                <a:latin typeface="+mn-lt"/>
                <a:ea typeface="+mn-ea"/>
                <a:cs typeface="+mn-cs"/>
              </a:rPr>
              <a:t>)</a:t>
            </a:r>
            <a:endParaRPr kumimoji="1" lang="en-US" altLang="zh-CN" dirty="0">
              <a:latin typeface="+mn-lt"/>
              <a:ea typeface="+mn-ea"/>
              <a:cs typeface="+mn-cs"/>
            </a:endParaRPr>
          </a:p>
          <a:p>
            <a:r>
              <a:rPr kumimoji="1" lang="zh-CN" altLang="zh-CN" dirty="0">
                <a:latin typeface="+mn-lt"/>
                <a:ea typeface="+mn-ea"/>
                <a:cs typeface="+mn-cs"/>
              </a:rPr>
              <a:t>希望函数中的局部变量在函数调用结束后不消失而继续</a:t>
            </a:r>
            <a:r>
              <a:rPr kumimoji="1" lang="zh-CN" altLang="zh-CN" dirty="0">
                <a:solidFill>
                  <a:srgbClr val="C00000"/>
                </a:solidFill>
                <a:latin typeface="+mn-lt"/>
                <a:ea typeface="+mn-ea"/>
                <a:cs typeface="+mn-cs"/>
              </a:rPr>
              <a:t>保留原值</a:t>
            </a:r>
            <a:r>
              <a:rPr kumimoji="1" lang="zh-CN" altLang="zh-CN" dirty="0">
                <a:latin typeface="+mn-lt"/>
                <a:ea typeface="+mn-ea"/>
                <a:cs typeface="+mn-cs"/>
              </a:rPr>
              <a:t>，即其占用的存储单元不释放，在下一次再调用该函数时，该变量已有值</a:t>
            </a:r>
            <a:r>
              <a:rPr kumimoji="1" lang="en-US" altLang="zh-CN" dirty="0">
                <a:latin typeface="+mn-lt"/>
                <a:ea typeface="+mn-ea"/>
                <a:cs typeface="+mn-cs"/>
              </a:rPr>
              <a:t>(</a:t>
            </a:r>
            <a:r>
              <a:rPr kumimoji="1" lang="zh-CN" altLang="zh-CN" dirty="0">
                <a:latin typeface="+mn-lt"/>
                <a:ea typeface="+mn-ea"/>
                <a:cs typeface="+mn-cs"/>
              </a:rPr>
              <a:t>就是上一次函数调用结束时的值</a:t>
            </a:r>
            <a:r>
              <a:rPr kumimoji="1" lang="en-US" altLang="zh-CN" dirty="0">
                <a:latin typeface="+mn-lt"/>
                <a:ea typeface="+mn-ea"/>
                <a:cs typeface="+mn-cs"/>
              </a:rPr>
              <a:t>)</a:t>
            </a:r>
            <a:r>
              <a:rPr kumimoji="1" lang="zh-CN" altLang="en-US" dirty="0">
                <a:latin typeface="+mn-lt"/>
                <a:ea typeface="+mn-ea"/>
                <a:cs typeface="+mn-cs"/>
              </a:rPr>
              <a:t>，</a:t>
            </a:r>
            <a:r>
              <a:rPr kumimoji="1" lang="zh-CN" altLang="zh-CN" dirty="0">
                <a:latin typeface="+mn-lt"/>
                <a:ea typeface="+mn-ea"/>
                <a:cs typeface="+mn-cs"/>
              </a:rPr>
              <a:t>这时就应该指定该局部变量为“静态局部变量”，用关键字</a:t>
            </a:r>
            <a:r>
              <a:rPr kumimoji="1" lang="en-US" altLang="zh-CN" dirty="0">
                <a:solidFill>
                  <a:srgbClr val="C00000"/>
                </a:solidFill>
                <a:latin typeface="+mn-lt"/>
                <a:ea typeface="+mn-ea"/>
                <a:cs typeface="+mn-cs"/>
              </a:rPr>
              <a:t>static</a:t>
            </a:r>
            <a:r>
              <a:rPr kumimoji="1" lang="zh-CN" altLang="zh-CN" dirty="0">
                <a:latin typeface="+mn-lt"/>
                <a:ea typeface="+mn-ea"/>
                <a:cs typeface="+mn-cs"/>
              </a:rPr>
              <a:t>进行声明</a:t>
            </a:r>
            <a:endParaRPr kumimoji="1" lang="zh-CN" altLang="zh-CN" sz="2800" dirty="0">
              <a:latin typeface="+mn-lt"/>
              <a:ea typeface="+mn-ea"/>
              <a:cs typeface="+mn-cs"/>
            </a:endParaRPr>
          </a:p>
        </p:txBody>
      </p:sp>
      <p:pic>
        <p:nvPicPr>
          <p:cNvPr id="169988"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10"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5" name="圆角矩形标注 4"/>
          <p:cNvSpPr/>
          <p:nvPr/>
        </p:nvSpPr>
        <p:spPr>
          <a:xfrm>
            <a:off x="4238625" y="5429250"/>
            <a:ext cx="2071688" cy="714375"/>
          </a:xfrm>
          <a:prstGeom prst="wedgeRoundRectCallout">
            <a:avLst>
              <a:gd name="adj1" fmla="val 24560"/>
              <a:gd name="adj2" fmla="val -165667"/>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调用三次</a:t>
            </a:r>
            <a:endParaRPr lang="zh-CN" altLang="en-US" sz="2800" b="1" dirty="0">
              <a:solidFill>
                <a:srgbClr val="0000CC"/>
              </a:solidFill>
              <a:latin typeface="Arial" panose="020B0604020202020204" pitchFamily="34" charset="0"/>
            </a:endParaRPr>
          </a:p>
        </p:txBody>
      </p:sp>
      <p:sp>
        <p:nvSpPr>
          <p:cNvPr id="6" name="圆角矩形标注 5"/>
          <p:cNvSpPr/>
          <p:nvPr/>
        </p:nvSpPr>
        <p:spPr>
          <a:xfrm>
            <a:off x="7024688" y="5072063"/>
            <a:ext cx="3357562" cy="1071562"/>
          </a:xfrm>
          <a:prstGeom prst="wedgeRoundRectCallout">
            <a:avLst>
              <a:gd name="adj1" fmla="val -15972"/>
              <a:gd name="adj2" fmla="val -114231"/>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en-US" sz="2800" b="1" dirty="0">
                <a:solidFill>
                  <a:srgbClr val="0000CC"/>
                </a:solidFill>
                <a:latin typeface="Arial" panose="020B0604020202020204" pitchFamily="34" charset="0"/>
              </a:rPr>
              <a:t>每调用一次，开辟新</a:t>
            </a:r>
            <a:r>
              <a:rPr lang="en-US" altLang="zh-CN" sz="2800" b="1" dirty="0">
                <a:solidFill>
                  <a:srgbClr val="0000CC"/>
                </a:solidFill>
                <a:latin typeface="Arial" panose="020B0604020202020204" pitchFamily="34" charset="0"/>
              </a:rPr>
              <a:t>a</a:t>
            </a:r>
            <a:r>
              <a:rPr lang="zh-CN" altLang="en-US" sz="2800" b="1" dirty="0">
                <a:solidFill>
                  <a:srgbClr val="0000CC"/>
                </a:solidFill>
                <a:latin typeface="Arial" panose="020B0604020202020204" pitchFamily="34" charset="0"/>
              </a:rPr>
              <a:t>和</a:t>
            </a:r>
            <a:r>
              <a:rPr lang="en-US" altLang="zh-CN" sz="2800" b="1" dirty="0">
                <a:solidFill>
                  <a:srgbClr val="0000CC"/>
                </a:solidFill>
                <a:latin typeface="Arial" panose="020B0604020202020204" pitchFamily="34" charset="0"/>
              </a:rPr>
              <a:t>b</a:t>
            </a:r>
            <a:r>
              <a:rPr lang="zh-CN" altLang="en-US" sz="2800" b="1" dirty="0">
                <a:solidFill>
                  <a:srgbClr val="0000CC"/>
                </a:solidFill>
                <a:latin typeface="Arial" panose="020B0604020202020204" pitchFamily="34" charset="0"/>
              </a:rPr>
              <a:t>，但</a:t>
            </a:r>
            <a:r>
              <a:rPr lang="en-US" altLang="zh-CN" sz="2800" b="1" dirty="0">
                <a:solidFill>
                  <a:srgbClr val="0000CC"/>
                </a:solidFill>
                <a:latin typeface="Arial" panose="020B0604020202020204" pitchFamily="34" charset="0"/>
              </a:rPr>
              <a:t>c</a:t>
            </a:r>
            <a:r>
              <a:rPr lang="zh-CN" altLang="en-US" sz="2800" b="1" dirty="0">
                <a:solidFill>
                  <a:srgbClr val="0000CC"/>
                </a:solidFill>
                <a:latin typeface="Arial" panose="020B0604020202020204" pitchFamily="34" charset="0"/>
              </a:rPr>
              <a:t>不是</a:t>
            </a:r>
            <a:endParaRPr lang="zh-CN" altLang="en-US" sz="2800" b="1" dirty="0">
              <a:solidFill>
                <a:srgbClr val="0000CC"/>
              </a:solidFill>
              <a:latin typeface="Arial" panose="020B0604020202020204" pitchFamily="34" charset="0"/>
            </a:endParaRPr>
          </a:p>
        </p:txBody>
      </p:sp>
      <p:pic>
        <p:nvPicPr>
          <p:cNvPr id="171014" name="图片 6"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4"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7" name="矩形 6"/>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latin typeface="Arial" panose="020B0604020202020204" pitchFamily="34" charset="0"/>
              </a:rPr>
              <a:t>0</a:t>
            </a:r>
            <a:endParaRPr lang="zh-CN" altLang="en-US" sz="3200" dirty="0">
              <a:latin typeface="Arial" panose="020B0604020202020204" pitchFamily="34" charset="0"/>
            </a:endParaRPr>
          </a:p>
        </p:txBody>
      </p:sp>
      <p:sp>
        <p:nvSpPr>
          <p:cNvPr id="8" name="矩形 7"/>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latin typeface="Arial" panose="020B0604020202020204" pitchFamily="34" charset="0"/>
              </a:rPr>
              <a:t>3</a:t>
            </a:r>
            <a:endParaRPr lang="zh-CN" altLang="en-US" sz="3200" dirty="0">
              <a:latin typeface="Arial" panose="020B0604020202020204" pitchFamily="34" charset="0"/>
            </a:endParaRPr>
          </a:p>
        </p:txBody>
      </p:sp>
      <p:sp>
        <p:nvSpPr>
          <p:cNvPr id="9" name="TextBox 8"/>
          <p:cNvSpPr txBox="1"/>
          <p:nvPr/>
        </p:nvSpPr>
        <p:spPr>
          <a:xfrm>
            <a:off x="4810125" y="5143500"/>
            <a:ext cx="428625" cy="583565"/>
          </a:xfrm>
          <a:prstGeom prst="rect">
            <a:avLst/>
          </a:prstGeom>
          <a:noFill/>
          <a:ln w="9525">
            <a:noFill/>
          </a:ln>
        </p:spPr>
        <p:txBody>
          <a:bodyPr>
            <a:spAutoFit/>
          </a:bodyPr>
          <a:p>
            <a:r>
              <a:rPr lang="en-US" altLang="zh-CN" sz="3200" b="1" dirty="0">
                <a:latin typeface="Arial" panose="020B0604020202020204" pitchFamily="34" charset="0"/>
              </a:rPr>
              <a:t>b</a:t>
            </a:r>
            <a:endParaRPr lang="zh-CN" altLang="en-US" sz="3200" b="1" dirty="0">
              <a:latin typeface="Arial" panose="020B0604020202020204" pitchFamily="34" charset="0"/>
            </a:endParaRPr>
          </a:p>
        </p:txBody>
      </p:sp>
      <p:sp>
        <p:nvSpPr>
          <p:cNvPr id="10" name="TextBox 9"/>
          <p:cNvSpPr txBox="1"/>
          <p:nvPr/>
        </p:nvSpPr>
        <p:spPr>
          <a:xfrm>
            <a:off x="6096000" y="5143500"/>
            <a:ext cx="428625" cy="583565"/>
          </a:xfrm>
          <a:prstGeom prst="rect">
            <a:avLst/>
          </a:prstGeom>
          <a:noFill/>
          <a:ln w="9525">
            <a:noFill/>
          </a:ln>
        </p:spPr>
        <p:txBody>
          <a:bodyPr>
            <a:spAutoFit/>
          </a:bodyPr>
          <a:p>
            <a:r>
              <a:rPr lang="en-US" altLang="zh-CN" sz="3200" b="1" dirty="0">
                <a:latin typeface="Arial" panose="020B0604020202020204" pitchFamily="34" charset="0"/>
              </a:rPr>
              <a:t>c</a:t>
            </a:r>
            <a:endParaRPr lang="zh-CN" altLang="en-US" sz="3200" b="1" dirty="0">
              <a:latin typeface="Arial" panose="020B0604020202020204" pitchFamily="34" charset="0"/>
            </a:endParaRPr>
          </a:p>
        </p:txBody>
      </p:sp>
      <p:sp>
        <p:nvSpPr>
          <p:cNvPr id="11" name="圆角矩形标注 10"/>
          <p:cNvSpPr/>
          <p:nvPr/>
        </p:nvSpPr>
        <p:spPr>
          <a:xfrm>
            <a:off x="7464425" y="5214938"/>
            <a:ext cx="3060700" cy="714375"/>
          </a:xfrm>
          <a:prstGeom prst="wedgeRoundRectCallout">
            <a:avLst>
              <a:gd name="adj1" fmla="val 12343"/>
              <a:gd name="adj2" fmla="val -15511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第一次调用开始</a:t>
            </a:r>
            <a:endParaRPr lang="zh-CN" altLang="en-US" sz="2800" b="1" dirty="0">
              <a:solidFill>
                <a:srgbClr val="0000CC"/>
              </a:solidFill>
              <a:latin typeface="Arial" panose="020B0604020202020204" pitchFamily="34" charset="0"/>
            </a:endParaRPr>
          </a:p>
        </p:txBody>
      </p:sp>
      <p:pic>
        <p:nvPicPr>
          <p:cNvPr id="172041" name="图片 11"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P spid="10" grpId="0"/>
      <p:bldP spid="11" grpId="0" bldLvl="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8"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173060" name="矩形 6"/>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latin typeface="Arial" panose="020B0604020202020204" pitchFamily="34" charset="0"/>
              </a:rPr>
              <a:t>0</a:t>
            </a:r>
            <a:endParaRPr lang="zh-CN" altLang="en-US" sz="3200" dirty="0">
              <a:latin typeface="Arial" panose="020B0604020202020204" pitchFamily="34" charset="0"/>
            </a:endParaRPr>
          </a:p>
        </p:txBody>
      </p:sp>
      <p:sp>
        <p:nvSpPr>
          <p:cNvPr id="173061" name="矩形 7"/>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latin typeface="Arial" panose="020B0604020202020204" pitchFamily="34" charset="0"/>
              </a:rPr>
              <a:t>3</a:t>
            </a:r>
            <a:endParaRPr lang="zh-CN" altLang="en-US" sz="3200" dirty="0">
              <a:latin typeface="Arial" panose="020B0604020202020204" pitchFamily="34" charset="0"/>
            </a:endParaRPr>
          </a:p>
        </p:txBody>
      </p:sp>
      <p:sp>
        <p:nvSpPr>
          <p:cNvPr id="173062" name="TextBox 8"/>
          <p:cNvSpPr txBox="1"/>
          <p:nvPr/>
        </p:nvSpPr>
        <p:spPr>
          <a:xfrm>
            <a:off x="4810125" y="5143500"/>
            <a:ext cx="428625" cy="583565"/>
          </a:xfrm>
          <a:prstGeom prst="rect">
            <a:avLst/>
          </a:prstGeom>
          <a:noFill/>
          <a:ln w="9525">
            <a:noFill/>
          </a:ln>
        </p:spPr>
        <p:txBody>
          <a:bodyPr>
            <a:spAutoFit/>
          </a:bodyPr>
          <a:p>
            <a:r>
              <a:rPr lang="en-US" altLang="zh-CN" sz="3200" b="1" dirty="0">
                <a:latin typeface="Arial" panose="020B0604020202020204" pitchFamily="34" charset="0"/>
              </a:rPr>
              <a:t>b</a:t>
            </a:r>
            <a:endParaRPr lang="zh-CN" altLang="en-US" sz="3200" b="1" dirty="0">
              <a:latin typeface="Arial" panose="020B0604020202020204" pitchFamily="34" charset="0"/>
            </a:endParaRPr>
          </a:p>
        </p:txBody>
      </p:sp>
      <p:sp>
        <p:nvSpPr>
          <p:cNvPr id="173063" name="TextBox 9"/>
          <p:cNvSpPr txBox="1"/>
          <p:nvPr/>
        </p:nvSpPr>
        <p:spPr>
          <a:xfrm>
            <a:off x="6096000" y="5143500"/>
            <a:ext cx="428625" cy="583565"/>
          </a:xfrm>
          <a:prstGeom prst="rect">
            <a:avLst/>
          </a:prstGeom>
          <a:noFill/>
          <a:ln w="9525">
            <a:noFill/>
          </a:ln>
        </p:spPr>
        <p:txBody>
          <a:bodyPr>
            <a:spAutoFit/>
          </a:bodyPr>
          <a:p>
            <a:r>
              <a:rPr lang="en-US" altLang="zh-CN" sz="3200" b="1" dirty="0">
                <a:latin typeface="Arial" panose="020B0604020202020204" pitchFamily="34" charset="0"/>
              </a:rPr>
              <a:t>c</a:t>
            </a:r>
            <a:endParaRPr lang="zh-CN" altLang="en-US" sz="3200" b="1" dirty="0">
              <a:latin typeface="Arial" panose="020B0604020202020204" pitchFamily="34" charset="0"/>
            </a:endParaRPr>
          </a:p>
        </p:txBody>
      </p:sp>
      <p:sp>
        <p:nvSpPr>
          <p:cNvPr id="11" name="圆角矩形标注 10"/>
          <p:cNvSpPr/>
          <p:nvPr/>
        </p:nvSpPr>
        <p:spPr>
          <a:xfrm>
            <a:off x="7391400" y="5229225"/>
            <a:ext cx="3133725" cy="714375"/>
          </a:xfrm>
          <a:prstGeom prst="wedgeRoundRectCallout">
            <a:avLst>
              <a:gd name="adj1" fmla="val 13222"/>
              <a:gd name="adj2" fmla="val -15511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第一次调用期间</a:t>
            </a:r>
            <a:endParaRPr lang="zh-CN" altLang="en-US" sz="2800" b="1" dirty="0">
              <a:solidFill>
                <a:srgbClr val="0000CC"/>
              </a:solidFill>
              <a:latin typeface="Arial" panose="020B0604020202020204" pitchFamily="34" charset="0"/>
            </a:endParaRPr>
          </a:p>
        </p:txBody>
      </p:sp>
      <p:sp>
        <p:nvSpPr>
          <p:cNvPr id="12" name="矩形 11"/>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1</a:t>
            </a:r>
            <a:endParaRPr lang="zh-CN" altLang="en-US" sz="3200" dirty="0">
              <a:solidFill>
                <a:srgbClr val="FF0000"/>
              </a:solidFill>
              <a:latin typeface="Arial" panose="020B0604020202020204" pitchFamily="34" charset="0"/>
            </a:endParaRPr>
          </a:p>
        </p:txBody>
      </p:sp>
      <p:sp>
        <p:nvSpPr>
          <p:cNvPr id="13" name="矩形 12"/>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4</a:t>
            </a:r>
            <a:endParaRPr lang="zh-CN" altLang="en-US" sz="3200" dirty="0">
              <a:solidFill>
                <a:srgbClr val="FF0000"/>
              </a:solidFill>
              <a:latin typeface="Arial" panose="020B0604020202020204" pitchFamily="34" charset="0"/>
            </a:endParaRPr>
          </a:p>
        </p:txBody>
      </p:sp>
      <p:pic>
        <p:nvPicPr>
          <p:cNvPr id="173067" name="图片 1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000000"/>
                                          </p:val>
                                        </p:tav>
                                        <p:tav tm="100000">
                                          <p:val>
                                            <p:strVal val="#ppt_w"/>
                                          </p:val>
                                        </p:tav>
                                      </p:tavLst>
                                    </p:anim>
                                    <p:anim calcmode="lin" valueType="num">
                                      <p:cBhvr>
                                        <p:cTn id="17" dur="500" fill="hold"/>
                                        <p:tgtEl>
                                          <p:spTgt spid="13"/>
                                        </p:tgtEl>
                                        <p:attrNameLst>
                                          <p:attrName>ppt_h</p:attrName>
                                        </p:attrNameLst>
                                      </p:cBhvr>
                                      <p:tavLst>
                                        <p:tav tm="0">
                                          <p:val>
                                            <p:fltVal val="0.000000"/>
                                          </p:val>
                                        </p:tav>
                                        <p:tav tm="100000">
                                          <p:val>
                                            <p:strVal val="#ppt_h"/>
                                          </p:val>
                                        </p:tav>
                                      </p:tavLst>
                                    </p:anim>
                                    <p:anim calcmode="lin" valueType="num">
                                      <p:cBhvr>
                                        <p:cTn id="18" dur="500" fill="hold"/>
                                        <p:tgtEl>
                                          <p:spTgt spid="13"/>
                                        </p:tgtEl>
                                        <p:attrNameLst>
                                          <p:attrName>style.rotation</p:attrName>
                                        </p:attrNameLst>
                                      </p:cBhvr>
                                      <p:tavLst>
                                        <p:tav tm="0">
                                          <p:val>
                                            <p:fltVal val="360.000000"/>
                                          </p:val>
                                        </p:tav>
                                        <p:tav tm="100000">
                                          <p:val>
                                            <p:fltVal val="0.000000"/>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内容占位符 2"/>
          <p:cNvSpPr>
            <a:spLocks noGrp="1"/>
          </p:cNvSpPr>
          <p:nvPr>
            <p:ph idx="1"/>
          </p:nvPr>
        </p:nvSpPr>
        <p:spPr>
          <a:xfrm>
            <a:off x="2024063" y="857250"/>
            <a:ext cx="8153400" cy="4643438"/>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  (3) </a:t>
            </a:r>
            <a:r>
              <a:rPr kumimoji="1" lang="zh-CN" altLang="zh-CN" dirty="0">
                <a:latin typeface="+mn-lt"/>
                <a:ea typeface="+mn-ea"/>
              </a:rPr>
              <a:t>Ｃ程序的执行是从</a:t>
            </a:r>
            <a:r>
              <a:rPr kumimoji="1" lang="en-US" altLang="zh-CN" dirty="0">
                <a:latin typeface="+mn-lt"/>
                <a:ea typeface="+mn-ea"/>
              </a:rPr>
              <a:t>main</a:t>
            </a:r>
            <a:r>
              <a:rPr kumimoji="1" lang="zh-CN" altLang="zh-CN" dirty="0">
                <a:latin typeface="+mn-lt"/>
                <a:ea typeface="+mn-ea"/>
              </a:rPr>
              <a:t>函数开始的，如果在</a:t>
            </a:r>
            <a:r>
              <a:rPr kumimoji="1" lang="en-US" altLang="zh-CN" dirty="0">
                <a:latin typeface="+mn-lt"/>
                <a:ea typeface="+mn-ea"/>
              </a:rPr>
              <a:t>main</a:t>
            </a:r>
            <a:r>
              <a:rPr kumimoji="1" lang="zh-CN" altLang="zh-CN" dirty="0">
                <a:latin typeface="+mn-lt"/>
                <a:ea typeface="+mn-ea"/>
              </a:rPr>
              <a:t>函数中调用其他函数，在调用后流程返回到</a:t>
            </a:r>
            <a:r>
              <a:rPr kumimoji="1" lang="en-US" altLang="zh-CN" dirty="0">
                <a:latin typeface="+mn-lt"/>
                <a:ea typeface="+mn-ea"/>
              </a:rPr>
              <a:t>main</a:t>
            </a:r>
            <a:r>
              <a:rPr kumimoji="1" lang="zh-CN" altLang="zh-CN" dirty="0">
                <a:latin typeface="+mn-lt"/>
                <a:ea typeface="+mn-ea"/>
              </a:rPr>
              <a:t>函数，在</a:t>
            </a:r>
            <a:r>
              <a:rPr kumimoji="1" lang="en-US" altLang="zh-CN" dirty="0">
                <a:latin typeface="+mn-lt"/>
                <a:ea typeface="+mn-ea"/>
              </a:rPr>
              <a:t>main</a:t>
            </a:r>
            <a:r>
              <a:rPr kumimoji="1" lang="zh-CN" altLang="zh-CN" dirty="0">
                <a:latin typeface="+mn-lt"/>
                <a:ea typeface="+mn-ea"/>
              </a:rPr>
              <a:t>函数中结束整个程序的运行。</a:t>
            </a:r>
            <a:endParaRPr kumimoji="1" lang="zh-CN" altLang="en-US" dirty="0">
              <a:latin typeface="+mn-lt"/>
              <a:ea typeface="+mn-ea"/>
            </a:endParaRPr>
          </a:p>
        </p:txBody>
      </p:sp>
      <p:pic>
        <p:nvPicPr>
          <p:cNvPr id="19459"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2"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174084" name="TextBox 8"/>
          <p:cNvSpPr txBox="1"/>
          <p:nvPr/>
        </p:nvSpPr>
        <p:spPr>
          <a:xfrm>
            <a:off x="4810125" y="5143500"/>
            <a:ext cx="428625" cy="583565"/>
          </a:xfrm>
          <a:prstGeom prst="rect">
            <a:avLst/>
          </a:prstGeom>
          <a:noFill/>
          <a:ln w="9525">
            <a:noFill/>
          </a:ln>
        </p:spPr>
        <p:txBody>
          <a:bodyPr>
            <a:spAutoFit/>
          </a:bodyPr>
          <a:p>
            <a:r>
              <a:rPr lang="en-US" altLang="zh-CN" sz="3200" b="1" dirty="0">
                <a:latin typeface="Arial" panose="020B0604020202020204" pitchFamily="34" charset="0"/>
              </a:rPr>
              <a:t>b</a:t>
            </a:r>
            <a:endParaRPr lang="zh-CN" altLang="en-US" sz="3200" b="1" dirty="0">
              <a:latin typeface="Arial" panose="020B0604020202020204" pitchFamily="34" charset="0"/>
            </a:endParaRPr>
          </a:p>
        </p:txBody>
      </p:sp>
      <p:sp>
        <p:nvSpPr>
          <p:cNvPr id="174085" name="TextBox 9"/>
          <p:cNvSpPr txBox="1"/>
          <p:nvPr/>
        </p:nvSpPr>
        <p:spPr>
          <a:xfrm>
            <a:off x="6096000" y="5143500"/>
            <a:ext cx="428625" cy="583565"/>
          </a:xfrm>
          <a:prstGeom prst="rect">
            <a:avLst/>
          </a:prstGeom>
          <a:noFill/>
          <a:ln w="9525">
            <a:noFill/>
          </a:ln>
        </p:spPr>
        <p:txBody>
          <a:bodyPr>
            <a:spAutoFit/>
          </a:bodyPr>
          <a:p>
            <a:r>
              <a:rPr lang="en-US" altLang="zh-CN" sz="3200" b="1" dirty="0">
                <a:latin typeface="Arial" panose="020B0604020202020204" pitchFamily="34" charset="0"/>
              </a:rPr>
              <a:t>c</a:t>
            </a:r>
            <a:endParaRPr lang="zh-CN" altLang="en-US" sz="3200" b="1" dirty="0">
              <a:latin typeface="Arial" panose="020B0604020202020204" pitchFamily="34" charset="0"/>
            </a:endParaRPr>
          </a:p>
        </p:txBody>
      </p:sp>
      <p:sp>
        <p:nvSpPr>
          <p:cNvPr id="11" name="圆角矩形标注 10"/>
          <p:cNvSpPr/>
          <p:nvPr/>
        </p:nvSpPr>
        <p:spPr>
          <a:xfrm>
            <a:off x="7535863" y="5214938"/>
            <a:ext cx="2989262" cy="714375"/>
          </a:xfrm>
          <a:prstGeom prst="wedgeRoundRectCallout">
            <a:avLst>
              <a:gd name="adj1" fmla="val 11444"/>
              <a:gd name="adj2" fmla="val -15511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第一次调用结束</a:t>
            </a:r>
            <a:endParaRPr lang="zh-CN" altLang="en-US" sz="2800" b="1" dirty="0">
              <a:solidFill>
                <a:srgbClr val="0000CC"/>
              </a:solidFill>
              <a:latin typeface="Arial" panose="020B0604020202020204" pitchFamily="34" charset="0"/>
            </a:endParaRPr>
          </a:p>
        </p:txBody>
      </p:sp>
      <p:sp>
        <p:nvSpPr>
          <p:cNvPr id="174087" name="矩形 11"/>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1</a:t>
            </a:r>
            <a:endParaRPr lang="zh-CN" altLang="en-US" sz="3200" dirty="0">
              <a:solidFill>
                <a:srgbClr val="FF0000"/>
              </a:solidFill>
              <a:latin typeface="Arial" panose="020B0604020202020204" pitchFamily="34" charset="0"/>
            </a:endParaRPr>
          </a:p>
        </p:txBody>
      </p:sp>
      <p:sp>
        <p:nvSpPr>
          <p:cNvPr id="174088" name="矩形 12"/>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4</a:t>
            </a:r>
            <a:endParaRPr lang="zh-CN" altLang="en-US" sz="3200" dirty="0">
              <a:solidFill>
                <a:srgbClr val="FF0000"/>
              </a:solidFill>
              <a:latin typeface="Arial" panose="020B0604020202020204" pitchFamily="34" charset="0"/>
            </a:endParaRPr>
          </a:p>
        </p:txBody>
      </p:sp>
      <p:sp>
        <p:nvSpPr>
          <p:cNvPr id="14" name="矩形 13"/>
          <p:cNvSpPr/>
          <p:nvPr/>
        </p:nvSpPr>
        <p:spPr>
          <a:xfrm>
            <a:off x="4310063" y="5214938"/>
            <a:ext cx="1357312" cy="1214437"/>
          </a:xfrm>
          <a:prstGeom prst="rect">
            <a:avLst/>
          </a:prstGeom>
          <a:solidFill>
            <a:schemeClr val="accent1"/>
          </a:solidFill>
          <a:ln w="9525">
            <a:noFill/>
          </a:ln>
        </p:spPr>
        <p:txBody>
          <a:bodyPr wrap="none"/>
          <a:p>
            <a:endParaRPr lang="zh-CN" altLang="en-US" dirty="0">
              <a:latin typeface="Arial" panose="020B0604020202020204" pitchFamily="34" charset="0"/>
            </a:endParaRPr>
          </a:p>
        </p:txBody>
      </p:sp>
      <p:sp>
        <p:nvSpPr>
          <p:cNvPr id="15" name="圆角矩形标注 14"/>
          <p:cNvSpPr/>
          <p:nvPr/>
        </p:nvSpPr>
        <p:spPr>
          <a:xfrm>
            <a:off x="5595938" y="3143250"/>
            <a:ext cx="642937" cy="500063"/>
          </a:xfrm>
          <a:prstGeom prst="wedgeRoundRectCallout">
            <a:avLst>
              <a:gd name="adj1" fmla="val 6394"/>
              <a:gd name="adj2" fmla="val 146694"/>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en-US" altLang="zh-CN" sz="2800" b="1" dirty="0">
                <a:solidFill>
                  <a:srgbClr val="0000CC"/>
                </a:solidFill>
                <a:latin typeface="Arial" panose="020B0604020202020204" pitchFamily="34" charset="0"/>
              </a:rPr>
              <a:t>7</a:t>
            </a:r>
            <a:endParaRPr lang="zh-CN" altLang="en-US" sz="2800" b="1" dirty="0">
              <a:solidFill>
                <a:srgbClr val="0000CC"/>
              </a:solidFill>
              <a:latin typeface="Arial" panose="020B0604020202020204" pitchFamily="34" charset="0"/>
            </a:endParaRPr>
          </a:p>
        </p:txBody>
      </p:sp>
      <p:pic>
        <p:nvPicPr>
          <p:cNvPr id="174091" name="图片 11"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Top)">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4" grpId="0" bldLvl="0" animBg="1"/>
      <p:bldP spid="15" grpId="0" bldLvl="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9" name="TextBox 8"/>
          <p:cNvSpPr txBox="1"/>
          <p:nvPr/>
        </p:nvSpPr>
        <p:spPr>
          <a:xfrm>
            <a:off x="4810125" y="5143500"/>
            <a:ext cx="428625" cy="583565"/>
          </a:xfrm>
          <a:prstGeom prst="rect">
            <a:avLst/>
          </a:prstGeom>
          <a:noFill/>
          <a:ln w="9525">
            <a:noFill/>
          </a:ln>
        </p:spPr>
        <p:txBody>
          <a:bodyPr>
            <a:spAutoFit/>
          </a:bodyPr>
          <a:p>
            <a:r>
              <a:rPr lang="en-US" altLang="zh-CN" sz="3200" b="1" dirty="0">
                <a:latin typeface="Arial" panose="020B0604020202020204" pitchFamily="34" charset="0"/>
              </a:rPr>
              <a:t>b</a:t>
            </a:r>
            <a:endParaRPr lang="zh-CN" altLang="en-US" sz="3200" b="1" dirty="0">
              <a:latin typeface="Arial" panose="020B0604020202020204" pitchFamily="34" charset="0"/>
            </a:endParaRPr>
          </a:p>
        </p:txBody>
      </p:sp>
      <p:sp>
        <p:nvSpPr>
          <p:cNvPr id="175109" name="TextBox 9"/>
          <p:cNvSpPr txBox="1"/>
          <p:nvPr/>
        </p:nvSpPr>
        <p:spPr>
          <a:xfrm>
            <a:off x="6096000" y="5143500"/>
            <a:ext cx="428625" cy="583565"/>
          </a:xfrm>
          <a:prstGeom prst="rect">
            <a:avLst/>
          </a:prstGeom>
          <a:noFill/>
          <a:ln w="9525">
            <a:noFill/>
          </a:ln>
        </p:spPr>
        <p:txBody>
          <a:bodyPr>
            <a:spAutoFit/>
          </a:bodyPr>
          <a:p>
            <a:r>
              <a:rPr lang="en-US" altLang="zh-CN" sz="3200" b="1" dirty="0">
                <a:latin typeface="Arial" panose="020B0604020202020204" pitchFamily="34" charset="0"/>
              </a:rPr>
              <a:t>c</a:t>
            </a:r>
            <a:endParaRPr lang="zh-CN" altLang="en-US" sz="3200" b="1" dirty="0">
              <a:latin typeface="Arial" panose="020B0604020202020204" pitchFamily="34" charset="0"/>
            </a:endParaRPr>
          </a:p>
        </p:txBody>
      </p:sp>
      <p:sp>
        <p:nvSpPr>
          <p:cNvPr id="11" name="圆角矩形标注 10"/>
          <p:cNvSpPr/>
          <p:nvPr/>
        </p:nvSpPr>
        <p:spPr>
          <a:xfrm>
            <a:off x="7535863" y="5214938"/>
            <a:ext cx="2989262" cy="714375"/>
          </a:xfrm>
          <a:prstGeom prst="wedgeRoundRectCallout">
            <a:avLst>
              <a:gd name="adj1" fmla="val 11444"/>
              <a:gd name="adj2" fmla="val -15511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第二次调用开始</a:t>
            </a:r>
            <a:endParaRPr lang="zh-CN" altLang="en-US" sz="2800" b="1" dirty="0">
              <a:solidFill>
                <a:srgbClr val="0000CC"/>
              </a:solidFill>
              <a:latin typeface="Arial" panose="020B0604020202020204" pitchFamily="34" charset="0"/>
            </a:endParaRPr>
          </a:p>
        </p:txBody>
      </p:sp>
      <p:sp>
        <p:nvSpPr>
          <p:cNvPr id="12" name="矩形 11"/>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00B050"/>
                </a:solidFill>
                <a:latin typeface="Arial" panose="020B0604020202020204" pitchFamily="34" charset="0"/>
              </a:rPr>
              <a:t>0</a:t>
            </a:r>
            <a:endParaRPr lang="zh-CN" altLang="en-US" sz="3200" dirty="0">
              <a:solidFill>
                <a:srgbClr val="00B050"/>
              </a:solidFill>
              <a:latin typeface="Arial" panose="020B0604020202020204" pitchFamily="34" charset="0"/>
            </a:endParaRPr>
          </a:p>
        </p:txBody>
      </p:sp>
      <p:sp>
        <p:nvSpPr>
          <p:cNvPr id="175112" name="矩形 12"/>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4</a:t>
            </a:r>
            <a:endParaRPr lang="zh-CN" altLang="en-US" sz="3200" dirty="0">
              <a:solidFill>
                <a:srgbClr val="FF0000"/>
              </a:solidFill>
              <a:latin typeface="Arial" panose="020B0604020202020204" pitchFamily="34" charset="0"/>
            </a:endParaRPr>
          </a:p>
        </p:txBody>
      </p:sp>
      <p:pic>
        <p:nvPicPr>
          <p:cNvPr id="175113" name="图片 9"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ldLvl="0" animBg="1"/>
      <p:bldP spid="12" grpId="0" bldLvl="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30"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176132" name="TextBox 8"/>
          <p:cNvSpPr txBox="1"/>
          <p:nvPr/>
        </p:nvSpPr>
        <p:spPr>
          <a:xfrm>
            <a:off x="4810125" y="5143500"/>
            <a:ext cx="428625" cy="583565"/>
          </a:xfrm>
          <a:prstGeom prst="rect">
            <a:avLst/>
          </a:prstGeom>
          <a:noFill/>
          <a:ln w="9525">
            <a:noFill/>
          </a:ln>
        </p:spPr>
        <p:txBody>
          <a:bodyPr>
            <a:spAutoFit/>
          </a:bodyPr>
          <a:p>
            <a:r>
              <a:rPr lang="en-US" altLang="zh-CN" sz="3200" b="1" dirty="0">
                <a:latin typeface="Arial" panose="020B0604020202020204" pitchFamily="34" charset="0"/>
              </a:rPr>
              <a:t>b</a:t>
            </a:r>
            <a:endParaRPr lang="zh-CN" altLang="en-US" sz="3200" b="1" dirty="0">
              <a:latin typeface="Arial" panose="020B0604020202020204" pitchFamily="34" charset="0"/>
            </a:endParaRPr>
          </a:p>
        </p:txBody>
      </p:sp>
      <p:sp>
        <p:nvSpPr>
          <p:cNvPr id="176133" name="TextBox 9"/>
          <p:cNvSpPr txBox="1"/>
          <p:nvPr/>
        </p:nvSpPr>
        <p:spPr>
          <a:xfrm>
            <a:off x="6096000" y="5143500"/>
            <a:ext cx="428625" cy="583565"/>
          </a:xfrm>
          <a:prstGeom prst="rect">
            <a:avLst/>
          </a:prstGeom>
          <a:noFill/>
          <a:ln w="9525">
            <a:noFill/>
          </a:ln>
        </p:spPr>
        <p:txBody>
          <a:bodyPr>
            <a:spAutoFit/>
          </a:bodyPr>
          <a:p>
            <a:r>
              <a:rPr lang="en-US" altLang="zh-CN" sz="3200" b="1" dirty="0">
                <a:latin typeface="Arial" panose="020B0604020202020204" pitchFamily="34" charset="0"/>
              </a:rPr>
              <a:t>c</a:t>
            </a:r>
            <a:endParaRPr lang="zh-CN" altLang="en-US" sz="3200" b="1" dirty="0">
              <a:latin typeface="Arial" panose="020B0604020202020204" pitchFamily="34" charset="0"/>
            </a:endParaRPr>
          </a:p>
        </p:txBody>
      </p:sp>
      <p:sp>
        <p:nvSpPr>
          <p:cNvPr id="11" name="圆角矩形标注 10"/>
          <p:cNvSpPr/>
          <p:nvPr/>
        </p:nvSpPr>
        <p:spPr>
          <a:xfrm>
            <a:off x="7535863" y="5214938"/>
            <a:ext cx="2989262" cy="714375"/>
          </a:xfrm>
          <a:prstGeom prst="wedgeRoundRectCallout">
            <a:avLst>
              <a:gd name="adj1" fmla="val 11444"/>
              <a:gd name="adj2" fmla="val -15511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第二次调用期间</a:t>
            </a:r>
            <a:endParaRPr lang="zh-CN" altLang="en-US" sz="2800" b="1" dirty="0">
              <a:solidFill>
                <a:srgbClr val="0000CC"/>
              </a:solidFill>
              <a:latin typeface="Arial" panose="020B0604020202020204" pitchFamily="34" charset="0"/>
            </a:endParaRPr>
          </a:p>
        </p:txBody>
      </p:sp>
      <p:sp>
        <p:nvSpPr>
          <p:cNvPr id="176135" name="矩形 11"/>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00B050"/>
                </a:solidFill>
                <a:latin typeface="Arial" panose="020B0604020202020204" pitchFamily="34" charset="0"/>
              </a:rPr>
              <a:t>0</a:t>
            </a:r>
            <a:endParaRPr lang="zh-CN" altLang="en-US" sz="3200" dirty="0">
              <a:solidFill>
                <a:srgbClr val="00B050"/>
              </a:solidFill>
              <a:latin typeface="Arial" panose="020B0604020202020204" pitchFamily="34" charset="0"/>
            </a:endParaRPr>
          </a:p>
        </p:txBody>
      </p:sp>
      <p:sp>
        <p:nvSpPr>
          <p:cNvPr id="176136" name="矩形 12"/>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4</a:t>
            </a:r>
            <a:endParaRPr lang="zh-CN" altLang="en-US" sz="3200" dirty="0">
              <a:solidFill>
                <a:srgbClr val="FF0000"/>
              </a:solidFill>
              <a:latin typeface="Arial" panose="020B0604020202020204" pitchFamily="34" charset="0"/>
            </a:endParaRPr>
          </a:p>
        </p:txBody>
      </p:sp>
      <p:sp>
        <p:nvSpPr>
          <p:cNvPr id="14" name="矩形 13"/>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5</a:t>
            </a:r>
            <a:endParaRPr lang="zh-CN" altLang="en-US" sz="3200" dirty="0">
              <a:solidFill>
                <a:srgbClr val="FF0000"/>
              </a:solidFill>
              <a:latin typeface="Arial" panose="020B0604020202020204" pitchFamily="34" charset="0"/>
            </a:endParaRPr>
          </a:p>
        </p:txBody>
      </p:sp>
      <p:sp>
        <p:nvSpPr>
          <p:cNvPr id="15" name="矩形 14"/>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1</a:t>
            </a:r>
            <a:endParaRPr lang="zh-CN" altLang="en-US" sz="3200" dirty="0">
              <a:solidFill>
                <a:srgbClr val="FF0000"/>
              </a:solidFill>
              <a:latin typeface="Arial" panose="020B0604020202020204" pitchFamily="34" charset="0"/>
            </a:endParaRPr>
          </a:p>
        </p:txBody>
      </p:sp>
      <p:pic>
        <p:nvPicPr>
          <p:cNvPr id="176139" name="图片 11"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000000"/>
                                          </p:val>
                                        </p:tav>
                                        <p:tav tm="100000">
                                          <p:val>
                                            <p:strVal val="#ppt_w"/>
                                          </p:val>
                                        </p:tav>
                                      </p:tavLst>
                                    </p:anim>
                                    <p:anim calcmode="lin" valueType="num">
                                      <p:cBhvr>
                                        <p:cTn id="17" dur="500" fill="hold"/>
                                        <p:tgtEl>
                                          <p:spTgt spid="14"/>
                                        </p:tgtEl>
                                        <p:attrNameLst>
                                          <p:attrName>ppt_h</p:attrName>
                                        </p:attrNameLst>
                                      </p:cBhvr>
                                      <p:tavLst>
                                        <p:tav tm="0">
                                          <p:val>
                                            <p:fltVal val="0.000000"/>
                                          </p:val>
                                        </p:tav>
                                        <p:tav tm="100000">
                                          <p:val>
                                            <p:strVal val="#ppt_h"/>
                                          </p:val>
                                        </p:tav>
                                      </p:tavLst>
                                    </p:anim>
                                    <p:anim calcmode="lin" valueType="num">
                                      <p:cBhvr>
                                        <p:cTn id="18" dur="500" fill="hold"/>
                                        <p:tgtEl>
                                          <p:spTgt spid="14"/>
                                        </p:tgtEl>
                                        <p:attrNameLst>
                                          <p:attrName>style.rotation</p:attrName>
                                        </p:attrNameLst>
                                      </p:cBhvr>
                                      <p:tavLst>
                                        <p:tav tm="0">
                                          <p:val>
                                            <p:fltVal val="360.000000"/>
                                          </p:val>
                                        </p:tav>
                                        <p:tav tm="100000">
                                          <p:val>
                                            <p:fltVal val="0.000000"/>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4" grpId="0" bldLvl="0" animBg="1"/>
      <p:bldP spid="15" grpId="0" bldLvl="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4"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177156" name="TextBox 8"/>
          <p:cNvSpPr txBox="1"/>
          <p:nvPr/>
        </p:nvSpPr>
        <p:spPr>
          <a:xfrm>
            <a:off x="4810125" y="5143500"/>
            <a:ext cx="428625" cy="583565"/>
          </a:xfrm>
          <a:prstGeom prst="rect">
            <a:avLst/>
          </a:prstGeom>
          <a:noFill/>
          <a:ln w="9525">
            <a:noFill/>
          </a:ln>
        </p:spPr>
        <p:txBody>
          <a:bodyPr>
            <a:spAutoFit/>
          </a:bodyPr>
          <a:p>
            <a:r>
              <a:rPr lang="en-US" altLang="zh-CN" sz="3200" b="1" dirty="0">
                <a:latin typeface="Arial" panose="020B0604020202020204" pitchFamily="34" charset="0"/>
              </a:rPr>
              <a:t>b</a:t>
            </a:r>
            <a:endParaRPr lang="zh-CN" altLang="en-US" sz="3200" b="1" dirty="0">
              <a:latin typeface="Arial" panose="020B0604020202020204" pitchFamily="34" charset="0"/>
            </a:endParaRPr>
          </a:p>
        </p:txBody>
      </p:sp>
      <p:sp>
        <p:nvSpPr>
          <p:cNvPr id="177157" name="TextBox 9"/>
          <p:cNvSpPr txBox="1"/>
          <p:nvPr/>
        </p:nvSpPr>
        <p:spPr>
          <a:xfrm>
            <a:off x="6096000" y="5143500"/>
            <a:ext cx="428625" cy="583565"/>
          </a:xfrm>
          <a:prstGeom prst="rect">
            <a:avLst/>
          </a:prstGeom>
          <a:noFill/>
          <a:ln w="9525">
            <a:noFill/>
          </a:ln>
        </p:spPr>
        <p:txBody>
          <a:bodyPr>
            <a:spAutoFit/>
          </a:bodyPr>
          <a:p>
            <a:r>
              <a:rPr lang="en-US" altLang="zh-CN" sz="3200" b="1" dirty="0">
                <a:latin typeface="Arial" panose="020B0604020202020204" pitchFamily="34" charset="0"/>
              </a:rPr>
              <a:t>c</a:t>
            </a:r>
            <a:endParaRPr lang="zh-CN" altLang="en-US" sz="3200" b="1" dirty="0">
              <a:latin typeface="Arial" panose="020B0604020202020204" pitchFamily="34" charset="0"/>
            </a:endParaRPr>
          </a:p>
        </p:txBody>
      </p:sp>
      <p:sp>
        <p:nvSpPr>
          <p:cNvPr id="11" name="圆角矩形标注 10"/>
          <p:cNvSpPr/>
          <p:nvPr/>
        </p:nvSpPr>
        <p:spPr>
          <a:xfrm>
            <a:off x="7535863" y="5214938"/>
            <a:ext cx="2989262" cy="714375"/>
          </a:xfrm>
          <a:prstGeom prst="wedgeRoundRectCallout">
            <a:avLst>
              <a:gd name="adj1" fmla="val 11444"/>
              <a:gd name="adj2" fmla="val -15511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第二次调用结束</a:t>
            </a:r>
            <a:endParaRPr lang="zh-CN" altLang="en-US" sz="2800" b="1" dirty="0">
              <a:solidFill>
                <a:srgbClr val="0000CC"/>
              </a:solidFill>
              <a:latin typeface="Arial" panose="020B0604020202020204" pitchFamily="34" charset="0"/>
            </a:endParaRPr>
          </a:p>
        </p:txBody>
      </p:sp>
      <p:sp>
        <p:nvSpPr>
          <p:cNvPr id="177159" name="矩形 11"/>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1</a:t>
            </a:r>
            <a:endParaRPr lang="zh-CN" altLang="en-US" sz="3200" dirty="0">
              <a:solidFill>
                <a:srgbClr val="FF0000"/>
              </a:solidFill>
              <a:latin typeface="Arial" panose="020B0604020202020204" pitchFamily="34" charset="0"/>
            </a:endParaRPr>
          </a:p>
        </p:txBody>
      </p:sp>
      <p:sp>
        <p:nvSpPr>
          <p:cNvPr id="177160" name="矩形 13"/>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5</a:t>
            </a:r>
            <a:endParaRPr lang="zh-CN" altLang="en-US" sz="3200" dirty="0">
              <a:solidFill>
                <a:srgbClr val="FF0000"/>
              </a:solidFill>
              <a:latin typeface="Arial" panose="020B0604020202020204" pitchFamily="34" charset="0"/>
            </a:endParaRPr>
          </a:p>
        </p:txBody>
      </p:sp>
      <p:sp>
        <p:nvSpPr>
          <p:cNvPr id="15" name="矩形 14"/>
          <p:cNvSpPr/>
          <p:nvPr/>
        </p:nvSpPr>
        <p:spPr>
          <a:xfrm>
            <a:off x="4310063" y="5214938"/>
            <a:ext cx="1357312" cy="1214437"/>
          </a:xfrm>
          <a:prstGeom prst="rect">
            <a:avLst/>
          </a:prstGeom>
          <a:solidFill>
            <a:schemeClr val="accent1"/>
          </a:solidFill>
          <a:ln w="9525">
            <a:noFill/>
          </a:ln>
        </p:spPr>
        <p:txBody>
          <a:bodyPr wrap="none"/>
          <a:p>
            <a:endParaRPr lang="zh-CN" altLang="en-US" dirty="0">
              <a:latin typeface="Arial" panose="020B0604020202020204" pitchFamily="34" charset="0"/>
            </a:endParaRPr>
          </a:p>
        </p:txBody>
      </p:sp>
      <p:sp>
        <p:nvSpPr>
          <p:cNvPr id="16" name="圆角矩形标注 15"/>
          <p:cNvSpPr/>
          <p:nvPr/>
        </p:nvSpPr>
        <p:spPr>
          <a:xfrm>
            <a:off x="5595938" y="3143250"/>
            <a:ext cx="642937" cy="500063"/>
          </a:xfrm>
          <a:prstGeom prst="wedgeRoundRectCallout">
            <a:avLst>
              <a:gd name="adj1" fmla="val 6394"/>
              <a:gd name="adj2" fmla="val 146694"/>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en-US" altLang="zh-CN" sz="2800" b="1" dirty="0">
                <a:solidFill>
                  <a:srgbClr val="0000CC"/>
                </a:solidFill>
                <a:latin typeface="Arial" panose="020B0604020202020204" pitchFamily="34" charset="0"/>
              </a:rPr>
              <a:t>8</a:t>
            </a:r>
            <a:endParaRPr lang="zh-CN" altLang="en-US" sz="2800" b="1" dirty="0">
              <a:solidFill>
                <a:srgbClr val="0000CC"/>
              </a:solidFill>
              <a:latin typeface="Arial" panose="020B0604020202020204" pitchFamily="34" charset="0"/>
            </a:endParaRPr>
          </a:p>
        </p:txBody>
      </p:sp>
      <p:pic>
        <p:nvPicPr>
          <p:cNvPr id="177163" name="图片 11"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lide(fromTop)">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5" grpId="0" bldLvl="0" animBg="1"/>
      <p:bldP spid="16" grpId="0" bldLvl="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8"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9" name="TextBox 8"/>
          <p:cNvSpPr txBox="1"/>
          <p:nvPr/>
        </p:nvSpPr>
        <p:spPr>
          <a:xfrm>
            <a:off x="4810125" y="5143500"/>
            <a:ext cx="428625" cy="583565"/>
          </a:xfrm>
          <a:prstGeom prst="rect">
            <a:avLst/>
          </a:prstGeom>
          <a:noFill/>
          <a:ln w="9525">
            <a:noFill/>
          </a:ln>
        </p:spPr>
        <p:txBody>
          <a:bodyPr>
            <a:spAutoFit/>
          </a:bodyPr>
          <a:p>
            <a:r>
              <a:rPr lang="en-US" altLang="zh-CN" sz="3200" b="1" dirty="0">
                <a:latin typeface="Arial" panose="020B0604020202020204" pitchFamily="34" charset="0"/>
              </a:rPr>
              <a:t>b</a:t>
            </a:r>
            <a:endParaRPr lang="zh-CN" altLang="en-US" sz="3200" b="1" dirty="0">
              <a:latin typeface="Arial" panose="020B0604020202020204" pitchFamily="34" charset="0"/>
            </a:endParaRPr>
          </a:p>
        </p:txBody>
      </p:sp>
      <p:sp>
        <p:nvSpPr>
          <p:cNvPr id="178181" name="TextBox 9"/>
          <p:cNvSpPr txBox="1"/>
          <p:nvPr/>
        </p:nvSpPr>
        <p:spPr>
          <a:xfrm>
            <a:off x="6096000" y="5143500"/>
            <a:ext cx="428625" cy="583565"/>
          </a:xfrm>
          <a:prstGeom prst="rect">
            <a:avLst/>
          </a:prstGeom>
          <a:noFill/>
          <a:ln w="9525">
            <a:noFill/>
          </a:ln>
        </p:spPr>
        <p:txBody>
          <a:bodyPr>
            <a:spAutoFit/>
          </a:bodyPr>
          <a:p>
            <a:r>
              <a:rPr lang="en-US" altLang="zh-CN" sz="3200" b="1" dirty="0">
                <a:latin typeface="Arial" panose="020B0604020202020204" pitchFamily="34" charset="0"/>
              </a:rPr>
              <a:t>c</a:t>
            </a:r>
            <a:endParaRPr lang="zh-CN" altLang="en-US" sz="3200" b="1" dirty="0">
              <a:latin typeface="Arial" panose="020B0604020202020204" pitchFamily="34" charset="0"/>
            </a:endParaRPr>
          </a:p>
        </p:txBody>
      </p:sp>
      <p:sp>
        <p:nvSpPr>
          <p:cNvPr id="11" name="圆角矩形标注 10"/>
          <p:cNvSpPr/>
          <p:nvPr/>
        </p:nvSpPr>
        <p:spPr>
          <a:xfrm>
            <a:off x="7535863" y="5214938"/>
            <a:ext cx="2989262" cy="714375"/>
          </a:xfrm>
          <a:prstGeom prst="wedgeRoundRectCallout">
            <a:avLst>
              <a:gd name="adj1" fmla="val 11444"/>
              <a:gd name="adj2" fmla="val -15511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第三次调用开始</a:t>
            </a:r>
            <a:endParaRPr lang="zh-CN" altLang="en-US" sz="2800" b="1" dirty="0">
              <a:solidFill>
                <a:srgbClr val="0000CC"/>
              </a:solidFill>
              <a:latin typeface="Arial" panose="020B0604020202020204" pitchFamily="34" charset="0"/>
            </a:endParaRPr>
          </a:p>
        </p:txBody>
      </p:sp>
      <p:sp>
        <p:nvSpPr>
          <p:cNvPr id="12" name="矩形 11"/>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9D138D"/>
                </a:solidFill>
                <a:latin typeface="Arial" panose="020B0604020202020204" pitchFamily="34" charset="0"/>
              </a:rPr>
              <a:t>0</a:t>
            </a:r>
            <a:endParaRPr lang="zh-CN" altLang="en-US" sz="3200" dirty="0">
              <a:solidFill>
                <a:srgbClr val="9D138D"/>
              </a:solidFill>
              <a:latin typeface="Arial" panose="020B0604020202020204" pitchFamily="34" charset="0"/>
            </a:endParaRPr>
          </a:p>
        </p:txBody>
      </p:sp>
      <p:sp>
        <p:nvSpPr>
          <p:cNvPr id="178184" name="矩形 12"/>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5</a:t>
            </a:r>
            <a:endParaRPr lang="zh-CN" altLang="en-US" sz="3200" dirty="0">
              <a:solidFill>
                <a:srgbClr val="FF0000"/>
              </a:solidFill>
              <a:latin typeface="Arial" panose="020B0604020202020204" pitchFamily="34" charset="0"/>
            </a:endParaRPr>
          </a:p>
        </p:txBody>
      </p:sp>
      <p:pic>
        <p:nvPicPr>
          <p:cNvPr id="178185" name="图片 9"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ldLvl="0" animBg="1"/>
      <p:bldP spid="12" grpId="0" bldLvl="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2"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179204" name="TextBox 8"/>
          <p:cNvSpPr txBox="1"/>
          <p:nvPr/>
        </p:nvSpPr>
        <p:spPr>
          <a:xfrm>
            <a:off x="4810125" y="5143500"/>
            <a:ext cx="428625" cy="583565"/>
          </a:xfrm>
          <a:prstGeom prst="rect">
            <a:avLst/>
          </a:prstGeom>
          <a:noFill/>
          <a:ln w="9525">
            <a:noFill/>
          </a:ln>
        </p:spPr>
        <p:txBody>
          <a:bodyPr>
            <a:spAutoFit/>
          </a:bodyPr>
          <a:p>
            <a:r>
              <a:rPr lang="en-US" altLang="zh-CN" sz="3200" b="1" dirty="0">
                <a:latin typeface="Arial" panose="020B0604020202020204" pitchFamily="34" charset="0"/>
              </a:rPr>
              <a:t>b</a:t>
            </a:r>
            <a:endParaRPr lang="zh-CN" altLang="en-US" sz="3200" b="1" dirty="0">
              <a:latin typeface="Arial" panose="020B0604020202020204" pitchFamily="34" charset="0"/>
            </a:endParaRPr>
          </a:p>
        </p:txBody>
      </p:sp>
      <p:sp>
        <p:nvSpPr>
          <p:cNvPr id="179205" name="TextBox 9"/>
          <p:cNvSpPr txBox="1"/>
          <p:nvPr/>
        </p:nvSpPr>
        <p:spPr>
          <a:xfrm>
            <a:off x="6096000" y="5143500"/>
            <a:ext cx="428625" cy="583565"/>
          </a:xfrm>
          <a:prstGeom prst="rect">
            <a:avLst/>
          </a:prstGeom>
          <a:noFill/>
          <a:ln w="9525">
            <a:noFill/>
          </a:ln>
        </p:spPr>
        <p:txBody>
          <a:bodyPr>
            <a:spAutoFit/>
          </a:bodyPr>
          <a:p>
            <a:r>
              <a:rPr lang="en-US" altLang="zh-CN" sz="3200" b="1" dirty="0">
                <a:latin typeface="Arial" panose="020B0604020202020204" pitchFamily="34" charset="0"/>
              </a:rPr>
              <a:t>c</a:t>
            </a:r>
            <a:endParaRPr lang="zh-CN" altLang="en-US" sz="3200" b="1" dirty="0">
              <a:latin typeface="Arial" panose="020B0604020202020204" pitchFamily="34" charset="0"/>
            </a:endParaRPr>
          </a:p>
        </p:txBody>
      </p:sp>
      <p:sp>
        <p:nvSpPr>
          <p:cNvPr id="11" name="圆角矩形标注 10"/>
          <p:cNvSpPr/>
          <p:nvPr/>
        </p:nvSpPr>
        <p:spPr>
          <a:xfrm>
            <a:off x="7391400" y="5214938"/>
            <a:ext cx="3133725" cy="714375"/>
          </a:xfrm>
          <a:prstGeom prst="wedgeRoundRectCallout">
            <a:avLst>
              <a:gd name="adj1" fmla="val 13222"/>
              <a:gd name="adj2" fmla="val -15511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第三次调用期间</a:t>
            </a:r>
            <a:endParaRPr lang="zh-CN" altLang="en-US" sz="2800" b="1" dirty="0">
              <a:solidFill>
                <a:srgbClr val="0000CC"/>
              </a:solidFill>
              <a:latin typeface="Arial" panose="020B0604020202020204" pitchFamily="34" charset="0"/>
            </a:endParaRPr>
          </a:p>
        </p:txBody>
      </p:sp>
      <p:sp>
        <p:nvSpPr>
          <p:cNvPr id="179207" name="矩形 11"/>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9D138D"/>
                </a:solidFill>
                <a:latin typeface="Arial" panose="020B0604020202020204" pitchFamily="34" charset="0"/>
              </a:rPr>
              <a:t>0</a:t>
            </a:r>
            <a:endParaRPr lang="zh-CN" altLang="en-US" sz="3200" dirty="0">
              <a:solidFill>
                <a:srgbClr val="9D138D"/>
              </a:solidFill>
              <a:latin typeface="Arial" panose="020B0604020202020204" pitchFamily="34" charset="0"/>
            </a:endParaRPr>
          </a:p>
        </p:txBody>
      </p:sp>
      <p:sp>
        <p:nvSpPr>
          <p:cNvPr id="179208" name="矩形 12"/>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5</a:t>
            </a:r>
            <a:endParaRPr lang="zh-CN" altLang="en-US" sz="3200" dirty="0">
              <a:solidFill>
                <a:srgbClr val="FF0000"/>
              </a:solidFill>
              <a:latin typeface="Arial" panose="020B0604020202020204" pitchFamily="34" charset="0"/>
            </a:endParaRPr>
          </a:p>
        </p:txBody>
      </p:sp>
      <p:sp>
        <p:nvSpPr>
          <p:cNvPr id="14" name="矩形 13"/>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6</a:t>
            </a:r>
            <a:endParaRPr lang="zh-CN" altLang="en-US" sz="3200" dirty="0">
              <a:solidFill>
                <a:srgbClr val="FF0000"/>
              </a:solidFill>
              <a:latin typeface="Arial" panose="020B0604020202020204" pitchFamily="34" charset="0"/>
            </a:endParaRPr>
          </a:p>
        </p:txBody>
      </p:sp>
      <p:sp>
        <p:nvSpPr>
          <p:cNvPr id="15" name="矩形 14"/>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1</a:t>
            </a:r>
            <a:endParaRPr lang="zh-CN" altLang="en-US" sz="3200" dirty="0">
              <a:solidFill>
                <a:srgbClr val="FF0000"/>
              </a:solidFill>
              <a:latin typeface="Arial" panose="020B0604020202020204" pitchFamily="34" charset="0"/>
            </a:endParaRPr>
          </a:p>
        </p:txBody>
      </p:sp>
      <p:pic>
        <p:nvPicPr>
          <p:cNvPr id="179211" name="图片 11"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000000"/>
                                          </p:val>
                                        </p:tav>
                                        <p:tav tm="100000">
                                          <p:val>
                                            <p:strVal val="#ppt_w"/>
                                          </p:val>
                                        </p:tav>
                                      </p:tavLst>
                                    </p:anim>
                                    <p:anim calcmode="lin" valueType="num">
                                      <p:cBhvr>
                                        <p:cTn id="17" dur="500" fill="hold"/>
                                        <p:tgtEl>
                                          <p:spTgt spid="14"/>
                                        </p:tgtEl>
                                        <p:attrNameLst>
                                          <p:attrName>ppt_h</p:attrName>
                                        </p:attrNameLst>
                                      </p:cBhvr>
                                      <p:tavLst>
                                        <p:tav tm="0">
                                          <p:val>
                                            <p:fltVal val="0.000000"/>
                                          </p:val>
                                        </p:tav>
                                        <p:tav tm="100000">
                                          <p:val>
                                            <p:strVal val="#ppt_h"/>
                                          </p:val>
                                        </p:tav>
                                      </p:tavLst>
                                    </p:anim>
                                    <p:anim calcmode="lin" valueType="num">
                                      <p:cBhvr>
                                        <p:cTn id="18" dur="500" fill="hold"/>
                                        <p:tgtEl>
                                          <p:spTgt spid="14"/>
                                        </p:tgtEl>
                                        <p:attrNameLst>
                                          <p:attrName>style.rotation</p:attrName>
                                        </p:attrNameLst>
                                      </p:cBhvr>
                                      <p:tavLst>
                                        <p:tav tm="0">
                                          <p:val>
                                            <p:fltVal val="360.000000"/>
                                          </p:val>
                                        </p:tav>
                                        <p:tav tm="100000">
                                          <p:val>
                                            <p:fltVal val="0.000000"/>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4" grpId="0" bldLvl="0" animBg="1"/>
      <p:bldP spid="15" grpId="0" bldLvl="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0226"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180228" name="TextBox 8"/>
          <p:cNvSpPr txBox="1"/>
          <p:nvPr/>
        </p:nvSpPr>
        <p:spPr>
          <a:xfrm>
            <a:off x="4810125" y="5143500"/>
            <a:ext cx="428625" cy="583565"/>
          </a:xfrm>
          <a:prstGeom prst="rect">
            <a:avLst/>
          </a:prstGeom>
          <a:noFill/>
          <a:ln w="9525">
            <a:noFill/>
          </a:ln>
        </p:spPr>
        <p:txBody>
          <a:bodyPr>
            <a:spAutoFit/>
          </a:bodyPr>
          <a:p>
            <a:r>
              <a:rPr lang="en-US" altLang="zh-CN" sz="3200" b="1" dirty="0">
                <a:latin typeface="Arial" panose="020B0604020202020204" pitchFamily="34" charset="0"/>
              </a:rPr>
              <a:t>b</a:t>
            </a:r>
            <a:endParaRPr lang="zh-CN" altLang="en-US" sz="3200" b="1" dirty="0">
              <a:latin typeface="Arial" panose="020B0604020202020204" pitchFamily="34" charset="0"/>
            </a:endParaRPr>
          </a:p>
        </p:txBody>
      </p:sp>
      <p:sp>
        <p:nvSpPr>
          <p:cNvPr id="180229" name="TextBox 9"/>
          <p:cNvSpPr txBox="1"/>
          <p:nvPr/>
        </p:nvSpPr>
        <p:spPr>
          <a:xfrm>
            <a:off x="6096000" y="5143500"/>
            <a:ext cx="428625" cy="583565"/>
          </a:xfrm>
          <a:prstGeom prst="rect">
            <a:avLst/>
          </a:prstGeom>
          <a:noFill/>
          <a:ln w="9525">
            <a:noFill/>
          </a:ln>
        </p:spPr>
        <p:txBody>
          <a:bodyPr>
            <a:spAutoFit/>
          </a:bodyPr>
          <a:p>
            <a:r>
              <a:rPr lang="en-US" altLang="zh-CN" sz="3200" b="1" dirty="0">
                <a:latin typeface="Arial" panose="020B0604020202020204" pitchFamily="34" charset="0"/>
              </a:rPr>
              <a:t>c</a:t>
            </a:r>
            <a:endParaRPr lang="zh-CN" altLang="en-US" sz="3200" b="1" dirty="0">
              <a:latin typeface="Arial" panose="020B0604020202020204" pitchFamily="34" charset="0"/>
            </a:endParaRPr>
          </a:p>
        </p:txBody>
      </p:sp>
      <p:sp>
        <p:nvSpPr>
          <p:cNvPr id="11" name="圆角矩形标注 10"/>
          <p:cNvSpPr/>
          <p:nvPr/>
        </p:nvSpPr>
        <p:spPr>
          <a:xfrm>
            <a:off x="7535863" y="5214938"/>
            <a:ext cx="2989262" cy="714375"/>
          </a:xfrm>
          <a:prstGeom prst="wedgeRoundRectCallout">
            <a:avLst>
              <a:gd name="adj1" fmla="val 11444"/>
              <a:gd name="adj2" fmla="val -15511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第三次调用结束</a:t>
            </a:r>
            <a:endParaRPr lang="zh-CN" altLang="en-US" sz="2800" b="1" dirty="0">
              <a:solidFill>
                <a:srgbClr val="0000CC"/>
              </a:solidFill>
              <a:latin typeface="Arial" panose="020B0604020202020204" pitchFamily="34" charset="0"/>
            </a:endParaRPr>
          </a:p>
        </p:txBody>
      </p:sp>
      <p:sp>
        <p:nvSpPr>
          <p:cNvPr id="180231" name="矩形 11"/>
          <p:cNvSpPr/>
          <p:nvPr/>
        </p:nvSpPr>
        <p:spPr>
          <a:xfrm>
            <a:off x="4667250"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1</a:t>
            </a:r>
            <a:endParaRPr lang="zh-CN" altLang="en-US" sz="3200" dirty="0">
              <a:solidFill>
                <a:srgbClr val="FF0000"/>
              </a:solidFill>
              <a:latin typeface="Arial" panose="020B0604020202020204" pitchFamily="34" charset="0"/>
            </a:endParaRPr>
          </a:p>
        </p:txBody>
      </p:sp>
      <p:sp>
        <p:nvSpPr>
          <p:cNvPr id="180232" name="矩形 13"/>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6</a:t>
            </a:r>
            <a:endParaRPr lang="zh-CN" altLang="en-US" sz="3200" dirty="0">
              <a:solidFill>
                <a:srgbClr val="FF0000"/>
              </a:solidFill>
              <a:latin typeface="Arial" panose="020B0604020202020204" pitchFamily="34" charset="0"/>
            </a:endParaRPr>
          </a:p>
        </p:txBody>
      </p:sp>
      <p:sp>
        <p:nvSpPr>
          <p:cNvPr id="15" name="矩形 14"/>
          <p:cNvSpPr/>
          <p:nvPr/>
        </p:nvSpPr>
        <p:spPr>
          <a:xfrm>
            <a:off x="4310063" y="5214938"/>
            <a:ext cx="1357312" cy="1214437"/>
          </a:xfrm>
          <a:prstGeom prst="rect">
            <a:avLst/>
          </a:prstGeom>
          <a:solidFill>
            <a:schemeClr val="accent1"/>
          </a:solidFill>
          <a:ln w="9525">
            <a:noFill/>
          </a:ln>
        </p:spPr>
        <p:txBody>
          <a:bodyPr wrap="none"/>
          <a:p>
            <a:endParaRPr lang="zh-CN" altLang="en-US" dirty="0">
              <a:latin typeface="Arial" panose="020B0604020202020204" pitchFamily="34" charset="0"/>
            </a:endParaRPr>
          </a:p>
        </p:txBody>
      </p:sp>
      <p:sp>
        <p:nvSpPr>
          <p:cNvPr id="16" name="圆角矩形标注 15"/>
          <p:cNvSpPr/>
          <p:nvPr/>
        </p:nvSpPr>
        <p:spPr>
          <a:xfrm>
            <a:off x="5595938" y="3143250"/>
            <a:ext cx="642937" cy="500063"/>
          </a:xfrm>
          <a:prstGeom prst="wedgeRoundRectCallout">
            <a:avLst>
              <a:gd name="adj1" fmla="val 6394"/>
              <a:gd name="adj2" fmla="val 146694"/>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en-US" altLang="zh-CN" sz="2800" b="1" dirty="0">
                <a:solidFill>
                  <a:srgbClr val="0000CC"/>
                </a:solidFill>
                <a:latin typeface="Arial" panose="020B0604020202020204" pitchFamily="34" charset="0"/>
              </a:rPr>
              <a:t>9</a:t>
            </a:r>
            <a:endParaRPr lang="zh-CN" altLang="en-US" sz="2800" b="1" dirty="0">
              <a:solidFill>
                <a:srgbClr val="0000CC"/>
              </a:solidFill>
              <a:latin typeface="Arial" panose="020B0604020202020204" pitchFamily="34" charset="0"/>
            </a:endParaRPr>
          </a:p>
        </p:txBody>
      </p:sp>
      <p:pic>
        <p:nvPicPr>
          <p:cNvPr id="180235" name="图片 11"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lide(fromTop)">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5" grpId="0" bldLvl="0" animBg="1"/>
      <p:bldP spid="16" grpId="0" bldLvl="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50"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181252" name="TextBox 9"/>
          <p:cNvSpPr txBox="1"/>
          <p:nvPr/>
        </p:nvSpPr>
        <p:spPr>
          <a:xfrm>
            <a:off x="6096000" y="5143500"/>
            <a:ext cx="428625" cy="583565"/>
          </a:xfrm>
          <a:prstGeom prst="rect">
            <a:avLst/>
          </a:prstGeom>
          <a:noFill/>
          <a:ln w="9525">
            <a:noFill/>
          </a:ln>
        </p:spPr>
        <p:txBody>
          <a:bodyPr>
            <a:spAutoFit/>
          </a:bodyPr>
          <a:p>
            <a:r>
              <a:rPr lang="en-US" altLang="zh-CN" sz="3200" b="1" dirty="0">
                <a:latin typeface="Arial" panose="020B0604020202020204" pitchFamily="34" charset="0"/>
              </a:rPr>
              <a:t>c</a:t>
            </a:r>
            <a:endParaRPr lang="zh-CN" altLang="en-US" sz="3200" b="1" dirty="0">
              <a:latin typeface="Arial" panose="020B0604020202020204" pitchFamily="34" charset="0"/>
            </a:endParaRPr>
          </a:p>
        </p:txBody>
      </p:sp>
      <p:sp>
        <p:nvSpPr>
          <p:cNvPr id="11" name="圆角矩形标注 10"/>
          <p:cNvSpPr/>
          <p:nvPr/>
        </p:nvSpPr>
        <p:spPr>
          <a:xfrm>
            <a:off x="2238375" y="5857875"/>
            <a:ext cx="2500313" cy="714375"/>
          </a:xfrm>
          <a:prstGeom prst="wedgeRoundRectCallout">
            <a:avLst>
              <a:gd name="adj1" fmla="val 9657"/>
              <a:gd name="adj2" fmla="val -155144"/>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整个程序结束</a:t>
            </a:r>
            <a:endParaRPr lang="zh-CN" altLang="en-US" sz="2800" b="1" dirty="0">
              <a:solidFill>
                <a:srgbClr val="0000CC"/>
              </a:solidFill>
              <a:latin typeface="Arial" panose="020B0604020202020204" pitchFamily="34" charset="0"/>
            </a:endParaRPr>
          </a:p>
        </p:txBody>
      </p:sp>
      <p:sp>
        <p:nvSpPr>
          <p:cNvPr id="181254" name="矩形 13"/>
          <p:cNvSpPr/>
          <p:nvPr/>
        </p:nvSpPr>
        <p:spPr>
          <a:xfrm>
            <a:off x="5953125" y="5715000"/>
            <a:ext cx="642938" cy="571500"/>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dirty="0">
                <a:solidFill>
                  <a:srgbClr val="FF0000"/>
                </a:solidFill>
                <a:latin typeface="Arial" panose="020B0604020202020204" pitchFamily="34" charset="0"/>
              </a:rPr>
              <a:t>6</a:t>
            </a:r>
            <a:endParaRPr lang="zh-CN" altLang="en-US" sz="3200" dirty="0">
              <a:solidFill>
                <a:srgbClr val="FF0000"/>
              </a:solidFill>
              <a:latin typeface="Arial" panose="020B0604020202020204" pitchFamily="34" charset="0"/>
            </a:endParaRPr>
          </a:p>
        </p:txBody>
      </p:sp>
      <p:sp>
        <p:nvSpPr>
          <p:cNvPr id="15" name="矩形 14"/>
          <p:cNvSpPr/>
          <p:nvPr/>
        </p:nvSpPr>
        <p:spPr>
          <a:xfrm>
            <a:off x="5595938" y="5214938"/>
            <a:ext cx="1357312" cy="1214437"/>
          </a:xfrm>
          <a:prstGeom prst="rect">
            <a:avLst/>
          </a:prstGeom>
          <a:solidFill>
            <a:schemeClr val="accent1"/>
          </a:solidFill>
          <a:ln w="9525">
            <a:noFill/>
          </a:ln>
        </p:spPr>
        <p:txBody>
          <a:bodyPr wrap="none"/>
          <a:p>
            <a:endParaRPr lang="zh-CN" altLang="en-US" dirty="0">
              <a:latin typeface="Arial" panose="020B0604020202020204" pitchFamily="34" charset="0"/>
            </a:endParaRPr>
          </a:p>
        </p:txBody>
      </p:sp>
      <p:pic>
        <p:nvPicPr>
          <p:cNvPr id="159746" name="Picture 2" descr="pic7-16"/>
          <p:cNvPicPr>
            <a:picLocks noChangeAspect="1"/>
          </p:cNvPicPr>
          <p:nvPr/>
        </p:nvPicPr>
        <p:blipFill>
          <a:blip r:embed="rId1"/>
          <a:stretch>
            <a:fillRect/>
          </a:stretch>
        </p:blipFill>
        <p:spPr>
          <a:xfrm>
            <a:off x="6310313" y="5000625"/>
            <a:ext cx="1000125" cy="1628775"/>
          </a:xfrm>
          <a:prstGeom prst="rect">
            <a:avLst/>
          </a:prstGeom>
          <a:noFill/>
          <a:ln w="9525">
            <a:noFill/>
          </a:ln>
        </p:spPr>
      </p:pic>
      <p:pic>
        <p:nvPicPr>
          <p:cNvPr id="181257" name="图片 8"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lide(fromTo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9746"/>
                                        </p:tgtEl>
                                        <p:attrNameLst>
                                          <p:attrName>style.visibility</p:attrName>
                                        </p:attrNameLst>
                                      </p:cBhvr>
                                      <p:to>
                                        <p:strVal val="visible"/>
                                      </p:to>
                                    </p:set>
                                    <p:animEffect transition="in" filter="blinds(horizontal)">
                                      <p:cBhvr>
                                        <p:cTn id="17" dur="500"/>
                                        <p:tgtEl>
                                          <p:spTgt spid="159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5" grpId="0" bldLvl="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2274"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11" name="圆角矩形标注 10"/>
          <p:cNvSpPr/>
          <p:nvPr/>
        </p:nvSpPr>
        <p:spPr>
          <a:xfrm>
            <a:off x="7024688" y="3571875"/>
            <a:ext cx="3248025" cy="714375"/>
          </a:xfrm>
          <a:prstGeom prst="wedgeRoundRectCallout">
            <a:avLst>
              <a:gd name="adj1" fmla="val 1171"/>
              <a:gd name="adj2" fmla="val -15511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在编译时赋初值</a:t>
            </a:r>
            <a:endParaRPr lang="zh-CN" altLang="en-US" sz="2800" b="1" dirty="0">
              <a:solidFill>
                <a:srgbClr val="0000CC"/>
              </a:solidFill>
              <a:latin typeface="Arial" panose="020B0604020202020204" pitchFamily="34" charset="0"/>
            </a:endParaRPr>
          </a:p>
        </p:txBody>
      </p:sp>
      <p:sp>
        <p:nvSpPr>
          <p:cNvPr id="9" name="圆角矩形标注 8"/>
          <p:cNvSpPr/>
          <p:nvPr/>
        </p:nvSpPr>
        <p:spPr>
          <a:xfrm>
            <a:off x="6596063" y="1000125"/>
            <a:ext cx="3786187" cy="714375"/>
          </a:xfrm>
          <a:prstGeom prst="wedgeRoundRectCallout">
            <a:avLst>
              <a:gd name="adj1" fmla="val 16602"/>
              <a:gd name="adj2" fmla="val 95593"/>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在函数调用时赋初值</a:t>
            </a:r>
            <a:endParaRPr lang="zh-CN" altLang="en-US" sz="2800" b="1" dirty="0">
              <a:solidFill>
                <a:srgbClr val="0000CC"/>
              </a:solidFill>
              <a:latin typeface="Arial" panose="020B0604020202020204" pitchFamily="34" charset="0"/>
            </a:endParaRPr>
          </a:p>
        </p:txBody>
      </p:sp>
      <p:pic>
        <p:nvPicPr>
          <p:cNvPr id="182278"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bldLvl="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3298"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11" name="圆角矩形标注 10"/>
          <p:cNvSpPr/>
          <p:nvPr/>
        </p:nvSpPr>
        <p:spPr>
          <a:xfrm>
            <a:off x="7024688" y="3571875"/>
            <a:ext cx="3214687" cy="714375"/>
          </a:xfrm>
          <a:prstGeom prst="wedgeRoundRectCallout">
            <a:avLst>
              <a:gd name="adj1" fmla="val -3593"/>
              <a:gd name="adj2" fmla="val -149884"/>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若不赋</a:t>
            </a:r>
            <a:r>
              <a:rPr lang="zh-CN" altLang="zh-CN" sz="2800" b="1" dirty="0">
                <a:solidFill>
                  <a:srgbClr val="0000CC"/>
                </a:solidFill>
                <a:latin typeface="Arial" panose="020B0604020202020204" pitchFamily="34" charset="0"/>
              </a:rPr>
              <a:t>初值</a:t>
            </a:r>
            <a:r>
              <a:rPr lang="zh-CN" altLang="en-US" sz="2800" b="1" dirty="0">
                <a:solidFill>
                  <a:srgbClr val="0000CC"/>
                </a:solidFill>
                <a:latin typeface="Arial" panose="020B0604020202020204" pitchFamily="34" charset="0"/>
              </a:rPr>
              <a:t>，是</a:t>
            </a:r>
            <a:r>
              <a:rPr lang="en-US" altLang="zh-CN" sz="2800" b="1" dirty="0">
                <a:solidFill>
                  <a:srgbClr val="0000CC"/>
                </a:solidFill>
                <a:latin typeface="Arial" panose="020B0604020202020204" pitchFamily="34" charset="0"/>
              </a:rPr>
              <a:t>0</a:t>
            </a:r>
            <a:endParaRPr lang="zh-CN" altLang="en-US" sz="2800" b="1" dirty="0">
              <a:solidFill>
                <a:srgbClr val="0000CC"/>
              </a:solidFill>
              <a:latin typeface="Arial" panose="020B0604020202020204" pitchFamily="34" charset="0"/>
            </a:endParaRPr>
          </a:p>
        </p:txBody>
      </p:sp>
      <p:sp>
        <p:nvSpPr>
          <p:cNvPr id="9" name="圆角矩形标注 8"/>
          <p:cNvSpPr/>
          <p:nvPr/>
        </p:nvSpPr>
        <p:spPr>
          <a:xfrm>
            <a:off x="6596063" y="1000125"/>
            <a:ext cx="3786187" cy="714375"/>
          </a:xfrm>
          <a:prstGeom prst="wedgeRoundRectCallout">
            <a:avLst>
              <a:gd name="adj1" fmla="val 16602"/>
              <a:gd name="adj2" fmla="val 95593"/>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若不</a:t>
            </a:r>
            <a:r>
              <a:rPr lang="zh-CN" altLang="zh-CN" sz="2800" b="1" dirty="0">
                <a:solidFill>
                  <a:srgbClr val="0000CC"/>
                </a:solidFill>
                <a:latin typeface="Arial" panose="020B0604020202020204" pitchFamily="34" charset="0"/>
              </a:rPr>
              <a:t>赋初值</a:t>
            </a:r>
            <a:r>
              <a:rPr lang="zh-CN" altLang="en-US" sz="2800" b="1" dirty="0">
                <a:solidFill>
                  <a:srgbClr val="0000CC"/>
                </a:solidFill>
                <a:latin typeface="Arial" panose="020B0604020202020204" pitchFamily="34" charset="0"/>
              </a:rPr>
              <a:t>，不确定</a:t>
            </a:r>
            <a:endParaRPr lang="zh-CN" altLang="en-US" sz="2800" b="1" dirty="0">
              <a:solidFill>
                <a:srgbClr val="0000CC"/>
              </a:solidFill>
              <a:latin typeface="Arial" panose="020B0604020202020204" pitchFamily="34" charset="0"/>
            </a:endParaRPr>
          </a:p>
        </p:txBody>
      </p:sp>
      <p:pic>
        <p:nvPicPr>
          <p:cNvPr id="183302"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内容占位符 2"/>
          <p:cNvSpPr>
            <a:spLocks noGrp="1"/>
          </p:cNvSpPr>
          <p:nvPr>
            <p:ph idx="1"/>
          </p:nvPr>
        </p:nvSpPr>
        <p:spPr>
          <a:xfrm>
            <a:off x="2024063" y="857250"/>
            <a:ext cx="8153400" cy="4643438"/>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  (4) </a:t>
            </a:r>
            <a:r>
              <a:rPr kumimoji="1" lang="zh-CN" altLang="zh-CN" dirty="0">
                <a:latin typeface="+mn-lt"/>
                <a:ea typeface="+mn-ea"/>
              </a:rPr>
              <a:t>所有函数都是平行的，即在定义函数时是分别进行的，是互相独立的。一个函数并不从属于另一个函数，即函数不能嵌套定义。函数间可以互相调用，但不能调用</a:t>
            </a:r>
            <a:r>
              <a:rPr kumimoji="1" lang="en-US" altLang="zh-CN" dirty="0">
                <a:latin typeface="+mn-lt"/>
                <a:ea typeface="+mn-ea"/>
              </a:rPr>
              <a:t>main</a:t>
            </a:r>
            <a:r>
              <a:rPr kumimoji="1" lang="zh-CN" altLang="zh-CN" dirty="0">
                <a:latin typeface="+mn-lt"/>
                <a:ea typeface="+mn-ea"/>
              </a:rPr>
              <a:t>函数。</a:t>
            </a:r>
            <a:r>
              <a:rPr kumimoji="1" lang="en-US" altLang="zh-CN" dirty="0">
                <a:latin typeface="+mn-lt"/>
                <a:ea typeface="+mn-ea"/>
              </a:rPr>
              <a:t>main</a:t>
            </a:r>
            <a:r>
              <a:rPr kumimoji="1" lang="zh-CN" altLang="zh-CN" dirty="0">
                <a:latin typeface="+mn-lt"/>
                <a:ea typeface="+mn-ea"/>
              </a:rPr>
              <a:t>函数是被操作系统调用的。</a:t>
            </a:r>
            <a:endParaRPr kumimoji="1" lang="zh-CN" altLang="zh-CN" dirty="0">
              <a:latin typeface="+mn-lt"/>
              <a:ea typeface="+mn-ea"/>
            </a:endParaRPr>
          </a:p>
        </p:txBody>
      </p:sp>
      <p:pic>
        <p:nvPicPr>
          <p:cNvPr id="20483"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22" name="内容占位符 2"/>
          <p:cNvSpPr>
            <a:spLocks noGrp="1"/>
          </p:cNvSpPr>
          <p:nvPr>
            <p:ph idx="1"/>
          </p:nvPr>
        </p:nvSpPr>
        <p:spPr>
          <a:xfrm>
            <a:off x="1738313" y="857250"/>
            <a:ext cx="7000875"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16 </a:t>
            </a:r>
            <a:r>
              <a:rPr kumimoji="1" lang="zh-CN" altLang="zh-CN" dirty="0">
                <a:latin typeface="+mn-lt"/>
                <a:ea typeface="+mn-ea"/>
                <a:cs typeface="+mn-cs"/>
              </a:rPr>
              <a:t>考察静态局部变量的值。</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f(int);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a=2,i;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for(i=0;i&lt;3;i++)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printf(“%d\n”,f(a));</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sp>
        <p:nvSpPr>
          <p:cNvPr id="4" name="内容占位符 2"/>
          <p:cNvSpPr txBox="1"/>
          <p:nvPr/>
        </p:nvSpPr>
        <p:spPr bwMode="auto">
          <a:xfrm>
            <a:off x="6738938" y="1571625"/>
            <a:ext cx="3929063" cy="3357563"/>
          </a:xfrm>
          <a:prstGeom prst="rect">
            <a:avLst/>
          </a:prstGeom>
          <a:solidFill>
            <a:srgbClr val="E1FFE1"/>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f(</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auto</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b=0;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static</a:t>
            </a:r>
            <a:r>
              <a:rPr kumimoji="1" lang="en-US" altLang="zh-CN" sz="2800" b="1" kern="1200" cap="none" spc="0" normalizeH="0" baseline="0" noProof="0" dirty="0">
                <a:latin typeface="+mn-lt"/>
                <a:ea typeface="+mn-ea"/>
                <a:cs typeface="+mn-cs"/>
              </a:rPr>
              <a:t> c=3;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b=b+1;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c=c+1;</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3200" b="1" kern="0" cap="none" spc="0" normalizeH="0" baseline="0" noProof="0" dirty="0">
              <a:latin typeface="+mn-lt"/>
              <a:ea typeface="+mn-ea"/>
              <a:cs typeface="+mn-cs"/>
            </a:endParaRPr>
          </a:p>
        </p:txBody>
      </p:sp>
      <p:sp>
        <p:nvSpPr>
          <p:cNvPr id="11" name="圆角矩形标注 10"/>
          <p:cNvSpPr/>
          <p:nvPr/>
        </p:nvSpPr>
        <p:spPr>
          <a:xfrm>
            <a:off x="7024688" y="3571875"/>
            <a:ext cx="3429000" cy="714375"/>
          </a:xfrm>
          <a:prstGeom prst="wedgeRoundRectCallout">
            <a:avLst>
              <a:gd name="adj1" fmla="val -3593"/>
              <a:gd name="adj2" fmla="val -149884"/>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仅在本函数内有效</a:t>
            </a:r>
            <a:endParaRPr lang="zh-CN" altLang="en-US" sz="2800" b="1" dirty="0">
              <a:solidFill>
                <a:srgbClr val="0000CC"/>
              </a:solidFill>
              <a:latin typeface="Arial" panose="020B0604020202020204" pitchFamily="34" charset="0"/>
            </a:endParaRPr>
          </a:p>
        </p:txBody>
      </p:sp>
      <p:pic>
        <p:nvPicPr>
          <p:cNvPr id="184325"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vert="horz" wrap="square" lIns="91440" tIns="45720" rIns="91440" bIns="45720" anchor="t" anchorCtr="0"/>
          <a:p>
            <a:pPr>
              <a:buFont typeface="Wingdings" panose="05000000000000000000" pitchFamily="2" charset="2"/>
              <a:buNone/>
            </a:pP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17 </a:t>
            </a:r>
            <a:r>
              <a:rPr kumimoji="1" lang="zh-CN" altLang="zh-CN" dirty="0">
                <a:latin typeface="+mn-lt"/>
                <a:ea typeface="+mn-ea"/>
                <a:cs typeface="+mn-cs"/>
              </a:rPr>
              <a:t>输出</a:t>
            </a:r>
            <a:r>
              <a:rPr kumimoji="1" lang="en-US" altLang="zh-CN" dirty="0">
                <a:latin typeface="+mn-lt"/>
                <a:ea typeface="+mn-ea"/>
                <a:cs typeface="+mn-cs"/>
              </a:rPr>
              <a:t>1</a:t>
            </a:r>
            <a:r>
              <a:rPr kumimoji="1" lang="zh-CN" altLang="zh-CN" dirty="0">
                <a:latin typeface="+mn-lt"/>
                <a:ea typeface="+mn-ea"/>
                <a:cs typeface="+mn-cs"/>
              </a:rPr>
              <a:t>到</a:t>
            </a:r>
            <a:r>
              <a:rPr kumimoji="1" lang="en-US" altLang="zh-CN" dirty="0">
                <a:latin typeface="+mn-lt"/>
                <a:ea typeface="+mn-ea"/>
                <a:cs typeface="+mn-cs"/>
              </a:rPr>
              <a:t>5</a:t>
            </a:r>
            <a:r>
              <a:rPr kumimoji="1" lang="zh-CN" altLang="zh-CN" dirty="0">
                <a:latin typeface="+mn-lt"/>
                <a:ea typeface="+mn-ea"/>
                <a:cs typeface="+mn-cs"/>
              </a:rPr>
              <a:t>的阶乘值。</a:t>
            </a:r>
            <a:endParaRPr kumimoji="1" lang="en-US" altLang="zh-CN" dirty="0">
              <a:latin typeface="+mn-lt"/>
              <a:ea typeface="+mn-ea"/>
              <a:cs typeface="+mn-cs"/>
            </a:endParaRPr>
          </a:p>
          <a:p>
            <a:r>
              <a:rPr kumimoji="1" lang="zh-CN" altLang="zh-CN" dirty="0">
                <a:latin typeface="+mn-lt"/>
                <a:ea typeface="+mn-ea"/>
                <a:cs typeface="+mn-cs"/>
              </a:rPr>
              <a:t>解题思路：可以编一个函数用来进行连乘，如第</a:t>
            </a:r>
            <a:r>
              <a:rPr kumimoji="1" lang="en-US" altLang="zh-CN" dirty="0">
                <a:latin typeface="+mn-lt"/>
                <a:ea typeface="+mn-ea"/>
                <a:cs typeface="+mn-cs"/>
              </a:rPr>
              <a:t>1</a:t>
            </a:r>
            <a:r>
              <a:rPr kumimoji="1" lang="zh-CN" altLang="zh-CN" dirty="0">
                <a:latin typeface="+mn-lt"/>
                <a:ea typeface="+mn-ea"/>
                <a:cs typeface="+mn-cs"/>
              </a:rPr>
              <a:t>次调用时进行</a:t>
            </a:r>
            <a:r>
              <a:rPr kumimoji="1" lang="en-US" altLang="zh-CN" dirty="0">
                <a:latin typeface="+mn-lt"/>
                <a:ea typeface="+mn-ea"/>
                <a:cs typeface="+mn-cs"/>
              </a:rPr>
              <a:t>1</a:t>
            </a:r>
            <a:r>
              <a:rPr kumimoji="1" lang="zh-CN" altLang="zh-CN" dirty="0">
                <a:latin typeface="+mn-lt"/>
                <a:ea typeface="+mn-ea"/>
                <a:cs typeface="+mn-cs"/>
              </a:rPr>
              <a:t>乘</a:t>
            </a:r>
            <a:r>
              <a:rPr kumimoji="1" lang="en-US" altLang="zh-CN" dirty="0">
                <a:latin typeface="+mn-lt"/>
                <a:ea typeface="+mn-ea"/>
                <a:cs typeface="+mn-cs"/>
              </a:rPr>
              <a:t>1</a:t>
            </a:r>
            <a:r>
              <a:rPr kumimoji="1" lang="zh-CN" altLang="zh-CN" dirty="0">
                <a:latin typeface="+mn-lt"/>
                <a:ea typeface="+mn-ea"/>
                <a:cs typeface="+mn-cs"/>
              </a:rPr>
              <a:t>，第</a:t>
            </a:r>
            <a:r>
              <a:rPr kumimoji="1" lang="en-US" altLang="zh-CN" dirty="0">
                <a:latin typeface="+mn-lt"/>
                <a:ea typeface="+mn-ea"/>
                <a:cs typeface="+mn-cs"/>
              </a:rPr>
              <a:t>2</a:t>
            </a:r>
            <a:r>
              <a:rPr kumimoji="1" lang="zh-CN" altLang="zh-CN" dirty="0">
                <a:latin typeface="+mn-lt"/>
                <a:ea typeface="+mn-ea"/>
                <a:cs typeface="+mn-cs"/>
              </a:rPr>
              <a:t>次调用时再乘以</a:t>
            </a:r>
            <a:r>
              <a:rPr kumimoji="1" lang="en-US" altLang="zh-CN" dirty="0">
                <a:latin typeface="+mn-lt"/>
                <a:ea typeface="+mn-ea"/>
                <a:cs typeface="+mn-cs"/>
              </a:rPr>
              <a:t>2</a:t>
            </a:r>
            <a:r>
              <a:rPr kumimoji="1" lang="zh-CN" altLang="zh-CN" dirty="0">
                <a:latin typeface="+mn-lt"/>
                <a:ea typeface="+mn-ea"/>
                <a:cs typeface="+mn-cs"/>
              </a:rPr>
              <a:t>，第</a:t>
            </a:r>
            <a:r>
              <a:rPr kumimoji="1" lang="en-US" altLang="zh-CN" dirty="0">
                <a:latin typeface="+mn-lt"/>
                <a:ea typeface="+mn-ea"/>
                <a:cs typeface="+mn-cs"/>
              </a:rPr>
              <a:t>3</a:t>
            </a:r>
            <a:r>
              <a:rPr kumimoji="1" lang="zh-CN" altLang="zh-CN" dirty="0">
                <a:latin typeface="+mn-lt"/>
                <a:ea typeface="+mn-ea"/>
                <a:cs typeface="+mn-cs"/>
              </a:rPr>
              <a:t>次调用时再乘以</a:t>
            </a:r>
            <a:r>
              <a:rPr kumimoji="1" lang="en-US" altLang="zh-CN" dirty="0">
                <a:latin typeface="+mn-lt"/>
                <a:ea typeface="+mn-ea"/>
                <a:cs typeface="+mn-cs"/>
              </a:rPr>
              <a:t>3</a:t>
            </a:r>
            <a:r>
              <a:rPr kumimoji="1" lang="zh-CN" altLang="zh-CN" dirty="0">
                <a:latin typeface="+mn-lt"/>
                <a:ea typeface="+mn-ea"/>
                <a:cs typeface="+mn-cs"/>
              </a:rPr>
              <a:t>，依此规律进行下去。</a:t>
            </a:r>
            <a:endParaRPr kumimoji="1" lang="zh-CN" altLang="zh-CN" dirty="0">
              <a:latin typeface="+mn-lt"/>
              <a:ea typeface="+mn-ea"/>
              <a:cs typeface="+mn-cs"/>
            </a:endParaRPr>
          </a:p>
          <a:p>
            <a:pPr>
              <a:buFont typeface="Wingdings" panose="05000000000000000000" pitchFamily="2" charset="2"/>
              <a:buNone/>
            </a:pPr>
            <a:endParaRPr kumimoji="1" lang="zh-CN" altLang="en-US" dirty="0">
              <a:latin typeface="+mn-lt"/>
              <a:ea typeface="+mn-ea"/>
              <a:cs typeface="+mn-cs"/>
            </a:endParaRPr>
          </a:p>
        </p:txBody>
      </p:sp>
      <p:pic>
        <p:nvPicPr>
          <p:cNvPr id="185347"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17" end="81"/>
                                            </p:txEl>
                                          </p:spTgt>
                                        </p:tgtEl>
                                        <p:attrNameLst>
                                          <p:attrName>style.visibility</p:attrName>
                                        </p:attrNameLst>
                                      </p:cBhvr>
                                      <p:to>
                                        <p:strVal val="visible"/>
                                      </p:to>
                                    </p:set>
                                    <p:animEffect transition="in" filter="blinds(horizontal)">
                                      <p:cBhvr>
                                        <p:cTn id="7" dur="500"/>
                                        <p:tgtEl>
                                          <p:spTgt spid="3">
                                            <p:txEl>
                                              <p:charRg st="17" end="8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6370" name="内容占位符 2"/>
          <p:cNvSpPr>
            <a:spLocks noGrp="1"/>
          </p:cNvSpPr>
          <p:nvPr>
            <p:ph idx="1"/>
          </p:nvPr>
        </p:nvSpPr>
        <p:spPr>
          <a:xfrm>
            <a:off x="2063750" y="571500"/>
            <a:ext cx="7818438" cy="6215063"/>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fac(int 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i;</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for(i=1;i&lt;=5;i++)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printf(“%d!=%d\n”,i,fac(i));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fac(int 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static</a:t>
            </a:r>
            <a:r>
              <a:rPr kumimoji="1" lang="en-US" altLang="zh-CN" sz="2800" dirty="0">
                <a:latin typeface="+mn-lt"/>
                <a:ea typeface="+mn-ea"/>
                <a:cs typeface="+mn-cs"/>
              </a:rPr>
              <a:t> int f=1;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f=f*n;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return(f);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en-US" sz="2800" dirty="0">
              <a:latin typeface="+mn-lt"/>
              <a:ea typeface="+mn-ea"/>
              <a:cs typeface="+mn-cs"/>
            </a:endParaRPr>
          </a:p>
        </p:txBody>
      </p:sp>
      <p:pic>
        <p:nvPicPr>
          <p:cNvPr id="160770" name="Picture 2" descr="pic7-17"/>
          <p:cNvPicPr>
            <a:picLocks noChangeAspect="1"/>
          </p:cNvPicPr>
          <p:nvPr/>
        </p:nvPicPr>
        <p:blipFill>
          <a:blip r:embed="rId1"/>
          <a:stretch>
            <a:fillRect/>
          </a:stretch>
        </p:blipFill>
        <p:spPr>
          <a:xfrm>
            <a:off x="6667500" y="3714750"/>
            <a:ext cx="3419475" cy="2357438"/>
          </a:xfrm>
          <a:prstGeom prst="rect">
            <a:avLst/>
          </a:prstGeom>
          <a:noFill/>
          <a:ln w="9525">
            <a:noFill/>
          </a:ln>
        </p:spPr>
      </p:pic>
      <p:sp>
        <p:nvSpPr>
          <p:cNvPr id="5" name="爆炸形 1 4"/>
          <p:cNvSpPr/>
          <p:nvPr/>
        </p:nvSpPr>
        <p:spPr>
          <a:xfrm>
            <a:off x="4881563" y="142875"/>
            <a:ext cx="5786437" cy="2857500"/>
          </a:xfrm>
          <a:prstGeom prst="irregularSeal1">
            <a:avLst/>
          </a:prstGeom>
          <a:solidFill>
            <a:srgbClr val="CCECFF"/>
          </a:solidFill>
          <a:ln w="9525" cap="flat" cmpd="sng">
            <a:solidFill>
              <a:schemeClr val="tx1"/>
            </a:solidFill>
            <a:prstDash val="solid"/>
            <a:miter/>
            <a:headEnd type="none" w="med" len="med"/>
            <a:tailEnd type="none" w="med" len="med"/>
          </a:ln>
        </p:spPr>
        <p:txBody>
          <a:bodyPr/>
          <a:p>
            <a:r>
              <a:rPr lang="zh-CN" altLang="zh-CN" sz="2800" b="1" dirty="0">
                <a:solidFill>
                  <a:srgbClr val="FF0000"/>
                </a:solidFill>
                <a:latin typeface="Arial" panose="020B0604020202020204" pitchFamily="34" charset="0"/>
              </a:rPr>
              <a:t>若非必要，不要多用静态局部变量</a:t>
            </a:r>
            <a:endParaRPr lang="zh-CN" altLang="en-US" sz="2800" b="1" dirty="0">
              <a:solidFill>
                <a:srgbClr val="FF0000"/>
              </a:solidFill>
              <a:latin typeface="Arial" panose="020B0604020202020204" pitchFamily="34" charset="0"/>
            </a:endParaRPr>
          </a:p>
        </p:txBody>
      </p:sp>
      <p:pic>
        <p:nvPicPr>
          <p:cNvPr id="186373" name="图片 5"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0770"/>
                                        </p:tgtEl>
                                        <p:attrNameLst>
                                          <p:attrName>style.visibility</p:attrName>
                                        </p:attrNameLst>
                                      </p:cBhvr>
                                      <p:to>
                                        <p:strVal val="visible"/>
                                      </p:to>
                                    </p:set>
                                    <p:animEffect transition="in" filter="blinds(horizontal)">
                                      <p:cBhvr>
                                        <p:cTn id="12" dur="500"/>
                                        <p:tgtEl>
                                          <p:spTgt spid="160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8418" name="内容占位符 2"/>
          <p:cNvSpPr>
            <a:spLocks noGrp="1"/>
          </p:cNvSpPr>
          <p:nvPr>
            <p:ph idx="1"/>
          </p:nvPr>
        </p:nvSpPr>
        <p:spPr>
          <a:xfrm>
            <a:off x="2063750" y="1143000"/>
            <a:ext cx="8153400" cy="507206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3. </a:t>
            </a:r>
            <a:r>
              <a:rPr kumimoji="1" lang="zh-CN" altLang="zh-CN" dirty="0">
                <a:latin typeface="+mn-lt"/>
                <a:ea typeface="+mn-ea"/>
                <a:cs typeface="+mn-cs"/>
              </a:rPr>
              <a:t>寄存器变量</a:t>
            </a:r>
            <a:r>
              <a:rPr kumimoji="1" lang="en-US" altLang="zh-CN" dirty="0">
                <a:latin typeface="+mn-lt"/>
                <a:ea typeface="+mn-ea"/>
                <a:cs typeface="+mn-cs"/>
              </a:rPr>
              <a:t>(register</a:t>
            </a:r>
            <a:r>
              <a:rPr kumimoji="1" lang="zh-CN" altLang="zh-CN" dirty="0">
                <a:latin typeface="+mn-lt"/>
                <a:ea typeface="+mn-ea"/>
                <a:cs typeface="+mn-cs"/>
              </a:rPr>
              <a:t>变量</a:t>
            </a:r>
            <a:r>
              <a:rPr kumimoji="1" lang="en-US" altLang="zh-CN" dirty="0">
                <a:latin typeface="+mn-lt"/>
                <a:ea typeface="+mn-ea"/>
                <a:cs typeface="+mn-cs"/>
              </a:rPr>
              <a:t>)</a:t>
            </a:r>
            <a:endParaRPr kumimoji="1" lang="en-US" altLang="zh-CN" dirty="0">
              <a:latin typeface="+mn-lt"/>
              <a:ea typeface="+mn-ea"/>
              <a:cs typeface="+mn-cs"/>
            </a:endParaRPr>
          </a:p>
          <a:p>
            <a:r>
              <a:rPr kumimoji="1" lang="zh-CN" altLang="zh-CN" dirty="0">
                <a:latin typeface="+mn-lt"/>
                <a:ea typeface="+mn-ea"/>
                <a:cs typeface="+mn-cs"/>
              </a:rPr>
              <a:t>一般情况下，变量（包括静态存储方式和动态存储方式）的值是存放在内存中的</a:t>
            </a:r>
            <a:endParaRPr kumimoji="1" lang="en-US" altLang="zh-CN" dirty="0">
              <a:latin typeface="+mn-lt"/>
              <a:ea typeface="+mn-ea"/>
              <a:cs typeface="+mn-cs"/>
            </a:endParaRPr>
          </a:p>
          <a:p>
            <a:r>
              <a:rPr kumimoji="1" lang="zh-CN" altLang="zh-CN" dirty="0">
                <a:solidFill>
                  <a:srgbClr val="C00000"/>
                </a:solidFill>
                <a:latin typeface="+mn-lt"/>
                <a:ea typeface="+mn-ea"/>
                <a:cs typeface="+mn-cs"/>
              </a:rPr>
              <a:t>寄存器变量</a:t>
            </a:r>
            <a:r>
              <a:rPr kumimoji="1" lang="zh-CN" altLang="zh-CN" dirty="0">
                <a:latin typeface="+mn-lt"/>
                <a:ea typeface="+mn-ea"/>
                <a:cs typeface="+mn-cs"/>
              </a:rPr>
              <a:t>允许将局部变量的值放在</a:t>
            </a:r>
            <a:r>
              <a:rPr kumimoji="1" lang="en-US" altLang="zh-CN" dirty="0">
                <a:latin typeface="+mn-lt"/>
                <a:ea typeface="+mn-ea"/>
                <a:cs typeface="+mn-cs"/>
              </a:rPr>
              <a:t>CPU</a:t>
            </a:r>
            <a:r>
              <a:rPr kumimoji="1" lang="zh-CN" altLang="zh-CN" dirty="0">
                <a:latin typeface="+mn-lt"/>
                <a:ea typeface="+mn-ea"/>
                <a:cs typeface="+mn-cs"/>
              </a:rPr>
              <a:t>中的寄存器中</a:t>
            </a:r>
            <a:endParaRPr kumimoji="1" lang="en-US" altLang="zh-CN" dirty="0">
              <a:latin typeface="+mn-lt"/>
              <a:ea typeface="+mn-ea"/>
              <a:cs typeface="+mn-cs"/>
            </a:endParaRPr>
          </a:p>
          <a:p>
            <a:r>
              <a:rPr kumimoji="1" lang="zh-CN" altLang="zh-CN" dirty="0">
                <a:latin typeface="+mn-lt"/>
                <a:ea typeface="+mn-ea"/>
                <a:cs typeface="+mn-cs"/>
              </a:rPr>
              <a:t>现在的计算机能够识别使用频繁的变量，从而自动地将这些变量放在寄存器中，而不需要程序设计者指定</a:t>
            </a:r>
            <a:endParaRPr kumimoji="1" lang="zh-CN" altLang="en-US" dirty="0">
              <a:latin typeface="+mn-lt"/>
              <a:ea typeface="+mn-ea"/>
              <a:cs typeface="+mn-cs"/>
            </a:endParaRPr>
          </a:p>
        </p:txBody>
      </p:sp>
      <p:pic>
        <p:nvPicPr>
          <p:cNvPr id="187395"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8418">
                                            <p:txEl>
                                              <p:charRg st="83" end="130"/>
                                            </p:txEl>
                                          </p:spTgt>
                                        </p:tgtEl>
                                        <p:attrNameLst>
                                          <p:attrName>style.visibility</p:attrName>
                                        </p:attrNameLst>
                                      </p:cBhvr>
                                      <p:to>
                                        <p:strVal val="visible"/>
                                      </p:to>
                                    </p:set>
                                    <p:animEffect transition="in" filter="blinds(horizontal)">
                                      <p:cBhvr>
                                        <p:cTn id="7" dur="500"/>
                                        <p:tgtEl>
                                          <p:spTgt spid="188418">
                                            <p:txEl>
                                              <p:charRg st="83"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5.9.3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全局变量的存储类别</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89443" name="Rectangle 3"/>
          <p:cNvSpPr>
            <a:spLocks noGrp="1"/>
          </p:cNvSpPr>
          <p:nvPr>
            <p:ph idx="1"/>
          </p:nvPr>
        </p:nvSpPr>
        <p:spPr>
          <a:xfrm>
            <a:off x="2309813" y="1643063"/>
            <a:ext cx="7643812" cy="4929187"/>
          </a:xfrm>
        </p:spPr>
        <p:txBody>
          <a:bodyPr vert="horz" wrap="square" lIns="91440" tIns="45720" rIns="91440" bIns="45720" anchor="t" anchorCtr="0"/>
          <a:p>
            <a:r>
              <a:rPr kumimoji="1" lang="zh-CN" altLang="zh-CN" dirty="0">
                <a:latin typeface="+mn-lt"/>
                <a:ea typeface="+mn-ea"/>
                <a:cs typeface="+mn-cs"/>
              </a:rPr>
              <a:t>全局变量都是存放在静态存储区中的。因此它们的生存期是固定的，存在于程序的整个运行过程</a:t>
            </a:r>
            <a:endParaRPr kumimoji="1" lang="en-US" altLang="zh-CN" dirty="0">
              <a:latin typeface="+mn-lt"/>
              <a:ea typeface="+mn-ea"/>
              <a:cs typeface="+mn-cs"/>
            </a:endParaRPr>
          </a:p>
          <a:p>
            <a:r>
              <a:rPr kumimoji="1" lang="zh-CN" altLang="zh-CN" dirty="0">
                <a:latin typeface="+mn-lt"/>
                <a:ea typeface="+mn-ea"/>
                <a:cs typeface="+mn-cs"/>
              </a:rPr>
              <a:t>一般来说，外部变量是在函数的外部定义的全局变量，它的作用域是</a:t>
            </a:r>
            <a:r>
              <a:rPr kumimoji="1" lang="zh-CN" altLang="zh-CN" dirty="0">
                <a:solidFill>
                  <a:srgbClr val="C00000"/>
                </a:solidFill>
                <a:latin typeface="+mn-lt"/>
                <a:ea typeface="+mn-ea"/>
                <a:cs typeface="+mn-cs"/>
              </a:rPr>
              <a:t>从变量的定义处开始</a:t>
            </a:r>
            <a:r>
              <a:rPr kumimoji="1" lang="zh-CN" altLang="zh-CN" dirty="0">
                <a:latin typeface="+mn-lt"/>
                <a:ea typeface="+mn-ea"/>
                <a:cs typeface="+mn-cs"/>
              </a:rPr>
              <a:t>，到本程序</a:t>
            </a:r>
            <a:r>
              <a:rPr kumimoji="1" lang="zh-CN" altLang="zh-CN" dirty="0">
                <a:solidFill>
                  <a:srgbClr val="C00000"/>
                </a:solidFill>
                <a:latin typeface="+mn-lt"/>
                <a:ea typeface="+mn-ea"/>
                <a:cs typeface="+mn-cs"/>
              </a:rPr>
              <a:t>文件的末尾</a:t>
            </a:r>
            <a:r>
              <a:rPr kumimoji="1" lang="zh-CN" altLang="zh-CN" dirty="0">
                <a:latin typeface="+mn-lt"/>
                <a:ea typeface="+mn-ea"/>
                <a:cs typeface="+mn-cs"/>
              </a:rPr>
              <a:t>。在此作用域内，全局变量可以为程序中各个函数所引用。</a:t>
            </a:r>
            <a:endParaRPr kumimoji="1" lang="zh-CN" altLang="zh-CN" dirty="0">
              <a:latin typeface="+mn-lt"/>
              <a:ea typeface="+mn-ea"/>
              <a:cs typeface="+mn-cs"/>
            </a:endParaRPr>
          </a:p>
        </p:txBody>
      </p:sp>
      <p:pic>
        <p:nvPicPr>
          <p:cNvPr id="188420"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9443">
                                            <p:txEl>
                                              <p:charRg st="43" end="119"/>
                                            </p:txEl>
                                          </p:spTgt>
                                        </p:tgtEl>
                                        <p:attrNameLst>
                                          <p:attrName>style.visibility</p:attrName>
                                        </p:attrNameLst>
                                      </p:cBhvr>
                                      <p:to>
                                        <p:strVal val="visible"/>
                                      </p:to>
                                    </p:set>
                                    <p:animEffect transition="in" filter="blinds(horizontal)">
                                      <p:cBhvr>
                                        <p:cTn id="7" dur="500"/>
                                        <p:tgtEl>
                                          <p:spTgt spid="189443">
                                            <p:txEl>
                                              <p:charRg st="43" end="1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9442" name="Rectangle 3"/>
          <p:cNvSpPr>
            <a:spLocks noGrp="1"/>
          </p:cNvSpPr>
          <p:nvPr>
            <p:ph idx="1"/>
          </p:nvPr>
        </p:nvSpPr>
        <p:spPr>
          <a:xfrm>
            <a:off x="2238375" y="1214438"/>
            <a:ext cx="7643813" cy="4929187"/>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1. </a:t>
            </a:r>
            <a:r>
              <a:rPr kumimoji="1" lang="zh-CN" altLang="zh-CN" dirty="0">
                <a:latin typeface="+mn-lt"/>
                <a:ea typeface="+mn-ea"/>
                <a:cs typeface="+mn-cs"/>
              </a:rPr>
              <a:t>在一个文件内扩展外部变量的作用域</a:t>
            </a:r>
            <a:endParaRPr kumimoji="1" lang="zh-CN" altLang="zh-CN" dirty="0">
              <a:latin typeface="+mn-lt"/>
              <a:ea typeface="+mn-ea"/>
              <a:cs typeface="+mn-cs"/>
            </a:endParaRPr>
          </a:p>
          <a:p>
            <a:r>
              <a:rPr kumimoji="1" lang="zh-CN" altLang="zh-CN" dirty="0">
                <a:latin typeface="+mn-lt"/>
                <a:ea typeface="+mn-ea"/>
                <a:cs typeface="+mn-cs"/>
              </a:rPr>
              <a:t>外部变量有效的作用范围只限于定义处到</a:t>
            </a:r>
            <a:r>
              <a:rPr kumimoji="1" lang="zh-CN" altLang="en-US" dirty="0">
                <a:latin typeface="+mn-lt"/>
                <a:ea typeface="+mn-ea"/>
                <a:cs typeface="+mn-cs"/>
              </a:rPr>
              <a:t>本</a:t>
            </a:r>
            <a:r>
              <a:rPr kumimoji="1" lang="zh-CN" altLang="zh-CN" dirty="0">
                <a:latin typeface="+mn-lt"/>
                <a:ea typeface="+mn-ea"/>
                <a:cs typeface="+mn-cs"/>
              </a:rPr>
              <a:t>文件结束。 </a:t>
            </a:r>
            <a:endParaRPr kumimoji="1" lang="en-US" altLang="zh-CN" dirty="0">
              <a:latin typeface="+mn-lt"/>
              <a:ea typeface="+mn-ea"/>
              <a:cs typeface="+mn-cs"/>
            </a:endParaRPr>
          </a:p>
          <a:p>
            <a:r>
              <a:rPr kumimoji="1" lang="zh-CN" altLang="en-US" dirty="0">
                <a:latin typeface="+mn-lt"/>
                <a:ea typeface="+mn-ea"/>
                <a:cs typeface="+mn-cs"/>
              </a:rPr>
              <a:t>如果</a:t>
            </a:r>
            <a:r>
              <a:rPr kumimoji="1" lang="zh-CN" altLang="zh-CN" dirty="0">
                <a:latin typeface="+mn-lt"/>
                <a:ea typeface="+mn-ea"/>
                <a:cs typeface="+mn-cs"/>
              </a:rPr>
              <a:t>用关键字</a:t>
            </a:r>
            <a:r>
              <a:rPr kumimoji="1" lang="en-US" altLang="zh-CN" dirty="0">
                <a:solidFill>
                  <a:srgbClr val="C00000"/>
                </a:solidFill>
                <a:latin typeface="+mn-lt"/>
                <a:ea typeface="+mn-ea"/>
                <a:cs typeface="+mn-cs"/>
              </a:rPr>
              <a:t>extern</a:t>
            </a:r>
            <a:r>
              <a:rPr kumimoji="1" lang="zh-CN" altLang="zh-CN" dirty="0">
                <a:latin typeface="+mn-lt"/>
                <a:ea typeface="+mn-ea"/>
                <a:cs typeface="+mn-cs"/>
              </a:rPr>
              <a:t>对</a:t>
            </a:r>
            <a:r>
              <a:rPr kumimoji="1" lang="zh-CN" altLang="en-US" dirty="0">
                <a:latin typeface="+mn-lt"/>
                <a:ea typeface="+mn-ea"/>
                <a:cs typeface="+mn-cs"/>
              </a:rPr>
              <a:t>某</a:t>
            </a:r>
            <a:r>
              <a:rPr kumimoji="1" lang="zh-CN" altLang="zh-CN" dirty="0">
                <a:latin typeface="+mn-lt"/>
                <a:ea typeface="+mn-ea"/>
                <a:cs typeface="+mn-cs"/>
              </a:rPr>
              <a:t>变量作“外部变量声明”，</a:t>
            </a:r>
            <a:r>
              <a:rPr kumimoji="1" lang="zh-CN" altLang="en-US" dirty="0">
                <a:latin typeface="+mn-lt"/>
                <a:ea typeface="+mn-ea"/>
                <a:cs typeface="+mn-cs"/>
              </a:rPr>
              <a:t>则</a:t>
            </a:r>
            <a:r>
              <a:rPr kumimoji="1" lang="zh-CN" altLang="zh-CN" dirty="0">
                <a:latin typeface="+mn-lt"/>
                <a:ea typeface="+mn-ea"/>
                <a:cs typeface="+mn-cs"/>
              </a:rPr>
              <a:t>可以从“声明”处起，合法地使用该外部变量</a:t>
            </a:r>
            <a:endParaRPr kumimoji="1" lang="zh-CN" altLang="zh-CN" dirty="0">
              <a:latin typeface="+mn-lt"/>
              <a:ea typeface="+mn-ea"/>
              <a:cs typeface="+mn-cs"/>
            </a:endParaRPr>
          </a:p>
        </p:txBody>
      </p:sp>
      <p:pic>
        <p:nvPicPr>
          <p:cNvPr id="189443"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95500" y="1357313"/>
            <a:ext cx="8153400" cy="4495800"/>
          </a:xfrm>
        </p:spPr>
        <p:txBody>
          <a:bodyPr vert="horz" wrap="square" lIns="91440" tIns="45720" rIns="91440" bIns="45720" anchor="t" anchorCtr="0"/>
          <a:p>
            <a:pPr>
              <a:buFont typeface="Wingdings" panose="05000000000000000000" pitchFamily="2" charset="2"/>
              <a:buNone/>
            </a:pP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18 </a:t>
            </a:r>
            <a:r>
              <a:rPr kumimoji="1" lang="zh-CN" altLang="zh-CN" dirty="0">
                <a:latin typeface="+mn-lt"/>
                <a:ea typeface="+mn-ea"/>
                <a:cs typeface="+mn-cs"/>
              </a:rPr>
              <a:t>调用函数，求</a:t>
            </a:r>
            <a:r>
              <a:rPr kumimoji="1" lang="en-US" altLang="zh-CN" dirty="0">
                <a:latin typeface="+mn-lt"/>
                <a:ea typeface="+mn-ea"/>
                <a:cs typeface="+mn-cs"/>
              </a:rPr>
              <a:t>3</a:t>
            </a:r>
            <a:r>
              <a:rPr kumimoji="1" lang="zh-CN" altLang="zh-CN" dirty="0">
                <a:latin typeface="+mn-lt"/>
                <a:ea typeface="+mn-ea"/>
                <a:cs typeface="+mn-cs"/>
              </a:rPr>
              <a:t>个整数中的大者。</a:t>
            </a:r>
            <a:endParaRPr kumimoji="1" lang="en-US" altLang="zh-CN" dirty="0">
              <a:latin typeface="+mn-lt"/>
              <a:ea typeface="+mn-ea"/>
              <a:cs typeface="+mn-cs"/>
            </a:endParaRPr>
          </a:p>
          <a:p>
            <a:r>
              <a:rPr kumimoji="1" lang="zh-CN" altLang="zh-CN" dirty="0">
                <a:latin typeface="+mn-lt"/>
                <a:ea typeface="+mn-ea"/>
                <a:cs typeface="+mn-cs"/>
              </a:rPr>
              <a:t>解题思路：用</a:t>
            </a:r>
            <a:r>
              <a:rPr kumimoji="1" lang="en-US" altLang="zh-CN" dirty="0">
                <a:latin typeface="+mn-lt"/>
                <a:ea typeface="+mn-ea"/>
                <a:cs typeface="+mn-cs"/>
              </a:rPr>
              <a:t>extern</a:t>
            </a:r>
            <a:r>
              <a:rPr kumimoji="1" lang="zh-CN" altLang="zh-CN" dirty="0">
                <a:latin typeface="+mn-lt"/>
                <a:ea typeface="+mn-ea"/>
                <a:cs typeface="+mn-cs"/>
              </a:rPr>
              <a:t>声明外部变量，扩展外部变量在程序文件中的作用域。</a:t>
            </a:r>
            <a:endParaRPr kumimoji="1" lang="zh-CN" altLang="en-US" dirty="0">
              <a:latin typeface="+mn-lt"/>
              <a:ea typeface="+mn-ea"/>
              <a:cs typeface="+mn-cs"/>
            </a:endParaRPr>
          </a:p>
        </p:txBody>
      </p:sp>
      <p:pic>
        <p:nvPicPr>
          <p:cNvPr id="190467"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22" end="59"/>
                                            </p:txEl>
                                          </p:spTgt>
                                        </p:tgtEl>
                                        <p:attrNameLst>
                                          <p:attrName>style.visibility</p:attrName>
                                        </p:attrNameLst>
                                      </p:cBhvr>
                                      <p:to>
                                        <p:strVal val="visible"/>
                                      </p:to>
                                    </p:set>
                                    <p:animEffect transition="in" filter="blinds(horizontal)">
                                      <p:cBhvr>
                                        <p:cTn id="7" dur="500"/>
                                        <p:tgtEl>
                                          <p:spTgt spid="3">
                                            <p:txEl>
                                              <p:charRg st="22" end="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1490" name="内容占位符 2"/>
          <p:cNvSpPr>
            <a:spLocks noGrp="1"/>
          </p:cNvSpPr>
          <p:nvPr>
            <p:ph idx="1"/>
          </p:nvPr>
        </p:nvSpPr>
        <p:spPr>
          <a:xfrm>
            <a:off x="1952625" y="71438"/>
            <a:ext cx="8153400" cy="6715125"/>
          </a:xfrm>
        </p:spPr>
        <p:txBody>
          <a:bodyPr vert="horz" wrap="square" lIns="91440" tIns="45720" rIns="91440" bIns="45720" anchor="t" anchorCtr="0"/>
          <a:p>
            <a:pPr>
              <a:lnSpc>
                <a:spcPts val="27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27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int max( );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extern int A,B,C;   </a:t>
            </a:r>
            <a:endParaRPr kumimoji="1" lang="zh-CN" altLang="zh-CN" sz="2800" dirty="0">
              <a:solidFill>
                <a:srgbClr val="00B050"/>
              </a:solidFill>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scanf(“%d %d %d”,&amp;A,&amp;B,&amp;C);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printf("max is %d\n",max());</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solidFill>
                  <a:srgbClr val="00B050"/>
                </a:solidFill>
                <a:latin typeface="+mn-lt"/>
                <a:ea typeface="+mn-ea"/>
                <a:cs typeface="+mn-cs"/>
              </a:rPr>
              <a:t>int A ,B ,C; </a:t>
            </a:r>
            <a:endParaRPr kumimoji="1" lang="zh-CN" altLang="zh-CN" sz="2800" dirty="0">
              <a:solidFill>
                <a:srgbClr val="00B050"/>
              </a:solidFill>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int max( )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int m;</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m=A&gt;B?A:B;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if (C&gt;m) m=C; </a:t>
            </a:r>
            <a:endParaRPr kumimoji="1" lang="zh-CN" altLang="zh-CN" sz="2800" dirty="0">
              <a:latin typeface="+mn-lt"/>
              <a:ea typeface="+mn-ea"/>
              <a:cs typeface="+mn-cs"/>
            </a:endParaRPr>
          </a:p>
          <a:p>
            <a:pPr>
              <a:lnSpc>
                <a:spcPts val="2700"/>
              </a:lnSpc>
              <a:buFont typeface="Wingdings" panose="05000000000000000000" pitchFamily="2" charset="2"/>
              <a:buNone/>
            </a:pPr>
            <a:r>
              <a:rPr kumimoji="1" lang="en-US" altLang="zh-CN" sz="2800" dirty="0">
                <a:latin typeface="+mn-lt"/>
                <a:ea typeface="+mn-ea"/>
                <a:cs typeface="+mn-cs"/>
              </a:rPr>
              <a:t>   return(m); </a:t>
            </a:r>
            <a:endParaRPr kumimoji="1" lang="zh-CN" altLang="zh-CN" sz="2800" dirty="0">
              <a:latin typeface="+mn-lt"/>
              <a:ea typeface="+mn-ea"/>
              <a:cs typeface="+mn-cs"/>
            </a:endParaRPr>
          </a:p>
          <a:p>
            <a:pPr>
              <a:lnSpc>
                <a:spcPts val="2700"/>
              </a:lnSpc>
              <a:buFont typeface="Wingdings" panose="05000000000000000000" pitchFamily="2" charset="2"/>
              <a:buNone/>
            </a:pPr>
            <a:r>
              <a:rPr kumimoji="1" lang="en-US" altLang="zh-CN" sz="2800" dirty="0">
                <a:latin typeface="+mn-lt"/>
                <a:ea typeface="+mn-ea"/>
                <a:cs typeface="+mn-cs"/>
              </a:rPr>
              <a:t>}</a:t>
            </a:r>
            <a:endParaRPr kumimoji="1" lang="zh-CN" altLang="en-US" sz="2800" dirty="0">
              <a:latin typeface="+mn-lt"/>
              <a:ea typeface="+mn-ea"/>
              <a:cs typeface="+mn-cs"/>
            </a:endParaRPr>
          </a:p>
        </p:txBody>
      </p:sp>
      <p:pic>
        <p:nvPicPr>
          <p:cNvPr id="161794" name="Picture 2"/>
          <p:cNvPicPr>
            <a:picLocks noChangeAspect="1"/>
          </p:cNvPicPr>
          <p:nvPr/>
        </p:nvPicPr>
        <p:blipFill>
          <a:blip r:embed="rId1"/>
          <a:stretch>
            <a:fillRect/>
          </a:stretch>
        </p:blipFill>
        <p:spPr>
          <a:xfrm>
            <a:off x="6453188" y="3643313"/>
            <a:ext cx="2819400" cy="571500"/>
          </a:xfrm>
          <a:prstGeom prst="rect">
            <a:avLst/>
          </a:prstGeom>
          <a:noFill/>
          <a:ln w="9525">
            <a:noFill/>
          </a:ln>
        </p:spPr>
      </p:pic>
      <p:pic>
        <p:nvPicPr>
          <p:cNvPr id="161796" name="Picture 4"/>
          <p:cNvPicPr>
            <a:picLocks noChangeAspect="1"/>
          </p:cNvPicPr>
          <p:nvPr/>
        </p:nvPicPr>
        <p:blipFill>
          <a:blip r:embed="rId2"/>
          <a:stretch>
            <a:fillRect/>
          </a:stretch>
        </p:blipFill>
        <p:spPr>
          <a:xfrm>
            <a:off x="6453188" y="4214813"/>
            <a:ext cx="2819400" cy="493712"/>
          </a:xfrm>
          <a:prstGeom prst="rect">
            <a:avLst/>
          </a:prstGeom>
          <a:noFill/>
          <a:ln w="9525">
            <a:noFill/>
          </a:ln>
        </p:spPr>
      </p:pic>
      <p:pic>
        <p:nvPicPr>
          <p:cNvPr id="191493" name="图片 4" descr="Untitled2.png">
            <a:hlinkClick r:id="rId3" action="ppaction://hlinksldjump"/>
          </p:cNvPr>
          <p:cNvPicPr>
            <a:picLocks noChangeAspect="1"/>
          </p:cNvPicPr>
          <p:nvPr/>
        </p:nvPicPr>
        <p:blipFill>
          <a:blip r:embed="rId4"/>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1794"/>
                                        </p:tgtEl>
                                        <p:attrNameLst>
                                          <p:attrName>style.visibility</p:attrName>
                                        </p:attrNameLst>
                                      </p:cBhvr>
                                      <p:to>
                                        <p:strVal val="visible"/>
                                      </p:to>
                                    </p:set>
                                    <p:animEffect transition="in" filter="blinds(horizontal)">
                                      <p:cBhvr>
                                        <p:cTn id="7" dur="500"/>
                                        <p:tgtEl>
                                          <p:spTgt spid="16179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1796"/>
                                        </p:tgtEl>
                                        <p:attrNameLst>
                                          <p:attrName>style.visibility</p:attrName>
                                        </p:attrNameLst>
                                      </p:cBhvr>
                                      <p:to>
                                        <p:strVal val="visible"/>
                                      </p:to>
                                    </p:set>
                                    <p:animEffect transition="in" filter="blinds(horizontal)">
                                      <p:cBhvr>
                                        <p:cTn id="11" dur="500"/>
                                        <p:tgtEl>
                                          <p:spTgt spid="161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3538" name="内容占位符 2"/>
          <p:cNvSpPr>
            <a:spLocks noGrp="1"/>
          </p:cNvSpPr>
          <p:nvPr>
            <p:ph idx="1"/>
          </p:nvPr>
        </p:nvSpPr>
        <p:spPr>
          <a:xfrm>
            <a:off x="2063750" y="571500"/>
            <a:ext cx="8153400" cy="592931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2. </a:t>
            </a:r>
            <a:r>
              <a:rPr kumimoji="1" lang="zh-CN" altLang="zh-CN" dirty="0">
                <a:latin typeface="+mn-lt"/>
                <a:ea typeface="+mn-ea"/>
                <a:cs typeface="+mn-cs"/>
              </a:rPr>
              <a:t>将外部变量的作用域扩展到其他文件</a:t>
            </a:r>
            <a:endParaRPr kumimoji="1" lang="en-US" altLang="zh-CN" dirty="0">
              <a:latin typeface="+mn-lt"/>
              <a:ea typeface="+mn-ea"/>
              <a:cs typeface="+mn-cs"/>
            </a:endParaRPr>
          </a:p>
          <a:p>
            <a:pPr lvl="1"/>
            <a:r>
              <a:rPr kumimoji="1" lang="zh-CN" altLang="zh-CN" dirty="0">
                <a:latin typeface="+mn-lt"/>
                <a:ea typeface="+mn-ea"/>
              </a:rPr>
              <a:t>如果一个程序包含两个文件，在两个文件中都要用到同一个外部变量</a:t>
            </a:r>
            <a:r>
              <a:rPr kumimoji="1" lang="en-US" altLang="zh-CN" dirty="0">
                <a:latin typeface="+mn-lt"/>
                <a:ea typeface="+mn-ea"/>
              </a:rPr>
              <a:t>Num</a:t>
            </a:r>
            <a:r>
              <a:rPr kumimoji="1" lang="zh-CN" altLang="zh-CN" dirty="0">
                <a:latin typeface="+mn-lt"/>
                <a:ea typeface="+mn-ea"/>
              </a:rPr>
              <a:t>，不能分别在两个文件中各自定义一个外部变量</a:t>
            </a:r>
            <a:r>
              <a:rPr kumimoji="1" lang="en-US" altLang="zh-CN" dirty="0">
                <a:latin typeface="+mn-lt"/>
                <a:ea typeface="+mn-ea"/>
              </a:rPr>
              <a:t>Num</a:t>
            </a:r>
            <a:endParaRPr kumimoji="1" lang="en-US" altLang="zh-CN" dirty="0">
              <a:latin typeface="+mn-lt"/>
              <a:ea typeface="+mn-ea"/>
            </a:endParaRPr>
          </a:p>
          <a:p>
            <a:pPr lvl="1"/>
            <a:r>
              <a:rPr kumimoji="1" lang="zh-CN" altLang="en-US" dirty="0">
                <a:latin typeface="+mn-lt"/>
                <a:ea typeface="+mn-ea"/>
              </a:rPr>
              <a:t>应</a:t>
            </a:r>
            <a:r>
              <a:rPr kumimoji="1" lang="zh-CN" altLang="zh-CN" dirty="0">
                <a:latin typeface="+mn-lt"/>
                <a:ea typeface="+mn-ea"/>
              </a:rPr>
              <a:t>在任一个文件中定义外部变量</a:t>
            </a:r>
            <a:r>
              <a:rPr kumimoji="1" lang="en-US" altLang="zh-CN" dirty="0">
                <a:latin typeface="+mn-lt"/>
                <a:ea typeface="+mn-ea"/>
              </a:rPr>
              <a:t>Num</a:t>
            </a:r>
            <a:r>
              <a:rPr kumimoji="1" lang="zh-CN" altLang="zh-CN" dirty="0">
                <a:latin typeface="+mn-lt"/>
                <a:ea typeface="+mn-ea"/>
              </a:rPr>
              <a:t>，而在另一文件中用</a:t>
            </a:r>
            <a:r>
              <a:rPr kumimoji="1" lang="en-US" altLang="zh-CN" dirty="0">
                <a:solidFill>
                  <a:srgbClr val="C00000"/>
                </a:solidFill>
                <a:latin typeface="+mn-lt"/>
                <a:ea typeface="+mn-ea"/>
              </a:rPr>
              <a:t>extern</a:t>
            </a:r>
            <a:r>
              <a:rPr kumimoji="1" lang="zh-CN" altLang="zh-CN" dirty="0">
                <a:latin typeface="+mn-lt"/>
                <a:ea typeface="+mn-ea"/>
              </a:rPr>
              <a:t>对</a:t>
            </a:r>
            <a:r>
              <a:rPr kumimoji="1" lang="en-US" altLang="zh-CN" dirty="0">
                <a:latin typeface="+mn-lt"/>
                <a:ea typeface="+mn-ea"/>
              </a:rPr>
              <a:t>Num</a:t>
            </a:r>
            <a:r>
              <a:rPr kumimoji="1" lang="zh-CN" altLang="zh-CN" dirty="0">
                <a:latin typeface="+mn-lt"/>
                <a:ea typeface="+mn-ea"/>
              </a:rPr>
              <a:t>作“外部变量声明”</a:t>
            </a:r>
            <a:endParaRPr kumimoji="1" lang="en-US" altLang="zh-CN" dirty="0">
              <a:latin typeface="+mn-lt"/>
              <a:ea typeface="+mn-ea"/>
            </a:endParaRPr>
          </a:p>
          <a:p>
            <a:pPr lvl="1"/>
            <a:r>
              <a:rPr kumimoji="1" lang="zh-CN" altLang="zh-CN" dirty="0">
                <a:latin typeface="+mn-lt"/>
                <a:ea typeface="+mn-ea"/>
              </a:rPr>
              <a:t>在编译和连接时，系统会由此知道</a:t>
            </a:r>
            <a:r>
              <a:rPr kumimoji="1" lang="en-US" altLang="zh-CN" dirty="0">
                <a:latin typeface="+mn-lt"/>
                <a:ea typeface="+mn-ea"/>
              </a:rPr>
              <a:t>Num</a:t>
            </a:r>
            <a:r>
              <a:rPr kumimoji="1" lang="zh-CN" altLang="zh-CN" dirty="0">
                <a:latin typeface="+mn-lt"/>
                <a:ea typeface="+mn-ea"/>
              </a:rPr>
              <a:t>有“外部链接”，可以从别处找到已定义的外部变量</a:t>
            </a:r>
            <a:r>
              <a:rPr kumimoji="1" lang="en-US" altLang="zh-CN" dirty="0">
                <a:latin typeface="+mn-lt"/>
                <a:ea typeface="+mn-ea"/>
              </a:rPr>
              <a:t>Num</a:t>
            </a:r>
            <a:r>
              <a:rPr kumimoji="1" lang="zh-CN" altLang="zh-CN" dirty="0">
                <a:latin typeface="+mn-lt"/>
                <a:ea typeface="+mn-ea"/>
              </a:rPr>
              <a:t>，并将在另一文件中定义的外部变量</a:t>
            </a:r>
            <a:r>
              <a:rPr kumimoji="1" lang="en-US" altLang="zh-CN" dirty="0">
                <a:latin typeface="+mn-lt"/>
                <a:ea typeface="+mn-ea"/>
              </a:rPr>
              <a:t>num</a:t>
            </a:r>
            <a:r>
              <a:rPr kumimoji="1" lang="zh-CN" altLang="zh-CN" dirty="0">
                <a:latin typeface="+mn-lt"/>
                <a:ea typeface="+mn-ea"/>
              </a:rPr>
              <a:t>的作用域</a:t>
            </a:r>
            <a:r>
              <a:rPr kumimoji="1" lang="zh-CN" altLang="zh-CN" dirty="0">
                <a:solidFill>
                  <a:srgbClr val="C00000"/>
                </a:solidFill>
                <a:latin typeface="+mn-lt"/>
                <a:ea typeface="+mn-ea"/>
              </a:rPr>
              <a:t>扩展</a:t>
            </a:r>
            <a:r>
              <a:rPr kumimoji="1" lang="zh-CN" altLang="zh-CN" dirty="0">
                <a:latin typeface="+mn-lt"/>
                <a:ea typeface="+mn-ea"/>
              </a:rPr>
              <a:t>到本文件</a:t>
            </a:r>
            <a:endParaRPr kumimoji="1" lang="zh-CN" altLang="en-US" dirty="0">
              <a:latin typeface="+mn-lt"/>
              <a:ea typeface="+mn-ea"/>
            </a:endParaRPr>
          </a:p>
        </p:txBody>
      </p:sp>
      <p:pic>
        <p:nvPicPr>
          <p:cNvPr id="192515"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3538">
                                            <p:txEl>
                                              <p:charRg st="78" end="124"/>
                                            </p:txEl>
                                          </p:spTgt>
                                        </p:tgtEl>
                                        <p:attrNameLst>
                                          <p:attrName>style.visibility</p:attrName>
                                        </p:attrNameLst>
                                      </p:cBhvr>
                                      <p:to>
                                        <p:strVal val="visible"/>
                                      </p:to>
                                    </p:set>
                                    <p:animEffect transition="in" filter="blinds(horizontal)">
                                      <p:cBhvr>
                                        <p:cTn id="7" dur="500"/>
                                        <p:tgtEl>
                                          <p:spTgt spid="193538">
                                            <p:txEl>
                                              <p:charRg st="78" end="1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3538">
                                            <p:txEl>
                                              <p:charRg st="124" end="198"/>
                                            </p:txEl>
                                          </p:spTgt>
                                        </p:tgtEl>
                                        <p:attrNameLst>
                                          <p:attrName>style.visibility</p:attrName>
                                        </p:attrNameLst>
                                      </p:cBhvr>
                                      <p:to>
                                        <p:strVal val="visible"/>
                                      </p:to>
                                    </p:set>
                                    <p:animEffect transition="in" filter="blinds(horizontal)">
                                      <p:cBhvr>
                                        <p:cTn id="12" dur="500"/>
                                        <p:tgtEl>
                                          <p:spTgt spid="193538">
                                            <p:txEl>
                                              <p:charRg st="124" end="1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62" name="内容占位符 2"/>
          <p:cNvSpPr>
            <a:spLocks noGrp="1"/>
          </p:cNvSpPr>
          <p:nvPr>
            <p:ph idx="1"/>
          </p:nvPr>
        </p:nvSpPr>
        <p:spPr>
          <a:xfrm>
            <a:off x="2063750" y="571500"/>
            <a:ext cx="8153400" cy="592931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19 </a:t>
            </a:r>
            <a:r>
              <a:rPr kumimoji="1" lang="zh-CN" altLang="zh-CN" dirty="0">
                <a:latin typeface="+mn-lt"/>
                <a:ea typeface="+mn-ea"/>
                <a:cs typeface="+mn-cs"/>
              </a:rPr>
              <a:t>给定</a:t>
            </a:r>
            <a:r>
              <a:rPr kumimoji="1" lang="en-US" altLang="zh-CN" dirty="0">
                <a:latin typeface="+mn-lt"/>
                <a:ea typeface="+mn-ea"/>
                <a:cs typeface="+mn-cs"/>
              </a:rPr>
              <a:t>b</a:t>
            </a:r>
            <a:r>
              <a:rPr kumimoji="1" lang="zh-CN" altLang="zh-CN" dirty="0">
                <a:latin typeface="+mn-lt"/>
                <a:ea typeface="+mn-ea"/>
                <a:cs typeface="+mn-cs"/>
              </a:rPr>
              <a:t>的值，输入</a:t>
            </a:r>
            <a:r>
              <a:rPr kumimoji="1" lang="en-US" altLang="zh-CN" dirty="0">
                <a:latin typeface="+mn-lt"/>
                <a:ea typeface="+mn-ea"/>
                <a:cs typeface="+mn-cs"/>
              </a:rPr>
              <a:t>a</a:t>
            </a:r>
            <a:r>
              <a:rPr kumimoji="1" lang="zh-CN" altLang="zh-CN" dirty="0">
                <a:latin typeface="+mn-lt"/>
                <a:ea typeface="+mn-ea"/>
                <a:cs typeface="+mn-cs"/>
              </a:rPr>
              <a:t>和ｍ，求</a:t>
            </a:r>
            <a:r>
              <a:rPr kumimoji="1" lang="en-US" altLang="zh-CN" dirty="0">
                <a:latin typeface="+mn-lt"/>
                <a:ea typeface="+mn-ea"/>
                <a:cs typeface="+mn-cs"/>
              </a:rPr>
              <a:t>a*b</a:t>
            </a:r>
            <a:r>
              <a:rPr kumimoji="1" lang="zh-CN" altLang="zh-CN" dirty="0">
                <a:latin typeface="+mn-lt"/>
                <a:ea typeface="+mn-ea"/>
                <a:cs typeface="+mn-cs"/>
              </a:rPr>
              <a:t>和</a:t>
            </a:r>
            <a:r>
              <a:rPr kumimoji="1" lang="en-US" altLang="zh-CN" dirty="0">
                <a:latin typeface="+mn-lt"/>
                <a:ea typeface="+mn-ea"/>
                <a:cs typeface="+mn-cs"/>
              </a:rPr>
              <a:t>a</a:t>
            </a:r>
            <a:r>
              <a:rPr kumimoji="1" lang="en-US" altLang="zh-CN" baseline="30000" dirty="0">
                <a:latin typeface="+mn-lt"/>
                <a:ea typeface="+mn-ea"/>
                <a:cs typeface="+mn-cs"/>
              </a:rPr>
              <a:t>m</a:t>
            </a:r>
            <a:r>
              <a:rPr kumimoji="1" lang="zh-CN" altLang="zh-CN" dirty="0">
                <a:latin typeface="+mn-lt"/>
                <a:ea typeface="+mn-ea"/>
                <a:cs typeface="+mn-cs"/>
              </a:rPr>
              <a:t>的值。</a:t>
            </a:r>
            <a:endParaRPr kumimoji="1" lang="en-US" altLang="zh-CN" dirty="0">
              <a:latin typeface="+mn-lt"/>
              <a:ea typeface="+mn-ea"/>
              <a:cs typeface="+mn-cs"/>
            </a:endParaRPr>
          </a:p>
          <a:p>
            <a:r>
              <a:rPr kumimoji="1" lang="zh-CN" altLang="zh-CN" dirty="0">
                <a:latin typeface="+mn-lt"/>
                <a:ea typeface="+mn-ea"/>
                <a:cs typeface="+mn-cs"/>
              </a:rPr>
              <a:t>解题思路：</a:t>
            </a:r>
            <a:endParaRPr kumimoji="1" lang="zh-CN" altLang="zh-CN" dirty="0">
              <a:latin typeface="+mn-lt"/>
              <a:ea typeface="+mn-ea"/>
              <a:cs typeface="+mn-cs"/>
            </a:endParaRPr>
          </a:p>
          <a:p>
            <a:pPr lvl="1"/>
            <a:r>
              <a:rPr kumimoji="1" lang="zh-CN" altLang="zh-CN" dirty="0">
                <a:latin typeface="+mn-lt"/>
                <a:ea typeface="+mn-ea"/>
              </a:rPr>
              <a:t>分别编写两个文件模块，其中文件</a:t>
            </a:r>
            <a:r>
              <a:rPr kumimoji="1" lang="en-US" altLang="zh-CN" dirty="0">
                <a:latin typeface="+mn-lt"/>
                <a:ea typeface="+mn-ea"/>
              </a:rPr>
              <a:t>file1</a:t>
            </a:r>
            <a:r>
              <a:rPr kumimoji="1" lang="zh-CN" altLang="zh-CN" dirty="0">
                <a:latin typeface="+mn-lt"/>
                <a:ea typeface="+mn-ea"/>
              </a:rPr>
              <a:t>包含主函数，另一个文件</a:t>
            </a:r>
            <a:r>
              <a:rPr kumimoji="1" lang="en-US" altLang="zh-CN" dirty="0">
                <a:latin typeface="+mn-lt"/>
                <a:ea typeface="+mn-ea"/>
              </a:rPr>
              <a:t>file2</a:t>
            </a:r>
            <a:r>
              <a:rPr kumimoji="1" lang="zh-CN" altLang="zh-CN" dirty="0">
                <a:latin typeface="+mn-lt"/>
                <a:ea typeface="+mn-ea"/>
              </a:rPr>
              <a:t>包含求</a:t>
            </a:r>
            <a:r>
              <a:rPr kumimoji="1" lang="en-US" altLang="zh-CN" dirty="0">
                <a:latin typeface="+mn-lt"/>
                <a:ea typeface="+mn-ea"/>
              </a:rPr>
              <a:t>a</a:t>
            </a:r>
            <a:r>
              <a:rPr kumimoji="1" lang="en-US" altLang="zh-CN" baseline="30000" dirty="0">
                <a:latin typeface="+mn-lt"/>
                <a:ea typeface="+mn-ea"/>
              </a:rPr>
              <a:t>m</a:t>
            </a:r>
            <a:r>
              <a:rPr kumimoji="1" lang="zh-CN" altLang="zh-CN" dirty="0">
                <a:latin typeface="+mn-lt"/>
                <a:ea typeface="+mn-ea"/>
              </a:rPr>
              <a:t>的函数。</a:t>
            </a:r>
            <a:endParaRPr kumimoji="1" lang="en-US" altLang="zh-CN" dirty="0">
              <a:latin typeface="+mn-lt"/>
              <a:ea typeface="+mn-ea"/>
            </a:endParaRPr>
          </a:p>
          <a:p>
            <a:pPr lvl="1"/>
            <a:r>
              <a:rPr kumimoji="1" lang="zh-CN" altLang="zh-CN" dirty="0">
                <a:latin typeface="+mn-lt"/>
                <a:ea typeface="+mn-ea"/>
              </a:rPr>
              <a:t>在</a:t>
            </a:r>
            <a:r>
              <a:rPr kumimoji="1" lang="en-US" altLang="zh-CN" dirty="0">
                <a:latin typeface="+mn-lt"/>
                <a:ea typeface="+mn-ea"/>
              </a:rPr>
              <a:t>file1</a:t>
            </a:r>
            <a:r>
              <a:rPr kumimoji="1" lang="zh-CN" altLang="zh-CN" dirty="0">
                <a:latin typeface="+mn-lt"/>
                <a:ea typeface="+mn-ea"/>
              </a:rPr>
              <a:t>文件中定义外部变量</a:t>
            </a:r>
            <a:r>
              <a:rPr kumimoji="1" lang="en-US" altLang="zh-CN" dirty="0">
                <a:latin typeface="+mn-lt"/>
                <a:ea typeface="+mn-ea"/>
              </a:rPr>
              <a:t>A</a:t>
            </a:r>
            <a:r>
              <a:rPr kumimoji="1" lang="zh-CN" altLang="zh-CN" dirty="0">
                <a:latin typeface="+mn-lt"/>
                <a:ea typeface="+mn-ea"/>
              </a:rPr>
              <a:t>，在</a:t>
            </a:r>
            <a:r>
              <a:rPr kumimoji="1" lang="en-US" altLang="zh-CN" dirty="0">
                <a:latin typeface="+mn-lt"/>
                <a:ea typeface="+mn-ea"/>
              </a:rPr>
              <a:t>file2</a:t>
            </a:r>
            <a:r>
              <a:rPr kumimoji="1" lang="zh-CN" altLang="zh-CN" dirty="0">
                <a:latin typeface="+mn-lt"/>
                <a:ea typeface="+mn-ea"/>
              </a:rPr>
              <a:t>中用</a:t>
            </a:r>
            <a:r>
              <a:rPr kumimoji="1" lang="en-US" altLang="zh-CN" dirty="0">
                <a:latin typeface="+mn-lt"/>
                <a:ea typeface="+mn-ea"/>
              </a:rPr>
              <a:t>extern</a:t>
            </a:r>
            <a:r>
              <a:rPr kumimoji="1" lang="zh-CN" altLang="zh-CN" dirty="0">
                <a:latin typeface="+mn-lt"/>
                <a:ea typeface="+mn-ea"/>
              </a:rPr>
              <a:t>声明外部变量</a:t>
            </a:r>
            <a:r>
              <a:rPr kumimoji="1" lang="en-US" altLang="zh-CN" dirty="0">
                <a:latin typeface="+mn-lt"/>
                <a:ea typeface="+mn-ea"/>
              </a:rPr>
              <a:t>A</a:t>
            </a:r>
            <a:r>
              <a:rPr kumimoji="1" lang="zh-CN" altLang="zh-CN" dirty="0">
                <a:latin typeface="+mn-lt"/>
                <a:ea typeface="+mn-ea"/>
              </a:rPr>
              <a:t>，把</a:t>
            </a:r>
            <a:r>
              <a:rPr kumimoji="1" lang="en-US" altLang="zh-CN" dirty="0">
                <a:latin typeface="+mn-lt"/>
                <a:ea typeface="+mn-ea"/>
              </a:rPr>
              <a:t>A</a:t>
            </a:r>
            <a:r>
              <a:rPr kumimoji="1" lang="zh-CN" altLang="zh-CN" dirty="0">
                <a:latin typeface="+mn-lt"/>
                <a:ea typeface="+mn-ea"/>
              </a:rPr>
              <a:t>的作用域扩展到</a:t>
            </a:r>
            <a:r>
              <a:rPr kumimoji="1" lang="en-US" altLang="zh-CN" dirty="0">
                <a:latin typeface="+mn-lt"/>
                <a:ea typeface="+mn-ea"/>
              </a:rPr>
              <a:t>file2</a:t>
            </a:r>
            <a:r>
              <a:rPr kumimoji="1" lang="zh-CN" altLang="zh-CN" dirty="0">
                <a:latin typeface="+mn-lt"/>
                <a:ea typeface="+mn-ea"/>
              </a:rPr>
              <a:t>文件。</a:t>
            </a:r>
            <a:endParaRPr kumimoji="1" lang="zh-CN" altLang="en-US" b="0" dirty="0">
              <a:latin typeface="+mn-lt"/>
              <a:ea typeface="+mn-ea"/>
            </a:endParaRPr>
          </a:p>
        </p:txBody>
      </p:sp>
      <p:pic>
        <p:nvPicPr>
          <p:cNvPr id="193539"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62">
                                            <p:txEl>
                                              <p:charRg st="31" end="37"/>
                                            </p:txEl>
                                          </p:spTgt>
                                        </p:tgtEl>
                                        <p:attrNameLst>
                                          <p:attrName>style.visibility</p:attrName>
                                        </p:attrNameLst>
                                      </p:cBhvr>
                                      <p:to>
                                        <p:strVal val="visible"/>
                                      </p:to>
                                    </p:set>
                                    <p:animEffect transition="in" filter="blinds(horizontal)">
                                      <p:cBhvr>
                                        <p:cTn id="7" dur="500"/>
                                        <p:tgtEl>
                                          <p:spTgt spid="194562">
                                            <p:txEl>
                                              <p:charRg st="31" end="3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4562">
                                            <p:txEl>
                                              <p:charRg st="37" end="83"/>
                                            </p:txEl>
                                          </p:spTgt>
                                        </p:tgtEl>
                                        <p:attrNameLst>
                                          <p:attrName>style.visibility</p:attrName>
                                        </p:attrNameLst>
                                      </p:cBhvr>
                                      <p:to>
                                        <p:strVal val="visible"/>
                                      </p:to>
                                    </p:set>
                                    <p:animEffect transition="in" filter="blinds(horizontal)">
                                      <p:cBhvr>
                                        <p:cTn id="12" dur="500"/>
                                        <p:tgtEl>
                                          <p:spTgt spid="194562">
                                            <p:txEl>
                                              <p:charRg st="37" end="8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4562">
                                            <p:txEl>
                                              <p:charRg st="83" end="140"/>
                                            </p:txEl>
                                          </p:spTgt>
                                        </p:tgtEl>
                                        <p:attrNameLst>
                                          <p:attrName>style.visibility</p:attrName>
                                        </p:attrNameLst>
                                      </p:cBhvr>
                                      <p:to>
                                        <p:strVal val="visible"/>
                                      </p:to>
                                    </p:set>
                                    <p:animEffect transition="in" filter="blinds(horizontal)">
                                      <p:cBhvr>
                                        <p:cTn id="17" dur="500"/>
                                        <p:tgtEl>
                                          <p:spTgt spid="194562">
                                            <p:txEl>
                                              <p:charRg st="83" end="1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内容占位符 2"/>
          <p:cNvSpPr>
            <a:spLocks noGrp="1"/>
          </p:cNvSpPr>
          <p:nvPr>
            <p:ph idx="1"/>
          </p:nvPr>
        </p:nvSpPr>
        <p:spPr>
          <a:xfrm>
            <a:off x="2024063" y="857250"/>
            <a:ext cx="8153400" cy="4643438"/>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 (5) </a:t>
            </a:r>
            <a:r>
              <a:rPr kumimoji="1" lang="zh-CN" altLang="zh-CN" dirty="0">
                <a:latin typeface="+mn-lt"/>
                <a:ea typeface="+mn-ea"/>
              </a:rPr>
              <a:t>从用户使用的角度看，函数有两种。</a:t>
            </a:r>
            <a:endParaRPr kumimoji="1" lang="zh-CN" altLang="zh-CN" dirty="0">
              <a:latin typeface="+mn-lt"/>
              <a:ea typeface="+mn-ea"/>
            </a:endParaRPr>
          </a:p>
          <a:p>
            <a:pPr lvl="1"/>
            <a:r>
              <a:rPr kumimoji="1" lang="zh-CN" altLang="zh-CN" dirty="0">
                <a:latin typeface="+mn-lt"/>
                <a:ea typeface="+mn-ea"/>
              </a:rPr>
              <a:t>库函数，它是由系统提供的，用户不必自己定义而直接使用它们。应该说明，不同的</a:t>
            </a:r>
            <a:r>
              <a:rPr kumimoji="1" lang="en-US" altLang="zh-CN" dirty="0">
                <a:latin typeface="+mn-lt"/>
                <a:ea typeface="+mn-ea"/>
              </a:rPr>
              <a:t>C</a:t>
            </a:r>
            <a:r>
              <a:rPr kumimoji="1" lang="zh-CN" altLang="zh-CN" dirty="0">
                <a:latin typeface="+mn-lt"/>
                <a:ea typeface="+mn-ea"/>
              </a:rPr>
              <a:t>语言编译系统提供的库函数的数量和功能会有一些不同，当然许多基本的函数是共同的。</a:t>
            </a:r>
            <a:endParaRPr kumimoji="1" lang="zh-CN" altLang="zh-CN" dirty="0">
              <a:latin typeface="+mn-lt"/>
              <a:ea typeface="+mn-ea"/>
            </a:endParaRPr>
          </a:p>
          <a:p>
            <a:pPr lvl="1"/>
            <a:r>
              <a:rPr kumimoji="1" lang="zh-CN" altLang="zh-CN" dirty="0">
                <a:latin typeface="+mn-lt"/>
                <a:ea typeface="+mn-ea"/>
              </a:rPr>
              <a:t>用户自己定义的函数。它是用以解决用户专门需要的函数。</a:t>
            </a:r>
            <a:endParaRPr kumimoji="1" lang="zh-CN" altLang="zh-CN" dirty="0">
              <a:latin typeface="+mn-lt"/>
              <a:ea typeface="+mn-ea"/>
            </a:endParaRPr>
          </a:p>
        </p:txBody>
      </p:sp>
      <p:pic>
        <p:nvPicPr>
          <p:cNvPr id="21507"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6">
                                            <p:txEl>
                                              <p:charRg st="26" end="104"/>
                                            </p:txEl>
                                          </p:spTgt>
                                        </p:tgtEl>
                                        <p:attrNameLst>
                                          <p:attrName>style.visibility</p:attrName>
                                        </p:attrNameLst>
                                      </p:cBhvr>
                                      <p:to>
                                        <p:strVal val="visible"/>
                                      </p:to>
                                    </p:set>
                                    <p:animEffect transition="in" filter="blinds(horizontal)">
                                      <p:cBhvr>
                                        <p:cTn id="7" dur="500"/>
                                        <p:tgtEl>
                                          <p:spTgt spid="21506">
                                            <p:txEl>
                                              <p:charRg st="26" end="10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506">
                                            <p:txEl>
                                              <p:charRg st="104" end="131"/>
                                            </p:txEl>
                                          </p:spTgt>
                                        </p:tgtEl>
                                        <p:attrNameLst>
                                          <p:attrName>style.visibility</p:attrName>
                                        </p:attrNameLst>
                                      </p:cBhvr>
                                      <p:to>
                                        <p:strVal val="visible"/>
                                      </p:to>
                                    </p:set>
                                    <p:animEffect transition="in" filter="blinds(horizontal)">
                                      <p:cBhvr>
                                        <p:cTn id="12" dur="500"/>
                                        <p:tgtEl>
                                          <p:spTgt spid="21506">
                                            <p:txEl>
                                              <p:charRg st="104"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62" name="内容占位符 2"/>
          <p:cNvSpPr>
            <a:spLocks noGrp="1"/>
          </p:cNvSpPr>
          <p:nvPr>
            <p:ph idx="1"/>
          </p:nvPr>
        </p:nvSpPr>
        <p:spPr>
          <a:xfrm>
            <a:off x="2206625" y="642938"/>
            <a:ext cx="7675563" cy="6143625"/>
          </a:xfrm>
        </p:spPr>
        <p:txBody>
          <a:bodyPr vert="horz" wrap="square" lIns="91440" tIns="45720" rIns="91440" bIns="45720" anchor="t" anchorCtr="0"/>
          <a:p>
            <a:pPr>
              <a:lnSpc>
                <a:spcPts val="3000"/>
              </a:lnSpc>
              <a:buFont typeface="Wingdings" panose="05000000000000000000" pitchFamily="2" charset="2"/>
              <a:buNone/>
            </a:pPr>
            <a:r>
              <a:rPr kumimoji="1" lang="zh-CN" altLang="zh-CN" sz="2800" dirty="0">
                <a:solidFill>
                  <a:srgbClr val="FF0000"/>
                </a:solidFill>
                <a:latin typeface="+mn-lt"/>
                <a:ea typeface="+mn-ea"/>
                <a:cs typeface="+mn-cs"/>
              </a:rPr>
              <a:t>文件</a:t>
            </a:r>
            <a:r>
              <a:rPr kumimoji="1" lang="en-US" altLang="zh-CN" sz="2800" dirty="0">
                <a:solidFill>
                  <a:srgbClr val="FF0000"/>
                </a:solidFill>
                <a:latin typeface="+mn-lt"/>
                <a:ea typeface="+mn-ea"/>
                <a:cs typeface="+mn-cs"/>
              </a:rPr>
              <a:t>file1.c</a:t>
            </a:r>
            <a:r>
              <a:rPr kumimoji="1" lang="zh-CN" altLang="zh-CN" sz="2800" dirty="0">
                <a:solidFill>
                  <a:srgbClr val="FF0000"/>
                </a:solidFill>
                <a:latin typeface="+mn-lt"/>
                <a:ea typeface="+mn-ea"/>
                <a:cs typeface="+mn-cs"/>
              </a:rPr>
              <a:t>：</a:t>
            </a:r>
            <a:endParaRPr kumimoji="1" lang="en-US" altLang="zh-CN" sz="2800" dirty="0">
              <a:solidFill>
                <a:srgbClr val="FF0000"/>
              </a:solidFill>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A;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main()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power(int);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int b=3,c,d,m;  scanf("%d,%d",&amp;A,&amp;m);</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c=A*b;</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printf("%d*%d=%d\n",A,b,c);</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d=power(m);</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printf("%d**%d=%d\n",A,m,d);</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pic>
        <p:nvPicPr>
          <p:cNvPr id="194563"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5586" name="内容占位符 2"/>
          <p:cNvSpPr>
            <a:spLocks noGrp="1"/>
          </p:cNvSpPr>
          <p:nvPr>
            <p:ph idx="1"/>
          </p:nvPr>
        </p:nvSpPr>
        <p:spPr>
          <a:xfrm>
            <a:off x="2492375" y="1000125"/>
            <a:ext cx="6889750" cy="5000625"/>
          </a:xfrm>
        </p:spPr>
        <p:txBody>
          <a:bodyPr vert="horz" wrap="square" lIns="91440" tIns="45720" rIns="91440" bIns="45720" anchor="t" anchorCtr="0"/>
          <a:p>
            <a:pPr>
              <a:buFont typeface="Wingdings" panose="05000000000000000000" pitchFamily="2" charset="2"/>
              <a:buNone/>
            </a:pPr>
            <a:r>
              <a:rPr kumimoji="1" lang="zh-CN" altLang="zh-CN" sz="2800" dirty="0">
                <a:solidFill>
                  <a:srgbClr val="FF0000"/>
                </a:solidFill>
                <a:latin typeface="+mn-lt"/>
                <a:ea typeface="+mn-ea"/>
                <a:cs typeface="+mn-cs"/>
              </a:rPr>
              <a:t>文件</a:t>
            </a:r>
            <a:r>
              <a:rPr kumimoji="1" lang="en-US" altLang="zh-CN" sz="2800" dirty="0">
                <a:solidFill>
                  <a:srgbClr val="FF0000"/>
                </a:solidFill>
                <a:latin typeface="+mn-lt"/>
                <a:ea typeface="+mn-ea"/>
                <a:cs typeface="+mn-cs"/>
              </a:rPr>
              <a:t>file2.c</a:t>
            </a:r>
            <a:r>
              <a:rPr kumimoji="1" lang="zh-CN" altLang="zh-CN" sz="2800" dirty="0">
                <a:solidFill>
                  <a:srgbClr val="FF0000"/>
                </a:solidFill>
                <a:latin typeface="+mn-lt"/>
                <a:ea typeface="+mn-ea"/>
                <a:cs typeface="+mn-cs"/>
              </a:rPr>
              <a:t>：</a:t>
            </a:r>
            <a:endParaRPr kumimoji="1" lang="zh-CN" altLang="zh-CN" sz="2800" dirty="0">
              <a:solidFill>
                <a:srgbClr val="FF0000"/>
              </a:solidFill>
              <a:latin typeface="+mn-lt"/>
              <a:ea typeface="+mn-ea"/>
              <a:cs typeface="+mn-cs"/>
            </a:endParaRPr>
          </a:p>
          <a:p>
            <a:pPr>
              <a:buFont typeface="Wingdings" panose="05000000000000000000" pitchFamily="2" charset="2"/>
              <a:buNone/>
            </a:pPr>
            <a:r>
              <a:rPr kumimoji="1" lang="en-US" altLang="zh-CN" sz="2800" dirty="0">
                <a:solidFill>
                  <a:srgbClr val="00B050"/>
                </a:solidFill>
                <a:latin typeface="+mn-lt"/>
                <a:ea typeface="+mn-ea"/>
                <a:cs typeface="+mn-cs"/>
              </a:rPr>
              <a:t>extern  A; </a:t>
            </a:r>
            <a:endParaRPr kumimoji="1" lang="zh-CN" altLang="zh-CN" sz="2800" dirty="0">
              <a:solidFill>
                <a:srgbClr val="00B050"/>
              </a:solidFill>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int power(int n)</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int i,y=1;</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for(i=1;i&lt;=n;i++)</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y*=A;</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return(y);</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pic>
        <p:nvPicPr>
          <p:cNvPr id="162818" name="Picture 2"/>
          <p:cNvPicPr>
            <a:picLocks noChangeAspect="1"/>
          </p:cNvPicPr>
          <p:nvPr/>
        </p:nvPicPr>
        <p:blipFill>
          <a:blip r:embed="rId1"/>
          <a:stretch>
            <a:fillRect/>
          </a:stretch>
        </p:blipFill>
        <p:spPr>
          <a:xfrm>
            <a:off x="7453313" y="4857750"/>
            <a:ext cx="2597150" cy="1357313"/>
          </a:xfrm>
          <a:prstGeom prst="rect">
            <a:avLst/>
          </a:prstGeom>
          <a:noFill/>
          <a:ln w="9525">
            <a:noFill/>
          </a:ln>
        </p:spPr>
      </p:pic>
      <p:sp>
        <p:nvSpPr>
          <p:cNvPr id="4" name="TextBox 3"/>
          <p:cNvSpPr txBox="1"/>
          <p:nvPr/>
        </p:nvSpPr>
        <p:spPr>
          <a:xfrm>
            <a:off x="6453188" y="642938"/>
            <a:ext cx="3714750" cy="2245360"/>
          </a:xfrm>
          <a:prstGeom prst="rect">
            <a:avLst/>
          </a:prstGeom>
          <a:noFill/>
          <a:ln w="38100" cap="flat" cmpd="sng">
            <a:solidFill>
              <a:srgbClr val="9D138D"/>
            </a:solidFill>
            <a:prstDash val="solid"/>
            <a:miter/>
            <a:headEnd type="none" w="med" len="med"/>
            <a:tailEnd type="none" w="med" len="med"/>
          </a:ln>
        </p:spPr>
        <p:txBody>
          <a:bodyPr>
            <a:spAutoFit/>
          </a:bodyPr>
          <a:p>
            <a:r>
              <a:rPr lang="zh-CN" altLang="zh-CN" sz="2800" b="1" dirty="0">
                <a:solidFill>
                  <a:srgbClr val="0000CC"/>
                </a:solidFill>
                <a:latin typeface="Arial" panose="020B0604020202020204" pitchFamily="34" charset="0"/>
              </a:rPr>
              <a:t>编译和运行包括多个文件的程序，可参考《</a:t>
            </a:r>
            <a:r>
              <a:rPr lang="en-US" altLang="zh-CN" sz="2800" b="1" dirty="0">
                <a:solidFill>
                  <a:srgbClr val="0000CC"/>
                </a:solidFill>
                <a:latin typeface="Arial" panose="020B0604020202020204" pitchFamily="34" charset="0"/>
              </a:rPr>
              <a:t>C</a:t>
            </a:r>
            <a:r>
              <a:rPr lang="zh-CN" altLang="zh-CN" sz="2800" b="1" dirty="0">
                <a:solidFill>
                  <a:srgbClr val="0000CC"/>
                </a:solidFill>
                <a:latin typeface="Arial" panose="020B0604020202020204" pitchFamily="34" charset="0"/>
              </a:rPr>
              <a:t>程序设计学习辅导》一书的“</a:t>
            </a:r>
            <a:r>
              <a:rPr lang="en-US" altLang="zh-CN" sz="2800" b="1" dirty="0">
                <a:solidFill>
                  <a:srgbClr val="0000CC"/>
                </a:solidFill>
                <a:latin typeface="Arial" panose="020B0604020202020204" pitchFamily="34" charset="0"/>
              </a:rPr>
              <a:t>C</a:t>
            </a:r>
            <a:r>
              <a:rPr lang="zh-CN" altLang="zh-CN" sz="2800" b="1" dirty="0">
                <a:solidFill>
                  <a:srgbClr val="0000CC"/>
                </a:solidFill>
                <a:latin typeface="Arial" panose="020B0604020202020204" pitchFamily="34" charset="0"/>
              </a:rPr>
              <a:t>语言上机指南”部分</a:t>
            </a:r>
            <a:endParaRPr lang="zh-CN" altLang="en-US" sz="2800" b="1" dirty="0">
              <a:solidFill>
                <a:srgbClr val="0000CC"/>
              </a:solidFill>
              <a:latin typeface="Arial" panose="020B0604020202020204" pitchFamily="34" charset="0"/>
            </a:endParaRPr>
          </a:p>
        </p:txBody>
      </p:sp>
      <p:pic>
        <p:nvPicPr>
          <p:cNvPr id="195589" name="图片 4"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2818"/>
                                        </p:tgtEl>
                                        <p:attrNameLst>
                                          <p:attrName>style.visibility</p:attrName>
                                        </p:attrNameLst>
                                      </p:cBhvr>
                                      <p:to>
                                        <p:strVal val="visible"/>
                                      </p:to>
                                    </p:set>
                                    <p:animEffect transition="in" filter="blinds(horizontal)">
                                      <p:cBhvr>
                                        <p:cTn id="12" dur="500"/>
                                        <p:tgtEl>
                                          <p:spTgt spid="162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6610" name="内容占位符 2"/>
          <p:cNvSpPr>
            <a:spLocks noGrp="1"/>
          </p:cNvSpPr>
          <p:nvPr>
            <p:ph idx="1"/>
          </p:nvPr>
        </p:nvSpPr>
        <p:spPr>
          <a:xfrm>
            <a:off x="2063750" y="714375"/>
            <a:ext cx="8153400" cy="2571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3.</a:t>
            </a:r>
            <a:r>
              <a:rPr kumimoji="1" lang="zh-CN" altLang="zh-CN" dirty="0">
                <a:latin typeface="+mn-lt"/>
                <a:ea typeface="+mn-ea"/>
                <a:cs typeface="+mn-cs"/>
              </a:rPr>
              <a:t>将外部变量的作用域限制在本文件中</a:t>
            </a:r>
            <a:endParaRPr kumimoji="1" lang="en-US" altLang="zh-CN" dirty="0">
              <a:latin typeface="+mn-lt"/>
              <a:ea typeface="+mn-ea"/>
              <a:cs typeface="+mn-cs"/>
            </a:endParaRPr>
          </a:p>
          <a:p>
            <a:r>
              <a:rPr kumimoji="1" lang="zh-CN" altLang="zh-CN" dirty="0">
                <a:latin typeface="+mn-lt"/>
                <a:ea typeface="+mn-ea"/>
                <a:cs typeface="+mn-cs"/>
              </a:rPr>
              <a:t>有时在程序设计中希望某些外部变量只限于被本文件引用。这时可以在定义外部变量时加一个</a:t>
            </a:r>
            <a:r>
              <a:rPr kumimoji="1" lang="en-US" altLang="zh-CN" dirty="0">
                <a:latin typeface="+mn-lt"/>
                <a:ea typeface="+mn-ea"/>
                <a:cs typeface="+mn-cs"/>
              </a:rPr>
              <a:t>static</a:t>
            </a:r>
            <a:r>
              <a:rPr kumimoji="1" lang="zh-CN" altLang="zh-CN" dirty="0">
                <a:latin typeface="+mn-lt"/>
                <a:ea typeface="+mn-ea"/>
                <a:cs typeface="+mn-cs"/>
              </a:rPr>
              <a:t>声明。</a:t>
            </a:r>
            <a:endParaRPr kumimoji="1" lang="zh-CN" altLang="en-US" dirty="0">
              <a:latin typeface="+mn-lt"/>
              <a:ea typeface="+mn-ea"/>
              <a:cs typeface="+mn-cs"/>
            </a:endParaRPr>
          </a:p>
        </p:txBody>
      </p:sp>
      <p:sp>
        <p:nvSpPr>
          <p:cNvPr id="4" name="TextBox 3"/>
          <p:cNvSpPr txBox="1"/>
          <p:nvPr/>
        </p:nvSpPr>
        <p:spPr>
          <a:xfrm>
            <a:off x="2166938" y="3608388"/>
            <a:ext cx="3071813" cy="2676525"/>
          </a:xfrm>
          <a:prstGeom prst="rect">
            <a:avLst/>
          </a:prstGeom>
          <a:solidFill>
            <a:srgbClr val="CCECFF"/>
          </a:solidFill>
        </p:spPr>
        <p:txBody>
          <a:bodyPr>
            <a:spAutoFit/>
          </a:bodyPr>
          <a:lstStyle/>
          <a:p>
            <a:pPr marR="0" defTabSz="914400">
              <a:buClrTx/>
              <a:buSzTx/>
              <a:buFontTx/>
              <a:buNone/>
              <a:defRPr/>
            </a:pPr>
            <a:r>
              <a:rPr kumimoji="1" lang="en-US" altLang="zh-CN" sz="2800" b="1" kern="1200" cap="none" spc="0" normalizeH="0" baseline="0" noProof="0" dirty="0">
                <a:solidFill>
                  <a:srgbClr val="FF0000"/>
                </a:solidFill>
                <a:latin typeface="+mn-lt"/>
                <a:ea typeface="+mn-ea"/>
                <a:cs typeface="+mn-cs"/>
              </a:rPr>
              <a:t>file1.c</a:t>
            </a:r>
            <a:endParaRPr kumimoji="1" lang="en-US" altLang="zh-CN" sz="2800" b="1" kern="1200" cap="none" spc="0" normalizeH="0" baseline="0" noProof="0" dirty="0">
              <a:solidFill>
                <a:srgbClr val="FF0000"/>
              </a:solidFill>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static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a:solidFill>
                  <a:srgbClr val="9D138D"/>
                </a:solidFill>
                <a:latin typeface="+mn-lt"/>
                <a:ea typeface="+mn-ea"/>
                <a:cs typeface="+mn-cs"/>
              </a:rPr>
              <a:t>A</a:t>
            </a:r>
            <a:r>
              <a:rPr kumimoji="1" lang="en-US" altLang="zh-CN" sz="2800" b="1" kern="1200" cap="none" spc="0" normalizeH="0" baseline="0" noProof="0" dirty="0">
                <a:latin typeface="+mn-lt"/>
                <a:ea typeface="+mn-ea"/>
                <a:cs typeface="+mn-cs"/>
              </a:rPr>
              <a:t>;</a:t>
            </a:r>
            <a:endParaRPr kumimoji="1" lang="en-US"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main ( )</a:t>
            </a:r>
            <a:endParaRPr kumimoji="1" lang="en-US"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en-US"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endParaRPr kumimoji="1" lang="en-US"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en-US" sz="2800" b="1" kern="1200" cap="none" spc="0" normalizeH="0" baseline="0" noProof="0" dirty="0">
              <a:latin typeface="+mn-lt"/>
              <a:ea typeface="+mn-ea"/>
              <a:cs typeface="+mn-cs"/>
            </a:endParaRPr>
          </a:p>
        </p:txBody>
      </p:sp>
      <p:sp>
        <p:nvSpPr>
          <p:cNvPr id="5" name="TextBox 4"/>
          <p:cNvSpPr txBox="1"/>
          <p:nvPr/>
        </p:nvSpPr>
        <p:spPr>
          <a:xfrm>
            <a:off x="5953125" y="3463925"/>
            <a:ext cx="3786188" cy="3107690"/>
          </a:xfrm>
          <a:prstGeom prst="rect">
            <a:avLst/>
          </a:prstGeom>
          <a:solidFill>
            <a:srgbClr val="FFFFCC"/>
          </a:solidFill>
        </p:spPr>
        <p:txBody>
          <a:bodyPr>
            <a:spAutoFit/>
          </a:bodyPr>
          <a:lstStyle/>
          <a:p>
            <a:pPr marR="0" defTabSz="914400">
              <a:buClrTx/>
              <a:buSzTx/>
              <a:buFontTx/>
              <a:buNone/>
              <a:defRPr/>
            </a:pPr>
            <a:r>
              <a:rPr kumimoji="1" lang="en-US" altLang="zh-CN" sz="2800" b="1" kern="1200" cap="none" spc="0" normalizeH="0" baseline="0" noProof="0" dirty="0">
                <a:solidFill>
                  <a:srgbClr val="FF0000"/>
                </a:solidFill>
                <a:latin typeface="+mn-lt"/>
                <a:ea typeface="+mn-ea"/>
                <a:cs typeface="+mn-cs"/>
              </a:rPr>
              <a:t>file2.c</a:t>
            </a:r>
            <a:endParaRPr kumimoji="1" lang="en-US" altLang="zh-CN" sz="2800" b="1" kern="1200" cap="none" spc="0" normalizeH="0" baseline="0" noProof="0" dirty="0">
              <a:solidFill>
                <a:srgbClr val="FF0000"/>
              </a:solidFill>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extern   </a:t>
            </a:r>
            <a:r>
              <a:rPr kumimoji="1" lang="en-US" altLang="zh-CN" sz="2800" b="1" kern="1200" cap="none" spc="0" normalizeH="0" baseline="0" noProof="0" dirty="0">
                <a:solidFill>
                  <a:srgbClr val="9D138D"/>
                </a:solidFill>
                <a:latin typeface="+mn-lt"/>
                <a:ea typeface="+mn-ea"/>
                <a:cs typeface="+mn-cs"/>
              </a:rPr>
              <a:t>A</a:t>
            </a:r>
            <a:r>
              <a:rPr kumimoji="1" lang="en-US" altLang="zh-CN" sz="2800" b="1" kern="1200" cap="none" spc="0" normalizeH="0" baseline="0" noProof="0" dirty="0">
                <a:latin typeface="+mn-lt"/>
                <a:ea typeface="+mn-ea"/>
                <a:cs typeface="+mn-cs"/>
              </a:rPr>
              <a:t>;</a:t>
            </a:r>
            <a:endParaRPr kumimoji="1" lang="en-US"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void fun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n)</a:t>
            </a:r>
            <a:endParaRPr kumimoji="1" lang="en-US"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endParaRPr kumimoji="1" lang="en-US"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A=A*n;</a:t>
            </a:r>
            <a:endParaRPr kumimoji="1" lang="en-US"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a:t>
            </a:r>
            <a:endParaRPr kumimoji="1" lang="en-US"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en-US" sz="2800" b="1" kern="1200" cap="none" spc="0" normalizeH="0" baseline="0" noProof="0" dirty="0">
              <a:latin typeface="+mn-lt"/>
              <a:ea typeface="+mn-ea"/>
              <a:cs typeface="+mn-cs"/>
            </a:endParaRPr>
          </a:p>
        </p:txBody>
      </p:sp>
      <p:sp>
        <p:nvSpPr>
          <p:cNvPr id="6" name="圆角矩形标注 5"/>
          <p:cNvSpPr/>
          <p:nvPr/>
        </p:nvSpPr>
        <p:spPr>
          <a:xfrm>
            <a:off x="2524125" y="2428875"/>
            <a:ext cx="3214688" cy="714375"/>
          </a:xfrm>
          <a:prstGeom prst="wedgeRoundRectCallout">
            <a:avLst>
              <a:gd name="adj1" fmla="val 6148"/>
              <a:gd name="adj2" fmla="val 17099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只能用于本文件</a:t>
            </a:r>
            <a:endParaRPr lang="zh-CN" altLang="en-US" sz="2800" b="1" dirty="0">
              <a:solidFill>
                <a:srgbClr val="0000CC"/>
              </a:solidFill>
              <a:latin typeface="Arial" panose="020B0604020202020204" pitchFamily="34" charset="0"/>
            </a:endParaRPr>
          </a:p>
        </p:txBody>
      </p:sp>
      <p:sp>
        <p:nvSpPr>
          <p:cNvPr id="7" name="圆角矩形标注 6"/>
          <p:cNvSpPr/>
          <p:nvPr/>
        </p:nvSpPr>
        <p:spPr>
          <a:xfrm>
            <a:off x="6096000" y="2420938"/>
            <a:ext cx="3384550" cy="714375"/>
          </a:xfrm>
          <a:prstGeom prst="wedgeRoundRectCallout">
            <a:avLst>
              <a:gd name="adj1" fmla="val 3329"/>
              <a:gd name="adj2" fmla="val 170889"/>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本文件仍然不能用</a:t>
            </a:r>
            <a:endParaRPr lang="zh-CN" altLang="en-US" sz="2800" b="1" dirty="0">
              <a:solidFill>
                <a:srgbClr val="0000CC"/>
              </a:solidFill>
              <a:latin typeface="Arial" panose="020B0604020202020204" pitchFamily="34" charset="0"/>
            </a:endParaRPr>
          </a:p>
        </p:txBody>
      </p:sp>
      <p:pic>
        <p:nvPicPr>
          <p:cNvPr id="196615" name="图片 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8658" name="内容占位符 2"/>
          <p:cNvSpPr>
            <a:spLocks noGrp="1"/>
          </p:cNvSpPr>
          <p:nvPr>
            <p:ph idx="1"/>
          </p:nvPr>
        </p:nvSpPr>
        <p:spPr>
          <a:xfrm>
            <a:off x="2063750" y="714375"/>
            <a:ext cx="8153400" cy="5643563"/>
          </a:xfrm>
        </p:spPr>
        <p:txBody>
          <a:bodyPr vert="horz" wrap="square" lIns="91440" tIns="45720" rIns="91440" bIns="45720" anchor="t" anchorCtr="0"/>
          <a:p>
            <a:r>
              <a:rPr kumimoji="1" lang="zh-CN" altLang="zh-CN" dirty="0">
                <a:latin typeface="+mn-lt"/>
                <a:ea typeface="+mn-ea"/>
                <a:cs typeface="+mn-cs"/>
              </a:rPr>
              <a:t>说明</a:t>
            </a:r>
            <a:r>
              <a:rPr kumimoji="1" lang="en-US" altLang="zh-CN" dirty="0">
                <a:latin typeface="+mn-lt"/>
                <a:ea typeface="+mn-ea"/>
                <a:cs typeface="+mn-cs"/>
              </a:rPr>
              <a:t>: </a:t>
            </a:r>
            <a:endParaRPr kumimoji="1" lang="en-US" altLang="zh-CN" dirty="0">
              <a:latin typeface="+mn-lt"/>
              <a:ea typeface="+mn-ea"/>
              <a:cs typeface="+mn-cs"/>
            </a:endParaRPr>
          </a:p>
          <a:p>
            <a:pPr lvl="1"/>
            <a:r>
              <a:rPr kumimoji="1" lang="zh-CN" altLang="zh-CN" dirty="0">
                <a:latin typeface="+mn-lt"/>
                <a:ea typeface="+mn-ea"/>
              </a:rPr>
              <a:t>不要误认为对外部变量加</a:t>
            </a:r>
            <a:r>
              <a:rPr kumimoji="1" lang="en-US" altLang="zh-CN" dirty="0">
                <a:latin typeface="+mn-lt"/>
                <a:ea typeface="+mn-ea"/>
              </a:rPr>
              <a:t>static</a:t>
            </a:r>
            <a:r>
              <a:rPr kumimoji="1" lang="zh-CN" altLang="zh-CN" dirty="0">
                <a:latin typeface="+mn-lt"/>
                <a:ea typeface="+mn-ea"/>
              </a:rPr>
              <a:t>声明后才采取静态存储方式，而不加</a:t>
            </a:r>
            <a:r>
              <a:rPr kumimoji="1" lang="en-US" altLang="zh-CN" dirty="0">
                <a:latin typeface="+mn-lt"/>
                <a:ea typeface="+mn-ea"/>
              </a:rPr>
              <a:t>static</a:t>
            </a:r>
            <a:r>
              <a:rPr kumimoji="1" lang="zh-CN" altLang="zh-CN" dirty="0">
                <a:latin typeface="+mn-lt"/>
                <a:ea typeface="+mn-ea"/>
              </a:rPr>
              <a:t>的是采取动态存储</a:t>
            </a:r>
            <a:endParaRPr kumimoji="1" lang="en-US" altLang="zh-CN" dirty="0">
              <a:latin typeface="+mn-lt"/>
              <a:ea typeface="+mn-ea"/>
            </a:endParaRPr>
          </a:p>
          <a:p>
            <a:pPr lvl="1"/>
            <a:r>
              <a:rPr kumimoji="1" lang="zh-CN" altLang="zh-CN" dirty="0">
                <a:latin typeface="+mn-lt"/>
                <a:ea typeface="+mn-ea"/>
              </a:rPr>
              <a:t>声明局部变量的存储类型和声明全局变量的存储类型的含义是不同的</a:t>
            </a:r>
            <a:endParaRPr kumimoji="1" lang="en-US" altLang="zh-CN" dirty="0">
              <a:latin typeface="+mn-lt"/>
              <a:ea typeface="+mn-ea"/>
            </a:endParaRPr>
          </a:p>
          <a:p>
            <a:pPr lvl="1"/>
            <a:r>
              <a:rPr kumimoji="1" lang="zh-CN" altLang="zh-CN" dirty="0">
                <a:latin typeface="+mn-lt"/>
                <a:ea typeface="+mn-ea"/>
              </a:rPr>
              <a:t>对于</a:t>
            </a:r>
            <a:r>
              <a:rPr kumimoji="1" lang="zh-CN" altLang="zh-CN" dirty="0">
                <a:solidFill>
                  <a:srgbClr val="C00000"/>
                </a:solidFill>
                <a:latin typeface="+mn-lt"/>
                <a:ea typeface="+mn-ea"/>
              </a:rPr>
              <a:t>局部变量</a:t>
            </a:r>
            <a:r>
              <a:rPr kumimoji="1" lang="zh-CN" altLang="zh-CN" dirty="0">
                <a:latin typeface="+mn-lt"/>
                <a:ea typeface="+mn-ea"/>
              </a:rPr>
              <a:t>来说，声明存储类型的作用是指定变量存储的区域以及由此产生的生存期的问题，而对于</a:t>
            </a:r>
            <a:r>
              <a:rPr kumimoji="1" lang="zh-CN" altLang="zh-CN" dirty="0">
                <a:solidFill>
                  <a:srgbClr val="C00000"/>
                </a:solidFill>
                <a:latin typeface="+mn-lt"/>
                <a:ea typeface="+mn-ea"/>
              </a:rPr>
              <a:t>全局变量</a:t>
            </a:r>
            <a:r>
              <a:rPr kumimoji="1" lang="zh-CN" altLang="zh-CN" dirty="0">
                <a:latin typeface="+mn-lt"/>
                <a:ea typeface="+mn-ea"/>
              </a:rPr>
              <a:t>来说，声明存储类型的作用是变量作用域的扩展问题</a:t>
            </a:r>
            <a:endParaRPr kumimoji="1" lang="zh-CN" altLang="en-US" dirty="0">
              <a:latin typeface="+mn-lt"/>
              <a:ea typeface="+mn-ea"/>
            </a:endParaRPr>
          </a:p>
        </p:txBody>
      </p:sp>
      <p:pic>
        <p:nvPicPr>
          <p:cNvPr id="197635"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8658">
                                            <p:txEl>
                                              <p:charRg st="53" end="84"/>
                                            </p:txEl>
                                          </p:spTgt>
                                        </p:tgtEl>
                                        <p:attrNameLst>
                                          <p:attrName>style.visibility</p:attrName>
                                        </p:attrNameLst>
                                      </p:cBhvr>
                                      <p:to>
                                        <p:strVal val="visible"/>
                                      </p:to>
                                    </p:set>
                                    <p:animEffect transition="in" filter="blinds(horizontal)">
                                      <p:cBhvr>
                                        <p:cTn id="7" dur="500"/>
                                        <p:tgtEl>
                                          <p:spTgt spid="198658">
                                            <p:txEl>
                                              <p:charRg st="53" end="8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8658">
                                            <p:txEl>
                                              <p:charRg st="84" end="157"/>
                                            </p:txEl>
                                          </p:spTgt>
                                        </p:tgtEl>
                                        <p:attrNameLst>
                                          <p:attrName>style.visibility</p:attrName>
                                        </p:attrNameLst>
                                      </p:cBhvr>
                                      <p:to>
                                        <p:strVal val="visible"/>
                                      </p:to>
                                    </p:set>
                                    <p:animEffect transition="in" filter="blinds(horizontal)">
                                      <p:cBhvr>
                                        <p:cTn id="12" dur="500"/>
                                        <p:tgtEl>
                                          <p:spTgt spid="198658">
                                            <p:txEl>
                                              <p:charRg st="84" end="1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2" name="内容占位符 2"/>
          <p:cNvSpPr>
            <a:spLocks noGrp="1"/>
          </p:cNvSpPr>
          <p:nvPr>
            <p:ph idx="1"/>
          </p:nvPr>
        </p:nvSpPr>
        <p:spPr>
          <a:xfrm>
            <a:off x="2024063" y="1285875"/>
            <a:ext cx="8153400" cy="5195888"/>
          </a:xfrm>
        </p:spPr>
        <p:txBody>
          <a:bodyPr vert="horz" wrap="square" lIns="91440" tIns="45720" rIns="91440" bIns="45720" anchor="t" anchorCtr="0"/>
          <a:p>
            <a:r>
              <a:rPr kumimoji="1" lang="zh-CN" altLang="zh-CN" dirty="0">
                <a:latin typeface="+mn-lt"/>
                <a:ea typeface="+mn-ea"/>
                <a:cs typeface="+mn-cs"/>
              </a:rPr>
              <a:t>用</a:t>
            </a:r>
            <a:r>
              <a:rPr kumimoji="1" lang="en-US" altLang="zh-CN" dirty="0">
                <a:latin typeface="+mn-lt"/>
                <a:ea typeface="+mn-ea"/>
                <a:cs typeface="+mn-cs"/>
              </a:rPr>
              <a:t>static </a:t>
            </a:r>
            <a:r>
              <a:rPr kumimoji="1" lang="zh-CN" altLang="zh-CN" dirty="0">
                <a:latin typeface="+mn-lt"/>
                <a:ea typeface="+mn-ea"/>
                <a:cs typeface="+mn-cs"/>
              </a:rPr>
              <a:t>声明一个变量的作用是：</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(1) </a:t>
            </a:r>
            <a:r>
              <a:rPr kumimoji="1" lang="zh-CN" altLang="zh-CN" dirty="0">
                <a:latin typeface="+mn-lt"/>
                <a:ea typeface="+mn-ea"/>
              </a:rPr>
              <a:t>对</a:t>
            </a:r>
            <a:r>
              <a:rPr kumimoji="1" lang="zh-CN" altLang="zh-CN" dirty="0">
                <a:solidFill>
                  <a:srgbClr val="C00000"/>
                </a:solidFill>
                <a:latin typeface="+mn-lt"/>
                <a:ea typeface="+mn-ea"/>
              </a:rPr>
              <a:t>局部变量</a:t>
            </a:r>
            <a:r>
              <a:rPr kumimoji="1" lang="zh-CN" altLang="zh-CN" dirty="0">
                <a:latin typeface="+mn-lt"/>
                <a:ea typeface="+mn-ea"/>
              </a:rPr>
              <a:t>用</a:t>
            </a:r>
            <a:r>
              <a:rPr kumimoji="1" lang="en-US" altLang="zh-CN" dirty="0">
                <a:latin typeface="+mn-lt"/>
                <a:ea typeface="+mn-ea"/>
              </a:rPr>
              <a:t>static</a:t>
            </a:r>
            <a:r>
              <a:rPr kumimoji="1" lang="zh-CN" altLang="zh-CN" dirty="0">
                <a:latin typeface="+mn-lt"/>
                <a:ea typeface="+mn-ea"/>
              </a:rPr>
              <a:t>声明，把它分配在静态存储区，该变量在整个程序执行期间不释放，其所分配的空间始终存在。</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(2) </a:t>
            </a:r>
            <a:r>
              <a:rPr kumimoji="1" lang="zh-CN" altLang="zh-CN" dirty="0">
                <a:latin typeface="+mn-lt"/>
                <a:ea typeface="+mn-ea"/>
              </a:rPr>
              <a:t>对</a:t>
            </a:r>
            <a:r>
              <a:rPr kumimoji="1" lang="zh-CN" altLang="zh-CN" dirty="0">
                <a:solidFill>
                  <a:srgbClr val="C00000"/>
                </a:solidFill>
                <a:latin typeface="+mn-lt"/>
                <a:ea typeface="+mn-ea"/>
              </a:rPr>
              <a:t>全局变量</a:t>
            </a:r>
            <a:r>
              <a:rPr kumimoji="1" lang="zh-CN" altLang="zh-CN" dirty="0">
                <a:latin typeface="+mn-lt"/>
                <a:ea typeface="+mn-ea"/>
              </a:rPr>
              <a:t>用</a:t>
            </a:r>
            <a:r>
              <a:rPr kumimoji="1" lang="en-US" altLang="zh-CN" dirty="0">
                <a:latin typeface="+mn-lt"/>
                <a:ea typeface="+mn-ea"/>
              </a:rPr>
              <a:t>static</a:t>
            </a:r>
            <a:r>
              <a:rPr kumimoji="1" lang="zh-CN" altLang="zh-CN" dirty="0">
                <a:latin typeface="+mn-lt"/>
                <a:ea typeface="+mn-ea"/>
              </a:rPr>
              <a:t>声明，则该变量的作用域只限于本文件模块</a:t>
            </a:r>
            <a:r>
              <a:rPr kumimoji="1" lang="en-US" altLang="zh-CN" dirty="0">
                <a:latin typeface="+mn-lt"/>
                <a:ea typeface="+mn-ea"/>
              </a:rPr>
              <a:t>(</a:t>
            </a:r>
            <a:r>
              <a:rPr kumimoji="1" lang="zh-CN" altLang="zh-CN" dirty="0">
                <a:latin typeface="+mn-lt"/>
                <a:ea typeface="+mn-ea"/>
              </a:rPr>
              <a:t>即被声明的文件中</a:t>
            </a:r>
            <a:r>
              <a:rPr kumimoji="1" lang="en-US" altLang="zh-CN" dirty="0">
                <a:latin typeface="+mn-lt"/>
                <a:ea typeface="+mn-ea"/>
              </a:rPr>
              <a:t>)</a:t>
            </a:r>
            <a:r>
              <a:rPr kumimoji="1" lang="zh-CN" altLang="zh-CN" dirty="0">
                <a:latin typeface="+mn-lt"/>
                <a:ea typeface="+mn-ea"/>
              </a:rPr>
              <a:t>。</a:t>
            </a:r>
            <a:endParaRPr kumimoji="1" lang="zh-CN" altLang="en-US" dirty="0">
              <a:latin typeface="+mn-lt"/>
              <a:ea typeface="+mn-ea"/>
            </a:endParaRPr>
          </a:p>
        </p:txBody>
      </p:sp>
      <p:pic>
        <p:nvPicPr>
          <p:cNvPr id="198659"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9682">
                                            <p:txEl>
                                              <p:charRg st="21" end="81"/>
                                            </p:txEl>
                                          </p:spTgt>
                                        </p:tgtEl>
                                        <p:attrNameLst>
                                          <p:attrName>style.visibility</p:attrName>
                                        </p:attrNameLst>
                                      </p:cBhvr>
                                      <p:to>
                                        <p:strVal val="visible"/>
                                      </p:to>
                                    </p:set>
                                    <p:animEffect transition="in" filter="blinds(horizontal)">
                                      <p:cBhvr>
                                        <p:cTn id="7" dur="500"/>
                                        <p:tgtEl>
                                          <p:spTgt spid="199682">
                                            <p:txEl>
                                              <p:charRg st="21" end="8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9682">
                                            <p:txEl>
                                              <p:charRg st="81" end="128"/>
                                            </p:txEl>
                                          </p:spTgt>
                                        </p:tgtEl>
                                        <p:attrNameLst>
                                          <p:attrName>style.visibility</p:attrName>
                                        </p:attrNameLst>
                                      </p:cBhvr>
                                      <p:to>
                                        <p:strVal val="visible"/>
                                      </p:to>
                                    </p:set>
                                    <p:animEffect transition="in" filter="blinds(horizontal)">
                                      <p:cBhvr>
                                        <p:cTn id="12" dur="500"/>
                                        <p:tgtEl>
                                          <p:spTgt spid="199682">
                                            <p:txEl>
                                              <p:charRg st="81" end="1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0706" name="内容占位符 2"/>
          <p:cNvSpPr>
            <a:spLocks noGrp="1"/>
          </p:cNvSpPr>
          <p:nvPr>
            <p:ph idx="1"/>
          </p:nvPr>
        </p:nvSpPr>
        <p:spPr>
          <a:xfrm>
            <a:off x="2063750" y="1071563"/>
            <a:ext cx="8153400" cy="4857750"/>
          </a:xfrm>
        </p:spPr>
        <p:txBody>
          <a:bodyPr vert="horz" wrap="square" lIns="91440" tIns="45720" rIns="91440" bIns="45720" anchor="t" anchorCtr="0"/>
          <a:p>
            <a:r>
              <a:rPr kumimoji="1" lang="zh-CN" altLang="zh-CN" dirty="0">
                <a:latin typeface="+mn-lt"/>
                <a:ea typeface="+mn-ea"/>
                <a:cs typeface="+mn-cs"/>
              </a:rPr>
              <a:t>注意：用</a:t>
            </a:r>
            <a:r>
              <a:rPr kumimoji="1" lang="en-US" altLang="zh-CN" dirty="0">
                <a:latin typeface="+mn-lt"/>
                <a:ea typeface="+mn-ea"/>
                <a:cs typeface="+mn-cs"/>
              </a:rPr>
              <a:t>auto</a:t>
            </a:r>
            <a:r>
              <a:rPr kumimoji="1" lang="zh-CN" altLang="zh-CN" dirty="0">
                <a:latin typeface="+mn-lt"/>
                <a:ea typeface="+mn-ea"/>
                <a:cs typeface="+mn-cs"/>
              </a:rPr>
              <a:t>、</a:t>
            </a:r>
            <a:r>
              <a:rPr kumimoji="1" lang="en-US" altLang="zh-CN" dirty="0">
                <a:latin typeface="+mn-lt"/>
                <a:ea typeface="+mn-ea"/>
                <a:cs typeface="+mn-cs"/>
              </a:rPr>
              <a:t>register</a:t>
            </a:r>
            <a:r>
              <a:rPr kumimoji="1" lang="zh-CN" altLang="zh-CN" dirty="0">
                <a:latin typeface="+mn-lt"/>
                <a:ea typeface="+mn-ea"/>
                <a:cs typeface="+mn-cs"/>
              </a:rPr>
              <a:t>、</a:t>
            </a:r>
            <a:r>
              <a:rPr kumimoji="1" lang="en-US" altLang="zh-CN" dirty="0">
                <a:latin typeface="+mn-lt"/>
                <a:ea typeface="+mn-ea"/>
                <a:cs typeface="+mn-cs"/>
              </a:rPr>
              <a:t>static</a:t>
            </a:r>
            <a:r>
              <a:rPr kumimoji="1" lang="zh-CN" altLang="zh-CN" dirty="0">
                <a:latin typeface="+mn-lt"/>
                <a:ea typeface="+mn-ea"/>
                <a:cs typeface="+mn-cs"/>
              </a:rPr>
              <a:t>声明变量时，是在定义变量的基础上加上这些关键字，而不能单独使用。</a:t>
            </a:r>
            <a:endParaRPr kumimoji="1" lang="en-US" altLang="zh-CN" dirty="0">
              <a:latin typeface="+mn-lt"/>
              <a:ea typeface="+mn-ea"/>
              <a:cs typeface="+mn-cs"/>
            </a:endParaRPr>
          </a:p>
          <a:p>
            <a:r>
              <a:rPr kumimoji="1" lang="zh-CN" altLang="zh-CN" dirty="0">
                <a:latin typeface="+mn-lt"/>
                <a:ea typeface="+mn-ea"/>
                <a:cs typeface="+mn-cs"/>
              </a:rPr>
              <a:t>下面用法不对：</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int a;  </a:t>
            </a:r>
            <a:r>
              <a:rPr kumimoji="1" lang="zh-CN" altLang="zh-CN" dirty="0">
                <a:latin typeface="+mn-lt"/>
                <a:ea typeface="+mn-ea"/>
              </a:rPr>
              <a:t></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static a;  </a:t>
            </a:r>
            <a:endParaRPr kumimoji="1" lang="zh-CN" altLang="zh-CN" dirty="0">
              <a:latin typeface="+mn-lt"/>
              <a:ea typeface="+mn-ea"/>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编译时会被认为“重新定义”。</a:t>
            </a:r>
            <a:endParaRPr kumimoji="1" lang="zh-CN" altLang="zh-CN" dirty="0">
              <a:latin typeface="+mn-lt"/>
              <a:ea typeface="+mn-ea"/>
              <a:cs typeface="+mn-cs"/>
            </a:endParaRPr>
          </a:p>
          <a:p>
            <a:endParaRPr kumimoji="1" lang="zh-CN" altLang="en-US" dirty="0">
              <a:latin typeface="+mn-lt"/>
              <a:ea typeface="+mn-ea"/>
              <a:cs typeface="+mn-cs"/>
            </a:endParaRPr>
          </a:p>
        </p:txBody>
      </p:sp>
      <p:pic>
        <p:nvPicPr>
          <p:cNvPr id="199683"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0706">
                                            <p:txEl>
                                              <p:charRg st="57" end="65"/>
                                            </p:txEl>
                                          </p:spTgt>
                                        </p:tgtEl>
                                        <p:attrNameLst>
                                          <p:attrName>style.visibility</p:attrName>
                                        </p:attrNameLst>
                                      </p:cBhvr>
                                      <p:to>
                                        <p:strVal val="visible"/>
                                      </p:to>
                                    </p:set>
                                    <p:animEffect transition="in" filter="blinds(horizontal)">
                                      <p:cBhvr>
                                        <p:cTn id="7" dur="500"/>
                                        <p:tgtEl>
                                          <p:spTgt spid="200706">
                                            <p:txEl>
                                              <p:charRg st="57" end="6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0706">
                                            <p:txEl>
                                              <p:charRg st="65" end="75"/>
                                            </p:txEl>
                                          </p:spTgt>
                                        </p:tgtEl>
                                        <p:attrNameLst>
                                          <p:attrName>style.visibility</p:attrName>
                                        </p:attrNameLst>
                                      </p:cBhvr>
                                      <p:to>
                                        <p:strVal val="visible"/>
                                      </p:to>
                                    </p:set>
                                    <p:animEffect transition="in" filter="blinds(horizontal)">
                                      <p:cBhvr>
                                        <p:cTn id="10" dur="500"/>
                                        <p:tgtEl>
                                          <p:spTgt spid="200706">
                                            <p:txEl>
                                              <p:charRg st="65" end="7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00706">
                                            <p:txEl>
                                              <p:charRg st="75" end="87"/>
                                            </p:txEl>
                                          </p:spTgt>
                                        </p:tgtEl>
                                        <p:attrNameLst>
                                          <p:attrName>style.visibility</p:attrName>
                                        </p:attrNameLst>
                                      </p:cBhvr>
                                      <p:to>
                                        <p:strVal val="visible"/>
                                      </p:to>
                                    </p:set>
                                    <p:animEffect transition="in" filter="blinds(horizontal)">
                                      <p:cBhvr>
                                        <p:cTn id="13" dur="500"/>
                                        <p:tgtEl>
                                          <p:spTgt spid="200706">
                                            <p:txEl>
                                              <p:charRg st="75" end="87"/>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00706">
                                            <p:txEl>
                                              <p:charRg st="87" end="104"/>
                                            </p:txEl>
                                          </p:spTgt>
                                        </p:tgtEl>
                                        <p:attrNameLst>
                                          <p:attrName>style.visibility</p:attrName>
                                        </p:attrNameLst>
                                      </p:cBhvr>
                                      <p:to>
                                        <p:strVal val="visible"/>
                                      </p:to>
                                    </p:set>
                                    <p:animEffect transition="in" filter="blinds(horizontal)">
                                      <p:cBhvr>
                                        <p:cTn id="16" dur="500"/>
                                        <p:tgtEl>
                                          <p:spTgt spid="200706">
                                            <p:txEl>
                                              <p:charRg st="87" end="1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024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5.9.4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存储类别小结</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31075" name="Rectangle 3"/>
          <p:cNvSpPr>
            <a:spLocks noGrp="1"/>
          </p:cNvSpPr>
          <p:nvPr>
            <p:ph idx="1"/>
          </p:nvPr>
        </p:nvSpPr>
        <p:spPr>
          <a:xfrm>
            <a:off x="2309813" y="1643063"/>
            <a:ext cx="7929562" cy="4786312"/>
          </a:xfrm>
        </p:spPr>
        <p:txBody>
          <a:bodyPr vert="horz" wrap="square" lIns="91440" tIns="45720" rIns="91440" bIns="45720" anchor="t" anchorCtr="0"/>
          <a:p>
            <a:pPr>
              <a:lnSpc>
                <a:spcPct val="100000"/>
              </a:lnSpc>
            </a:pPr>
            <a:r>
              <a:rPr kumimoji="1" lang="zh-CN" altLang="zh-CN" dirty="0">
                <a:latin typeface="+mn-lt"/>
                <a:ea typeface="+mn-ea"/>
                <a:cs typeface="+mn-cs"/>
              </a:rPr>
              <a:t>对一个数据的定义，需要指定两种属性：</a:t>
            </a:r>
            <a:endParaRPr kumimoji="1" lang="en-US" altLang="zh-CN" dirty="0">
              <a:latin typeface="+mn-lt"/>
              <a:ea typeface="+mn-ea"/>
              <a:cs typeface="+mn-cs"/>
            </a:endParaRPr>
          </a:p>
          <a:p>
            <a:pPr lvl="1">
              <a:lnSpc>
                <a:spcPct val="100000"/>
              </a:lnSpc>
            </a:pPr>
            <a:r>
              <a:rPr kumimoji="1" lang="zh-CN" altLang="zh-CN" dirty="0">
                <a:latin typeface="+mn-lt"/>
                <a:ea typeface="+mn-ea"/>
              </a:rPr>
              <a:t>数据类型和存储类别</a:t>
            </a:r>
            <a:r>
              <a:rPr kumimoji="1" lang="zh-CN" altLang="en-US" dirty="0">
                <a:latin typeface="+mn-lt"/>
                <a:ea typeface="+mn-ea"/>
              </a:rPr>
              <a:t>，</a:t>
            </a:r>
            <a:r>
              <a:rPr kumimoji="1" lang="zh-CN" altLang="zh-CN" dirty="0">
                <a:latin typeface="+mn-lt"/>
                <a:ea typeface="+mn-ea"/>
              </a:rPr>
              <a:t>分别使用两个关键字</a:t>
            </a:r>
            <a:endParaRPr kumimoji="1" lang="en-US" altLang="zh-CN" dirty="0">
              <a:latin typeface="+mn-lt"/>
              <a:ea typeface="+mn-ea"/>
            </a:endParaRPr>
          </a:p>
          <a:p>
            <a:pPr>
              <a:lnSpc>
                <a:spcPct val="100000"/>
              </a:lnSpc>
              <a:buFont typeface="Wingdings" panose="05000000000000000000" pitchFamily="2" charset="2"/>
              <a:buNone/>
            </a:pPr>
            <a:r>
              <a:rPr kumimoji="1" lang="zh-CN" altLang="zh-CN" sz="2800" dirty="0">
                <a:latin typeface="+mn-lt"/>
                <a:ea typeface="+mn-ea"/>
                <a:cs typeface="+mn-cs"/>
              </a:rPr>
              <a:t>例如：</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static int a; </a:t>
            </a:r>
            <a:r>
              <a:rPr kumimoji="1" lang="zh-CN"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auto char c; </a:t>
            </a:r>
            <a:r>
              <a:rPr kumimoji="1" lang="zh-CN"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register int d;  </a:t>
            </a:r>
            <a:endParaRPr kumimoji="1" lang="zh-CN" altLang="zh-CN" sz="2800" dirty="0">
              <a:latin typeface="+mn-lt"/>
              <a:ea typeface="+mn-ea"/>
              <a:cs typeface="+mn-cs"/>
            </a:endParaRPr>
          </a:p>
          <a:p>
            <a:pPr lvl="1">
              <a:lnSpc>
                <a:spcPct val="100000"/>
              </a:lnSpc>
            </a:pPr>
            <a:r>
              <a:rPr kumimoji="1" lang="zh-CN" altLang="zh-CN" dirty="0">
                <a:latin typeface="+mn-lt"/>
                <a:ea typeface="+mn-ea"/>
              </a:rPr>
              <a:t>可以用</a:t>
            </a:r>
            <a:r>
              <a:rPr kumimoji="1" lang="en-US" altLang="zh-CN" dirty="0">
                <a:latin typeface="+mn-lt"/>
                <a:ea typeface="+mn-ea"/>
              </a:rPr>
              <a:t>extern</a:t>
            </a:r>
            <a:r>
              <a:rPr kumimoji="1" lang="zh-CN" altLang="zh-CN" dirty="0">
                <a:latin typeface="+mn-lt"/>
                <a:ea typeface="+mn-ea"/>
              </a:rPr>
              <a:t>声明已定义的外部变量</a:t>
            </a:r>
            <a:endParaRPr kumimoji="1" lang="en-US" altLang="zh-CN" dirty="0">
              <a:latin typeface="+mn-lt"/>
              <a:ea typeface="+mn-ea"/>
            </a:endParaRPr>
          </a:p>
          <a:p>
            <a:pPr>
              <a:lnSpc>
                <a:spcPct val="100000"/>
              </a:lnSpc>
              <a:buFont typeface="Wingdings" panose="05000000000000000000" pitchFamily="2" charset="2"/>
              <a:buNone/>
            </a:pPr>
            <a:r>
              <a:rPr kumimoji="1" lang="zh-CN" altLang="zh-CN" sz="2800" dirty="0">
                <a:latin typeface="+mn-lt"/>
                <a:ea typeface="+mn-ea"/>
                <a:cs typeface="+mn-cs"/>
              </a:rPr>
              <a:t>例如：</a:t>
            </a:r>
            <a:r>
              <a:rPr kumimoji="1" lang="en-US" altLang="zh-CN" sz="2800" dirty="0">
                <a:latin typeface="+mn-lt"/>
                <a:ea typeface="+mn-ea"/>
                <a:cs typeface="+mn-cs"/>
              </a:rPr>
              <a:t>  extern b;</a:t>
            </a:r>
            <a:endParaRPr kumimoji="1" lang="zh-CN" altLang="zh-CN" dirty="0">
              <a:latin typeface="+mn-lt"/>
              <a:ea typeface="+mn-ea"/>
              <a:cs typeface="+mn-cs"/>
            </a:endParaRPr>
          </a:p>
        </p:txBody>
      </p:sp>
      <p:sp>
        <p:nvSpPr>
          <p:cNvPr id="4" name="圆角矩形标注 3"/>
          <p:cNvSpPr/>
          <p:nvPr/>
        </p:nvSpPr>
        <p:spPr>
          <a:xfrm>
            <a:off x="4452938" y="1500188"/>
            <a:ext cx="3857625" cy="1143000"/>
          </a:xfrm>
          <a:prstGeom prst="wedgeRoundRectCallout">
            <a:avLst>
              <a:gd name="adj1" fmla="val -38333"/>
              <a:gd name="adj2" fmla="val 111815"/>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静态局部整型变量或静态外部整型变量</a:t>
            </a:r>
            <a:endParaRPr lang="zh-CN" altLang="en-US" sz="2800" b="1" dirty="0">
              <a:solidFill>
                <a:srgbClr val="0000CC"/>
              </a:solidFill>
              <a:latin typeface="Arial" panose="020B0604020202020204" pitchFamily="34" charset="0"/>
            </a:endParaRPr>
          </a:p>
        </p:txBody>
      </p:sp>
      <p:sp>
        <p:nvSpPr>
          <p:cNvPr id="5" name="圆角矩形标注 4"/>
          <p:cNvSpPr/>
          <p:nvPr/>
        </p:nvSpPr>
        <p:spPr>
          <a:xfrm>
            <a:off x="5381625" y="2286000"/>
            <a:ext cx="2643188" cy="1143000"/>
          </a:xfrm>
          <a:prstGeom prst="wedgeRoundRectCallout">
            <a:avLst>
              <a:gd name="adj1" fmla="val -59185"/>
              <a:gd name="adj2" fmla="val 93185"/>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自动变量，在函数内定义</a:t>
            </a:r>
            <a:endParaRPr lang="zh-CN" altLang="en-US" sz="2800" b="1" dirty="0">
              <a:solidFill>
                <a:srgbClr val="0000CC"/>
              </a:solidFill>
              <a:latin typeface="Arial" panose="020B0604020202020204" pitchFamily="34" charset="0"/>
            </a:endParaRPr>
          </a:p>
        </p:txBody>
      </p:sp>
      <p:sp>
        <p:nvSpPr>
          <p:cNvPr id="6" name="圆角矩形标注 5"/>
          <p:cNvSpPr/>
          <p:nvPr/>
        </p:nvSpPr>
        <p:spPr>
          <a:xfrm>
            <a:off x="5667375" y="2786063"/>
            <a:ext cx="2643188" cy="1143000"/>
          </a:xfrm>
          <a:prstGeom prst="wedgeRoundRectCallout">
            <a:avLst>
              <a:gd name="adj1" fmla="val -59185"/>
              <a:gd name="adj2" fmla="val 93185"/>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寄存器变量，在函数内定义</a:t>
            </a:r>
            <a:endParaRPr lang="zh-CN" altLang="en-US" sz="2800" b="1" dirty="0">
              <a:solidFill>
                <a:srgbClr val="0000CC"/>
              </a:solidFill>
              <a:latin typeface="Arial" panose="020B0604020202020204" pitchFamily="34" charset="0"/>
            </a:endParaRPr>
          </a:p>
        </p:txBody>
      </p:sp>
      <p:sp>
        <p:nvSpPr>
          <p:cNvPr id="7" name="圆角矩形标注 6"/>
          <p:cNvSpPr/>
          <p:nvPr/>
        </p:nvSpPr>
        <p:spPr>
          <a:xfrm>
            <a:off x="5453063" y="3786188"/>
            <a:ext cx="3714750" cy="1143000"/>
          </a:xfrm>
          <a:prstGeom prst="wedgeRoundRectCallout">
            <a:avLst>
              <a:gd name="adj1" fmla="val -51093"/>
              <a:gd name="adj2" fmla="val 90991"/>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将已定义的外部变量</a:t>
            </a:r>
            <a:r>
              <a:rPr lang="en-US" altLang="zh-CN" sz="2800" b="1" dirty="0">
                <a:solidFill>
                  <a:srgbClr val="0000CC"/>
                </a:solidFill>
                <a:latin typeface="Arial" panose="020B0604020202020204" pitchFamily="34" charset="0"/>
              </a:rPr>
              <a:t>b</a:t>
            </a:r>
            <a:r>
              <a:rPr lang="zh-CN" altLang="zh-CN" sz="2800" b="1" dirty="0">
                <a:solidFill>
                  <a:srgbClr val="0000CC"/>
                </a:solidFill>
                <a:latin typeface="Arial" panose="020B0604020202020204" pitchFamily="34" charset="0"/>
              </a:rPr>
              <a:t>的作用域扩展至此</a:t>
            </a:r>
            <a:endParaRPr lang="zh-CN" altLang="en-US" sz="2800" b="1" dirty="0">
              <a:solidFill>
                <a:srgbClr val="0000CC"/>
              </a:solidFill>
              <a:latin typeface="Arial" panose="020B0604020202020204" pitchFamily="34" charset="0"/>
            </a:endParaRPr>
          </a:p>
        </p:txBody>
      </p:sp>
      <p:pic>
        <p:nvPicPr>
          <p:cNvPr id="200712" name="图片 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31075">
                                            <p:txEl>
                                              <p:charRg st="0" end="19"/>
                                            </p:txEl>
                                          </p:spTgt>
                                        </p:tgtEl>
                                        <p:attrNameLst>
                                          <p:attrName>style.visibility</p:attrName>
                                        </p:attrNameLst>
                                      </p:cBhvr>
                                      <p:to>
                                        <p:strVal val="visible"/>
                                      </p:to>
                                    </p:set>
                                    <p:animEffect transition="in" filter="blinds(horizontal)">
                                      <p:cBhvr>
                                        <p:cTn id="7" dur="500"/>
                                        <p:tgtEl>
                                          <p:spTgt spid="131075">
                                            <p:txEl>
                                              <p:charRg st="0" end="19"/>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31075">
                                            <p:txEl>
                                              <p:charRg st="19" end="39"/>
                                            </p:txEl>
                                          </p:spTgt>
                                        </p:tgtEl>
                                        <p:attrNameLst>
                                          <p:attrName>style.visibility</p:attrName>
                                        </p:attrNameLst>
                                      </p:cBhvr>
                                      <p:to>
                                        <p:strVal val="visible"/>
                                      </p:to>
                                    </p:set>
                                    <p:animEffect transition="in" filter="blinds(horizontal)">
                                      <p:cBhvr>
                                        <p:cTn id="11" dur="500"/>
                                        <p:tgtEl>
                                          <p:spTgt spid="131075">
                                            <p:txEl>
                                              <p:charRg st="19" end="39"/>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31075">
                                            <p:txEl>
                                              <p:charRg st="39" end="43"/>
                                            </p:txEl>
                                          </p:spTgt>
                                        </p:tgtEl>
                                        <p:attrNameLst>
                                          <p:attrName>style.visibility</p:attrName>
                                        </p:attrNameLst>
                                      </p:cBhvr>
                                      <p:to>
                                        <p:strVal val="visible"/>
                                      </p:to>
                                    </p:set>
                                    <p:animEffect transition="in" filter="blinds(horizontal)">
                                      <p:cBhvr>
                                        <p:cTn id="16" dur="500"/>
                                        <p:tgtEl>
                                          <p:spTgt spid="131075">
                                            <p:txEl>
                                              <p:charRg st="39" end="4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31075">
                                            <p:txEl>
                                              <p:charRg st="43" end="64"/>
                                            </p:txEl>
                                          </p:spTgt>
                                        </p:tgtEl>
                                        <p:attrNameLst>
                                          <p:attrName>style.visibility</p:attrName>
                                        </p:attrNameLst>
                                      </p:cBhvr>
                                      <p:to>
                                        <p:strVal val="visible"/>
                                      </p:to>
                                    </p:set>
                                    <p:animEffect transition="in" filter="blinds(horizontal)">
                                      <p:cBhvr>
                                        <p:cTn id="19" dur="500"/>
                                        <p:tgtEl>
                                          <p:spTgt spid="131075">
                                            <p:txEl>
                                              <p:charRg st="43" end="6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31075">
                                            <p:txEl>
                                              <p:charRg st="64" end="83"/>
                                            </p:txEl>
                                          </p:spTgt>
                                        </p:tgtEl>
                                        <p:attrNameLst>
                                          <p:attrName>style.visibility</p:attrName>
                                        </p:attrNameLst>
                                      </p:cBhvr>
                                      <p:to>
                                        <p:strVal val="visible"/>
                                      </p:to>
                                    </p:set>
                                    <p:animEffect transition="in" filter="blinds(horizontal)">
                                      <p:cBhvr>
                                        <p:cTn id="22" dur="500"/>
                                        <p:tgtEl>
                                          <p:spTgt spid="131075">
                                            <p:txEl>
                                              <p:charRg st="64" end="8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31075">
                                            <p:txEl>
                                              <p:charRg st="83" end="105"/>
                                            </p:txEl>
                                          </p:spTgt>
                                        </p:tgtEl>
                                        <p:attrNameLst>
                                          <p:attrName>style.visibility</p:attrName>
                                        </p:attrNameLst>
                                      </p:cBhvr>
                                      <p:to>
                                        <p:strVal val="visible"/>
                                      </p:to>
                                    </p:set>
                                    <p:animEffect transition="in" filter="blinds(horizontal)">
                                      <p:cBhvr>
                                        <p:cTn id="25" dur="500"/>
                                        <p:tgtEl>
                                          <p:spTgt spid="131075">
                                            <p:txEl>
                                              <p:charRg st="83" end="10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31075">
                                            <p:txEl>
                                              <p:charRg st="105" end="125"/>
                                            </p:txEl>
                                          </p:spTgt>
                                        </p:tgtEl>
                                        <p:attrNameLst>
                                          <p:attrName>style.visibility</p:attrName>
                                        </p:attrNameLst>
                                      </p:cBhvr>
                                      <p:to>
                                        <p:strVal val="visible"/>
                                      </p:to>
                                    </p:set>
                                    <p:animEffect transition="in" filter="blinds(horizontal)">
                                      <p:cBhvr>
                                        <p:cTn id="35" dur="500"/>
                                        <p:tgtEl>
                                          <p:spTgt spid="131075">
                                            <p:txEl>
                                              <p:charRg st="105" end="125"/>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131075">
                                            <p:txEl>
                                              <p:charRg st="125" end="140"/>
                                            </p:txEl>
                                          </p:spTgt>
                                        </p:tgtEl>
                                        <p:attrNameLst>
                                          <p:attrName>style.visibility</p:attrName>
                                        </p:attrNameLst>
                                      </p:cBhvr>
                                      <p:to>
                                        <p:strVal val="visible"/>
                                      </p:to>
                                    </p:set>
                                    <p:animEffect transition="in" filter="blinds(horizontal)">
                                      <p:cBhvr>
                                        <p:cTn id="38" dur="500"/>
                                        <p:tgtEl>
                                          <p:spTgt spid="131075">
                                            <p:txEl>
                                              <p:charRg st="125" end="14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linds(horizontal)">
                                      <p:cBhvr>
                                        <p:cTn id="43"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blinds(horizontal)">
                                      <p:cBhvr>
                                        <p:cTn id="48"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blinds(horizontal)">
                                      <p:cBhvr>
                                        <p:cTn id="5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30"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01731" name="TextBox 5"/>
          <p:cNvSpPr txBox="1"/>
          <p:nvPr/>
        </p:nvSpPr>
        <p:spPr>
          <a:xfrm>
            <a:off x="2309813" y="857250"/>
            <a:ext cx="7358062" cy="1076325"/>
          </a:xfrm>
          <a:prstGeom prst="rect">
            <a:avLst/>
          </a:prstGeom>
          <a:noFill/>
          <a:ln w="9525">
            <a:noFill/>
          </a:ln>
        </p:spPr>
        <p:txBody>
          <a:bodyPr>
            <a:spAutoFit/>
          </a:bodyPr>
          <a:p>
            <a:r>
              <a:rPr lang="zh-CN" altLang="en-US" sz="3200" b="1" dirty="0">
                <a:latin typeface="Arial" panose="020B0604020202020204" pitchFamily="34" charset="0"/>
              </a:rPr>
              <a:t>（</a:t>
            </a:r>
            <a:r>
              <a:rPr lang="en-US" altLang="zh-CN" sz="3200" b="1" dirty="0">
                <a:latin typeface="Arial" panose="020B0604020202020204" pitchFamily="34" charset="0"/>
              </a:rPr>
              <a:t>1</a:t>
            </a:r>
            <a:r>
              <a:rPr lang="zh-CN" altLang="en-US" sz="3200" b="1" dirty="0">
                <a:latin typeface="Arial" panose="020B0604020202020204" pitchFamily="34" charset="0"/>
              </a:rPr>
              <a:t>）</a:t>
            </a:r>
            <a:r>
              <a:rPr lang="zh-CN" altLang="zh-CN" sz="3200" b="1" dirty="0">
                <a:latin typeface="Arial" panose="020B0604020202020204" pitchFamily="34" charset="0"/>
              </a:rPr>
              <a:t>从作用域角度分，有局部变量和全局变量。它们采用的存储类别如下：</a:t>
            </a:r>
            <a:endParaRPr lang="zh-CN" altLang="en-US" sz="3200" b="1" dirty="0">
              <a:latin typeface="Arial" panose="020B0604020202020204" pitchFamily="34" charset="0"/>
            </a:endParaRPr>
          </a:p>
        </p:txBody>
      </p:sp>
      <p:sp>
        <p:nvSpPr>
          <p:cNvPr id="7" name="TextBox 6"/>
          <p:cNvSpPr txBox="1"/>
          <p:nvPr/>
        </p:nvSpPr>
        <p:spPr>
          <a:xfrm>
            <a:off x="2024063" y="3597275"/>
            <a:ext cx="3000375" cy="521970"/>
          </a:xfrm>
          <a:prstGeom prst="rect">
            <a:avLst/>
          </a:prstGeom>
          <a:noFill/>
          <a:ln w="9525">
            <a:noFill/>
          </a:ln>
        </p:spPr>
        <p:txBody>
          <a:bodyPr>
            <a:spAutoFit/>
          </a:bodyPr>
          <a:p>
            <a:r>
              <a:rPr lang="zh-CN" altLang="zh-CN" sz="2800" b="1" dirty="0">
                <a:latin typeface="Arial" panose="020B0604020202020204" pitchFamily="34" charset="0"/>
              </a:rPr>
              <a:t>按作用域角度分</a:t>
            </a:r>
            <a:endParaRPr lang="zh-CN" altLang="en-US" sz="2800" b="1" dirty="0">
              <a:latin typeface="Arial" panose="020B0604020202020204" pitchFamily="34" charset="0"/>
            </a:endParaRPr>
          </a:p>
        </p:txBody>
      </p:sp>
      <p:sp>
        <p:nvSpPr>
          <p:cNvPr id="8" name="TextBox 7"/>
          <p:cNvSpPr txBox="1"/>
          <p:nvPr/>
        </p:nvSpPr>
        <p:spPr>
          <a:xfrm>
            <a:off x="5238750" y="2690813"/>
            <a:ext cx="1785938" cy="521970"/>
          </a:xfrm>
          <a:prstGeom prst="rect">
            <a:avLst/>
          </a:prstGeom>
          <a:noFill/>
          <a:ln w="9525">
            <a:noFill/>
          </a:ln>
        </p:spPr>
        <p:txBody>
          <a:bodyPr>
            <a:spAutoFit/>
          </a:bodyPr>
          <a:p>
            <a:r>
              <a:rPr lang="zh-CN" altLang="en-US" sz="2800" b="1" dirty="0">
                <a:latin typeface="Arial" panose="020B0604020202020204" pitchFamily="34" charset="0"/>
              </a:rPr>
              <a:t>局部变量</a:t>
            </a:r>
            <a:endParaRPr lang="zh-CN" altLang="en-US" sz="2800" b="1" dirty="0">
              <a:latin typeface="Arial" panose="020B0604020202020204" pitchFamily="34" charset="0"/>
            </a:endParaRPr>
          </a:p>
        </p:txBody>
      </p:sp>
      <p:sp>
        <p:nvSpPr>
          <p:cNvPr id="9" name="TextBox 8"/>
          <p:cNvSpPr txBox="1"/>
          <p:nvPr/>
        </p:nvSpPr>
        <p:spPr>
          <a:xfrm>
            <a:off x="5238750" y="4383088"/>
            <a:ext cx="1785938" cy="521970"/>
          </a:xfrm>
          <a:prstGeom prst="rect">
            <a:avLst/>
          </a:prstGeom>
          <a:noFill/>
          <a:ln w="9525">
            <a:noFill/>
          </a:ln>
        </p:spPr>
        <p:txBody>
          <a:bodyPr>
            <a:spAutoFit/>
          </a:bodyPr>
          <a:p>
            <a:r>
              <a:rPr lang="zh-CN" altLang="en-US" sz="2800" b="1" dirty="0">
                <a:latin typeface="Arial" panose="020B0604020202020204" pitchFamily="34" charset="0"/>
              </a:rPr>
              <a:t>全局变量</a:t>
            </a:r>
            <a:endParaRPr lang="zh-CN" altLang="en-US" sz="2800" b="1" dirty="0">
              <a:latin typeface="Arial" panose="020B0604020202020204" pitchFamily="34" charset="0"/>
            </a:endParaRPr>
          </a:p>
        </p:txBody>
      </p:sp>
      <p:sp>
        <p:nvSpPr>
          <p:cNvPr id="10" name="TextBox 9"/>
          <p:cNvSpPr txBox="1"/>
          <p:nvPr/>
        </p:nvSpPr>
        <p:spPr>
          <a:xfrm>
            <a:off x="7453313" y="2190750"/>
            <a:ext cx="1785937" cy="521970"/>
          </a:xfrm>
          <a:prstGeom prst="rect">
            <a:avLst/>
          </a:prstGeom>
          <a:noFill/>
          <a:ln w="9525">
            <a:noFill/>
          </a:ln>
        </p:spPr>
        <p:txBody>
          <a:bodyPr>
            <a:spAutoFit/>
          </a:bodyPr>
          <a:p>
            <a:r>
              <a:rPr lang="zh-CN" altLang="en-US" sz="2800" b="1" dirty="0">
                <a:latin typeface="Arial" panose="020B0604020202020204" pitchFamily="34" charset="0"/>
              </a:rPr>
              <a:t>自动变量</a:t>
            </a:r>
            <a:endParaRPr lang="zh-CN" altLang="en-US" sz="2800" b="1" dirty="0">
              <a:latin typeface="Arial" panose="020B0604020202020204" pitchFamily="34" charset="0"/>
            </a:endParaRPr>
          </a:p>
        </p:txBody>
      </p:sp>
      <p:sp>
        <p:nvSpPr>
          <p:cNvPr id="11" name="TextBox 10"/>
          <p:cNvSpPr txBox="1"/>
          <p:nvPr/>
        </p:nvSpPr>
        <p:spPr>
          <a:xfrm>
            <a:off x="7453313" y="2690813"/>
            <a:ext cx="2428875" cy="521970"/>
          </a:xfrm>
          <a:prstGeom prst="rect">
            <a:avLst/>
          </a:prstGeom>
          <a:noFill/>
          <a:ln w="9525">
            <a:noFill/>
          </a:ln>
        </p:spPr>
        <p:txBody>
          <a:bodyPr>
            <a:spAutoFit/>
          </a:bodyPr>
          <a:p>
            <a:r>
              <a:rPr lang="zh-CN" altLang="en-US" sz="2800" b="1" dirty="0">
                <a:latin typeface="Arial" panose="020B0604020202020204" pitchFamily="34" charset="0"/>
              </a:rPr>
              <a:t>静态局部变量</a:t>
            </a:r>
            <a:endParaRPr lang="zh-CN" altLang="en-US" sz="2800" b="1" dirty="0">
              <a:latin typeface="Arial" panose="020B0604020202020204" pitchFamily="34" charset="0"/>
            </a:endParaRPr>
          </a:p>
        </p:txBody>
      </p:sp>
      <p:sp>
        <p:nvSpPr>
          <p:cNvPr id="12" name="TextBox 11"/>
          <p:cNvSpPr txBox="1"/>
          <p:nvPr/>
        </p:nvSpPr>
        <p:spPr>
          <a:xfrm>
            <a:off x="7453313" y="3190875"/>
            <a:ext cx="2428875" cy="521970"/>
          </a:xfrm>
          <a:prstGeom prst="rect">
            <a:avLst/>
          </a:prstGeom>
          <a:noFill/>
          <a:ln w="9525">
            <a:noFill/>
          </a:ln>
        </p:spPr>
        <p:txBody>
          <a:bodyPr>
            <a:spAutoFit/>
          </a:bodyPr>
          <a:p>
            <a:r>
              <a:rPr lang="zh-CN" altLang="en-US" sz="2800" b="1" dirty="0">
                <a:latin typeface="Arial" panose="020B0604020202020204" pitchFamily="34" charset="0"/>
              </a:rPr>
              <a:t>寄存器变量</a:t>
            </a:r>
            <a:endParaRPr lang="zh-CN" altLang="en-US" sz="2800" b="1" dirty="0">
              <a:latin typeface="Arial" panose="020B0604020202020204" pitchFamily="34" charset="0"/>
            </a:endParaRPr>
          </a:p>
        </p:txBody>
      </p:sp>
      <p:sp>
        <p:nvSpPr>
          <p:cNvPr id="13" name="TextBox 12"/>
          <p:cNvSpPr txBox="1"/>
          <p:nvPr/>
        </p:nvSpPr>
        <p:spPr>
          <a:xfrm>
            <a:off x="7453313" y="4119563"/>
            <a:ext cx="2428875" cy="521970"/>
          </a:xfrm>
          <a:prstGeom prst="rect">
            <a:avLst/>
          </a:prstGeom>
          <a:noFill/>
          <a:ln w="9525">
            <a:noFill/>
          </a:ln>
        </p:spPr>
        <p:txBody>
          <a:bodyPr>
            <a:spAutoFit/>
          </a:bodyPr>
          <a:p>
            <a:r>
              <a:rPr lang="zh-CN" altLang="en-US" sz="2800" b="1" dirty="0">
                <a:latin typeface="Arial" panose="020B0604020202020204" pitchFamily="34" charset="0"/>
              </a:rPr>
              <a:t>静态外部变量</a:t>
            </a:r>
            <a:endParaRPr lang="zh-CN" altLang="en-US" sz="2800" b="1" dirty="0">
              <a:latin typeface="Arial" panose="020B0604020202020204" pitchFamily="34" charset="0"/>
            </a:endParaRPr>
          </a:p>
        </p:txBody>
      </p:sp>
      <p:sp>
        <p:nvSpPr>
          <p:cNvPr id="14" name="TextBox 13"/>
          <p:cNvSpPr txBox="1"/>
          <p:nvPr/>
        </p:nvSpPr>
        <p:spPr>
          <a:xfrm>
            <a:off x="7453313" y="4691063"/>
            <a:ext cx="2428875" cy="521970"/>
          </a:xfrm>
          <a:prstGeom prst="rect">
            <a:avLst/>
          </a:prstGeom>
          <a:noFill/>
          <a:ln w="9525">
            <a:noFill/>
          </a:ln>
        </p:spPr>
        <p:txBody>
          <a:bodyPr>
            <a:spAutoFit/>
          </a:bodyPr>
          <a:p>
            <a:r>
              <a:rPr lang="zh-CN" altLang="en-US" sz="2800" b="1" dirty="0">
                <a:latin typeface="Arial" panose="020B0604020202020204" pitchFamily="34" charset="0"/>
              </a:rPr>
              <a:t>外部变量</a:t>
            </a:r>
            <a:endParaRPr lang="zh-CN" altLang="en-US" sz="2800" b="1" dirty="0">
              <a:latin typeface="Arial" panose="020B0604020202020204" pitchFamily="34" charset="0"/>
            </a:endParaRPr>
          </a:p>
        </p:txBody>
      </p:sp>
      <p:sp>
        <p:nvSpPr>
          <p:cNvPr id="15" name="左大括号 14"/>
          <p:cNvSpPr/>
          <p:nvPr/>
        </p:nvSpPr>
        <p:spPr>
          <a:xfrm>
            <a:off x="4881563" y="3048000"/>
            <a:ext cx="428625" cy="1714500"/>
          </a:xfrm>
          <a:prstGeom prst="leftBrace">
            <a:avLst>
              <a:gd name="adj1" fmla="val 8333"/>
              <a:gd name="adj2" fmla="val 50000"/>
            </a:avLst>
          </a:prstGeom>
          <a:solidFill>
            <a:schemeClr val="accent1"/>
          </a:solid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6" name="左大括号 15"/>
          <p:cNvSpPr/>
          <p:nvPr/>
        </p:nvSpPr>
        <p:spPr>
          <a:xfrm>
            <a:off x="6953250" y="2405063"/>
            <a:ext cx="428625" cy="1143000"/>
          </a:xfrm>
          <a:prstGeom prst="leftBrace">
            <a:avLst>
              <a:gd name="adj1" fmla="val 8333"/>
              <a:gd name="adj2" fmla="val 50000"/>
            </a:avLst>
          </a:prstGeom>
          <a:solidFill>
            <a:schemeClr val="accent1"/>
          </a:solid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7" name="左大括号 16"/>
          <p:cNvSpPr/>
          <p:nvPr/>
        </p:nvSpPr>
        <p:spPr>
          <a:xfrm>
            <a:off x="6953250" y="4191000"/>
            <a:ext cx="428625" cy="928688"/>
          </a:xfrm>
          <a:prstGeom prst="leftBrace">
            <a:avLst>
              <a:gd name="adj1" fmla="val 8335"/>
              <a:gd name="adj2" fmla="val 50000"/>
            </a:avLst>
          </a:prstGeom>
          <a:solidFill>
            <a:schemeClr val="accent1"/>
          </a:solid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8" name="圆角矩形标注 17"/>
          <p:cNvSpPr/>
          <p:nvPr/>
        </p:nvSpPr>
        <p:spPr>
          <a:xfrm>
            <a:off x="2667000" y="5286375"/>
            <a:ext cx="4143375" cy="1143000"/>
          </a:xfrm>
          <a:prstGeom prst="wedgeRoundRectCallout">
            <a:avLst>
              <a:gd name="adj1" fmla="val 24380"/>
              <a:gd name="adj2" fmla="val -221333"/>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形式参数可以定义为自动变量或寄存器变量</a:t>
            </a:r>
            <a:endParaRPr lang="zh-CN" altLang="en-US" sz="2800" b="1" dirty="0">
              <a:solidFill>
                <a:srgbClr val="0000CC"/>
              </a:solidFill>
              <a:latin typeface="Arial" panose="020B0604020202020204" pitchFamily="34" charset="0"/>
            </a:endParaRPr>
          </a:p>
        </p:txBody>
      </p:sp>
      <p:pic>
        <p:nvPicPr>
          <p:cNvPr id="201744" name="图片 18"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ox(out)">
                                      <p:cBhvr>
                                        <p:cTn id="12" dur="500"/>
                                        <p:tgtEl>
                                          <p:spTgt spid="15"/>
                                        </p:tgtEl>
                                      </p:cBhvr>
                                    </p:animEffect>
                                  </p:childTnLst>
                                </p:cTn>
                              </p:par>
                            </p:childTnLst>
                          </p:cTn>
                        </p:par>
                        <p:par>
                          <p:cTn id="13" fill="hold">
                            <p:stCondLst>
                              <p:cond delay="500"/>
                            </p:stCondLst>
                            <p:childTnLst>
                              <p:par>
                                <p:cTn id="14" presetID="3" presetClass="entr" presetSubtype="5"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vertical)">
                                      <p:cBhvr>
                                        <p:cTn id="16" dur="500"/>
                                        <p:tgtEl>
                                          <p:spTgt spid="8"/>
                                        </p:tgtEl>
                                      </p:cBhvr>
                                    </p:animEffect>
                                  </p:childTnLst>
                                </p:cTn>
                              </p:par>
                            </p:childTnLst>
                          </p:cTn>
                        </p:par>
                        <p:par>
                          <p:cTn id="17" fill="hold">
                            <p:stCondLst>
                              <p:cond delay="1000"/>
                            </p:stCondLst>
                            <p:childTnLst>
                              <p:par>
                                <p:cTn id="18" presetID="3" presetClass="entr" presetSubtype="5"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vertic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32"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ox(out)">
                                      <p:cBhvr>
                                        <p:cTn id="25" dur="500"/>
                                        <p:tgtEl>
                                          <p:spTgt spid="16"/>
                                        </p:tgtEl>
                                      </p:cBhvr>
                                    </p:animEffect>
                                  </p:childTnLst>
                                </p:cTn>
                              </p:par>
                            </p:childTnLst>
                          </p:cTn>
                        </p:par>
                        <p:par>
                          <p:cTn id="26" fill="hold">
                            <p:stCondLst>
                              <p:cond delay="500"/>
                            </p:stCondLst>
                            <p:childTnLst>
                              <p:par>
                                <p:cTn id="27" presetID="3" presetClass="entr" presetSubtype="5"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vertical)">
                                      <p:cBhvr>
                                        <p:cTn id="29" dur="500"/>
                                        <p:tgtEl>
                                          <p:spTgt spid="10"/>
                                        </p:tgtEl>
                                      </p:cBhvr>
                                    </p:animEffect>
                                  </p:childTnLst>
                                </p:cTn>
                              </p:par>
                            </p:childTnLst>
                          </p:cTn>
                        </p:par>
                        <p:par>
                          <p:cTn id="30" fill="hold">
                            <p:stCondLst>
                              <p:cond delay="1000"/>
                            </p:stCondLst>
                            <p:childTnLst>
                              <p:par>
                                <p:cTn id="31" presetID="3" presetClass="entr" presetSubtype="5"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vertical)">
                                      <p:cBhvr>
                                        <p:cTn id="33" dur="500"/>
                                        <p:tgtEl>
                                          <p:spTgt spid="11"/>
                                        </p:tgtEl>
                                      </p:cBhvr>
                                    </p:animEffect>
                                  </p:childTnLst>
                                </p:cTn>
                              </p:par>
                            </p:childTnLst>
                          </p:cTn>
                        </p:par>
                        <p:par>
                          <p:cTn id="34" fill="hold">
                            <p:stCondLst>
                              <p:cond delay="1500"/>
                            </p:stCondLst>
                            <p:childTnLst>
                              <p:par>
                                <p:cTn id="35" presetID="3" presetClass="entr" presetSubtype="5"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ox(out)">
                                      <p:cBhvr>
                                        <p:cTn id="42" dur="500"/>
                                        <p:tgtEl>
                                          <p:spTgt spid="17"/>
                                        </p:tgtEl>
                                      </p:cBhvr>
                                    </p:animEffect>
                                  </p:childTnLst>
                                </p:cTn>
                              </p:par>
                            </p:childTnLst>
                          </p:cTn>
                        </p:par>
                        <p:par>
                          <p:cTn id="43" fill="hold">
                            <p:stCondLst>
                              <p:cond delay="500"/>
                            </p:stCondLst>
                            <p:childTnLst>
                              <p:par>
                                <p:cTn id="44" presetID="3" presetClass="entr" presetSubtype="5"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linds(vertical)">
                                      <p:cBhvr>
                                        <p:cTn id="46" dur="500"/>
                                        <p:tgtEl>
                                          <p:spTgt spid="13"/>
                                        </p:tgtEl>
                                      </p:cBhvr>
                                    </p:animEffect>
                                  </p:childTnLst>
                                </p:cTn>
                              </p:par>
                            </p:childTnLst>
                          </p:cTn>
                        </p:par>
                        <p:par>
                          <p:cTn id="47" fill="hold">
                            <p:stCondLst>
                              <p:cond delay="1000"/>
                            </p:stCondLst>
                            <p:childTnLst>
                              <p:par>
                                <p:cTn id="48" presetID="3" presetClass="entr" presetSubtype="5"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linds(vertical)">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blinds(horizontal)">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bldLvl="0" animBg="1"/>
      <p:bldP spid="16" grpId="0" bldLvl="0" animBg="1"/>
      <p:bldP spid="17" grpId="0" bldLvl="0" animBg="1"/>
      <p:bldP spid="18" grpId="0" bldLvl="0" animBg="1"/>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4"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02755" name="TextBox 5"/>
          <p:cNvSpPr txBox="1"/>
          <p:nvPr/>
        </p:nvSpPr>
        <p:spPr>
          <a:xfrm>
            <a:off x="2381250" y="928688"/>
            <a:ext cx="7358063" cy="2061210"/>
          </a:xfrm>
          <a:prstGeom prst="rect">
            <a:avLst/>
          </a:prstGeom>
          <a:noFill/>
          <a:ln w="9525">
            <a:noFill/>
          </a:ln>
        </p:spPr>
        <p:txBody>
          <a:bodyPr>
            <a:spAutoFit/>
          </a:bodyPr>
          <a:p>
            <a:r>
              <a:rPr lang="zh-CN" altLang="en-US" sz="3200" b="1" dirty="0">
                <a:latin typeface="Arial" panose="020B0604020202020204" pitchFamily="34" charset="0"/>
              </a:rPr>
              <a:t>（</a:t>
            </a:r>
            <a:r>
              <a:rPr lang="en-US" altLang="zh-CN" sz="3200" b="1" dirty="0">
                <a:latin typeface="Arial" panose="020B0604020202020204" pitchFamily="34" charset="0"/>
              </a:rPr>
              <a:t>2</a:t>
            </a:r>
            <a:r>
              <a:rPr lang="zh-CN" altLang="en-US" sz="3200" b="1" dirty="0">
                <a:latin typeface="Arial" panose="020B0604020202020204" pitchFamily="34" charset="0"/>
              </a:rPr>
              <a:t>）</a:t>
            </a:r>
            <a:r>
              <a:rPr lang="zh-CN" altLang="zh-CN" sz="3200" b="1" dirty="0">
                <a:latin typeface="Arial" panose="020B0604020202020204" pitchFamily="34" charset="0"/>
              </a:rPr>
              <a:t>从变量存在的时间区分</a:t>
            </a:r>
            <a:r>
              <a:rPr lang="en-US" altLang="zh-CN" sz="3200" b="1" dirty="0">
                <a:latin typeface="Arial" panose="020B0604020202020204" pitchFamily="34" charset="0"/>
              </a:rPr>
              <a:t>,</a:t>
            </a:r>
            <a:r>
              <a:rPr lang="zh-CN" altLang="zh-CN" sz="3200" b="1" dirty="0">
                <a:latin typeface="Arial" panose="020B0604020202020204" pitchFamily="34" charset="0"/>
              </a:rPr>
              <a:t>有动态存储和静态存储两种类型。静态存储是程序整个运行时间都存在</a:t>
            </a:r>
            <a:r>
              <a:rPr lang="en-US" altLang="zh-CN" sz="3200" b="1" dirty="0">
                <a:latin typeface="Arial" panose="020B0604020202020204" pitchFamily="34" charset="0"/>
              </a:rPr>
              <a:t>,</a:t>
            </a:r>
            <a:r>
              <a:rPr lang="zh-CN" altLang="zh-CN" sz="3200" b="1" dirty="0">
                <a:latin typeface="Arial" panose="020B0604020202020204" pitchFamily="34" charset="0"/>
              </a:rPr>
              <a:t>而动态存储则是在调用函数时临时分配单元</a:t>
            </a:r>
            <a:endParaRPr lang="zh-CN" altLang="en-US" sz="3200" b="1" dirty="0">
              <a:latin typeface="Arial" panose="020B0604020202020204" pitchFamily="34" charset="0"/>
            </a:endParaRPr>
          </a:p>
        </p:txBody>
      </p:sp>
      <p:sp>
        <p:nvSpPr>
          <p:cNvPr id="7" name="TextBox 6"/>
          <p:cNvSpPr txBox="1"/>
          <p:nvPr/>
        </p:nvSpPr>
        <p:spPr>
          <a:xfrm>
            <a:off x="2166938" y="4405313"/>
            <a:ext cx="2214562" cy="521970"/>
          </a:xfrm>
          <a:prstGeom prst="rect">
            <a:avLst/>
          </a:prstGeom>
          <a:noFill/>
          <a:ln w="9525">
            <a:noFill/>
          </a:ln>
        </p:spPr>
        <p:txBody>
          <a:bodyPr>
            <a:spAutoFit/>
          </a:bodyPr>
          <a:p>
            <a:r>
              <a:rPr lang="zh-CN" altLang="zh-CN" sz="2800" b="1" dirty="0">
                <a:latin typeface="Arial" panose="020B0604020202020204" pitchFamily="34" charset="0"/>
              </a:rPr>
              <a:t>按生存期分</a:t>
            </a:r>
            <a:endParaRPr lang="zh-CN" altLang="en-US" sz="2800" b="1" dirty="0">
              <a:latin typeface="Arial" panose="020B0604020202020204" pitchFamily="34" charset="0"/>
            </a:endParaRPr>
          </a:p>
        </p:txBody>
      </p:sp>
      <p:sp>
        <p:nvSpPr>
          <p:cNvPr id="8" name="TextBox 7"/>
          <p:cNvSpPr txBox="1"/>
          <p:nvPr/>
        </p:nvSpPr>
        <p:spPr>
          <a:xfrm>
            <a:off x="4881563" y="3500438"/>
            <a:ext cx="1785937" cy="521970"/>
          </a:xfrm>
          <a:prstGeom prst="rect">
            <a:avLst/>
          </a:prstGeom>
          <a:noFill/>
          <a:ln w="9525">
            <a:noFill/>
          </a:ln>
        </p:spPr>
        <p:txBody>
          <a:bodyPr>
            <a:spAutoFit/>
          </a:bodyPr>
          <a:p>
            <a:r>
              <a:rPr lang="zh-CN" altLang="zh-CN" sz="2800" b="1" dirty="0">
                <a:latin typeface="Arial" panose="020B0604020202020204" pitchFamily="34" charset="0"/>
              </a:rPr>
              <a:t>动态存储</a:t>
            </a:r>
            <a:endParaRPr lang="zh-CN" altLang="en-US" sz="2800" b="1" dirty="0">
              <a:latin typeface="Arial" panose="020B0604020202020204" pitchFamily="34" charset="0"/>
            </a:endParaRPr>
          </a:p>
        </p:txBody>
      </p:sp>
      <p:sp>
        <p:nvSpPr>
          <p:cNvPr id="9" name="TextBox 8"/>
          <p:cNvSpPr txBox="1"/>
          <p:nvPr/>
        </p:nvSpPr>
        <p:spPr>
          <a:xfrm>
            <a:off x="4881563" y="5191125"/>
            <a:ext cx="1785937" cy="521970"/>
          </a:xfrm>
          <a:prstGeom prst="rect">
            <a:avLst/>
          </a:prstGeom>
          <a:noFill/>
          <a:ln w="9525">
            <a:noFill/>
          </a:ln>
        </p:spPr>
        <p:txBody>
          <a:bodyPr>
            <a:spAutoFit/>
          </a:bodyPr>
          <a:p>
            <a:r>
              <a:rPr lang="zh-CN" altLang="en-US" sz="2800" b="1" dirty="0">
                <a:latin typeface="Arial" panose="020B0604020202020204" pitchFamily="34" charset="0"/>
              </a:rPr>
              <a:t>静态</a:t>
            </a:r>
            <a:r>
              <a:rPr lang="zh-CN" altLang="zh-CN" sz="2800" b="1" dirty="0">
                <a:latin typeface="Arial" panose="020B0604020202020204" pitchFamily="34" charset="0"/>
              </a:rPr>
              <a:t>存储</a:t>
            </a:r>
            <a:endParaRPr lang="zh-CN" altLang="en-US" sz="2800" b="1" dirty="0">
              <a:latin typeface="Arial" panose="020B0604020202020204" pitchFamily="34" charset="0"/>
            </a:endParaRPr>
          </a:p>
        </p:txBody>
      </p:sp>
      <p:sp>
        <p:nvSpPr>
          <p:cNvPr id="10" name="TextBox 9"/>
          <p:cNvSpPr txBox="1"/>
          <p:nvPr/>
        </p:nvSpPr>
        <p:spPr>
          <a:xfrm>
            <a:off x="7310438" y="3000375"/>
            <a:ext cx="1785937" cy="521970"/>
          </a:xfrm>
          <a:prstGeom prst="rect">
            <a:avLst/>
          </a:prstGeom>
          <a:noFill/>
          <a:ln w="9525">
            <a:noFill/>
          </a:ln>
        </p:spPr>
        <p:txBody>
          <a:bodyPr>
            <a:spAutoFit/>
          </a:bodyPr>
          <a:p>
            <a:r>
              <a:rPr lang="zh-CN" altLang="en-US" sz="2800" b="1" dirty="0">
                <a:latin typeface="Arial" panose="020B0604020202020204" pitchFamily="34" charset="0"/>
              </a:rPr>
              <a:t>自动变量</a:t>
            </a:r>
            <a:endParaRPr lang="zh-CN" altLang="en-US" sz="2800" b="1" dirty="0">
              <a:latin typeface="Arial" panose="020B0604020202020204" pitchFamily="34" charset="0"/>
            </a:endParaRPr>
          </a:p>
        </p:txBody>
      </p:sp>
      <p:sp>
        <p:nvSpPr>
          <p:cNvPr id="12" name="TextBox 11"/>
          <p:cNvSpPr txBox="1"/>
          <p:nvPr/>
        </p:nvSpPr>
        <p:spPr>
          <a:xfrm>
            <a:off x="7310438" y="3500438"/>
            <a:ext cx="2428875" cy="521970"/>
          </a:xfrm>
          <a:prstGeom prst="rect">
            <a:avLst/>
          </a:prstGeom>
          <a:noFill/>
          <a:ln w="9525">
            <a:noFill/>
          </a:ln>
        </p:spPr>
        <p:txBody>
          <a:bodyPr>
            <a:spAutoFit/>
          </a:bodyPr>
          <a:p>
            <a:r>
              <a:rPr lang="zh-CN" altLang="en-US" sz="2800" b="1" dirty="0">
                <a:latin typeface="Arial" panose="020B0604020202020204" pitchFamily="34" charset="0"/>
              </a:rPr>
              <a:t>寄存器变量</a:t>
            </a:r>
            <a:endParaRPr lang="zh-CN" altLang="en-US" sz="2800" b="1" dirty="0">
              <a:latin typeface="Arial" panose="020B0604020202020204" pitchFamily="34" charset="0"/>
            </a:endParaRPr>
          </a:p>
        </p:txBody>
      </p:sp>
      <p:sp>
        <p:nvSpPr>
          <p:cNvPr id="13" name="TextBox 12"/>
          <p:cNvSpPr txBox="1"/>
          <p:nvPr/>
        </p:nvSpPr>
        <p:spPr>
          <a:xfrm>
            <a:off x="7310438" y="4667250"/>
            <a:ext cx="2428875" cy="521970"/>
          </a:xfrm>
          <a:prstGeom prst="rect">
            <a:avLst/>
          </a:prstGeom>
          <a:noFill/>
          <a:ln w="9525">
            <a:noFill/>
          </a:ln>
        </p:spPr>
        <p:txBody>
          <a:bodyPr>
            <a:spAutoFit/>
          </a:bodyPr>
          <a:p>
            <a:r>
              <a:rPr lang="zh-CN" altLang="en-US" sz="2800" b="1" dirty="0">
                <a:latin typeface="Arial" panose="020B0604020202020204" pitchFamily="34" charset="0"/>
              </a:rPr>
              <a:t>静态局部变量</a:t>
            </a:r>
            <a:endParaRPr lang="zh-CN" altLang="en-US" sz="2800" b="1" dirty="0">
              <a:latin typeface="Arial" panose="020B0604020202020204" pitchFamily="34" charset="0"/>
            </a:endParaRPr>
          </a:p>
        </p:txBody>
      </p:sp>
      <p:sp>
        <p:nvSpPr>
          <p:cNvPr id="14" name="TextBox 13"/>
          <p:cNvSpPr txBox="1"/>
          <p:nvPr/>
        </p:nvSpPr>
        <p:spPr>
          <a:xfrm>
            <a:off x="7310438" y="5810250"/>
            <a:ext cx="2428875" cy="521970"/>
          </a:xfrm>
          <a:prstGeom prst="rect">
            <a:avLst/>
          </a:prstGeom>
          <a:noFill/>
          <a:ln w="9525">
            <a:noFill/>
          </a:ln>
        </p:spPr>
        <p:txBody>
          <a:bodyPr>
            <a:spAutoFit/>
          </a:bodyPr>
          <a:p>
            <a:r>
              <a:rPr lang="zh-CN" altLang="en-US" sz="2800" b="1" dirty="0">
                <a:latin typeface="Arial" panose="020B0604020202020204" pitchFamily="34" charset="0"/>
              </a:rPr>
              <a:t>外部变量</a:t>
            </a:r>
            <a:endParaRPr lang="zh-CN" altLang="en-US" sz="2800" b="1" dirty="0">
              <a:latin typeface="Arial" panose="020B0604020202020204" pitchFamily="34" charset="0"/>
            </a:endParaRPr>
          </a:p>
        </p:txBody>
      </p:sp>
      <p:sp>
        <p:nvSpPr>
          <p:cNvPr id="15" name="左大括号 14"/>
          <p:cNvSpPr/>
          <p:nvPr/>
        </p:nvSpPr>
        <p:spPr>
          <a:xfrm>
            <a:off x="4381500" y="3857625"/>
            <a:ext cx="428625" cy="1714500"/>
          </a:xfrm>
          <a:prstGeom prst="leftBrace">
            <a:avLst>
              <a:gd name="adj1" fmla="val 8333"/>
              <a:gd name="adj2" fmla="val 50000"/>
            </a:avLst>
          </a:prstGeom>
          <a:solidFill>
            <a:schemeClr val="accent1"/>
          </a:solid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6" name="左大括号 15"/>
          <p:cNvSpPr/>
          <p:nvPr/>
        </p:nvSpPr>
        <p:spPr>
          <a:xfrm>
            <a:off x="6810375" y="3214688"/>
            <a:ext cx="428625" cy="1143000"/>
          </a:xfrm>
          <a:prstGeom prst="leftBrace">
            <a:avLst>
              <a:gd name="adj1" fmla="val 8333"/>
              <a:gd name="adj2" fmla="val 50000"/>
            </a:avLst>
          </a:prstGeom>
          <a:solidFill>
            <a:schemeClr val="accent1"/>
          </a:solid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7" name="左大括号 16"/>
          <p:cNvSpPr/>
          <p:nvPr/>
        </p:nvSpPr>
        <p:spPr>
          <a:xfrm>
            <a:off x="6810375" y="4881563"/>
            <a:ext cx="357188" cy="1214437"/>
          </a:xfrm>
          <a:prstGeom prst="leftBrace">
            <a:avLst>
              <a:gd name="adj1" fmla="val 8326"/>
              <a:gd name="adj2" fmla="val 50000"/>
            </a:avLst>
          </a:prstGeom>
          <a:solidFill>
            <a:schemeClr val="accent1"/>
          </a:solid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8" name="TextBox 17"/>
          <p:cNvSpPr txBox="1"/>
          <p:nvPr/>
        </p:nvSpPr>
        <p:spPr>
          <a:xfrm>
            <a:off x="7310438" y="4024313"/>
            <a:ext cx="2000250" cy="521970"/>
          </a:xfrm>
          <a:prstGeom prst="rect">
            <a:avLst/>
          </a:prstGeom>
          <a:noFill/>
          <a:ln w="9525">
            <a:noFill/>
          </a:ln>
        </p:spPr>
        <p:txBody>
          <a:bodyPr>
            <a:spAutoFit/>
          </a:bodyPr>
          <a:p>
            <a:r>
              <a:rPr lang="zh-CN" altLang="zh-CN" sz="2800" b="1" dirty="0">
                <a:latin typeface="Arial" panose="020B0604020202020204" pitchFamily="34" charset="0"/>
              </a:rPr>
              <a:t>形式参数</a:t>
            </a:r>
            <a:endParaRPr lang="zh-CN" altLang="en-US" sz="2800" b="1" dirty="0">
              <a:latin typeface="Arial" panose="020B0604020202020204" pitchFamily="34" charset="0"/>
            </a:endParaRPr>
          </a:p>
        </p:txBody>
      </p:sp>
      <p:sp>
        <p:nvSpPr>
          <p:cNvPr id="19" name="TextBox 18"/>
          <p:cNvSpPr txBox="1"/>
          <p:nvPr/>
        </p:nvSpPr>
        <p:spPr>
          <a:xfrm>
            <a:off x="7310438" y="5238750"/>
            <a:ext cx="2428875" cy="521970"/>
          </a:xfrm>
          <a:prstGeom prst="rect">
            <a:avLst/>
          </a:prstGeom>
          <a:noFill/>
          <a:ln w="9525">
            <a:noFill/>
          </a:ln>
        </p:spPr>
        <p:txBody>
          <a:bodyPr>
            <a:spAutoFit/>
          </a:bodyPr>
          <a:p>
            <a:r>
              <a:rPr lang="zh-CN" altLang="en-US" sz="2800" b="1" dirty="0">
                <a:latin typeface="Arial" panose="020B0604020202020204" pitchFamily="34" charset="0"/>
              </a:rPr>
              <a:t>静态外部变量</a:t>
            </a:r>
            <a:endParaRPr lang="zh-CN" altLang="en-US" sz="2800" b="1" dirty="0">
              <a:latin typeface="Arial" panose="020B0604020202020204" pitchFamily="34" charset="0"/>
            </a:endParaRPr>
          </a:p>
        </p:txBody>
      </p:sp>
      <p:pic>
        <p:nvPicPr>
          <p:cNvPr id="202768" name="图片 19"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ox(out)">
                                      <p:cBhvr>
                                        <p:cTn id="12" dur="500"/>
                                        <p:tgtEl>
                                          <p:spTgt spid="15"/>
                                        </p:tgtEl>
                                      </p:cBhvr>
                                    </p:animEffect>
                                  </p:childTnLst>
                                </p:cTn>
                              </p:par>
                            </p:childTnLst>
                          </p:cTn>
                        </p:par>
                        <p:par>
                          <p:cTn id="13" fill="hold">
                            <p:stCondLst>
                              <p:cond delay="500"/>
                            </p:stCondLst>
                            <p:childTnLst>
                              <p:par>
                                <p:cTn id="14" presetID="3" presetClass="entr" presetSubtype="5"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vertical)">
                                      <p:cBhvr>
                                        <p:cTn id="16" dur="500"/>
                                        <p:tgtEl>
                                          <p:spTgt spid="8"/>
                                        </p:tgtEl>
                                      </p:cBhvr>
                                    </p:animEffect>
                                  </p:childTnLst>
                                </p:cTn>
                              </p:par>
                            </p:childTnLst>
                          </p:cTn>
                        </p:par>
                        <p:par>
                          <p:cTn id="17" fill="hold">
                            <p:stCondLst>
                              <p:cond delay="1000"/>
                            </p:stCondLst>
                            <p:childTnLst>
                              <p:par>
                                <p:cTn id="18" presetID="3" presetClass="entr" presetSubtype="5"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vertic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32"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ox(out)">
                                      <p:cBhvr>
                                        <p:cTn id="25" dur="500"/>
                                        <p:tgtEl>
                                          <p:spTgt spid="16"/>
                                        </p:tgtEl>
                                      </p:cBhvr>
                                    </p:animEffect>
                                  </p:childTnLst>
                                </p:cTn>
                              </p:par>
                            </p:childTnLst>
                          </p:cTn>
                        </p:par>
                        <p:par>
                          <p:cTn id="26" fill="hold">
                            <p:stCondLst>
                              <p:cond delay="500"/>
                            </p:stCondLst>
                            <p:childTnLst>
                              <p:par>
                                <p:cTn id="27" presetID="3" presetClass="entr" presetSubtype="5"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vertical)">
                                      <p:cBhvr>
                                        <p:cTn id="29" dur="500"/>
                                        <p:tgtEl>
                                          <p:spTgt spid="10"/>
                                        </p:tgtEl>
                                      </p:cBhvr>
                                    </p:animEffect>
                                  </p:childTnLst>
                                </p:cTn>
                              </p:par>
                            </p:childTnLst>
                          </p:cTn>
                        </p:par>
                        <p:par>
                          <p:cTn id="30" fill="hold">
                            <p:stCondLst>
                              <p:cond delay="1000"/>
                            </p:stCondLst>
                            <p:childTnLst>
                              <p:par>
                                <p:cTn id="31" presetID="3" presetClass="entr" presetSubtype="5"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vertical)">
                                      <p:cBhvr>
                                        <p:cTn id="33" dur="500"/>
                                        <p:tgtEl>
                                          <p:spTgt spid="12"/>
                                        </p:tgtEl>
                                      </p:cBhvr>
                                    </p:animEffect>
                                  </p:childTnLst>
                                </p:cTn>
                              </p:par>
                            </p:childTnLst>
                          </p:cTn>
                        </p:par>
                        <p:par>
                          <p:cTn id="34" fill="hold">
                            <p:stCondLst>
                              <p:cond delay="1500"/>
                            </p:stCondLst>
                            <p:childTnLst>
                              <p:par>
                                <p:cTn id="35" presetID="3" presetClass="entr" presetSubtype="5"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vertic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ox(out)">
                                      <p:cBhvr>
                                        <p:cTn id="42" dur="500"/>
                                        <p:tgtEl>
                                          <p:spTgt spid="17"/>
                                        </p:tgtEl>
                                      </p:cBhvr>
                                    </p:animEffect>
                                  </p:childTnLst>
                                </p:cTn>
                              </p:par>
                            </p:childTnLst>
                          </p:cTn>
                        </p:par>
                        <p:par>
                          <p:cTn id="43" fill="hold">
                            <p:stCondLst>
                              <p:cond delay="500"/>
                            </p:stCondLst>
                            <p:childTnLst>
                              <p:par>
                                <p:cTn id="44" presetID="3" presetClass="entr" presetSubtype="5"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linds(vertical)">
                                      <p:cBhvr>
                                        <p:cTn id="46" dur="500"/>
                                        <p:tgtEl>
                                          <p:spTgt spid="13"/>
                                        </p:tgtEl>
                                      </p:cBhvr>
                                    </p:animEffect>
                                  </p:childTnLst>
                                </p:cTn>
                              </p:par>
                            </p:childTnLst>
                          </p:cTn>
                        </p:par>
                        <p:par>
                          <p:cTn id="47" fill="hold">
                            <p:stCondLst>
                              <p:cond delay="1000"/>
                            </p:stCondLst>
                            <p:childTnLst>
                              <p:par>
                                <p:cTn id="48" presetID="3" presetClass="entr" presetSubtype="5"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blinds(vertical)">
                                      <p:cBhvr>
                                        <p:cTn id="50" dur="500"/>
                                        <p:tgtEl>
                                          <p:spTgt spid="19"/>
                                        </p:tgtEl>
                                      </p:cBhvr>
                                    </p:animEffect>
                                  </p:childTnLst>
                                </p:cTn>
                              </p:par>
                            </p:childTnLst>
                          </p:cTn>
                        </p:par>
                        <p:par>
                          <p:cTn id="51" fill="hold">
                            <p:stCondLst>
                              <p:cond delay="1500"/>
                            </p:stCondLst>
                            <p:childTnLst>
                              <p:par>
                                <p:cTn id="52" presetID="3" presetClass="entr" presetSubtype="5"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blinds(vertical)">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2" grpId="0"/>
      <p:bldP spid="13" grpId="0"/>
      <p:bldP spid="14" grpId="0"/>
      <p:bldP spid="15" grpId="0" bldLvl="0" animBg="1"/>
      <p:bldP spid="16" grpId="0" bldLvl="0" animBg="1"/>
      <p:bldP spid="17" grpId="0" bldLvl="0" animBg="1"/>
      <p:bldP spid="18" grpId="0"/>
      <p:bldP spid="19"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3778"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03779" name="TextBox 5"/>
          <p:cNvSpPr txBox="1"/>
          <p:nvPr/>
        </p:nvSpPr>
        <p:spPr>
          <a:xfrm>
            <a:off x="2381250" y="928688"/>
            <a:ext cx="7715250" cy="583565"/>
          </a:xfrm>
          <a:prstGeom prst="rect">
            <a:avLst/>
          </a:prstGeom>
          <a:noFill/>
          <a:ln w="9525">
            <a:noFill/>
          </a:ln>
        </p:spPr>
        <p:txBody>
          <a:bodyPr>
            <a:spAutoFit/>
          </a:bodyPr>
          <a:p>
            <a:r>
              <a:rPr lang="zh-CN" altLang="en-US" sz="3200" b="1" dirty="0">
                <a:latin typeface="Arial" panose="020B0604020202020204" pitchFamily="34" charset="0"/>
              </a:rPr>
              <a:t>（</a:t>
            </a:r>
            <a:r>
              <a:rPr lang="en-US" altLang="zh-CN" sz="3200" b="1" dirty="0">
                <a:latin typeface="Arial" panose="020B0604020202020204" pitchFamily="34" charset="0"/>
              </a:rPr>
              <a:t>3</a:t>
            </a:r>
            <a:r>
              <a:rPr lang="zh-CN" altLang="en-US" sz="3200" b="1" dirty="0">
                <a:latin typeface="Arial" panose="020B0604020202020204" pitchFamily="34" charset="0"/>
              </a:rPr>
              <a:t>）</a:t>
            </a:r>
            <a:r>
              <a:rPr lang="zh-CN" altLang="zh-CN" sz="3200" b="1" dirty="0">
                <a:latin typeface="Arial" panose="020B0604020202020204" pitchFamily="34" charset="0"/>
              </a:rPr>
              <a:t>从变量值存放的位置来区分</a:t>
            </a:r>
            <a:r>
              <a:rPr lang="en-US" altLang="zh-CN" sz="3200" b="1" dirty="0">
                <a:latin typeface="Arial" panose="020B0604020202020204" pitchFamily="34" charset="0"/>
              </a:rPr>
              <a:t>,</a:t>
            </a:r>
            <a:r>
              <a:rPr lang="zh-CN" altLang="zh-CN" sz="3200" b="1" dirty="0">
                <a:latin typeface="Arial" panose="020B0604020202020204" pitchFamily="34" charset="0"/>
              </a:rPr>
              <a:t>可分为</a:t>
            </a:r>
            <a:r>
              <a:rPr lang="en-US" altLang="zh-CN" sz="3200" b="1" dirty="0">
                <a:latin typeface="Arial" panose="020B0604020202020204" pitchFamily="34" charset="0"/>
              </a:rPr>
              <a:t>:</a:t>
            </a:r>
            <a:endParaRPr lang="zh-CN" altLang="en-US" sz="3200" b="1" dirty="0">
              <a:latin typeface="Arial" panose="020B0604020202020204" pitchFamily="34" charset="0"/>
            </a:endParaRPr>
          </a:p>
        </p:txBody>
      </p:sp>
      <p:sp>
        <p:nvSpPr>
          <p:cNvPr id="7" name="TextBox 6"/>
          <p:cNvSpPr txBox="1"/>
          <p:nvPr/>
        </p:nvSpPr>
        <p:spPr>
          <a:xfrm>
            <a:off x="1881188" y="3214688"/>
            <a:ext cx="1000125" cy="2245360"/>
          </a:xfrm>
          <a:prstGeom prst="rect">
            <a:avLst/>
          </a:prstGeom>
          <a:noFill/>
          <a:ln w="9525">
            <a:noFill/>
          </a:ln>
        </p:spPr>
        <p:txBody>
          <a:bodyPr>
            <a:spAutoFit/>
          </a:bodyPr>
          <a:p>
            <a:r>
              <a:rPr lang="zh-CN" altLang="zh-CN" sz="2800" b="1" dirty="0">
                <a:latin typeface="Arial" panose="020B0604020202020204" pitchFamily="34" charset="0"/>
              </a:rPr>
              <a:t>按变量值存放的位置分</a:t>
            </a:r>
            <a:endParaRPr lang="zh-CN" altLang="en-US" sz="2800" b="1" dirty="0">
              <a:latin typeface="Arial" panose="020B0604020202020204" pitchFamily="34" charset="0"/>
            </a:endParaRPr>
          </a:p>
        </p:txBody>
      </p:sp>
      <p:sp>
        <p:nvSpPr>
          <p:cNvPr id="8" name="TextBox 7"/>
          <p:cNvSpPr txBox="1"/>
          <p:nvPr/>
        </p:nvSpPr>
        <p:spPr>
          <a:xfrm>
            <a:off x="3381375" y="2786063"/>
            <a:ext cx="3214688" cy="521970"/>
          </a:xfrm>
          <a:prstGeom prst="rect">
            <a:avLst/>
          </a:prstGeom>
          <a:noFill/>
          <a:ln w="9525">
            <a:noFill/>
          </a:ln>
        </p:spPr>
        <p:txBody>
          <a:bodyPr>
            <a:spAutoFit/>
          </a:bodyPr>
          <a:p>
            <a:r>
              <a:rPr lang="zh-CN" altLang="zh-CN" sz="2800" b="1" dirty="0">
                <a:latin typeface="Arial" panose="020B0604020202020204" pitchFamily="34" charset="0"/>
              </a:rPr>
              <a:t>内存中静态存储区</a:t>
            </a:r>
            <a:endParaRPr lang="zh-CN" altLang="en-US" sz="2800" b="1" dirty="0">
              <a:latin typeface="Arial" panose="020B0604020202020204" pitchFamily="34" charset="0"/>
            </a:endParaRPr>
          </a:p>
        </p:txBody>
      </p:sp>
      <p:sp>
        <p:nvSpPr>
          <p:cNvPr id="9" name="TextBox 8"/>
          <p:cNvSpPr txBox="1"/>
          <p:nvPr/>
        </p:nvSpPr>
        <p:spPr>
          <a:xfrm>
            <a:off x="3309938" y="4143375"/>
            <a:ext cx="3143250" cy="521970"/>
          </a:xfrm>
          <a:prstGeom prst="rect">
            <a:avLst/>
          </a:prstGeom>
          <a:noFill/>
          <a:ln w="9525">
            <a:noFill/>
          </a:ln>
        </p:spPr>
        <p:txBody>
          <a:bodyPr>
            <a:spAutoFit/>
          </a:bodyPr>
          <a:p>
            <a:r>
              <a:rPr lang="zh-CN" altLang="zh-CN" sz="2800" b="1" dirty="0">
                <a:latin typeface="Arial" panose="020B0604020202020204" pitchFamily="34" charset="0"/>
              </a:rPr>
              <a:t>内存中动态存储区</a:t>
            </a:r>
            <a:endParaRPr lang="zh-CN" altLang="en-US" sz="2800" b="1" dirty="0">
              <a:latin typeface="Arial" panose="020B0604020202020204" pitchFamily="34" charset="0"/>
            </a:endParaRPr>
          </a:p>
        </p:txBody>
      </p:sp>
      <p:sp>
        <p:nvSpPr>
          <p:cNvPr id="10" name="TextBox 9"/>
          <p:cNvSpPr txBox="1"/>
          <p:nvPr/>
        </p:nvSpPr>
        <p:spPr>
          <a:xfrm>
            <a:off x="7024688" y="1857375"/>
            <a:ext cx="2571750" cy="521970"/>
          </a:xfrm>
          <a:prstGeom prst="rect">
            <a:avLst/>
          </a:prstGeom>
          <a:noFill/>
          <a:ln w="9525">
            <a:noFill/>
          </a:ln>
        </p:spPr>
        <p:txBody>
          <a:bodyPr>
            <a:spAutoFit/>
          </a:bodyPr>
          <a:p>
            <a:r>
              <a:rPr lang="zh-CN" altLang="zh-CN" sz="2800" b="1" dirty="0">
                <a:latin typeface="Arial" panose="020B0604020202020204" pitchFamily="34" charset="0"/>
              </a:rPr>
              <a:t>静态局部变量</a:t>
            </a:r>
            <a:endParaRPr lang="zh-CN" altLang="en-US" sz="2800" b="1" dirty="0">
              <a:latin typeface="Arial" panose="020B0604020202020204" pitchFamily="34" charset="0"/>
            </a:endParaRPr>
          </a:p>
        </p:txBody>
      </p:sp>
      <p:sp>
        <p:nvSpPr>
          <p:cNvPr id="12" name="TextBox 11"/>
          <p:cNvSpPr txBox="1"/>
          <p:nvPr/>
        </p:nvSpPr>
        <p:spPr>
          <a:xfrm>
            <a:off x="7096125" y="2714625"/>
            <a:ext cx="2428875" cy="521970"/>
          </a:xfrm>
          <a:prstGeom prst="rect">
            <a:avLst/>
          </a:prstGeom>
          <a:noFill/>
          <a:ln w="9525">
            <a:noFill/>
          </a:ln>
        </p:spPr>
        <p:txBody>
          <a:bodyPr>
            <a:spAutoFit/>
          </a:bodyPr>
          <a:p>
            <a:r>
              <a:rPr lang="zh-CN" altLang="zh-CN" sz="2800" b="1" dirty="0">
                <a:latin typeface="Arial" panose="020B0604020202020204" pitchFamily="34" charset="0"/>
              </a:rPr>
              <a:t>静态外部变量</a:t>
            </a:r>
            <a:endParaRPr lang="zh-CN" altLang="en-US" sz="2800" b="1" dirty="0">
              <a:latin typeface="Arial" panose="020B0604020202020204" pitchFamily="34" charset="0"/>
            </a:endParaRPr>
          </a:p>
        </p:txBody>
      </p:sp>
      <p:sp>
        <p:nvSpPr>
          <p:cNvPr id="13" name="TextBox 12"/>
          <p:cNvSpPr txBox="1"/>
          <p:nvPr/>
        </p:nvSpPr>
        <p:spPr>
          <a:xfrm>
            <a:off x="6738938" y="4143375"/>
            <a:ext cx="3571875" cy="521970"/>
          </a:xfrm>
          <a:prstGeom prst="rect">
            <a:avLst/>
          </a:prstGeom>
          <a:noFill/>
          <a:ln w="9525">
            <a:noFill/>
          </a:ln>
        </p:spPr>
        <p:txBody>
          <a:bodyPr>
            <a:spAutoFit/>
          </a:bodyPr>
          <a:p>
            <a:r>
              <a:rPr lang="zh-CN" altLang="zh-CN" sz="2800" b="1" dirty="0">
                <a:latin typeface="Arial" panose="020B0604020202020204" pitchFamily="34" charset="0"/>
              </a:rPr>
              <a:t>自动变量和形式参数</a:t>
            </a:r>
            <a:endParaRPr lang="zh-CN" altLang="en-US" sz="2800" b="1" dirty="0">
              <a:latin typeface="Arial" panose="020B0604020202020204" pitchFamily="34" charset="0"/>
            </a:endParaRPr>
          </a:p>
        </p:txBody>
      </p:sp>
      <p:sp>
        <p:nvSpPr>
          <p:cNvPr id="14" name="TextBox 13"/>
          <p:cNvSpPr txBox="1"/>
          <p:nvPr/>
        </p:nvSpPr>
        <p:spPr>
          <a:xfrm>
            <a:off x="6738938" y="4929188"/>
            <a:ext cx="2428875" cy="521970"/>
          </a:xfrm>
          <a:prstGeom prst="rect">
            <a:avLst/>
          </a:prstGeom>
          <a:noFill/>
          <a:ln w="9525">
            <a:noFill/>
          </a:ln>
        </p:spPr>
        <p:txBody>
          <a:bodyPr>
            <a:spAutoFit/>
          </a:bodyPr>
          <a:p>
            <a:r>
              <a:rPr lang="zh-CN" altLang="zh-CN" sz="2800" b="1" dirty="0">
                <a:latin typeface="Arial" panose="020B0604020202020204" pitchFamily="34" charset="0"/>
              </a:rPr>
              <a:t>寄存器变量</a:t>
            </a:r>
            <a:endParaRPr lang="zh-CN" altLang="en-US" sz="2800" b="1" dirty="0">
              <a:latin typeface="Arial" panose="020B0604020202020204" pitchFamily="34" charset="0"/>
            </a:endParaRPr>
          </a:p>
        </p:txBody>
      </p:sp>
      <p:sp>
        <p:nvSpPr>
          <p:cNvPr id="15" name="左大括号 14"/>
          <p:cNvSpPr/>
          <p:nvPr/>
        </p:nvSpPr>
        <p:spPr>
          <a:xfrm>
            <a:off x="2952750" y="3071813"/>
            <a:ext cx="428625" cy="2143125"/>
          </a:xfrm>
          <a:prstGeom prst="leftBrace">
            <a:avLst>
              <a:gd name="adj1" fmla="val 8333"/>
              <a:gd name="adj2" fmla="val 50000"/>
            </a:avLst>
          </a:prstGeom>
          <a:solidFill>
            <a:schemeClr val="accent1"/>
          </a:solid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6" name="左大括号 15"/>
          <p:cNvSpPr/>
          <p:nvPr/>
        </p:nvSpPr>
        <p:spPr>
          <a:xfrm>
            <a:off x="6524625" y="2143125"/>
            <a:ext cx="357188" cy="1857375"/>
          </a:xfrm>
          <a:prstGeom prst="leftBrace">
            <a:avLst>
              <a:gd name="adj1" fmla="val 8329"/>
              <a:gd name="adj2" fmla="val 50000"/>
            </a:avLst>
          </a:prstGeom>
          <a:solidFill>
            <a:schemeClr val="accent1"/>
          </a:solid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8" name="TextBox 17"/>
          <p:cNvSpPr txBox="1"/>
          <p:nvPr/>
        </p:nvSpPr>
        <p:spPr>
          <a:xfrm>
            <a:off x="7024688" y="3429000"/>
            <a:ext cx="2000250" cy="521970"/>
          </a:xfrm>
          <a:prstGeom prst="rect">
            <a:avLst/>
          </a:prstGeom>
          <a:noFill/>
          <a:ln w="9525">
            <a:noFill/>
          </a:ln>
        </p:spPr>
        <p:txBody>
          <a:bodyPr>
            <a:spAutoFit/>
          </a:bodyPr>
          <a:p>
            <a:r>
              <a:rPr lang="zh-CN" altLang="zh-CN" sz="2800" b="1" dirty="0">
                <a:latin typeface="Arial" panose="020B0604020202020204" pitchFamily="34" charset="0"/>
              </a:rPr>
              <a:t>外部变量</a:t>
            </a:r>
            <a:endParaRPr lang="zh-CN" altLang="en-US" sz="2800" b="1" dirty="0">
              <a:latin typeface="Arial" panose="020B0604020202020204" pitchFamily="34" charset="0"/>
            </a:endParaRPr>
          </a:p>
        </p:txBody>
      </p:sp>
      <p:sp>
        <p:nvSpPr>
          <p:cNvPr id="20" name="TextBox 19"/>
          <p:cNvSpPr txBox="1"/>
          <p:nvPr/>
        </p:nvSpPr>
        <p:spPr>
          <a:xfrm>
            <a:off x="3381375" y="4929188"/>
            <a:ext cx="3071813" cy="521970"/>
          </a:xfrm>
          <a:prstGeom prst="rect">
            <a:avLst/>
          </a:prstGeom>
          <a:noFill/>
          <a:ln w="9525">
            <a:noFill/>
          </a:ln>
        </p:spPr>
        <p:txBody>
          <a:bodyPr>
            <a:spAutoFit/>
          </a:bodyPr>
          <a:p>
            <a:r>
              <a:rPr lang="en-US" altLang="zh-CN" sz="2800" b="1" dirty="0">
                <a:latin typeface="Arial" panose="020B0604020202020204" pitchFamily="34" charset="0"/>
              </a:rPr>
              <a:t>CPU</a:t>
            </a:r>
            <a:r>
              <a:rPr lang="zh-CN" altLang="zh-CN" sz="2800" b="1" dirty="0">
                <a:latin typeface="Arial" panose="020B0604020202020204" pitchFamily="34" charset="0"/>
              </a:rPr>
              <a:t>中的寄存器</a:t>
            </a:r>
            <a:endParaRPr lang="zh-CN" altLang="en-US" sz="2800" b="1" dirty="0">
              <a:latin typeface="Arial" panose="020B0604020202020204" pitchFamily="34" charset="0"/>
            </a:endParaRPr>
          </a:p>
        </p:txBody>
      </p:sp>
      <p:cxnSp>
        <p:nvCxnSpPr>
          <p:cNvPr id="24" name="直接连接符 23"/>
          <p:cNvCxnSpPr/>
          <p:nvPr/>
        </p:nvCxnSpPr>
        <p:spPr>
          <a:xfrm>
            <a:off x="6310313" y="4429125"/>
            <a:ext cx="571500" cy="0"/>
          </a:xfrm>
          <a:prstGeom prst="line">
            <a:avLst/>
          </a:prstGeom>
          <a:ln w="38100" cap="flat" cmpd="sng">
            <a:solidFill>
              <a:schemeClr val="tx1"/>
            </a:solidFill>
            <a:prstDash val="solid"/>
            <a:miter/>
            <a:headEnd type="none" w="med" len="med"/>
            <a:tailEnd type="none" w="med" len="med"/>
          </a:ln>
        </p:spPr>
      </p:cxnSp>
      <p:cxnSp>
        <p:nvCxnSpPr>
          <p:cNvPr id="25" name="直接连接符 24"/>
          <p:cNvCxnSpPr/>
          <p:nvPr/>
        </p:nvCxnSpPr>
        <p:spPr>
          <a:xfrm>
            <a:off x="6096000" y="5214938"/>
            <a:ext cx="571500" cy="0"/>
          </a:xfrm>
          <a:prstGeom prst="line">
            <a:avLst/>
          </a:prstGeom>
          <a:ln w="38100" cap="flat" cmpd="sng">
            <a:solidFill>
              <a:schemeClr val="tx1"/>
            </a:solidFill>
            <a:prstDash val="solid"/>
            <a:miter/>
            <a:headEnd type="none" w="med" len="med"/>
            <a:tailEnd type="none" w="med" len="med"/>
          </a:ln>
        </p:spPr>
      </p:cxnSp>
      <p:pic>
        <p:nvPicPr>
          <p:cNvPr id="203793" name="图片 16"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ox(out)">
                                      <p:cBhvr>
                                        <p:cTn id="12" dur="500"/>
                                        <p:tgtEl>
                                          <p:spTgt spid="15"/>
                                        </p:tgtEl>
                                      </p:cBhvr>
                                    </p:animEffect>
                                  </p:childTnLst>
                                </p:cTn>
                              </p:par>
                            </p:childTnLst>
                          </p:cTn>
                        </p:par>
                        <p:par>
                          <p:cTn id="13" fill="hold">
                            <p:stCondLst>
                              <p:cond delay="500"/>
                            </p:stCondLst>
                            <p:childTnLst>
                              <p:par>
                                <p:cTn id="14" presetID="3" presetClass="entr" presetSubtype="5"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vertical)">
                                      <p:cBhvr>
                                        <p:cTn id="16" dur="500"/>
                                        <p:tgtEl>
                                          <p:spTgt spid="8"/>
                                        </p:tgtEl>
                                      </p:cBhvr>
                                    </p:animEffect>
                                  </p:childTnLst>
                                </p:cTn>
                              </p:par>
                            </p:childTnLst>
                          </p:cTn>
                        </p:par>
                        <p:par>
                          <p:cTn id="17" fill="hold">
                            <p:stCondLst>
                              <p:cond delay="1000"/>
                            </p:stCondLst>
                            <p:childTnLst>
                              <p:par>
                                <p:cTn id="18" presetID="3" presetClass="entr" presetSubtype="5"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vertical)">
                                      <p:cBhvr>
                                        <p:cTn id="20" dur="500"/>
                                        <p:tgtEl>
                                          <p:spTgt spid="9"/>
                                        </p:tgtEl>
                                      </p:cBhvr>
                                    </p:animEffect>
                                  </p:childTnLst>
                                </p:cTn>
                              </p:par>
                            </p:childTnLst>
                          </p:cTn>
                        </p:par>
                        <p:par>
                          <p:cTn id="21" fill="hold">
                            <p:stCondLst>
                              <p:cond delay="1500"/>
                            </p:stCondLst>
                            <p:childTnLst>
                              <p:par>
                                <p:cTn id="22" presetID="3" presetClass="entr" presetSubtype="5"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linds(vertical)">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32"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ox(out)">
                                      <p:cBhvr>
                                        <p:cTn id="29" dur="500"/>
                                        <p:tgtEl>
                                          <p:spTgt spid="16"/>
                                        </p:tgtEl>
                                      </p:cBhvr>
                                    </p:animEffect>
                                  </p:childTnLst>
                                </p:cTn>
                              </p:par>
                            </p:childTnLst>
                          </p:cTn>
                        </p:par>
                        <p:par>
                          <p:cTn id="30" fill="hold">
                            <p:stCondLst>
                              <p:cond delay="500"/>
                            </p:stCondLst>
                            <p:childTnLst>
                              <p:par>
                                <p:cTn id="31" presetID="3" presetClass="entr" presetSubtype="5"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linds(vertical)">
                                      <p:cBhvr>
                                        <p:cTn id="33" dur="500"/>
                                        <p:tgtEl>
                                          <p:spTgt spid="10"/>
                                        </p:tgtEl>
                                      </p:cBhvr>
                                    </p:animEffect>
                                  </p:childTnLst>
                                </p:cTn>
                              </p:par>
                            </p:childTnLst>
                          </p:cTn>
                        </p:par>
                        <p:par>
                          <p:cTn id="34" fill="hold">
                            <p:stCondLst>
                              <p:cond delay="1000"/>
                            </p:stCondLst>
                            <p:childTnLst>
                              <p:par>
                                <p:cTn id="35" presetID="3" presetClass="entr" presetSubtype="5"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vertical)">
                                      <p:cBhvr>
                                        <p:cTn id="37" dur="500"/>
                                        <p:tgtEl>
                                          <p:spTgt spid="12"/>
                                        </p:tgtEl>
                                      </p:cBhvr>
                                    </p:animEffect>
                                  </p:childTnLst>
                                </p:cTn>
                              </p:par>
                            </p:childTnLst>
                          </p:cTn>
                        </p:par>
                        <p:par>
                          <p:cTn id="38" fill="hold">
                            <p:stCondLst>
                              <p:cond delay="1500"/>
                            </p:stCondLst>
                            <p:childTnLst>
                              <p:par>
                                <p:cTn id="39" presetID="3" presetClass="entr" presetSubtype="5"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linds(vertical)">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8" fill="hold"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slide(fromLeft)">
                                      <p:cBhvr>
                                        <p:cTn id="46" dur="500"/>
                                        <p:tgtEl>
                                          <p:spTgt spid="24"/>
                                        </p:tgtEl>
                                      </p:cBhvr>
                                    </p:animEffect>
                                  </p:childTnLst>
                                </p:cTn>
                              </p:par>
                            </p:childTnLst>
                          </p:cTn>
                        </p:par>
                        <p:par>
                          <p:cTn id="47" fill="hold">
                            <p:stCondLst>
                              <p:cond delay="500"/>
                            </p:stCondLst>
                            <p:childTnLst>
                              <p:par>
                                <p:cTn id="48" presetID="3" presetClass="entr" presetSubtype="5"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linds(vertical)">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8"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lide(fromLeft)">
                                      <p:cBhvr>
                                        <p:cTn id="55" dur="500"/>
                                        <p:tgtEl>
                                          <p:spTgt spid="25"/>
                                        </p:tgtEl>
                                      </p:cBhvr>
                                    </p:animEffect>
                                  </p:childTnLst>
                                </p:cTn>
                              </p:par>
                            </p:childTnLst>
                          </p:cTn>
                        </p:par>
                        <p:par>
                          <p:cTn id="56" fill="hold">
                            <p:stCondLst>
                              <p:cond delay="500"/>
                            </p:stCondLst>
                            <p:childTnLst>
                              <p:par>
                                <p:cTn id="57" presetID="3" presetClass="entr" presetSubtype="5"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blinds(vertical)">
                                      <p:cBhvr>
                                        <p:cTn id="5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2" grpId="0"/>
      <p:bldP spid="13" grpId="0"/>
      <p:bldP spid="14" grpId="0"/>
      <p:bldP spid="15" grpId="0" bldLvl="0" animBg="1"/>
      <p:bldP spid="16" grpId="0" bldLvl="0" animBg="1"/>
      <p:bldP spid="18"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0" y="0"/>
            <a:ext cx="12192000" cy="6858635"/>
          </a:xfrm>
          <a:prstGeom prst="rect">
            <a:avLst/>
          </a:prstGeom>
          <a:blipFill rotWithShape="1">
            <a:blip r:embed="rId2"/>
            <a:stretch>
              <a:fillRect/>
            </a:stretch>
          </a:blipFill>
        </p:spPr>
        <p:txBody>
          <a:bodyPr wrap="square" rtlCol="0">
            <a:noAutofit/>
          </a:bodyPr>
          <a:p>
            <a:pPr algn="l">
              <a:buClrTx/>
              <a:buSzTx/>
              <a:buFontTx/>
            </a:pPr>
            <a:endParaRPr lang="zh-CN" altLang="en-US" sz="1600">
              <a:latin typeface="宋体" panose="02010600030101010101" pitchFamily="2" charset="-122"/>
              <a:cs typeface="宋体" panose="02010600030101010101" pitchFamily="2" charset="-122"/>
            </a:endParaRPr>
          </a:p>
        </p:txBody>
      </p:sp>
      <p:sp>
        <p:nvSpPr>
          <p:cNvPr id="6" name="文本框 5"/>
          <p:cNvSpPr txBox="1"/>
          <p:nvPr/>
        </p:nvSpPr>
        <p:spPr>
          <a:xfrm>
            <a:off x="2414270" y="764540"/>
            <a:ext cx="8876030" cy="3046095"/>
          </a:xfrm>
          <a:prstGeom prst="rect">
            <a:avLst/>
          </a:prstGeom>
          <a:noFill/>
        </p:spPr>
        <p:txBody>
          <a:bodyPr wrap="square" rtlCol="0">
            <a:spAutoFit/>
          </a:bodyPr>
          <a:p>
            <a:r>
              <a:rPr lang="zh-CN" altLang="en-US" sz="2400" b="1">
                <a:latin typeface="宋体" panose="02010600030101010101" pitchFamily="2" charset="-122"/>
                <a:cs typeface="宋体" panose="02010600030101010101" pitchFamily="2" charset="-122"/>
                <a:sym typeface="+mn-ea"/>
              </a:rPr>
              <a:t>案例</a:t>
            </a:r>
            <a:r>
              <a:rPr lang="zh-CN" altLang="en-US" sz="2400">
                <a:latin typeface="宋体" panose="02010600030101010101" pitchFamily="2" charset="-122"/>
                <a:cs typeface="宋体" panose="02010600030101010101" pitchFamily="2" charset="-122"/>
                <a:sym typeface="+mn-ea"/>
              </a:rPr>
              <a:t>：</a:t>
            </a:r>
            <a:r>
              <a:rPr sz="2400">
                <a:latin typeface="华文新魏" panose="02010800040101010101" charset="-122"/>
                <a:ea typeface="华文新魏" panose="02010800040101010101" charset="-122"/>
                <a:cs typeface="华文新魏" panose="02010800040101010101" charset="-122"/>
                <a:sym typeface="+mn-ea"/>
              </a:rPr>
              <a:t>党的十八大以来，以习近平同志为核心的党中央高度重视传统媒体和新兴媒体的融合发展，习近平总书记多次在不同场合强调要利用新技术、新应用创新媒体传播方式。引导学生关注最新的传播技术、传播方式，这些都是信息技术在新闻传播行业的典型应用。引导学生了解融媒体系统平台的建设，离不开软件技术——特别是C语言技术，使学生被技术的魅力所吸引，建立起专业自豪感。</a:t>
            </a:r>
            <a:endParaRPr sz="2400">
              <a:latin typeface="华文新魏" panose="02010800040101010101" charset="-122"/>
              <a:ea typeface="华文新魏" panose="02010800040101010101" charset="-122"/>
              <a:cs typeface="华文新魏" panose="02010800040101010101" charset="-122"/>
              <a:sym typeface="+mn-ea"/>
            </a:endParaRPr>
          </a:p>
          <a:p>
            <a:endParaRPr lang="zh-CN" altLang="en-US" sz="2400"/>
          </a:p>
        </p:txBody>
      </p:sp>
    </p:spTree>
  </p:cSld>
  <p:clrMapOvr>
    <a:masterClrMapping/>
  </p:clrMapOvr>
  <p:transition spd="med">
    <p:blind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内容占位符 2"/>
          <p:cNvSpPr>
            <a:spLocks noGrp="1"/>
          </p:cNvSpPr>
          <p:nvPr>
            <p:ph idx="1"/>
          </p:nvPr>
        </p:nvSpPr>
        <p:spPr>
          <a:xfrm>
            <a:off x="2024063" y="857250"/>
            <a:ext cx="8153400" cy="5214938"/>
          </a:xfrm>
        </p:spPr>
        <p:txBody>
          <a:bodyPr vert="horz" wrap="square" lIns="91440" tIns="45720" rIns="91440" bIns="45720" anchor="t" anchorCtr="0"/>
          <a:p>
            <a:r>
              <a:rPr kumimoji="1" lang="zh-CN" altLang="zh-CN" dirty="0">
                <a:latin typeface="+mn-lt"/>
                <a:ea typeface="+mn-ea"/>
                <a:cs typeface="+mn-cs"/>
              </a:rPr>
              <a:t>说明：</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(6) </a:t>
            </a:r>
            <a:r>
              <a:rPr kumimoji="1" lang="zh-CN" altLang="zh-CN" dirty="0">
                <a:latin typeface="+mn-lt"/>
                <a:ea typeface="+mn-ea"/>
              </a:rPr>
              <a:t>从函数的形式看，函数分两类。</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 </a:t>
            </a:r>
            <a:r>
              <a:rPr kumimoji="1" lang="zh-CN" altLang="zh-CN" dirty="0">
                <a:latin typeface="+mn-lt"/>
                <a:ea typeface="+mn-ea"/>
              </a:rPr>
              <a:t>① 无参函数。无参函数一般用来执行指定的一组操作。无参函数可以带回或不带回函数值，但一般以不带回函数值的居多。</a:t>
            </a:r>
            <a:endParaRPr kumimoji="1" lang="en-US" altLang="zh-CN" dirty="0">
              <a:latin typeface="+mn-lt"/>
              <a:ea typeface="+mn-ea"/>
            </a:endParaRPr>
          </a:p>
          <a:p>
            <a:pPr lvl="1">
              <a:buFont typeface="Wingdings" panose="05000000000000000000" pitchFamily="2" charset="2"/>
              <a:buNone/>
            </a:pPr>
            <a:r>
              <a:rPr kumimoji="1" lang="en-US" altLang="zh-CN" dirty="0">
                <a:latin typeface="+mn-lt"/>
                <a:ea typeface="+mn-ea"/>
              </a:rPr>
              <a:t>  </a:t>
            </a:r>
            <a:r>
              <a:rPr kumimoji="1" lang="zh-CN" altLang="zh-CN" dirty="0">
                <a:latin typeface="+mn-lt"/>
                <a:ea typeface="+mn-ea"/>
              </a:rPr>
              <a:t>② 有参函数。在调用函数时，主调函数在调用被调用函数时，通过参数向被调用函数传递数据，一般情况下，执行被调用函数时会得到一个函数值，供主调函数使用。</a:t>
            </a:r>
            <a:endParaRPr kumimoji="1" lang="zh-CN" altLang="zh-CN" dirty="0">
              <a:latin typeface="+mn-lt"/>
              <a:ea typeface="+mn-ea"/>
            </a:endParaRPr>
          </a:p>
        </p:txBody>
      </p:sp>
      <p:pic>
        <p:nvPicPr>
          <p:cNvPr id="22531"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0">
                                            <p:txEl>
                                              <p:charRg st="23" end="80"/>
                                            </p:txEl>
                                          </p:spTgt>
                                        </p:tgtEl>
                                        <p:attrNameLst>
                                          <p:attrName>style.visibility</p:attrName>
                                        </p:attrNameLst>
                                      </p:cBhvr>
                                      <p:to>
                                        <p:strVal val="visible"/>
                                      </p:to>
                                    </p:set>
                                    <p:animEffect transition="in" filter="blinds(horizontal)">
                                      <p:cBhvr>
                                        <p:cTn id="7" dur="500"/>
                                        <p:tgtEl>
                                          <p:spTgt spid="22530">
                                            <p:txEl>
                                              <p:charRg st="23" end="8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530">
                                            <p:txEl>
                                              <p:charRg st="80" end="157"/>
                                            </p:txEl>
                                          </p:spTgt>
                                        </p:tgtEl>
                                        <p:attrNameLst>
                                          <p:attrName>style.visibility</p:attrName>
                                        </p:attrNameLst>
                                      </p:cBhvr>
                                      <p:to>
                                        <p:strVal val="visible"/>
                                      </p:to>
                                    </p:set>
                                    <p:animEffect transition="in" filter="blinds(horizontal)">
                                      <p:cBhvr>
                                        <p:cTn id="12" dur="500"/>
                                        <p:tgtEl>
                                          <p:spTgt spid="22530">
                                            <p:txEl>
                                              <p:charRg st="80" end="1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826" name="内容占位符 2"/>
          <p:cNvSpPr>
            <a:spLocks noGrp="1"/>
          </p:cNvSpPr>
          <p:nvPr>
            <p:ph idx="1"/>
          </p:nvPr>
        </p:nvSpPr>
        <p:spPr>
          <a:xfrm>
            <a:off x="2063750" y="857250"/>
            <a:ext cx="8153400" cy="5500688"/>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a:t>
            </a:r>
            <a:r>
              <a:rPr kumimoji="1" lang="zh-CN" altLang="zh-CN" dirty="0">
                <a:latin typeface="+mn-lt"/>
                <a:ea typeface="+mn-ea"/>
                <a:cs typeface="+mn-cs"/>
              </a:rPr>
              <a:t>４</a:t>
            </a:r>
            <a:r>
              <a:rPr kumimoji="1" lang="en-US" altLang="zh-CN" dirty="0">
                <a:latin typeface="+mn-lt"/>
                <a:ea typeface="+mn-ea"/>
                <a:cs typeface="+mn-cs"/>
              </a:rPr>
              <a:t>) </a:t>
            </a:r>
            <a:r>
              <a:rPr kumimoji="1" lang="zh-CN" altLang="zh-CN" dirty="0">
                <a:latin typeface="+mn-lt"/>
                <a:ea typeface="+mn-ea"/>
                <a:cs typeface="+mn-cs"/>
              </a:rPr>
              <a:t>关于作用域和生存期的概念</a:t>
            </a:r>
            <a:endParaRPr kumimoji="1" lang="en-US" altLang="zh-CN" dirty="0">
              <a:latin typeface="+mn-lt"/>
              <a:ea typeface="+mn-ea"/>
              <a:cs typeface="+mn-cs"/>
            </a:endParaRPr>
          </a:p>
          <a:p>
            <a:r>
              <a:rPr kumimoji="1" lang="zh-CN" altLang="zh-CN" dirty="0">
                <a:latin typeface="+mn-lt"/>
                <a:ea typeface="+mn-ea"/>
                <a:cs typeface="+mn-cs"/>
              </a:rPr>
              <a:t>对一个变量的属性可以从两个方面分析</a:t>
            </a:r>
            <a:r>
              <a:rPr kumimoji="1" lang="zh-CN" altLang="en-US" dirty="0">
                <a:latin typeface="+mn-lt"/>
                <a:ea typeface="+mn-ea"/>
                <a:cs typeface="+mn-cs"/>
              </a:rPr>
              <a:t>：</a:t>
            </a:r>
            <a:endParaRPr kumimoji="1" lang="en-US" altLang="zh-CN" dirty="0">
              <a:latin typeface="+mn-lt"/>
              <a:ea typeface="+mn-ea"/>
              <a:cs typeface="+mn-cs"/>
            </a:endParaRPr>
          </a:p>
          <a:p>
            <a:pPr lvl="1"/>
            <a:r>
              <a:rPr kumimoji="1" lang="zh-CN" altLang="zh-CN" dirty="0">
                <a:latin typeface="+mn-lt"/>
                <a:ea typeface="+mn-ea"/>
              </a:rPr>
              <a:t>作用域</a:t>
            </a:r>
            <a:r>
              <a:rPr kumimoji="1" lang="zh-CN" altLang="en-US" dirty="0">
                <a:latin typeface="+mn-lt"/>
                <a:ea typeface="+mn-ea"/>
              </a:rPr>
              <a:t>：</a:t>
            </a:r>
            <a:r>
              <a:rPr kumimoji="1" lang="zh-CN" altLang="zh-CN" dirty="0">
                <a:latin typeface="+mn-lt"/>
                <a:ea typeface="+mn-ea"/>
              </a:rPr>
              <a:t>如果一个变量在某个文件或函数范围内是有效的，就称该范围为该变量的</a:t>
            </a:r>
            <a:r>
              <a:rPr kumimoji="1" lang="zh-CN" altLang="zh-CN" dirty="0">
                <a:solidFill>
                  <a:srgbClr val="C00000"/>
                </a:solidFill>
                <a:latin typeface="+mn-lt"/>
                <a:ea typeface="+mn-ea"/>
              </a:rPr>
              <a:t>作用域</a:t>
            </a:r>
            <a:endParaRPr kumimoji="1" lang="en-US" altLang="zh-CN" dirty="0">
              <a:solidFill>
                <a:srgbClr val="C00000"/>
              </a:solidFill>
              <a:latin typeface="+mn-lt"/>
              <a:ea typeface="+mn-ea"/>
            </a:endParaRPr>
          </a:p>
          <a:p>
            <a:pPr lvl="1"/>
            <a:r>
              <a:rPr kumimoji="1" lang="zh-CN" altLang="zh-CN" dirty="0">
                <a:latin typeface="+mn-lt"/>
                <a:ea typeface="+mn-ea"/>
              </a:rPr>
              <a:t>生存期</a:t>
            </a:r>
            <a:r>
              <a:rPr kumimoji="1" lang="zh-CN" altLang="en-US" dirty="0">
                <a:latin typeface="+mn-lt"/>
                <a:ea typeface="+mn-ea"/>
              </a:rPr>
              <a:t>：</a:t>
            </a:r>
            <a:r>
              <a:rPr kumimoji="1" lang="zh-CN" altLang="zh-CN" dirty="0">
                <a:latin typeface="+mn-lt"/>
                <a:ea typeface="+mn-ea"/>
              </a:rPr>
              <a:t>如果一个变量值在某一时刻是存在的，则认为这一时刻属于该变量的</a:t>
            </a:r>
            <a:r>
              <a:rPr kumimoji="1" lang="zh-CN" altLang="zh-CN" dirty="0">
                <a:solidFill>
                  <a:srgbClr val="C00000"/>
                </a:solidFill>
                <a:latin typeface="+mn-lt"/>
                <a:ea typeface="+mn-ea"/>
              </a:rPr>
              <a:t>生存期</a:t>
            </a:r>
            <a:endParaRPr kumimoji="1" lang="en-US" altLang="zh-CN" dirty="0">
              <a:solidFill>
                <a:srgbClr val="C00000"/>
              </a:solidFill>
              <a:latin typeface="+mn-lt"/>
              <a:ea typeface="+mn-ea"/>
            </a:endParaRPr>
          </a:p>
          <a:p>
            <a:r>
              <a:rPr kumimoji="1" lang="zh-CN" altLang="en-US" dirty="0">
                <a:latin typeface="+mn-lt"/>
                <a:ea typeface="+mn-ea"/>
                <a:cs typeface="+mn-cs"/>
              </a:rPr>
              <a:t>作用域</a:t>
            </a:r>
            <a:r>
              <a:rPr kumimoji="1" lang="zh-CN" altLang="zh-CN" dirty="0">
                <a:latin typeface="+mn-lt"/>
                <a:ea typeface="+mn-ea"/>
                <a:cs typeface="+mn-cs"/>
              </a:rPr>
              <a:t>是从</a:t>
            </a:r>
            <a:r>
              <a:rPr kumimoji="1" lang="zh-CN" altLang="zh-CN" dirty="0">
                <a:solidFill>
                  <a:srgbClr val="C00000"/>
                </a:solidFill>
                <a:latin typeface="+mn-lt"/>
                <a:ea typeface="+mn-ea"/>
                <a:cs typeface="+mn-cs"/>
              </a:rPr>
              <a:t>空间</a:t>
            </a:r>
            <a:r>
              <a:rPr kumimoji="1" lang="zh-CN" altLang="zh-CN" dirty="0">
                <a:latin typeface="+mn-lt"/>
                <a:ea typeface="+mn-ea"/>
                <a:cs typeface="+mn-cs"/>
              </a:rPr>
              <a:t>的角度，</a:t>
            </a:r>
            <a:r>
              <a:rPr kumimoji="1" lang="zh-CN" altLang="en-US" dirty="0">
                <a:latin typeface="+mn-lt"/>
                <a:ea typeface="+mn-ea"/>
                <a:cs typeface="+mn-cs"/>
              </a:rPr>
              <a:t>生存期</a:t>
            </a:r>
            <a:r>
              <a:rPr kumimoji="1" lang="zh-CN" altLang="zh-CN" dirty="0">
                <a:latin typeface="+mn-lt"/>
                <a:ea typeface="+mn-ea"/>
                <a:cs typeface="+mn-cs"/>
              </a:rPr>
              <a:t>是从</a:t>
            </a:r>
            <a:r>
              <a:rPr kumimoji="1" lang="zh-CN" altLang="zh-CN" dirty="0">
                <a:solidFill>
                  <a:srgbClr val="C00000"/>
                </a:solidFill>
                <a:latin typeface="+mn-lt"/>
                <a:ea typeface="+mn-ea"/>
                <a:cs typeface="+mn-cs"/>
              </a:rPr>
              <a:t>时间</a:t>
            </a:r>
            <a:r>
              <a:rPr kumimoji="1" lang="zh-CN" altLang="zh-CN" dirty="0">
                <a:latin typeface="+mn-lt"/>
                <a:ea typeface="+mn-ea"/>
                <a:cs typeface="+mn-cs"/>
              </a:rPr>
              <a:t>的角度</a:t>
            </a:r>
            <a:endParaRPr kumimoji="1" lang="en-US" altLang="zh-CN" dirty="0">
              <a:latin typeface="+mn-lt"/>
              <a:ea typeface="+mn-ea"/>
              <a:cs typeface="+mn-cs"/>
            </a:endParaRPr>
          </a:p>
          <a:p>
            <a:r>
              <a:rPr kumimoji="1" lang="zh-CN" altLang="zh-CN" dirty="0">
                <a:latin typeface="+mn-lt"/>
                <a:ea typeface="+mn-ea"/>
                <a:cs typeface="+mn-cs"/>
              </a:rPr>
              <a:t>二者有联系但不是同一回事</a:t>
            </a:r>
            <a:endParaRPr kumimoji="1" lang="zh-CN" altLang="en-US" dirty="0">
              <a:latin typeface="+mn-lt"/>
              <a:ea typeface="+mn-ea"/>
              <a:cs typeface="+mn-cs"/>
            </a:endParaRPr>
          </a:p>
          <a:p>
            <a:endParaRPr kumimoji="1" lang="zh-CN" altLang="en-US" dirty="0">
              <a:latin typeface="+mn-lt"/>
              <a:ea typeface="+mn-ea"/>
              <a:cs typeface="+mn-cs"/>
            </a:endParaRPr>
          </a:p>
        </p:txBody>
      </p:sp>
      <p:pic>
        <p:nvPicPr>
          <p:cNvPr id="204803"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826">
                                            <p:txEl>
                                              <p:charRg st="17" end="36"/>
                                            </p:txEl>
                                          </p:spTgt>
                                        </p:tgtEl>
                                        <p:attrNameLst>
                                          <p:attrName>style.visibility</p:attrName>
                                        </p:attrNameLst>
                                      </p:cBhvr>
                                      <p:to>
                                        <p:strVal val="visible"/>
                                      </p:to>
                                    </p:set>
                                    <p:animEffect transition="in" filter="blinds(horizontal)">
                                      <p:cBhvr>
                                        <p:cTn id="7" dur="500"/>
                                        <p:tgtEl>
                                          <p:spTgt spid="205826">
                                            <p:txEl>
                                              <p:charRg st="17" end="3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5826">
                                            <p:txEl>
                                              <p:charRg st="36" end="76"/>
                                            </p:txEl>
                                          </p:spTgt>
                                        </p:tgtEl>
                                        <p:attrNameLst>
                                          <p:attrName>style.visibility</p:attrName>
                                        </p:attrNameLst>
                                      </p:cBhvr>
                                      <p:to>
                                        <p:strVal val="visible"/>
                                      </p:to>
                                    </p:set>
                                    <p:animEffect transition="in" filter="blinds(horizontal)">
                                      <p:cBhvr>
                                        <p:cTn id="12" dur="500"/>
                                        <p:tgtEl>
                                          <p:spTgt spid="205826">
                                            <p:txEl>
                                              <p:charRg st="36" end="7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5826">
                                            <p:txEl>
                                              <p:charRg st="76" end="114"/>
                                            </p:txEl>
                                          </p:spTgt>
                                        </p:tgtEl>
                                        <p:attrNameLst>
                                          <p:attrName>style.visibility</p:attrName>
                                        </p:attrNameLst>
                                      </p:cBhvr>
                                      <p:to>
                                        <p:strVal val="visible"/>
                                      </p:to>
                                    </p:set>
                                    <p:animEffect transition="in" filter="blinds(horizontal)">
                                      <p:cBhvr>
                                        <p:cTn id="17" dur="500"/>
                                        <p:tgtEl>
                                          <p:spTgt spid="205826">
                                            <p:txEl>
                                              <p:charRg st="76" end="11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5826">
                                            <p:txEl>
                                              <p:charRg st="114" end="136"/>
                                            </p:txEl>
                                          </p:spTgt>
                                        </p:tgtEl>
                                        <p:attrNameLst>
                                          <p:attrName>style.visibility</p:attrName>
                                        </p:attrNameLst>
                                      </p:cBhvr>
                                      <p:to>
                                        <p:strVal val="visible"/>
                                      </p:to>
                                    </p:set>
                                    <p:animEffect transition="in" filter="blinds(horizontal)">
                                      <p:cBhvr>
                                        <p:cTn id="22" dur="500"/>
                                        <p:tgtEl>
                                          <p:spTgt spid="205826">
                                            <p:txEl>
                                              <p:charRg st="114" end="13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5826">
                                            <p:txEl>
                                              <p:charRg st="136" end="149"/>
                                            </p:txEl>
                                          </p:spTgt>
                                        </p:tgtEl>
                                        <p:attrNameLst>
                                          <p:attrName>style.visibility</p:attrName>
                                        </p:attrNameLst>
                                      </p:cBhvr>
                                      <p:to>
                                        <p:strVal val="visible"/>
                                      </p:to>
                                    </p:set>
                                    <p:animEffect transition="in" filter="blinds(horizontal)">
                                      <p:cBhvr>
                                        <p:cTn id="27" dur="500"/>
                                        <p:tgtEl>
                                          <p:spTgt spid="205826">
                                            <p:txEl>
                                              <p:charRg st="136" end="1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826" name="内容占位符 2"/>
          <p:cNvSpPr>
            <a:spLocks noGrp="1"/>
          </p:cNvSpPr>
          <p:nvPr>
            <p:ph idx="1"/>
          </p:nvPr>
        </p:nvSpPr>
        <p:spPr>
          <a:xfrm>
            <a:off x="2309813" y="571500"/>
            <a:ext cx="4643437" cy="61436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a;</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int main( )</a:t>
            </a:r>
            <a:endParaRPr kumimoji="1" lang="en-US"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…f2( );…f1( );… }</a:t>
            </a:r>
            <a:endParaRPr kumimoji="1" lang="en-US"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9D138D"/>
                </a:solidFill>
                <a:latin typeface="+mn-lt"/>
                <a:ea typeface="+mn-ea"/>
                <a:cs typeface="+mn-cs"/>
              </a:rPr>
              <a:t>void f1( )</a:t>
            </a:r>
            <a:endParaRPr kumimoji="1" lang="en-US"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9D138D"/>
                </a:solidFill>
                <a:latin typeface="+mn-lt"/>
                <a:ea typeface="+mn-ea"/>
                <a:cs typeface="+mn-cs"/>
              </a:rPr>
              <a:t>{ auto int b;</a:t>
            </a:r>
            <a:endParaRPr kumimoji="1" lang="en-US"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9D138D"/>
                </a:solidFill>
                <a:latin typeface="+mn-lt"/>
                <a:ea typeface="+mn-ea"/>
                <a:cs typeface="+mn-cs"/>
              </a:rPr>
              <a:t>   …   f2( );  </a:t>
            </a:r>
            <a:endParaRPr kumimoji="1" lang="en-US"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9D138D"/>
                </a:solidFill>
                <a:latin typeface="+mn-lt"/>
                <a:ea typeface="+mn-ea"/>
                <a:cs typeface="+mn-cs"/>
              </a:rPr>
              <a:t>   …   </a:t>
            </a:r>
            <a:endParaRPr kumimoji="1" lang="en-US"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9D138D"/>
                </a:solidFill>
                <a:latin typeface="+mn-lt"/>
                <a:ea typeface="+mn-ea"/>
                <a:cs typeface="+mn-cs"/>
              </a:rPr>
              <a:t>}</a:t>
            </a:r>
            <a:endParaRPr kumimoji="1" lang="en-US"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00CC"/>
                </a:solidFill>
                <a:latin typeface="+mn-lt"/>
                <a:ea typeface="+mn-ea"/>
                <a:cs typeface="+mn-cs"/>
              </a:rPr>
              <a:t>void f2( )</a:t>
            </a:r>
            <a:endParaRPr kumimoji="1" lang="en-US" altLang="zh-CN" sz="2800" dirty="0">
              <a:solidFill>
                <a:srgbClr val="0000CC"/>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00CC"/>
                </a:solidFill>
                <a:latin typeface="+mn-lt"/>
                <a:ea typeface="+mn-ea"/>
                <a:cs typeface="+mn-cs"/>
              </a:rPr>
              <a:t>{ static int c;  </a:t>
            </a:r>
            <a:endParaRPr kumimoji="1" lang="en-US" altLang="zh-CN" sz="2800" dirty="0">
              <a:solidFill>
                <a:srgbClr val="0000CC"/>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00CC"/>
                </a:solidFill>
                <a:latin typeface="+mn-lt"/>
                <a:ea typeface="+mn-ea"/>
                <a:cs typeface="+mn-cs"/>
              </a:rPr>
              <a:t>……  </a:t>
            </a:r>
            <a:endParaRPr kumimoji="1" lang="en-US" altLang="zh-CN" sz="2800" dirty="0">
              <a:solidFill>
                <a:srgbClr val="0000CC"/>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00CC"/>
                </a:solidFill>
                <a:latin typeface="+mn-lt"/>
                <a:ea typeface="+mn-ea"/>
                <a:cs typeface="+mn-cs"/>
              </a:rPr>
              <a:t>}</a:t>
            </a:r>
            <a:endParaRPr kumimoji="1" lang="zh-CN" altLang="en-US" sz="2800" dirty="0">
              <a:solidFill>
                <a:srgbClr val="0000CC"/>
              </a:solidFill>
              <a:latin typeface="+mn-lt"/>
              <a:ea typeface="+mn-ea"/>
              <a:cs typeface="+mn-cs"/>
            </a:endParaRPr>
          </a:p>
        </p:txBody>
      </p:sp>
      <p:cxnSp>
        <p:nvCxnSpPr>
          <p:cNvPr id="5" name="直接箭头连接符 4"/>
          <p:cNvCxnSpPr/>
          <p:nvPr/>
        </p:nvCxnSpPr>
        <p:spPr>
          <a:xfrm rot="5400000">
            <a:off x="6702425" y="3751263"/>
            <a:ext cx="5645150" cy="0"/>
          </a:xfrm>
          <a:prstGeom prst="straightConnector1">
            <a:avLst/>
          </a:prstGeom>
          <a:ln w="38100" cap="flat" cmpd="sng">
            <a:solidFill>
              <a:schemeClr val="tx1"/>
            </a:solidFill>
            <a:prstDash val="solid"/>
            <a:miter/>
            <a:headEnd type="arrow" w="med" len="med"/>
            <a:tailEnd type="arrow" w="med" len="med"/>
          </a:ln>
        </p:spPr>
      </p:cxnSp>
      <p:sp>
        <p:nvSpPr>
          <p:cNvPr id="8" name="TextBox 7"/>
          <p:cNvSpPr txBox="1"/>
          <p:nvPr/>
        </p:nvSpPr>
        <p:spPr>
          <a:xfrm>
            <a:off x="8239125" y="2190750"/>
            <a:ext cx="2000250"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a</a:t>
            </a:r>
            <a:r>
              <a:rPr lang="zh-CN" altLang="en-US" sz="2800" b="1" dirty="0">
                <a:latin typeface="Arial" panose="020B0604020202020204" pitchFamily="34" charset="0"/>
              </a:rPr>
              <a:t>的作用域</a:t>
            </a:r>
            <a:endParaRPr lang="zh-CN" altLang="en-US" sz="2800" b="1" dirty="0">
              <a:latin typeface="Arial" panose="020B0604020202020204" pitchFamily="34" charset="0"/>
            </a:endParaRPr>
          </a:p>
        </p:txBody>
      </p:sp>
      <p:cxnSp>
        <p:nvCxnSpPr>
          <p:cNvPr id="9" name="直接箭头连接符 8"/>
          <p:cNvCxnSpPr/>
          <p:nvPr/>
        </p:nvCxnSpPr>
        <p:spPr>
          <a:xfrm rot="5400000">
            <a:off x="6918325" y="3678238"/>
            <a:ext cx="1500188" cy="1587"/>
          </a:xfrm>
          <a:prstGeom prst="straightConnector1">
            <a:avLst/>
          </a:prstGeom>
          <a:ln w="38100" cap="flat" cmpd="sng">
            <a:solidFill>
              <a:schemeClr val="tx1"/>
            </a:solidFill>
            <a:prstDash val="solid"/>
            <a:miter/>
            <a:headEnd type="arrow" w="med" len="med"/>
            <a:tailEnd type="arrow" w="med" len="med"/>
          </a:ln>
        </p:spPr>
      </p:cxnSp>
      <p:sp>
        <p:nvSpPr>
          <p:cNvPr id="10" name="TextBox 9"/>
          <p:cNvSpPr txBox="1"/>
          <p:nvPr/>
        </p:nvSpPr>
        <p:spPr>
          <a:xfrm>
            <a:off x="6596063" y="3429000"/>
            <a:ext cx="2000250"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b</a:t>
            </a:r>
            <a:r>
              <a:rPr lang="zh-CN" altLang="en-US" sz="2800" b="1" dirty="0">
                <a:latin typeface="Arial" panose="020B0604020202020204" pitchFamily="34" charset="0"/>
              </a:rPr>
              <a:t>的作用域</a:t>
            </a:r>
            <a:endParaRPr lang="zh-CN" altLang="en-US" sz="2800" b="1" dirty="0">
              <a:latin typeface="Arial" panose="020B0604020202020204" pitchFamily="34" charset="0"/>
            </a:endParaRPr>
          </a:p>
        </p:txBody>
      </p:sp>
      <p:cxnSp>
        <p:nvCxnSpPr>
          <p:cNvPr id="14" name="直接连接符 13"/>
          <p:cNvCxnSpPr/>
          <p:nvPr/>
        </p:nvCxnSpPr>
        <p:spPr>
          <a:xfrm>
            <a:off x="3595688" y="928688"/>
            <a:ext cx="6286500" cy="0"/>
          </a:xfrm>
          <a:prstGeom prst="line">
            <a:avLst/>
          </a:prstGeom>
          <a:ln w="38100" cap="flat" cmpd="sng">
            <a:solidFill>
              <a:schemeClr val="tx1"/>
            </a:solidFill>
            <a:prstDash val="solid"/>
            <a:miter/>
            <a:headEnd type="none" w="med" len="med"/>
            <a:tailEnd type="none" w="med" len="med"/>
          </a:ln>
        </p:spPr>
      </p:cxnSp>
      <p:cxnSp>
        <p:nvCxnSpPr>
          <p:cNvPr id="15" name="直接连接符 14"/>
          <p:cNvCxnSpPr/>
          <p:nvPr/>
        </p:nvCxnSpPr>
        <p:spPr>
          <a:xfrm>
            <a:off x="3309938" y="6572250"/>
            <a:ext cx="6572250" cy="0"/>
          </a:xfrm>
          <a:prstGeom prst="line">
            <a:avLst/>
          </a:prstGeom>
          <a:ln w="38100" cap="flat" cmpd="sng">
            <a:solidFill>
              <a:schemeClr val="tx1"/>
            </a:solidFill>
            <a:prstDash val="solid"/>
            <a:miter/>
            <a:headEnd type="none" w="med" len="med"/>
            <a:tailEnd type="none" w="med" len="med"/>
          </a:ln>
        </p:spPr>
      </p:cxnSp>
      <p:cxnSp>
        <p:nvCxnSpPr>
          <p:cNvPr id="22" name="直接连接符 21"/>
          <p:cNvCxnSpPr/>
          <p:nvPr/>
        </p:nvCxnSpPr>
        <p:spPr>
          <a:xfrm>
            <a:off x="5310188" y="2928938"/>
            <a:ext cx="2857500" cy="0"/>
          </a:xfrm>
          <a:prstGeom prst="line">
            <a:avLst/>
          </a:prstGeom>
          <a:ln w="38100" cap="flat" cmpd="sng">
            <a:solidFill>
              <a:schemeClr val="tx1"/>
            </a:solidFill>
            <a:prstDash val="solid"/>
            <a:miter/>
            <a:headEnd type="none" w="med" len="med"/>
            <a:tailEnd type="none" w="med" len="med"/>
          </a:ln>
        </p:spPr>
      </p:cxnSp>
      <p:cxnSp>
        <p:nvCxnSpPr>
          <p:cNvPr id="24" name="直接连接符 23"/>
          <p:cNvCxnSpPr/>
          <p:nvPr/>
        </p:nvCxnSpPr>
        <p:spPr>
          <a:xfrm>
            <a:off x="3524250" y="4429125"/>
            <a:ext cx="4500563" cy="0"/>
          </a:xfrm>
          <a:prstGeom prst="line">
            <a:avLst/>
          </a:prstGeom>
          <a:ln w="38100" cap="flat" cmpd="sng">
            <a:solidFill>
              <a:schemeClr val="tx1"/>
            </a:solidFill>
            <a:prstDash val="solid"/>
            <a:miter/>
            <a:headEnd type="none" w="med" len="med"/>
            <a:tailEnd type="none" w="med" len="med"/>
          </a:ln>
        </p:spPr>
      </p:cxnSp>
      <p:cxnSp>
        <p:nvCxnSpPr>
          <p:cNvPr id="28" name="直接箭头连接符 27"/>
          <p:cNvCxnSpPr/>
          <p:nvPr/>
        </p:nvCxnSpPr>
        <p:spPr>
          <a:xfrm rot="5400000">
            <a:off x="6918325" y="5749925"/>
            <a:ext cx="1500188" cy="1588"/>
          </a:xfrm>
          <a:prstGeom prst="straightConnector1">
            <a:avLst/>
          </a:prstGeom>
          <a:ln w="38100" cap="flat" cmpd="sng">
            <a:solidFill>
              <a:schemeClr val="tx1"/>
            </a:solidFill>
            <a:prstDash val="solid"/>
            <a:miter/>
            <a:headEnd type="arrow" w="med" len="med"/>
            <a:tailEnd type="arrow" w="med" len="med"/>
          </a:ln>
        </p:spPr>
      </p:cxnSp>
      <p:sp>
        <p:nvSpPr>
          <p:cNvPr id="29" name="TextBox 28"/>
          <p:cNvSpPr txBox="1"/>
          <p:nvPr/>
        </p:nvSpPr>
        <p:spPr>
          <a:xfrm>
            <a:off x="6596063" y="5500688"/>
            <a:ext cx="2000250"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c</a:t>
            </a:r>
            <a:r>
              <a:rPr lang="zh-CN" altLang="en-US" sz="2800" b="1" dirty="0">
                <a:latin typeface="Arial" panose="020B0604020202020204" pitchFamily="34" charset="0"/>
              </a:rPr>
              <a:t>的作用域</a:t>
            </a:r>
            <a:endParaRPr lang="zh-CN" altLang="en-US" sz="2800" b="1" dirty="0">
              <a:latin typeface="Arial" panose="020B0604020202020204" pitchFamily="34" charset="0"/>
            </a:endParaRPr>
          </a:p>
        </p:txBody>
      </p:sp>
      <p:cxnSp>
        <p:nvCxnSpPr>
          <p:cNvPr id="30" name="直接连接符 29"/>
          <p:cNvCxnSpPr/>
          <p:nvPr/>
        </p:nvCxnSpPr>
        <p:spPr>
          <a:xfrm>
            <a:off x="5310188" y="5000625"/>
            <a:ext cx="2857500" cy="0"/>
          </a:xfrm>
          <a:prstGeom prst="line">
            <a:avLst/>
          </a:prstGeom>
          <a:ln w="38100" cap="flat" cmpd="sng">
            <a:solidFill>
              <a:schemeClr val="tx1"/>
            </a:solidFill>
            <a:prstDash val="solid"/>
            <a:miter/>
            <a:headEnd type="none" w="med" len="med"/>
            <a:tailEnd type="none" w="med" len="med"/>
          </a:ln>
        </p:spPr>
      </p:cxnSp>
      <p:cxnSp>
        <p:nvCxnSpPr>
          <p:cNvPr id="31" name="直接连接符 30"/>
          <p:cNvCxnSpPr/>
          <p:nvPr/>
        </p:nvCxnSpPr>
        <p:spPr>
          <a:xfrm>
            <a:off x="3524250" y="6500813"/>
            <a:ext cx="4500563" cy="0"/>
          </a:xfrm>
          <a:prstGeom prst="line">
            <a:avLst/>
          </a:prstGeom>
          <a:ln w="38100" cap="flat" cmpd="sng">
            <a:solidFill>
              <a:schemeClr val="tx1"/>
            </a:solidFill>
            <a:prstDash val="solid"/>
            <a:miter/>
            <a:headEnd type="none" w="med" len="med"/>
            <a:tailEnd type="none" w="med" len="med"/>
          </a:ln>
        </p:spPr>
      </p:cxnSp>
      <p:sp>
        <p:nvSpPr>
          <p:cNvPr id="205839" name="TextBox 31"/>
          <p:cNvSpPr txBox="1"/>
          <p:nvPr/>
        </p:nvSpPr>
        <p:spPr>
          <a:xfrm>
            <a:off x="1524000" y="0"/>
            <a:ext cx="2000250" cy="521970"/>
          </a:xfrm>
          <a:prstGeom prst="rect">
            <a:avLst/>
          </a:prstGeom>
          <a:solidFill>
            <a:schemeClr val="accent1"/>
          </a:solidFill>
          <a:ln w="9525">
            <a:noFill/>
          </a:ln>
        </p:spPr>
        <p:txBody>
          <a:bodyPr>
            <a:spAutoFit/>
          </a:bodyPr>
          <a:p>
            <a:pPr algn="ctr"/>
            <a:r>
              <a:rPr lang="zh-CN" altLang="en-US" sz="2800" b="1" dirty="0">
                <a:solidFill>
                  <a:srgbClr val="FF0000"/>
                </a:solidFill>
                <a:latin typeface="Arial" panose="020B0604020202020204" pitchFamily="34" charset="0"/>
              </a:rPr>
              <a:t>文件</a:t>
            </a:r>
            <a:r>
              <a:rPr lang="en-US" altLang="zh-CN" sz="2800" b="1" dirty="0">
                <a:solidFill>
                  <a:srgbClr val="FF0000"/>
                </a:solidFill>
                <a:latin typeface="Arial" panose="020B0604020202020204" pitchFamily="34" charset="0"/>
              </a:rPr>
              <a:t>file1.c</a:t>
            </a:r>
            <a:endParaRPr lang="en-US" altLang="zh-CN" sz="2800" b="1" dirty="0">
              <a:solidFill>
                <a:srgbClr val="FF0000"/>
              </a:solidFill>
              <a:latin typeface="Arial" panose="020B0604020202020204" pitchFamily="34" charset="0"/>
            </a:endParaRPr>
          </a:p>
        </p:txBody>
      </p:sp>
      <p:pic>
        <p:nvPicPr>
          <p:cNvPr id="205840" name="图片 1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Left)">
                                      <p:cBhvr>
                                        <p:cTn id="7" dur="500"/>
                                        <p:tgtEl>
                                          <p:spTgt spid="14"/>
                                        </p:tgtEl>
                                      </p:cBhvr>
                                    </p:animEffect>
                                  </p:childTnLst>
                                </p:cTn>
                              </p:par>
                              <p:par>
                                <p:cTn id="8" presetID="12" presetClass="entr" presetSubtype="8"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slide(fromLeft)">
                                      <p:cBhvr>
                                        <p:cTn id="10" dur="500"/>
                                        <p:tgtEl>
                                          <p:spTgt spid="15"/>
                                        </p:tgtEl>
                                      </p:cBhvr>
                                    </p:animEffect>
                                  </p:childTnLst>
                                </p:cTn>
                              </p:par>
                            </p:childTnLst>
                          </p:cTn>
                        </p:par>
                        <p:par>
                          <p:cTn id="11" fill="hold">
                            <p:stCondLst>
                              <p:cond delay="500"/>
                            </p:stCondLst>
                            <p:childTnLst>
                              <p:par>
                                <p:cTn id="12" presetID="4" presetClass="entr" presetSubtype="32"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ox(ou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slide(fromLeft)">
                                      <p:cBhvr>
                                        <p:cTn id="24" dur="500"/>
                                        <p:tgtEl>
                                          <p:spTgt spid="22"/>
                                        </p:tgtEl>
                                      </p:cBhvr>
                                    </p:animEffect>
                                  </p:childTnLst>
                                </p:cTn>
                              </p:par>
                              <p:par>
                                <p:cTn id="25" presetID="1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slide(fromLeft)">
                                      <p:cBhvr>
                                        <p:cTn id="27" dur="500"/>
                                        <p:tgtEl>
                                          <p:spTgt spid="24"/>
                                        </p:tgtEl>
                                      </p:cBhvr>
                                    </p:animEffect>
                                  </p:childTnLst>
                                </p:cTn>
                              </p:par>
                            </p:childTnLst>
                          </p:cTn>
                        </p:par>
                        <p:par>
                          <p:cTn id="28" fill="hold">
                            <p:stCondLst>
                              <p:cond delay="500"/>
                            </p:stCondLst>
                            <p:childTnLst>
                              <p:par>
                                <p:cTn id="29" presetID="4" presetClass="entr" presetSubtype="3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ox(ou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linds(horizontal)">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8" fill="hold"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slide(fromLeft)">
                                      <p:cBhvr>
                                        <p:cTn id="41" dur="500"/>
                                        <p:tgtEl>
                                          <p:spTgt spid="30"/>
                                        </p:tgtEl>
                                      </p:cBhvr>
                                    </p:animEffect>
                                  </p:childTnLst>
                                </p:cTn>
                              </p:par>
                              <p:par>
                                <p:cTn id="42" presetID="12" presetClass="entr" presetSubtype="8"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slide(fromLeft)">
                                      <p:cBhvr>
                                        <p:cTn id="44" dur="500"/>
                                        <p:tgtEl>
                                          <p:spTgt spid="31"/>
                                        </p:tgtEl>
                                      </p:cBhvr>
                                    </p:animEffect>
                                  </p:childTnLst>
                                </p:cTn>
                              </p:par>
                            </p:childTnLst>
                          </p:cTn>
                        </p:par>
                        <p:par>
                          <p:cTn id="45" fill="hold">
                            <p:stCondLst>
                              <p:cond delay="500"/>
                            </p:stCondLst>
                            <p:childTnLst>
                              <p:par>
                                <p:cTn id="46" presetID="4" presetClass="entr" presetSubtype="32"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box(out)">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blinds(horizontal)">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bldLvl="0" animBg="1"/>
      <p:bldP spid="29" grpId="0" bldLvl="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1524000" y="2476500"/>
            <a:ext cx="1643063"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a</a:t>
            </a:r>
            <a:r>
              <a:rPr lang="zh-CN" altLang="en-US" sz="2800" b="1" dirty="0">
                <a:latin typeface="Arial" panose="020B0604020202020204" pitchFamily="34" charset="0"/>
              </a:rPr>
              <a:t>生存期</a:t>
            </a:r>
            <a:endParaRPr lang="zh-CN" altLang="en-US" sz="2800" b="1" dirty="0">
              <a:latin typeface="Arial" panose="020B0604020202020204" pitchFamily="34" charset="0"/>
            </a:endParaRPr>
          </a:p>
        </p:txBody>
      </p:sp>
      <p:sp>
        <p:nvSpPr>
          <p:cNvPr id="5" name="TextBox 4"/>
          <p:cNvSpPr txBox="1"/>
          <p:nvPr/>
        </p:nvSpPr>
        <p:spPr>
          <a:xfrm>
            <a:off x="1524000" y="3429000"/>
            <a:ext cx="1714500"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b</a:t>
            </a:r>
            <a:r>
              <a:rPr lang="zh-CN" altLang="en-US" sz="2800" b="1" dirty="0">
                <a:latin typeface="Arial" panose="020B0604020202020204" pitchFamily="34" charset="0"/>
              </a:rPr>
              <a:t>生存期</a:t>
            </a:r>
            <a:endParaRPr lang="zh-CN" altLang="en-US" sz="2800" b="1" dirty="0">
              <a:latin typeface="Arial" panose="020B0604020202020204" pitchFamily="34" charset="0"/>
            </a:endParaRPr>
          </a:p>
        </p:txBody>
      </p:sp>
      <p:sp>
        <p:nvSpPr>
          <p:cNvPr id="6" name="TextBox 5"/>
          <p:cNvSpPr txBox="1"/>
          <p:nvPr/>
        </p:nvSpPr>
        <p:spPr>
          <a:xfrm>
            <a:off x="1452563" y="4357688"/>
            <a:ext cx="1785937"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c</a:t>
            </a:r>
            <a:r>
              <a:rPr lang="zh-CN" altLang="en-US" sz="2800" b="1" dirty="0">
                <a:latin typeface="Arial" panose="020B0604020202020204" pitchFamily="34" charset="0"/>
              </a:rPr>
              <a:t>生存期</a:t>
            </a:r>
            <a:endParaRPr lang="zh-CN" altLang="en-US" sz="2800" b="1" dirty="0">
              <a:latin typeface="Arial" panose="020B0604020202020204" pitchFamily="34" charset="0"/>
            </a:endParaRPr>
          </a:p>
        </p:txBody>
      </p:sp>
      <p:sp>
        <p:nvSpPr>
          <p:cNvPr id="7" name="TextBox 6"/>
          <p:cNvSpPr txBox="1"/>
          <p:nvPr/>
        </p:nvSpPr>
        <p:spPr>
          <a:xfrm>
            <a:off x="3024188" y="1785938"/>
            <a:ext cx="1285875"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main</a:t>
            </a:r>
            <a:endParaRPr lang="zh-CN" altLang="en-US" sz="2800" b="1" dirty="0">
              <a:latin typeface="Arial" panose="020B0604020202020204" pitchFamily="34" charset="0"/>
            </a:endParaRPr>
          </a:p>
        </p:txBody>
      </p:sp>
      <p:sp>
        <p:nvSpPr>
          <p:cNvPr id="8" name="TextBox 7"/>
          <p:cNvSpPr txBox="1"/>
          <p:nvPr/>
        </p:nvSpPr>
        <p:spPr>
          <a:xfrm>
            <a:off x="4452938" y="1785938"/>
            <a:ext cx="785812"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f2</a:t>
            </a:r>
            <a:endParaRPr lang="zh-CN" altLang="en-US" sz="2800" b="1" dirty="0">
              <a:latin typeface="Arial" panose="020B0604020202020204" pitchFamily="34" charset="0"/>
            </a:endParaRPr>
          </a:p>
        </p:txBody>
      </p:sp>
      <p:sp>
        <p:nvSpPr>
          <p:cNvPr id="9" name="TextBox 8"/>
          <p:cNvSpPr txBox="1"/>
          <p:nvPr/>
        </p:nvSpPr>
        <p:spPr>
          <a:xfrm>
            <a:off x="6810375" y="1785938"/>
            <a:ext cx="785813"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f1</a:t>
            </a:r>
            <a:endParaRPr lang="zh-CN" altLang="en-US" sz="2800" b="1" dirty="0">
              <a:latin typeface="Arial" panose="020B0604020202020204" pitchFamily="34" charset="0"/>
            </a:endParaRPr>
          </a:p>
        </p:txBody>
      </p:sp>
      <p:sp>
        <p:nvSpPr>
          <p:cNvPr id="10" name="TextBox 9"/>
          <p:cNvSpPr txBox="1"/>
          <p:nvPr/>
        </p:nvSpPr>
        <p:spPr>
          <a:xfrm>
            <a:off x="5381625" y="1762125"/>
            <a:ext cx="1285875"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main</a:t>
            </a:r>
            <a:endParaRPr lang="zh-CN" altLang="en-US" sz="2800" b="1" dirty="0">
              <a:latin typeface="Arial" panose="020B0604020202020204" pitchFamily="34" charset="0"/>
            </a:endParaRPr>
          </a:p>
        </p:txBody>
      </p:sp>
      <p:sp>
        <p:nvSpPr>
          <p:cNvPr id="11" name="TextBox 10"/>
          <p:cNvSpPr txBox="1"/>
          <p:nvPr/>
        </p:nvSpPr>
        <p:spPr>
          <a:xfrm>
            <a:off x="7667625" y="1785938"/>
            <a:ext cx="785813"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f2</a:t>
            </a:r>
            <a:endParaRPr lang="zh-CN" altLang="en-US" sz="2800" b="1" dirty="0">
              <a:latin typeface="Arial" panose="020B0604020202020204" pitchFamily="34" charset="0"/>
            </a:endParaRPr>
          </a:p>
        </p:txBody>
      </p:sp>
      <p:sp>
        <p:nvSpPr>
          <p:cNvPr id="12" name="TextBox 11"/>
          <p:cNvSpPr txBox="1"/>
          <p:nvPr/>
        </p:nvSpPr>
        <p:spPr>
          <a:xfrm>
            <a:off x="8524875" y="1762125"/>
            <a:ext cx="785813"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f1</a:t>
            </a:r>
            <a:endParaRPr lang="zh-CN" altLang="en-US" sz="2800" b="1" dirty="0">
              <a:latin typeface="Arial" panose="020B0604020202020204" pitchFamily="34" charset="0"/>
            </a:endParaRPr>
          </a:p>
        </p:txBody>
      </p:sp>
      <p:sp>
        <p:nvSpPr>
          <p:cNvPr id="13" name="TextBox 12"/>
          <p:cNvSpPr txBox="1"/>
          <p:nvPr/>
        </p:nvSpPr>
        <p:spPr>
          <a:xfrm>
            <a:off x="9453563" y="1785938"/>
            <a:ext cx="1071562" cy="521970"/>
          </a:xfrm>
          <a:prstGeom prst="rect">
            <a:avLst/>
          </a:prstGeom>
          <a:solidFill>
            <a:schemeClr val="accent1"/>
          </a:solidFill>
          <a:ln w="9525">
            <a:noFill/>
          </a:ln>
        </p:spPr>
        <p:txBody>
          <a:bodyPr>
            <a:spAutoFit/>
          </a:bodyPr>
          <a:p>
            <a:pPr algn="ctr"/>
            <a:r>
              <a:rPr lang="en-US" altLang="zh-CN" sz="2800" b="1" dirty="0">
                <a:latin typeface="Arial" panose="020B0604020202020204" pitchFamily="34" charset="0"/>
              </a:rPr>
              <a:t>main</a:t>
            </a:r>
            <a:endParaRPr lang="zh-CN" altLang="en-US" sz="2800" b="1" dirty="0">
              <a:latin typeface="Arial" panose="020B0604020202020204" pitchFamily="34" charset="0"/>
            </a:endParaRPr>
          </a:p>
        </p:txBody>
      </p:sp>
      <p:cxnSp>
        <p:nvCxnSpPr>
          <p:cNvPr id="15" name="直接箭头连接符 14"/>
          <p:cNvCxnSpPr/>
          <p:nvPr/>
        </p:nvCxnSpPr>
        <p:spPr>
          <a:xfrm>
            <a:off x="4167188" y="2070100"/>
            <a:ext cx="428625" cy="1588"/>
          </a:xfrm>
          <a:prstGeom prst="straightConnector1">
            <a:avLst/>
          </a:prstGeom>
          <a:ln w="38100" cap="flat" cmpd="sng">
            <a:solidFill>
              <a:srgbClr val="FF0000"/>
            </a:solidFill>
            <a:prstDash val="solid"/>
            <a:miter/>
            <a:headEnd type="none" w="med" len="med"/>
            <a:tailEnd type="arrow" w="med" len="med"/>
          </a:ln>
        </p:spPr>
      </p:cxnSp>
      <p:cxnSp>
        <p:nvCxnSpPr>
          <p:cNvPr id="16" name="直接箭头连接符 15"/>
          <p:cNvCxnSpPr/>
          <p:nvPr/>
        </p:nvCxnSpPr>
        <p:spPr>
          <a:xfrm>
            <a:off x="5095875" y="2071688"/>
            <a:ext cx="428625" cy="1587"/>
          </a:xfrm>
          <a:prstGeom prst="straightConnector1">
            <a:avLst/>
          </a:prstGeom>
          <a:ln w="38100" cap="flat" cmpd="sng">
            <a:solidFill>
              <a:srgbClr val="FF0000"/>
            </a:solidFill>
            <a:prstDash val="solid"/>
            <a:miter/>
            <a:headEnd type="none" w="med" len="med"/>
            <a:tailEnd type="arrow" w="med" len="med"/>
          </a:ln>
        </p:spPr>
      </p:cxnSp>
      <p:cxnSp>
        <p:nvCxnSpPr>
          <p:cNvPr id="17" name="直接箭头连接符 16"/>
          <p:cNvCxnSpPr/>
          <p:nvPr/>
        </p:nvCxnSpPr>
        <p:spPr>
          <a:xfrm>
            <a:off x="6524625" y="2071688"/>
            <a:ext cx="428625" cy="1587"/>
          </a:xfrm>
          <a:prstGeom prst="straightConnector1">
            <a:avLst/>
          </a:prstGeom>
          <a:ln w="38100" cap="flat" cmpd="sng">
            <a:solidFill>
              <a:srgbClr val="FF0000"/>
            </a:solidFill>
            <a:prstDash val="solid"/>
            <a:miter/>
            <a:headEnd type="none" w="med" len="med"/>
            <a:tailEnd type="arrow" w="med" len="med"/>
          </a:ln>
        </p:spPr>
      </p:cxnSp>
      <p:cxnSp>
        <p:nvCxnSpPr>
          <p:cNvPr id="18" name="直接箭头连接符 17"/>
          <p:cNvCxnSpPr/>
          <p:nvPr/>
        </p:nvCxnSpPr>
        <p:spPr>
          <a:xfrm>
            <a:off x="7381875" y="2071688"/>
            <a:ext cx="428625" cy="1587"/>
          </a:xfrm>
          <a:prstGeom prst="straightConnector1">
            <a:avLst/>
          </a:prstGeom>
          <a:ln w="38100" cap="flat" cmpd="sng">
            <a:solidFill>
              <a:srgbClr val="FF0000"/>
            </a:solidFill>
            <a:prstDash val="solid"/>
            <a:miter/>
            <a:headEnd type="none" w="med" len="med"/>
            <a:tailEnd type="arrow" w="med" len="med"/>
          </a:ln>
        </p:spPr>
      </p:cxnSp>
      <p:cxnSp>
        <p:nvCxnSpPr>
          <p:cNvPr id="19" name="直接箭头连接符 18"/>
          <p:cNvCxnSpPr/>
          <p:nvPr/>
        </p:nvCxnSpPr>
        <p:spPr>
          <a:xfrm>
            <a:off x="8310563" y="2071688"/>
            <a:ext cx="428625" cy="1587"/>
          </a:xfrm>
          <a:prstGeom prst="straightConnector1">
            <a:avLst/>
          </a:prstGeom>
          <a:ln w="38100" cap="flat" cmpd="sng">
            <a:solidFill>
              <a:srgbClr val="FF0000"/>
            </a:solidFill>
            <a:prstDash val="solid"/>
            <a:miter/>
            <a:headEnd type="none" w="med" len="med"/>
            <a:tailEnd type="arrow" w="med" len="med"/>
          </a:ln>
        </p:spPr>
      </p:cxnSp>
      <p:cxnSp>
        <p:nvCxnSpPr>
          <p:cNvPr id="20" name="直接箭头连接符 19"/>
          <p:cNvCxnSpPr/>
          <p:nvPr/>
        </p:nvCxnSpPr>
        <p:spPr>
          <a:xfrm>
            <a:off x="9096375" y="2071688"/>
            <a:ext cx="428625" cy="1587"/>
          </a:xfrm>
          <a:prstGeom prst="straightConnector1">
            <a:avLst/>
          </a:prstGeom>
          <a:ln w="38100" cap="flat" cmpd="sng">
            <a:solidFill>
              <a:srgbClr val="FF0000"/>
            </a:solidFill>
            <a:prstDash val="solid"/>
            <a:miter/>
            <a:headEnd type="none" w="med" len="med"/>
            <a:tailEnd type="arrow" w="med" len="med"/>
          </a:ln>
        </p:spPr>
      </p:cxnSp>
      <p:sp>
        <p:nvSpPr>
          <p:cNvPr id="21" name="TextBox 20"/>
          <p:cNvSpPr txBox="1"/>
          <p:nvPr/>
        </p:nvSpPr>
        <p:spPr>
          <a:xfrm>
            <a:off x="2024063" y="1143000"/>
            <a:ext cx="2714625" cy="521970"/>
          </a:xfrm>
          <a:prstGeom prst="rect">
            <a:avLst/>
          </a:prstGeom>
          <a:solidFill>
            <a:schemeClr val="accent1"/>
          </a:solidFill>
          <a:ln w="9525">
            <a:noFill/>
          </a:ln>
        </p:spPr>
        <p:txBody>
          <a:bodyPr>
            <a:spAutoFit/>
          </a:bodyPr>
          <a:p>
            <a:pPr algn="ctr"/>
            <a:r>
              <a:rPr lang="zh-CN" altLang="en-US" sz="2800" b="1" dirty="0">
                <a:latin typeface="Arial" panose="020B0604020202020204" pitchFamily="34" charset="0"/>
              </a:rPr>
              <a:t>程序执行过程</a:t>
            </a:r>
            <a:endParaRPr lang="zh-CN" altLang="en-US" sz="2800" b="1" dirty="0">
              <a:latin typeface="Arial" panose="020B0604020202020204" pitchFamily="34" charset="0"/>
            </a:endParaRPr>
          </a:p>
        </p:txBody>
      </p:sp>
      <p:cxnSp>
        <p:nvCxnSpPr>
          <p:cNvPr id="23" name="直接箭头连接符 22"/>
          <p:cNvCxnSpPr/>
          <p:nvPr/>
        </p:nvCxnSpPr>
        <p:spPr>
          <a:xfrm>
            <a:off x="3238500" y="2714625"/>
            <a:ext cx="7143750" cy="1588"/>
          </a:xfrm>
          <a:prstGeom prst="straightConnector1">
            <a:avLst/>
          </a:prstGeom>
          <a:ln w="38100" cap="flat" cmpd="sng">
            <a:solidFill>
              <a:schemeClr val="tx1"/>
            </a:solidFill>
            <a:prstDash val="solid"/>
            <a:miter/>
            <a:headEnd type="arrow" w="med" len="med"/>
            <a:tailEnd type="arrow" w="med" len="med"/>
          </a:ln>
        </p:spPr>
      </p:cxnSp>
      <p:cxnSp>
        <p:nvCxnSpPr>
          <p:cNvPr id="25" name="直接连接符 24"/>
          <p:cNvCxnSpPr/>
          <p:nvPr/>
        </p:nvCxnSpPr>
        <p:spPr>
          <a:xfrm rot="5400000">
            <a:off x="2916238" y="2678113"/>
            <a:ext cx="642937" cy="0"/>
          </a:xfrm>
          <a:prstGeom prst="line">
            <a:avLst/>
          </a:prstGeom>
          <a:ln w="38100" cap="flat" cmpd="sng">
            <a:solidFill>
              <a:schemeClr val="tx1"/>
            </a:solidFill>
            <a:prstDash val="solid"/>
            <a:miter/>
            <a:headEnd type="none" w="med" len="med"/>
            <a:tailEnd type="none" w="med" len="med"/>
          </a:ln>
        </p:spPr>
      </p:cxnSp>
      <p:cxnSp>
        <p:nvCxnSpPr>
          <p:cNvPr id="26" name="直接连接符 25"/>
          <p:cNvCxnSpPr/>
          <p:nvPr/>
        </p:nvCxnSpPr>
        <p:spPr>
          <a:xfrm rot="5400000">
            <a:off x="10059988" y="2678113"/>
            <a:ext cx="642937" cy="0"/>
          </a:xfrm>
          <a:prstGeom prst="line">
            <a:avLst/>
          </a:prstGeom>
          <a:ln w="38100" cap="flat" cmpd="sng">
            <a:solidFill>
              <a:schemeClr val="tx1"/>
            </a:solidFill>
            <a:prstDash val="solid"/>
            <a:miter/>
            <a:headEnd type="none" w="med" len="med"/>
            <a:tailEnd type="none" w="med" len="med"/>
          </a:ln>
        </p:spPr>
      </p:cxnSp>
      <p:cxnSp>
        <p:nvCxnSpPr>
          <p:cNvPr id="27" name="直接箭头连接符 26"/>
          <p:cNvCxnSpPr/>
          <p:nvPr/>
        </p:nvCxnSpPr>
        <p:spPr>
          <a:xfrm>
            <a:off x="6667500" y="3643313"/>
            <a:ext cx="857250" cy="1587"/>
          </a:xfrm>
          <a:prstGeom prst="straightConnector1">
            <a:avLst/>
          </a:prstGeom>
          <a:ln w="38100" cap="flat" cmpd="sng">
            <a:solidFill>
              <a:schemeClr val="tx1"/>
            </a:solidFill>
            <a:prstDash val="solid"/>
            <a:miter/>
            <a:headEnd type="arrow" w="med" len="med"/>
            <a:tailEnd type="arrow" w="med" len="med"/>
          </a:ln>
        </p:spPr>
      </p:cxnSp>
      <p:cxnSp>
        <p:nvCxnSpPr>
          <p:cNvPr id="28" name="直接连接符 27"/>
          <p:cNvCxnSpPr/>
          <p:nvPr/>
        </p:nvCxnSpPr>
        <p:spPr>
          <a:xfrm rot="5400000">
            <a:off x="6345238" y="3606800"/>
            <a:ext cx="642937" cy="0"/>
          </a:xfrm>
          <a:prstGeom prst="line">
            <a:avLst/>
          </a:prstGeom>
          <a:ln w="38100" cap="flat" cmpd="sng">
            <a:solidFill>
              <a:schemeClr val="tx1"/>
            </a:solidFill>
            <a:prstDash val="solid"/>
            <a:miter/>
            <a:headEnd type="none" w="med" len="med"/>
            <a:tailEnd type="none" w="med" len="med"/>
          </a:ln>
        </p:spPr>
      </p:cxnSp>
      <p:cxnSp>
        <p:nvCxnSpPr>
          <p:cNvPr id="29" name="直接连接符 28"/>
          <p:cNvCxnSpPr/>
          <p:nvPr/>
        </p:nvCxnSpPr>
        <p:spPr>
          <a:xfrm rot="5400000">
            <a:off x="7202488" y="3606800"/>
            <a:ext cx="642937" cy="0"/>
          </a:xfrm>
          <a:prstGeom prst="line">
            <a:avLst/>
          </a:prstGeom>
          <a:ln w="38100" cap="flat" cmpd="sng">
            <a:solidFill>
              <a:schemeClr val="tx1"/>
            </a:solidFill>
            <a:prstDash val="solid"/>
            <a:miter/>
            <a:headEnd type="none" w="med" len="med"/>
            <a:tailEnd type="none" w="med" len="med"/>
          </a:ln>
        </p:spPr>
      </p:cxnSp>
      <p:cxnSp>
        <p:nvCxnSpPr>
          <p:cNvPr id="33" name="直接箭头连接符 32"/>
          <p:cNvCxnSpPr/>
          <p:nvPr/>
        </p:nvCxnSpPr>
        <p:spPr>
          <a:xfrm>
            <a:off x="8382000" y="3643313"/>
            <a:ext cx="857250" cy="1587"/>
          </a:xfrm>
          <a:prstGeom prst="straightConnector1">
            <a:avLst/>
          </a:prstGeom>
          <a:ln w="38100" cap="flat" cmpd="sng">
            <a:solidFill>
              <a:schemeClr val="tx1"/>
            </a:solidFill>
            <a:prstDash val="solid"/>
            <a:miter/>
            <a:headEnd type="arrow" w="med" len="med"/>
            <a:tailEnd type="arrow" w="med" len="med"/>
          </a:ln>
        </p:spPr>
      </p:cxnSp>
      <p:cxnSp>
        <p:nvCxnSpPr>
          <p:cNvPr id="34" name="直接连接符 33"/>
          <p:cNvCxnSpPr/>
          <p:nvPr/>
        </p:nvCxnSpPr>
        <p:spPr>
          <a:xfrm rot="5400000">
            <a:off x="8059738" y="3606800"/>
            <a:ext cx="642937" cy="0"/>
          </a:xfrm>
          <a:prstGeom prst="line">
            <a:avLst/>
          </a:prstGeom>
          <a:ln w="38100" cap="flat" cmpd="sng">
            <a:solidFill>
              <a:schemeClr val="tx1"/>
            </a:solidFill>
            <a:prstDash val="solid"/>
            <a:miter/>
            <a:headEnd type="none" w="med" len="med"/>
            <a:tailEnd type="none" w="med" len="med"/>
          </a:ln>
        </p:spPr>
      </p:cxnSp>
      <p:cxnSp>
        <p:nvCxnSpPr>
          <p:cNvPr id="35" name="直接连接符 34"/>
          <p:cNvCxnSpPr/>
          <p:nvPr/>
        </p:nvCxnSpPr>
        <p:spPr>
          <a:xfrm rot="5400000">
            <a:off x="8916988" y="3606800"/>
            <a:ext cx="642937" cy="0"/>
          </a:xfrm>
          <a:prstGeom prst="line">
            <a:avLst/>
          </a:prstGeom>
          <a:ln w="38100" cap="flat" cmpd="sng">
            <a:solidFill>
              <a:schemeClr val="tx1"/>
            </a:solidFill>
            <a:prstDash val="solid"/>
            <a:miter/>
            <a:headEnd type="none" w="med" len="med"/>
            <a:tailEnd type="none" w="med" len="med"/>
          </a:ln>
        </p:spPr>
      </p:cxnSp>
      <p:cxnSp>
        <p:nvCxnSpPr>
          <p:cNvPr id="36" name="直接箭头连接符 35"/>
          <p:cNvCxnSpPr/>
          <p:nvPr/>
        </p:nvCxnSpPr>
        <p:spPr>
          <a:xfrm>
            <a:off x="3238500" y="4643438"/>
            <a:ext cx="7143750" cy="1587"/>
          </a:xfrm>
          <a:prstGeom prst="straightConnector1">
            <a:avLst/>
          </a:prstGeom>
          <a:ln w="38100" cap="flat" cmpd="sng">
            <a:solidFill>
              <a:schemeClr val="tx1"/>
            </a:solidFill>
            <a:prstDash val="solid"/>
            <a:miter/>
            <a:headEnd type="arrow" w="med" len="med"/>
            <a:tailEnd type="arrow" w="med" len="med"/>
          </a:ln>
        </p:spPr>
      </p:cxnSp>
      <p:cxnSp>
        <p:nvCxnSpPr>
          <p:cNvPr id="37" name="直接连接符 36"/>
          <p:cNvCxnSpPr/>
          <p:nvPr/>
        </p:nvCxnSpPr>
        <p:spPr>
          <a:xfrm rot="5400000">
            <a:off x="2916238" y="4606925"/>
            <a:ext cx="642937" cy="0"/>
          </a:xfrm>
          <a:prstGeom prst="line">
            <a:avLst/>
          </a:prstGeom>
          <a:ln w="38100" cap="flat" cmpd="sng">
            <a:solidFill>
              <a:schemeClr val="tx1"/>
            </a:solidFill>
            <a:prstDash val="solid"/>
            <a:miter/>
            <a:headEnd type="none" w="med" len="med"/>
            <a:tailEnd type="none" w="med" len="med"/>
          </a:ln>
        </p:spPr>
      </p:cxnSp>
      <p:cxnSp>
        <p:nvCxnSpPr>
          <p:cNvPr id="38" name="直接连接符 37"/>
          <p:cNvCxnSpPr/>
          <p:nvPr/>
        </p:nvCxnSpPr>
        <p:spPr>
          <a:xfrm rot="5400000">
            <a:off x="10059988" y="4606925"/>
            <a:ext cx="642937" cy="0"/>
          </a:xfrm>
          <a:prstGeom prst="line">
            <a:avLst/>
          </a:prstGeom>
          <a:ln w="38100" cap="flat" cmpd="sng">
            <a:solidFill>
              <a:schemeClr val="tx1"/>
            </a:solidFill>
            <a:prstDash val="solid"/>
            <a:miter/>
            <a:headEnd type="none" w="med" len="med"/>
            <a:tailEnd type="none" w="med" len="med"/>
          </a:ln>
        </p:spPr>
      </p:cxnSp>
      <p:pic>
        <p:nvPicPr>
          <p:cNvPr id="206879" name="图片 30"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lide(fromLeft)">
                                      <p:cBhvr>
                                        <p:cTn id="17" dur="500"/>
                                        <p:tgtEl>
                                          <p:spTgt spid="15"/>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Left)">
                                      <p:cBhvr>
                                        <p:cTn id="26" dur="500"/>
                                        <p:tgtEl>
                                          <p:spTgt spid="16"/>
                                        </p:tgtEl>
                                      </p:cBhvr>
                                    </p:animEffect>
                                  </p:childTnLst>
                                </p:cTn>
                              </p:par>
                            </p:childTnLst>
                          </p:cTn>
                        </p:par>
                        <p:par>
                          <p:cTn id="27" fill="hold">
                            <p:stCondLst>
                              <p:cond delay="500"/>
                            </p:stCondLst>
                            <p:childTnLst>
                              <p:par>
                                <p:cTn id="28" presetID="3" presetClass="entr" presetSubtype="1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slide(fromLeft)">
                                      <p:cBhvr>
                                        <p:cTn id="35" dur="500"/>
                                        <p:tgtEl>
                                          <p:spTgt spid="17"/>
                                        </p:tgtEl>
                                      </p:cBhvr>
                                    </p:animEffect>
                                  </p:childTnLst>
                                </p:cTn>
                              </p:par>
                            </p:childTnLst>
                          </p:cTn>
                        </p:par>
                        <p:par>
                          <p:cTn id="36" fill="hold">
                            <p:stCondLst>
                              <p:cond delay="500"/>
                            </p:stCondLst>
                            <p:childTnLst>
                              <p:par>
                                <p:cTn id="37" presetID="3" presetClass="entr" presetSubtype="1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linds(horizont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slide(fromLeft)">
                                      <p:cBhvr>
                                        <p:cTn id="44" dur="500"/>
                                        <p:tgtEl>
                                          <p:spTgt spid="18"/>
                                        </p:tgtEl>
                                      </p:cBhvr>
                                    </p:animEffect>
                                  </p:childTnLst>
                                </p:cTn>
                              </p:par>
                            </p:childTnLst>
                          </p:cTn>
                        </p:par>
                        <p:par>
                          <p:cTn id="45" fill="hold">
                            <p:stCondLst>
                              <p:cond delay="500"/>
                            </p:stCondLst>
                            <p:childTnLst>
                              <p:par>
                                <p:cTn id="46" presetID="3" presetClass="entr" presetSubtype="1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linds(horizontal)">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8"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slide(fromLeft)">
                                      <p:cBhvr>
                                        <p:cTn id="53" dur="500"/>
                                        <p:tgtEl>
                                          <p:spTgt spid="19"/>
                                        </p:tgtEl>
                                      </p:cBhvr>
                                    </p:animEffect>
                                  </p:childTnLst>
                                </p:cTn>
                              </p:par>
                            </p:childTnLst>
                          </p:cTn>
                        </p:par>
                        <p:par>
                          <p:cTn id="54" fill="hold">
                            <p:stCondLst>
                              <p:cond delay="500"/>
                            </p:stCondLst>
                            <p:childTnLst>
                              <p:par>
                                <p:cTn id="55" presetID="3" presetClass="entr" presetSubtype="1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linds(horizontal)">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8" fill="hold"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slide(fromLeft)">
                                      <p:cBhvr>
                                        <p:cTn id="62" dur="500"/>
                                        <p:tgtEl>
                                          <p:spTgt spid="20"/>
                                        </p:tgtEl>
                                      </p:cBhvr>
                                    </p:animEffect>
                                  </p:childTnLst>
                                </p:cTn>
                              </p:par>
                            </p:childTnLst>
                          </p:cTn>
                        </p:par>
                        <p:par>
                          <p:cTn id="63" fill="hold">
                            <p:stCondLst>
                              <p:cond delay="500"/>
                            </p:stCondLst>
                            <p:childTnLst>
                              <p:par>
                                <p:cTn id="64" presetID="3" presetClass="entr" presetSubtype="1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linds(horizontal)">
                                      <p:cBhvr>
                                        <p:cTn id="66" dur="5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blinds(horizontal)">
                                      <p:cBhvr>
                                        <p:cTn id="71" dur="500"/>
                                        <p:tgtEl>
                                          <p:spTgt spid="4"/>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1" fill="hold"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slide(fromTop)">
                                      <p:cBhvr>
                                        <p:cTn id="76" dur="500"/>
                                        <p:tgtEl>
                                          <p:spTgt spid="25"/>
                                        </p:tgtEl>
                                      </p:cBhvr>
                                    </p:animEffect>
                                  </p:childTnLst>
                                </p:cTn>
                              </p:par>
                              <p:par>
                                <p:cTn id="77" presetID="12" presetClass="entr" presetSubtype="1" fill="hold"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slide(fromTop)">
                                      <p:cBhvr>
                                        <p:cTn id="79" dur="500"/>
                                        <p:tgtEl>
                                          <p:spTgt spid="26"/>
                                        </p:tgtEl>
                                      </p:cBhvr>
                                    </p:animEffect>
                                  </p:childTnLst>
                                </p:cTn>
                              </p:par>
                            </p:childTnLst>
                          </p:cTn>
                        </p:par>
                        <p:par>
                          <p:cTn id="80" fill="hold">
                            <p:stCondLst>
                              <p:cond delay="500"/>
                            </p:stCondLst>
                            <p:childTnLst>
                              <p:par>
                                <p:cTn id="81" presetID="4" presetClass="entr" presetSubtype="32"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box(out)">
                                      <p:cBhvr>
                                        <p:cTn id="83" dur="500"/>
                                        <p:tgtEl>
                                          <p:spTgt spid="23"/>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blinds(horizontal)">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12" presetClass="entr" presetSubtype="1" fill="hold" nodeType="click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slide(fromTop)">
                                      <p:cBhvr>
                                        <p:cTn id="93" dur="500"/>
                                        <p:tgtEl>
                                          <p:spTgt spid="28"/>
                                        </p:tgtEl>
                                      </p:cBhvr>
                                    </p:animEffect>
                                  </p:childTnLst>
                                </p:cTn>
                              </p:par>
                              <p:par>
                                <p:cTn id="94" presetID="12" presetClass="entr" presetSubtype="1" fill="hold" nodeType="with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slide(fromTop)">
                                      <p:cBhvr>
                                        <p:cTn id="96" dur="500"/>
                                        <p:tgtEl>
                                          <p:spTgt spid="29"/>
                                        </p:tgtEl>
                                      </p:cBhvr>
                                    </p:animEffect>
                                  </p:childTnLst>
                                </p:cTn>
                              </p:par>
                            </p:childTnLst>
                          </p:cTn>
                        </p:par>
                        <p:par>
                          <p:cTn id="97" fill="hold">
                            <p:stCondLst>
                              <p:cond delay="500"/>
                            </p:stCondLst>
                            <p:childTnLst>
                              <p:par>
                                <p:cTn id="98" presetID="4" presetClass="entr" presetSubtype="32" fill="hold"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box(out)">
                                      <p:cBhvr>
                                        <p:cTn id="100" dur="500"/>
                                        <p:tgtEl>
                                          <p:spTgt spid="27"/>
                                        </p:tgtEl>
                                      </p:cBhvr>
                                    </p:animEffect>
                                  </p:childTnLst>
                                </p:cTn>
                              </p:par>
                            </p:childTnLst>
                          </p:cTn>
                        </p:par>
                        <p:par>
                          <p:cTn id="101" fill="hold">
                            <p:stCondLst>
                              <p:cond delay="1000"/>
                            </p:stCondLst>
                            <p:childTnLst>
                              <p:par>
                                <p:cTn id="102" presetID="12" presetClass="entr" presetSubtype="1" fill="hold" nodeType="after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slide(fromTop)">
                                      <p:cBhvr>
                                        <p:cTn id="104" dur="500"/>
                                        <p:tgtEl>
                                          <p:spTgt spid="34"/>
                                        </p:tgtEl>
                                      </p:cBhvr>
                                    </p:animEffect>
                                  </p:childTnLst>
                                </p:cTn>
                              </p:par>
                              <p:par>
                                <p:cTn id="105" presetID="12" presetClass="entr" presetSubtype="1"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slide(fromTop)">
                                      <p:cBhvr>
                                        <p:cTn id="107" dur="500"/>
                                        <p:tgtEl>
                                          <p:spTgt spid="35"/>
                                        </p:tgtEl>
                                      </p:cBhvr>
                                    </p:animEffect>
                                  </p:childTnLst>
                                </p:cTn>
                              </p:par>
                            </p:childTnLst>
                          </p:cTn>
                        </p:par>
                        <p:par>
                          <p:cTn id="108" fill="hold">
                            <p:stCondLst>
                              <p:cond delay="1500"/>
                            </p:stCondLst>
                            <p:childTnLst>
                              <p:par>
                                <p:cTn id="109" presetID="4" presetClass="entr" presetSubtype="32" fill="hold" nodeType="after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box(out)">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3" presetClass="entr" presetSubtype="10" fill="hold" grpId="0" nodeType="clickEffect">
                                  <p:stCondLst>
                                    <p:cond delay="0"/>
                                  </p:stCondLst>
                                  <p:childTnLst>
                                    <p:set>
                                      <p:cBhvr>
                                        <p:cTn id="115" dur="1" fill="hold">
                                          <p:stCondLst>
                                            <p:cond delay="0"/>
                                          </p:stCondLst>
                                        </p:cTn>
                                        <p:tgtEl>
                                          <p:spTgt spid="6"/>
                                        </p:tgtEl>
                                        <p:attrNameLst>
                                          <p:attrName>style.visibility</p:attrName>
                                        </p:attrNameLst>
                                      </p:cBhvr>
                                      <p:to>
                                        <p:strVal val="visible"/>
                                      </p:to>
                                    </p:set>
                                    <p:animEffect transition="in" filter="blinds(horizontal)">
                                      <p:cBhvr>
                                        <p:cTn id="116" dur="500"/>
                                        <p:tgtEl>
                                          <p:spTgt spid="6"/>
                                        </p:tgtEl>
                                      </p:cBhvr>
                                    </p:animEffect>
                                  </p:childTnLst>
                                </p:cTn>
                              </p:par>
                            </p:childTnLst>
                          </p:cTn>
                        </p:par>
                      </p:childTnLst>
                    </p:cTn>
                  </p:par>
                  <p:par>
                    <p:cTn id="117" fill="hold">
                      <p:stCondLst>
                        <p:cond delay="indefinite"/>
                      </p:stCondLst>
                      <p:childTnLst>
                        <p:par>
                          <p:cTn id="118" fill="hold">
                            <p:stCondLst>
                              <p:cond delay="0"/>
                            </p:stCondLst>
                            <p:childTnLst>
                              <p:par>
                                <p:cTn id="119" presetID="12" presetClass="entr" presetSubtype="1" fill="hold" nodeType="click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slide(fromTop)">
                                      <p:cBhvr>
                                        <p:cTn id="121" dur="500"/>
                                        <p:tgtEl>
                                          <p:spTgt spid="37"/>
                                        </p:tgtEl>
                                      </p:cBhvr>
                                    </p:animEffect>
                                  </p:childTnLst>
                                </p:cTn>
                              </p:par>
                              <p:par>
                                <p:cTn id="122" presetID="12" presetClass="entr" presetSubtype="1" fill="hold" nodeType="withEffect">
                                  <p:stCondLst>
                                    <p:cond delay="0"/>
                                  </p:stCondLst>
                                  <p:childTnLst>
                                    <p:set>
                                      <p:cBhvr>
                                        <p:cTn id="123" dur="1" fill="hold">
                                          <p:stCondLst>
                                            <p:cond delay="0"/>
                                          </p:stCondLst>
                                        </p:cTn>
                                        <p:tgtEl>
                                          <p:spTgt spid="38"/>
                                        </p:tgtEl>
                                        <p:attrNameLst>
                                          <p:attrName>style.visibility</p:attrName>
                                        </p:attrNameLst>
                                      </p:cBhvr>
                                      <p:to>
                                        <p:strVal val="visible"/>
                                      </p:to>
                                    </p:set>
                                    <p:animEffect transition="in" filter="slide(fromTop)">
                                      <p:cBhvr>
                                        <p:cTn id="124" dur="500"/>
                                        <p:tgtEl>
                                          <p:spTgt spid="38"/>
                                        </p:tgtEl>
                                      </p:cBhvr>
                                    </p:animEffect>
                                  </p:childTnLst>
                                </p:cTn>
                              </p:par>
                            </p:childTnLst>
                          </p:cTn>
                        </p:par>
                        <p:par>
                          <p:cTn id="125" fill="hold">
                            <p:stCondLst>
                              <p:cond delay="500"/>
                            </p:stCondLst>
                            <p:childTnLst>
                              <p:par>
                                <p:cTn id="126" presetID="4" presetClass="entr" presetSubtype="32" fill="hold" nodeType="afterEffect">
                                  <p:stCondLst>
                                    <p:cond delay="0"/>
                                  </p:stCondLst>
                                  <p:childTnLst>
                                    <p:set>
                                      <p:cBhvr>
                                        <p:cTn id="127" dur="1" fill="hold">
                                          <p:stCondLst>
                                            <p:cond delay="0"/>
                                          </p:stCondLst>
                                        </p:cTn>
                                        <p:tgtEl>
                                          <p:spTgt spid="36"/>
                                        </p:tgtEl>
                                        <p:attrNameLst>
                                          <p:attrName>style.visibility</p:attrName>
                                        </p:attrNameLst>
                                      </p:cBhvr>
                                      <p:to>
                                        <p:strVal val="visible"/>
                                      </p:to>
                                    </p:set>
                                    <p:animEffect transition="in" filter="box(out)">
                                      <p:cBhvr>
                                        <p:cTn id="12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21" grpId="0" bldLvl="0" animBg="1"/>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08950" name="Group 54"/>
          <p:cNvGraphicFramePr>
            <a:graphicFrameLocks noGrp="1"/>
          </p:cNvGraphicFramePr>
          <p:nvPr/>
        </p:nvGraphicFramePr>
        <p:xfrm>
          <a:off x="1809750" y="1357313"/>
          <a:ext cx="8643620" cy="4500245"/>
        </p:xfrm>
        <a:graphic>
          <a:graphicData uri="http://schemas.openxmlformats.org/drawingml/2006/table">
            <a:tbl>
              <a:tblPr/>
              <a:tblGrid>
                <a:gridCol w="2341880"/>
                <a:gridCol w="1512570"/>
                <a:gridCol w="1655445"/>
                <a:gridCol w="1776095"/>
                <a:gridCol w="1357630"/>
              </a:tblGrid>
              <a:tr h="459105">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变量存储类别</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400050" algn="just"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函 数 内</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cPr/>
                </a:tc>
                <a:tc gridSpan="2">
                  <a:txBody>
                    <a:bodyPr/>
                    <a:lstStyle/>
                    <a:p>
                      <a:pPr marL="0" marR="0" lvl="0" indent="400050" algn="just"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函 数 外</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cPr/>
                </a:tc>
              </a:tr>
              <a:tr h="458470">
                <a:tc v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作用域</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存在性</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作用域</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存在性</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0330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自动变量和寄存器变量</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694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静态局部变量</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757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静态外部变量</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r>
                        <a:rPr kumimoji="0" lang="en-US"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r>
                        <a:rPr kumimoji="0" lang="zh-CN" altLang="en-US"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只限本文件</a:t>
                      </a:r>
                      <a:r>
                        <a:rPr kumimoji="0" lang="en-US"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485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外部变量</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zh-CN" sz="2800" b="1" i="0" u="none" strike="noStrike" cap="none" normalizeH="0" baseline="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07915" name="Rectangle 1"/>
          <p:cNvSpPr/>
          <p:nvPr/>
        </p:nvSpPr>
        <p:spPr>
          <a:xfrm>
            <a:off x="2166938" y="643256"/>
            <a:ext cx="8001000" cy="583565"/>
          </a:xfrm>
          <a:prstGeom prst="rect">
            <a:avLst/>
          </a:prstGeom>
          <a:noFill/>
          <a:ln w="9525">
            <a:noFill/>
          </a:ln>
        </p:spPr>
        <p:txBody>
          <a:bodyPr lIns="0" rIns="0" anchor="ctr" anchorCtr="0">
            <a:spAutoFit/>
          </a:bodyPr>
          <a:p>
            <a:pPr indent="936625" eaLnBrk="0" hangingPunct="0"/>
            <a:r>
              <a:rPr lang="zh-CN" altLang="en-US" sz="3200" b="1" dirty="0">
                <a:latin typeface="Arial" panose="020B0604020202020204" pitchFamily="34" charset="0"/>
                <a:cs typeface="Courier New" panose="02070309020205020404" pitchFamily="49" charset="0"/>
              </a:rPr>
              <a:t>各种类型变量的作用域和存在性的情况</a:t>
            </a:r>
            <a:endParaRPr lang="zh-CN" altLang="en-US" sz="3200" dirty="0">
              <a:latin typeface="Arial" panose="020B0604020202020204" pitchFamily="34" charset="0"/>
            </a:endParaRPr>
          </a:p>
        </p:txBody>
      </p:sp>
      <p:pic>
        <p:nvPicPr>
          <p:cNvPr id="207916"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9922" name="内容占位符 2"/>
          <p:cNvSpPr>
            <a:spLocks noGrp="1"/>
          </p:cNvSpPr>
          <p:nvPr>
            <p:ph idx="1"/>
          </p:nvPr>
        </p:nvSpPr>
        <p:spPr>
          <a:xfrm>
            <a:off x="1881188" y="1071563"/>
            <a:ext cx="8501062" cy="5053012"/>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(5) static</a:t>
            </a:r>
            <a:r>
              <a:rPr kumimoji="1" lang="zh-CN" altLang="zh-CN" dirty="0">
                <a:latin typeface="+mn-lt"/>
                <a:ea typeface="+mn-ea"/>
                <a:cs typeface="+mn-cs"/>
              </a:rPr>
              <a:t>对局部变量和全局变量的作用不同</a:t>
            </a:r>
            <a:endParaRPr kumimoji="1" lang="en-US" altLang="zh-CN" dirty="0">
              <a:latin typeface="+mn-lt"/>
              <a:ea typeface="+mn-ea"/>
              <a:cs typeface="+mn-cs"/>
            </a:endParaRPr>
          </a:p>
          <a:p>
            <a:pPr lvl="1"/>
            <a:r>
              <a:rPr kumimoji="1" lang="zh-CN" altLang="zh-CN" dirty="0">
                <a:latin typeface="+mn-lt"/>
                <a:ea typeface="+mn-ea"/>
              </a:rPr>
              <a:t>局部变量使变量由动态存储方式改变为静态存储方式</a:t>
            </a:r>
            <a:endParaRPr kumimoji="1" lang="en-US" altLang="zh-CN" dirty="0">
              <a:latin typeface="+mn-lt"/>
              <a:ea typeface="+mn-ea"/>
            </a:endParaRPr>
          </a:p>
          <a:p>
            <a:pPr lvl="1"/>
            <a:r>
              <a:rPr kumimoji="1" lang="zh-CN" altLang="zh-CN" dirty="0">
                <a:latin typeface="+mn-lt"/>
                <a:ea typeface="+mn-ea"/>
              </a:rPr>
              <a:t>全局变量使变量局部化</a:t>
            </a:r>
            <a:r>
              <a:rPr kumimoji="1" lang="en-US" altLang="zh-CN" dirty="0">
                <a:latin typeface="+mn-lt"/>
                <a:ea typeface="+mn-ea"/>
              </a:rPr>
              <a:t>(</a:t>
            </a:r>
            <a:r>
              <a:rPr kumimoji="1" lang="zh-CN" altLang="zh-CN" dirty="0">
                <a:latin typeface="+mn-lt"/>
                <a:ea typeface="+mn-ea"/>
              </a:rPr>
              <a:t>局部于本文件</a:t>
            </a:r>
            <a:r>
              <a:rPr kumimoji="1" lang="en-US" altLang="zh-CN" dirty="0">
                <a:latin typeface="+mn-lt"/>
                <a:ea typeface="+mn-ea"/>
              </a:rPr>
              <a:t>)</a:t>
            </a:r>
            <a:r>
              <a:rPr kumimoji="1" lang="zh-CN" altLang="en-US" dirty="0">
                <a:latin typeface="+mn-lt"/>
                <a:ea typeface="+mn-ea"/>
              </a:rPr>
              <a:t>，</a:t>
            </a:r>
            <a:r>
              <a:rPr kumimoji="1" lang="zh-CN" altLang="zh-CN" dirty="0">
                <a:latin typeface="+mn-lt"/>
                <a:ea typeface="+mn-ea"/>
              </a:rPr>
              <a:t>但仍为静态存储方式</a:t>
            </a:r>
            <a:endParaRPr kumimoji="1" lang="en-US" altLang="zh-CN" dirty="0">
              <a:latin typeface="+mn-lt"/>
              <a:ea typeface="+mn-ea"/>
            </a:endParaRPr>
          </a:p>
          <a:p>
            <a:pPr lvl="1"/>
            <a:r>
              <a:rPr kumimoji="1" lang="zh-CN" altLang="zh-CN" dirty="0">
                <a:latin typeface="+mn-lt"/>
                <a:ea typeface="+mn-ea"/>
              </a:rPr>
              <a:t>从作用域角度看</a:t>
            </a:r>
            <a:r>
              <a:rPr kumimoji="1" lang="zh-CN" altLang="en-US" dirty="0">
                <a:latin typeface="+mn-lt"/>
                <a:ea typeface="+mn-ea"/>
              </a:rPr>
              <a:t>，</a:t>
            </a:r>
            <a:r>
              <a:rPr kumimoji="1" lang="zh-CN" altLang="zh-CN" dirty="0">
                <a:latin typeface="+mn-lt"/>
                <a:ea typeface="+mn-ea"/>
              </a:rPr>
              <a:t>凡有</a:t>
            </a:r>
            <a:r>
              <a:rPr kumimoji="1" lang="en-US" altLang="zh-CN" dirty="0">
                <a:latin typeface="+mn-lt"/>
                <a:ea typeface="+mn-ea"/>
              </a:rPr>
              <a:t>static</a:t>
            </a:r>
            <a:r>
              <a:rPr kumimoji="1" lang="zh-CN" altLang="zh-CN" dirty="0">
                <a:latin typeface="+mn-lt"/>
                <a:ea typeface="+mn-ea"/>
              </a:rPr>
              <a:t>声明的</a:t>
            </a:r>
            <a:r>
              <a:rPr kumimoji="1" lang="zh-CN" altLang="en-US" dirty="0">
                <a:latin typeface="+mn-lt"/>
                <a:ea typeface="+mn-ea"/>
              </a:rPr>
              <a:t>，</a:t>
            </a:r>
            <a:r>
              <a:rPr kumimoji="1" lang="zh-CN" altLang="zh-CN" dirty="0">
                <a:latin typeface="+mn-lt"/>
                <a:ea typeface="+mn-ea"/>
              </a:rPr>
              <a:t>其作用域都是局限的</a:t>
            </a:r>
            <a:r>
              <a:rPr kumimoji="1" lang="zh-CN" altLang="en-US" dirty="0">
                <a:latin typeface="+mn-lt"/>
                <a:ea typeface="+mn-ea"/>
              </a:rPr>
              <a:t>，</a:t>
            </a:r>
            <a:r>
              <a:rPr kumimoji="1" lang="zh-CN" altLang="zh-CN" dirty="0">
                <a:latin typeface="+mn-lt"/>
                <a:ea typeface="+mn-ea"/>
              </a:rPr>
              <a:t>或者是局限于本函数内</a:t>
            </a:r>
            <a:r>
              <a:rPr kumimoji="1" lang="en-US" altLang="zh-CN" dirty="0">
                <a:latin typeface="+mn-lt"/>
                <a:ea typeface="+mn-ea"/>
              </a:rPr>
              <a:t>(</a:t>
            </a:r>
            <a:r>
              <a:rPr kumimoji="1" lang="zh-CN" altLang="zh-CN" dirty="0">
                <a:latin typeface="+mn-lt"/>
                <a:ea typeface="+mn-ea"/>
              </a:rPr>
              <a:t>静态局部变量</a:t>
            </a:r>
            <a:r>
              <a:rPr kumimoji="1" lang="en-US" altLang="zh-CN" dirty="0">
                <a:latin typeface="+mn-lt"/>
                <a:ea typeface="+mn-ea"/>
              </a:rPr>
              <a:t>)</a:t>
            </a:r>
            <a:r>
              <a:rPr kumimoji="1" lang="zh-CN" altLang="en-US" dirty="0">
                <a:latin typeface="+mn-lt"/>
                <a:ea typeface="+mn-ea"/>
              </a:rPr>
              <a:t>，</a:t>
            </a:r>
            <a:r>
              <a:rPr kumimoji="1" lang="zh-CN" altLang="zh-CN" dirty="0">
                <a:latin typeface="+mn-lt"/>
                <a:ea typeface="+mn-ea"/>
              </a:rPr>
              <a:t>或者局限于本文件内</a:t>
            </a:r>
            <a:r>
              <a:rPr kumimoji="1" lang="en-US" altLang="zh-CN" dirty="0">
                <a:latin typeface="+mn-lt"/>
                <a:ea typeface="+mn-ea"/>
              </a:rPr>
              <a:t>(</a:t>
            </a:r>
            <a:r>
              <a:rPr kumimoji="1" lang="zh-CN" altLang="zh-CN" dirty="0">
                <a:latin typeface="+mn-lt"/>
                <a:ea typeface="+mn-ea"/>
              </a:rPr>
              <a:t>静态外部变量</a:t>
            </a:r>
            <a:r>
              <a:rPr kumimoji="1" lang="en-US" altLang="zh-CN" dirty="0">
                <a:latin typeface="+mn-lt"/>
                <a:ea typeface="+mn-ea"/>
              </a:rPr>
              <a:t>)</a:t>
            </a:r>
            <a:endParaRPr kumimoji="1" lang="zh-CN" altLang="en-US" dirty="0">
              <a:latin typeface="+mn-lt"/>
              <a:ea typeface="+mn-ea"/>
            </a:endParaRPr>
          </a:p>
        </p:txBody>
      </p:sp>
      <p:pic>
        <p:nvPicPr>
          <p:cNvPr id="208899"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9922">
                                            <p:txEl>
                                              <p:charRg st="26" end="50"/>
                                            </p:txEl>
                                          </p:spTgt>
                                        </p:tgtEl>
                                        <p:attrNameLst>
                                          <p:attrName>style.visibility</p:attrName>
                                        </p:attrNameLst>
                                      </p:cBhvr>
                                      <p:to>
                                        <p:strVal val="visible"/>
                                      </p:to>
                                    </p:set>
                                    <p:animEffect transition="in" filter="blinds(horizontal)">
                                      <p:cBhvr>
                                        <p:cTn id="7" dur="500"/>
                                        <p:tgtEl>
                                          <p:spTgt spid="209922">
                                            <p:txEl>
                                              <p:charRg st="26" end="5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9922">
                                            <p:txEl>
                                              <p:charRg st="50" end="79"/>
                                            </p:txEl>
                                          </p:spTgt>
                                        </p:tgtEl>
                                        <p:attrNameLst>
                                          <p:attrName>style.visibility</p:attrName>
                                        </p:attrNameLst>
                                      </p:cBhvr>
                                      <p:to>
                                        <p:strVal val="visible"/>
                                      </p:to>
                                    </p:set>
                                    <p:animEffect transition="in" filter="blinds(horizontal)">
                                      <p:cBhvr>
                                        <p:cTn id="12" dur="500"/>
                                        <p:tgtEl>
                                          <p:spTgt spid="209922">
                                            <p:txEl>
                                              <p:charRg st="50" end="7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9922">
                                            <p:txEl>
                                              <p:charRg st="79" end="146"/>
                                            </p:txEl>
                                          </p:spTgt>
                                        </p:tgtEl>
                                        <p:attrNameLst>
                                          <p:attrName>style.visibility</p:attrName>
                                        </p:attrNameLst>
                                      </p:cBhvr>
                                      <p:to>
                                        <p:strVal val="visible"/>
                                      </p:to>
                                    </p:set>
                                    <p:animEffect transition="in" filter="blinds(horizontal)">
                                      <p:cBhvr>
                                        <p:cTn id="17" dur="500"/>
                                        <p:tgtEl>
                                          <p:spTgt spid="209922">
                                            <p:txEl>
                                              <p:charRg st="79" end="1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802482"/>
            <a:ext cx="821531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5.10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关于变量的声明和定义</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0947" name="Rectangle 3"/>
          <p:cNvSpPr>
            <a:spLocks noGrp="1"/>
          </p:cNvSpPr>
          <p:nvPr>
            <p:ph idx="1"/>
          </p:nvPr>
        </p:nvSpPr>
        <p:spPr>
          <a:xfrm>
            <a:off x="2309813" y="1643063"/>
            <a:ext cx="7643812" cy="4929187"/>
          </a:xfrm>
        </p:spPr>
        <p:txBody>
          <a:bodyPr vert="horz" wrap="square" lIns="91440" tIns="45720" rIns="91440" bIns="45720" anchor="t" anchorCtr="0"/>
          <a:p>
            <a:r>
              <a:rPr kumimoji="1" lang="zh-CN" altLang="zh-CN" dirty="0">
                <a:latin typeface="+mn-lt"/>
                <a:ea typeface="+mn-ea"/>
                <a:cs typeface="+mn-cs"/>
              </a:rPr>
              <a:t>一般为了叙述方便，把建立存储空间的</a:t>
            </a:r>
            <a:r>
              <a:rPr kumimoji="1" lang="zh-CN" altLang="en-US" dirty="0">
                <a:latin typeface="+mn-lt"/>
                <a:ea typeface="+mn-ea"/>
                <a:cs typeface="+mn-cs"/>
              </a:rPr>
              <a:t>变量</a:t>
            </a:r>
            <a:r>
              <a:rPr kumimoji="1" lang="zh-CN" altLang="zh-CN" dirty="0">
                <a:latin typeface="+mn-lt"/>
                <a:ea typeface="+mn-ea"/>
                <a:cs typeface="+mn-cs"/>
              </a:rPr>
              <a:t>声明称</a:t>
            </a:r>
            <a:r>
              <a:rPr kumimoji="1" lang="zh-CN" altLang="zh-CN" dirty="0">
                <a:solidFill>
                  <a:srgbClr val="0000CC"/>
                </a:solidFill>
                <a:latin typeface="+mn-lt"/>
                <a:ea typeface="+mn-ea"/>
                <a:cs typeface="+mn-cs"/>
              </a:rPr>
              <a:t>定义</a:t>
            </a:r>
            <a:r>
              <a:rPr kumimoji="1" lang="zh-CN" altLang="zh-CN" dirty="0">
                <a:latin typeface="+mn-lt"/>
                <a:ea typeface="+mn-ea"/>
                <a:cs typeface="+mn-cs"/>
              </a:rPr>
              <a:t>，而把不需要建立存储空间的声明称为</a:t>
            </a:r>
            <a:r>
              <a:rPr kumimoji="1" lang="zh-CN" altLang="zh-CN" dirty="0">
                <a:solidFill>
                  <a:srgbClr val="0000CC"/>
                </a:solidFill>
                <a:latin typeface="+mn-lt"/>
                <a:ea typeface="+mn-ea"/>
                <a:cs typeface="+mn-cs"/>
              </a:rPr>
              <a:t>声明</a:t>
            </a:r>
            <a:endParaRPr kumimoji="1" lang="zh-CN" altLang="zh-CN" dirty="0">
              <a:solidFill>
                <a:srgbClr val="0000CC"/>
              </a:solidFill>
              <a:latin typeface="+mn-lt"/>
              <a:ea typeface="+mn-ea"/>
              <a:cs typeface="+mn-cs"/>
            </a:endParaRPr>
          </a:p>
          <a:p>
            <a:r>
              <a:rPr kumimoji="1" lang="zh-CN" altLang="zh-CN" dirty="0">
                <a:latin typeface="+mn-lt"/>
                <a:ea typeface="+mn-ea"/>
                <a:cs typeface="+mn-cs"/>
              </a:rPr>
              <a:t>在函数中出现的对变量的声明</a:t>
            </a:r>
            <a:r>
              <a:rPr kumimoji="1" lang="en-US" altLang="zh-CN" dirty="0">
                <a:latin typeface="+mn-lt"/>
                <a:ea typeface="+mn-ea"/>
                <a:cs typeface="+mn-cs"/>
              </a:rPr>
              <a:t>(</a:t>
            </a:r>
            <a:r>
              <a:rPr kumimoji="1" lang="zh-CN" altLang="zh-CN" dirty="0">
                <a:latin typeface="+mn-lt"/>
                <a:ea typeface="+mn-ea"/>
                <a:cs typeface="+mn-cs"/>
              </a:rPr>
              <a:t>除了用</a:t>
            </a:r>
            <a:r>
              <a:rPr kumimoji="1" lang="en-US" altLang="zh-CN" dirty="0">
                <a:latin typeface="+mn-lt"/>
                <a:ea typeface="+mn-ea"/>
                <a:cs typeface="+mn-cs"/>
              </a:rPr>
              <a:t>extern</a:t>
            </a:r>
            <a:r>
              <a:rPr kumimoji="1" lang="zh-CN" altLang="zh-CN" dirty="0">
                <a:latin typeface="+mn-lt"/>
                <a:ea typeface="+mn-ea"/>
                <a:cs typeface="+mn-cs"/>
              </a:rPr>
              <a:t>声明的以外</a:t>
            </a:r>
            <a:r>
              <a:rPr kumimoji="1" lang="en-US" altLang="zh-CN" dirty="0">
                <a:latin typeface="+mn-lt"/>
                <a:ea typeface="+mn-ea"/>
                <a:cs typeface="+mn-cs"/>
              </a:rPr>
              <a:t>)</a:t>
            </a:r>
            <a:r>
              <a:rPr kumimoji="1" lang="zh-CN" altLang="zh-CN" dirty="0">
                <a:latin typeface="+mn-lt"/>
                <a:ea typeface="+mn-ea"/>
                <a:cs typeface="+mn-cs"/>
              </a:rPr>
              <a:t>都是定义</a:t>
            </a:r>
            <a:endParaRPr kumimoji="1" lang="en-US" altLang="zh-CN" dirty="0">
              <a:latin typeface="+mn-lt"/>
              <a:ea typeface="+mn-ea"/>
              <a:cs typeface="+mn-cs"/>
            </a:endParaRPr>
          </a:p>
          <a:p>
            <a:r>
              <a:rPr kumimoji="1" lang="zh-CN" altLang="zh-CN" dirty="0">
                <a:latin typeface="+mn-lt"/>
                <a:ea typeface="+mn-ea"/>
                <a:cs typeface="+mn-cs"/>
              </a:rPr>
              <a:t>在函数中对其他函数的声明不是函数的定义</a:t>
            </a:r>
            <a:endParaRPr kumimoji="1" lang="en-US" altLang="zh-CN" dirty="0">
              <a:latin typeface="+mn-lt"/>
              <a:ea typeface="+mn-ea"/>
              <a:cs typeface="+mn-cs"/>
            </a:endParaRPr>
          </a:p>
        </p:txBody>
      </p:sp>
      <p:pic>
        <p:nvPicPr>
          <p:cNvPr id="209924"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0947">
                                            <p:txEl>
                                              <p:charRg st="0" end="44"/>
                                            </p:txEl>
                                          </p:spTgt>
                                        </p:tgtEl>
                                        <p:attrNameLst>
                                          <p:attrName>style.visibility</p:attrName>
                                        </p:attrNameLst>
                                      </p:cBhvr>
                                      <p:to>
                                        <p:strVal val="visible"/>
                                      </p:to>
                                    </p:set>
                                    <p:animEffect transition="in" filter="blinds(horizontal)">
                                      <p:cBhvr>
                                        <p:cTn id="7" dur="500"/>
                                        <p:tgtEl>
                                          <p:spTgt spid="210947">
                                            <p:txEl>
                                              <p:charRg st="0" end="4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0947">
                                            <p:txEl>
                                              <p:charRg st="44" end="78"/>
                                            </p:txEl>
                                          </p:spTgt>
                                        </p:tgtEl>
                                        <p:attrNameLst>
                                          <p:attrName>style.visibility</p:attrName>
                                        </p:attrNameLst>
                                      </p:cBhvr>
                                      <p:to>
                                        <p:strVal val="visible"/>
                                      </p:to>
                                    </p:set>
                                    <p:animEffect transition="in" filter="blinds(horizontal)">
                                      <p:cBhvr>
                                        <p:cTn id="12" dur="500"/>
                                        <p:tgtEl>
                                          <p:spTgt spid="210947">
                                            <p:txEl>
                                              <p:charRg st="44" end="7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0947">
                                            <p:txEl>
                                              <p:charRg st="78" end="98"/>
                                            </p:txEl>
                                          </p:spTgt>
                                        </p:tgtEl>
                                        <p:attrNameLst>
                                          <p:attrName>style.visibility</p:attrName>
                                        </p:attrNameLst>
                                      </p:cBhvr>
                                      <p:to>
                                        <p:strVal val="visible"/>
                                      </p:to>
                                    </p:set>
                                    <p:animEffect transition="in" filter="blinds(horizontal)">
                                      <p:cBhvr>
                                        <p:cTn id="17" dur="500"/>
                                        <p:tgtEl>
                                          <p:spTgt spid="210947">
                                            <p:txEl>
                                              <p:charRg st="78" end="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1286669"/>
            <a:ext cx="821531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内部函数和外部函数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0947" name="Rectangle 3"/>
          <p:cNvSpPr>
            <a:spLocks noGrp="1"/>
          </p:cNvSpPr>
          <p:nvPr>
            <p:ph idx="1"/>
          </p:nvPr>
        </p:nvSpPr>
        <p:spPr>
          <a:xfrm>
            <a:off x="3095625" y="2643188"/>
            <a:ext cx="5929313" cy="2071687"/>
          </a:xfrm>
        </p:spPr>
        <p:txBody>
          <a:bodyPr vert="horz" wrap="square" lIns="91440" tIns="45720" rIns="91440" bIns="45720" anchor="t" anchorCtr="0"/>
          <a:p>
            <a:pPr>
              <a:buFont typeface="Wingdings" panose="05000000000000000000" pitchFamily="2" charset="2"/>
              <a:buNone/>
            </a:pPr>
            <a:r>
              <a:rPr kumimoji="1" lang="en-US" altLang="zh-CN" sz="3600" dirty="0">
                <a:latin typeface="+mn-lt"/>
                <a:ea typeface="+mn-ea"/>
                <a:cs typeface="+mn-cs"/>
                <a:hlinkClick r:id="rId1" action="ppaction://hlinksldjump"/>
              </a:rPr>
              <a:t>5.11.1 </a:t>
            </a:r>
            <a:r>
              <a:rPr kumimoji="1" lang="zh-CN" altLang="zh-CN" sz="3600" dirty="0">
                <a:latin typeface="+mn-lt"/>
                <a:ea typeface="+mn-ea"/>
                <a:cs typeface="+mn-cs"/>
                <a:hlinkClick r:id="rId1" action="ppaction://hlinksldjump"/>
              </a:rPr>
              <a:t>内部函数</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2" action="ppaction://hlinksldjump"/>
              </a:rPr>
              <a:t>5.11.2 </a:t>
            </a:r>
            <a:r>
              <a:rPr kumimoji="1" lang="zh-CN" altLang="zh-CN" sz="3600" dirty="0">
                <a:latin typeface="+mn-lt"/>
                <a:ea typeface="+mn-ea"/>
                <a:cs typeface="+mn-cs"/>
                <a:hlinkClick r:id="rId2" action="ppaction://hlinksldjump"/>
              </a:rPr>
              <a:t>外部函数</a:t>
            </a:r>
            <a:endParaRPr kumimoji="1" lang="en-US" altLang="zh-CN" sz="3600" dirty="0">
              <a:latin typeface="+mn-lt"/>
              <a:ea typeface="+mn-ea"/>
              <a:cs typeface="+mn-cs"/>
            </a:endParaRPr>
          </a:p>
        </p:txBody>
      </p:sp>
      <p:pic>
        <p:nvPicPr>
          <p:cNvPr id="210948" name="图片 3"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858044"/>
            <a:ext cx="821531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内部函数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2995" name="Rectangle 3"/>
          <p:cNvSpPr>
            <a:spLocks noGrp="1"/>
          </p:cNvSpPr>
          <p:nvPr>
            <p:ph idx="1"/>
          </p:nvPr>
        </p:nvSpPr>
        <p:spPr>
          <a:xfrm>
            <a:off x="2309813" y="1857375"/>
            <a:ext cx="7572375" cy="4214813"/>
          </a:xfrm>
        </p:spPr>
        <p:txBody>
          <a:bodyPr vert="horz" wrap="square" lIns="91440" tIns="45720" rIns="91440" bIns="45720" anchor="t" anchorCtr="0"/>
          <a:p>
            <a:r>
              <a:rPr kumimoji="1" lang="zh-CN" altLang="zh-CN" dirty="0">
                <a:latin typeface="+mn-lt"/>
                <a:ea typeface="+mn-ea"/>
                <a:cs typeface="+mn-cs"/>
              </a:rPr>
              <a:t>如果一个函数只能被本文件中其他函数所调用</a:t>
            </a:r>
            <a:r>
              <a:rPr kumimoji="1" lang="zh-CN" altLang="en-US" dirty="0">
                <a:latin typeface="+mn-lt"/>
                <a:ea typeface="+mn-ea"/>
                <a:cs typeface="+mn-cs"/>
              </a:rPr>
              <a:t>，</a:t>
            </a:r>
            <a:r>
              <a:rPr kumimoji="1" lang="zh-CN" altLang="zh-CN" dirty="0">
                <a:latin typeface="+mn-lt"/>
                <a:ea typeface="+mn-ea"/>
                <a:cs typeface="+mn-cs"/>
              </a:rPr>
              <a:t>它称为</a:t>
            </a:r>
            <a:r>
              <a:rPr kumimoji="1" lang="zh-CN" altLang="zh-CN" dirty="0">
                <a:solidFill>
                  <a:srgbClr val="C00000"/>
                </a:solidFill>
                <a:latin typeface="+mn-lt"/>
                <a:ea typeface="+mn-ea"/>
                <a:cs typeface="+mn-cs"/>
              </a:rPr>
              <a:t>内部函数</a:t>
            </a:r>
            <a:r>
              <a:rPr kumimoji="1" lang="zh-CN" altLang="zh-CN" dirty="0">
                <a:latin typeface="+mn-lt"/>
                <a:ea typeface="+mn-ea"/>
                <a:cs typeface="+mn-cs"/>
              </a:rPr>
              <a:t>。</a:t>
            </a:r>
            <a:endParaRPr kumimoji="1" lang="en-US" altLang="zh-CN" dirty="0">
              <a:latin typeface="+mn-lt"/>
              <a:ea typeface="+mn-ea"/>
              <a:cs typeface="+mn-cs"/>
            </a:endParaRPr>
          </a:p>
          <a:p>
            <a:r>
              <a:rPr kumimoji="1" lang="zh-CN" altLang="zh-CN" dirty="0">
                <a:latin typeface="+mn-lt"/>
                <a:ea typeface="+mn-ea"/>
                <a:cs typeface="+mn-cs"/>
              </a:rPr>
              <a:t>在定义内部函数时</a:t>
            </a:r>
            <a:r>
              <a:rPr kumimoji="1" lang="zh-CN" altLang="en-US" dirty="0">
                <a:latin typeface="+mn-lt"/>
                <a:ea typeface="+mn-ea"/>
                <a:cs typeface="+mn-cs"/>
              </a:rPr>
              <a:t>，</a:t>
            </a:r>
            <a:r>
              <a:rPr kumimoji="1" lang="zh-CN" altLang="zh-CN" dirty="0">
                <a:latin typeface="+mn-lt"/>
                <a:ea typeface="+mn-ea"/>
                <a:cs typeface="+mn-cs"/>
              </a:rPr>
              <a:t>在函数名和函数类型的前面加</a:t>
            </a:r>
            <a:r>
              <a:rPr kumimoji="1" lang="en-US" altLang="zh-CN" dirty="0">
                <a:latin typeface="+mn-lt"/>
                <a:ea typeface="+mn-ea"/>
                <a:cs typeface="+mn-cs"/>
              </a:rPr>
              <a:t>static</a:t>
            </a:r>
            <a:r>
              <a:rPr kumimoji="1" lang="zh-CN" altLang="zh-CN" dirty="0">
                <a:latin typeface="+mn-lt"/>
                <a:ea typeface="+mn-ea"/>
                <a:cs typeface="+mn-cs"/>
              </a:rPr>
              <a:t>，即</a:t>
            </a:r>
            <a:r>
              <a:rPr kumimoji="1" lang="en-US" altLang="zh-CN" dirty="0">
                <a:latin typeface="+mn-lt"/>
                <a:ea typeface="+mn-ea"/>
                <a:cs typeface="+mn-cs"/>
              </a:rPr>
              <a:t>:</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static </a:t>
            </a:r>
            <a:r>
              <a:rPr kumimoji="1" lang="zh-CN" altLang="zh-CN" dirty="0">
                <a:latin typeface="+mn-lt"/>
                <a:ea typeface="+mn-ea"/>
                <a:cs typeface="+mn-cs"/>
              </a:rPr>
              <a:t>类型名 函数名</a:t>
            </a:r>
            <a:r>
              <a:rPr kumimoji="1" lang="en-US" altLang="zh-CN" dirty="0">
                <a:latin typeface="+mn-lt"/>
                <a:ea typeface="+mn-ea"/>
                <a:cs typeface="+mn-cs"/>
              </a:rPr>
              <a:t>(</a:t>
            </a:r>
            <a:r>
              <a:rPr kumimoji="1" lang="zh-CN" altLang="zh-CN" dirty="0">
                <a:latin typeface="+mn-lt"/>
                <a:ea typeface="+mn-ea"/>
                <a:cs typeface="+mn-cs"/>
              </a:rPr>
              <a:t>形参表</a:t>
            </a:r>
            <a:r>
              <a:rPr kumimoji="1" lang="en-US" altLang="zh-CN" dirty="0">
                <a:latin typeface="+mn-lt"/>
                <a:ea typeface="+mn-ea"/>
                <a:cs typeface="+mn-cs"/>
              </a:rPr>
              <a:t>) </a:t>
            </a:r>
            <a:endParaRPr kumimoji="1" lang="en-US" altLang="zh-CN" dirty="0">
              <a:latin typeface="+mn-lt"/>
              <a:ea typeface="+mn-ea"/>
              <a:cs typeface="+mn-cs"/>
            </a:endParaRPr>
          </a:p>
        </p:txBody>
      </p:sp>
      <p:pic>
        <p:nvPicPr>
          <p:cNvPr id="211972"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2995">
                                            <p:txEl>
                                              <p:charRg st="30" end="62"/>
                                            </p:txEl>
                                          </p:spTgt>
                                        </p:tgtEl>
                                        <p:attrNameLst>
                                          <p:attrName>style.visibility</p:attrName>
                                        </p:attrNameLst>
                                      </p:cBhvr>
                                      <p:to>
                                        <p:strVal val="visible"/>
                                      </p:to>
                                    </p:set>
                                    <p:animEffect transition="in" filter="blinds(horizontal)">
                                      <p:cBhvr>
                                        <p:cTn id="7" dur="500"/>
                                        <p:tgtEl>
                                          <p:spTgt spid="212995">
                                            <p:txEl>
                                              <p:charRg st="30" end="6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12995">
                                            <p:txEl>
                                              <p:charRg st="62" end="87"/>
                                            </p:txEl>
                                          </p:spTgt>
                                        </p:tgtEl>
                                        <p:attrNameLst>
                                          <p:attrName>style.visibility</p:attrName>
                                        </p:attrNameLst>
                                      </p:cBhvr>
                                      <p:to>
                                        <p:strVal val="visible"/>
                                      </p:to>
                                    </p:set>
                                    <p:animEffect transition="in" filter="blinds(horizontal)">
                                      <p:cBhvr>
                                        <p:cTn id="10" dur="500"/>
                                        <p:tgtEl>
                                          <p:spTgt spid="212995">
                                            <p:txEl>
                                              <p:charRg st="62" end="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858044"/>
            <a:ext cx="821531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5.11.1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内部函数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4019" name="Rectangle 3"/>
          <p:cNvSpPr>
            <a:spLocks noGrp="1"/>
          </p:cNvSpPr>
          <p:nvPr>
            <p:ph idx="1"/>
          </p:nvPr>
        </p:nvSpPr>
        <p:spPr>
          <a:xfrm>
            <a:off x="2309813" y="1857375"/>
            <a:ext cx="7572375" cy="4214813"/>
          </a:xfrm>
        </p:spPr>
        <p:txBody>
          <a:bodyPr vert="horz" wrap="square" lIns="91440" tIns="45720" rIns="91440" bIns="45720" anchor="t" anchorCtr="0"/>
          <a:p>
            <a:r>
              <a:rPr kumimoji="1" lang="zh-CN" altLang="zh-CN" dirty="0">
                <a:latin typeface="+mn-lt"/>
                <a:ea typeface="+mn-ea"/>
                <a:cs typeface="+mn-cs"/>
              </a:rPr>
              <a:t>内部函数又称静态函数，因为它是用</a:t>
            </a:r>
            <a:r>
              <a:rPr kumimoji="1" lang="en-US" altLang="zh-CN" dirty="0">
                <a:latin typeface="+mn-lt"/>
                <a:ea typeface="+mn-ea"/>
                <a:cs typeface="+mn-cs"/>
              </a:rPr>
              <a:t>static</a:t>
            </a:r>
            <a:r>
              <a:rPr kumimoji="1" lang="zh-CN" altLang="zh-CN" dirty="0">
                <a:latin typeface="+mn-lt"/>
                <a:ea typeface="+mn-ea"/>
                <a:cs typeface="+mn-cs"/>
              </a:rPr>
              <a:t>声明的</a:t>
            </a:r>
            <a:endParaRPr kumimoji="1" lang="en-US" altLang="zh-CN" dirty="0">
              <a:latin typeface="+mn-lt"/>
              <a:ea typeface="+mn-ea"/>
              <a:cs typeface="+mn-cs"/>
            </a:endParaRPr>
          </a:p>
          <a:p>
            <a:r>
              <a:rPr kumimoji="1" lang="zh-CN" altLang="zh-CN" dirty="0">
                <a:latin typeface="+mn-lt"/>
                <a:ea typeface="+mn-ea"/>
                <a:cs typeface="+mn-cs"/>
              </a:rPr>
              <a:t>通常把只能由本文件使用的函数和外部变量放在文件的开头，前面都冠以</a:t>
            </a:r>
            <a:r>
              <a:rPr kumimoji="1" lang="en-US" altLang="zh-CN" dirty="0">
                <a:latin typeface="+mn-lt"/>
                <a:ea typeface="+mn-ea"/>
                <a:cs typeface="+mn-cs"/>
              </a:rPr>
              <a:t>static</a:t>
            </a:r>
            <a:r>
              <a:rPr kumimoji="1" lang="zh-CN" altLang="zh-CN" dirty="0">
                <a:latin typeface="+mn-lt"/>
                <a:ea typeface="+mn-ea"/>
                <a:cs typeface="+mn-cs"/>
              </a:rPr>
              <a:t>使之局部化，其他文件不能引用</a:t>
            </a:r>
            <a:endParaRPr kumimoji="1" lang="en-US" altLang="zh-CN" dirty="0">
              <a:latin typeface="+mn-lt"/>
              <a:ea typeface="+mn-ea"/>
              <a:cs typeface="+mn-cs"/>
            </a:endParaRPr>
          </a:p>
          <a:p>
            <a:r>
              <a:rPr kumimoji="1" lang="zh-CN" altLang="zh-CN" dirty="0">
                <a:latin typeface="+mn-lt"/>
                <a:ea typeface="+mn-ea"/>
                <a:cs typeface="+mn-cs"/>
              </a:rPr>
              <a:t>提高了程序的可靠性</a:t>
            </a:r>
            <a:endParaRPr kumimoji="1" lang="en-US" altLang="zh-CN" dirty="0">
              <a:latin typeface="+mn-lt"/>
              <a:ea typeface="+mn-ea"/>
              <a:cs typeface="+mn-cs"/>
            </a:endParaRPr>
          </a:p>
        </p:txBody>
      </p:sp>
      <p:pic>
        <p:nvPicPr>
          <p:cNvPr id="212996"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4019">
                                            <p:txEl>
                                              <p:charRg st="26" end="79"/>
                                            </p:txEl>
                                          </p:spTgt>
                                        </p:tgtEl>
                                        <p:attrNameLst>
                                          <p:attrName>style.visibility</p:attrName>
                                        </p:attrNameLst>
                                      </p:cBhvr>
                                      <p:to>
                                        <p:strVal val="visible"/>
                                      </p:to>
                                    </p:set>
                                    <p:animEffect transition="in" filter="blinds(horizontal)">
                                      <p:cBhvr>
                                        <p:cTn id="7" dur="500"/>
                                        <p:tgtEl>
                                          <p:spTgt spid="214019">
                                            <p:txEl>
                                              <p:charRg st="26" end="7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4019">
                                            <p:txEl>
                                              <p:charRg st="79" end="89"/>
                                            </p:txEl>
                                          </p:spTgt>
                                        </p:tgtEl>
                                        <p:attrNameLst>
                                          <p:attrName>style.visibility</p:attrName>
                                        </p:attrNameLst>
                                      </p:cBhvr>
                                      <p:to>
                                        <p:strVal val="visible"/>
                                      </p:to>
                                    </p:set>
                                    <p:animEffect transition="in" filter="blinds(horizontal)">
                                      <p:cBhvr>
                                        <p:cTn id="12" dur="500"/>
                                        <p:tgtEl>
                                          <p:spTgt spid="214019">
                                            <p:txEl>
                                              <p:charRg st="79"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858044"/>
            <a:ext cx="821531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5.11.2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外部函数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5043" name="Rectangle 3"/>
          <p:cNvSpPr>
            <a:spLocks noGrp="1"/>
          </p:cNvSpPr>
          <p:nvPr>
            <p:ph idx="1"/>
          </p:nvPr>
        </p:nvSpPr>
        <p:spPr>
          <a:xfrm>
            <a:off x="2309813" y="1714500"/>
            <a:ext cx="7572375" cy="4429125"/>
          </a:xfrm>
        </p:spPr>
        <p:txBody>
          <a:bodyPr vert="horz" wrap="square" lIns="91440" tIns="45720" rIns="91440" bIns="45720" anchor="t" anchorCtr="0"/>
          <a:p>
            <a:r>
              <a:rPr kumimoji="1" lang="zh-CN" altLang="zh-CN" dirty="0">
                <a:latin typeface="+mn-lt"/>
                <a:ea typeface="+mn-ea"/>
                <a:cs typeface="+mn-cs"/>
              </a:rPr>
              <a:t>如果在定义函数时</a:t>
            </a:r>
            <a:r>
              <a:rPr kumimoji="1" lang="zh-CN" altLang="en-US" dirty="0">
                <a:latin typeface="+mn-lt"/>
                <a:ea typeface="+mn-ea"/>
                <a:cs typeface="+mn-cs"/>
              </a:rPr>
              <a:t>，</a:t>
            </a:r>
            <a:r>
              <a:rPr kumimoji="1" lang="zh-CN" altLang="zh-CN" dirty="0">
                <a:latin typeface="+mn-lt"/>
                <a:ea typeface="+mn-ea"/>
                <a:cs typeface="+mn-cs"/>
              </a:rPr>
              <a:t>在函数首部的最左端加关键字</a:t>
            </a:r>
            <a:r>
              <a:rPr kumimoji="1" lang="en-US" altLang="zh-CN" dirty="0">
                <a:latin typeface="+mn-lt"/>
                <a:ea typeface="+mn-ea"/>
                <a:cs typeface="+mn-cs"/>
              </a:rPr>
              <a:t>extern</a:t>
            </a:r>
            <a:r>
              <a:rPr kumimoji="1" lang="zh-CN" altLang="en-US" dirty="0">
                <a:latin typeface="+mn-lt"/>
                <a:ea typeface="+mn-ea"/>
                <a:cs typeface="+mn-cs"/>
              </a:rPr>
              <a:t>，</a:t>
            </a:r>
            <a:r>
              <a:rPr kumimoji="1" lang="zh-CN" altLang="zh-CN" dirty="0">
                <a:latin typeface="+mn-lt"/>
                <a:ea typeface="+mn-ea"/>
                <a:cs typeface="+mn-cs"/>
              </a:rPr>
              <a:t>则此函数是</a:t>
            </a:r>
            <a:r>
              <a:rPr kumimoji="1" lang="zh-CN" altLang="zh-CN" dirty="0">
                <a:solidFill>
                  <a:srgbClr val="C00000"/>
                </a:solidFill>
                <a:latin typeface="+mn-lt"/>
                <a:ea typeface="+mn-ea"/>
                <a:cs typeface="+mn-cs"/>
              </a:rPr>
              <a:t>外部函数</a:t>
            </a:r>
            <a:r>
              <a:rPr kumimoji="1" lang="zh-CN" altLang="zh-CN" dirty="0">
                <a:latin typeface="+mn-lt"/>
                <a:ea typeface="+mn-ea"/>
                <a:cs typeface="+mn-cs"/>
              </a:rPr>
              <a:t>，可供其他文件调用。</a:t>
            </a:r>
            <a:endParaRPr kumimoji="1" lang="zh-CN" altLang="zh-CN" dirty="0">
              <a:latin typeface="+mn-lt"/>
              <a:ea typeface="+mn-ea"/>
              <a:cs typeface="+mn-cs"/>
            </a:endParaRPr>
          </a:p>
          <a:p>
            <a:r>
              <a:rPr kumimoji="1" lang="zh-CN" altLang="zh-CN" dirty="0">
                <a:latin typeface="+mn-lt"/>
                <a:ea typeface="+mn-ea"/>
                <a:cs typeface="+mn-cs"/>
              </a:rPr>
              <a:t>如函数首部可以为</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extern int fun (int a, int b)</a:t>
            </a:r>
            <a:endParaRPr kumimoji="1" lang="en-US" altLang="zh-CN" dirty="0">
              <a:latin typeface="+mn-lt"/>
              <a:ea typeface="+mn-ea"/>
              <a:cs typeface="+mn-cs"/>
            </a:endParaRPr>
          </a:p>
          <a:p>
            <a:r>
              <a:rPr kumimoji="1" lang="zh-CN" altLang="zh-CN" dirty="0">
                <a:latin typeface="+mn-lt"/>
                <a:ea typeface="+mn-ea"/>
                <a:cs typeface="+mn-cs"/>
              </a:rPr>
              <a:t>如果在定义函数时省略</a:t>
            </a:r>
            <a:r>
              <a:rPr kumimoji="1" lang="en-US" altLang="zh-CN" dirty="0">
                <a:latin typeface="+mn-lt"/>
                <a:ea typeface="+mn-ea"/>
                <a:cs typeface="+mn-cs"/>
              </a:rPr>
              <a:t>extern</a:t>
            </a:r>
            <a:r>
              <a:rPr kumimoji="1" lang="zh-CN" altLang="en-US" dirty="0">
                <a:latin typeface="+mn-lt"/>
                <a:ea typeface="+mn-ea"/>
                <a:cs typeface="+mn-cs"/>
              </a:rPr>
              <a:t>，</a:t>
            </a:r>
            <a:r>
              <a:rPr kumimoji="1" lang="zh-CN" altLang="zh-CN" dirty="0">
                <a:latin typeface="+mn-lt"/>
                <a:ea typeface="+mn-ea"/>
                <a:cs typeface="+mn-cs"/>
              </a:rPr>
              <a:t>则默认为外部函数</a:t>
            </a:r>
            <a:endParaRPr kumimoji="1" lang="en-US" altLang="zh-CN" dirty="0">
              <a:latin typeface="+mn-lt"/>
              <a:ea typeface="+mn-ea"/>
              <a:cs typeface="+mn-cs"/>
            </a:endParaRPr>
          </a:p>
        </p:txBody>
      </p:sp>
      <p:pic>
        <p:nvPicPr>
          <p:cNvPr id="214020"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43">
                                            <p:txEl>
                                              <p:charRg st="50" end="59"/>
                                            </p:txEl>
                                          </p:spTgt>
                                        </p:tgtEl>
                                        <p:attrNameLst>
                                          <p:attrName>style.visibility</p:attrName>
                                        </p:attrNameLst>
                                      </p:cBhvr>
                                      <p:to>
                                        <p:strVal val="visible"/>
                                      </p:to>
                                    </p:set>
                                    <p:animEffect transition="in" filter="blinds(horizontal)">
                                      <p:cBhvr>
                                        <p:cTn id="7" dur="500"/>
                                        <p:tgtEl>
                                          <p:spTgt spid="215043">
                                            <p:txEl>
                                              <p:charRg st="50" end="59"/>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15043">
                                            <p:txEl>
                                              <p:charRg st="59" end="93"/>
                                            </p:txEl>
                                          </p:spTgt>
                                        </p:tgtEl>
                                        <p:attrNameLst>
                                          <p:attrName>style.visibility</p:attrName>
                                        </p:attrNameLst>
                                      </p:cBhvr>
                                      <p:to>
                                        <p:strVal val="visible"/>
                                      </p:to>
                                    </p:set>
                                    <p:animEffect transition="in" filter="blinds(horizontal)">
                                      <p:cBhvr>
                                        <p:cTn id="10" dur="500"/>
                                        <p:tgtEl>
                                          <p:spTgt spid="215043">
                                            <p:txEl>
                                              <p:charRg st="59" end="9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15043">
                                            <p:txEl>
                                              <p:charRg st="93" end="119"/>
                                            </p:txEl>
                                          </p:spTgt>
                                        </p:tgtEl>
                                        <p:attrNameLst>
                                          <p:attrName>style.visibility</p:attrName>
                                        </p:attrNameLst>
                                      </p:cBhvr>
                                      <p:to>
                                        <p:strVal val="visible"/>
                                      </p:to>
                                    </p:set>
                                    <p:animEffect transition="in" filter="blinds(horizontal)">
                                      <p:cBhvr>
                                        <p:cTn id="15" dur="500"/>
                                        <p:tgtEl>
                                          <p:spTgt spid="215043">
                                            <p:txEl>
                                              <p:charRg st="93" end="1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1081882"/>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怎样定义函数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3555" name="Rectangle 3"/>
          <p:cNvSpPr>
            <a:spLocks noGrp="1"/>
          </p:cNvSpPr>
          <p:nvPr>
            <p:ph idx="1"/>
          </p:nvPr>
        </p:nvSpPr>
        <p:spPr>
          <a:xfrm>
            <a:off x="3024188" y="2428875"/>
            <a:ext cx="6357937" cy="2000250"/>
          </a:xfrm>
        </p:spPr>
        <p:txBody>
          <a:bodyPr vert="horz" wrap="square" lIns="91440" tIns="45720" rIns="91440" bIns="45720" anchor="t" anchorCtr="0"/>
          <a:p>
            <a:pPr eaLnBrk="1" hangingPunct="1">
              <a:spcBef>
                <a:spcPct val="50000"/>
              </a:spcBef>
              <a:buFont typeface="Wingdings" panose="05000000000000000000" pitchFamily="2" charset="2"/>
              <a:buNone/>
            </a:pPr>
            <a:r>
              <a:rPr kumimoji="1" lang="en-US" altLang="zh-CN" sz="3600" dirty="0">
                <a:latin typeface="+mn-lt"/>
                <a:ea typeface="+mn-ea"/>
                <a:cs typeface="+mn-cs"/>
                <a:hlinkClick r:id="rId1" action="ppaction://hlinksldjump"/>
              </a:rPr>
              <a:t>5.2.1 </a:t>
            </a:r>
            <a:r>
              <a:rPr kumimoji="1" lang="zh-CN" altLang="zh-CN" sz="3600" dirty="0">
                <a:latin typeface="+mn-lt"/>
                <a:ea typeface="+mn-ea"/>
                <a:cs typeface="+mn-cs"/>
                <a:hlinkClick r:id="rId1" action="ppaction://hlinksldjump"/>
              </a:rPr>
              <a:t>为什么要定义函数</a:t>
            </a:r>
            <a:endParaRPr kumimoji="1" lang="en-US" altLang="zh-CN" sz="3600" dirty="0">
              <a:latin typeface="+mn-lt"/>
              <a:ea typeface="+mn-ea"/>
              <a:cs typeface="+mn-cs"/>
            </a:endParaRPr>
          </a:p>
          <a:p>
            <a:pPr eaLnBrk="1" hangingPunct="1">
              <a:spcBef>
                <a:spcPct val="50000"/>
              </a:spcBef>
              <a:buFont typeface="Wingdings" panose="05000000000000000000" pitchFamily="2" charset="2"/>
              <a:buNone/>
            </a:pPr>
            <a:r>
              <a:rPr kumimoji="1" lang="en-US" altLang="zh-CN" sz="3600" dirty="0">
                <a:latin typeface="+mn-lt"/>
                <a:ea typeface="+mn-ea"/>
                <a:cs typeface="+mn-cs"/>
                <a:hlinkClick r:id="rId2" action="ppaction://hlinksldjump"/>
              </a:rPr>
              <a:t>5.2.2 </a:t>
            </a:r>
            <a:r>
              <a:rPr kumimoji="1" lang="zh-CN" altLang="zh-CN" sz="3600" dirty="0">
                <a:latin typeface="+mn-lt"/>
                <a:ea typeface="+mn-ea"/>
                <a:cs typeface="+mn-cs"/>
                <a:hlinkClick r:id="rId2" action="ppaction://hlinksldjump"/>
              </a:rPr>
              <a:t>定义函数的方法</a:t>
            </a:r>
            <a:endParaRPr kumimoji="1" lang="en-US" altLang="zh-CN" sz="3600" dirty="0">
              <a:latin typeface="+mn-lt"/>
              <a:ea typeface="+mn-ea"/>
              <a:cs typeface="+mn-cs"/>
            </a:endParaRPr>
          </a:p>
        </p:txBody>
      </p:sp>
      <p:pic>
        <p:nvPicPr>
          <p:cNvPr id="23556" name="图片 3"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95500" y="1143000"/>
            <a:ext cx="8153400" cy="535781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20 </a:t>
            </a:r>
            <a:r>
              <a:rPr kumimoji="1" lang="zh-CN" altLang="zh-CN" dirty="0">
                <a:latin typeface="+mn-lt"/>
                <a:ea typeface="+mn-ea"/>
                <a:cs typeface="+mn-cs"/>
              </a:rPr>
              <a:t>有一个字符串</a:t>
            </a:r>
            <a:r>
              <a:rPr kumimoji="1" lang="zh-CN" altLang="en-US" dirty="0">
                <a:latin typeface="+mn-lt"/>
                <a:ea typeface="+mn-ea"/>
                <a:cs typeface="+mn-cs"/>
              </a:rPr>
              <a:t>，</a:t>
            </a:r>
            <a:r>
              <a:rPr kumimoji="1" lang="zh-CN" altLang="zh-CN" dirty="0">
                <a:latin typeface="+mn-lt"/>
                <a:ea typeface="+mn-ea"/>
                <a:cs typeface="+mn-cs"/>
              </a:rPr>
              <a:t>内有若干个字符</a:t>
            </a:r>
            <a:r>
              <a:rPr kumimoji="1" lang="zh-CN" altLang="en-US" dirty="0">
                <a:latin typeface="+mn-lt"/>
                <a:ea typeface="+mn-ea"/>
                <a:cs typeface="+mn-cs"/>
              </a:rPr>
              <a:t>，</a:t>
            </a:r>
            <a:r>
              <a:rPr kumimoji="1" lang="zh-CN" altLang="zh-CN" dirty="0">
                <a:latin typeface="+mn-lt"/>
                <a:ea typeface="+mn-ea"/>
                <a:cs typeface="+mn-cs"/>
              </a:rPr>
              <a:t>今输入一个字符</a:t>
            </a:r>
            <a:r>
              <a:rPr kumimoji="1" lang="zh-CN" altLang="en-US" dirty="0">
                <a:latin typeface="+mn-lt"/>
                <a:ea typeface="+mn-ea"/>
                <a:cs typeface="+mn-cs"/>
              </a:rPr>
              <a:t>，</a:t>
            </a:r>
            <a:r>
              <a:rPr kumimoji="1" lang="zh-CN" altLang="zh-CN" dirty="0">
                <a:latin typeface="+mn-lt"/>
                <a:ea typeface="+mn-ea"/>
                <a:cs typeface="+mn-cs"/>
              </a:rPr>
              <a:t>要求程序将字符串中该字符删去。用外部函数实现。</a:t>
            </a:r>
            <a:endParaRPr kumimoji="1" lang="en-US"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分别定义</a:t>
            </a:r>
            <a:r>
              <a:rPr kumimoji="1" lang="en-US" altLang="zh-CN" dirty="0">
                <a:latin typeface="+mn-lt"/>
                <a:ea typeface="+mn-ea"/>
              </a:rPr>
              <a:t>3</a:t>
            </a:r>
            <a:r>
              <a:rPr kumimoji="1" lang="zh-CN" altLang="zh-CN" dirty="0">
                <a:latin typeface="+mn-lt"/>
                <a:ea typeface="+mn-ea"/>
              </a:rPr>
              <a:t>个函数用来输入字符串、删除字符、输出字符串</a:t>
            </a:r>
            <a:endParaRPr kumimoji="1" lang="en-US" altLang="zh-CN" dirty="0">
              <a:latin typeface="+mn-lt"/>
              <a:ea typeface="+mn-ea"/>
            </a:endParaRPr>
          </a:p>
          <a:p>
            <a:pPr lvl="1"/>
            <a:r>
              <a:rPr kumimoji="1" lang="zh-CN" altLang="zh-CN" dirty="0">
                <a:latin typeface="+mn-lt"/>
                <a:ea typeface="+mn-ea"/>
              </a:rPr>
              <a:t>按题目要求把以上</a:t>
            </a:r>
            <a:r>
              <a:rPr kumimoji="1" lang="en-US" altLang="zh-CN" dirty="0">
                <a:latin typeface="+mn-lt"/>
                <a:ea typeface="+mn-ea"/>
              </a:rPr>
              <a:t>3</a:t>
            </a:r>
            <a:r>
              <a:rPr kumimoji="1" lang="zh-CN" altLang="zh-CN" dirty="0">
                <a:latin typeface="+mn-lt"/>
                <a:ea typeface="+mn-ea"/>
              </a:rPr>
              <a:t>个函数分别放在</a:t>
            </a:r>
            <a:r>
              <a:rPr kumimoji="1" lang="en-US" altLang="zh-CN" dirty="0">
                <a:latin typeface="+mn-lt"/>
                <a:ea typeface="+mn-ea"/>
              </a:rPr>
              <a:t>3</a:t>
            </a:r>
            <a:r>
              <a:rPr kumimoji="1" lang="zh-CN" altLang="zh-CN" dirty="0">
                <a:latin typeface="+mn-lt"/>
                <a:ea typeface="+mn-ea"/>
              </a:rPr>
              <a:t>个文件中。</a:t>
            </a:r>
            <a:r>
              <a:rPr kumimoji="1" lang="en-US" altLang="zh-CN" dirty="0">
                <a:latin typeface="+mn-lt"/>
                <a:ea typeface="+mn-ea"/>
              </a:rPr>
              <a:t>main</a:t>
            </a:r>
            <a:r>
              <a:rPr kumimoji="1" lang="zh-CN" altLang="zh-CN" dirty="0">
                <a:latin typeface="+mn-lt"/>
                <a:ea typeface="+mn-ea"/>
              </a:rPr>
              <a:t>函数在另一文件中，</a:t>
            </a:r>
            <a:r>
              <a:rPr kumimoji="1" lang="en-US" altLang="zh-CN" dirty="0">
                <a:latin typeface="+mn-lt"/>
                <a:ea typeface="+mn-ea"/>
              </a:rPr>
              <a:t>main</a:t>
            </a:r>
            <a:r>
              <a:rPr kumimoji="1" lang="zh-CN" altLang="zh-CN" dirty="0">
                <a:latin typeface="+mn-lt"/>
                <a:ea typeface="+mn-ea"/>
              </a:rPr>
              <a:t>函数调用以上</a:t>
            </a:r>
            <a:r>
              <a:rPr kumimoji="1" lang="en-US" altLang="zh-CN" dirty="0">
                <a:latin typeface="+mn-lt"/>
                <a:ea typeface="+mn-ea"/>
              </a:rPr>
              <a:t>3</a:t>
            </a:r>
            <a:r>
              <a:rPr kumimoji="1" lang="zh-CN" altLang="zh-CN" dirty="0">
                <a:latin typeface="+mn-lt"/>
                <a:ea typeface="+mn-ea"/>
              </a:rPr>
              <a:t>个函数，实现题目的要求</a:t>
            </a:r>
            <a:endParaRPr kumimoji="1" lang="zh-CN" altLang="en-US" dirty="0">
              <a:latin typeface="+mn-lt"/>
              <a:ea typeface="+mn-ea"/>
            </a:endParaRPr>
          </a:p>
        </p:txBody>
      </p:sp>
      <p:pic>
        <p:nvPicPr>
          <p:cNvPr id="215043"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56" end="62"/>
                                            </p:txEl>
                                          </p:spTgt>
                                        </p:tgtEl>
                                        <p:attrNameLst>
                                          <p:attrName>style.visibility</p:attrName>
                                        </p:attrNameLst>
                                      </p:cBhvr>
                                      <p:to>
                                        <p:strVal val="visible"/>
                                      </p:to>
                                    </p:set>
                                    <p:animEffect transition="in" filter="blinds(horizontal)">
                                      <p:cBhvr>
                                        <p:cTn id="7" dur="500"/>
                                        <p:tgtEl>
                                          <p:spTgt spid="3">
                                            <p:txEl>
                                              <p:charRg st="56" end="6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charRg st="62" end="89"/>
                                            </p:txEl>
                                          </p:spTgt>
                                        </p:tgtEl>
                                        <p:attrNameLst>
                                          <p:attrName>style.visibility</p:attrName>
                                        </p:attrNameLst>
                                      </p:cBhvr>
                                      <p:to>
                                        <p:strVal val="visible"/>
                                      </p:to>
                                    </p:set>
                                    <p:animEffect transition="in" filter="blinds(horizontal)">
                                      <p:cBhvr>
                                        <p:cTn id="10" dur="500"/>
                                        <p:tgtEl>
                                          <p:spTgt spid="3">
                                            <p:txEl>
                                              <p:charRg st="62" end="89"/>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charRg st="89" end="147"/>
                                            </p:txEl>
                                          </p:spTgt>
                                        </p:tgtEl>
                                        <p:attrNameLst>
                                          <p:attrName>style.visibility</p:attrName>
                                        </p:attrNameLst>
                                      </p:cBhvr>
                                      <p:to>
                                        <p:strVal val="visible"/>
                                      </p:to>
                                    </p:set>
                                    <p:animEffect transition="in" filter="blinds(horizontal)">
                                      <p:cBhvr>
                                        <p:cTn id="13" dur="500"/>
                                        <p:tgtEl>
                                          <p:spTgt spid="3">
                                            <p:txEl>
                                              <p:charRg st="89" end="1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6066" name="内容占位符 2"/>
          <p:cNvSpPr>
            <a:spLocks noGrp="1"/>
          </p:cNvSpPr>
          <p:nvPr>
            <p:ph idx="1"/>
          </p:nvPr>
        </p:nvSpPr>
        <p:spPr>
          <a:xfrm>
            <a:off x="2309813" y="1000125"/>
            <a:ext cx="3817937" cy="800100"/>
          </a:xfrm>
        </p:spPr>
        <p:txBody>
          <a:bodyPr vert="horz" wrap="square" lIns="91440" tIns="45720" rIns="91440" bIns="45720" anchor="t" anchorCtr="0"/>
          <a:p>
            <a:pPr>
              <a:buFont typeface="Wingdings" panose="05000000000000000000" pitchFamily="2" charset="2"/>
              <a:buNone/>
            </a:pPr>
            <a:r>
              <a:rPr kumimoji="1" lang="zh-CN" altLang="en-US" dirty="0">
                <a:latin typeface="+mn-lt"/>
                <a:ea typeface="+mn-ea"/>
                <a:cs typeface="+mn-cs"/>
              </a:rPr>
              <a:t>删除空格的思路</a:t>
            </a:r>
            <a:endParaRPr kumimoji="1" lang="zh-CN" altLang="en-US" dirty="0">
              <a:latin typeface="+mn-lt"/>
              <a:ea typeface="+mn-ea"/>
              <a:cs typeface="+mn-cs"/>
            </a:endParaRPr>
          </a:p>
        </p:txBody>
      </p:sp>
      <p:graphicFrame>
        <p:nvGraphicFramePr>
          <p:cNvPr id="4" name="表格 3"/>
          <p:cNvGraphicFramePr>
            <a:graphicFrameLocks noGrp="1"/>
          </p:cNvGraphicFramePr>
          <p:nvPr/>
        </p:nvGraphicFramePr>
        <p:xfrm>
          <a:off x="2452688" y="3000375"/>
          <a:ext cx="7643495" cy="571504"/>
        </p:xfrm>
        <a:graphic>
          <a:graphicData uri="http://schemas.openxmlformats.org/drawingml/2006/table">
            <a:tbl>
              <a:tblPr firstRow="1" bandRow="1">
                <a:tableStyleId>{5C22544A-7EE6-4342-B048-85BDC9FD1C3A}</a:tableStyleId>
              </a:tblPr>
              <a:tblGrid>
                <a:gridCol w="428625"/>
                <a:gridCol w="500380"/>
                <a:gridCol w="499745"/>
                <a:gridCol w="571500"/>
                <a:gridCol w="500380"/>
                <a:gridCol w="499745"/>
                <a:gridCol w="500380"/>
                <a:gridCol w="499110"/>
                <a:gridCol w="500380"/>
                <a:gridCol w="499745"/>
                <a:gridCol w="714375"/>
                <a:gridCol w="1929130"/>
              </a:tblGrid>
              <a:tr h="571504">
                <a:tc>
                  <a:txBody>
                    <a:bodyPr/>
                    <a:lstStyle/>
                    <a:p>
                      <a:pPr algn="ctr"/>
                      <a:r>
                        <a:rPr lang="en-US" altLang="zh-CN" sz="2800" dirty="0" smtClean="0"/>
                        <a:t>I</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t>a</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t>m</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t>h</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t>a</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t>p</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t>p</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t>y</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t>\0</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t>……</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2452688" y="4643438"/>
          <a:ext cx="7643495" cy="571504"/>
        </p:xfrm>
        <a:graphic>
          <a:graphicData uri="http://schemas.openxmlformats.org/drawingml/2006/table">
            <a:tbl>
              <a:tblPr firstRow="1" bandRow="1">
                <a:tableStyleId>{5C22544A-7EE6-4342-B048-85BDC9FD1C3A}</a:tableStyleId>
              </a:tblPr>
              <a:tblGrid>
                <a:gridCol w="428625"/>
                <a:gridCol w="500380"/>
                <a:gridCol w="499745"/>
                <a:gridCol w="571500"/>
                <a:gridCol w="500380"/>
                <a:gridCol w="499745"/>
                <a:gridCol w="500380"/>
                <a:gridCol w="499110"/>
                <a:gridCol w="500380"/>
                <a:gridCol w="499745"/>
                <a:gridCol w="714375"/>
                <a:gridCol w="1929130"/>
              </a:tblGrid>
              <a:tr h="571504">
                <a:tc>
                  <a:txBody>
                    <a:bodyPr/>
                    <a:lstStyle/>
                    <a:p>
                      <a:pPr algn="ctr"/>
                      <a:r>
                        <a:rPr lang="en-US" altLang="zh-CN" sz="2800" smtClean="0"/>
                        <a:t>I</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smtClean="0"/>
                        <a:t>a</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smtClean="0"/>
                        <a:t>m</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smtClean="0"/>
                        <a:t>h</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smtClean="0"/>
                        <a:t>a</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smtClean="0"/>
                        <a:t>p</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smtClean="0"/>
                        <a:t>p</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smtClean="0"/>
                        <a:t>y</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smtClean="0"/>
                        <a:t>\0</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altLang="zh-CN" sz="2800" dirty="0" smtClean="0"/>
                        <a:t>……</a:t>
                      </a:r>
                      <a:endParaRPr lang="zh-CN" altLang="en-US" sz="28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6" name="圆角矩形标注 5"/>
          <p:cNvSpPr/>
          <p:nvPr/>
        </p:nvSpPr>
        <p:spPr>
          <a:xfrm>
            <a:off x="2809875" y="1857375"/>
            <a:ext cx="1143000" cy="642938"/>
          </a:xfrm>
          <a:prstGeom prst="wedgeRoundRectCallout">
            <a:avLst>
              <a:gd name="adj1" fmla="val -55958"/>
              <a:gd name="adj2" fmla="val 122412"/>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非空</a:t>
            </a:r>
            <a:endParaRPr lang="zh-CN" altLang="en-US" sz="2800" b="1" dirty="0">
              <a:solidFill>
                <a:srgbClr val="0000CC"/>
              </a:solidFill>
              <a:latin typeface="Arial" panose="020B0604020202020204" pitchFamily="34" charset="0"/>
            </a:endParaRPr>
          </a:p>
        </p:txBody>
      </p:sp>
      <p:sp>
        <p:nvSpPr>
          <p:cNvPr id="8" name="右箭头 7"/>
          <p:cNvSpPr/>
          <p:nvPr/>
        </p:nvSpPr>
        <p:spPr>
          <a:xfrm rot="5400000">
            <a:off x="2130425" y="3892550"/>
            <a:ext cx="1071563" cy="428625"/>
          </a:xfrm>
          <a:prstGeom prst="rightArrow">
            <a:avLst>
              <a:gd name="adj1" fmla="val 50000"/>
              <a:gd name="adj2" fmla="val 50000"/>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 name="TextBox 8"/>
          <p:cNvSpPr txBox="1"/>
          <p:nvPr/>
        </p:nvSpPr>
        <p:spPr>
          <a:xfrm>
            <a:off x="2381250" y="4643438"/>
            <a:ext cx="571500"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I</a:t>
            </a:r>
            <a:endParaRPr kumimoji="1" lang="zh-CN" altLang="en-US" sz="2800" b="1" kern="1200" cap="none" spc="0" normalizeH="0" baseline="0" noProof="0" dirty="0">
              <a:solidFill>
                <a:srgbClr val="0000CC"/>
              </a:solidFill>
              <a:latin typeface="+mn-lt"/>
              <a:ea typeface="+mn-ea"/>
              <a:cs typeface="+mn-cs"/>
            </a:endParaRPr>
          </a:p>
        </p:txBody>
      </p:sp>
      <p:sp>
        <p:nvSpPr>
          <p:cNvPr id="10" name="圆角矩形标注 9"/>
          <p:cNvSpPr/>
          <p:nvPr/>
        </p:nvSpPr>
        <p:spPr>
          <a:xfrm>
            <a:off x="3167063" y="1903413"/>
            <a:ext cx="1143000" cy="642937"/>
          </a:xfrm>
          <a:prstGeom prst="wedgeRoundRectCallout">
            <a:avLst>
              <a:gd name="adj1" fmla="val -55958"/>
              <a:gd name="adj2" fmla="val 122412"/>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空</a:t>
            </a:r>
            <a:endParaRPr lang="zh-CN" altLang="en-US" sz="2800" b="1" dirty="0">
              <a:solidFill>
                <a:srgbClr val="0000CC"/>
              </a:solidFill>
              <a:latin typeface="Arial" panose="020B0604020202020204" pitchFamily="34" charset="0"/>
            </a:endParaRPr>
          </a:p>
        </p:txBody>
      </p:sp>
      <p:sp>
        <p:nvSpPr>
          <p:cNvPr id="11" name="圆角矩形标注 10"/>
          <p:cNvSpPr/>
          <p:nvPr/>
        </p:nvSpPr>
        <p:spPr>
          <a:xfrm>
            <a:off x="3667125" y="1928813"/>
            <a:ext cx="1143000" cy="642937"/>
          </a:xfrm>
          <a:prstGeom prst="wedgeRoundRectCallout">
            <a:avLst>
              <a:gd name="adj1" fmla="val -55958"/>
              <a:gd name="adj2" fmla="val 122412"/>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非空</a:t>
            </a:r>
            <a:endParaRPr lang="zh-CN" altLang="en-US" sz="2800" b="1" dirty="0">
              <a:solidFill>
                <a:srgbClr val="0000CC"/>
              </a:solidFill>
              <a:latin typeface="Arial" panose="020B0604020202020204" pitchFamily="34" charset="0"/>
            </a:endParaRPr>
          </a:p>
        </p:txBody>
      </p:sp>
      <p:sp>
        <p:nvSpPr>
          <p:cNvPr id="12" name="右箭头 11"/>
          <p:cNvSpPr/>
          <p:nvPr/>
        </p:nvSpPr>
        <p:spPr>
          <a:xfrm rot="7377800">
            <a:off x="2887663" y="3922713"/>
            <a:ext cx="1071562" cy="428625"/>
          </a:xfrm>
          <a:prstGeom prst="rightArrow">
            <a:avLst>
              <a:gd name="adj1" fmla="val 50000"/>
              <a:gd name="adj2" fmla="val 49999"/>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3" name="TextBox 12"/>
          <p:cNvSpPr txBox="1"/>
          <p:nvPr/>
        </p:nvSpPr>
        <p:spPr>
          <a:xfrm>
            <a:off x="2809875" y="4643438"/>
            <a:ext cx="571500"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a</a:t>
            </a:r>
            <a:endParaRPr kumimoji="1" lang="zh-CN" altLang="en-US" sz="2800" b="1" kern="1200" cap="none" spc="0" normalizeH="0" baseline="0" noProof="0" dirty="0">
              <a:solidFill>
                <a:srgbClr val="0000CC"/>
              </a:solidFill>
              <a:latin typeface="+mn-lt"/>
              <a:ea typeface="+mn-ea"/>
              <a:cs typeface="+mn-cs"/>
            </a:endParaRPr>
          </a:p>
        </p:txBody>
      </p:sp>
      <p:sp>
        <p:nvSpPr>
          <p:cNvPr id="14" name="圆角矩形标注 13"/>
          <p:cNvSpPr/>
          <p:nvPr/>
        </p:nvSpPr>
        <p:spPr>
          <a:xfrm>
            <a:off x="4167188" y="1928813"/>
            <a:ext cx="1143000" cy="642937"/>
          </a:xfrm>
          <a:prstGeom prst="wedgeRoundRectCallout">
            <a:avLst>
              <a:gd name="adj1" fmla="val -55958"/>
              <a:gd name="adj2" fmla="val 122412"/>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非空</a:t>
            </a:r>
            <a:endParaRPr lang="zh-CN" altLang="en-US" sz="2800" b="1" dirty="0">
              <a:solidFill>
                <a:srgbClr val="0000CC"/>
              </a:solidFill>
              <a:latin typeface="Arial" panose="020B0604020202020204" pitchFamily="34" charset="0"/>
            </a:endParaRPr>
          </a:p>
        </p:txBody>
      </p:sp>
      <p:sp>
        <p:nvSpPr>
          <p:cNvPr id="15" name="右箭头 14"/>
          <p:cNvSpPr/>
          <p:nvPr/>
        </p:nvSpPr>
        <p:spPr>
          <a:xfrm rot="7377800">
            <a:off x="3387725" y="3922713"/>
            <a:ext cx="1071563" cy="428625"/>
          </a:xfrm>
          <a:prstGeom prst="rightArrow">
            <a:avLst>
              <a:gd name="adj1" fmla="val 50000"/>
              <a:gd name="adj2" fmla="val 50000"/>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6" name="TextBox 15"/>
          <p:cNvSpPr txBox="1"/>
          <p:nvPr/>
        </p:nvSpPr>
        <p:spPr>
          <a:xfrm>
            <a:off x="3381375" y="4643438"/>
            <a:ext cx="571500"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m</a:t>
            </a:r>
            <a:endParaRPr kumimoji="1" lang="zh-CN" altLang="en-US" sz="2800" b="1" kern="1200" cap="none" spc="0" normalizeH="0" baseline="0" noProof="0" dirty="0">
              <a:solidFill>
                <a:srgbClr val="0000CC"/>
              </a:solidFill>
              <a:latin typeface="+mn-lt"/>
              <a:ea typeface="+mn-ea"/>
              <a:cs typeface="+mn-cs"/>
            </a:endParaRPr>
          </a:p>
        </p:txBody>
      </p:sp>
      <p:sp>
        <p:nvSpPr>
          <p:cNvPr id="17" name="圆角矩形标注 16"/>
          <p:cNvSpPr/>
          <p:nvPr/>
        </p:nvSpPr>
        <p:spPr>
          <a:xfrm>
            <a:off x="4738688" y="1928813"/>
            <a:ext cx="1143000" cy="642937"/>
          </a:xfrm>
          <a:prstGeom prst="wedgeRoundRectCallout">
            <a:avLst>
              <a:gd name="adj1" fmla="val -55958"/>
              <a:gd name="adj2" fmla="val 122412"/>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空</a:t>
            </a:r>
            <a:endParaRPr lang="zh-CN" altLang="en-US" sz="2800" b="1" dirty="0">
              <a:solidFill>
                <a:srgbClr val="0000CC"/>
              </a:solidFill>
              <a:latin typeface="Arial" panose="020B0604020202020204" pitchFamily="34" charset="0"/>
            </a:endParaRPr>
          </a:p>
        </p:txBody>
      </p:sp>
      <p:sp>
        <p:nvSpPr>
          <p:cNvPr id="18" name="圆角矩形标注 17"/>
          <p:cNvSpPr/>
          <p:nvPr/>
        </p:nvSpPr>
        <p:spPr>
          <a:xfrm>
            <a:off x="5310188" y="1928813"/>
            <a:ext cx="1143000" cy="642937"/>
          </a:xfrm>
          <a:prstGeom prst="wedgeRoundRectCallout">
            <a:avLst>
              <a:gd name="adj1" fmla="val -55958"/>
              <a:gd name="adj2" fmla="val 122412"/>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非空</a:t>
            </a:r>
            <a:endParaRPr lang="zh-CN" altLang="en-US" sz="2800" b="1" dirty="0">
              <a:solidFill>
                <a:srgbClr val="0000CC"/>
              </a:solidFill>
              <a:latin typeface="Arial" panose="020B0604020202020204" pitchFamily="34" charset="0"/>
            </a:endParaRPr>
          </a:p>
        </p:txBody>
      </p:sp>
      <p:sp>
        <p:nvSpPr>
          <p:cNvPr id="19" name="右箭头 18"/>
          <p:cNvSpPr/>
          <p:nvPr/>
        </p:nvSpPr>
        <p:spPr>
          <a:xfrm rot="7920448">
            <a:off x="4119563" y="3940175"/>
            <a:ext cx="1257300" cy="428625"/>
          </a:xfrm>
          <a:prstGeom prst="rightArrow">
            <a:avLst>
              <a:gd name="adj1" fmla="val 50000"/>
              <a:gd name="adj2" fmla="val 49948"/>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0" name="TextBox 19"/>
          <p:cNvSpPr txBox="1"/>
          <p:nvPr/>
        </p:nvSpPr>
        <p:spPr>
          <a:xfrm>
            <a:off x="3881438" y="4643438"/>
            <a:ext cx="571500"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h</a:t>
            </a:r>
            <a:endParaRPr kumimoji="1" lang="zh-CN" altLang="en-US" sz="2800" b="1" kern="1200" cap="none" spc="0" normalizeH="0" baseline="0" noProof="0" dirty="0">
              <a:solidFill>
                <a:srgbClr val="0000CC"/>
              </a:solidFill>
              <a:latin typeface="+mn-lt"/>
              <a:ea typeface="+mn-ea"/>
              <a:cs typeface="+mn-cs"/>
            </a:endParaRPr>
          </a:p>
        </p:txBody>
      </p:sp>
      <p:sp>
        <p:nvSpPr>
          <p:cNvPr id="21" name="圆角矩形标注 20"/>
          <p:cNvSpPr/>
          <p:nvPr/>
        </p:nvSpPr>
        <p:spPr>
          <a:xfrm>
            <a:off x="5738813" y="1928813"/>
            <a:ext cx="1143000" cy="642937"/>
          </a:xfrm>
          <a:prstGeom prst="wedgeRoundRectCallout">
            <a:avLst>
              <a:gd name="adj1" fmla="val -55958"/>
              <a:gd name="adj2" fmla="val 122412"/>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非空</a:t>
            </a:r>
            <a:endParaRPr lang="zh-CN" altLang="en-US" sz="2800" b="1" dirty="0">
              <a:solidFill>
                <a:srgbClr val="0000CC"/>
              </a:solidFill>
              <a:latin typeface="Arial" panose="020B0604020202020204" pitchFamily="34" charset="0"/>
            </a:endParaRPr>
          </a:p>
        </p:txBody>
      </p:sp>
      <p:sp>
        <p:nvSpPr>
          <p:cNvPr id="22" name="右箭头 21"/>
          <p:cNvSpPr/>
          <p:nvPr/>
        </p:nvSpPr>
        <p:spPr>
          <a:xfrm rot="7920448">
            <a:off x="4689475" y="3895725"/>
            <a:ext cx="1258888" cy="428625"/>
          </a:xfrm>
          <a:prstGeom prst="rightArrow">
            <a:avLst>
              <a:gd name="adj1" fmla="val 50000"/>
              <a:gd name="adj2" fmla="val 50011"/>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3" name="TextBox 22"/>
          <p:cNvSpPr txBox="1"/>
          <p:nvPr/>
        </p:nvSpPr>
        <p:spPr>
          <a:xfrm>
            <a:off x="4440238" y="4643438"/>
            <a:ext cx="571500"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a</a:t>
            </a:r>
            <a:endParaRPr kumimoji="1" lang="zh-CN" altLang="en-US" sz="2800" b="1" kern="1200" cap="none" spc="0" normalizeH="0" baseline="0" noProof="0" dirty="0">
              <a:solidFill>
                <a:srgbClr val="0000CC"/>
              </a:solidFill>
              <a:latin typeface="+mn-lt"/>
              <a:ea typeface="+mn-ea"/>
              <a:cs typeface="+mn-cs"/>
            </a:endParaRPr>
          </a:p>
        </p:txBody>
      </p:sp>
      <p:sp>
        <p:nvSpPr>
          <p:cNvPr id="24" name="圆角矩形标注 23"/>
          <p:cNvSpPr/>
          <p:nvPr/>
        </p:nvSpPr>
        <p:spPr>
          <a:xfrm>
            <a:off x="6238875" y="1857375"/>
            <a:ext cx="1143000" cy="642938"/>
          </a:xfrm>
          <a:prstGeom prst="wedgeRoundRectCallout">
            <a:avLst>
              <a:gd name="adj1" fmla="val -55958"/>
              <a:gd name="adj2" fmla="val 122412"/>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非空</a:t>
            </a:r>
            <a:endParaRPr lang="zh-CN" altLang="en-US" sz="2800" b="1" dirty="0">
              <a:solidFill>
                <a:srgbClr val="0000CC"/>
              </a:solidFill>
              <a:latin typeface="Arial" panose="020B0604020202020204" pitchFamily="34" charset="0"/>
            </a:endParaRPr>
          </a:p>
        </p:txBody>
      </p:sp>
      <p:sp>
        <p:nvSpPr>
          <p:cNvPr id="25" name="右箭头 24"/>
          <p:cNvSpPr/>
          <p:nvPr/>
        </p:nvSpPr>
        <p:spPr>
          <a:xfrm rot="7920448">
            <a:off x="5118100" y="3895725"/>
            <a:ext cx="1258888" cy="428625"/>
          </a:xfrm>
          <a:prstGeom prst="rightArrow">
            <a:avLst>
              <a:gd name="adj1" fmla="val 50000"/>
              <a:gd name="adj2" fmla="val 50011"/>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6" name="TextBox 25"/>
          <p:cNvSpPr txBox="1"/>
          <p:nvPr/>
        </p:nvSpPr>
        <p:spPr>
          <a:xfrm>
            <a:off x="4881563" y="4643438"/>
            <a:ext cx="571500"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p</a:t>
            </a:r>
            <a:endParaRPr kumimoji="1" lang="zh-CN" altLang="en-US" sz="2800" b="1" kern="1200" cap="none" spc="0" normalizeH="0" baseline="0" noProof="0" dirty="0">
              <a:solidFill>
                <a:srgbClr val="0000CC"/>
              </a:solidFill>
              <a:latin typeface="+mn-lt"/>
              <a:ea typeface="+mn-ea"/>
              <a:cs typeface="+mn-cs"/>
            </a:endParaRPr>
          </a:p>
        </p:txBody>
      </p:sp>
      <p:sp>
        <p:nvSpPr>
          <p:cNvPr id="27" name="圆角矩形标注 26"/>
          <p:cNvSpPr/>
          <p:nvPr/>
        </p:nvSpPr>
        <p:spPr>
          <a:xfrm>
            <a:off x="6738938" y="1857375"/>
            <a:ext cx="1143000" cy="642938"/>
          </a:xfrm>
          <a:prstGeom prst="wedgeRoundRectCallout">
            <a:avLst>
              <a:gd name="adj1" fmla="val -55958"/>
              <a:gd name="adj2" fmla="val 122412"/>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非空</a:t>
            </a:r>
            <a:endParaRPr lang="zh-CN" altLang="en-US" sz="2800" b="1" dirty="0">
              <a:solidFill>
                <a:srgbClr val="0000CC"/>
              </a:solidFill>
              <a:latin typeface="Arial" panose="020B0604020202020204" pitchFamily="34" charset="0"/>
            </a:endParaRPr>
          </a:p>
        </p:txBody>
      </p:sp>
      <p:sp>
        <p:nvSpPr>
          <p:cNvPr id="28" name="右箭头 27"/>
          <p:cNvSpPr/>
          <p:nvPr/>
        </p:nvSpPr>
        <p:spPr>
          <a:xfrm rot="7920448">
            <a:off x="5618163" y="3895725"/>
            <a:ext cx="1258887" cy="428625"/>
          </a:xfrm>
          <a:prstGeom prst="rightArrow">
            <a:avLst>
              <a:gd name="adj1" fmla="val 50000"/>
              <a:gd name="adj2" fmla="val 50011"/>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9" name="TextBox 28"/>
          <p:cNvSpPr txBox="1"/>
          <p:nvPr/>
        </p:nvSpPr>
        <p:spPr>
          <a:xfrm>
            <a:off x="5453063" y="4643438"/>
            <a:ext cx="571500"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p</a:t>
            </a:r>
            <a:endParaRPr kumimoji="1" lang="zh-CN" altLang="en-US" sz="2800" b="1" kern="1200" cap="none" spc="0" normalizeH="0" baseline="0" noProof="0" dirty="0">
              <a:solidFill>
                <a:srgbClr val="0000CC"/>
              </a:solidFill>
              <a:latin typeface="+mn-lt"/>
              <a:ea typeface="+mn-ea"/>
              <a:cs typeface="+mn-cs"/>
            </a:endParaRPr>
          </a:p>
        </p:txBody>
      </p:sp>
      <p:sp>
        <p:nvSpPr>
          <p:cNvPr id="30" name="圆角矩形标注 29"/>
          <p:cNvSpPr/>
          <p:nvPr/>
        </p:nvSpPr>
        <p:spPr>
          <a:xfrm>
            <a:off x="7239000" y="1857375"/>
            <a:ext cx="1143000" cy="642938"/>
          </a:xfrm>
          <a:prstGeom prst="wedgeRoundRectCallout">
            <a:avLst>
              <a:gd name="adj1" fmla="val -55958"/>
              <a:gd name="adj2" fmla="val 122412"/>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非空</a:t>
            </a:r>
            <a:endParaRPr lang="zh-CN" altLang="en-US" sz="2800" b="1" dirty="0">
              <a:solidFill>
                <a:srgbClr val="0000CC"/>
              </a:solidFill>
              <a:latin typeface="Arial" panose="020B0604020202020204" pitchFamily="34" charset="0"/>
            </a:endParaRPr>
          </a:p>
        </p:txBody>
      </p:sp>
      <p:sp>
        <p:nvSpPr>
          <p:cNvPr id="31" name="右箭头 30"/>
          <p:cNvSpPr/>
          <p:nvPr/>
        </p:nvSpPr>
        <p:spPr>
          <a:xfrm rot="7920448">
            <a:off x="6118225" y="3895725"/>
            <a:ext cx="1258888" cy="428625"/>
          </a:xfrm>
          <a:prstGeom prst="rightArrow">
            <a:avLst>
              <a:gd name="adj1" fmla="val 50000"/>
              <a:gd name="adj2" fmla="val 50011"/>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2" name="TextBox 31"/>
          <p:cNvSpPr txBox="1"/>
          <p:nvPr/>
        </p:nvSpPr>
        <p:spPr>
          <a:xfrm>
            <a:off x="5953125" y="4643438"/>
            <a:ext cx="571500"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y</a:t>
            </a:r>
            <a:endParaRPr kumimoji="1" lang="zh-CN" altLang="en-US" sz="2800" b="1" kern="1200" cap="none" spc="0" normalizeH="0" baseline="0" noProof="0" dirty="0">
              <a:solidFill>
                <a:srgbClr val="0000CC"/>
              </a:solidFill>
              <a:latin typeface="+mn-lt"/>
              <a:ea typeface="+mn-ea"/>
              <a:cs typeface="+mn-cs"/>
            </a:endParaRPr>
          </a:p>
        </p:txBody>
      </p:sp>
      <p:sp>
        <p:nvSpPr>
          <p:cNvPr id="33" name="圆角矩形标注 32"/>
          <p:cNvSpPr/>
          <p:nvPr/>
        </p:nvSpPr>
        <p:spPr>
          <a:xfrm>
            <a:off x="7810500" y="1857375"/>
            <a:ext cx="1143000" cy="642938"/>
          </a:xfrm>
          <a:prstGeom prst="wedgeRoundRectCallout">
            <a:avLst>
              <a:gd name="adj1" fmla="val -55958"/>
              <a:gd name="adj2" fmla="val 122412"/>
              <a:gd name="adj3" fmla="val 16667"/>
            </a:avLst>
          </a:prstGeom>
          <a:solidFill>
            <a:srgbClr val="FFFFCC"/>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结束</a:t>
            </a:r>
            <a:endParaRPr lang="zh-CN" altLang="en-US" sz="2800" b="1" dirty="0">
              <a:solidFill>
                <a:srgbClr val="0000CC"/>
              </a:solidFill>
              <a:latin typeface="Arial" panose="020B0604020202020204" pitchFamily="34" charset="0"/>
            </a:endParaRPr>
          </a:p>
        </p:txBody>
      </p:sp>
      <p:sp>
        <p:nvSpPr>
          <p:cNvPr id="34" name="右箭头 33"/>
          <p:cNvSpPr/>
          <p:nvPr/>
        </p:nvSpPr>
        <p:spPr>
          <a:xfrm rot="-5400000">
            <a:off x="6381750" y="5357813"/>
            <a:ext cx="571500" cy="428625"/>
          </a:xfrm>
          <a:prstGeom prst="rightArrow">
            <a:avLst>
              <a:gd name="adj1" fmla="val 50000"/>
              <a:gd name="adj2" fmla="val 50000"/>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5" name="TextBox 34"/>
          <p:cNvSpPr txBox="1"/>
          <p:nvPr/>
        </p:nvSpPr>
        <p:spPr>
          <a:xfrm>
            <a:off x="6381750" y="5929313"/>
            <a:ext cx="785813"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\0</a:t>
            </a:r>
            <a:endParaRPr kumimoji="1" lang="zh-CN" altLang="en-US" sz="2800" b="1" kern="1200" cap="none" spc="0" normalizeH="0" baseline="0" noProof="0" dirty="0">
              <a:solidFill>
                <a:srgbClr val="0000CC"/>
              </a:solidFill>
              <a:latin typeface="+mn-lt"/>
              <a:ea typeface="+mn-ea"/>
              <a:cs typeface="+mn-cs"/>
            </a:endParaRPr>
          </a:p>
        </p:txBody>
      </p:sp>
      <p:sp>
        <p:nvSpPr>
          <p:cNvPr id="36" name="TextBox 35"/>
          <p:cNvSpPr txBox="1"/>
          <p:nvPr/>
        </p:nvSpPr>
        <p:spPr>
          <a:xfrm>
            <a:off x="6310313" y="4668838"/>
            <a:ext cx="785813"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\0</a:t>
            </a:r>
            <a:endParaRPr kumimoji="1" lang="zh-CN" altLang="en-US" sz="2800" b="1" kern="1200" cap="none" spc="0" normalizeH="0" baseline="0" noProof="0" dirty="0">
              <a:solidFill>
                <a:srgbClr val="0000CC"/>
              </a:solidFill>
              <a:latin typeface="+mn-lt"/>
              <a:ea typeface="+mn-ea"/>
              <a:cs typeface="+mn-cs"/>
            </a:endParaRPr>
          </a:p>
        </p:txBody>
      </p:sp>
      <p:sp>
        <p:nvSpPr>
          <p:cNvPr id="37" name="TextBox 36"/>
          <p:cNvSpPr txBox="1"/>
          <p:nvPr/>
        </p:nvSpPr>
        <p:spPr>
          <a:xfrm>
            <a:off x="1595438" y="2405063"/>
            <a:ext cx="1000125"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err="1">
                <a:solidFill>
                  <a:srgbClr val="9D138D"/>
                </a:solidFill>
                <a:latin typeface="+mn-lt"/>
                <a:ea typeface="+mn-ea"/>
                <a:cs typeface="+mn-cs"/>
              </a:rPr>
              <a:t>i</a:t>
            </a:r>
            <a:r>
              <a:rPr kumimoji="1" lang="en-US" altLang="zh-CN" sz="2800" b="1" kern="1200" cap="none" spc="0" normalizeH="0" baseline="0" noProof="0" dirty="0">
                <a:solidFill>
                  <a:srgbClr val="9D138D"/>
                </a:solidFill>
                <a:latin typeface="+mn-lt"/>
                <a:ea typeface="+mn-ea"/>
                <a:cs typeface="+mn-cs"/>
              </a:rPr>
              <a:t>=0</a:t>
            </a:r>
            <a:endParaRPr kumimoji="1" lang="zh-CN" altLang="en-US" sz="2800" b="1" kern="1200" cap="none" spc="0" normalizeH="0" baseline="0" noProof="0" dirty="0">
              <a:solidFill>
                <a:srgbClr val="9D138D"/>
              </a:solidFill>
              <a:latin typeface="+mn-lt"/>
              <a:ea typeface="+mn-ea"/>
              <a:cs typeface="+mn-cs"/>
            </a:endParaRPr>
          </a:p>
        </p:txBody>
      </p:sp>
      <p:sp>
        <p:nvSpPr>
          <p:cNvPr id="38" name="TextBox 37"/>
          <p:cNvSpPr txBox="1"/>
          <p:nvPr/>
        </p:nvSpPr>
        <p:spPr>
          <a:xfrm>
            <a:off x="1524000" y="5357813"/>
            <a:ext cx="1143000"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9D138D"/>
                </a:solidFill>
                <a:latin typeface="+mn-lt"/>
                <a:ea typeface="+mn-ea"/>
                <a:cs typeface="+mn-cs"/>
              </a:rPr>
              <a:t>j=0</a:t>
            </a:r>
            <a:endParaRPr kumimoji="1" lang="zh-CN" altLang="en-US" sz="2800" b="1" kern="1200" cap="none" spc="0" normalizeH="0" baseline="0" noProof="0" dirty="0">
              <a:solidFill>
                <a:srgbClr val="9D138D"/>
              </a:solidFill>
              <a:latin typeface="+mn-lt"/>
              <a:ea typeface="+mn-ea"/>
              <a:cs typeface="+mn-cs"/>
            </a:endParaRPr>
          </a:p>
        </p:txBody>
      </p:sp>
      <p:sp>
        <p:nvSpPr>
          <p:cNvPr id="39" name="TextBox 38"/>
          <p:cNvSpPr txBox="1"/>
          <p:nvPr/>
        </p:nvSpPr>
        <p:spPr>
          <a:xfrm>
            <a:off x="2095500" y="2395538"/>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1</a:t>
            </a:r>
            <a:endParaRPr kumimoji="1" lang="zh-CN" altLang="en-US" sz="2800" b="1" kern="1200" cap="none" spc="0" normalizeH="0" baseline="0" noProof="0" dirty="0">
              <a:solidFill>
                <a:srgbClr val="00B050"/>
              </a:solidFill>
              <a:latin typeface="+mn-lt"/>
              <a:ea typeface="+mn-ea"/>
              <a:cs typeface="+mn-cs"/>
            </a:endParaRPr>
          </a:p>
        </p:txBody>
      </p:sp>
      <p:sp>
        <p:nvSpPr>
          <p:cNvPr id="40" name="TextBox 39"/>
          <p:cNvSpPr txBox="1"/>
          <p:nvPr/>
        </p:nvSpPr>
        <p:spPr>
          <a:xfrm>
            <a:off x="2166938" y="5357813"/>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1</a:t>
            </a:r>
            <a:endParaRPr kumimoji="1" lang="zh-CN" altLang="en-US" sz="2800" b="1" kern="1200" cap="none" spc="0" normalizeH="0" baseline="0" noProof="0" dirty="0">
              <a:solidFill>
                <a:srgbClr val="00B050"/>
              </a:solidFill>
              <a:latin typeface="+mn-lt"/>
              <a:ea typeface="+mn-ea"/>
              <a:cs typeface="+mn-cs"/>
            </a:endParaRPr>
          </a:p>
        </p:txBody>
      </p:sp>
      <p:sp>
        <p:nvSpPr>
          <p:cNvPr id="41" name="TextBox 40"/>
          <p:cNvSpPr txBox="1"/>
          <p:nvPr/>
        </p:nvSpPr>
        <p:spPr>
          <a:xfrm>
            <a:off x="2154238" y="2403475"/>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2</a:t>
            </a:r>
            <a:endParaRPr kumimoji="1" lang="zh-CN" altLang="en-US" sz="2800" b="1" kern="1200" cap="none" spc="0" normalizeH="0" baseline="0" noProof="0" dirty="0">
              <a:solidFill>
                <a:srgbClr val="00B050"/>
              </a:solidFill>
              <a:latin typeface="+mn-lt"/>
              <a:ea typeface="+mn-ea"/>
              <a:cs typeface="+mn-cs"/>
            </a:endParaRPr>
          </a:p>
        </p:txBody>
      </p:sp>
      <p:sp>
        <p:nvSpPr>
          <p:cNvPr id="42" name="TextBox 41"/>
          <p:cNvSpPr txBox="1"/>
          <p:nvPr/>
        </p:nvSpPr>
        <p:spPr>
          <a:xfrm>
            <a:off x="2166938" y="5357813"/>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2</a:t>
            </a:r>
            <a:endParaRPr kumimoji="1" lang="zh-CN" altLang="en-US" sz="2800" b="1" kern="1200" cap="none" spc="0" normalizeH="0" baseline="0" noProof="0" dirty="0">
              <a:solidFill>
                <a:srgbClr val="00B050"/>
              </a:solidFill>
              <a:latin typeface="+mn-lt"/>
              <a:ea typeface="+mn-ea"/>
              <a:cs typeface="+mn-cs"/>
            </a:endParaRPr>
          </a:p>
        </p:txBody>
      </p:sp>
      <p:sp>
        <p:nvSpPr>
          <p:cNvPr id="43" name="TextBox 42"/>
          <p:cNvSpPr txBox="1"/>
          <p:nvPr/>
        </p:nvSpPr>
        <p:spPr>
          <a:xfrm>
            <a:off x="2120900" y="2432050"/>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3</a:t>
            </a:r>
            <a:endParaRPr kumimoji="1" lang="zh-CN" altLang="en-US" sz="2800" b="1" kern="1200" cap="none" spc="0" normalizeH="0" baseline="0" noProof="0" dirty="0">
              <a:solidFill>
                <a:srgbClr val="00B050"/>
              </a:solidFill>
              <a:latin typeface="+mn-lt"/>
              <a:ea typeface="+mn-ea"/>
              <a:cs typeface="+mn-cs"/>
            </a:endParaRPr>
          </a:p>
        </p:txBody>
      </p:sp>
      <p:sp>
        <p:nvSpPr>
          <p:cNvPr id="44" name="TextBox 43"/>
          <p:cNvSpPr txBox="1"/>
          <p:nvPr/>
        </p:nvSpPr>
        <p:spPr>
          <a:xfrm>
            <a:off x="2166938" y="5357813"/>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3</a:t>
            </a:r>
            <a:endParaRPr kumimoji="1" lang="zh-CN" altLang="en-US" sz="2800" b="1" kern="1200" cap="none" spc="0" normalizeH="0" baseline="0" noProof="0" dirty="0">
              <a:solidFill>
                <a:srgbClr val="00B050"/>
              </a:solidFill>
              <a:latin typeface="+mn-lt"/>
              <a:ea typeface="+mn-ea"/>
              <a:cs typeface="+mn-cs"/>
            </a:endParaRPr>
          </a:p>
        </p:txBody>
      </p:sp>
      <p:sp>
        <p:nvSpPr>
          <p:cNvPr id="45" name="TextBox 44"/>
          <p:cNvSpPr txBox="1"/>
          <p:nvPr/>
        </p:nvSpPr>
        <p:spPr>
          <a:xfrm>
            <a:off x="2095500" y="2408238"/>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4</a:t>
            </a:r>
            <a:endParaRPr kumimoji="1" lang="zh-CN" altLang="en-US" sz="2800" b="1" kern="1200" cap="none" spc="0" normalizeH="0" baseline="0" noProof="0" dirty="0">
              <a:solidFill>
                <a:srgbClr val="00B050"/>
              </a:solidFill>
              <a:latin typeface="+mn-lt"/>
              <a:ea typeface="+mn-ea"/>
              <a:cs typeface="+mn-cs"/>
            </a:endParaRPr>
          </a:p>
        </p:txBody>
      </p:sp>
      <p:sp>
        <p:nvSpPr>
          <p:cNvPr id="46" name="TextBox 45"/>
          <p:cNvSpPr txBox="1"/>
          <p:nvPr/>
        </p:nvSpPr>
        <p:spPr>
          <a:xfrm>
            <a:off x="2095500" y="2428875"/>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5</a:t>
            </a:r>
            <a:endParaRPr kumimoji="1" lang="zh-CN" altLang="en-US" sz="2800" b="1" kern="1200" cap="none" spc="0" normalizeH="0" baseline="0" noProof="0" dirty="0">
              <a:solidFill>
                <a:srgbClr val="00B050"/>
              </a:solidFill>
              <a:latin typeface="+mn-lt"/>
              <a:ea typeface="+mn-ea"/>
              <a:cs typeface="+mn-cs"/>
            </a:endParaRPr>
          </a:p>
        </p:txBody>
      </p:sp>
      <p:sp>
        <p:nvSpPr>
          <p:cNvPr id="49" name="TextBox 48"/>
          <p:cNvSpPr txBox="1"/>
          <p:nvPr/>
        </p:nvSpPr>
        <p:spPr>
          <a:xfrm>
            <a:off x="2166938" y="5357813"/>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4</a:t>
            </a:r>
            <a:endParaRPr kumimoji="1" lang="zh-CN" altLang="en-US" sz="2800" b="1" kern="1200" cap="none" spc="0" normalizeH="0" baseline="0" noProof="0" dirty="0">
              <a:solidFill>
                <a:srgbClr val="00B050"/>
              </a:solidFill>
              <a:latin typeface="+mn-lt"/>
              <a:ea typeface="+mn-ea"/>
              <a:cs typeface="+mn-cs"/>
            </a:endParaRPr>
          </a:p>
        </p:txBody>
      </p:sp>
      <p:sp>
        <p:nvSpPr>
          <p:cNvPr id="50" name="TextBox 49"/>
          <p:cNvSpPr txBox="1"/>
          <p:nvPr/>
        </p:nvSpPr>
        <p:spPr>
          <a:xfrm>
            <a:off x="2095500" y="2428875"/>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6</a:t>
            </a:r>
            <a:endParaRPr kumimoji="1" lang="zh-CN" altLang="en-US" sz="2800" b="1" kern="1200" cap="none" spc="0" normalizeH="0" baseline="0" noProof="0" dirty="0">
              <a:solidFill>
                <a:srgbClr val="00B050"/>
              </a:solidFill>
              <a:latin typeface="+mn-lt"/>
              <a:ea typeface="+mn-ea"/>
              <a:cs typeface="+mn-cs"/>
            </a:endParaRPr>
          </a:p>
        </p:txBody>
      </p:sp>
      <p:sp>
        <p:nvSpPr>
          <p:cNvPr id="51" name="TextBox 50"/>
          <p:cNvSpPr txBox="1"/>
          <p:nvPr/>
        </p:nvSpPr>
        <p:spPr>
          <a:xfrm>
            <a:off x="2166938" y="5357813"/>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5</a:t>
            </a:r>
            <a:endParaRPr kumimoji="1" lang="zh-CN" altLang="en-US" sz="2800" b="1" kern="1200" cap="none" spc="0" normalizeH="0" baseline="0" noProof="0" dirty="0">
              <a:solidFill>
                <a:srgbClr val="00B050"/>
              </a:solidFill>
              <a:latin typeface="+mn-lt"/>
              <a:ea typeface="+mn-ea"/>
              <a:cs typeface="+mn-cs"/>
            </a:endParaRPr>
          </a:p>
        </p:txBody>
      </p:sp>
      <p:sp>
        <p:nvSpPr>
          <p:cNvPr id="52" name="TextBox 51"/>
          <p:cNvSpPr txBox="1"/>
          <p:nvPr/>
        </p:nvSpPr>
        <p:spPr>
          <a:xfrm>
            <a:off x="2095500" y="2428875"/>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7</a:t>
            </a:r>
            <a:endParaRPr kumimoji="1" lang="zh-CN" altLang="en-US" sz="2800" b="1" kern="1200" cap="none" spc="0" normalizeH="0" baseline="0" noProof="0" dirty="0">
              <a:solidFill>
                <a:srgbClr val="00B050"/>
              </a:solidFill>
              <a:latin typeface="+mn-lt"/>
              <a:ea typeface="+mn-ea"/>
              <a:cs typeface="+mn-cs"/>
            </a:endParaRPr>
          </a:p>
        </p:txBody>
      </p:sp>
      <p:sp>
        <p:nvSpPr>
          <p:cNvPr id="53" name="TextBox 52"/>
          <p:cNvSpPr txBox="1"/>
          <p:nvPr/>
        </p:nvSpPr>
        <p:spPr>
          <a:xfrm>
            <a:off x="2166938" y="5357813"/>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6</a:t>
            </a:r>
            <a:endParaRPr kumimoji="1" lang="zh-CN" altLang="en-US" sz="2800" b="1" kern="1200" cap="none" spc="0" normalizeH="0" baseline="0" noProof="0" dirty="0">
              <a:solidFill>
                <a:srgbClr val="00B050"/>
              </a:solidFill>
              <a:latin typeface="+mn-lt"/>
              <a:ea typeface="+mn-ea"/>
              <a:cs typeface="+mn-cs"/>
            </a:endParaRPr>
          </a:p>
        </p:txBody>
      </p:sp>
      <p:sp>
        <p:nvSpPr>
          <p:cNvPr id="54" name="TextBox 53"/>
          <p:cNvSpPr txBox="1"/>
          <p:nvPr/>
        </p:nvSpPr>
        <p:spPr>
          <a:xfrm>
            <a:off x="2095500" y="2428875"/>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8</a:t>
            </a:r>
            <a:endParaRPr kumimoji="1" lang="zh-CN" altLang="en-US" sz="2800" b="1" kern="1200" cap="none" spc="0" normalizeH="0" baseline="0" noProof="0" dirty="0">
              <a:solidFill>
                <a:srgbClr val="00B050"/>
              </a:solidFill>
              <a:latin typeface="+mn-lt"/>
              <a:ea typeface="+mn-ea"/>
              <a:cs typeface="+mn-cs"/>
            </a:endParaRPr>
          </a:p>
        </p:txBody>
      </p:sp>
      <p:sp>
        <p:nvSpPr>
          <p:cNvPr id="55" name="TextBox 54"/>
          <p:cNvSpPr txBox="1"/>
          <p:nvPr/>
        </p:nvSpPr>
        <p:spPr>
          <a:xfrm>
            <a:off x="2128838" y="5381625"/>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7</a:t>
            </a:r>
            <a:endParaRPr kumimoji="1" lang="zh-CN" altLang="en-US" sz="2800" b="1" kern="1200" cap="none" spc="0" normalizeH="0" baseline="0" noProof="0" dirty="0">
              <a:solidFill>
                <a:srgbClr val="00B050"/>
              </a:solidFill>
              <a:latin typeface="+mn-lt"/>
              <a:ea typeface="+mn-ea"/>
              <a:cs typeface="+mn-cs"/>
            </a:endParaRPr>
          </a:p>
        </p:txBody>
      </p:sp>
      <p:sp>
        <p:nvSpPr>
          <p:cNvPr id="56" name="TextBox 55"/>
          <p:cNvSpPr txBox="1"/>
          <p:nvPr/>
        </p:nvSpPr>
        <p:spPr>
          <a:xfrm>
            <a:off x="2057400" y="2452688"/>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9</a:t>
            </a:r>
            <a:endParaRPr kumimoji="1" lang="zh-CN" altLang="en-US" sz="2800" b="1" kern="1200" cap="none" spc="0" normalizeH="0" baseline="0" noProof="0" dirty="0">
              <a:solidFill>
                <a:srgbClr val="00B050"/>
              </a:solidFill>
              <a:latin typeface="+mn-lt"/>
              <a:ea typeface="+mn-ea"/>
              <a:cs typeface="+mn-cs"/>
            </a:endParaRPr>
          </a:p>
        </p:txBody>
      </p:sp>
      <p:sp>
        <p:nvSpPr>
          <p:cNvPr id="57" name="TextBox 56"/>
          <p:cNvSpPr txBox="1"/>
          <p:nvPr/>
        </p:nvSpPr>
        <p:spPr>
          <a:xfrm>
            <a:off x="2154238" y="5383213"/>
            <a:ext cx="571500"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8</a:t>
            </a:r>
            <a:endParaRPr kumimoji="1" lang="zh-CN" altLang="en-US" sz="2800" b="1" kern="1200" cap="none" spc="0" normalizeH="0" baseline="0" noProof="0" dirty="0">
              <a:solidFill>
                <a:srgbClr val="00B050"/>
              </a:solidFill>
              <a:latin typeface="+mn-lt"/>
              <a:ea typeface="+mn-ea"/>
              <a:cs typeface="+mn-cs"/>
            </a:endParaRPr>
          </a:p>
        </p:txBody>
      </p:sp>
      <p:sp>
        <p:nvSpPr>
          <p:cNvPr id="58" name="TextBox 57"/>
          <p:cNvSpPr txBox="1"/>
          <p:nvPr/>
        </p:nvSpPr>
        <p:spPr>
          <a:xfrm>
            <a:off x="2044700" y="2428875"/>
            <a:ext cx="785813" cy="521970"/>
          </a:xfrm>
          <a:prstGeom prst="rect">
            <a:avLst/>
          </a:prstGeom>
          <a:solidFill>
            <a:schemeClr val="accent1"/>
          </a:solidFill>
        </p:spPr>
        <p:txBody>
          <a:bodyPr>
            <a:spAutoFit/>
          </a:bodyPr>
          <a:lstStyle/>
          <a:p>
            <a:pPr marR="0" algn="ctr" defTabSz="914400">
              <a:buClrTx/>
              <a:buSzTx/>
              <a:buFontTx/>
              <a:buNone/>
              <a:defRPr/>
            </a:pPr>
            <a:r>
              <a:rPr kumimoji="1" lang="en-US" altLang="zh-CN" sz="2800" b="1" kern="1200" cap="none" spc="0" normalizeH="0" baseline="0" noProof="0" dirty="0">
                <a:solidFill>
                  <a:srgbClr val="00B050"/>
                </a:solidFill>
                <a:latin typeface="+mn-lt"/>
                <a:ea typeface="+mn-ea"/>
                <a:cs typeface="+mn-cs"/>
              </a:rPr>
              <a:t>10</a:t>
            </a:r>
            <a:endParaRPr kumimoji="1" lang="zh-CN" altLang="en-US" sz="2800" b="1" kern="1200" cap="none" spc="0" normalizeH="0" baseline="0" noProof="0" dirty="0">
              <a:solidFill>
                <a:srgbClr val="00B050"/>
              </a:solidFill>
              <a:latin typeface="+mn-lt"/>
              <a:ea typeface="+mn-ea"/>
              <a:cs typeface="+mn-cs"/>
            </a:endParaRPr>
          </a:p>
        </p:txBody>
      </p:sp>
      <p:pic>
        <p:nvPicPr>
          <p:cNvPr id="216173" name="图片 58"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Top)">
                                      <p:cBhvr>
                                        <p:cTn id="12"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par>
                          <p:cTn id="13" fill="hold">
                            <p:stCondLst>
                              <p:cond delay="500"/>
                            </p:stCondLst>
                            <p:childTnLst>
                              <p:par>
                                <p:cTn id="14" presetID="49" presetClass="entr" presetSubtype="0" decel="100000" fill="hold" grpId="0" nodeType="afterEffect">
                                  <p:stCondLst>
                                    <p:cond delay="100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000000"/>
                                          </p:val>
                                        </p:tav>
                                        <p:tav tm="100000">
                                          <p:val>
                                            <p:strVal val="#ppt_w"/>
                                          </p:val>
                                        </p:tav>
                                      </p:tavLst>
                                    </p:anim>
                                    <p:anim calcmode="lin" valueType="num">
                                      <p:cBhvr>
                                        <p:cTn id="17" dur="500" fill="hold"/>
                                        <p:tgtEl>
                                          <p:spTgt spid="9"/>
                                        </p:tgtEl>
                                        <p:attrNameLst>
                                          <p:attrName>ppt_h</p:attrName>
                                        </p:attrNameLst>
                                      </p:cBhvr>
                                      <p:tavLst>
                                        <p:tav tm="0">
                                          <p:val>
                                            <p:fltVal val="0.000000"/>
                                          </p:val>
                                        </p:tav>
                                        <p:tav tm="100000">
                                          <p:val>
                                            <p:strVal val="#ppt_h"/>
                                          </p:val>
                                        </p:tav>
                                      </p:tavLst>
                                    </p:anim>
                                    <p:anim calcmode="lin" valueType="num">
                                      <p:cBhvr>
                                        <p:cTn id="18" dur="500" fill="hold"/>
                                        <p:tgtEl>
                                          <p:spTgt spid="9"/>
                                        </p:tgtEl>
                                        <p:attrNameLst>
                                          <p:attrName>style.rotation</p:attrName>
                                        </p:attrNameLst>
                                      </p:cBhvr>
                                      <p:tavLst>
                                        <p:tav tm="0">
                                          <p:val>
                                            <p:fltVal val="360.000000"/>
                                          </p:val>
                                        </p:tav>
                                        <p:tav tm="100000">
                                          <p:val>
                                            <p:fltVal val="0.000000"/>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49" presetClass="entr" presetSubtype="0" decel="100000" fill="hold" grpId="0" nodeType="click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000000"/>
                                          </p:val>
                                        </p:tav>
                                        <p:tav tm="100000">
                                          <p:val>
                                            <p:strVal val="#ppt_w"/>
                                          </p:val>
                                        </p:tav>
                                      </p:tavLst>
                                    </p:anim>
                                    <p:anim calcmode="lin" valueType="num">
                                      <p:cBhvr>
                                        <p:cTn id="25" dur="500" fill="hold"/>
                                        <p:tgtEl>
                                          <p:spTgt spid="40"/>
                                        </p:tgtEl>
                                        <p:attrNameLst>
                                          <p:attrName>ppt_h</p:attrName>
                                        </p:attrNameLst>
                                      </p:cBhvr>
                                      <p:tavLst>
                                        <p:tav tm="0">
                                          <p:val>
                                            <p:fltVal val="0.000000"/>
                                          </p:val>
                                        </p:tav>
                                        <p:tav tm="100000">
                                          <p:val>
                                            <p:strVal val="#ppt_h"/>
                                          </p:val>
                                        </p:tav>
                                      </p:tavLst>
                                    </p:anim>
                                    <p:anim calcmode="lin" valueType="num">
                                      <p:cBhvr>
                                        <p:cTn id="26" dur="500" fill="hold"/>
                                        <p:tgtEl>
                                          <p:spTgt spid="40"/>
                                        </p:tgtEl>
                                        <p:attrNameLst>
                                          <p:attrName>style.rotation</p:attrName>
                                        </p:attrNameLst>
                                      </p:cBhvr>
                                      <p:tavLst>
                                        <p:tav tm="0">
                                          <p:val>
                                            <p:fltVal val="360.000000"/>
                                          </p:val>
                                        </p:tav>
                                        <p:tav tm="100000">
                                          <p:val>
                                            <p:fltVal val="0.000000"/>
                                          </p:val>
                                        </p:tav>
                                      </p:tavLst>
                                    </p:anim>
                                    <p:animEffect transition="in" filter="fade">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000000"/>
                                          </p:val>
                                        </p:tav>
                                        <p:tav tm="100000">
                                          <p:val>
                                            <p:strVal val="#ppt_w"/>
                                          </p:val>
                                        </p:tav>
                                      </p:tavLst>
                                    </p:anim>
                                    <p:anim calcmode="lin" valueType="num">
                                      <p:cBhvr>
                                        <p:cTn id="33" dur="500" fill="hold"/>
                                        <p:tgtEl>
                                          <p:spTgt spid="39"/>
                                        </p:tgtEl>
                                        <p:attrNameLst>
                                          <p:attrName>ppt_h</p:attrName>
                                        </p:attrNameLst>
                                      </p:cBhvr>
                                      <p:tavLst>
                                        <p:tav tm="0">
                                          <p:val>
                                            <p:fltVal val="0.000000"/>
                                          </p:val>
                                        </p:tav>
                                        <p:tav tm="100000">
                                          <p:val>
                                            <p:strVal val="#ppt_h"/>
                                          </p:val>
                                        </p:tav>
                                      </p:tavLst>
                                    </p:anim>
                                    <p:anim calcmode="lin" valueType="num">
                                      <p:cBhvr>
                                        <p:cTn id="34" dur="500" fill="hold"/>
                                        <p:tgtEl>
                                          <p:spTgt spid="39"/>
                                        </p:tgtEl>
                                        <p:attrNameLst>
                                          <p:attrName>style.rotation</p:attrName>
                                        </p:attrNameLst>
                                      </p:cBhvr>
                                      <p:tavLst>
                                        <p:tav tm="0">
                                          <p:val>
                                            <p:fltVal val="360.000000"/>
                                          </p:val>
                                        </p:tav>
                                        <p:tav tm="100000">
                                          <p:val>
                                            <p:fltVal val="0.000000"/>
                                          </p:val>
                                        </p:tav>
                                      </p:tavLst>
                                    </p:anim>
                                    <p:animEffect transition="in" filter="fade">
                                      <p:cBhvr>
                                        <p:cTn id="35" dur="500"/>
                                        <p:tgtEl>
                                          <p:spTgt spid="39"/>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grpId="0" nodeType="click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000000"/>
                                          </p:val>
                                        </p:tav>
                                        <p:tav tm="100000">
                                          <p:val>
                                            <p:strVal val="#ppt_w"/>
                                          </p:val>
                                        </p:tav>
                                      </p:tavLst>
                                    </p:anim>
                                    <p:anim calcmode="lin" valueType="num">
                                      <p:cBhvr>
                                        <p:cTn id="46" dur="500" fill="hold"/>
                                        <p:tgtEl>
                                          <p:spTgt spid="41"/>
                                        </p:tgtEl>
                                        <p:attrNameLst>
                                          <p:attrName>ppt_h</p:attrName>
                                        </p:attrNameLst>
                                      </p:cBhvr>
                                      <p:tavLst>
                                        <p:tav tm="0">
                                          <p:val>
                                            <p:fltVal val="0.000000"/>
                                          </p:val>
                                        </p:tav>
                                        <p:tav tm="100000">
                                          <p:val>
                                            <p:strVal val="#ppt_h"/>
                                          </p:val>
                                        </p:tav>
                                      </p:tavLst>
                                    </p:anim>
                                    <p:anim calcmode="lin" valueType="num">
                                      <p:cBhvr>
                                        <p:cTn id="47" dur="500" fill="hold"/>
                                        <p:tgtEl>
                                          <p:spTgt spid="41"/>
                                        </p:tgtEl>
                                        <p:attrNameLst>
                                          <p:attrName>style.rotation</p:attrName>
                                        </p:attrNameLst>
                                      </p:cBhvr>
                                      <p:tavLst>
                                        <p:tav tm="0">
                                          <p:val>
                                            <p:fltVal val="360.000000"/>
                                          </p:val>
                                        </p:tav>
                                        <p:tav tm="100000">
                                          <p:val>
                                            <p:fltVal val="0.000000"/>
                                          </p:val>
                                        </p:tav>
                                      </p:tavLst>
                                    </p:anim>
                                    <p:animEffect transition="in" filter="fade">
                                      <p:cBhvr>
                                        <p:cTn id="48" dur="500"/>
                                        <p:tgtEl>
                                          <p:spTgt spid="41"/>
                                        </p:tgtEl>
                                      </p:cBhvr>
                                    </p:animEffect>
                                  </p:childTnLst>
                                </p:cTn>
                              </p:par>
                            </p:childTnLst>
                          </p:cTn>
                        </p:par>
                        <p:par>
                          <p:cTn id="49" fill="hold">
                            <p:stCondLst>
                              <p:cond delay="500"/>
                            </p:stCondLst>
                            <p:childTnLst>
                              <p:par>
                                <p:cTn id="50" presetID="3" presetClass="entr" presetSubtype="1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linds(horizontal)">
                                      <p:cBhvr>
                                        <p:cTn id="5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12" presetClass="entr" presetSubtype="1"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slide(fromTop)">
                                      <p:cBhvr>
                                        <p:cTn id="57"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par>
                          <p:cTn id="58" fill="hold">
                            <p:stCondLst>
                              <p:cond delay="500"/>
                            </p:stCondLst>
                            <p:childTnLst>
                              <p:par>
                                <p:cTn id="59" presetID="49" presetClass="entr" presetSubtype="0" decel="100000" fill="hold" grpId="0" nodeType="afterEffect">
                                  <p:stCondLst>
                                    <p:cond delay="100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000000"/>
                                          </p:val>
                                        </p:tav>
                                        <p:tav tm="100000">
                                          <p:val>
                                            <p:strVal val="#ppt_w"/>
                                          </p:val>
                                        </p:tav>
                                      </p:tavLst>
                                    </p:anim>
                                    <p:anim calcmode="lin" valueType="num">
                                      <p:cBhvr>
                                        <p:cTn id="62" dur="500" fill="hold"/>
                                        <p:tgtEl>
                                          <p:spTgt spid="13"/>
                                        </p:tgtEl>
                                        <p:attrNameLst>
                                          <p:attrName>ppt_h</p:attrName>
                                        </p:attrNameLst>
                                      </p:cBhvr>
                                      <p:tavLst>
                                        <p:tav tm="0">
                                          <p:val>
                                            <p:fltVal val="0.000000"/>
                                          </p:val>
                                        </p:tav>
                                        <p:tav tm="100000">
                                          <p:val>
                                            <p:strVal val="#ppt_h"/>
                                          </p:val>
                                        </p:tav>
                                      </p:tavLst>
                                    </p:anim>
                                    <p:anim calcmode="lin" valueType="num">
                                      <p:cBhvr>
                                        <p:cTn id="63" dur="500" fill="hold"/>
                                        <p:tgtEl>
                                          <p:spTgt spid="13"/>
                                        </p:tgtEl>
                                        <p:attrNameLst>
                                          <p:attrName>style.rotation</p:attrName>
                                        </p:attrNameLst>
                                      </p:cBhvr>
                                      <p:tavLst>
                                        <p:tav tm="0">
                                          <p:val>
                                            <p:fltVal val="360.000000"/>
                                          </p:val>
                                        </p:tav>
                                        <p:tav tm="100000">
                                          <p:val>
                                            <p:fltVal val="0.000000"/>
                                          </p:val>
                                        </p:tav>
                                      </p:tavLst>
                                    </p:anim>
                                    <p:animEffect transition="in" filter="fade">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49" presetClass="entr" presetSubtype="0" decel="100000" fill="hold" grpId="0" nodeType="click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ppt_w</p:attrName>
                                        </p:attrNameLst>
                                      </p:cBhvr>
                                      <p:tavLst>
                                        <p:tav tm="0">
                                          <p:val>
                                            <p:fltVal val="0.000000"/>
                                          </p:val>
                                        </p:tav>
                                        <p:tav tm="100000">
                                          <p:val>
                                            <p:strVal val="#ppt_w"/>
                                          </p:val>
                                        </p:tav>
                                      </p:tavLst>
                                    </p:anim>
                                    <p:anim calcmode="lin" valueType="num">
                                      <p:cBhvr>
                                        <p:cTn id="70" dur="500" fill="hold"/>
                                        <p:tgtEl>
                                          <p:spTgt spid="42"/>
                                        </p:tgtEl>
                                        <p:attrNameLst>
                                          <p:attrName>ppt_h</p:attrName>
                                        </p:attrNameLst>
                                      </p:cBhvr>
                                      <p:tavLst>
                                        <p:tav tm="0">
                                          <p:val>
                                            <p:fltVal val="0.000000"/>
                                          </p:val>
                                        </p:tav>
                                        <p:tav tm="100000">
                                          <p:val>
                                            <p:strVal val="#ppt_h"/>
                                          </p:val>
                                        </p:tav>
                                      </p:tavLst>
                                    </p:anim>
                                    <p:anim calcmode="lin" valueType="num">
                                      <p:cBhvr>
                                        <p:cTn id="71" dur="500" fill="hold"/>
                                        <p:tgtEl>
                                          <p:spTgt spid="42"/>
                                        </p:tgtEl>
                                        <p:attrNameLst>
                                          <p:attrName>style.rotation</p:attrName>
                                        </p:attrNameLst>
                                      </p:cBhvr>
                                      <p:tavLst>
                                        <p:tav tm="0">
                                          <p:val>
                                            <p:fltVal val="360.000000"/>
                                          </p:val>
                                        </p:tav>
                                        <p:tav tm="100000">
                                          <p:val>
                                            <p:fltVal val="0.000000"/>
                                          </p:val>
                                        </p:tav>
                                      </p:tavLst>
                                    </p:anim>
                                    <p:animEffect transition="in" filter="fade">
                                      <p:cBhvr>
                                        <p:cTn id="72" dur="500"/>
                                        <p:tgtEl>
                                          <p:spTgt spid="42"/>
                                        </p:tgtEl>
                                      </p:cBhvr>
                                    </p:animEffect>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grpId="0" nodeType="click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000000"/>
                                          </p:val>
                                        </p:tav>
                                        <p:tav tm="100000">
                                          <p:val>
                                            <p:strVal val="#ppt_w"/>
                                          </p:val>
                                        </p:tav>
                                      </p:tavLst>
                                    </p:anim>
                                    <p:anim calcmode="lin" valueType="num">
                                      <p:cBhvr>
                                        <p:cTn id="78" dur="500" fill="hold"/>
                                        <p:tgtEl>
                                          <p:spTgt spid="43"/>
                                        </p:tgtEl>
                                        <p:attrNameLst>
                                          <p:attrName>ppt_h</p:attrName>
                                        </p:attrNameLst>
                                      </p:cBhvr>
                                      <p:tavLst>
                                        <p:tav tm="0">
                                          <p:val>
                                            <p:fltVal val="0.000000"/>
                                          </p:val>
                                        </p:tav>
                                        <p:tav tm="100000">
                                          <p:val>
                                            <p:strVal val="#ppt_h"/>
                                          </p:val>
                                        </p:tav>
                                      </p:tavLst>
                                    </p:anim>
                                    <p:anim calcmode="lin" valueType="num">
                                      <p:cBhvr>
                                        <p:cTn id="79" dur="500" fill="hold"/>
                                        <p:tgtEl>
                                          <p:spTgt spid="43"/>
                                        </p:tgtEl>
                                        <p:attrNameLst>
                                          <p:attrName>style.rotation</p:attrName>
                                        </p:attrNameLst>
                                      </p:cBhvr>
                                      <p:tavLst>
                                        <p:tav tm="0">
                                          <p:val>
                                            <p:fltVal val="360.000000"/>
                                          </p:val>
                                        </p:tav>
                                        <p:tav tm="100000">
                                          <p:val>
                                            <p:fltVal val="0.000000"/>
                                          </p:val>
                                        </p:tav>
                                      </p:tavLst>
                                    </p:anim>
                                    <p:animEffect transition="in" filter="fade">
                                      <p:cBhvr>
                                        <p:cTn id="80" dur="500"/>
                                        <p:tgtEl>
                                          <p:spTgt spid="43"/>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blinds(horizontal)">
                                      <p:cBhvr>
                                        <p:cTn id="85"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86" fill="hold">
                      <p:stCondLst>
                        <p:cond delay="indefinite"/>
                      </p:stCondLst>
                      <p:childTnLst>
                        <p:par>
                          <p:cTn id="87" fill="hold">
                            <p:stCondLst>
                              <p:cond delay="0"/>
                            </p:stCondLst>
                            <p:childTnLst>
                              <p:par>
                                <p:cTn id="88" presetID="12" presetClass="entr" presetSubtype="1" fill="hold" grpId="0" nodeType="click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slide(fromTop)">
                                      <p:cBhvr>
                                        <p:cTn id="90"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par>
                          <p:cTn id="91" fill="hold">
                            <p:stCondLst>
                              <p:cond delay="500"/>
                            </p:stCondLst>
                            <p:childTnLst>
                              <p:par>
                                <p:cTn id="92" presetID="49" presetClass="entr" presetSubtype="0" decel="100000" fill="hold" grpId="0" nodeType="afterEffect">
                                  <p:stCondLst>
                                    <p:cond delay="1000"/>
                                  </p:stCondLst>
                                  <p:childTnLst>
                                    <p:set>
                                      <p:cBhvr>
                                        <p:cTn id="93" dur="1" fill="hold">
                                          <p:stCondLst>
                                            <p:cond delay="0"/>
                                          </p:stCondLst>
                                        </p:cTn>
                                        <p:tgtEl>
                                          <p:spTgt spid="16"/>
                                        </p:tgtEl>
                                        <p:attrNameLst>
                                          <p:attrName>style.visibility</p:attrName>
                                        </p:attrNameLst>
                                      </p:cBhvr>
                                      <p:to>
                                        <p:strVal val="visible"/>
                                      </p:to>
                                    </p:set>
                                    <p:anim calcmode="lin" valueType="num">
                                      <p:cBhvr>
                                        <p:cTn id="94" dur="500" fill="hold"/>
                                        <p:tgtEl>
                                          <p:spTgt spid="16"/>
                                        </p:tgtEl>
                                        <p:attrNameLst>
                                          <p:attrName>ppt_w</p:attrName>
                                        </p:attrNameLst>
                                      </p:cBhvr>
                                      <p:tavLst>
                                        <p:tav tm="0">
                                          <p:val>
                                            <p:fltVal val="0.000000"/>
                                          </p:val>
                                        </p:tav>
                                        <p:tav tm="100000">
                                          <p:val>
                                            <p:strVal val="#ppt_w"/>
                                          </p:val>
                                        </p:tav>
                                      </p:tavLst>
                                    </p:anim>
                                    <p:anim calcmode="lin" valueType="num">
                                      <p:cBhvr>
                                        <p:cTn id="95" dur="500" fill="hold"/>
                                        <p:tgtEl>
                                          <p:spTgt spid="16"/>
                                        </p:tgtEl>
                                        <p:attrNameLst>
                                          <p:attrName>ppt_h</p:attrName>
                                        </p:attrNameLst>
                                      </p:cBhvr>
                                      <p:tavLst>
                                        <p:tav tm="0">
                                          <p:val>
                                            <p:fltVal val="0.000000"/>
                                          </p:val>
                                        </p:tav>
                                        <p:tav tm="100000">
                                          <p:val>
                                            <p:strVal val="#ppt_h"/>
                                          </p:val>
                                        </p:tav>
                                      </p:tavLst>
                                    </p:anim>
                                    <p:anim calcmode="lin" valueType="num">
                                      <p:cBhvr>
                                        <p:cTn id="96" dur="500" fill="hold"/>
                                        <p:tgtEl>
                                          <p:spTgt spid="16"/>
                                        </p:tgtEl>
                                        <p:attrNameLst>
                                          <p:attrName>style.rotation</p:attrName>
                                        </p:attrNameLst>
                                      </p:cBhvr>
                                      <p:tavLst>
                                        <p:tav tm="0">
                                          <p:val>
                                            <p:fltVal val="360.000000"/>
                                          </p:val>
                                        </p:tav>
                                        <p:tav tm="100000">
                                          <p:val>
                                            <p:fltVal val="0.000000"/>
                                          </p:val>
                                        </p:tav>
                                      </p:tavLst>
                                    </p:anim>
                                    <p:animEffect transition="in" filter="fade">
                                      <p:cBhvr>
                                        <p:cTn id="97" dur="500"/>
                                        <p:tgtEl>
                                          <p:spTgt spid="16"/>
                                        </p:tgtEl>
                                      </p:cBhvr>
                                    </p:animEffect>
                                  </p:childTnLst>
                                </p:cTn>
                              </p:par>
                            </p:childTnLst>
                          </p:cTn>
                        </p:par>
                      </p:childTnLst>
                    </p:cTn>
                  </p:par>
                  <p:par>
                    <p:cTn id="98" fill="hold">
                      <p:stCondLst>
                        <p:cond delay="indefinite"/>
                      </p:stCondLst>
                      <p:childTnLst>
                        <p:par>
                          <p:cTn id="99" fill="hold">
                            <p:stCondLst>
                              <p:cond delay="0"/>
                            </p:stCondLst>
                            <p:childTnLst>
                              <p:par>
                                <p:cTn id="100" presetID="49" presetClass="entr" presetSubtype="0" decel="100000" fill="hold" grpId="0" nodeType="clickEffect">
                                  <p:stCondLst>
                                    <p:cond delay="0"/>
                                  </p:stCondLst>
                                  <p:childTnLst>
                                    <p:set>
                                      <p:cBhvr>
                                        <p:cTn id="101" dur="1" fill="hold">
                                          <p:stCondLst>
                                            <p:cond delay="0"/>
                                          </p:stCondLst>
                                        </p:cTn>
                                        <p:tgtEl>
                                          <p:spTgt spid="44"/>
                                        </p:tgtEl>
                                        <p:attrNameLst>
                                          <p:attrName>style.visibility</p:attrName>
                                        </p:attrNameLst>
                                      </p:cBhvr>
                                      <p:to>
                                        <p:strVal val="visible"/>
                                      </p:to>
                                    </p:set>
                                    <p:anim calcmode="lin" valueType="num">
                                      <p:cBhvr>
                                        <p:cTn id="102" dur="500" fill="hold"/>
                                        <p:tgtEl>
                                          <p:spTgt spid="44"/>
                                        </p:tgtEl>
                                        <p:attrNameLst>
                                          <p:attrName>ppt_w</p:attrName>
                                        </p:attrNameLst>
                                      </p:cBhvr>
                                      <p:tavLst>
                                        <p:tav tm="0">
                                          <p:val>
                                            <p:fltVal val="0.000000"/>
                                          </p:val>
                                        </p:tav>
                                        <p:tav tm="100000">
                                          <p:val>
                                            <p:strVal val="#ppt_w"/>
                                          </p:val>
                                        </p:tav>
                                      </p:tavLst>
                                    </p:anim>
                                    <p:anim calcmode="lin" valueType="num">
                                      <p:cBhvr>
                                        <p:cTn id="103" dur="500" fill="hold"/>
                                        <p:tgtEl>
                                          <p:spTgt spid="44"/>
                                        </p:tgtEl>
                                        <p:attrNameLst>
                                          <p:attrName>ppt_h</p:attrName>
                                        </p:attrNameLst>
                                      </p:cBhvr>
                                      <p:tavLst>
                                        <p:tav tm="0">
                                          <p:val>
                                            <p:fltVal val="0.000000"/>
                                          </p:val>
                                        </p:tav>
                                        <p:tav tm="100000">
                                          <p:val>
                                            <p:strVal val="#ppt_h"/>
                                          </p:val>
                                        </p:tav>
                                      </p:tavLst>
                                    </p:anim>
                                    <p:anim calcmode="lin" valueType="num">
                                      <p:cBhvr>
                                        <p:cTn id="104" dur="500" fill="hold"/>
                                        <p:tgtEl>
                                          <p:spTgt spid="44"/>
                                        </p:tgtEl>
                                        <p:attrNameLst>
                                          <p:attrName>style.rotation</p:attrName>
                                        </p:attrNameLst>
                                      </p:cBhvr>
                                      <p:tavLst>
                                        <p:tav tm="0">
                                          <p:val>
                                            <p:fltVal val="360.000000"/>
                                          </p:val>
                                        </p:tav>
                                        <p:tav tm="100000">
                                          <p:val>
                                            <p:fltVal val="0.000000"/>
                                          </p:val>
                                        </p:tav>
                                      </p:tavLst>
                                    </p:anim>
                                    <p:animEffect transition="in" filter="fade">
                                      <p:cBhvr>
                                        <p:cTn id="105" dur="500"/>
                                        <p:tgtEl>
                                          <p:spTgt spid="44"/>
                                        </p:tgtEl>
                                      </p:cBhvr>
                                    </p:animEffect>
                                  </p:childTnLst>
                                </p:cTn>
                              </p:par>
                            </p:childTnLst>
                          </p:cTn>
                        </p:par>
                      </p:childTnLst>
                    </p:cTn>
                  </p:par>
                  <p:par>
                    <p:cTn id="106" fill="hold">
                      <p:stCondLst>
                        <p:cond delay="indefinite"/>
                      </p:stCondLst>
                      <p:childTnLst>
                        <p:par>
                          <p:cTn id="107" fill="hold">
                            <p:stCondLst>
                              <p:cond delay="0"/>
                            </p:stCondLst>
                            <p:childTnLst>
                              <p:par>
                                <p:cTn id="108" presetID="49" presetClass="entr" presetSubtype="0" decel="100000" fill="hold" grpId="0" nodeType="click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p:cTn id="110" dur="500" fill="hold"/>
                                        <p:tgtEl>
                                          <p:spTgt spid="45"/>
                                        </p:tgtEl>
                                        <p:attrNameLst>
                                          <p:attrName>ppt_w</p:attrName>
                                        </p:attrNameLst>
                                      </p:cBhvr>
                                      <p:tavLst>
                                        <p:tav tm="0">
                                          <p:val>
                                            <p:fltVal val="0.000000"/>
                                          </p:val>
                                        </p:tav>
                                        <p:tav tm="100000">
                                          <p:val>
                                            <p:strVal val="#ppt_w"/>
                                          </p:val>
                                        </p:tav>
                                      </p:tavLst>
                                    </p:anim>
                                    <p:anim calcmode="lin" valueType="num">
                                      <p:cBhvr>
                                        <p:cTn id="111" dur="500" fill="hold"/>
                                        <p:tgtEl>
                                          <p:spTgt spid="45"/>
                                        </p:tgtEl>
                                        <p:attrNameLst>
                                          <p:attrName>ppt_h</p:attrName>
                                        </p:attrNameLst>
                                      </p:cBhvr>
                                      <p:tavLst>
                                        <p:tav tm="0">
                                          <p:val>
                                            <p:fltVal val="0.000000"/>
                                          </p:val>
                                        </p:tav>
                                        <p:tav tm="100000">
                                          <p:val>
                                            <p:strVal val="#ppt_h"/>
                                          </p:val>
                                        </p:tav>
                                      </p:tavLst>
                                    </p:anim>
                                    <p:anim calcmode="lin" valueType="num">
                                      <p:cBhvr>
                                        <p:cTn id="112" dur="500" fill="hold"/>
                                        <p:tgtEl>
                                          <p:spTgt spid="45"/>
                                        </p:tgtEl>
                                        <p:attrNameLst>
                                          <p:attrName>style.rotation</p:attrName>
                                        </p:attrNameLst>
                                      </p:cBhvr>
                                      <p:tavLst>
                                        <p:tav tm="0">
                                          <p:val>
                                            <p:fltVal val="360.000000"/>
                                          </p:val>
                                        </p:tav>
                                        <p:tav tm="100000">
                                          <p:val>
                                            <p:fltVal val="0.000000"/>
                                          </p:val>
                                        </p:tav>
                                      </p:tavLst>
                                    </p:anim>
                                    <p:animEffect transition="in" filter="fade">
                                      <p:cBhvr>
                                        <p:cTn id="113" dur="500"/>
                                        <p:tgtEl>
                                          <p:spTgt spid="45"/>
                                        </p:tgtEl>
                                      </p:cBhvr>
                                    </p:animEffect>
                                  </p:childTnLst>
                                </p:cTn>
                              </p:par>
                            </p:childTnLst>
                          </p:cTn>
                        </p:par>
                      </p:childTnLst>
                    </p:cTn>
                  </p:par>
                  <p:par>
                    <p:cTn id="114" fill="hold">
                      <p:stCondLst>
                        <p:cond delay="indefinite"/>
                      </p:stCondLst>
                      <p:childTnLst>
                        <p:par>
                          <p:cTn id="115" fill="hold">
                            <p:stCondLst>
                              <p:cond delay="0"/>
                            </p:stCondLst>
                            <p:childTnLst>
                              <p:par>
                                <p:cTn id="116" presetID="3" presetClass="entr" presetSubtype="10" fill="hold" grpId="0" nodeType="clickEffect">
                                  <p:stCondLst>
                                    <p:cond delay="0"/>
                                  </p:stCondLst>
                                  <p:childTnLst>
                                    <p:set>
                                      <p:cBhvr>
                                        <p:cTn id="117" dur="1" fill="hold">
                                          <p:stCondLst>
                                            <p:cond delay="0"/>
                                          </p:stCondLst>
                                        </p:cTn>
                                        <p:tgtEl>
                                          <p:spTgt spid="17"/>
                                        </p:tgtEl>
                                        <p:attrNameLst>
                                          <p:attrName>style.visibility</p:attrName>
                                        </p:attrNameLst>
                                      </p:cBhvr>
                                      <p:to>
                                        <p:strVal val="visible"/>
                                      </p:to>
                                    </p:set>
                                    <p:animEffect transition="in" filter="blinds(horizontal)">
                                      <p:cBhvr>
                                        <p:cTn id="118"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119" fill="hold">
                      <p:stCondLst>
                        <p:cond delay="indefinite"/>
                      </p:stCondLst>
                      <p:childTnLst>
                        <p:par>
                          <p:cTn id="120" fill="hold">
                            <p:stCondLst>
                              <p:cond delay="0"/>
                            </p:stCondLst>
                            <p:childTnLst>
                              <p:par>
                                <p:cTn id="121" presetID="49" presetClass="entr" presetSubtype="0" decel="100000" fill="hold" grpId="0" nodeType="clickEffect">
                                  <p:stCondLst>
                                    <p:cond delay="0"/>
                                  </p:stCondLst>
                                  <p:childTnLst>
                                    <p:set>
                                      <p:cBhvr>
                                        <p:cTn id="122" dur="1" fill="hold">
                                          <p:stCondLst>
                                            <p:cond delay="0"/>
                                          </p:stCondLst>
                                        </p:cTn>
                                        <p:tgtEl>
                                          <p:spTgt spid="46"/>
                                        </p:tgtEl>
                                        <p:attrNameLst>
                                          <p:attrName>style.visibility</p:attrName>
                                        </p:attrNameLst>
                                      </p:cBhvr>
                                      <p:to>
                                        <p:strVal val="visible"/>
                                      </p:to>
                                    </p:set>
                                    <p:anim calcmode="lin" valueType="num">
                                      <p:cBhvr>
                                        <p:cTn id="123" dur="500" fill="hold"/>
                                        <p:tgtEl>
                                          <p:spTgt spid="46"/>
                                        </p:tgtEl>
                                        <p:attrNameLst>
                                          <p:attrName>ppt_w</p:attrName>
                                        </p:attrNameLst>
                                      </p:cBhvr>
                                      <p:tavLst>
                                        <p:tav tm="0">
                                          <p:val>
                                            <p:fltVal val="0.000000"/>
                                          </p:val>
                                        </p:tav>
                                        <p:tav tm="100000">
                                          <p:val>
                                            <p:strVal val="#ppt_w"/>
                                          </p:val>
                                        </p:tav>
                                      </p:tavLst>
                                    </p:anim>
                                    <p:anim calcmode="lin" valueType="num">
                                      <p:cBhvr>
                                        <p:cTn id="124" dur="500" fill="hold"/>
                                        <p:tgtEl>
                                          <p:spTgt spid="46"/>
                                        </p:tgtEl>
                                        <p:attrNameLst>
                                          <p:attrName>ppt_h</p:attrName>
                                        </p:attrNameLst>
                                      </p:cBhvr>
                                      <p:tavLst>
                                        <p:tav tm="0">
                                          <p:val>
                                            <p:fltVal val="0.000000"/>
                                          </p:val>
                                        </p:tav>
                                        <p:tav tm="100000">
                                          <p:val>
                                            <p:strVal val="#ppt_h"/>
                                          </p:val>
                                        </p:tav>
                                      </p:tavLst>
                                    </p:anim>
                                    <p:anim calcmode="lin" valueType="num">
                                      <p:cBhvr>
                                        <p:cTn id="125" dur="500" fill="hold"/>
                                        <p:tgtEl>
                                          <p:spTgt spid="46"/>
                                        </p:tgtEl>
                                        <p:attrNameLst>
                                          <p:attrName>style.rotation</p:attrName>
                                        </p:attrNameLst>
                                      </p:cBhvr>
                                      <p:tavLst>
                                        <p:tav tm="0">
                                          <p:val>
                                            <p:fltVal val="360.000000"/>
                                          </p:val>
                                        </p:tav>
                                        <p:tav tm="100000">
                                          <p:val>
                                            <p:fltVal val="0.000000"/>
                                          </p:val>
                                        </p:tav>
                                      </p:tavLst>
                                    </p:anim>
                                    <p:animEffect transition="in" filter="fade">
                                      <p:cBhvr>
                                        <p:cTn id="126" dur="500"/>
                                        <p:tgtEl>
                                          <p:spTgt spid="46"/>
                                        </p:tgtEl>
                                      </p:cBhvr>
                                    </p:animEffect>
                                  </p:childTnLst>
                                </p:cTn>
                              </p:par>
                            </p:childTnLst>
                          </p:cTn>
                        </p:par>
                        <p:par>
                          <p:cTn id="127" fill="hold">
                            <p:stCondLst>
                              <p:cond delay="500"/>
                            </p:stCondLst>
                            <p:childTnLst>
                              <p:par>
                                <p:cTn id="128" presetID="3" presetClass="entr" presetSubtype="10" fill="hold" grpId="0" nodeType="afterEffect">
                                  <p:stCondLst>
                                    <p:cond delay="0"/>
                                  </p:stCondLst>
                                  <p:childTnLst>
                                    <p:set>
                                      <p:cBhvr>
                                        <p:cTn id="129" dur="1" fill="hold">
                                          <p:stCondLst>
                                            <p:cond delay="0"/>
                                          </p:stCondLst>
                                        </p:cTn>
                                        <p:tgtEl>
                                          <p:spTgt spid="18"/>
                                        </p:tgtEl>
                                        <p:attrNameLst>
                                          <p:attrName>style.visibility</p:attrName>
                                        </p:attrNameLst>
                                      </p:cBhvr>
                                      <p:to>
                                        <p:strVal val="visible"/>
                                      </p:to>
                                    </p:set>
                                    <p:animEffect transition="in" filter="blinds(horizontal)">
                                      <p:cBhvr>
                                        <p:cTn id="130" dur="5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131" fill="hold">
                      <p:stCondLst>
                        <p:cond delay="indefinite"/>
                      </p:stCondLst>
                      <p:childTnLst>
                        <p:par>
                          <p:cTn id="132" fill="hold">
                            <p:stCondLst>
                              <p:cond delay="0"/>
                            </p:stCondLst>
                            <p:childTnLst>
                              <p:par>
                                <p:cTn id="133" presetID="12" presetClass="entr" presetSubtype="1" fill="hold" grpId="0" nodeType="clickEffect">
                                  <p:stCondLst>
                                    <p:cond delay="0"/>
                                  </p:stCondLst>
                                  <p:childTnLst>
                                    <p:set>
                                      <p:cBhvr>
                                        <p:cTn id="134" dur="1" fill="hold">
                                          <p:stCondLst>
                                            <p:cond delay="0"/>
                                          </p:stCondLst>
                                        </p:cTn>
                                        <p:tgtEl>
                                          <p:spTgt spid="19"/>
                                        </p:tgtEl>
                                        <p:attrNameLst>
                                          <p:attrName>style.visibility</p:attrName>
                                        </p:attrNameLst>
                                      </p:cBhvr>
                                      <p:to>
                                        <p:strVal val="visible"/>
                                      </p:to>
                                    </p:set>
                                    <p:animEffect transition="in" filter="slide(fromTop)">
                                      <p:cBhvr>
                                        <p:cTn id="135" dur="5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par>
                          <p:cTn id="136" fill="hold">
                            <p:stCondLst>
                              <p:cond delay="500"/>
                            </p:stCondLst>
                            <p:childTnLst>
                              <p:par>
                                <p:cTn id="137" presetID="49" presetClass="entr" presetSubtype="0" decel="100000" fill="hold" grpId="0" nodeType="afterEffect">
                                  <p:stCondLst>
                                    <p:cond delay="1000"/>
                                  </p:stCondLst>
                                  <p:childTnLst>
                                    <p:set>
                                      <p:cBhvr>
                                        <p:cTn id="138" dur="1" fill="hold">
                                          <p:stCondLst>
                                            <p:cond delay="0"/>
                                          </p:stCondLst>
                                        </p:cTn>
                                        <p:tgtEl>
                                          <p:spTgt spid="20"/>
                                        </p:tgtEl>
                                        <p:attrNameLst>
                                          <p:attrName>style.visibility</p:attrName>
                                        </p:attrNameLst>
                                      </p:cBhvr>
                                      <p:to>
                                        <p:strVal val="visible"/>
                                      </p:to>
                                    </p:set>
                                    <p:anim calcmode="lin" valueType="num">
                                      <p:cBhvr>
                                        <p:cTn id="139" dur="500" fill="hold"/>
                                        <p:tgtEl>
                                          <p:spTgt spid="20"/>
                                        </p:tgtEl>
                                        <p:attrNameLst>
                                          <p:attrName>ppt_w</p:attrName>
                                        </p:attrNameLst>
                                      </p:cBhvr>
                                      <p:tavLst>
                                        <p:tav tm="0">
                                          <p:val>
                                            <p:fltVal val="0.000000"/>
                                          </p:val>
                                        </p:tav>
                                        <p:tav tm="100000">
                                          <p:val>
                                            <p:strVal val="#ppt_w"/>
                                          </p:val>
                                        </p:tav>
                                      </p:tavLst>
                                    </p:anim>
                                    <p:anim calcmode="lin" valueType="num">
                                      <p:cBhvr>
                                        <p:cTn id="140" dur="500" fill="hold"/>
                                        <p:tgtEl>
                                          <p:spTgt spid="20"/>
                                        </p:tgtEl>
                                        <p:attrNameLst>
                                          <p:attrName>ppt_h</p:attrName>
                                        </p:attrNameLst>
                                      </p:cBhvr>
                                      <p:tavLst>
                                        <p:tav tm="0">
                                          <p:val>
                                            <p:fltVal val="0.000000"/>
                                          </p:val>
                                        </p:tav>
                                        <p:tav tm="100000">
                                          <p:val>
                                            <p:strVal val="#ppt_h"/>
                                          </p:val>
                                        </p:tav>
                                      </p:tavLst>
                                    </p:anim>
                                    <p:anim calcmode="lin" valueType="num">
                                      <p:cBhvr>
                                        <p:cTn id="141" dur="500" fill="hold"/>
                                        <p:tgtEl>
                                          <p:spTgt spid="20"/>
                                        </p:tgtEl>
                                        <p:attrNameLst>
                                          <p:attrName>style.rotation</p:attrName>
                                        </p:attrNameLst>
                                      </p:cBhvr>
                                      <p:tavLst>
                                        <p:tav tm="0">
                                          <p:val>
                                            <p:fltVal val="360.000000"/>
                                          </p:val>
                                        </p:tav>
                                        <p:tav tm="100000">
                                          <p:val>
                                            <p:fltVal val="0.000000"/>
                                          </p:val>
                                        </p:tav>
                                      </p:tavLst>
                                    </p:anim>
                                    <p:animEffect transition="in" filter="fade">
                                      <p:cBhvr>
                                        <p:cTn id="142" dur="500"/>
                                        <p:tgtEl>
                                          <p:spTgt spid="20"/>
                                        </p:tgtEl>
                                      </p:cBhvr>
                                    </p:animEffect>
                                  </p:childTnLst>
                                </p:cTn>
                              </p:par>
                            </p:childTnLst>
                          </p:cTn>
                        </p:par>
                      </p:childTnLst>
                    </p:cTn>
                  </p:par>
                  <p:par>
                    <p:cTn id="143" fill="hold">
                      <p:stCondLst>
                        <p:cond delay="indefinite"/>
                      </p:stCondLst>
                      <p:childTnLst>
                        <p:par>
                          <p:cTn id="144" fill="hold">
                            <p:stCondLst>
                              <p:cond delay="0"/>
                            </p:stCondLst>
                            <p:childTnLst>
                              <p:par>
                                <p:cTn id="145" presetID="49" presetClass="entr" presetSubtype="0" decel="100000" fill="hold" grpId="0" nodeType="clickEffect">
                                  <p:stCondLst>
                                    <p:cond delay="0"/>
                                  </p:stCondLst>
                                  <p:childTnLst>
                                    <p:set>
                                      <p:cBhvr>
                                        <p:cTn id="146" dur="1" fill="hold">
                                          <p:stCondLst>
                                            <p:cond delay="0"/>
                                          </p:stCondLst>
                                        </p:cTn>
                                        <p:tgtEl>
                                          <p:spTgt spid="49"/>
                                        </p:tgtEl>
                                        <p:attrNameLst>
                                          <p:attrName>style.visibility</p:attrName>
                                        </p:attrNameLst>
                                      </p:cBhvr>
                                      <p:to>
                                        <p:strVal val="visible"/>
                                      </p:to>
                                    </p:set>
                                    <p:anim calcmode="lin" valueType="num">
                                      <p:cBhvr>
                                        <p:cTn id="147" dur="500" fill="hold"/>
                                        <p:tgtEl>
                                          <p:spTgt spid="49"/>
                                        </p:tgtEl>
                                        <p:attrNameLst>
                                          <p:attrName>ppt_w</p:attrName>
                                        </p:attrNameLst>
                                      </p:cBhvr>
                                      <p:tavLst>
                                        <p:tav tm="0">
                                          <p:val>
                                            <p:fltVal val="0.000000"/>
                                          </p:val>
                                        </p:tav>
                                        <p:tav tm="100000">
                                          <p:val>
                                            <p:strVal val="#ppt_w"/>
                                          </p:val>
                                        </p:tav>
                                      </p:tavLst>
                                    </p:anim>
                                    <p:anim calcmode="lin" valueType="num">
                                      <p:cBhvr>
                                        <p:cTn id="148" dur="500" fill="hold"/>
                                        <p:tgtEl>
                                          <p:spTgt spid="49"/>
                                        </p:tgtEl>
                                        <p:attrNameLst>
                                          <p:attrName>ppt_h</p:attrName>
                                        </p:attrNameLst>
                                      </p:cBhvr>
                                      <p:tavLst>
                                        <p:tav tm="0">
                                          <p:val>
                                            <p:fltVal val="0.000000"/>
                                          </p:val>
                                        </p:tav>
                                        <p:tav tm="100000">
                                          <p:val>
                                            <p:strVal val="#ppt_h"/>
                                          </p:val>
                                        </p:tav>
                                      </p:tavLst>
                                    </p:anim>
                                    <p:anim calcmode="lin" valueType="num">
                                      <p:cBhvr>
                                        <p:cTn id="149" dur="500" fill="hold"/>
                                        <p:tgtEl>
                                          <p:spTgt spid="49"/>
                                        </p:tgtEl>
                                        <p:attrNameLst>
                                          <p:attrName>style.rotation</p:attrName>
                                        </p:attrNameLst>
                                      </p:cBhvr>
                                      <p:tavLst>
                                        <p:tav tm="0">
                                          <p:val>
                                            <p:fltVal val="360.000000"/>
                                          </p:val>
                                        </p:tav>
                                        <p:tav tm="100000">
                                          <p:val>
                                            <p:fltVal val="0.000000"/>
                                          </p:val>
                                        </p:tav>
                                      </p:tavLst>
                                    </p:anim>
                                    <p:animEffect transition="in" filter="fade">
                                      <p:cBhvr>
                                        <p:cTn id="150" dur="500"/>
                                        <p:tgtEl>
                                          <p:spTgt spid="49"/>
                                        </p:tgtEl>
                                      </p:cBhvr>
                                    </p:animEffect>
                                  </p:childTnLst>
                                </p:cTn>
                              </p:par>
                            </p:childTnLst>
                          </p:cTn>
                        </p:par>
                      </p:childTnLst>
                    </p:cTn>
                  </p:par>
                  <p:par>
                    <p:cTn id="151" fill="hold">
                      <p:stCondLst>
                        <p:cond delay="indefinite"/>
                      </p:stCondLst>
                      <p:childTnLst>
                        <p:par>
                          <p:cTn id="152" fill="hold">
                            <p:stCondLst>
                              <p:cond delay="0"/>
                            </p:stCondLst>
                            <p:childTnLst>
                              <p:par>
                                <p:cTn id="153" presetID="49" presetClass="entr" presetSubtype="0" decel="100000" fill="hold" grpId="0" nodeType="clickEffect">
                                  <p:stCondLst>
                                    <p:cond delay="0"/>
                                  </p:stCondLst>
                                  <p:childTnLst>
                                    <p:set>
                                      <p:cBhvr>
                                        <p:cTn id="154" dur="1" fill="hold">
                                          <p:stCondLst>
                                            <p:cond delay="0"/>
                                          </p:stCondLst>
                                        </p:cTn>
                                        <p:tgtEl>
                                          <p:spTgt spid="50"/>
                                        </p:tgtEl>
                                        <p:attrNameLst>
                                          <p:attrName>style.visibility</p:attrName>
                                        </p:attrNameLst>
                                      </p:cBhvr>
                                      <p:to>
                                        <p:strVal val="visible"/>
                                      </p:to>
                                    </p:set>
                                    <p:anim calcmode="lin" valueType="num">
                                      <p:cBhvr>
                                        <p:cTn id="155" dur="500" fill="hold"/>
                                        <p:tgtEl>
                                          <p:spTgt spid="50"/>
                                        </p:tgtEl>
                                        <p:attrNameLst>
                                          <p:attrName>ppt_w</p:attrName>
                                        </p:attrNameLst>
                                      </p:cBhvr>
                                      <p:tavLst>
                                        <p:tav tm="0">
                                          <p:val>
                                            <p:fltVal val="0.000000"/>
                                          </p:val>
                                        </p:tav>
                                        <p:tav tm="100000">
                                          <p:val>
                                            <p:strVal val="#ppt_w"/>
                                          </p:val>
                                        </p:tav>
                                      </p:tavLst>
                                    </p:anim>
                                    <p:anim calcmode="lin" valueType="num">
                                      <p:cBhvr>
                                        <p:cTn id="156" dur="500" fill="hold"/>
                                        <p:tgtEl>
                                          <p:spTgt spid="50"/>
                                        </p:tgtEl>
                                        <p:attrNameLst>
                                          <p:attrName>ppt_h</p:attrName>
                                        </p:attrNameLst>
                                      </p:cBhvr>
                                      <p:tavLst>
                                        <p:tav tm="0">
                                          <p:val>
                                            <p:fltVal val="0.000000"/>
                                          </p:val>
                                        </p:tav>
                                        <p:tav tm="100000">
                                          <p:val>
                                            <p:strVal val="#ppt_h"/>
                                          </p:val>
                                        </p:tav>
                                      </p:tavLst>
                                    </p:anim>
                                    <p:anim calcmode="lin" valueType="num">
                                      <p:cBhvr>
                                        <p:cTn id="157" dur="500" fill="hold"/>
                                        <p:tgtEl>
                                          <p:spTgt spid="50"/>
                                        </p:tgtEl>
                                        <p:attrNameLst>
                                          <p:attrName>style.rotation</p:attrName>
                                        </p:attrNameLst>
                                      </p:cBhvr>
                                      <p:tavLst>
                                        <p:tav tm="0">
                                          <p:val>
                                            <p:fltVal val="360.000000"/>
                                          </p:val>
                                        </p:tav>
                                        <p:tav tm="100000">
                                          <p:val>
                                            <p:fltVal val="0.000000"/>
                                          </p:val>
                                        </p:tav>
                                      </p:tavLst>
                                    </p:anim>
                                    <p:animEffect transition="in" filter="fade">
                                      <p:cBhvr>
                                        <p:cTn id="158" dur="500"/>
                                        <p:tgtEl>
                                          <p:spTgt spid="50"/>
                                        </p:tgtEl>
                                      </p:cBhvr>
                                    </p:animEffect>
                                  </p:childTnLst>
                                </p:cTn>
                              </p:par>
                            </p:childTnLst>
                          </p:cTn>
                        </p:par>
                      </p:childTnLst>
                    </p:cTn>
                  </p:par>
                  <p:par>
                    <p:cTn id="159" fill="hold">
                      <p:stCondLst>
                        <p:cond delay="indefinite"/>
                      </p:stCondLst>
                      <p:childTnLst>
                        <p:par>
                          <p:cTn id="160" fill="hold">
                            <p:stCondLst>
                              <p:cond delay="0"/>
                            </p:stCondLst>
                            <p:childTnLst>
                              <p:par>
                                <p:cTn id="161" presetID="3" presetClass="entr" presetSubtype="10" fill="hold" grpId="0" nodeType="clickEffect">
                                  <p:stCondLst>
                                    <p:cond delay="0"/>
                                  </p:stCondLst>
                                  <p:childTnLst>
                                    <p:set>
                                      <p:cBhvr>
                                        <p:cTn id="162" dur="1" fill="hold">
                                          <p:stCondLst>
                                            <p:cond delay="0"/>
                                          </p:stCondLst>
                                        </p:cTn>
                                        <p:tgtEl>
                                          <p:spTgt spid="21"/>
                                        </p:tgtEl>
                                        <p:attrNameLst>
                                          <p:attrName>style.visibility</p:attrName>
                                        </p:attrNameLst>
                                      </p:cBhvr>
                                      <p:to>
                                        <p:strVal val="visible"/>
                                      </p:to>
                                    </p:set>
                                    <p:animEffect transition="in" filter="blinds(horizontal)">
                                      <p:cBhvr>
                                        <p:cTn id="163"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164" fill="hold">
                      <p:stCondLst>
                        <p:cond delay="indefinite"/>
                      </p:stCondLst>
                      <p:childTnLst>
                        <p:par>
                          <p:cTn id="165" fill="hold">
                            <p:stCondLst>
                              <p:cond delay="0"/>
                            </p:stCondLst>
                            <p:childTnLst>
                              <p:par>
                                <p:cTn id="166" presetID="12" presetClass="entr" presetSubtype="1" fill="hold" grpId="0" nodeType="clickEffect">
                                  <p:stCondLst>
                                    <p:cond delay="0"/>
                                  </p:stCondLst>
                                  <p:childTnLst>
                                    <p:set>
                                      <p:cBhvr>
                                        <p:cTn id="167" dur="1" fill="hold">
                                          <p:stCondLst>
                                            <p:cond delay="0"/>
                                          </p:stCondLst>
                                        </p:cTn>
                                        <p:tgtEl>
                                          <p:spTgt spid="22"/>
                                        </p:tgtEl>
                                        <p:attrNameLst>
                                          <p:attrName>style.visibility</p:attrName>
                                        </p:attrNameLst>
                                      </p:cBhvr>
                                      <p:to>
                                        <p:strVal val="visible"/>
                                      </p:to>
                                    </p:set>
                                    <p:animEffect transition="in" filter="slide(fromTop)">
                                      <p:cBhvr>
                                        <p:cTn id="168" dur="5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par>
                          <p:cTn id="169" fill="hold">
                            <p:stCondLst>
                              <p:cond delay="500"/>
                            </p:stCondLst>
                            <p:childTnLst>
                              <p:par>
                                <p:cTn id="170" presetID="49" presetClass="entr" presetSubtype="0" decel="100000" fill="hold" grpId="0" nodeType="afterEffect">
                                  <p:stCondLst>
                                    <p:cond delay="1000"/>
                                  </p:stCondLst>
                                  <p:childTnLst>
                                    <p:set>
                                      <p:cBhvr>
                                        <p:cTn id="171" dur="1" fill="hold">
                                          <p:stCondLst>
                                            <p:cond delay="0"/>
                                          </p:stCondLst>
                                        </p:cTn>
                                        <p:tgtEl>
                                          <p:spTgt spid="23"/>
                                        </p:tgtEl>
                                        <p:attrNameLst>
                                          <p:attrName>style.visibility</p:attrName>
                                        </p:attrNameLst>
                                      </p:cBhvr>
                                      <p:to>
                                        <p:strVal val="visible"/>
                                      </p:to>
                                    </p:set>
                                    <p:anim calcmode="lin" valueType="num">
                                      <p:cBhvr>
                                        <p:cTn id="172" dur="500" fill="hold"/>
                                        <p:tgtEl>
                                          <p:spTgt spid="23"/>
                                        </p:tgtEl>
                                        <p:attrNameLst>
                                          <p:attrName>ppt_w</p:attrName>
                                        </p:attrNameLst>
                                      </p:cBhvr>
                                      <p:tavLst>
                                        <p:tav tm="0">
                                          <p:val>
                                            <p:fltVal val="0.000000"/>
                                          </p:val>
                                        </p:tav>
                                        <p:tav tm="100000">
                                          <p:val>
                                            <p:strVal val="#ppt_w"/>
                                          </p:val>
                                        </p:tav>
                                      </p:tavLst>
                                    </p:anim>
                                    <p:anim calcmode="lin" valueType="num">
                                      <p:cBhvr>
                                        <p:cTn id="173" dur="500" fill="hold"/>
                                        <p:tgtEl>
                                          <p:spTgt spid="23"/>
                                        </p:tgtEl>
                                        <p:attrNameLst>
                                          <p:attrName>ppt_h</p:attrName>
                                        </p:attrNameLst>
                                      </p:cBhvr>
                                      <p:tavLst>
                                        <p:tav tm="0">
                                          <p:val>
                                            <p:fltVal val="0.000000"/>
                                          </p:val>
                                        </p:tav>
                                        <p:tav tm="100000">
                                          <p:val>
                                            <p:strVal val="#ppt_h"/>
                                          </p:val>
                                        </p:tav>
                                      </p:tavLst>
                                    </p:anim>
                                    <p:anim calcmode="lin" valueType="num">
                                      <p:cBhvr>
                                        <p:cTn id="174" dur="500" fill="hold"/>
                                        <p:tgtEl>
                                          <p:spTgt spid="23"/>
                                        </p:tgtEl>
                                        <p:attrNameLst>
                                          <p:attrName>style.rotation</p:attrName>
                                        </p:attrNameLst>
                                      </p:cBhvr>
                                      <p:tavLst>
                                        <p:tav tm="0">
                                          <p:val>
                                            <p:fltVal val="360.000000"/>
                                          </p:val>
                                        </p:tav>
                                        <p:tav tm="100000">
                                          <p:val>
                                            <p:fltVal val="0.000000"/>
                                          </p:val>
                                        </p:tav>
                                      </p:tavLst>
                                    </p:anim>
                                    <p:animEffect transition="in" filter="fade">
                                      <p:cBhvr>
                                        <p:cTn id="175" dur="500"/>
                                        <p:tgtEl>
                                          <p:spTgt spid="23"/>
                                        </p:tgtEl>
                                      </p:cBhvr>
                                    </p:animEffect>
                                  </p:childTnLst>
                                </p:cTn>
                              </p:par>
                            </p:childTnLst>
                          </p:cTn>
                        </p:par>
                      </p:childTnLst>
                    </p:cTn>
                  </p:par>
                  <p:par>
                    <p:cTn id="176" fill="hold">
                      <p:stCondLst>
                        <p:cond delay="indefinite"/>
                      </p:stCondLst>
                      <p:childTnLst>
                        <p:par>
                          <p:cTn id="177" fill="hold">
                            <p:stCondLst>
                              <p:cond delay="0"/>
                            </p:stCondLst>
                            <p:childTnLst>
                              <p:par>
                                <p:cTn id="178" presetID="49" presetClass="entr" presetSubtype="0" decel="100000" fill="hold" grpId="0" nodeType="clickEffect">
                                  <p:stCondLst>
                                    <p:cond delay="0"/>
                                  </p:stCondLst>
                                  <p:childTnLst>
                                    <p:set>
                                      <p:cBhvr>
                                        <p:cTn id="179" dur="1" fill="hold">
                                          <p:stCondLst>
                                            <p:cond delay="0"/>
                                          </p:stCondLst>
                                        </p:cTn>
                                        <p:tgtEl>
                                          <p:spTgt spid="51"/>
                                        </p:tgtEl>
                                        <p:attrNameLst>
                                          <p:attrName>style.visibility</p:attrName>
                                        </p:attrNameLst>
                                      </p:cBhvr>
                                      <p:to>
                                        <p:strVal val="visible"/>
                                      </p:to>
                                    </p:set>
                                    <p:anim calcmode="lin" valueType="num">
                                      <p:cBhvr>
                                        <p:cTn id="180" dur="500" fill="hold"/>
                                        <p:tgtEl>
                                          <p:spTgt spid="51"/>
                                        </p:tgtEl>
                                        <p:attrNameLst>
                                          <p:attrName>ppt_w</p:attrName>
                                        </p:attrNameLst>
                                      </p:cBhvr>
                                      <p:tavLst>
                                        <p:tav tm="0">
                                          <p:val>
                                            <p:fltVal val="0.000000"/>
                                          </p:val>
                                        </p:tav>
                                        <p:tav tm="100000">
                                          <p:val>
                                            <p:strVal val="#ppt_w"/>
                                          </p:val>
                                        </p:tav>
                                      </p:tavLst>
                                    </p:anim>
                                    <p:anim calcmode="lin" valueType="num">
                                      <p:cBhvr>
                                        <p:cTn id="181" dur="500" fill="hold"/>
                                        <p:tgtEl>
                                          <p:spTgt spid="51"/>
                                        </p:tgtEl>
                                        <p:attrNameLst>
                                          <p:attrName>ppt_h</p:attrName>
                                        </p:attrNameLst>
                                      </p:cBhvr>
                                      <p:tavLst>
                                        <p:tav tm="0">
                                          <p:val>
                                            <p:fltVal val="0.000000"/>
                                          </p:val>
                                        </p:tav>
                                        <p:tav tm="100000">
                                          <p:val>
                                            <p:strVal val="#ppt_h"/>
                                          </p:val>
                                        </p:tav>
                                      </p:tavLst>
                                    </p:anim>
                                    <p:anim calcmode="lin" valueType="num">
                                      <p:cBhvr>
                                        <p:cTn id="182" dur="500" fill="hold"/>
                                        <p:tgtEl>
                                          <p:spTgt spid="51"/>
                                        </p:tgtEl>
                                        <p:attrNameLst>
                                          <p:attrName>style.rotation</p:attrName>
                                        </p:attrNameLst>
                                      </p:cBhvr>
                                      <p:tavLst>
                                        <p:tav tm="0">
                                          <p:val>
                                            <p:fltVal val="360.000000"/>
                                          </p:val>
                                        </p:tav>
                                        <p:tav tm="100000">
                                          <p:val>
                                            <p:fltVal val="0.000000"/>
                                          </p:val>
                                        </p:tav>
                                      </p:tavLst>
                                    </p:anim>
                                    <p:animEffect transition="in" filter="fade">
                                      <p:cBhvr>
                                        <p:cTn id="183" dur="500"/>
                                        <p:tgtEl>
                                          <p:spTgt spid="51"/>
                                        </p:tgtEl>
                                      </p:cBhvr>
                                    </p:animEffect>
                                  </p:childTnLst>
                                </p:cTn>
                              </p:par>
                            </p:childTnLst>
                          </p:cTn>
                        </p:par>
                      </p:childTnLst>
                    </p:cTn>
                  </p:par>
                  <p:par>
                    <p:cTn id="184" fill="hold">
                      <p:stCondLst>
                        <p:cond delay="indefinite"/>
                      </p:stCondLst>
                      <p:childTnLst>
                        <p:par>
                          <p:cTn id="185" fill="hold">
                            <p:stCondLst>
                              <p:cond delay="0"/>
                            </p:stCondLst>
                            <p:childTnLst>
                              <p:par>
                                <p:cTn id="186" presetID="49" presetClass="entr" presetSubtype="0" decel="100000" fill="hold" grpId="0" nodeType="clickEffect">
                                  <p:stCondLst>
                                    <p:cond delay="0"/>
                                  </p:stCondLst>
                                  <p:childTnLst>
                                    <p:set>
                                      <p:cBhvr>
                                        <p:cTn id="187" dur="1" fill="hold">
                                          <p:stCondLst>
                                            <p:cond delay="0"/>
                                          </p:stCondLst>
                                        </p:cTn>
                                        <p:tgtEl>
                                          <p:spTgt spid="52"/>
                                        </p:tgtEl>
                                        <p:attrNameLst>
                                          <p:attrName>style.visibility</p:attrName>
                                        </p:attrNameLst>
                                      </p:cBhvr>
                                      <p:to>
                                        <p:strVal val="visible"/>
                                      </p:to>
                                    </p:set>
                                    <p:anim calcmode="lin" valueType="num">
                                      <p:cBhvr>
                                        <p:cTn id="188" dur="500" fill="hold"/>
                                        <p:tgtEl>
                                          <p:spTgt spid="52"/>
                                        </p:tgtEl>
                                        <p:attrNameLst>
                                          <p:attrName>ppt_w</p:attrName>
                                        </p:attrNameLst>
                                      </p:cBhvr>
                                      <p:tavLst>
                                        <p:tav tm="0">
                                          <p:val>
                                            <p:fltVal val="0.000000"/>
                                          </p:val>
                                        </p:tav>
                                        <p:tav tm="100000">
                                          <p:val>
                                            <p:strVal val="#ppt_w"/>
                                          </p:val>
                                        </p:tav>
                                      </p:tavLst>
                                    </p:anim>
                                    <p:anim calcmode="lin" valueType="num">
                                      <p:cBhvr>
                                        <p:cTn id="189" dur="500" fill="hold"/>
                                        <p:tgtEl>
                                          <p:spTgt spid="52"/>
                                        </p:tgtEl>
                                        <p:attrNameLst>
                                          <p:attrName>ppt_h</p:attrName>
                                        </p:attrNameLst>
                                      </p:cBhvr>
                                      <p:tavLst>
                                        <p:tav tm="0">
                                          <p:val>
                                            <p:fltVal val="0.000000"/>
                                          </p:val>
                                        </p:tav>
                                        <p:tav tm="100000">
                                          <p:val>
                                            <p:strVal val="#ppt_h"/>
                                          </p:val>
                                        </p:tav>
                                      </p:tavLst>
                                    </p:anim>
                                    <p:anim calcmode="lin" valueType="num">
                                      <p:cBhvr>
                                        <p:cTn id="190" dur="500" fill="hold"/>
                                        <p:tgtEl>
                                          <p:spTgt spid="52"/>
                                        </p:tgtEl>
                                        <p:attrNameLst>
                                          <p:attrName>style.rotation</p:attrName>
                                        </p:attrNameLst>
                                      </p:cBhvr>
                                      <p:tavLst>
                                        <p:tav tm="0">
                                          <p:val>
                                            <p:fltVal val="360.000000"/>
                                          </p:val>
                                        </p:tav>
                                        <p:tav tm="100000">
                                          <p:val>
                                            <p:fltVal val="0.000000"/>
                                          </p:val>
                                        </p:tav>
                                      </p:tavLst>
                                    </p:anim>
                                    <p:animEffect transition="in" filter="fade">
                                      <p:cBhvr>
                                        <p:cTn id="191" dur="500"/>
                                        <p:tgtEl>
                                          <p:spTgt spid="52"/>
                                        </p:tgtEl>
                                      </p:cBhvr>
                                    </p:animEffect>
                                  </p:childTnLst>
                                </p:cTn>
                              </p:par>
                            </p:childTnLst>
                          </p:cTn>
                        </p:par>
                      </p:childTnLst>
                    </p:cTn>
                  </p:par>
                  <p:par>
                    <p:cTn id="192" fill="hold">
                      <p:stCondLst>
                        <p:cond delay="indefinite"/>
                      </p:stCondLst>
                      <p:childTnLst>
                        <p:par>
                          <p:cTn id="193" fill="hold">
                            <p:stCondLst>
                              <p:cond delay="0"/>
                            </p:stCondLst>
                            <p:childTnLst>
                              <p:par>
                                <p:cTn id="194" presetID="3" presetClass="entr" presetSubtype="10" fill="hold" grpId="0" nodeType="clickEffect">
                                  <p:stCondLst>
                                    <p:cond delay="0"/>
                                  </p:stCondLst>
                                  <p:childTnLst>
                                    <p:set>
                                      <p:cBhvr>
                                        <p:cTn id="195" dur="1" fill="hold">
                                          <p:stCondLst>
                                            <p:cond delay="0"/>
                                          </p:stCondLst>
                                        </p:cTn>
                                        <p:tgtEl>
                                          <p:spTgt spid="24"/>
                                        </p:tgtEl>
                                        <p:attrNameLst>
                                          <p:attrName>style.visibility</p:attrName>
                                        </p:attrNameLst>
                                      </p:cBhvr>
                                      <p:to>
                                        <p:strVal val="visible"/>
                                      </p:to>
                                    </p:set>
                                    <p:animEffect transition="in" filter="blinds(horizontal)">
                                      <p:cBhvr>
                                        <p:cTn id="196" dur="5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childTnLst>
                    </p:cTn>
                  </p:par>
                  <p:par>
                    <p:cTn id="197" fill="hold">
                      <p:stCondLst>
                        <p:cond delay="indefinite"/>
                      </p:stCondLst>
                      <p:childTnLst>
                        <p:par>
                          <p:cTn id="198" fill="hold">
                            <p:stCondLst>
                              <p:cond delay="0"/>
                            </p:stCondLst>
                            <p:childTnLst>
                              <p:par>
                                <p:cTn id="199" presetID="12" presetClass="entr" presetSubtype="1" fill="hold" grpId="0" nodeType="clickEffect">
                                  <p:stCondLst>
                                    <p:cond delay="0"/>
                                  </p:stCondLst>
                                  <p:childTnLst>
                                    <p:set>
                                      <p:cBhvr>
                                        <p:cTn id="200" dur="1" fill="hold">
                                          <p:stCondLst>
                                            <p:cond delay="0"/>
                                          </p:stCondLst>
                                        </p:cTn>
                                        <p:tgtEl>
                                          <p:spTgt spid="25"/>
                                        </p:tgtEl>
                                        <p:attrNameLst>
                                          <p:attrName>style.visibility</p:attrName>
                                        </p:attrNameLst>
                                      </p:cBhvr>
                                      <p:to>
                                        <p:strVal val="visible"/>
                                      </p:to>
                                    </p:set>
                                    <p:animEffect transition="in" filter="slide(fromTop)">
                                      <p:cBhvr>
                                        <p:cTn id="201" dur="500"/>
                                        <p:tgtEl>
                                          <p:spTgt spid="25"/>
                                        </p:tgtEl>
                                      </p:cBhvr>
                                    </p:animEffect>
                                  </p:childTnLst>
                                  <p:subTnLst>
                                    <p:set>
                                      <p:cBhvr override="childStyle">
                                        <p:cTn dur="1" fill="hold" display="0" masterRel="nextClick" afterEffect="1"/>
                                        <p:tgtEl>
                                          <p:spTgt spid="25"/>
                                        </p:tgtEl>
                                        <p:attrNameLst>
                                          <p:attrName>style.visibility</p:attrName>
                                        </p:attrNameLst>
                                      </p:cBhvr>
                                      <p:to>
                                        <p:strVal val="hidden"/>
                                      </p:to>
                                    </p:set>
                                  </p:subTnLst>
                                </p:cTn>
                              </p:par>
                            </p:childTnLst>
                          </p:cTn>
                        </p:par>
                        <p:par>
                          <p:cTn id="202" fill="hold">
                            <p:stCondLst>
                              <p:cond delay="500"/>
                            </p:stCondLst>
                            <p:childTnLst>
                              <p:par>
                                <p:cTn id="203" presetID="49" presetClass="entr" presetSubtype="0" decel="100000" fill="hold" grpId="0" nodeType="afterEffect">
                                  <p:stCondLst>
                                    <p:cond delay="1000"/>
                                  </p:stCondLst>
                                  <p:childTnLst>
                                    <p:set>
                                      <p:cBhvr>
                                        <p:cTn id="204" dur="1" fill="hold">
                                          <p:stCondLst>
                                            <p:cond delay="0"/>
                                          </p:stCondLst>
                                        </p:cTn>
                                        <p:tgtEl>
                                          <p:spTgt spid="26"/>
                                        </p:tgtEl>
                                        <p:attrNameLst>
                                          <p:attrName>style.visibility</p:attrName>
                                        </p:attrNameLst>
                                      </p:cBhvr>
                                      <p:to>
                                        <p:strVal val="visible"/>
                                      </p:to>
                                    </p:set>
                                    <p:anim calcmode="lin" valueType="num">
                                      <p:cBhvr>
                                        <p:cTn id="205" dur="500" fill="hold"/>
                                        <p:tgtEl>
                                          <p:spTgt spid="26"/>
                                        </p:tgtEl>
                                        <p:attrNameLst>
                                          <p:attrName>ppt_w</p:attrName>
                                        </p:attrNameLst>
                                      </p:cBhvr>
                                      <p:tavLst>
                                        <p:tav tm="0">
                                          <p:val>
                                            <p:fltVal val="0.000000"/>
                                          </p:val>
                                        </p:tav>
                                        <p:tav tm="100000">
                                          <p:val>
                                            <p:strVal val="#ppt_w"/>
                                          </p:val>
                                        </p:tav>
                                      </p:tavLst>
                                    </p:anim>
                                    <p:anim calcmode="lin" valueType="num">
                                      <p:cBhvr>
                                        <p:cTn id="206" dur="500" fill="hold"/>
                                        <p:tgtEl>
                                          <p:spTgt spid="26"/>
                                        </p:tgtEl>
                                        <p:attrNameLst>
                                          <p:attrName>ppt_h</p:attrName>
                                        </p:attrNameLst>
                                      </p:cBhvr>
                                      <p:tavLst>
                                        <p:tav tm="0">
                                          <p:val>
                                            <p:fltVal val="0.000000"/>
                                          </p:val>
                                        </p:tav>
                                        <p:tav tm="100000">
                                          <p:val>
                                            <p:strVal val="#ppt_h"/>
                                          </p:val>
                                        </p:tav>
                                      </p:tavLst>
                                    </p:anim>
                                    <p:anim calcmode="lin" valueType="num">
                                      <p:cBhvr>
                                        <p:cTn id="207" dur="500" fill="hold"/>
                                        <p:tgtEl>
                                          <p:spTgt spid="26"/>
                                        </p:tgtEl>
                                        <p:attrNameLst>
                                          <p:attrName>style.rotation</p:attrName>
                                        </p:attrNameLst>
                                      </p:cBhvr>
                                      <p:tavLst>
                                        <p:tav tm="0">
                                          <p:val>
                                            <p:fltVal val="360.000000"/>
                                          </p:val>
                                        </p:tav>
                                        <p:tav tm="100000">
                                          <p:val>
                                            <p:fltVal val="0.000000"/>
                                          </p:val>
                                        </p:tav>
                                      </p:tavLst>
                                    </p:anim>
                                    <p:animEffect transition="in" filter="fade">
                                      <p:cBhvr>
                                        <p:cTn id="208" dur="500"/>
                                        <p:tgtEl>
                                          <p:spTgt spid="26"/>
                                        </p:tgtEl>
                                      </p:cBhvr>
                                    </p:animEffect>
                                  </p:childTnLst>
                                </p:cTn>
                              </p:par>
                            </p:childTnLst>
                          </p:cTn>
                        </p:par>
                      </p:childTnLst>
                    </p:cTn>
                  </p:par>
                  <p:par>
                    <p:cTn id="209" fill="hold">
                      <p:stCondLst>
                        <p:cond delay="indefinite"/>
                      </p:stCondLst>
                      <p:childTnLst>
                        <p:par>
                          <p:cTn id="210" fill="hold">
                            <p:stCondLst>
                              <p:cond delay="0"/>
                            </p:stCondLst>
                            <p:childTnLst>
                              <p:par>
                                <p:cTn id="211" presetID="49" presetClass="entr" presetSubtype="0" decel="100000" fill="hold" grpId="0" nodeType="clickEffect">
                                  <p:stCondLst>
                                    <p:cond delay="0"/>
                                  </p:stCondLst>
                                  <p:childTnLst>
                                    <p:set>
                                      <p:cBhvr>
                                        <p:cTn id="212" dur="1" fill="hold">
                                          <p:stCondLst>
                                            <p:cond delay="0"/>
                                          </p:stCondLst>
                                        </p:cTn>
                                        <p:tgtEl>
                                          <p:spTgt spid="53"/>
                                        </p:tgtEl>
                                        <p:attrNameLst>
                                          <p:attrName>style.visibility</p:attrName>
                                        </p:attrNameLst>
                                      </p:cBhvr>
                                      <p:to>
                                        <p:strVal val="visible"/>
                                      </p:to>
                                    </p:set>
                                    <p:anim calcmode="lin" valueType="num">
                                      <p:cBhvr>
                                        <p:cTn id="213" dur="500" fill="hold"/>
                                        <p:tgtEl>
                                          <p:spTgt spid="53"/>
                                        </p:tgtEl>
                                        <p:attrNameLst>
                                          <p:attrName>ppt_w</p:attrName>
                                        </p:attrNameLst>
                                      </p:cBhvr>
                                      <p:tavLst>
                                        <p:tav tm="0">
                                          <p:val>
                                            <p:fltVal val="0.000000"/>
                                          </p:val>
                                        </p:tav>
                                        <p:tav tm="100000">
                                          <p:val>
                                            <p:strVal val="#ppt_w"/>
                                          </p:val>
                                        </p:tav>
                                      </p:tavLst>
                                    </p:anim>
                                    <p:anim calcmode="lin" valueType="num">
                                      <p:cBhvr>
                                        <p:cTn id="214" dur="500" fill="hold"/>
                                        <p:tgtEl>
                                          <p:spTgt spid="53"/>
                                        </p:tgtEl>
                                        <p:attrNameLst>
                                          <p:attrName>ppt_h</p:attrName>
                                        </p:attrNameLst>
                                      </p:cBhvr>
                                      <p:tavLst>
                                        <p:tav tm="0">
                                          <p:val>
                                            <p:fltVal val="0.000000"/>
                                          </p:val>
                                        </p:tav>
                                        <p:tav tm="100000">
                                          <p:val>
                                            <p:strVal val="#ppt_h"/>
                                          </p:val>
                                        </p:tav>
                                      </p:tavLst>
                                    </p:anim>
                                    <p:anim calcmode="lin" valueType="num">
                                      <p:cBhvr>
                                        <p:cTn id="215" dur="500" fill="hold"/>
                                        <p:tgtEl>
                                          <p:spTgt spid="53"/>
                                        </p:tgtEl>
                                        <p:attrNameLst>
                                          <p:attrName>style.rotation</p:attrName>
                                        </p:attrNameLst>
                                      </p:cBhvr>
                                      <p:tavLst>
                                        <p:tav tm="0">
                                          <p:val>
                                            <p:fltVal val="360.000000"/>
                                          </p:val>
                                        </p:tav>
                                        <p:tav tm="100000">
                                          <p:val>
                                            <p:fltVal val="0.000000"/>
                                          </p:val>
                                        </p:tav>
                                      </p:tavLst>
                                    </p:anim>
                                    <p:animEffect transition="in" filter="fade">
                                      <p:cBhvr>
                                        <p:cTn id="216" dur="500"/>
                                        <p:tgtEl>
                                          <p:spTgt spid="53"/>
                                        </p:tgtEl>
                                      </p:cBhvr>
                                    </p:animEffect>
                                  </p:childTnLst>
                                </p:cTn>
                              </p:par>
                            </p:childTnLst>
                          </p:cTn>
                        </p:par>
                      </p:childTnLst>
                    </p:cTn>
                  </p:par>
                  <p:par>
                    <p:cTn id="217" fill="hold">
                      <p:stCondLst>
                        <p:cond delay="indefinite"/>
                      </p:stCondLst>
                      <p:childTnLst>
                        <p:par>
                          <p:cTn id="218" fill="hold">
                            <p:stCondLst>
                              <p:cond delay="0"/>
                            </p:stCondLst>
                            <p:childTnLst>
                              <p:par>
                                <p:cTn id="219" presetID="49" presetClass="entr" presetSubtype="0" decel="100000" fill="hold" grpId="0" nodeType="clickEffect">
                                  <p:stCondLst>
                                    <p:cond delay="0"/>
                                  </p:stCondLst>
                                  <p:childTnLst>
                                    <p:set>
                                      <p:cBhvr>
                                        <p:cTn id="220" dur="1" fill="hold">
                                          <p:stCondLst>
                                            <p:cond delay="0"/>
                                          </p:stCondLst>
                                        </p:cTn>
                                        <p:tgtEl>
                                          <p:spTgt spid="54"/>
                                        </p:tgtEl>
                                        <p:attrNameLst>
                                          <p:attrName>style.visibility</p:attrName>
                                        </p:attrNameLst>
                                      </p:cBhvr>
                                      <p:to>
                                        <p:strVal val="visible"/>
                                      </p:to>
                                    </p:set>
                                    <p:anim calcmode="lin" valueType="num">
                                      <p:cBhvr>
                                        <p:cTn id="221" dur="500" fill="hold"/>
                                        <p:tgtEl>
                                          <p:spTgt spid="54"/>
                                        </p:tgtEl>
                                        <p:attrNameLst>
                                          <p:attrName>ppt_w</p:attrName>
                                        </p:attrNameLst>
                                      </p:cBhvr>
                                      <p:tavLst>
                                        <p:tav tm="0">
                                          <p:val>
                                            <p:fltVal val="0.000000"/>
                                          </p:val>
                                        </p:tav>
                                        <p:tav tm="100000">
                                          <p:val>
                                            <p:strVal val="#ppt_w"/>
                                          </p:val>
                                        </p:tav>
                                      </p:tavLst>
                                    </p:anim>
                                    <p:anim calcmode="lin" valueType="num">
                                      <p:cBhvr>
                                        <p:cTn id="222" dur="500" fill="hold"/>
                                        <p:tgtEl>
                                          <p:spTgt spid="54"/>
                                        </p:tgtEl>
                                        <p:attrNameLst>
                                          <p:attrName>ppt_h</p:attrName>
                                        </p:attrNameLst>
                                      </p:cBhvr>
                                      <p:tavLst>
                                        <p:tav tm="0">
                                          <p:val>
                                            <p:fltVal val="0.000000"/>
                                          </p:val>
                                        </p:tav>
                                        <p:tav tm="100000">
                                          <p:val>
                                            <p:strVal val="#ppt_h"/>
                                          </p:val>
                                        </p:tav>
                                      </p:tavLst>
                                    </p:anim>
                                    <p:anim calcmode="lin" valueType="num">
                                      <p:cBhvr>
                                        <p:cTn id="223" dur="500" fill="hold"/>
                                        <p:tgtEl>
                                          <p:spTgt spid="54"/>
                                        </p:tgtEl>
                                        <p:attrNameLst>
                                          <p:attrName>style.rotation</p:attrName>
                                        </p:attrNameLst>
                                      </p:cBhvr>
                                      <p:tavLst>
                                        <p:tav tm="0">
                                          <p:val>
                                            <p:fltVal val="360.000000"/>
                                          </p:val>
                                        </p:tav>
                                        <p:tav tm="100000">
                                          <p:val>
                                            <p:fltVal val="0.000000"/>
                                          </p:val>
                                        </p:tav>
                                      </p:tavLst>
                                    </p:anim>
                                    <p:animEffect transition="in" filter="fade">
                                      <p:cBhvr>
                                        <p:cTn id="224" dur="500"/>
                                        <p:tgtEl>
                                          <p:spTgt spid="54"/>
                                        </p:tgtEl>
                                      </p:cBhvr>
                                    </p:animEffect>
                                  </p:childTnLst>
                                </p:cTn>
                              </p:par>
                            </p:childTnLst>
                          </p:cTn>
                        </p:par>
                      </p:childTnLst>
                    </p:cTn>
                  </p:par>
                  <p:par>
                    <p:cTn id="225" fill="hold">
                      <p:stCondLst>
                        <p:cond delay="indefinite"/>
                      </p:stCondLst>
                      <p:childTnLst>
                        <p:par>
                          <p:cTn id="226" fill="hold">
                            <p:stCondLst>
                              <p:cond delay="0"/>
                            </p:stCondLst>
                            <p:childTnLst>
                              <p:par>
                                <p:cTn id="227" presetID="3" presetClass="entr" presetSubtype="10" fill="hold" grpId="0" nodeType="clickEffect">
                                  <p:stCondLst>
                                    <p:cond delay="0"/>
                                  </p:stCondLst>
                                  <p:childTnLst>
                                    <p:set>
                                      <p:cBhvr>
                                        <p:cTn id="228" dur="1" fill="hold">
                                          <p:stCondLst>
                                            <p:cond delay="0"/>
                                          </p:stCondLst>
                                        </p:cTn>
                                        <p:tgtEl>
                                          <p:spTgt spid="27"/>
                                        </p:tgtEl>
                                        <p:attrNameLst>
                                          <p:attrName>style.visibility</p:attrName>
                                        </p:attrNameLst>
                                      </p:cBhvr>
                                      <p:to>
                                        <p:strVal val="visible"/>
                                      </p:to>
                                    </p:set>
                                    <p:animEffect transition="in" filter="blinds(horizontal)">
                                      <p:cBhvr>
                                        <p:cTn id="229"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230" fill="hold">
                      <p:stCondLst>
                        <p:cond delay="indefinite"/>
                      </p:stCondLst>
                      <p:childTnLst>
                        <p:par>
                          <p:cTn id="231" fill="hold">
                            <p:stCondLst>
                              <p:cond delay="0"/>
                            </p:stCondLst>
                            <p:childTnLst>
                              <p:par>
                                <p:cTn id="232" presetID="12" presetClass="entr" presetSubtype="1" fill="hold" grpId="0" nodeType="clickEffect">
                                  <p:stCondLst>
                                    <p:cond delay="0"/>
                                  </p:stCondLst>
                                  <p:childTnLst>
                                    <p:set>
                                      <p:cBhvr>
                                        <p:cTn id="233" dur="1" fill="hold">
                                          <p:stCondLst>
                                            <p:cond delay="0"/>
                                          </p:stCondLst>
                                        </p:cTn>
                                        <p:tgtEl>
                                          <p:spTgt spid="28"/>
                                        </p:tgtEl>
                                        <p:attrNameLst>
                                          <p:attrName>style.visibility</p:attrName>
                                        </p:attrNameLst>
                                      </p:cBhvr>
                                      <p:to>
                                        <p:strVal val="visible"/>
                                      </p:to>
                                    </p:set>
                                    <p:animEffect transition="in" filter="slide(fromTop)">
                                      <p:cBhvr>
                                        <p:cTn id="234"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par>
                          <p:cTn id="235" fill="hold">
                            <p:stCondLst>
                              <p:cond delay="500"/>
                            </p:stCondLst>
                            <p:childTnLst>
                              <p:par>
                                <p:cTn id="236" presetID="49" presetClass="entr" presetSubtype="0" decel="100000" fill="hold" grpId="0" nodeType="afterEffect">
                                  <p:stCondLst>
                                    <p:cond delay="1000"/>
                                  </p:stCondLst>
                                  <p:childTnLst>
                                    <p:set>
                                      <p:cBhvr>
                                        <p:cTn id="237" dur="1" fill="hold">
                                          <p:stCondLst>
                                            <p:cond delay="0"/>
                                          </p:stCondLst>
                                        </p:cTn>
                                        <p:tgtEl>
                                          <p:spTgt spid="29"/>
                                        </p:tgtEl>
                                        <p:attrNameLst>
                                          <p:attrName>style.visibility</p:attrName>
                                        </p:attrNameLst>
                                      </p:cBhvr>
                                      <p:to>
                                        <p:strVal val="visible"/>
                                      </p:to>
                                    </p:set>
                                    <p:anim calcmode="lin" valueType="num">
                                      <p:cBhvr>
                                        <p:cTn id="238" dur="500" fill="hold"/>
                                        <p:tgtEl>
                                          <p:spTgt spid="29"/>
                                        </p:tgtEl>
                                        <p:attrNameLst>
                                          <p:attrName>ppt_w</p:attrName>
                                        </p:attrNameLst>
                                      </p:cBhvr>
                                      <p:tavLst>
                                        <p:tav tm="0">
                                          <p:val>
                                            <p:fltVal val="0.000000"/>
                                          </p:val>
                                        </p:tav>
                                        <p:tav tm="100000">
                                          <p:val>
                                            <p:strVal val="#ppt_w"/>
                                          </p:val>
                                        </p:tav>
                                      </p:tavLst>
                                    </p:anim>
                                    <p:anim calcmode="lin" valueType="num">
                                      <p:cBhvr>
                                        <p:cTn id="239" dur="500" fill="hold"/>
                                        <p:tgtEl>
                                          <p:spTgt spid="29"/>
                                        </p:tgtEl>
                                        <p:attrNameLst>
                                          <p:attrName>ppt_h</p:attrName>
                                        </p:attrNameLst>
                                      </p:cBhvr>
                                      <p:tavLst>
                                        <p:tav tm="0">
                                          <p:val>
                                            <p:fltVal val="0.000000"/>
                                          </p:val>
                                        </p:tav>
                                        <p:tav tm="100000">
                                          <p:val>
                                            <p:strVal val="#ppt_h"/>
                                          </p:val>
                                        </p:tav>
                                      </p:tavLst>
                                    </p:anim>
                                    <p:anim calcmode="lin" valueType="num">
                                      <p:cBhvr>
                                        <p:cTn id="240" dur="500" fill="hold"/>
                                        <p:tgtEl>
                                          <p:spTgt spid="29"/>
                                        </p:tgtEl>
                                        <p:attrNameLst>
                                          <p:attrName>style.rotation</p:attrName>
                                        </p:attrNameLst>
                                      </p:cBhvr>
                                      <p:tavLst>
                                        <p:tav tm="0">
                                          <p:val>
                                            <p:fltVal val="360.000000"/>
                                          </p:val>
                                        </p:tav>
                                        <p:tav tm="100000">
                                          <p:val>
                                            <p:fltVal val="0.000000"/>
                                          </p:val>
                                        </p:tav>
                                      </p:tavLst>
                                    </p:anim>
                                    <p:animEffect transition="in" filter="fade">
                                      <p:cBhvr>
                                        <p:cTn id="241" dur="500"/>
                                        <p:tgtEl>
                                          <p:spTgt spid="29"/>
                                        </p:tgtEl>
                                      </p:cBhvr>
                                    </p:animEffect>
                                  </p:childTnLst>
                                </p:cTn>
                              </p:par>
                            </p:childTnLst>
                          </p:cTn>
                        </p:par>
                      </p:childTnLst>
                    </p:cTn>
                  </p:par>
                  <p:par>
                    <p:cTn id="242" fill="hold">
                      <p:stCondLst>
                        <p:cond delay="indefinite"/>
                      </p:stCondLst>
                      <p:childTnLst>
                        <p:par>
                          <p:cTn id="243" fill="hold">
                            <p:stCondLst>
                              <p:cond delay="0"/>
                            </p:stCondLst>
                            <p:childTnLst>
                              <p:par>
                                <p:cTn id="244" presetID="49" presetClass="entr" presetSubtype="0" decel="100000" fill="hold" grpId="0" nodeType="clickEffect">
                                  <p:stCondLst>
                                    <p:cond delay="0"/>
                                  </p:stCondLst>
                                  <p:childTnLst>
                                    <p:set>
                                      <p:cBhvr>
                                        <p:cTn id="245" dur="1" fill="hold">
                                          <p:stCondLst>
                                            <p:cond delay="0"/>
                                          </p:stCondLst>
                                        </p:cTn>
                                        <p:tgtEl>
                                          <p:spTgt spid="55"/>
                                        </p:tgtEl>
                                        <p:attrNameLst>
                                          <p:attrName>style.visibility</p:attrName>
                                        </p:attrNameLst>
                                      </p:cBhvr>
                                      <p:to>
                                        <p:strVal val="visible"/>
                                      </p:to>
                                    </p:set>
                                    <p:anim calcmode="lin" valueType="num">
                                      <p:cBhvr>
                                        <p:cTn id="246" dur="500" fill="hold"/>
                                        <p:tgtEl>
                                          <p:spTgt spid="55"/>
                                        </p:tgtEl>
                                        <p:attrNameLst>
                                          <p:attrName>ppt_w</p:attrName>
                                        </p:attrNameLst>
                                      </p:cBhvr>
                                      <p:tavLst>
                                        <p:tav tm="0">
                                          <p:val>
                                            <p:fltVal val="0.000000"/>
                                          </p:val>
                                        </p:tav>
                                        <p:tav tm="100000">
                                          <p:val>
                                            <p:strVal val="#ppt_w"/>
                                          </p:val>
                                        </p:tav>
                                      </p:tavLst>
                                    </p:anim>
                                    <p:anim calcmode="lin" valueType="num">
                                      <p:cBhvr>
                                        <p:cTn id="247" dur="500" fill="hold"/>
                                        <p:tgtEl>
                                          <p:spTgt spid="55"/>
                                        </p:tgtEl>
                                        <p:attrNameLst>
                                          <p:attrName>ppt_h</p:attrName>
                                        </p:attrNameLst>
                                      </p:cBhvr>
                                      <p:tavLst>
                                        <p:tav tm="0">
                                          <p:val>
                                            <p:fltVal val="0.000000"/>
                                          </p:val>
                                        </p:tav>
                                        <p:tav tm="100000">
                                          <p:val>
                                            <p:strVal val="#ppt_h"/>
                                          </p:val>
                                        </p:tav>
                                      </p:tavLst>
                                    </p:anim>
                                    <p:anim calcmode="lin" valueType="num">
                                      <p:cBhvr>
                                        <p:cTn id="248" dur="500" fill="hold"/>
                                        <p:tgtEl>
                                          <p:spTgt spid="55"/>
                                        </p:tgtEl>
                                        <p:attrNameLst>
                                          <p:attrName>style.rotation</p:attrName>
                                        </p:attrNameLst>
                                      </p:cBhvr>
                                      <p:tavLst>
                                        <p:tav tm="0">
                                          <p:val>
                                            <p:fltVal val="360.000000"/>
                                          </p:val>
                                        </p:tav>
                                        <p:tav tm="100000">
                                          <p:val>
                                            <p:fltVal val="0.000000"/>
                                          </p:val>
                                        </p:tav>
                                      </p:tavLst>
                                    </p:anim>
                                    <p:animEffect transition="in" filter="fade">
                                      <p:cBhvr>
                                        <p:cTn id="249" dur="500"/>
                                        <p:tgtEl>
                                          <p:spTgt spid="55"/>
                                        </p:tgtEl>
                                      </p:cBhvr>
                                    </p:animEffect>
                                  </p:childTnLst>
                                </p:cTn>
                              </p:par>
                            </p:childTnLst>
                          </p:cTn>
                        </p:par>
                      </p:childTnLst>
                    </p:cTn>
                  </p:par>
                  <p:par>
                    <p:cTn id="250" fill="hold">
                      <p:stCondLst>
                        <p:cond delay="indefinite"/>
                      </p:stCondLst>
                      <p:childTnLst>
                        <p:par>
                          <p:cTn id="251" fill="hold">
                            <p:stCondLst>
                              <p:cond delay="0"/>
                            </p:stCondLst>
                            <p:childTnLst>
                              <p:par>
                                <p:cTn id="252" presetID="49" presetClass="entr" presetSubtype="0" decel="100000" fill="hold" grpId="0" nodeType="clickEffect">
                                  <p:stCondLst>
                                    <p:cond delay="0"/>
                                  </p:stCondLst>
                                  <p:childTnLst>
                                    <p:set>
                                      <p:cBhvr>
                                        <p:cTn id="253" dur="1" fill="hold">
                                          <p:stCondLst>
                                            <p:cond delay="0"/>
                                          </p:stCondLst>
                                        </p:cTn>
                                        <p:tgtEl>
                                          <p:spTgt spid="56"/>
                                        </p:tgtEl>
                                        <p:attrNameLst>
                                          <p:attrName>style.visibility</p:attrName>
                                        </p:attrNameLst>
                                      </p:cBhvr>
                                      <p:to>
                                        <p:strVal val="visible"/>
                                      </p:to>
                                    </p:set>
                                    <p:anim calcmode="lin" valueType="num">
                                      <p:cBhvr>
                                        <p:cTn id="254" dur="500" fill="hold"/>
                                        <p:tgtEl>
                                          <p:spTgt spid="56"/>
                                        </p:tgtEl>
                                        <p:attrNameLst>
                                          <p:attrName>ppt_w</p:attrName>
                                        </p:attrNameLst>
                                      </p:cBhvr>
                                      <p:tavLst>
                                        <p:tav tm="0">
                                          <p:val>
                                            <p:fltVal val="0.000000"/>
                                          </p:val>
                                        </p:tav>
                                        <p:tav tm="100000">
                                          <p:val>
                                            <p:strVal val="#ppt_w"/>
                                          </p:val>
                                        </p:tav>
                                      </p:tavLst>
                                    </p:anim>
                                    <p:anim calcmode="lin" valueType="num">
                                      <p:cBhvr>
                                        <p:cTn id="255" dur="500" fill="hold"/>
                                        <p:tgtEl>
                                          <p:spTgt spid="56"/>
                                        </p:tgtEl>
                                        <p:attrNameLst>
                                          <p:attrName>ppt_h</p:attrName>
                                        </p:attrNameLst>
                                      </p:cBhvr>
                                      <p:tavLst>
                                        <p:tav tm="0">
                                          <p:val>
                                            <p:fltVal val="0.000000"/>
                                          </p:val>
                                        </p:tav>
                                        <p:tav tm="100000">
                                          <p:val>
                                            <p:strVal val="#ppt_h"/>
                                          </p:val>
                                        </p:tav>
                                      </p:tavLst>
                                    </p:anim>
                                    <p:anim calcmode="lin" valueType="num">
                                      <p:cBhvr>
                                        <p:cTn id="256" dur="500" fill="hold"/>
                                        <p:tgtEl>
                                          <p:spTgt spid="56"/>
                                        </p:tgtEl>
                                        <p:attrNameLst>
                                          <p:attrName>style.rotation</p:attrName>
                                        </p:attrNameLst>
                                      </p:cBhvr>
                                      <p:tavLst>
                                        <p:tav tm="0">
                                          <p:val>
                                            <p:fltVal val="360.000000"/>
                                          </p:val>
                                        </p:tav>
                                        <p:tav tm="100000">
                                          <p:val>
                                            <p:fltVal val="0.000000"/>
                                          </p:val>
                                        </p:tav>
                                      </p:tavLst>
                                    </p:anim>
                                    <p:animEffect transition="in" filter="fade">
                                      <p:cBhvr>
                                        <p:cTn id="257" dur="500"/>
                                        <p:tgtEl>
                                          <p:spTgt spid="56"/>
                                        </p:tgtEl>
                                      </p:cBhvr>
                                    </p:animEffect>
                                  </p:childTnLst>
                                </p:cTn>
                              </p:par>
                            </p:childTnLst>
                          </p:cTn>
                        </p:par>
                      </p:childTnLst>
                    </p:cTn>
                  </p:par>
                  <p:par>
                    <p:cTn id="258" fill="hold">
                      <p:stCondLst>
                        <p:cond delay="indefinite"/>
                      </p:stCondLst>
                      <p:childTnLst>
                        <p:par>
                          <p:cTn id="259" fill="hold">
                            <p:stCondLst>
                              <p:cond delay="0"/>
                            </p:stCondLst>
                            <p:childTnLst>
                              <p:par>
                                <p:cTn id="260" presetID="3" presetClass="entr" presetSubtype="10" fill="hold" grpId="0" nodeType="clickEffect">
                                  <p:stCondLst>
                                    <p:cond delay="0"/>
                                  </p:stCondLst>
                                  <p:childTnLst>
                                    <p:set>
                                      <p:cBhvr>
                                        <p:cTn id="261" dur="1" fill="hold">
                                          <p:stCondLst>
                                            <p:cond delay="0"/>
                                          </p:stCondLst>
                                        </p:cTn>
                                        <p:tgtEl>
                                          <p:spTgt spid="30"/>
                                        </p:tgtEl>
                                        <p:attrNameLst>
                                          <p:attrName>style.visibility</p:attrName>
                                        </p:attrNameLst>
                                      </p:cBhvr>
                                      <p:to>
                                        <p:strVal val="visible"/>
                                      </p:to>
                                    </p:set>
                                    <p:animEffect transition="in" filter="blinds(horizontal)">
                                      <p:cBhvr>
                                        <p:cTn id="262"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263" fill="hold">
                      <p:stCondLst>
                        <p:cond delay="indefinite"/>
                      </p:stCondLst>
                      <p:childTnLst>
                        <p:par>
                          <p:cTn id="264" fill="hold">
                            <p:stCondLst>
                              <p:cond delay="0"/>
                            </p:stCondLst>
                            <p:childTnLst>
                              <p:par>
                                <p:cTn id="265" presetID="12" presetClass="entr" presetSubtype="1" fill="hold" grpId="0" nodeType="clickEffect">
                                  <p:stCondLst>
                                    <p:cond delay="0"/>
                                  </p:stCondLst>
                                  <p:childTnLst>
                                    <p:set>
                                      <p:cBhvr>
                                        <p:cTn id="266" dur="1" fill="hold">
                                          <p:stCondLst>
                                            <p:cond delay="0"/>
                                          </p:stCondLst>
                                        </p:cTn>
                                        <p:tgtEl>
                                          <p:spTgt spid="31"/>
                                        </p:tgtEl>
                                        <p:attrNameLst>
                                          <p:attrName>style.visibility</p:attrName>
                                        </p:attrNameLst>
                                      </p:cBhvr>
                                      <p:to>
                                        <p:strVal val="visible"/>
                                      </p:to>
                                    </p:set>
                                    <p:animEffect transition="in" filter="slide(fromTop)">
                                      <p:cBhvr>
                                        <p:cTn id="267"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par>
                          <p:cTn id="268" fill="hold">
                            <p:stCondLst>
                              <p:cond delay="500"/>
                            </p:stCondLst>
                            <p:childTnLst>
                              <p:par>
                                <p:cTn id="269" presetID="49" presetClass="entr" presetSubtype="0" decel="100000" fill="hold" grpId="0" nodeType="afterEffect">
                                  <p:stCondLst>
                                    <p:cond delay="1000"/>
                                  </p:stCondLst>
                                  <p:childTnLst>
                                    <p:set>
                                      <p:cBhvr>
                                        <p:cTn id="270" dur="1" fill="hold">
                                          <p:stCondLst>
                                            <p:cond delay="0"/>
                                          </p:stCondLst>
                                        </p:cTn>
                                        <p:tgtEl>
                                          <p:spTgt spid="32"/>
                                        </p:tgtEl>
                                        <p:attrNameLst>
                                          <p:attrName>style.visibility</p:attrName>
                                        </p:attrNameLst>
                                      </p:cBhvr>
                                      <p:to>
                                        <p:strVal val="visible"/>
                                      </p:to>
                                    </p:set>
                                    <p:anim calcmode="lin" valueType="num">
                                      <p:cBhvr>
                                        <p:cTn id="271" dur="500" fill="hold"/>
                                        <p:tgtEl>
                                          <p:spTgt spid="32"/>
                                        </p:tgtEl>
                                        <p:attrNameLst>
                                          <p:attrName>ppt_w</p:attrName>
                                        </p:attrNameLst>
                                      </p:cBhvr>
                                      <p:tavLst>
                                        <p:tav tm="0">
                                          <p:val>
                                            <p:fltVal val="0.000000"/>
                                          </p:val>
                                        </p:tav>
                                        <p:tav tm="100000">
                                          <p:val>
                                            <p:strVal val="#ppt_w"/>
                                          </p:val>
                                        </p:tav>
                                      </p:tavLst>
                                    </p:anim>
                                    <p:anim calcmode="lin" valueType="num">
                                      <p:cBhvr>
                                        <p:cTn id="272" dur="500" fill="hold"/>
                                        <p:tgtEl>
                                          <p:spTgt spid="32"/>
                                        </p:tgtEl>
                                        <p:attrNameLst>
                                          <p:attrName>ppt_h</p:attrName>
                                        </p:attrNameLst>
                                      </p:cBhvr>
                                      <p:tavLst>
                                        <p:tav tm="0">
                                          <p:val>
                                            <p:fltVal val="0.000000"/>
                                          </p:val>
                                        </p:tav>
                                        <p:tav tm="100000">
                                          <p:val>
                                            <p:strVal val="#ppt_h"/>
                                          </p:val>
                                        </p:tav>
                                      </p:tavLst>
                                    </p:anim>
                                    <p:anim calcmode="lin" valueType="num">
                                      <p:cBhvr>
                                        <p:cTn id="273" dur="500" fill="hold"/>
                                        <p:tgtEl>
                                          <p:spTgt spid="32"/>
                                        </p:tgtEl>
                                        <p:attrNameLst>
                                          <p:attrName>style.rotation</p:attrName>
                                        </p:attrNameLst>
                                      </p:cBhvr>
                                      <p:tavLst>
                                        <p:tav tm="0">
                                          <p:val>
                                            <p:fltVal val="360.000000"/>
                                          </p:val>
                                        </p:tav>
                                        <p:tav tm="100000">
                                          <p:val>
                                            <p:fltVal val="0.000000"/>
                                          </p:val>
                                        </p:tav>
                                      </p:tavLst>
                                    </p:anim>
                                    <p:animEffect transition="in" filter="fade">
                                      <p:cBhvr>
                                        <p:cTn id="274" dur="500"/>
                                        <p:tgtEl>
                                          <p:spTgt spid="32"/>
                                        </p:tgtEl>
                                      </p:cBhvr>
                                    </p:animEffect>
                                  </p:childTnLst>
                                </p:cTn>
                              </p:par>
                            </p:childTnLst>
                          </p:cTn>
                        </p:par>
                      </p:childTnLst>
                    </p:cTn>
                  </p:par>
                  <p:par>
                    <p:cTn id="275" fill="hold">
                      <p:stCondLst>
                        <p:cond delay="indefinite"/>
                      </p:stCondLst>
                      <p:childTnLst>
                        <p:par>
                          <p:cTn id="276" fill="hold">
                            <p:stCondLst>
                              <p:cond delay="0"/>
                            </p:stCondLst>
                            <p:childTnLst>
                              <p:par>
                                <p:cTn id="277" presetID="49" presetClass="entr" presetSubtype="0" decel="100000" fill="hold" grpId="0" nodeType="clickEffect">
                                  <p:stCondLst>
                                    <p:cond delay="0"/>
                                  </p:stCondLst>
                                  <p:childTnLst>
                                    <p:set>
                                      <p:cBhvr>
                                        <p:cTn id="278" dur="1" fill="hold">
                                          <p:stCondLst>
                                            <p:cond delay="0"/>
                                          </p:stCondLst>
                                        </p:cTn>
                                        <p:tgtEl>
                                          <p:spTgt spid="57"/>
                                        </p:tgtEl>
                                        <p:attrNameLst>
                                          <p:attrName>style.visibility</p:attrName>
                                        </p:attrNameLst>
                                      </p:cBhvr>
                                      <p:to>
                                        <p:strVal val="visible"/>
                                      </p:to>
                                    </p:set>
                                    <p:anim calcmode="lin" valueType="num">
                                      <p:cBhvr>
                                        <p:cTn id="279" dur="500" fill="hold"/>
                                        <p:tgtEl>
                                          <p:spTgt spid="57"/>
                                        </p:tgtEl>
                                        <p:attrNameLst>
                                          <p:attrName>ppt_w</p:attrName>
                                        </p:attrNameLst>
                                      </p:cBhvr>
                                      <p:tavLst>
                                        <p:tav tm="0">
                                          <p:val>
                                            <p:fltVal val="0.000000"/>
                                          </p:val>
                                        </p:tav>
                                        <p:tav tm="100000">
                                          <p:val>
                                            <p:strVal val="#ppt_w"/>
                                          </p:val>
                                        </p:tav>
                                      </p:tavLst>
                                    </p:anim>
                                    <p:anim calcmode="lin" valueType="num">
                                      <p:cBhvr>
                                        <p:cTn id="280" dur="500" fill="hold"/>
                                        <p:tgtEl>
                                          <p:spTgt spid="57"/>
                                        </p:tgtEl>
                                        <p:attrNameLst>
                                          <p:attrName>ppt_h</p:attrName>
                                        </p:attrNameLst>
                                      </p:cBhvr>
                                      <p:tavLst>
                                        <p:tav tm="0">
                                          <p:val>
                                            <p:fltVal val="0.000000"/>
                                          </p:val>
                                        </p:tav>
                                        <p:tav tm="100000">
                                          <p:val>
                                            <p:strVal val="#ppt_h"/>
                                          </p:val>
                                        </p:tav>
                                      </p:tavLst>
                                    </p:anim>
                                    <p:anim calcmode="lin" valueType="num">
                                      <p:cBhvr>
                                        <p:cTn id="281" dur="500" fill="hold"/>
                                        <p:tgtEl>
                                          <p:spTgt spid="57"/>
                                        </p:tgtEl>
                                        <p:attrNameLst>
                                          <p:attrName>style.rotation</p:attrName>
                                        </p:attrNameLst>
                                      </p:cBhvr>
                                      <p:tavLst>
                                        <p:tav tm="0">
                                          <p:val>
                                            <p:fltVal val="360.000000"/>
                                          </p:val>
                                        </p:tav>
                                        <p:tav tm="100000">
                                          <p:val>
                                            <p:fltVal val="0.000000"/>
                                          </p:val>
                                        </p:tav>
                                      </p:tavLst>
                                    </p:anim>
                                    <p:animEffect transition="in" filter="fade">
                                      <p:cBhvr>
                                        <p:cTn id="282" dur="500"/>
                                        <p:tgtEl>
                                          <p:spTgt spid="57"/>
                                        </p:tgtEl>
                                      </p:cBhvr>
                                    </p:animEffect>
                                  </p:childTnLst>
                                </p:cTn>
                              </p:par>
                            </p:childTnLst>
                          </p:cTn>
                        </p:par>
                      </p:childTnLst>
                    </p:cTn>
                  </p:par>
                  <p:par>
                    <p:cTn id="283" fill="hold">
                      <p:stCondLst>
                        <p:cond delay="indefinite"/>
                      </p:stCondLst>
                      <p:childTnLst>
                        <p:par>
                          <p:cTn id="284" fill="hold">
                            <p:stCondLst>
                              <p:cond delay="0"/>
                            </p:stCondLst>
                            <p:childTnLst>
                              <p:par>
                                <p:cTn id="285" presetID="49" presetClass="entr" presetSubtype="0" decel="100000" fill="hold" grpId="0" nodeType="clickEffect">
                                  <p:stCondLst>
                                    <p:cond delay="0"/>
                                  </p:stCondLst>
                                  <p:childTnLst>
                                    <p:set>
                                      <p:cBhvr>
                                        <p:cTn id="286" dur="1" fill="hold">
                                          <p:stCondLst>
                                            <p:cond delay="0"/>
                                          </p:stCondLst>
                                        </p:cTn>
                                        <p:tgtEl>
                                          <p:spTgt spid="58"/>
                                        </p:tgtEl>
                                        <p:attrNameLst>
                                          <p:attrName>style.visibility</p:attrName>
                                        </p:attrNameLst>
                                      </p:cBhvr>
                                      <p:to>
                                        <p:strVal val="visible"/>
                                      </p:to>
                                    </p:set>
                                    <p:anim calcmode="lin" valueType="num">
                                      <p:cBhvr>
                                        <p:cTn id="287" dur="500" fill="hold"/>
                                        <p:tgtEl>
                                          <p:spTgt spid="58"/>
                                        </p:tgtEl>
                                        <p:attrNameLst>
                                          <p:attrName>ppt_w</p:attrName>
                                        </p:attrNameLst>
                                      </p:cBhvr>
                                      <p:tavLst>
                                        <p:tav tm="0">
                                          <p:val>
                                            <p:fltVal val="0.000000"/>
                                          </p:val>
                                        </p:tav>
                                        <p:tav tm="100000">
                                          <p:val>
                                            <p:strVal val="#ppt_w"/>
                                          </p:val>
                                        </p:tav>
                                      </p:tavLst>
                                    </p:anim>
                                    <p:anim calcmode="lin" valueType="num">
                                      <p:cBhvr>
                                        <p:cTn id="288" dur="500" fill="hold"/>
                                        <p:tgtEl>
                                          <p:spTgt spid="58"/>
                                        </p:tgtEl>
                                        <p:attrNameLst>
                                          <p:attrName>ppt_h</p:attrName>
                                        </p:attrNameLst>
                                      </p:cBhvr>
                                      <p:tavLst>
                                        <p:tav tm="0">
                                          <p:val>
                                            <p:fltVal val="0.000000"/>
                                          </p:val>
                                        </p:tav>
                                        <p:tav tm="100000">
                                          <p:val>
                                            <p:strVal val="#ppt_h"/>
                                          </p:val>
                                        </p:tav>
                                      </p:tavLst>
                                    </p:anim>
                                    <p:anim calcmode="lin" valueType="num">
                                      <p:cBhvr>
                                        <p:cTn id="289" dur="500" fill="hold"/>
                                        <p:tgtEl>
                                          <p:spTgt spid="58"/>
                                        </p:tgtEl>
                                        <p:attrNameLst>
                                          <p:attrName>style.rotation</p:attrName>
                                        </p:attrNameLst>
                                      </p:cBhvr>
                                      <p:tavLst>
                                        <p:tav tm="0">
                                          <p:val>
                                            <p:fltVal val="360.000000"/>
                                          </p:val>
                                        </p:tav>
                                        <p:tav tm="100000">
                                          <p:val>
                                            <p:fltVal val="0.000000"/>
                                          </p:val>
                                        </p:tav>
                                      </p:tavLst>
                                    </p:anim>
                                    <p:animEffect transition="in" filter="fade">
                                      <p:cBhvr>
                                        <p:cTn id="290" dur="500"/>
                                        <p:tgtEl>
                                          <p:spTgt spid="58"/>
                                        </p:tgtEl>
                                      </p:cBhvr>
                                    </p:animEffect>
                                  </p:childTnLst>
                                </p:cTn>
                              </p:par>
                            </p:childTnLst>
                          </p:cTn>
                        </p:par>
                      </p:childTnLst>
                    </p:cTn>
                  </p:par>
                  <p:par>
                    <p:cTn id="291" fill="hold">
                      <p:stCondLst>
                        <p:cond delay="indefinite"/>
                      </p:stCondLst>
                      <p:childTnLst>
                        <p:par>
                          <p:cTn id="292" fill="hold">
                            <p:stCondLst>
                              <p:cond delay="0"/>
                            </p:stCondLst>
                            <p:childTnLst>
                              <p:par>
                                <p:cTn id="293" presetID="3" presetClass="entr" presetSubtype="10" fill="hold" grpId="0" nodeType="clickEffect">
                                  <p:stCondLst>
                                    <p:cond delay="0"/>
                                  </p:stCondLst>
                                  <p:childTnLst>
                                    <p:set>
                                      <p:cBhvr>
                                        <p:cTn id="294" dur="1" fill="hold">
                                          <p:stCondLst>
                                            <p:cond delay="0"/>
                                          </p:stCondLst>
                                        </p:cTn>
                                        <p:tgtEl>
                                          <p:spTgt spid="33"/>
                                        </p:tgtEl>
                                        <p:attrNameLst>
                                          <p:attrName>style.visibility</p:attrName>
                                        </p:attrNameLst>
                                      </p:cBhvr>
                                      <p:to>
                                        <p:strVal val="visible"/>
                                      </p:to>
                                    </p:set>
                                    <p:animEffect transition="in" filter="blinds(horizontal)">
                                      <p:cBhvr>
                                        <p:cTn id="295"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296" fill="hold">
                      <p:stCondLst>
                        <p:cond delay="indefinite"/>
                      </p:stCondLst>
                      <p:childTnLst>
                        <p:par>
                          <p:cTn id="297" fill="hold">
                            <p:stCondLst>
                              <p:cond delay="0"/>
                            </p:stCondLst>
                            <p:childTnLst>
                              <p:par>
                                <p:cTn id="298" presetID="49" presetClass="entr" presetSubtype="0" decel="100000" fill="hold" grpId="0" nodeType="clickEffect">
                                  <p:stCondLst>
                                    <p:cond delay="0"/>
                                  </p:stCondLst>
                                  <p:childTnLst>
                                    <p:set>
                                      <p:cBhvr>
                                        <p:cTn id="299" dur="1" fill="hold">
                                          <p:stCondLst>
                                            <p:cond delay="0"/>
                                          </p:stCondLst>
                                        </p:cTn>
                                        <p:tgtEl>
                                          <p:spTgt spid="35"/>
                                        </p:tgtEl>
                                        <p:attrNameLst>
                                          <p:attrName>style.visibility</p:attrName>
                                        </p:attrNameLst>
                                      </p:cBhvr>
                                      <p:to>
                                        <p:strVal val="visible"/>
                                      </p:to>
                                    </p:set>
                                    <p:anim calcmode="lin" valueType="num">
                                      <p:cBhvr>
                                        <p:cTn id="300" dur="500" fill="hold"/>
                                        <p:tgtEl>
                                          <p:spTgt spid="35"/>
                                        </p:tgtEl>
                                        <p:attrNameLst>
                                          <p:attrName>ppt_w</p:attrName>
                                        </p:attrNameLst>
                                      </p:cBhvr>
                                      <p:tavLst>
                                        <p:tav tm="0">
                                          <p:val>
                                            <p:fltVal val="0.000000"/>
                                          </p:val>
                                        </p:tav>
                                        <p:tav tm="100000">
                                          <p:val>
                                            <p:strVal val="#ppt_w"/>
                                          </p:val>
                                        </p:tav>
                                      </p:tavLst>
                                    </p:anim>
                                    <p:anim calcmode="lin" valueType="num">
                                      <p:cBhvr>
                                        <p:cTn id="301" dur="500" fill="hold"/>
                                        <p:tgtEl>
                                          <p:spTgt spid="35"/>
                                        </p:tgtEl>
                                        <p:attrNameLst>
                                          <p:attrName>ppt_h</p:attrName>
                                        </p:attrNameLst>
                                      </p:cBhvr>
                                      <p:tavLst>
                                        <p:tav tm="0">
                                          <p:val>
                                            <p:fltVal val="0.000000"/>
                                          </p:val>
                                        </p:tav>
                                        <p:tav tm="100000">
                                          <p:val>
                                            <p:strVal val="#ppt_h"/>
                                          </p:val>
                                        </p:tav>
                                      </p:tavLst>
                                    </p:anim>
                                    <p:anim calcmode="lin" valueType="num">
                                      <p:cBhvr>
                                        <p:cTn id="302" dur="500" fill="hold"/>
                                        <p:tgtEl>
                                          <p:spTgt spid="35"/>
                                        </p:tgtEl>
                                        <p:attrNameLst>
                                          <p:attrName>style.rotation</p:attrName>
                                        </p:attrNameLst>
                                      </p:cBhvr>
                                      <p:tavLst>
                                        <p:tav tm="0">
                                          <p:val>
                                            <p:fltVal val="360.000000"/>
                                          </p:val>
                                        </p:tav>
                                        <p:tav tm="100000">
                                          <p:val>
                                            <p:fltVal val="0.000000"/>
                                          </p:val>
                                        </p:tav>
                                      </p:tavLst>
                                    </p:anim>
                                    <p:animEffect transition="in" filter="fade">
                                      <p:cBhvr>
                                        <p:cTn id="303" dur="500"/>
                                        <p:tgtEl>
                                          <p:spTgt spid="35"/>
                                        </p:tgtEl>
                                      </p:cBhvr>
                                    </p:animEffect>
                                  </p:childTnLst>
                                </p:cTn>
                              </p:par>
                            </p:childTnLst>
                          </p:cTn>
                        </p:par>
                        <p:par>
                          <p:cTn id="304" fill="hold">
                            <p:stCondLst>
                              <p:cond delay="500"/>
                            </p:stCondLst>
                            <p:childTnLst>
                              <p:par>
                                <p:cTn id="305" presetID="12" presetClass="entr" presetSubtype="4" fill="hold" grpId="0" nodeType="afterEffect">
                                  <p:stCondLst>
                                    <p:cond delay="0"/>
                                  </p:stCondLst>
                                  <p:childTnLst>
                                    <p:set>
                                      <p:cBhvr>
                                        <p:cTn id="306" dur="1" fill="hold">
                                          <p:stCondLst>
                                            <p:cond delay="0"/>
                                          </p:stCondLst>
                                        </p:cTn>
                                        <p:tgtEl>
                                          <p:spTgt spid="34"/>
                                        </p:tgtEl>
                                        <p:attrNameLst>
                                          <p:attrName>style.visibility</p:attrName>
                                        </p:attrNameLst>
                                      </p:cBhvr>
                                      <p:to>
                                        <p:strVal val="visible"/>
                                      </p:to>
                                    </p:set>
                                    <p:animEffect transition="in" filter="slide(fromBottom)">
                                      <p:cBhvr>
                                        <p:cTn id="307" dur="500"/>
                                        <p:tgtEl>
                                          <p:spTgt spid="34"/>
                                        </p:tgtEl>
                                      </p:cBhvr>
                                    </p:animEffect>
                                  </p:childTnLst>
                                </p:cTn>
                              </p:par>
                            </p:childTnLst>
                          </p:cTn>
                        </p:par>
                      </p:childTnLst>
                    </p:cTn>
                  </p:par>
                  <p:par>
                    <p:cTn id="308" fill="hold">
                      <p:stCondLst>
                        <p:cond delay="indefinite"/>
                      </p:stCondLst>
                      <p:childTnLst>
                        <p:par>
                          <p:cTn id="309" fill="hold">
                            <p:stCondLst>
                              <p:cond delay="0"/>
                            </p:stCondLst>
                            <p:childTnLst>
                              <p:par>
                                <p:cTn id="310" presetID="49" presetClass="entr" presetSubtype="0" decel="100000" fill="hold" grpId="0" nodeType="clickEffect">
                                  <p:stCondLst>
                                    <p:cond delay="0"/>
                                  </p:stCondLst>
                                  <p:childTnLst>
                                    <p:set>
                                      <p:cBhvr>
                                        <p:cTn id="311" dur="1" fill="hold">
                                          <p:stCondLst>
                                            <p:cond delay="0"/>
                                          </p:stCondLst>
                                        </p:cTn>
                                        <p:tgtEl>
                                          <p:spTgt spid="36"/>
                                        </p:tgtEl>
                                        <p:attrNameLst>
                                          <p:attrName>style.visibility</p:attrName>
                                        </p:attrNameLst>
                                      </p:cBhvr>
                                      <p:to>
                                        <p:strVal val="visible"/>
                                      </p:to>
                                    </p:set>
                                    <p:anim calcmode="lin" valueType="num">
                                      <p:cBhvr>
                                        <p:cTn id="312" dur="500" fill="hold"/>
                                        <p:tgtEl>
                                          <p:spTgt spid="36"/>
                                        </p:tgtEl>
                                        <p:attrNameLst>
                                          <p:attrName>ppt_w</p:attrName>
                                        </p:attrNameLst>
                                      </p:cBhvr>
                                      <p:tavLst>
                                        <p:tav tm="0">
                                          <p:val>
                                            <p:fltVal val="0.000000"/>
                                          </p:val>
                                        </p:tav>
                                        <p:tav tm="100000">
                                          <p:val>
                                            <p:strVal val="#ppt_w"/>
                                          </p:val>
                                        </p:tav>
                                      </p:tavLst>
                                    </p:anim>
                                    <p:anim calcmode="lin" valueType="num">
                                      <p:cBhvr>
                                        <p:cTn id="313" dur="500" fill="hold"/>
                                        <p:tgtEl>
                                          <p:spTgt spid="36"/>
                                        </p:tgtEl>
                                        <p:attrNameLst>
                                          <p:attrName>ppt_h</p:attrName>
                                        </p:attrNameLst>
                                      </p:cBhvr>
                                      <p:tavLst>
                                        <p:tav tm="0">
                                          <p:val>
                                            <p:fltVal val="0.000000"/>
                                          </p:val>
                                        </p:tav>
                                        <p:tav tm="100000">
                                          <p:val>
                                            <p:strVal val="#ppt_h"/>
                                          </p:val>
                                        </p:tav>
                                      </p:tavLst>
                                    </p:anim>
                                    <p:anim calcmode="lin" valueType="num">
                                      <p:cBhvr>
                                        <p:cTn id="314" dur="500" fill="hold"/>
                                        <p:tgtEl>
                                          <p:spTgt spid="36"/>
                                        </p:tgtEl>
                                        <p:attrNameLst>
                                          <p:attrName>style.rotation</p:attrName>
                                        </p:attrNameLst>
                                      </p:cBhvr>
                                      <p:tavLst>
                                        <p:tav tm="0">
                                          <p:val>
                                            <p:fltVal val="360.000000"/>
                                          </p:val>
                                        </p:tav>
                                        <p:tav tm="100000">
                                          <p:val>
                                            <p:fltVal val="0.000000"/>
                                          </p:val>
                                        </p:tav>
                                      </p:tavLst>
                                    </p:anim>
                                    <p:animEffect transition="in" filter="fade">
                                      <p:cBhvr>
                                        <p:cTn id="3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9" grpId="0"/>
      <p:bldP spid="10" grpId="0" bldLvl="0" animBg="1"/>
      <p:bldP spid="11" grpId="0" bldLvl="0" animBg="1"/>
      <p:bldP spid="12" grpId="0" bldLvl="0" animBg="1"/>
      <p:bldP spid="13" grpId="0"/>
      <p:bldP spid="14" grpId="0" bldLvl="0" animBg="1"/>
      <p:bldP spid="15" grpId="0" bldLvl="0" animBg="1"/>
      <p:bldP spid="16" grpId="0"/>
      <p:bldP spid="17" grpId="0" bldLvl="0" animBg="1"/>
      <p:bldP spid="18" grpId="0" bldLvl="0" animBg="1"/>
      <p:bldP spid="19" grpId="0" bldLvl="0" animBg="1"/>
      <p:bldP spid="20" grpId="0"/>
      <p:bldP spid="21" grpId="0" bldLvl="0" animBg="1"/>
      <p:bldP spid="22" grpId="0" bldLvl="0" animBg="1"/>
      <p:bldP spid="23" grpId="0"/>
      <p:bldP spid="24" grpId="0" bldLvl="0" animBg="1"/>
      <p:bldP spid="25" grpId="0" bldLvl="0" animBg="1"/>
      <p:bldP spid="26" grpId="0"/>
      <p:bldP spid="27" grpId="0" bldLvl="0" animBg="1"/>
      <p:bldP spid="28" grpId="0" bldLvl="0" animBg="1"/>
      <p:bldP spid="29" grpId="0"/>
      <p:bldP spid="30" grpId="0" bldLvl="0" animBg="1"/>
      <p:bldP spid="31" grpId="0" bldLvl="0" animBg="1"/>
      <p:bldP spid="32" grpId="0"/>
      <p:bldP spid="33" grpId="0" bldLvl="0" animBg="1"/>
      <p:bldP spid="34" grpId="0" bldLvl="0" animBg="1"/>
      <p:bldP spid="35" grpId="0"/>
      <p:bldP spid="36" grpId="0"/>
      <p:bldP spid="39" grpId="0" bldLvl="0" animBg="1"/>
      <p:bldP spid="40" grpId="0" bldLvl="0" animBg="1"/>
      <p:bldP spid="41" grpId="0" bldLvl="0" animBg="1"/>
      <p:bldP spid="42" grpId="0" bldLvl="0" animBg="1"/>
      <p:bldP spid="43" grpId="0" bldLvl="0" animBg="1"/>
      <p:bldP spid="44" grpId="0" bldLvl="0" animBg="1"/>
      <p:bldP spid="45" grpId="0" bldLvl="0" animBg="1"/>
      <p:bldP spid="46" grpId="0" bldLvl="0" animBg="1"/>
      <p:bldP spid="49" grpId="0" bldLvl="0" animBg="1"/>
      <p:bldP spid="50" grpId="0" bldLvl="0" animBg="1"/>
      <p:bldP spid="51" grpId="0" bldLvl="0" animBg="1"/>
      <p:bldP spid="52" grpId="0" bldLvl="0" animBg="1"/>
      <p:bldP spid="53" grpId="0" bldLvl="0" animBg="1"/>
      <p:bldP spid="54" grpId="0" bldLvl="0" animBg="1"/>
      <p:bldP spid="55" grpId="0" bldLvl="0" animBg="1"/>
      <p:bldP spid="56" grpId="0" bldLvl="0" animBg="1"/>
      <p:bldP spid="57" grpId="0" bldLvl="0" animBg="1"/>
      <p:bldP spid="58" grpId="0" bldLvl="0"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7090" name="内容占位符 2"/>
          <p:cNvSpPr>
            <a:spLocks noGrp="1"/>
          </p:cNvSpPr>
          <p:nvPr>
            <p:ph idx="1"/>
          </p:nvPr>
        </p:nvSpPr>
        <p:spPr>
          <a:xfrm>
            <a:off x="1974850" y="571500"/>
            <a:ext cx="8264525" cy="6143625"/>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extern</a:t>
            </a:r>
            <a:r>
              <a:rPr kumimoji="1" lang="en-US" altLang="zh-CN" sz="2800" dirty="0">
                <a:latin typeface="+mn-lt"/>
                <a:ea typeface="+mn-ea"/>
                <a:cs typeface="+mn-cs"/>
              </a:rPr>
              <a:t> void enter_string(char str[]);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extern</a:t>
            </a:r>
            <a:r>
              <a:rPr kumimoji="1" lang="en-US" altLang="zh-CN" sz="2800" dirty="0">
                <a:latin typeface="+mn-lt"/>
                <a:ea typeface="+mn-ea"/>
                <a:cs typeface="+mn-cs"/>
              </a:rPr>
              <a:t> void delete_string(char str[],</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char ch);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extern</a:t>
            </a:r>
            <a:r>
              <a:rPr kumimoji="1" lang="en-US" altLang="zh-CN" sz="2800" dirty="0">
                <a:latin typeface="+mn-lt"/>
                <a:ea typeface="+mn-ea"/>
                <a:cs typeface="+mn-cs"/>
              </a:rPr>
              <a:t> void print_string(char str[]);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char c,str[80];</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enter_string(str);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scanf(“%c”,&amp;c);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delete_string(str,c);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print_string(str);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return 0;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ts val="3000"/>
              </a:lnSpc>
              <a:buFont typeface="Wingdings" panose="05000000000000000000" pitchFamily="2" charset="2"/>
              <a:buNone/>
            </a:pPr>
            <a:endParaRPr kumimoji="1" lang="zh-CN" altLang="en-US" sz="2800" dirty="0">
              <a:latin typeface="+mn-lt"/>
              <a:ea typeface="+mn-ea"/>
              <a:cs typeface="+mn-cs"/>
            </a:endParaRPr>
          </a:p>
        </p:txBody>
      </p:sp>
      <p:sp>
        <p:nvSpPr>
          <p:cNvPr id="4" name="TextBox 3"/>
          <p:cNvSpPr txBox="1"/>
          <p:nvPr/>
        </p:nvSpPr>
        <p:spPr>
          <a:xfrm>
            <a:off x="7524750" y="404813"/>
            <a:ext cx="3000375"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FF0000"/>
                </a:solidFill>
                <a:latin typeface="+mn-lt"/>
                <a:ea typeface="+mn-ea"/>
                <a:cs typeface="+mn-cs"/>
              </a:rPr>
              <a:t>file1</a:t>
            </a:r>
            <a:r>
              <a:rPr kumimoji="1" lang="zh-CN" altLang="en-US" sz="2800" b="1" kern="1200" cap="none" spc="0" normalizeH="0" baseline="0" noProof="0" dirty="0">
                <a:solidFill>
                  <a:srgbClr val="FF0000"/>
                </a:solidFill>
                <a:latin typeface="+mn-lt"/>
                <a:ea typeface="+mn-ea"/>
                <a:cs typeface="+mn-cs"/>
              </a:rPr>
              <a:t>（文件</a:t>
            </a:r>
            <a:r>
              <a:rPr kumimoji="1" lang="en-US" altLang="zh-CN" sz="2800" b="1" kern="1200" cap="none" spc="0" normalizeH="0" baseline="0" noProof="0" dirty="0">
                <a:solidFill>
                  <a:srgbClr val="FF0000"/>
                </a:solidFill>
                <a:latin typeface="+mn-lt"/>
                <a:ea typeface="+mn-ea"/>
                <a:cs typeface="+mn-cs"/>
              </a:rPr>
              <a:t>1</a:t>
            </a:r>
            <a:r>
              <a:rPr kumimoji="1" lang="zh-CN" altLang="en-US" sz="2800" b="1" kern="1200" cap="none" spc="0" normalizeH="0" baseline="0" noProof="0" dirty="0">
                <a:solidFill>
                  <a:srgbClr val="FF0000"/>
                </a:solidFill>
                <a:latin typeface="+mn-lt"/>
                <a:ea typeface="+mn-ea"/>
                <a:cs typeface="+mn-cs"/>
              </a:rPr>
              <a:t>）</a:t>
            </a:r>
            <a:endParaRPr kumimoji="1" lang="zh-CN" altLang="en-US" sz="2800" b="1" kern="1200" cap="none" spc="0" normalizeH="0" baseline="0" noProof="0" dirty="0">
              <a:solidFill>
                <a:srgbClr val="FF0000"/>
              </a:solidFill>
              <a:latin typeface="+mn-lt"/>
              <a:ea typeface="+mn-ea"/>
              <a:cs typeface="+mn-cs"/>
            </a:endParaRPr>
          </a:p>
        </p:txBody>
      </p:sp>
      <p:sp>
        <p:nvSpPr>
          <p:cNvPr id="5" name="圆角矩形标注 4"/>
          <p:cNvSpPr/>
          <p:nvPr/>
        </p:nvSpPr>
        <p:spPr>
          <a:xfrm>
            <a:off x="6596063" y="3857625"/>
            <a:ext cx="3786187" cy="1643063"/>
          </a:xfrm>
          <a:prstGeom prst="wedgeRoundRectCallout">
            <a:avLst>
              <a:gd name="adj1" fmla="val -36532"/>
              <a:gd name="adj2" fmla="val -80213"/>
              <a:gd name="adj3" fmla="val 16667"/>
            </a:avLst>
          </a:prstGeom>
          <a:solidFill>
            <a:srgbClr val="FFFFCC"/>
          </a:solidFill>
          <a:ln w="9525" cap="flat" cmpd="sng">
            <a:solidFill>
              <a:schemeClr val="tx1"/>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声明在本函数中将要调用的已在其他文件中定义的</a:t>
            </a:r>
            <a:r>
              <a:rPr lang="en-US" altLang="zh-CN" sz="2800" b="1" dirty="0">
                <a:solidFill>
                  <a:srgbClr val="0000CC"/>
                </a:solidFill>
                <a:latin typeface="Arial" panose="020B0604020202020204" pitchFamily="34" charset="0"/>
              </a:rPr>
              <a:t>3</a:t>
            </a:r>
            <a:r>
              <a:rPr lang="zh-CN" altLang="zh-CN" sz="2800" b="1" dirty="0">
                <a:solidFill>
                  <a:srgbClr val="0000CC"/>
                </a:solidFill>
                <a:latin typeface="Arial" panose="020B0604020202020204" pitchFamily="34" charset="0"/>
              </a:rPr>
              <a:t>个函数</a:t>
            </a:r>
            <a:endParaRPr lang="zh-CN" altLang="en-US" sz="2800" b="1" dirty="0">
              <a:solidFill>
                <a:srgbClr val="0000CC"/>
              </a:solidFill>
              <a:latin typeface="Arial" panose="020B0604020202020204" pitchFamily="34" charset="0"/>
            </a:endParaRPr>
          </a:p>
        </p:txBody>
      </p:sp>
      <p:pic>
        <p:nvPicPr>
          <p:cNvPr id="217093"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8114" name="内容占位符 2"/>
          <p:cNvSpPr>
            <a:spLocks noGrp="1"/>
          </p:cNvSpPr>
          <p:nvPr>
            <p:ph idx="1"/>
          </p:nvPr>
        </p:nvSpPr>
        <p:spPr>
          <a:xfrm>
            <a:off x="1809750" y="1000125"/>
            <a:ext cx="8264525" cy="5143500"/>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solidFill>
                  <a:srgbClr val="00B050"/>
                </a:solidFill>
                <a:latin typeface="+mn-lt"/>
                <a:ea typeface="+mn-ea"/>
                <a:cs typeface="+mn-cs"/>
              </a:rPr>
              <a:t>void enter_string(char str[80]) </a:t>
            </a:r>
            <a:endParaRPr kumimoji="1" lang="zh-CN" altLang="zh-CN" sz="2800" dirty="0">
              <a:solidFill>
                <a:srgbClr val="00B050"/>
              </a:solidFill>
              <a:latin typeface="+mn-lt"/>
              <a:ea typeface="+mn-ea"/>
              <a:cs typeface="+mn-cs"/>
            </a:endParaRPr>
          </a:p>
          <a:p>
            <a:pPr>
              <a:lnSpc>
                <a:spcPts val="3000"/>
              </a:lnSpc>
              <a:buFont typeface="Wingdings" panose="05000000000000000000" pitchFamily="2" charset="2"/>
              <a:buNone/>
            </a:pPr>
            <a:r>
              <a:rPr kumimoji="1" lang="en-US" altLang="zh-CN" sz="2800" dirty="0">
                <a:solidFill>
                  <a:srgbClr val="00B050"/>
                </a:solidFill>
                <a:latin typeface="+mn-lt"/>
                <a:ea typeface="+mn-ea"/>
                <a:cs typeface="+mn-cs"/>
              </a:rPr>
              <a:t>{  gets(str);   } </a:t>
            </a:r>
            <a:endParaRPr kumimoji="1" lang="zh-CN" altLang="zh-CN" sz="2800" dirty="0">
              <a:solidFill>
                <a:srgbClr val="00B050"/>
              </a:solidFill>
              <a:latin typeface="+mn-lt"/>
              <a:ea typeface="+mn-ea"/>
              <a:cs typeface="+mn-cs"/>
            </a:endParaRPr>
          </a:p>
          <a:p>
            <a:pPr>
              <a:lnSpc>
                <a:spcPts val="3000"/>
              </a:lnSpc>
              <a:buFont typeface="Wingdings" panose="05000000000000000000" pitchFamily="2" charset="2"/>
              <a:buNone/>
            </a:pPr>
            <a:r>
              <a:rPr kumimoji="1" lang="en-US" altLang="zh-CN" sz="2800" dirty="0">
                <a:solidFill>
                  <a:srgbClr val="9D138D"/>
                </a:solidFill>
                <a:latin typeface="+mn-lt"/>
                <a:ea typeface="+mn-ea"/>
                <a:cs typeface="+mn-cs"/>
              </a:rPr>
              <a:t>void delete_string(char str[],char ch)</a:t>
            </a:r>
            <a:endParaRPr kumimoji="1" lang="zh-CN" altLang="zh-CN" sz="2800" dirty="0">
              <a:solidFill>
                <a:srgbClr val="9D138D"/>
              </a:solidFill>
              <a:latin typeface="+mn-lt"/>
              <a:ea typeface="+mn-ea"/>
              <a:cs typeface="+mn-cs"/>
            </a:endParaRPr>
          </a:p>
          <a:p>
            <a:pPr>
              <a:lnSpc>
                <a:spcPts val="3000"/>
              </a:lnSpc>
              <a:buFont typeface="Wingdings" panose="05000000000000000000" pitchFamily="2" charset="2"/>
              <a:buNone/>
            </a:pPr>
            <a:r>
              <a:rPr kumimoji="1" lang="en-US" altLang="zh-CN" sz="2800" dirty="0">
                <a:solidFill>
                  <a:srgbClr val="9D138D"/>
                </a:solidFill>
                <a:latin typeface="+mn-lt"/>
                <a:ea typeface="+mn-ea"/>
                <a:cs typeface="+mn-cs"/>
              </a:rPr>
              <a:t>{ int i,j;</a:t>
            </a:r>
            <a:endParaRPr kumimoji="1" lang="zh-CN" altLang="zh-CN" sz="2800" dirty="0">
              <a:solidFill>
                <a:srgbClr val="9D138D"/>
              </a:solidFill>
              <a:latin typeface="+mn-lt"/>
              <a:ea typeface="+mn-ea"/>
              <a:cs typeface="+mn-cs"/>
            </a:endParaRPr>
          </a:p>
          <a:p>
            <a:pPr>
              <a:lnSpc>
                <a:spcPts val="3000"/>
              </a:lnSpc>
              <a:buFont typeface="Wingdings" panose="05000000000000000000" pitchFamily="2" charset="2"/>
              <a:buNone/>
            </a:pPr>
            <a:r>
              <a:rPr kumimoji="1" lang="en-US" altLang="zh-CN" sz="2800" dirty="0">
                <a:solidFill>
                  <a:srgbClr val="9D138D"/>
                </a:solidFill>
                <a:latin typeface="+mn-lt"/>
                <a:ea typeface="+mn-ea"/>
                <a:cs typeface="+mn-cs"/>
              </a:rPr>
              <a:t>   for(i=j=0;str[i]!='\0';i++)</a:t>
            </a:r>
            <a:endParaRPr kumimoji="1" lang="zh-CN" altLang="zh-CN" sz="2800" dirty="0">
              <a:solidFill>
                <a:srgbClr val="9D138D"/>
              </a:solidFill>
              <a:latin typeface="+mn-lt"/>
              <a:ea typeface="+mn-ea"/>
              <a:cs typeface="+mn-cs"/>
            </a:endParaRPr>
          </a:p>
          <a:p>
            <a:pPr>
              <a:lnSpc>
                <a:spcPts val="3000"/>
              </a:lnSpc>
              <a:buFont typeface="Wingdings" panose="05000000000000000000" pitchFamily="2" charset="2"/>
              <a:buNone/>
            </a:pPr>
            <a:r>
              <a:rPr kumimoji="1" lang="en-US" altLang="zh-CN" sz="2800" dirty="0">
                <a:solidFill>
                  <a:srgbClr val="9D138D"/>
                </a:solidFill>
                <a:latin typeface="+mn-lt"/>
                <a:ea typeface="+mn-ea"/>
                <a:cs typeface="+mn-cs"/>
              </a:rPr>
              <a:t>	   if(str[i]!=ch)   str[j++]=str[i];</a:t>
            </a:r>
            <a:endParaRPr kumimoji="1" lang="zh-CN" altLang="zh-CN" sz="2800" dirty="0">
              <a:solidFill>
                <a:srgbClr val="9D138D"/>
              </a:solidFill>
              <a:latin typeface="+mn-lt"/>
              <a:ea typeface="+mn-ea"/>
              <a:cs typeface="+mn-cs"/>
            </a:endParaRPr>
          </a:p>
          <a:p>
            <a:pPr>
              <a:lnSpc>
                <a:spcPts val="3000"/>
              </a:lnSpc>
              <a:buFont typeface="Wingdings" panose="05000000000000000000" pitchFamily="2" charset="2"/>
              <a:buNone/>
            </a:pPr>
            <a:r>
              <a:rPr kumimoji="1" lang="en-US" altLang="zh-CN" sz="2800" dirty="0">
                <a:solidFill>
                  <a:srgbClr val="9D138D"/>
                </a:solidFill>
                <a:latin typeface="+mn-lt"/>
                <a:ea typeface="+mn-ea"/>
                <a:cs typeface="+mn-cs"/>
              </a:rPr>
              <a:t>   str[j]='\0';</a:t>
            </a:r>
            <a:endParaRPr kumimoji="1" lang="zh-CN" altLang="zh-CN" sz="2800" dirty="0">
              <a:solidFill>
                <a:srgbClr val="9D138D"/>
              </a:solidFill>
              <a:latin typeface="+mn-lt"/>
              <a:ea typeface="+mn-ea"/>
              <a:cs typeface="+mn-cs"/>
            </a:endParaRPr>
          </a:p>
          <a:p>
            <a:pPr>
              <a:lnSpc>
                <a:spcPts val="3000"/>
              </a:lnSpc>
              <a:buFont typeface="Wingdings" panose="05000000000000000000" pitchFamily="2" charset="2"/>
              <a:buNone/>
            </a:pPr>
            <a:r>
              <a:rPr kumimoji="1" lang="en-US" altLang="zh-CN" sz="2800" dirty="0">
                <a:solidFill>
                  <a:srgbClr val="9D138D"/>
                </a:solidFill>
                <a:latin typeface="+mn-lt"/>
                <a:ea typeface="+mn-ea"/>
                <a:cs typeface="+mn-cs"/>
              </a:rPr>
              <a:t>} </a:t>
            </a:r>
            <a:endParaRPr kumimoji="1" lang="zh-CN" altLang="zh-CN" sz="2800" dirty="0">
              <a:solidFill>
                <a:srgbClr val="9D138D"/>
              </a:solidFill>
              <a:latin typeface="+mn-lt"/>
              <a:ea typeface="+mn-ea"/>
              <a:cs typeface="+mn-cs"/>
            </a:endParaRPr>
          </a:p>
          <a:p>
            <a:pPr>
              <a:lnSpc>
                <a:spcPts val="3000"/>
              </a:lnSpc>
              <a:buFont typeface="Wingdings" panose="05000000000000000000" pitchFamily="2" charset="2"/>
              <a:buNone/>
            </a:pPr>
            <a:r>
              <a:rPr kumimoji="1" lang="en-US" altLang="zh-CN" sz="2800" dirty="0">
                <a:solidFill>
                  <a:srgbClr val="0000CC"/>
                </a:solidFill>
                <a:latin typeface="+mn-lt"/>
                <a:ea typeface="+mn-ea"/>
                <a:cs typeface="+mn-cs"/>
              </a:rPr>
              <a:t>void print_string(char str[]) </a:t>
            </a:r>
            <a:endParaRPr kumimoji="1" lang="zh-CN" altLang="zh-CN" sz="2800" dirty="0">
              <a:solidFill>
                <a:srgbClr val="0000CC"/>
              </a:solidFill>
              <a:latin typeface="+mn-lt"/>
              <a:ea typeface="+mn-ea"/>
              <a:cs typeface="+mn-cs"/>
            </a:endParaRPr>
          </a:p>
          <a:p>
            <a:pPr>
              <a:lnSpc>
                <a:spcPts val="3000"/>
              </a:lnSpc>
              <a:buFont typeface="Wingdings" panose="05000000000000000000" pitchFamily="2" charset="2"/>
              <a:buNone/>
            </a:pPr>
            <a:r>
              <a:rPr kumimoji="1" lang="en-US" altLang="zh-CN" sz="2800" dirty="0">
                <a:solidFill>
                  <a:srgbClr val="0000CC"/>
                </a:solidFill>
                <a:latin typeface="+mn-lt"/>
                <a:ea typeface="+mn-ea"/>
                <a:cs typeface="+mn-cs"/>
              </a:rPr>
              <a:t>{ printf("%s\n",str); }</a:t>
            </a:r>
            <a:endParaRPr kumimoji="1" lang="zh-CN" altLang="zh-CN" sz="2800" dirty="0">
              <a:solidFill>
                <a:srgbClr val="0000CC"/>
              </a:solidFill>
              <a:latin typeface="+mn-lt"/>
              <a:ea typeface="+mn-ea"/>
              <a:cs typeface="+mn-cs"/>
            </a:endParaRPr>
          </a:p>
          <a:p>
            <a:pPr>
              <a:lnSpc>
                <a:spcPts val="3000"/>
              </a:lnSpc>
              <a:buFont typeface="Wingdings" panose="05000000000000000000" pitchFamily="2" charset="2"/>
              <a:buNone/>
            </a:pPr>
            <a:endParaRPr kumimoji="1" lang="zh-CN" altLang="en-US" sz="2800" dirty="0">
              <a:latin typeface="+mn-lt"/>
              <a:ea typeface="+mn-ea"/>
              <a:cs typeface="+mn-cs"/>
            </a:endParaRPr>
          </a:p>
        </p:txBody>
      </p:sp>
      <p:sp>
        <p:nvSpPr>
          <p:cNvPr id="4" name="TextBox 3"/>
          <p:cNvSpPr txBox="1"/>
          <p:nvPr/>
        </p:nvSpPr>
        <p:spPr>
          <a:xfrm>
            <a:off x="7667625" y="1428750"/>
            <a:ext cx="3000375"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FF0000"/>
                </a:solidFill>
                <a:latin typeface="+mn-lt"/>
                <a:ea typeface="+mn-ea"/>
                <a:cs typeface="+mn-cs"/>
              </a:rPr>
              <a:t>file2</a:t>
            </a:r>
            <a:r>
              <a:rPr kumimoji="1" lang="zh-CN" altLang="en-US" sz="2800" b="1" kern="1200" cap="none" spc="0" normalizeH="0" baseline="0" noProof="0" dirty="0">
                <a:solidFill>
                  <a:srgbClr val="FF0000"/>
                </a:solidFill>
                <a:latin typeface="+mn-lt"/>
                <a:ea typeface="+mn-ea"/>
                <a:cs typeface="+mn-cs"/>
              </a:rPr>
              <a:t>（文件</a:t>
            </a:r>
            <a:r>
              <a:rPr kumimoji="1" lang="en-US" altLang="zh-CN" sz="2800" b="1" kern="1200" cap="none" spc="0" normalizeH="0" baseline="0" noProof="0" dirty="0">
                <a:solidFill>
                  <a:srgbClr val="FF0000"/>
                </a:solidFill>
                <a:latin typeface="+mn-lt"/>
                <a:ea typeface="+mn-ea"/>
                <a:cs typeface="+mn-cs"/>
              </a:rPr>
              <a:t>2</a:t>
            </a:r>
            <a:r>
              <a:rPr kumimoji="1" lang="zh-CN" altLang="en-US" sz="2800" b="1" kern="1200" cap="none" spc="0" normalizeH="0" baseline="0" noProof="0" dirty="0">
                <a:solidFill>
                  <a:srgbClr val="FF0000"/>
                </a:solidFill>
                <a:latin typeface="+mn-lt"/>
                <a:ea typeface="+mn-ea"/>
                <a:cs typeface="+mn-cs"/>
              </a:rPr>
              <a:t>）</a:t>
            </a:r>
            <a:endParaRPr kumimoji="1" lang="zh-CN" altLang="en-US" sz="2800" b="1" kern="1200" cap="none" spc="0" normalizeH="0" baseline="0" noProof="0" dirty="0">
              <a:solidFill>
                <a:srgbClr val="FF0000"/>
              </a:solidFill>
              <a:latin typeface="+mn-lt"/>
              <a:ea typeface="+mn-ea"/>
              <a:cs typeface="+mn-cs"/>
            </a:endParaRPr>
          </a:p>
        </p:txBody>
      </p:sp>
      <p:sp>
        <p:nvSpPr>
          <p:cNvPr id="5" name="TextBox 4"/>
          <p:cNvSpPr txBox="1"/>
          <p:nvPr/>
        </p:nvSpPr>
        <p:spPr>
          <a:xfrm>
            <a:off x="6953250" y="3929063"/>
            <a:ext cx="3000375"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FF0000"/>
                </a:solidFill>
                <a:latin typeface="+mn-lt"/>
                <a:ea typeface="+mn-ea"/>
                <a:cs typeface="+mn-cs"/>
              </a:rPr>
              <a:t>file3</a:t>
            </a:r>
            <a:r>
              <a:rPr kumimoji="1" lang="zh-CN" altLang="en-US" sz="2800" b="1" kern="1200" cap="none" spc="0" normalizeH="0" baseline="0" noProof="0" dirty="0">
                <a:solidFill>
                  <a:srgbClr val="FF0000"/>
                </a:solidFill>
                <a:latin typeface="+mn-lt"/>
                <a:ea typeface="+mn-ea"/>
                <a:cs typeface="+mn-cs"/>
              </a:rPr>
              <a:t>（文件</a:t>
            </a:r>
            <a:r>
              <a:rPr kumimoji="1" lang="en-US" altLang="zh-CN" sz="2800" b="1" kern="1200" cap="none" spc="0" normalizeH="0" baseline="0" noProof="0" dirty="0">
                <a:solidFill>
                  <a:srgbClr val="FF0000"/>
                </a:solidFill>
                <a:latin typeface="+mn-lt"/>
                <a:ea typeface="+mn-ea"/>
                <a:cs typeface="+mn-cs"/>
              </a:rPr>
              <a:t>3</a:t>
            </a:r>
            <a:r>
              <a:rPr kumimoji="1" lang="zh-CN" altLang="en-US" sz="2800" b="1" kern="1200" cap="none" spc="0" normalizeH="0" baseline="0" noProof="0" dirty="0">
                <a:solidFill>
                  <a:srgbClr val="FF0000"/>
                </a:solidFill>
                <a:latin typeface="+mn-lt"/>
                <a:ea typeface="+mn-ea"/>
                <a:cs typeface="+mn-cs"/>
              </a:rPr>
              <a:t>）</a:t>
            </a:r>
            <a:endParaRPr kumimoji="1" lang="zh-CN" altLang="en-US" sz="2800" b="1" kern="1200" cap="none" spc="0" normalizeH="0" baseline="0" noProof="0" dirty="0">
              <a:solidFill>
                <a:srgbClr val="FF0000"/>
              </a:solidFill>
              <a:latin typeface="+mn-lt"/>
              <a:ea typeface="+mn-ea"/>
              <a:cs typeface="+mn-cs"/>
            </a:endParaRPr>
          </a:p>
        </p:txBody>
      </p:sp>
      <p:sp>
        <p:nvSpPr>
          <p:cNvPr id="6" name="TextBox 5"/>
          <p:cNvSpPr txBox="1"/>
          <p:nvPr/>
        </p:nvSpPr>
        <p:spPr>
          <a:xfrm>
            <a:off x="6953250" y="5286375"/>
            <a:ext cx="3000375" cy="521970"/>
          </a:xfrm>
          <a:prstGeom prst="rect">
            <a:avLst/>
          </a:prstGeom>
          <a:noFill/>
        </p:spPr>
        <p:txBody>
          <a:bodyPr>
            <a:spAutoFit/>
          </a:bodyPr>
          <a:lstStyle/>
          <a:p>
            <a:pPr marR="0" algn="ctr" defTabSz="914400">
              <a:buClrTx/>
              <a:buSzTx/>
              <a:buFontTx/>
              <a:buNone/>
              <a:defRPr/>
            </a:pPr>
            <a:r>
              <a:rPr kumimoji="1" lang="en-US" altLang="zh-CN" sz="2800" b="1" kern="1200" cap="none" spc="0" normalizeH="0" baseline="0" noProof="0" dirty="0">
                <a:solidFill>
                  <a:srgbClr val="FF0000"/>
                </a:solidFill>
                <a:latin typeface="+mn-lt"/>
                <a:ea typeface="+mn-ea"/>
                <a:cs typeface="+mn-cs"/>
              </a:rPr>
              <a:t>file4</a:t>
            </a:r>
            <a:r>
              <a:rPr kumimoji="1" lang="zh-CN" altLang="en-US" sz="2800" b="1" kern="1200" cap="none" spc="0" normalizeH="0" baseline="0" noProof="0" dirty="0">
                <a:solidFill>
                  <a:srgbClr val="FF0000"/>
                </a:solidFill>
                <a:latin typeface="+mn-lt"/>
                <a:ea typeface="+mn-ea"/>
                <a:cs typeface="+mn-cs"/>
              </a:rPr>
              <a:t>（文件</a:t>
            </a:r>
            <a:r>
              <a:rPr kumimoji="1" lang="en-US" altLang="zh-CN" sz="2800" b="1" kern="1200" cap="none" spc="0" normalizeH="0" baseline="0" noProof="0" dirty="0">
                <a:solidFill>
                  <a:srgbClr val="FF0000"/>
                </a:solidFill>
                <a:latin typeface="+mn-lt"/>
                <a:ea typeface="+mn-ea"/>
                <a:cs typeface="+mn-cs"/>
              </a:rPr>
              <a:t>4</a:t>
            </a:r>
            <a:r>
              <a:rPr kumimoji="1" lang="zh-CN" altLang="en-US" sz="2800" b="1" kern="1200" cap="none" spc="0" normalizeH="0" baseline="0" noProof="0" dirty="0">
                <a:solidFill>
                  <a:srgbClr val="FF0000"/>
                </a:solidFill>
                <a:latin typeface="+mn-lt"/>
                <a:ea typeface="+mn-ea"/>
                <a:cs typeface="+mn-cs"/>
              </a:rPr>
              <a:t>）</a:t>
            </a:r>
            <a:endParaRPr kumimoji="1" lang="zh-CN" altLang="en-US" sz="2800" b="1" kern="1200" cap="none" spc="0" normalizeH="0" baseline="0" noProof="0" dirty="0">
              <a:solidFill>
                <a:srgbClr val="FF0000"/>
              </a:solidFill>
              <a:latin typeface="+mn-lt"/>
              <a:ea typeface="+mn-ea"/>
              <a:cs typeface="+mn-cs"/>
            </a:endParaRPr>
          </a:p>
        </p:txBody>
      </p:sp>
      <p:pic>
        <p:nvPicPr>
          <p:cNvPr id="218118" name="图片 6"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5.2.1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为什么要定义函数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4579" name="Rectangle 3"/>
          <p:cNvSpPr>
            <a:spLocks noGrp="1"/>
          </p:cNvSpPr>
          <p:nvPr>
            <p:ph idx="1"/>
          </p:nvPr>
        </p:nvSpPr>
        <p:spPr>
          <a:xfrm>
            <a:off x="2166938" y="1643063"/>
            <a:ext cx="7572375" cy="3429000"/>
          </a:xfrm>
        </p:spPr>
        <p:txBody>
          <a:bodyPr vert="horz" wrap="square" lIns="91440" tIns="45720" rIns="91440" bIns="45720" anchor="t" anchorCtr="0"/>
          <a:p>
            <a:pPr eaLnBrk="1" hangingPunct="1">
              <a:spcBef>
                <a:spcPct val="50000"/>
              </a:spcBef>
            </a:pPr>
            <a:r>
              <a:rPr kumimoji="1" lang="en-US" altLang="zh-CN" dirty="0">
                <a:latin typeface="+mn-lt"/>
                <a:ea typeface="+mn-ea"/>
                <a:cs typeface="+mn-cs"/>
              </a:rPr>
              <a:t>C</a:t>
            </a:r>
            <a:r>
              <a:rPr kumimoji="1" lang="zh-CN" altLang="zh-CN" dirty="0">
                <a:latin typeface="+mn-lt"/>
                <a:ea typeface="+mn-ea"/>
                <a:cs typeface="+mn-cs"/>
              </a:rPr>
              <a:t>语言要求，在程序中用到的所有函数，必须“</a:t>
            </a:r>
            <a:r>
              <a:rPr kumimoji="1" lang="zh-CN" altLang="zh-CN" dirty="0">
                <a:solidFill>
                  <a:srgbClr val="C00000"/>
                </a:solidFill>
                <a:latin typeface="+mn-lt"/>
                <a:ea typeface="+mn-ea"/>
                <a:cs typeface="+mn-cs"/>
              </a:rPr>
              <a:t>先定义，后使用</a:t>
            </a:r>
            <a:r>
              <a:rPr kumimoji="1" lang="zh-CN" altLang="zh-CN" dirty="0">
                <a:latin typeface="+mn-lt"/>
                <a:ea typeface="+mn-ea"/>
                <a:cs typeface="+mn-cs"/>
              </a:rPr>
              <a:t>”</a:t>
            </a:r>
            <a:endParaRPr kumimoji="1" lang="en-US" altLang="zh-CN" dirty="0">
              <a:latin typeface="+mn-lt"/>
              <a:ea typeface="+mn-ea"/>
              <a:cs typeface="+mn-cs"/>
            </a:endParaRPr>
          </a:p>
          <a:p>
            <a:pPr eaLnBrk="1" hangingPunct="1">
              <a:spcBef>
                <a:spcPct val="50000"/>
              </a:spcBef>
            </a:pPr>
            <a:r>
              <a:rPr kumimoji="1" lang="zh-CN" altLang="zh-CN" dirty="0">
                <a:latin typeface="+mn-lt"/>
                <a:ea typeface="+mn-ea"/>
                <a:cs typeface="+mn-cs"/>
              </a:rPr>
              <a:t>指定</a:t>
            </a:r>
            <a:r>
              <a:rPr kumimoji="1" lang="zh-CN" altLang="en-US" dirty="0">
                <a:latin typeface="+mn-lt"/>
                <a:ea typeface="+mn-ea"/>
                <a:cs typeface="+mn-cs"/>
              </a:rPr>
              <a:t>函数</a:t>
            </a:r>
            <a:r>
              <a:rPr kumimoji="1" lang="zh-CN" altLang="zh-CN" dirty="0">
                <a:solidFill>
                  <a:srgbClr val="0000CC"/>
                </a:solidFill>
                <a:latin typeface="+mn-lt"/>
                <a:ea typeface="+mn-ea"/>
                <a:cs typeface="+mn-cs"/>
              </a:rPr>
              <a:t>名字</a:t>
            </a:r>
            <a:r>
              <a:rPr kumimoji="1" lang="zh-CN" altLang="zh-CN" dirty="0">
                <a:latin typeface="+mn-lt"/>
                <a:ea typeface="+mn-ea"/>
                <a:cs typeface="+mn-cs"/>
              </a:rPr>
              <a:t>、函数</a:t>
            </a:r>
            <a:r>
              <a:rPr kumimoji="1" lang="zh-CN" altLang="zh-CN" dirty="0">
                <a:solidFill>
                  <a:srgbClr val="0000CC"/>
                </a:solidFill>
                <a:latin typeface="+mn-lt"/>
                <a:ea typeface="+mn-ea"/>
                <a:cs typeface="+mn-cs"/>
              </a:rPr>
              <a:t>返回值类型</a:t>
            </a:r>
            <a:r>
              <a:rPr kumimoji="1" lang="zh-CN" altLang="zh-CN" dirty="0">
                <a:latin typeface="+mn-lt"/>
                <a:ea typeface="+mn-ea"/>
                <a:cs typeface="+mn-cs"/>
              </a:rPr>
              <a:t>、函数实现的</a:t>
            </a:r>
            <a:r>
              <a:rPr kumimoji="1" lang="zh-CN" altLang="zh-CN" dirty="0">
                <a:solidFill>
                  <a:srgbClr val="0000CC"/>
                </a:solidFill>
                <a:latin typeface="+mn-lt"/>
                <a:ea typeface="+mn-ea"/>
                <a:cs typeface="+mn-cs"/>
              </a:rPr>
              <a:t>功能</a:t>
            </a:r>
            <a:r>
              <a:rPr kumimoji="1" lang="zh-CN" altLang="zh-CN" dirty="0">
                <a:latin typeface="+mn-lt"/>
                <a:ea typeface="+mn-ea"/>
                <a:cs typeface="+mn-cs"/>
              </a:rPr>
              <a:t>以及</a:t>
            </a:r>
            <a:r>
              <a:rPr kumimoji="1" lang="zh-CN" altLang="zh-CN" dirty="0">
                <a:solidFill>
                  <a:srgbClr val="0000CC"/>
                </a:solidFill>
                <a:latin typeface="+mn-lt"/>
                <a:ea typeface="+mn-ea"/>
                <a:cs typeface="+mn-cs"/>
              </a:rPr>
              <a:t>参数的个数与类型</a:t>
            </a:r>
            <a:r>
              <a:rPr kumimoji="1" lang="zh-CN" altLang="zh-CN" dirty="0">
                <a:latin typeface="+mn-lt"/>
                <a:ea typeface="+mn-ea"/>
                <a:cs typeface="+mn-cs"/>
              </a:rPr>
              <a:t>，将这些信息通知编译系统。</a:t>
            </a:r>
            <a:endParaRPr kumimoji="1" lang="en-US" altLang="zh-CN" dirty="0">
              <a:latin typeface="+mn-lt"/>
              <a:ea typeface="+mn-ea"/>
              <a:cs typeface="+mn-cs"/>
            </a:endParaRPr>
          </a:p>
        </p:txBody>
      </p:sp>
      <p:pic>
        <p:nvPicPr>
          <p:cNvPr id="24580"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5.2.1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为什么要定义函数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5603" name="Rectangle 3"/>
          <p:cNvSpPr>
            <a:spLocks noGrp="1"/>
          </p:cNvSpPr>
          <p:nvPr>
            <p:ph idx="1"/>
          </p:nvPr>
        </p:nvSpPr>
        <p:spPr>
          <a:xfrm>
            <a:off x="2166938" y="1643063"/>
            <a:ext cx="7572375" cy="4572000"/>
          </a:xfrm>
        </p:spPr>
        <p:txBody>
          <a:bodyPr vert="horz" wrap="square" lIns="91440" tIns="45720" rIns="91440" bIns="45720" anchor="t" anchorCtr="0"/>
          <a:p>
            <a:r>
              <a:rPr kumimoji="1" lang="zh-CN" altLang="zh-CN" dirty="0">
                <a:latin typeface="+mn-lt"/>
                <a:ea typeface="+mn-ea"/>
                <a:cs typeface="+mn-cs"/>
              </a:rPr>
              <a:t>指定函数的名字，以便以后按名调用</a:t>
            </a:r>
            <a:endParaRPr kumimoji="1" lang="zh-CN" altLang="zh-CN" dirty="0">
              <a:latin typeface="+mn-lt"/>
              <a:ea typeface="+mn-ea"/>
              <a:cs typeface="+mn-cs"/>
            </a:endParaRPr>
          </a:p>
          <a:p>
            <a:r>
              <a:rPr kumimoji="1" lang="zh-CN" altLang="zh-CN" dirty="0">
                <a:latin typeface="+mn-lt"/>
                <a:ea typeface="+mn-ea"/>
                <a:cs typeface="+mn-cs"/>
              </a:rPr>
              <a:t>指定函数类型，即函数返回值的类型</a:t>
            </a:r>
            <a:endParaRPr kumimoji="1" lang="zh-CN" altLang="zh-CN" dirty="0">
              <a:latin typeface="+mn-lt"/>
              <a:ea typeface="+mn-ea"/>
              <a:cs typeface="+mn-cs"/>
            </a:endParaRPr>
          </a:p>
          <a:p>
            <a:r>
              <a:rPr kumimoji="1" lang="zh-CN" altLang="zh-CN" dirty="0">
                <a:latin typeface="+mn-lt"/>
                <a:ea typeface="+mn-ea"/>
                <a:cs typeface="+mn-cs"/>
              </a:rPr>
              <a:t>指定函数参数的名字和类型，以便在调用函数时向它们传递数据</a:t>
            </a:r>
            <a:endParaRPr kumimoji="1" lang="zh-CN" altLang="zh-CN" dirty="0">
              <a:latin typeface="+mn-lt"/>
              <a:ea typeface="+mn-ea"/>
              <a:cs typeface="+mn-cs"/>
            </a:endParaRPr>
          </a:p>
          <a:p>
            <a:r>
              <a:rPr kumimoji="1" lang="zh-CN" altLang="zh-CN" dirty="0">
                <a:latin typeface="+mn-lt"/>
                <a:ea typeface="+mn-ea"/>
                <a:cs typeface="+mn-cs"/>
              </a:rPr>
              <a:t>指定函数的功能。这是最重要的，这是在函数体中解决的</a:t>
            </a:r>
            <a:endParaRPr kumimoji="1" lang="zh-CN" altLang="zh-CN" dirty="0">
              <a:latin typeface="+mn-lt"/>
              <a:ea typeface="+mn-ea"/>
              <a:cs typeface="+mn-cs"/>
            </a:endParaRPr>
          </a:p>
        </p:txBody>
      </p:sp>
      <p:pic>
        <p:nvPicPr>
          <p:cNvPr id="25604"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charRg st="17" end="34"/>
                                            </p:txEl>
                                          </p:spTgt>
                                        </p:tgtEl>
                                        <p:attrNameLst>
                                          <p:attrName>style.visibility</p:attrName>
                                        </p:attrNameLst>
                                      </p:cBhvr>
                                      <p:to>
                                        <p:strVal val="visible"/>
                                      </p:to>
                                    </p:set>
                                    <p:animEffect transition="in" filter="blinds(horizontal)">
                                      <p:cBhvr>
                                        <p:cTn id="7" dur="500"/>
                                        <p:tgtEl>
                                          <p:spTgt spid="25603">
                                            <p:txEl>
                                              <p:charRg st="17" end="3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charRg st="34" end="63"/>
                                            </p:txEl>
                                          </p:spTgt>
                                        </p:tgtEl>
                                        <p:attrNameLst>
                                          <p:attrName>style.visibility</p:attrName>
                                        </p:attrNameLst>
                                      </p:cBhvr>
                                      <p:to>
                                        <p:strVal val="visible"/>
                                      </p:to>
                                    </p:set>
                                    <p:animEffect transition="in" filter="blinds(horizontal)">
                                      <p:cBhvr>
                                        <p:cTn id="12" dur="500"/>
                                        <p:tgtEl>
                                          <p:spTgt spid="25603">
                                            <p:txEl>
                                              <p:charRg st="34" end="6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603">
                                            <p:txEl>
                                              <p:charRg st="63" end="89"/>
                                            </p:txEl>
                                          </p:spTgt>
                                        </p:tgtEl>
                                        <p:attrNameLst>
                                          <p:attrName>style.visibility</p:attrName>
                                        </p:attrNameLst>
                                      </p:cBhvr>
                                      <p:to>
                                        <p:strVal val="visible"/>
                                      </p:to>
                                    </p:set>
                                    <p:animEffect transition="in" filter="blinds(horizontal)">
                                      <p:cBhvr>
                                        <p:cTn id="17" dur="500"/>
                                        <p:tgtEl>
                                          <p:spTgt spid="25603">
                                            <p:txEl>
                                              <p:charRg st="63"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5.2.1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为什么要定义函数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6627" name="Rectangle 3"/>
          <p:cNvSpPr>
            <a:spLocks noGrp="1"/>
          </p:cNvSpPr>
          <p:nvPr>
            <p:ph idx="1"/>
          </p:nvPr>
        </p:nvSpPr>
        <p:spPr>
          <a:xfrm>
            <a:off x="2166938" y="1643063"/>
            <a:ext cx="7572375" cy="3571875"/>
          </a:xfrm>
        </p:spPr>
        <p:txBody>
          <a:bodyPr vert="horz" wrap="square" lIns="91440" tIns="45720" rIns="91440" bIns="45720" anchor="t" anchorCtr="0"/>
          <a:p>
            <a:r>
              <a:rPr kumimoji="1" lang="zh-CN" altLang="en-US" dirty="0">
                <a:latin typeface="+mn-lt"/>
                <a:ea typeface="+mn-ea"/>
                <a:cs typeface="+mn-cs"/>
              </a:rPr>
              <a:t>对于</a:t>
            </a:r>
            <a:r>
              <a:rPr kumimoji="1" lang="zh-CN" altLang="zh-CN" dirty="0">
                <a:latin typeface="+mn-lt"/>
                <a:ea typeface="+mn-ea"/>
                <a:cs typeface="+mn-cs"/>
              </a:rPr>
              <a:t>库函数，程序设计者只需用</a:t>
            </a:r>
            <a:r>
              <a:rPr kumimoji="1" lang="en-US" altLang="zh-CN" dirty="0">
                <a:latin typeface="+mn-lt"/>
                <a:ea typeface="+mn-ea"/>
                <a:cs typeface="+mn-cs"/>
              </a:rPr>
              <a:t>#include</a:t>
            </a:r>
            <a:r>
              <a:rPr kumimoji="1" lang="zh-CN" altLang="zh-CN" dirty="0">
                <a:latin typeface="+mn-lt"/>
                <a:ea typeface="+mn-ea"/>
                <a:cs typeface="+mn-cs"/>
              </a:rPr>
              <a:t>指令把有关的头文件包含到本文件模块中即可</a:t>
            </a:r>
            <a:endParaRPr kumimoji="1" lang="zh-CN" altLang="zh-CN" dirty="0">
              <a:latin typeface="+mn-lt"/>
              <a:ea typeface="+mn-ea"/>
              <a:cs typeface="+mn-cs"/>
            </a:endParaRPr>
          </a:p>
          <a:p>
            <a:r>
              <a:rPr kumimoji="1" lang="zh-CN" altLang="zh-CN" dirty="0">
                <a:latin typeface="+mn-lt"/>
                <a:ea typeface="+mn-ea"/>
                <a:cs typeface="+mn-cs"/>
              </a:rPr>
              <a:t>程序设计者需要在程序中自己定义想用的而库函数并没有提供的函数</a:t>
            </a:r>
            <a:endParaRPr kumimoji="1" lang="zh-CN" altLang="zh-CN" dirty="0">
              <a:latin typeface="+mn-lt"/>
              <a:ea typeface="+mn-ea"/>
              <a:cs typeface="+mn-cs"/>
            </a:endParaRPr>
          </a:p>
        </p:txBody>
      </p:sp>
      <p:pic>
        <p:nvPicPr>
          <p:cNvPr id="26628"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charRg st="43" end="74"/>
                                            </p:txEl>
                                          </p:spTgt>
                                        </p:tgtEl>
                                        <p:attrNameLst>
                                          <p:attrName>style.visibility</p:attrName>
                                        </p:attrNameLst>
                                      </p:cBhvr>
                                      <p:to>
                                        <p:strVal val="visible"/>
                                      </p:to>
                                    </p:set>
                                    <p:animEffect transition="in" filter="blinds(horizontal)">
                                      <p:cBhvr>
                                        <p:cTn id="7" dur="500"/>
                                        <p:tgtEl>
                                          <p:spTgt spid="26627">
                                            <p:txEl>
                                              <p:charRg st="43" end="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5.2.2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定义函数的方法</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7651" name="Rectangle 3"/>
          <p:cNvSpPr>
            <a:spLocks noGrp="1"/>
          </p:cNvSpPr>
          <p:nvPr>
            <p:ph idx="1"/>
          </p:nvPr>
        </p:nvSpPr>
        <p:spPr>
          <a:xfrm>
            <a:off x="2166938" y="1643063"/>
            <a:ext cx="5715000" cy="1428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1.</a:t>
            </a:r>
            <a:r>
              <a:rPr kumimoji="1" lang="zh-CN" altLang="zh-CN" dirty="0">
                <a:latin typeface="+mn-lt"/>
                <a:ea typeface="+mn-ea"/>
                <a:cs typeface="+mn-cs"/>
              </a:rPr>
              <a:t>定义无参函数</a:t>
            </a:r>
            <a:endParaRPr kumimoji="1" lang="en-US" altLang="zh-CN" dirty="0">
              <a:latin typeface="+mn-lt"/>
              <a:ea typeface="+mn-ea"/>
              <a:cs typeface="+mn-cs"/>
            </a:endParaRPr>
          </a:p>
          <a:p>
            <a:pPr>
              <a:buFont typeface="Wingdings" panose="05000000000000000000" pitchFamily="2" charset="2"/>
              <a:buNone/>
            </a:pPr>
            <a:r>
              <a:rPr kumimoji="1" lang="zh-CN" altLang="zh-CN" dirty="0">
                <a:latin typeface="+mn-lt"/>
                <a:ea typeface="+mn-ea"/>
                <a:cs typeface="+mn-cs"/>
              </a:rPr>
              <a:t>定义无参函数的一般形式为</a:t>
            </a:r>
            <a:r>
              <a:rPr kumimoji="1" lang="en-US" altLang="zh-CN" dirty="0">
                <a:latin typeface="+mn-lt"/>
                <a:ea typeface="+mn-ea"/>
                <a:cs typeface="+mn-cs"/>
              </a:rPr>
              <a:t>:</a:t>
            </a:r>
            <a:endParaRPr kumimoji="1" lang="zh-CN" altLang="zh-CN" dirty="0">
              <a:latin typeface="+mn-lt"/>
              <a:ea typeface="+mn-ea"/>
              <a:cs typeface="+mn-cs"/>
            </a:endParaRPr>
          </a:p>
        </p:txBody>
      </p:sp>
      <p:sp>
        <p:nvSpPr>
          <p:cNvPr id="27652" name="Rectangle 3"/>
          <p:cNvSpPr txBox="1"/>
          <p:nvPr/>
        </p:nvSpPr>
        <p:spPr>
          <a:xfrm>
            <a:off x="6096000" y="3071813"/>
            <a:ext cx="4214813" cy="2571750"/>
          </a:xfrm>
          <a:prstGeom prst="rect">
            <a:avLst/>
          </a:prstGeom>
          <a:solidFill>
            <a:srgbClr val="FFCCFF"/>
          </a:solidFill>
          <a:ln w="9525">
            <a:noFill/>
          </a:ln>
        </p:spPr>
        <p:txBody>
          <a:bodyPr/>
          <a:p>
            <a:pPr marL="342900" indent="-342900" eaLnBrk="0" hangingPunct="0">
              <a:lnSpc>
                <a:spcPct val="120000"/>
              </a:lnSpc>
              <a:spcBef>
                <a:spcPct val="20000"/>
              </a:spcBef>
            </a:pPr>
            <a:r>
              <a:rPr lang="zh-CN" altLang="zh-CN" sz="2800" b="1" dirty="0">
                <a:latin typeface="Verdana" panose="020B0604030504040204" pitchFamily="34" charset="0"/>
              </a:rPr>
              <a:t>类型名</a:t>
            </a:r>
            <a:r>
              <a:rPr lang="en-US" altLang="zh-CN" sz="2800" b="1" dirty="0">
                <a:latin typeface="Verdana" panose="020B0604030504040204" pitchFamily="34" charset="0"/>
              </a:rPr>
              <a:t>  </a:t>
            </a:r>
            <a:r>
              <a:rPr lang="zh-CN" altLang="zh-CN" sz="2800" b="1" dirty="0">
                <a:latin typeface="Verdana" panose="020B0604030504040204" pitchFamily="34" charset="0"/>
              </a:rPr>
              <a:t>函数名</a:t>
            </a:r>
            <a:r>
              <a:rPr lang="en-US" altLang="zh-CN" sz="2800" b="1" dirty="0">
                <a:latin typeface="Verdana" panose="020B0604030504040204" pitchFamily="34" charset="0"/>
              </a:rPr>
              <a:t>(</a:t>
            </a:r>
            <a:r>
              <a:rPr lang="en-US" altLang="zh-CN" sz="2800" b="1" dirty="0">
                <a:latin typeface="Arial" panose="020B0604020202020204" pitchFamily="34" charset="0"/>
              </a:rPr>
              <a:t>void)</a:t>
            </a:r>
            <a:r>
              <a:rPr lang="en-US" altLang="zh-CN" sz="2800" b="1" dirty="0">
                <a:latin typeface="Verdana" panose="020B0604030504040204" pitchFamily="34" charset="0"/>
              </a:rPr>
              <a:t>                                 </a:t>
            </a:r>
            <a:endParaRPr lang="en-US" altLang="zh-CN" sz="28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pPr>
            <a:r>
              <a:rPr lang="zh-CN" altLang="zh-CN" sz="2800" b="1" dirty="0">
                <a:latin typeface="Verdana" panose="020B0604030504040204" pitchFamily="34" charset="0"/>
              </a:rPr>
              <a:t>｛</a:t>
            </a:r>
            <a:endParaRPr lang="zh-CN" altLang="zh-CN" sz="28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pPr>
            <a:r>
              <a:rPr lang="en-US" altLang="zh-CN" sz="2800" b="1" dirty="0">
                <a:latin typeface="Verdana" panose="020B0604030504040204" pitchFamily="34" charset="0"/>
              </a:rPr>
              <a:t>      </a:t>
            </a:r>
            <a:r>
              <a:rPr lang="zh-CN" altLang="zh-CN" sz="2800" b="1" dirty="0">
                <a:latin typeface="Verdana" panose="020B0604030504040204" pitchFamily="34" charset="0"/>
              </a:rPr>
              <a:t>函数体</a:t>
            </a:r>
            <a:r>
              <a:rPr lang="en-US" altLang="zh-CN" sz="2800" b="1" dirty="0">
                <a:latin typeface="Verdana" panose="020B0604030504040204" pitchFamily="34" charset="0"/>
              </a:rPr>
              <a:t>            </a:t>
            </a:r>
            <a:endParaRPr lang="zh-CN" altLang="zh-CN" sz="28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pPr>
            <a:r>
              <a:rPr lang="en-US" altLang="zh-CN" sz="2800" b="1" dirty="0">
                <a:latin typeface="Verdana" panose="020B0604030504040204" pitchFamily="34" charset="0"/>
              </a:rPr>
              <a:t> </a:t>
            </a:r>
            <a:r>
              <a:rPr lang="zh-CN" altLang="zh-CN" sz="2800" b="1" dirty="0">
                <a:latin typeface="Verdana" panose="020B0604030504040204" pitchFamily="34" charset="0"/>
              </a:rPr>
              <a:t>｝</a:t>
            </a:r>
            <a:r>
              <a:rPr lang="en-US" altLang="zh-CN" sz="2800" b="1" dirty="0">
                <a:latin typeface="Verdana" panose="020B0604030504040204" pitchFamily="34" charset="0"/>
              </a:rPr>
              <a:t>                 </a:t>
            </a:r>
            <a:endParaRPr lang="zh-CN" altLang="zh-CN" sz="28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pPr>
            <a:endParaRPr lang="zh-CN" altLang="zh-CN" sz="2800" b="1" dirty="0">
              <a:latin typeface="Verdana" panose="020B0604030504040204" pitchFamily="34" charset="0"/>
            </a:endParaRPr>
          </a:p>
        </p:txBody>
      </p:sp>
      <p:sp>
        <p:nvSpPr>
          <p:cNvPr id="27653" name="Rectangle 3"/>
          <p:cNvSpPr txBox="1"/>
          <p:nvPr/>
        </p:nvSpPr>
        <p:spPr>
          <a:xfrm>
            <a:off x="2166938" y="3143250"/>
            <a:ext cx="3643312" cy="2571750"/>
          </a:xfrm>
          <a:prstGeom prst="rect">
            <a:avLst/>
          </a:prstGeom>
          <a:solidFill>
            <a:srgbClr val="FFFFCC"/>
          </a:solidFill>
          <a:ln w="9525">
            <a:noFill/>
          </a:ln>
        </p:spPr>
        <p:txBody>
          <a:bodyPr/>
          <a:p>
            <a:pPr marL="342900" indent="-342900" eaLnBrk="0" hangingPunct="0">
              <a:lnSpc>
                <a:spcPct val="120000"/>
              </a:lnSpc>
              <a:spcBef>
                <a:spcPct val="20000"/>
              </a:spcBef>
            </a:pPr>
            <a:r>
              <a:rPr lang="zh-CN" altLang="zh-CN" sz="2800" b="1" dirty="0">
                <a:latin typeface="Verdana" panose="020B0604030504040204" pitchFamily="34" charset="0"/>
              </a:rPr>
              <a:t>类型名</a:t>
            </a:r>
            <a:r>
              <a:rPr lang="en-US" altLang="zh-CN" sz="2800" b="1" dirty="0">
                <a:latin typeface="Verdana" panose="020B0604030504040204" pitchFamily="34" charset="0"/>
              </a:rPr>
              <a:t>  </a:t>
            </a:r>
            <a:r>
              <a:rPr lang="zh-CN" altLang="zh-CN" sz="2800" b="1" dirty="0">
                <a:latin typeface="Verdana" panose="020B0604030504040204" pitchFamily="34" charset="0"/>
              </a:rPr>
              <a:t>函数名</a:t>
            </a:r>
            <a:r>
              <a:rPr lang="en-US" altLang="zh-CN" sz="2800" b="1" dirty="0">
                <a:latin typeface="Verdana" panose="020B0604030504040204" pitchFamily="34" charset="0"/>
              </a:rPr>
              <a:t>()                                 </a:t>
            </a:r>
            <a:endParaRPr lang="en-US" altLang="zh-CN" sz="28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pPr>
            <a:r>
              <a:rPr lang="zh-CN" altLang="zh-CN" sz="2800" b="1" dirty="0">
                <a:latin typeface="Verdana" panose="020B0604030504040204" pitchFamily="34" charset="0"/>
              </a:rPr>
              <a:t>｛</a:t>
            </a:r>
            <a:endParaRPr lang="zh-CN" altLang="zh-CN" sz="28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pPr>
            <a:r>
              <a:rPr lang="en-US" altLang="zh-CN" sz="2800" b="1" dirty="0">
                <a:latin typeface="Verdana" panose="020B0604030504040204" pitchFamily="34" charset="0"/>
              </a:rPr>
              <a:t>      </a:t>
            </a:r>
            <a:r>
              <a:rPr lang="zh-CN" altLang="zh-CN" sz="2800" b="1" dirty="0">
                <a:latin typeface="Verdana" panose="020B0604030504040204" pitchFamily="34" charset="0"/>
              </a:rPr>
              <a:t>函数体</a:t>
            </a:r>
            <a:r>
              <a:rPr lang="en-US" altLang="zh-CN" sz="2800" b="1" dirty="0">
                <a:latin typeface="Verdana" panose="020B0604030504040204" pitchFamily="34" charset="0"/>
              </a:rPr>
              <a:t>            </a:t>
            </a:r>
            <a:endParaRPr lang="zh-CN" altLang="zh-CN" sz="28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pPr>
            <a:r>
              <a:rPr lang="en-US" altLang="zh-CN" sz="2800" b="1" dirty="0">
                <a:latin typeface="Verdana" panose="020B0604030504040204" pitchFamily="34" charset="0"/>
              </a:rPr>
              <a:t> </a:t>
            </a:r>
            <a:r>
              <a:rPr lang="zh-CN" altLang="zh-CN" sz="2800" b="1" dirty="0">
                <a:latin typeface="Verdana" panose="020B0604030504040204" pitchFamily="34" charset="0"/>
              </a:rPr>
              <a:t>｝</a:t>
            </a:r>
            <a:r>
              <a:rPr lang="en-US" altLang="zh-CN" sz="2800" b="1" dirty="0">
                <a:latin typeface="Verdana" panose="020B0604030504040204" pitchFamily="34" charset="0"/>
              </a:rPr>
              <a:t>                 </a:t>
            </a:r>
            <a:endParaRPr lang="zh-CN" altLang="zh-CN" sz="2800" b="1" dirty="0">
              <a:latin typeface="Verdana" panose="020B0604030504040204" pitchFamily="34" charset="0"/>
            </a:endParaRPr>
          </a:p>
          <a:p>
            <a:pPr marL="342900" indent="-342900" eaLnBrk="0" hangingPunct="0">
              <a:lnSpc>
                <a:spcPct val="120000"/>
              </a:lnSpc>
              <a:spcBef>
                <a:spcPct val="20000"/>
              </a:spcBef>
              <a:buFont typeface="Wingdings" panose="05000000000000000000" pitchFamily="2" charset="2"/>
            </a:pPr>
            <a:endParaRPr lang="zh-CN" altLang="zh-CN" sz="2800" b="1" dirty="0">
              <a:latin typeface="Verdana" panose="020B0604030504040204" pitchFamily="34" charset="0"/>
            </a:endParaRPr>
          </a:p>
        </p:txBody>
      </p:sp>
      <p:sp>
        <p:nvSpPr>
          <p:cNvPr id="6" name="圆角矩形标注 5"/>
          <p:cNvSpPr/>
          <p:nvPr/>
        </p:nvSpPr>
        <p:spPr>
          <a:xfrm>
            <a:off x="4667250" y="5643563"/>
            <a:ext cx="2500313" cy="1000125"/>
          </a:xfrm>
          <a:prstGeom prst="wedgeRoundRectCallout">
            <a:avLst>
              <a:gd name="adj1" fmla="val 45130"/>
              <a:gd name="adj2" fmla="val -135759"/>
              <a:gd name="adj3" fmla="val 16667"/>
            </a:avLst>
          </a:prstGeom>
          <a:solidFill>
            <a:srgbClr val="E1FFE1"/>
          </a:solidFill>
          <a:ln w="9525" cap="flat" cmpd="sng">
            <a:solidFill>
              <a:schemeClr val="tx1"/>
            </a:solidFill>
            <a:prstDash val="solid"/>
            <a:miter/>
            <a:headEnd type="none" w="med" len="med"/>
            <a:tailEnd type="none" w="med" len="med"/>
          </a:ln>
        </p:spPr>
        <p:txBody>
          <a:bodyPr/>
          <a:p>
            <a:pPr algn="ctr"/>
            <a:r>
              <a:rPr lang="zh-CN" altLang="zh-CN" sz="2800" b="1" dirty="0">
                <a:solidFill>
                  <a:srgbClr val="FF0000"/>
                </a:solidFill>
                <a:latin typeface="Arial" panose="020B0604020202020204" pitchFamily="34" charset="0"/>
              </a:rPr>
              <a:t>包括声明部分和语句部分</a:t>
            </a:r>
            <a:endParaRPr lang="zh-CN" altLang="en-US" sz="2800" b="1" dirty="0">
              <a:solidFill>
                <a:srgbClr val="FF0000"/>
              </a:solidFill>
              <a:latin typeface="Arial" panose="020B0604020202020204" pitchFamily="34" charset="0"/>
            </a:endParaRPr>
          </a:p>
        </p:txBody>
      </p:sp>
      <p:sp>
        <p:nvSpPr>
          <p:cNvPr id="7" name="圆角矩形标注 6"/>
          <p:cNvSpPr/>
          <p:nvPr/>
        </p:nvSpPr>
        <p:spPr>
          <a:xfrm>
            <a:off x="4572000" y="5638800"/>
            <a:ext cx="2957513" cy="1000125"/>
          </a:xfrm>
          <a:prstGeom prst="wedgeRoundRectCallout">
            <a:avLst>
              <a:gd name="adj1" fmla="val -50699"/>
              <a:gd name="adj2" fmla="val -128255"/>
              <a:gd name="adj3" fmla="val 16667"/>
            </a:avLst>
          </a:prstGeom>
          <a:solidFill>
            <a:srgbClr val="E1FFE1"/>
          </a:solidFill>
          <a:ln w="9525" cap="flat" cmpd="sng">
            <a:solidFill>
              <a:schemeClr val="tx1"/>
            </a:solidFill>
            <a:prstDash val="solid"/>
            <a:miter/>
            <a:headEnd type="none" w="med" len="med"/>
            <a:tailEnd type="none" w="med" len="med"/>
          </a:ln>
        </p:spPr>
        <p:txBody>
          <a:bodyPr/>
          <a:p>
            <a:pPr algn="ctr"/>
            <a:r>
              <a:rPr lang="zh-CN" altLang="zh-CN" sz="2800" b="1" dirty="0">
                <a:solidFill>
                  <a:srgbClr val="FF0000"/>
                </a:solidFill>
                <a:latin typeface="Arial" panose="020B0604020202020204" pitchFamily="34" charset="0"/>
              </a:rPr>
              <a:t>包括声明部分和语句部分</a:t>
            </a:r>
            <a:endParaRPr lang="zh-CN" altLang="en-US" sz="2800" b="1" dirty="0">
              <a:solidFill>
                <a:srgbClr val="FF0000"/>
              </a:solidFill>
              <a:latin typeface="Arial" panose="020B0604020202020204" pitchFamily="34" charset="0"/>
            </a:endParaRPr>
          </a:p>
        </p:txBody>
      </p:sp>
      <p:pic>
        <p:nvPicPr>
          <p:cNvPr id="27656" name="图片 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5.2.2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定义函数的方法</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8675" name="Rectangle 3"/>
          <p:cNvSpPr>
            <a:spLocks noGrp="1"/>
          </p:cNvSpPr>
          <p:nvPr>
            <p:ph idx="1"/>
          </p:nvPr>
        </p:nvSpPr>
        <p:spPr>
          <a:xfrm>
            <a:off x="2166938" y="1643063"/>
            <a:ext cx="5715000" cy="1428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1.</a:t>
            </a:r>
            <a:r>
              <a:rPr kumimoji="1" lang="zh-CN" altLang="zh-CN" dirty="0">
                <a:latin typeface="+mn-lt"/>
                <a:ea typeface="+mn-ea"/>
                <a:cs typeface="+mn-cs"/>
              </a:rPr>
              <a:t>定义无参函数</a:t>
            </a:r>
            <a:endParaRPr kumimoji="1" lang="en-US" altLang="zh-CN" dirty="0">
              <a:latin typeface="+mn-lt"/>
              <a:ea typeface="+mn-ea"/>
              <a:cs typeface="+mn-cs"/>
            </a:endParaRPr>
          </a:p>
          <a:p>
            <a:pPr>
              <a:buFont typeface="Wingdings" panose="05000000000000000000" pitchFamily="2" charset="2"/>
              <a:buNone/>
            </a:pPr>
            <a:r>
              <a:rPr kumimoji="1" lang="zh-CN" altLang="zh-CN" dirty="0">
                <a:latin typeface="+mn-lt"/>
                <a:ea typeface="+mn-ea"/>
                <a:cs typeface="+mn-cs"/>
              </a:rPr>
              <a:t>定义无参函数的一般形式为</a:t>
            </a:r>
            <a:r>
              <a:rPr kumimoji="1" lang="en-US" altLang="zh-CN" dirty="0">
                <a:latin typeface="+mn-lt"/>
                <a:ea typeface="+mn-ea"/>
                <a:cs typeface="+mn-cs"/>
              </a:rPr>
              <a:t>:</a:t>
            </a:r>
            <a:endParaRPr kumimoji="1" lang="zh-CN" altLang="zh-CN" dirty="0">
              <a:latin typeface="+mn-lt"/>
              <a:ea typeface="+mn-ea"/>
              <a:cs typeface="+mn-cs"/>
            </a:endParaRPr>
          </a:p>
        </p:txBody>
      </p:sp>
      <p:sp>
        <p:nvSpPr>
          <p:cNvPr id="4" name="Rectangle 3"/>
          <p:cNvSpPr txBox="1">
            <a:spLocks noChangeArrowheads="1"/>
          </p:cNvSpPr>
          <p:nvPr/>
        </p:nvSpPr>
        <p:spPr bwMode="auto">
          <a:xfrm>
            <a:off x="6096000" y="3071813"/>
            <a:ext cx="4214813" cy="2571750"/>
          </a:xfrm>
          <a:prstGeom prst="rect">
            <a:avLst/>
          </a:prstGeom>
          <a:solidFill>
            <a:srgbClr val="FFCCFF"/>
          </a:solidFill>
          <a:ln w="9525">
            <a:noFill/>
            <a:miter lim="800000"/>
          </a:ln>
        </p:spPr>
        <p:txBody>
          <a:bodyPr/>
          <a:lstStyle/>
          <a:p>
            <a:pPr marL="342900" marR="0" indent="-342900" defTabSz="914400" eaLnBrk="0" hangingPunct="0">
              <a:lnSpc>
                <a:spcPct val="120000"/>
              </a:lnSpc>
              <a:spcBef>
                <a:spcPct val="20000"/>
              </a:spcBef>
              <a:buClrTx/>
              <a:buSzTx/>
              <a:buFontTx/>
              <a:buNone/>
              <a:defRPr/>
            </a:pPr>
            <a:r>
              <a:rPr kumimoji="1" lang="zh-CN" altLang="zh-CN" sz="2800" b="1" kern="0" cap="none" spc="0" normalizeH="0" baseline="0" noProof="0" dirty="0">
                <a:latin typeface="+mn-lt"/>
                <a:ea typeface="+mn-ea"/>
                <a:cs typeface="+mn-cs"/>
              </a:rPr>
              <a:t>类型名</a:t>
            </a:r>
            <a:r>
              <a:rPr kumimoji="1" lang="en-US" altLang="zh-CN" sz="2800" b="1" kern="0" cap="none" spc="0" normalizeH="0" baseline="0" noProof="0" dirty="0">
                <a:latin typeface="+mn-lt"/>
                <a:ea typeface="+mn-ea"/>
                <a:cs typeface="+mn-cs"/>
              </a:rPr>
              <a:t>  </a:t>
            </a:r>
            <a:r>
              <a:rPr kumimoji="1" lang="zh-CN" altLang="zh-CN" sz="2800" b="1" kern="0" cap="none" spc="0" normalizeH="0" baseline="0" noProof="0" dirty="0">
                <a:latin typeface="+mn-lt"/>
                <a:ea typeface="+mn-ea"/>
                <a:cs typeface="+mn-cs"/>
              </a:rPr>
              <a:t>函数名</a:t>
            </a:r>
            <a:r>
              <a:rPr kumimoji="1" lang="en-US" altLang="zh-CN" sz="2800" b="1" kern="0" cap="none" spc="0" normalizeH="0" baseline="0" noProof="0" dirty="0">
                <a:latin typeface="+mn-lt"/>
                <a:ea typeface="+mn-ea"/>
                <a:cs typeface="+mn-cs"/>
              </a:rPr>
              <a:t>(</a:t>
            </a:r>
            <a:r>
              <a:rPr kumimoji="1" lang="en-US" altLang="zh-CN" sz="2800" b="1" kern="1200" cap="none" spc="0" normalizeH="0" baseline="0" noProof="0" dirty="0">
                <a:latin typeface="Arial" panose="020B0604020202020204" pitchFamily="34" charset="0"/>
                <a:ea typeface="宋体" panose="02010600030101010101" pitchFamily="2" charset="-122"/>
                <a:cs typeface="+mn-cs"/>
              </a:rPr>
              <a:t>void)</a:t>
            </a:r>
            <a:r>
              <a:rPr kumimoji="1" lang="en-US" altLang="zh-CN" sz="2800" b="1" kern="0" cap="none" spc="0" normalizeH="0" baseline="0" noProof="0" dirty="0">
                <a:latin typeface="+mn-lt"/>
                <a:ea typeface="+mn-ea"/>
                <a:cs typeface="+mn-cs"/>
              </a:rPr>
              <a:t>                                 </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r>
              <a:rPr kumimoji="1" lang="zh-CN" altLang="zh-CN" sz="2800" b="1" kern="0" cap="none" spc="0" normalizeH="0" baseline="0" noProof="0" dirty="0">
                <a:latin typeface="+mn-lt"/>
                <a:ea typeface="+mn-ea"/>
                <a:cs typeface="+mn-cs"/>
              </a:rPr>
              <a:t>｛</a:t>
            </a: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t>
            </a:r>
            <a:r>
              <a:rPr kumimoji="1" lang="zh-CN" altLang="zh-CN" sz="2800" b="1" kern="0" cap="none" spc="0" normalizeH="0" baseline="0" noProof="0" dirty="0">
                <a:latin typeface="+mn-lt"/>
                <a:ea typeface="+mn-ea"/>
                <a:cs typeface="+mn-cs"/>
              </a:rPr>
              <a:t>函数体</a:t>
            </a:r>
            <a:r>
              <a:rPr kumimoji="1" lang="en-US" altLang="zh-CN" sz="2800" b="1" kern="0" cap="none" spc="0" normalizeH="0" baseline="0" noProof="0" dirty="0">
                <a:latin typeface="+mn-lt"/>
                <a:ea typeface="+mn-ea"/>
                <a:cs typeface="+mn-cs"/>
              </a:rPr>
              <a:t>            </a:t>
            </a: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t>
            </a:r>
            <a:r>
              <a:rPr kumimoji="1" lang="zh-CN" altLang="zh-CN" sz="2800" b="1" kern="0" cap="none" spc="0" normalizeH="0" baseline="0" noProof="0" dirty="0">
                <a:latin typeface="+mn-lt"/>
                <a:ea typeface="+mn-ea"/>
                <a:cs typeface="+mn-cs"/>
              </a:rPr>
              <a:t>｝</a:t>
            </a:r>
            <a:r>
              <a:rPr kumimoji="1" lang="en-US" altLang="zh-CN" sz="2800" b="1" kern="0" cap="none" spc="0" normalizeH="0" baseline="0" noProof="0" dirty="0">
                <a:latin typeface="+mn-lt"/>
                <a:ea typeface="+mn-ea"/>
                <a:cs typeface="+mn-cs"/>
              </a:rPr>
              <a:t>                 </a:t>
            </a: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p:txBody>
      </p:sp>
      <p:sp>
        <p:nvSpPr>
          <p:cNvPr id="5" name="Rectangle 3"/>
          <p:cNvSpPr txBox="1">
            <a:spLocks noChangeArrowheads="1"/>
          </p:cNvSpPr>
          <p:nvPr/>
        </p:nvSpPr>
        <p:spPr bwMode="auto">
          <a:xfrm>
            <a:off x="2166938" y="3143250"/>
            <a:ext cx="3643313" cy="2571750"/>
          </a:xfrm>
          <a:prstGeom prst="rect">
            <a:avLst/>
          </a:prstGeom>
          <a:solidFill>
            <a:srgbClr val="FFFFCC"/>
          </a:solidFill>
          <a:ln w="9525">
            <a:noFill/>
            <a:miter lim="800000"/>
          </a:ln>
        </p:spPr>
        <p:txBody>
          <a:bodyPr/>
          <a:lstStyle/>
          <a:p>
            <a:pPr marL="342900" marR="0" indent="-342900" defTabSz="914400" eaLnBrk="0" hangingPunct="0">
              <a:lnSpc>
                <a:spcPct val="120000"/>
              </a:lnSpc>
              <a:spcBef>
                <a:spcPct val="20000"/>
              </a:spcBef>
              <a:buClrTx/>
              <a:buSzTx/>
              <a:buFontTx/>
              <a:buNone/>
              <a:defRPr/>
            </a:pPr>
            <a:r>
              <a:rPr kumimoji="1" lang="zh-CN" altLang="zh-CN" sz="2800" b="1" kern="0" cap="none" spc="0" normalizeH="0" baseline="0" noProof="0" dirty="0">
                <a:latin typeface="+mn-lt"/>
                <a:ea typeface="+mn-ea"/>
                <a:cs typeface="+mn-cs"/>
              </a:rPr>
              <a:t>类型名</a:t>
            </a:r>
            <a:r>
              <a:rPr kumimoji="1" lang="en-US" altLang="zh-CN" sz="2800" b="1" kern="0" cap="none" spc="0" normalizeH="0" baseline="0" noProof="0" dirty="0">
                <a:latin typeface="+mn-lt"/>
                <a:ea typeface="+mn-ea"/>
                <a:cs typeface="+mn-cs"/>
              </a:rPr>
              <a:t>  </a:t>
            </a:r>
            <a:r>
              <a:rPr kumimoji="1" lang="zh-CN" altLang="zh-CN" sz="2800" b="1" kern="0" cap="none" spc="0" normalizeH="0" baseline="0" noProof="0" dirty="0">
                <a:latin typeface="+mn-lt"/>
                <a:ea typeface="+mn-ea"/>
                <a:cs typeface="+mn-cs"/>
              </a:rPr>
              <a:t>函数名</a:t>
            </a:r>
            <a:r>
              <a:rPr kumimoji="1" lang="en-US" altLang="zh-CN" sz="2800" b="1" kern="0" cap="none" spc="0" normalizeH="0" baseline="0" noProof="0" dirty="0">
                <a:latin typeface="+mn-lt"/>
                <a:ea typeface="+mn-ea"/>
                <a:cs typeface="+mn-cs"/>
              </a:rPr>
              <a:t>()                                 </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r>
              <a:rPr kumimoji="1" lang="zh-CN" altLang="zh-CN" sz="2800" b="1" kern="0" cap="none" spc="0" normalizeH="0" baseline="0" noProof="0" dirty="0">
                <a:latin typeface="+mn-lt"/>
                <a:ea typeface="+mn-ea"/>
                <a:cs typeface="+mn-cs"/>
              </a:rPr>
              <a:t>｛</a:t>
            </a: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t>
            </a:r>
            <a:r>
              <a:rPr kumimoji="1" lang="zh-CN" altLang="zh-CN" sz="2800" b="1" kern="0" cap="none" spc="0" normalizeH="0" baseline="0" noProof="0" dirty="0">
                <a:latin typeface="+mn-lt"/>
                <a:ea typeface="+mn-ea"/>
                <a:cs typeface="+mn-cs"/>
              </a:rPr>
              <a:t>函数体</a:t>
            </a:r>
            <a:r>
              <a:rPr kumimoji="1" lang="en-US" altLang="zh-CN" sz="2800" b="1" kern="0" cap="none" spc="0" normalizeH="0" baseline="0" noProof="0" dirty="0">
                <a:latin typeface="+mn-lt"/>
                <a:ea typeface="+mn-ea"/>
                <a:cs typeface="+mn-cs"/>
              </a:rPr>
              <a:t>            </a:t>
            </a: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t>
            </a:r>
            <a:r>
              <a:rPr kumimoji="1" lang="zh-CN" altLang="zh-CN" sz="2800" b="1" kern="0" cap="none" spc="0" normalizeH="0" baseline="0" noProof="0" dirty="0">
                <a:latin typeface="+mn-lt"/>
                <a:ea typeface="+mn-ea"/>
                <a:cs typeface="+mn-cs"/>
              </a:rPr>
              <a:t>｝</a:t>
            </a:r>
            <a:r>
              <a:rPr kumimoji="1" lang="en-US" altLang="zh-CN" sz="2800" b="1" kern="0" cap="none" spc="0" normalizeH="0" baseline="0" noProof="0" dirty="0">
                <a:latin typeface="+mn-lt"/>
                <a:ea typeface="+mn-ea"/>
                <a:cs typeface="+mn-cs"/>
              </a:rPr>
              <a:t>                 </a:t>
            </a:r>
            <a:endParaRPr kumimoji="1" lang="zh-CN"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zh-CN" sz="2800" b="1" kern="0" cap="none" spc="0" normalizeH="0" baseline="0" noProof="0" dirty="0">
              <a:latin typeface="+mn-lt"/>
              <a:ea typeface="+mn-ea"/>
              <a:cs typeface="+mn-cs"/>
            </a:endParaRPr>
          </a:p>
        </p:txBody>
      </p:sp>
      <p:sp>
        <p:nvSpPr>
          <p:cNvPr id="7" name="圆角矩形标注 6"/>
          <p:cNvSpPr/>
          <p:nvPr/>
        </p:nvSpPr>
        <p:spPr>
          <a:xfrm>
            <a:off x="3881438" y="1500188"/>
            <a:ext cx="2000250" cy="1000125"/>
          </a:xfrm>
          <a:prstGeom prst="wedgeRoundRectCallout">
            <a:avLst>
              <a:gd name="adj1" fmla="val -68093"/>
              <a:gd name="adj2" fmla="val 128505"/>
              <a:gd name="adj3" fmla="val 16667"/>
            </a:avLst>
          </a:prstGeom>
          <a:solidFill>
            <a:srgbClr val="E1FFE1"/>
          </a:solidFill>
          <a:ln w="9525" cap="flat" cmpd="sng">
            <a:solidFill>
              <a:schemeClr val="tx1"/>
            </a:solidFill>
            <a:prstDash val="solid"/>
            <a:miter/>
            <a:headEnd type="none" w="med" len="med"/>
            <a:tailEnd type="none" w="med" len="med"/>
          </a:ln>
        </p:spPr>
        <p:txBody>
          <a:bodyPr/>
          <a:p>
            <a:pPr algn="ctr"/>
            <a:r>
              <a:rPr lang="zh-CN" altLang="zh-CN" sz="2800" b="1" dirty="0">
                <a:solidFill>
                  <a:srgbClr val="FF0000"/>
                </a:solidFill>
                <a:latin typeface="Arial" panose="020B0604020202020204" pitchFamily="34" charset="0"/>
              </a:rPr>
              <a:t>指定函数值的类型</a:t>
            </a:r>
            <a:endParaRPr lang="zh-CN" altLang="en-US" sz="2800" b="1" dirty="0">
              <a:solidFill>
                <a:srgbClr val="FF0000"/>
              </a:solidFill>
              <a:latin typeface="Arial" panose="020B0604020202020204" pitchFamily="34" charset="0"/>
            </a:endParaRPr>
          </a:p>
        </p:txBody>
      </p:sp>
      <p:sp>
        <p:nvSpPr>
          <p:cNvPr id="8" name="圆角矩形标注 7"/>
          <p:cNvSpPr/>
          <p:nvPr/>
        </p:nvSpPr>
        <p:spPr>
          <a:xfrm>
            <a:off x="3881438" y="1500188"/>
            <a:ext cx="2000250" cy="1000125"/>
          </a:xfrm>
          <a:prstGeom prst="wedgeRoundRectCallout">
            <a:avLst>
              <a:gd name="adj1" fmla="val 62787"/>
              <a:gd name="adj2" fmla="val 117231"/>
              <a:gd name="adj3" fmla="val 16667"/>
            </a:avLst>
          </a:prstGeom>
          <a:solidFill>
            <a:srgbClr val="E1FFE1"/>
          </a:solidFill>
          <a:ln w="9525" cap="flat" cmpd="sng">
            <a:solidFill>
              <a:schemeClr val="tx1"/>
            </a:solidFill>
            <a:prstDash val="solid"/>
            <a:miter/>
            <a:headEnd type="none" w="med" len="med"/>
            <a:tailEnd type="none" w="med" len="med"/>
          </a:ln>
        </p:spPr>
        <p:txBody>
          <a:bodyPr/>
          <a:p>
            <a:pPr algn="ctr"/>
            <a:r>
              <a:rPr lang="zh-CN" altLang="zh-CN" sz="2800" b="1" dirty="0">
                <a:solidFill>
                  <a:srgbClr val="FF0000"/>
                </a:solidFill>
                <a:latin typeface="Arial" panose="020B0604020202020204" pitchFamily="34" charset="0"/>
              </a:rPr>
              <a:t>指定函数值的类型</a:t>
            </a:r>
            <a:endParaRPr lang="zh-CN" altLang="en-US" sz="2800" b="1" dirty="0">
              <a:solidFill>
                <a:srgbClr val="FF0000"/>
              </a:solidFill>
              <a:latin typeface="Arial" panose="020B0604020202020204" pitchFamily="34" charset="0"/>
            </a:endParaRPr>
          </a:p>
        </p:txBody>
      </p:sp>
      <p:pic>
        <p:nvPicPr>
          <p:cNvPr id="28680" name="图片 8"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5.2.2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定义函数的方法</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9699" name="Rectangle 3"/>
          <p:cNvSpPr>
            <a:spLocks noGrp="1"/>
          </p:cNvSpPr>
          <p:nvPr>
            <p:ph idx="1"/>
          </p:nvPr>
        </p:nvSpPr>
        <p:spPr>
          <a:xfrm>
            <a:off x="2166938" y="1643063"/>
            <a:ext cx="7715250" cy="400050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2.</a:t>
            </a:r>
            <a:r>
              <a:rPr kumimoji="1" lang="zh-CN" altLang="zh-CN" dirty="0">
                <a:latin typeface="+mn-lt"/>
                <a:ea typeface="+mn-ea"/>
                <a:cs typeface="+mn-cs"/>
              </a:rPr>
              <a:t>定义有参函数</a:t>
            </a:r>
            <a:endParaRPr kumimoji="1" lang="en-US" altLang="zh-CN" dirty="0">
              <a:latin typeface="+mn-lt"/>
              <a:ea typeface="+mn-ea"/>
              <a:cs typeface="+mn-cs"/>
            </a:endParaRPr>
          </a:p>
          <a:p>
            <a:pPr>
              <a:buFont typeface="Wingdings" panose="05000000000000000000" pitchFamily="2" charset="2"/>
              <a:buNone/>
            </a:pPr>
            <a:r>
              <a:rPr kumimoji="1" lang="zh-CN" altLang="zh-CN" dirty="0">
                <a:latin typeface="+mn-lt"/>
                <a:ea typeface="+mn-ea"/>
                <a:cs typeface="+mn-cs"/>
              </a:rPr>
              <a:t>定义有参函数的一般形式为</a:t>
            </a:r>
            <a:r>
              <a:rPr kumimoji="1" lang="en-US" altLang="zh-CN" dirty="0">
                <a:latin typeface="+mn-lt"/>
                <a:ea typeface="+mn-ea"/>
                <a:cs typeface="+mn-cs"/>
              </a:rPr>
              <a:t>:</a:t>
            </a:r>
            <a:endParaRPr kumimoji="1" lang="en-US" altLang="zh-CN" dirty="0">
              <a:latin typeface="+mn-lt"/>
              <a:ea typeface="+mn-ea"/>
              <a:cs typeface="+mn-cs"/>
            </a:endParaRPr>
          </a:p>
          <a:p>
            <a:pPr lvl="1">
              <a:buFont typeface="Wingdings" panose="05000000000000000000" pitchFamily="2" charset="2"/>
              <a:buNone/>
            </a:pPr>
            <a:r>
              <a:rPr kumimoji="1" lang="zh-CN" altLang="zh-CN" dirty="0">
                <a:latin typeface="+mn-lt"/>
                <a:ea typeface="+mn-ea"/>
              </a:rPr>
              <a:t>类型名 函数名（形式参数表列）</a:t>
            </a:r>
            <a:endParaRPr kumimoji="1" lang="zh-CN" altLang="zh-CN" dirty="0">
              <a:latin typeface="+mn-lt"/>
              <a:ea typeface="+mn-ea"/>
            </a:endParaRPr>
          </a:p>
          <a:p>
            <a:pPr lvl="1">
              <a:buFont typeface="Wingdings" panose="05000000000000000000" pitchFamily="2" charset="2"/>
              <a:buNone/>
            </a:pPr>
            <a:r>
              <a:rPr kumimoji="1" lang="zh-CN" altLang="zh-CN" dirty="0">
                <a:latin typeface="+mn-lt"/>
                <a:ea typeface="+mn-ea"/>
              </a:rPr>
              <a:t>｛</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      </a:t>
            </a:r>
            <a:r>
              <a:rPr kumimoji="1" lang="zh-CN" altLang="zh-CN" dirty="0">
                <a:latin typeface="+mn-lt"/>
                <a:ea typeface="+mn-ea"/>
              </a:rPr>
              <a:t>函数体</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 </a:t>
            </a:r>
            <a:r>
              <a:rPr kumimoji="1" lang="zh-CN" altLang="zh-CN" dirty="0">
                <a:latin typeface="+mn-lt"/>
                <a:ea typeface="+mn-ea"/>
              </a:rPr>
              <a:t>｝</a:t>
            </a:r>
            <a:endParaRPr kumimoji="1" lang="zh-CN" altLang="zh-CN" dirty="0">
              <a:latin typeface="+mn-lt"/>
              <a:ea typeface="+mn-ea"/>
            </a:endParaRPr>
          </a:p>
          <a:p>
            <a:pPr>
              <a:buFont typeface="Wingdings" panose="05000000000000000000" pitchFamily="2" charset="2"/>
              <a:buNone/>
            </a:pPr>
            <a:endParaRPr kumimoji="1" lang="zh-CN" altLang="zh-CN" dirty="0">
              <a:latin typeface="+mn-lt"/>
              <a:ea typeface="+mn-ea"/>
              <a:cs typeface="+mn-cs"/>
            </a:endParaRPr>
          </a:p>
        </p:txBody>
      </p:sp>
      <p:pic>
        <p:nvPicPr>
          <p:cNvPr id="29700"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5.2.2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定义函数的方法</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099" name="Rectangle 3"/>
          <p:cNvSpPr>
            <a:spLocks noGrp="1"/>
          </p:cNvSpPr>
          <p:nvPr>
            <p:ph idx="1"/>
          </p:nvPr>
        </p:nvSpPr>
        <p:spPr>
          <a:xfrm>
            <a:off x="2166938" y="1643063"/>
            <a:ext cx="7715250" cy="4500562"/>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3. </a:t>
            </a:r>
            <a:r>
              <a:rPr kumimoji="1" lang="zh-CN" altLang="zh-CN" dirty="0">
                <a:latin typeface="+mn-lt"/>
                <a:ea typeface="+mn-ea"/>
                <a:cs typeface="+mn-cs"/>
              </a:rPr>
              <a:t>定义空函数</a:t>
            </a:r>
            <a:endParaRPr kumimoji="1" lang="en-US" altLang="zh-CN" dirty="0">
              <a:latin typeface="+mn-lt"/>
              <a:ea typeface="+mn-ea"/>
              <a:cs typeface="+mn-cs"/>
            </a:endParaRPr>
          </a:p>
          <a:p>
            <a:pPr>
              <a:buFont typeface="Wingdings" panose="05000000000000000000" pitchFamily="2" charset="2"/>
              <a:buNone/>
            </a:pPr>
            <a:r>
              <a:rPr kumimoji="1" lang="zh-CN" altLang="zh-CN" dirty="0">
                <a:latin typeface="+mn-lt"/>
                <a:ea typeface="+mn-ea"/>
                <a:cs typeface="+mn-cs"/>
              </a:rPr>
              <a:t>定义</a:t>
            </a:r>
            <a:r>
              <a:rPr kumimoji="1" lang="zh-CN" altLang="en-US" dirty="0">
                <a:latin typeface="+mn-lt"/>
                <a:ea typeface="+mn-ea"/>
                <a:cs typeface="+mn-cs"/>
              </a:rPr>
              <a:t>空</a:t>
            </a:r>
            <a:r>
              <a:rPr kumimoji="1" lang="zh-CN" altLang="zh-CN" dirty="0">
                <a:latin typeface="+mn-lt"/>
                <a:ea typeface="+mn-ea"/>
                <a:cs typeface="+mn-cs"/>
              </a:rPr>
              <a:t>函数的一般形式为</a:t>
            </a:r>
            <a:r>
              <a:rPr kumimoji="1" lang="en-US" altLang="zh-CN" dirty="0">
                <a:latin typeface="+mn-lt"/>
                <a:ea typeface="+mn-ea"/>
                <a:cs typeface="+mn-cs"/>
              </a:rPr>
              <a:t>:</a:t>
            </a:r>
            <a:endParaRPr kumimoji="1" lang="en-US" altLang="zh-CN" dirty="0">
              <a:latin typeface="+mn-lt"/>
              <a:ea typeface="+mn-ea"/>
              <a:cs typeface="+mn-cs"/>
            </a:endParaRPr>
          </a:p>
          <a:p>
            <a:pPr lvl="1">
              <a:buFont typeface="Wingdings" panose="05000000000000000000" pitchFamily="2" charset="2"/>
              <a:buNone/>
            </a:pPr>
            <a:r>
              <a:rPr kumimoji="1" lang="zh-CN" altLang="zh-CN" dirty="0">
                <a:latin typeface="+mn-lt"/>
                <a:ea typeface="+mn-ea"/>
              </a:rPr>
              <a:t>类型名 函数名（</a:t>
            </a:r>
            <a:r>
              <a:rPr kumimoji="1" lang="en-US" altLang="zh-CN" dirty="0">
                <a:latin typeface="+mn-lt"/>
                <a:ea typeface="+mn-ea"/>
              </a:rPr>
              <a:t>  </a:t>
            </a:r>
            <a:r>
              <a:rPr kumimoji="1" lang="zh-CN" altLang="zh-CN" dirty="0">
                <a:latin typeface="+mn-lt"/>
                <a:ea typeface="+mn-ea"/>
              </a:rPr>
              <a:t>）</a:t>
            </a:r>
            <a:endParaRPr kumimoji="1" lang="zh-CN" altLang="zh-CN" dirty="0">
              <a:latin typeface="+mn-lt"/>
              <a:ea typeface="+mn-ea"/>
            </a:endParaRPr>
          </a:p>
          <a:p>
            <a:pPr lvl="1">
              <a:buFont typeface="Wingdings" panose="05000000000000000000" pitchFamily="2" charset="2"/>
              <a:buNone/>
            </a:pPr>
            <a:r>
              <a:rPr kumimoji="1" lang="zh-CN" altLang="zh-CN" dirty="0">
                <a:latin typeface="+mn-lt"/>
                <a:ea typeface="+mn-ea"/>
              </a:rPr>
              <a:t>｛</a:t>
            </a:r>
            <a:r>
              <a:rPr kumimoji="1" lang="en-US" altLang="zh-CN" dirty="0">
                <a:latin typeface="+mn-lt"/>
                <a:ea typeface="+mn-ea"/>
              </a:rPr>
              <a:t>          </a:t>
            </a:r>
            <a:r>
              <a:rPr kumimoji="1" lang="zh-CN" altLang="zh-CN" dirty="0">
                <a:latin typeface="+mn-lt"/>
                <a:ea typeface="+mn-ea"/>
              </a:rPr>
              <a:t>｝</a:t>
            </a:r>
            <a:endParaRPr kumimoji="1" lang="en-US" altLang="zh-CN" dirty="0">
              <a:latin typeface="+mn-lt"/>
              <a:ea typeface="+mn-ea"/>
            </a:endParaRPr>
          </a:p>
          <a:p>
            <a:r>
              <a:rPr kumimoji="1" lang="zh-CN" altLang="zh-CN" dirty="0">
                <a:latin typeface="+mn-lt"/>
                <a:ea typeface="+mn-ea"/>
                <a:cs typeface="+mn-cs"/>
              </a:rPr>
              <a:t>先用空函数占一个位置，以后</a:t>
            </a:r>
            <a:r>
              <a:rPr kumimoji="1" lang="zh-CN" altLang="en-US" dirty="0">
                <a:latin typeface="+mn-lt"/>
                <a:ea typeface="+mn-ea"/>
                <a:cs typeface="+mn-cs"/>
              </a:rPr>
              <a:t>逐步</a:t>
            </a:r>
            <a:r>
              <a:rPr kumimoji="1" lang="zh-CN" altLang="zh-CN" dirty="0">
                <a:latin typeface="+mn-lt"/>
                <a:ea typeface="+mn-ea"/>
                <a:cs typeface="+mn-cs"/>
              </a:rPr>
              <a:t>扩充</a:t>
            </a:r>
            <a:endParaRPr kumimoji="1" lang="en-US" altLang="zh-CN" dirty="0">
              <a:latin typeface="+mn-lt"/>
              <a:ea typeface="+mn-ea"/>
              <a:cs typeface="+mn-cs"/>
            </a:endParaRPr>
          </a:p>
          <a:p>
            <a:r>
              <a:rPr kumimoji="1" lang="zh-CN" altLang="en-US" dirty="0">
                <a:latin typeface="+mn-lt"/>
                <a:ea typeface="+mn-ea"/>
                <a:cs typeface="+mn-cs"/>
              </a:rPr>
              <a:t>好处：</a:t>
            </a:r>
            <a:r>
              <a:rPr kumimoji="1" lang="zh-CN" altLang="zh-CN" dirty="0">
                <a:latin typeface="+mn-lt"/>
                <a:ea typeface="+mn-ea"/>
                <a:cs typeface="+mn-cs"/>
              </a:rPr>
              <a:t>程序结构清楚，可读性好，以后扩充新功能方便，对程序结构影响不大</a:t>
            </a:r>
            <a:endParaRPr kumimoji="1" lang="zh-CN" altLang="zh-CN" dirty="0">
              <a:latin typeface="+mn-lt"/>
              <a:ea typeface="+mn-ea"/>
              <a:cs typeface="+mn-cs"/>
            </a:endParaRPr>
          </a:p>
        </p:txBody>
      </p:sp>
      <p:pic>
        <p:nvPicPr>
          <p:cNvPr id="30724"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xEl>
                                              <p:charRg st="47" end="65"/>
                                            </p:txEl>
                                          </p:spTgt>
                                        </p:tgtEl>
                                        <p:attrNameLst>
                                          <p:attrName>style.visibility</p:attrName>
                                        </p:attrNameLst>
                                      </p:cBhvr>
                                      <p:to>
                                        <p:strVal val="visible"/>
                                      </p:to>
                                    </p:set>
                                    <p:animEffect transition="in" filter="blinds(horizontal)">
                                      <p:cBhvr>
                                        <p:cTn id="7" dur="500"/>
                                        <p:tgtEl>
                                          <p:spTgt spid="4099">
                                            <p:txEl>
                                              <p:charRg st="47" end="6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099">
                                            <p:txEl>
                                              <p:charRg st="65" end="100"/>
                                            </p:txEl>
                                          </p:spTgt>
                                        </p:tgtEl>
                                        <p:attrNameLst>
                                          <p:attrName>style.visibility</p:attrName>
                                        </p:attrNameLst>
                                      </p:cBhvr>
                                      <p:to>
                                        <p:strVal val="visible"/>
                                      </p:to>
                                    </p:set>
                                    <p:animEffect transition="in" filter="blinds(horizontal)">
                                      <p:cBhvr>
                                        <p:cTn id="10" dur="500"/>
                                        <p:tgtEl>
                                          <p:spTgt spid="4099">
                                            <p:txEl>
                                              <p:charRg st="65" end="1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867569"/>
            <a:ext cx="82867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调用函数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1747" name="Rectangle 3"/>
          <p:cNvSpPr>
            <a:spLocks noGrp="1"/>
          </p:cNvSpPr>
          <p:nvPr>
            <p:ph idx="1"/>
          </p:nvPr>
        </p:nvSpPr>
        <p:spPr>
          <a:xfrm>
            <a:off x="3024188" y="2000250"/>
            <a:ext cx="6858000" cy="3643313"/>
          </a:xfrm>
        </p:spPr>
        <p:txBody>
          <a:bodyPr vert="horz" wrap="square" lIns="91440" tIns="45720" rIns="91440" bIns="45720" anchor="t" anchorCtr="0"/>
          <a:p>
            <a:pPr>
              <a:buFont typeface="Wingdings" panose="05000000000000000000" pitchFamily="2" charset="2"/>
              <a:buNone/>
            </a:pPr>
            <a:r>
              <a:rPr kumimoji="1" lang="en-US" altLang="zh-CN" sz="3600" dirty="0">
                <a:latin typeface="+mn-lt"/>
                <a:ea typeface="+mn-ea"/>
                <a:cs typeface="+mn-cs"/>
                <a:hlinkClick r:id="rId1" action="ppaction://hlinksldjump"/>
              </a:rPr>
              <a:t>5.3.1</a:t>
            </a:r>
            <a:r>
              <a:rPr kumimoji="1" lang="zh-CN" altLang="zh-CN" sz="3600" dirty="0">
                <a:latin typeface="+mn-lt"/>
                <a:ea typeface="+mn-ea"/>
                <a:cs typeface="+mn-cs"/>
                <a:hlinkClick r:id="rId1" action="ppaction://hlinksldjump"/>
              </a:rPr>
              <a:t>函数调用的形式</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2" action="ppaction://hlinksldjump"/>
              </a:rPr>
              <a:t>5.3.2</a:t>
            </a:r>
            <a:r>
              <a:rPr kumimoji="1" lang="zh-CN" altLang="zh-CN" sz="3600" dirty="0">
                <a:latin typeface="+mn-lt"/>
                <a:ea typeface="+mn-ea"/>
                <a:cs typeface="+mn-cs"/>
                <a:hlinkClick r:id="rId2" action="ppaction://hlinksldjump"/>
              </a:rPr>
              <a:t>函数调用时的数据传递</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3" action="ppaction://hlinksldjump"/>
              </a:rPr>
              <a:t>5.3.3</a:t>
            </a:r>
            <a:r>
              <a:rPr kumimoji="1" lang="zh-CN" altLang="zh-CN" sz="3600" dirty="0">
                <a:latin typeface="+mn-lt"/>
                <a:ea typeface="+mn-ea"/>
                <a:cs typeface="+mn-cs"/>
                <a:hlinkClick r:id="rId3" action="ppaction://hlinksldjump"/>
              </a:rPr>
              <a:t>函数调用的过程</a:t>
            </a:r>
            <a:endParaRPr kumimoji="1" lang="en-US" altLang="zh-CN" sz="3600" dirty="0">
              <a:latin typeface="+mn-lt"/>
              <a:ea typeface="+mn-ea"/>
              <a:cs typeface="+mn-cs"/>
            </a:endParaRPr>
          </a:p>
          <a:p>
            <a:pPr>
              <a:buFont typeface="Wingdings" panose="05000000000000000000" pitchFamily="2" charset="2"/>
              <a:buNone/>
            </a:pPr>
            <a:r>
              <a:rPr kumimoji="1" lang="en-US" altLang="zh-CN" sz="3600" dirty="0">
                <a:latin typeface="+mn-lt"/>
                <a:ea typeface="+mn-ea"/>
                <a:cs typeface="+mn-cs"/>
                <a:hlinkClick r:id="rId4" action="ppaction://hlinksldjump"/>
              </a:rPr>
              <a:t>5.3.4</a:t>
            </a:r>
            <a:r>
              <a:rPr kumimoji="1" lang="zh-CN" altLang="zh-CN" sz="3600" dirty="0">
                <a:latin typeface="+mn-lt"/>
                <a:ea typeface="+mn-ea"/>
                <a:cs typeface="+mn-cs"/>
                <a:hlinkClick r:id="rId4" action="ppaction://hlinksldjump"/>
              </a:rPr>
              <a:t>函数的返回值</a:t>
            </a:r>
            <a:endParaRPr kumimoji="1" lang="zh-CN" altLang="zh-CN" sz="3600" dirty="0">
              <a:latin typeface="+mn-lt"/>
              <a:ea typeface="+mn-ea"/>
              <a:cs typeface="+mn-cs"/>
            </a:endParaRPr>
          </a:p>
        </p:txBody>
      </p:sp>
      <p:pic>
        <p:nvPicPr>
          <p:cNvPr id="31748" name="图片 3" descr="Untitled.png">
            <a:hlinkClick r:id="rId5" action="ppaction://hlinksldjump"/>
          </p:cNvPr>
          <p:cNvPicPr>
            <a:picLocks noChangeAspect="1"/>
          </p:cNvPicPr>
          <p:nvPr/>
        </p:nvPicPr>
        <p:blipFill>
          <a:blip r:embed="rId6"/>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Rectangle 3"/>
          <p:cNvSpPr>
            <a:spLocks noGrp="1"/>
          </p:cNvSpPr>
          <p:nvPr>
            <p:ph idx="1"/>
          </p:nvPr>
        </p:nvSpPr>
        <p:spPr>
          <a:xfrm>
            <a:off x="1952625" y="1643063"/>
            <a:ext cx="8501063" cy="4786312"/>
          </a:xfrm>
        </p:spPr>
        <p:txBody>
          <a:bodyPr vert="horz" wrap="square" lIns="91440" tIns="45720" rIns="91440" bIns="45720" anchor="t" anchorCtr="0"/>
          <a:p>
            <a:pPr eaLnBrk="1" hangingPunct="1">
              <a:lnSpc>
                <a:spcPts val="3000"/>
              </a:lnSpc>
              <a:spcBef>
                <a:spcPct val="50000"/>
              </a:spcBef>
              <a:buFont typeface="Wingdings" panose="05000000000000000000" pitchFamily="2" charset="2"/>
              <a:buNone/>
            </a:pPr>
            <a:r>
              <a:rPr kumimoji="1" lang="en-US" altLang="zh-CN" sz="2800" dirty="0">
                <a:latin typeface="+mn-lt"/>
                <a:ea typeface="+mn-ea"/>
                <a:cs typeface="+mn-cs"/>
                <a:hlinkClick r:id="rId1" action="ppaction://hlinksldjump"/>
              </a:rPr>
              <a:t>5.1</a:t>
            </a:r>
            <a:r>
              <a:rPr kumimoji="1" lang="zh-CN" altLang="zh-CN" sz="2800" dirty="0">
                <a:latin typeface="+mn-lt"/>
                <a:ea typeface="+mn-ea"/>
                <a:cs typeface="+mn-cs"/>
                <a:hlinkClick r:id="rId1" action="ppaction://hlinksldjump"/>
              </a:rPr>
              <a:t>为什么要用函数</a:t>
            </a:r>
            <a:r>
              <a:rPr kumimoji="1" lang="en-US" altLang="zh-CN" sz="2800" dirty="0">
                <a:latin typeface="+mn-lt"/>
                <a:ea typeface="+mn-ea"/>
                <a:cs typeface="+mn-cs"/>
              </a:rPr>
              <a:t>          </a:t>
            </a:r>
            <a:r>
              <a:rPr kumimoji="1" lang="en-US" altLang="zh-CN" sz="2800" dirty="0">
                <a:latin typeface="+mn-lt"/>
                <a:ea typeface="+mn-ea"/>
                <a:cs typeface="+mn-cs"/>
                <a:hlinkClick r:id="rId2" action="ppaction://hlinksldjump"/>
              </a:rPr>
              <a:t>5.</a:t>
            </a:r>
            <a:r>
              <a:rPr kumimoji="1" lang="en-US" altLang="zh-CN" sz="2800" dirty="0">
                <a:latin typeface="+mn-lt"/>
                <a:ea typeface="+mn-ea"/>
                <a:cs typeface="+mn-cs"/>
                <a:hlinkClick r:id="rId2" action="ppaction://hlinksldjump"/>
              </a:rPr>
              <a:t>2</a:t>
            </a:r>
            <a:r>
              <a:rPr kumimoji="1" lang="zh-CN" altLang="zh-CN" sz="2800" dirty="0">
                <a:latin typeface="+mn-lt"/>
                <a:ea typeface="+mn-ea"/>
                <a:cs typeface="+mn-cs"/>
                <a:hlinkClick r:id="rId2" action="ppaction://hlinksldjump"/>
              </a:rPr>
              <a:t>怎样定义函数</a:t>
            </a:r>
            <a:endParaRPr kumimoji="1" lang="en-US" altLang="zh-CN" sz="2800" dirty="0">
              <a:latin typeface="+mn-lt"/>
              <a:ea typeface="+mn-ea"/>
              <a:cs typeface="+mn-cs"/>
            </a:endParaRPr>
          </a:p>
          <a:p>
            <a:pPr eaLnBrk="1" hangingPunct="1">
              <a:lnSpc>
                <a:spcPts val="3000"/>
              </a:lnSpc>
              <a:spcBef>
                <a:spcPct val="50000"/>
              </a:spcBef>
              <a:buFont typeface="Wingdings" panose="05000000000000000000" pitchFamily="2" charset="2"/>
              <a:buNone/>
            </a:pPr>
            <a:r>
              <a:rPr kumimoji="1" lang="en-US" altLang="zh-CN" sz="2800" dirty="0">
                <a:latin typeface="+mn-lt"/>
                <a:ea typeface="+mn-ea"/>
                <a:cs typeface="+mn-cs"/>
                <a:hlinkClick r:id="rId3" action="ppaction://hlinksldjump"/>
              </a:rPr>
              <a:t>5.3</a:t>
            </a:r>
            <a:r>
              <a:rPr kumimoji="1" lang="zh-CN" altLang="zh-CN" sz="2800" dirty="0">
                <a:latin typeface="+mn-lt"/>
                <a:ea typeface="+mn-ea"/>
                <a:cs typeface="+mn-cs"/>
                <a:hlinkClick r:id="rId3" action="ppaction://hlinksldjump"/>
              </a:rPr>
              <a:t>调用函数</a:t>
            </a:r>
            <a:endParaRPr kumimoji="1" lang="en-US" altLang="zh-CN" sz="2800" dirty="0">
              <a:latin typeface="+mn-lt"/>
              <a:ea typeface="+mn-ea"/>
              <a:cs typeface="+mn-cs"/>
            </a:endParaRPr>
          </a:p>
          <a:p>
            <a:pPr eaLnBrk="1" hangingPunct="1">
              <a:lnSpc>
                <a:spcPts val="3000"/>
              </a:lnSpc>
              <a:spcBef>
                <a:spcPct val="50000"/>
              </a:spcBef>
              <a:buFont typeface="Wingdings" panose="05000000000000000000" pitchFamily="2" charset="2"/>
              <a:buNone/>
            </a:pPr>
            <a:r>
              <a:rPr kumimoji="1" lang="en-US" altLang="zh-CN" sz="2800" dirty="0">
                <a:latin typeface="+mn-lt"/>
                <a:ea typeface="+mn-ea"/>
                <a:cs typeface="+mn-cs"/>
                <a:hlinkClick r:id="rId4" action="ppaction://hlinksldjump"/>
              </a:rPr>
              <a:t>5.4</a:t>
            </a:r>
            <a:r>
              <a:rPr kumimoji="1" lang="zh-CN" altLang="zh-CN" sz="2800" dirty="0">
                <a:latin typeface="+mn-lt"/>
                <a:ea typeface="+mn-ea"/>
                <a:cs typeface="+mn-cs"/>
                <a:hlinkClick r:id="rId4" action="ppaction://hlinksldjump"/>
              </a:rPr>
              <a:t>对被调用函数的声明和函数原型</a:t>
            </a:r>
            <a:endParaRPr kumimoji="1" lang="en-US" altLang="zh-CN" sz="2800" dirty="0">
              <a:latin typeface="+mn-lt"/>
              <a:ea typeface="+mn-ea"/>
              <a:cs typeface="+mn-cs"/>
            </a:endParaRPr>
          </a:p>
          <a:p>
            <a:pPr eaLnBrk="1" hangingPunct="1">
              <a:lnSpc>
                <a:spcPts val="3000"/>
              </a:lnSpc>
              <a:spcBef>
                <a:spcPct val="50000"/>
              </a:spcBef>
              <a:buFont typeface="Wingdings" panose="05000000000000000000" pitchFamily="2" charset="2"/>
              <a:buNone/>
            </a:pPr>
            <a:r>
              <a:rPr kumimoji="1" lang="en-US" altLang="zh-CN" sz="2800" dirty="0">
                <a:latin typeface="+mn-lt"/>
                <a:ea typeface="+mn-ea"/>
                <a:cs typeface="+mn-cs"/>
                <a:hlinkClick r:id="rId5" action="ppaction://hlinksldjump"/>
              </a:rPr>
              <a:t>5.5</a:t>
            </a:r>
            <a:r>
              <a:rPr kumimoji="1" lang="zh-CN" altLang="zh-CN" sz="2800" dirty="0">
                <a:latin typeface="+mn-lt"/>
                <a:ea typeface="+mn-ea"/>
                <a:cs typeface="+mn-cs"/>
                <a:hlinkClick r:id="rId5" action="ppaction://hlinksldjump"/>
              </a:rPr>
              <a:t>函数的嵌套调用</a:t>
            </a:r>
            <a:r>
              <a:rPr kumimoji="1" lang="en-US" altLang="zh-CN" sz="2800" dirty="0">
                <a:latin typeface="+mn-lt"/>
                <a:ea typeface="+mn-ea"/>
                <a:cs typeface="+mn-cs"/>
              </a:rPr>
              <a:t>          </a:t>
            </a:r>
            <a:r>
              <a:rPr kumimoji="1" lang="en-US" altLang="zh-CN" sz="2800" dirty="0">
                <a:latin typeface="+mn-lt"/>
                <a:ea typeface="+mn-ea"/>
                <a:cs typeface="+mn-cs"/>
                <a:hlinkClick r:id="rId6" action="ppaction://hlinksldjump"/>
              </a:rPr>
              <a:t>5.</a:t>
            </a:r>
            <a:r>
              <a:rPr kumimoji="1" lang="en-US" altLang="zh-CN" sz="2800" dirty="0">
                <a:latin typeface="+mn-lt"/>
                <a:ea typeface="+mn-ea"/>
                <a:cs typeface="+mn-cs"/>
                <a:hlinkClick r:id="rId6" action="ppaction://hlinksldjump"/>
              </a:rPr>
              <a:t>6</a:t>
            </a:r>
            <a:r>
              <a:rPr kumimoji="1" lang="zh-CN" altLang="zh-CN" sz="2800" dirty="0">
                <a:latin typeface="+mn-lt"/>
                <a:ea typeface="+mn-ea"/>
                <a:cs typeface="+mn-cs"/>
                <a:hlinkClick r:id="rId6" action="ppaction://hlinksldjump"/>
              </a:rPr>
              <a:t>函数的递归调用</a:t>
            </a:r>
            <a:endParaRPr kumimoji="1" lang="en-US" altLang="zh-CN" sz="2800" dirty="0">
              <a:latin typeface="+mn-lt"/>
              <a:ea typeface="+mn-ea"/>
              <a:cs typeface="+mn-cs"/>
            </a:endParaRPr>
          </a:p>
          <a:p>
            <a:pPr eaLnBrk="1" hangingPunct="1">
              <a:lnSpc>
                <a:spcPts val="3000"/>
              </a:lnSpc>
              <a:spcBef>
                <a:spcPct val="50000"/>
              </a:spcBef>
              <a:buFont typeface="Wingdings" panose="05000000000000000000" pitchFamily="2" charset="2"/>
              <a:buNone/>
            </a:pPr>
            <a:r>
              <a:rPr kumimoji="1" lang="en-US" altLang="zh-CN" sz="2800" dirty="0">
                <a:latin typeface="+mn-lt"/>
                <a:ea typeface="+mn-ea"/>
                <a:cs typeface="+mn-cs"/>
                <a:hlinkClick r:id="rId7" action="ppaction://hlinksldjump"/>
              </a:rPr>
              <a:t>5.7</a:t>
            </a:r>
            <a:r>
              <a:rPr kumimoji="1" lang="zh-CN" altLang="zh-CN" sz="2800" dirty="0">
                <a:latin typeface="+mn-lt"/>
                <a:ea typeface="+mn-ea"/>
                <a:cs typeface="+mn-cs"/>
                <a:hlinkClick r:id="rId7" action="ppaction://hlinksldjump"/>
              </a:rPr>
              <a:t>数组作为函数参数</a:t>
            </a:r>
            <a:r>
              <a:rPr kumimoji="1" lang="en-US" altLang="zh-CN" sz="2800" dirty="0">
                <a:latin typeface="+mn-lt"/>
                <a:ea typeface="+mn-ea"/>
                <a:cs typeface="+mn-cs"/>
              </a:rPr>
              <a:t>       </a:t>
            </a:r>
            <a:r>
              <a:rPr kumimoji="1" lang="en-US" altLang="zh-CN" sz="2800" dirty="0">
                <a:latin typeface="+mn-lt"/>
                <a:ea typeface="+mn-ea"/>
                <a:cs typeface="+mn-cs"/>
                <a:hlinkClick r:id="rId8" action="ppaction://hlinksldjump"/>
              </a:rPr>
              <a:t>5.</a:t>
            </a:r>
            <a:r>
              <a:rPr kumimoji="1" lang="en-US" altLang="zh-CN" sz="2800" dirty="0">
                <a:latin typeface="+mn-lt"/>
                <a:ea typeface="+mn-ea"/>
                <a:cs typeface="+mn-cs"/>
                <a:hlinkClick r:id="rId8" action="ppaction://hlinksldjump"/>
              </a:rPr>
              <a:t>8</a:t>
            </a:r>
            <a:r>
              <a:rPr kumimoji="1" lang="zh-CN" altLang="zh-CN" sz="2800" dirty="0">
                <a:latin typeface="+mn-lt"/>
                <a:ea typeface="+mn-ea"/>
                <a:cs typeface="+mn-cs"/>
                <a:hlinkClick r:id="rId8" action="ppaction://hlinksldjump"/>
              </a:rPr>
              <a:t>局部变量和全局变量</a:t>
            </a:r>
            <a:endParaRPr kumimoji="1" lang="en-US" altLang="zh-CN" sz="2800" dirty="0">
              <a:latin typeface="+mn-lt"/>
              <a:ea typeface="+mn-ea"/>
              <a:cs typeface="+mn-cs"/>
            </a:endParaRPr>
          </a:p>
          <a:p>
            <a:pPr eaLnBrk="1" hangingPunct="1">
              <a:lnSpc>
                <a:spcPts val="3000"/>
              </a:lnSpc>
              <a:spcBef>
                <a:spcPct val="50000"/>
              </a:spcBef>
              <a:buFont typeface="Wingdings" panose="05000000000000000000" pitchFamily="2" charset="2"/>
              <a:buNone/>
            </a:pPr>
            <a:r>
              <a:rPr kumimoji="1" lang="en-US" altLang="zh-CN" sz="2800" dirty="0">
                <a:latin typeface="+mn-lt"/>
                <a:ea typeface="+mn-ea"/>
                <a:cs typeface="+mn-cs"/>
                <a:hlinkClick r:id="rId9" action="ppaction://hlinksldjump"/>
              </a:rPr>
              <a:t>5.9</a:t>
            </a:r>
            <a:r>
              <a:rPr kumimoji="1" lang="zh-CN" altLang="zh-CN" sz="2800" dirty="0">
                <a:latin typeface="+mn-lt"/>
                <a:ea typeface="+mn-ea"/>
                <a:cs typeface="+mn-cs"/>
                <a:hlinkClick r:id="rId9" action="ppaction://hlinksldjump"/>
              </a:rPr>
              <a:t>变量的存储方式和生存期</a:t>
            </a:r>
            <a:endParaRPr kumimoji="1" lang="en-US" altLang="zh-CN" sz="2800" dirty="0">
              <a:latin typeface="+mn-lt"/>
              <a:ea typeface="+mn-ea"/>
              <a:cs typeface="+mn-cs"/>
            </a:endParaRPr>
          </a:p>
          <a:p>
            <a:pPr eaLnBrk="1" hangingPunct="1">
              <a:lnSpc>
                <a:spcPts val="3000"/>
              </a:lnSpc>
              <a:spcBef>
                <a:spcPct val="50000"/>
              </a:spcBef>
              <a:buFont typeface="Wingdings" panose="05000000000000000000" pitchFamily="2" charset="2"/>
              <a:buNone/>
            </a:pPr>
            <a:r>
              <a:rPr kumimoji="1" lang="en-US" altLang="zh-CN" sz="2800" dirty="0">
                <a:latin typeface="+mn-lt"/>
                <a:ea typeface="+mn-ea"/>
                <a:cs typeface="+mn-cs"/>
                <a:hlinkClick r:id="rId10" action="ppaction://hlinksldjump"/>
              </a:rPr>
              <a:t>5.10 </a:t>
            </a:r>
            <a:r>
              <a:rPr kumimoji="1" lang="zh-CN" altLang="zh-CN" sz="2800" dirty="0">
                <a:latin typeface="+mn-lt"/>
                <a:ea typeface="+mn-ea"/>
                <a:cs typeface="+mn-cs"/>
                <a:hlinkClick r:id="rId10" action="ppaction://hlinksldjump"/>
              </a:rPr>
              <a:t>关于变量的声明和定义</a:t>
            </a:r>
            <a:endParaRPr kumimoji="1" lang="en-US" altLang="zh-CN" sz="2800" dirty="0">
              <a:latin typeface="+mn-lt"/>
              <a:ea typeface="+mn-ea"/>
              <a:cs typeface="+mn-cs"/>
            </a:endParaRPr>
          </a:p>
          <a:p>
            <a:pPr eaLnBrk="1" hangingPunct="1">
              <a:lnSpc>
                <a:spcPts val="3000"/>
              </a:lnSpc>
              <a:spcBef>
                <a:spcPct val="50000"/>
              </a:spcBef>
              <a:buFont typeface="Wingdings" panose="05000000000000000000" pitchFamily="2" charset="2"/>
              <a:buNone/>
            </a:pPr>
            <a:r>
              <a:rPr kumimoji="1" lang="en-US" altLang="zh-CN" sz="2800" dirty="0">
                <a:latin typeface="+mn-lt"/>
                <a:ea typeface="+mn-ea"/>
                <a:cs typeface="+mn-cs"/>
                <a:hlinkClick r:id="rId11" action="ppaction://hlinksldjump"/>
              </a:rPr>
              <a:t>5.11 </a:t>
            </a:r>
            <a:r>
              <a:rPr kumimoji="1" lang="zh-CN" altLang="zh-CN" sz="2800" dirty="0">
                <a:latin typeface="+mn-lt"/>
                <a:ea typeface="+mn-ea"/>
                <a:cs typeface="+mn-cs"/>
                <a:hlinkClick r:id="rId11" action="ppaction://hlinksldjump"/>
              </a:rPr>
              <a:t>内部函数和外部函数</a:t>
            </a:r>
            <a:endParaRPr kumimoji="1" lang="en-US" altLang="zh-CN" sz="2800" dirty="0">
              <a:latin typeface="+mn-lt"/>
              <a:ea typeface="+mn-ea"/>
              <a:cs typeface="+mn-cs"/>
            </a:endParaRPr>
          </a:p>
          <a:p>
            <a:pPr eaLnBrk="1" hangingPunct="1">
              <a:lnSpc>
                <a:spcPct val="100000"/>
              </a:lnSpc>
              <a:spcBef>
                <a:spcPct val="50000"/>
              </a:spcBef>
              <a:buFont typeface="Wingdings" panose="05000000000000000000" pitchFamily="2" charset="2"/>
              <a:buNone/>
            </a:pPr>
            <a:endParaRPr kumimoji="1" lang="en-US" altLang="zh-CN" sz="2800" dirty="0">
              <a:latin typeface="+mn-lt"/>
              <a:ea typeface="+mn-ea"/>
              <a:cs typeface="+mn-cs"/>
            </a:endParaRPr>
          </a:p>
        </p:txBody>
      </p:sp>
    </p:spTree>
  </p:cSld>
  <p:clrMapOvr>
    <a:masterClrMapping/>
  </p:clrMapOvr>
  <p:transition spd="med">
    <p:blinds/>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函数调用的形式</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2771" name="Rectangle 3"/>
          <p:cNvSpPr>
            <a:spLocks noGrp="1"/>
          </p:cNvSpPr>
          <p:nvPr>
            <p:ph idx="1"/>
          </p:nvPr>
        </p:nvSpPr>
        <p:spPr>
          <a:xfrm>
            <a:off x="2166938" y="1643063"/>
            <a:ext cx="7715250" cy="4500562"/>
          </a:xfrm>
        </p:spPr>
        <p:txBody>
          <a:bodyPr vert="horz" wrap="square" lIns="91440" tIns="45720" rIns="91440" bIns="45720" anchor="t" anchorCtr="0"/>
          <a:p>
            <a:r>
              <a:rPr kumimoji="1" lang="zh-CN" altLang="zh-CN" dirty="0">
                <a:latin typeface="+mn-lt"/>
                <a:ea typeface="+mn-ea"/>
                <a:cs typeface="+mn-cs"/>
              </a:rPr>
              <a:t>函数调用的一般形式为：</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函数名（实参表列）</a:t>
            </a:r>
            <a:endParaRPr kumimoji="1" lang="en-US" altLang="zh-CN" dirty="0">
              <a:latin typeface="+mn-lt"/>
              <a:ea typeface="+mn-ea"/>
              <a:cs typeface="+mn-cs"/>
            </a:endParaRPr>
          </a:p>
          <a:p>
            <a:r>
              <a:rPr kumimoji="1" lang="zh-CN" altLang="zh-CN" dirty="0">
                <a:latin typeface="+mn-lt"/>
                <a:ea typeface="+mn-ea"/>
                <a:cs typeface="+mn-cs"/>
              </a:rPr>
              <a:t>如果是调用无参函数，则“实参表列”可以没有，但括号不能省略</a:t>
            </a:r>
            <a:endParaRPr kumimoji="1" lang="en-US" altLang="zh-CN" dirty="0">
              <a:latin typeface="+mn-lt"/>
              <a:ea typeface="+mn-ea"/>
              <a:cs typeface="+mn-cs"/>
            </a:endParaRPr>
          </a:p>
          <a:p>
            <a:r>
              <a:rPr kumimoji="1" lang="zh-CN" altLang="zh-CN" dirty="0">
                <a:latin typeface="+mn-lt"/>
                <a:ea typeface="+mn-ea"/>
                <a:cs typeface="+mn-cs"/>
              </a:rPr>
              <a:t>如果实参表列包含多个实参，则各参数间用逗号隔开</a:t>
            </a:r>
            <a:endParaRPr kumimoji="1" lang="zh-CN" altLang="zh-CN" dirty="0">
              <a:latin typeface="+mn-lt"/>
              <a:ea typeface="+mn-ea"/>
              <a:cs typeface="+mn-cs"/>
            </a:endParaRPr>
          </a:p>
        </p:txBody>
      </p:sp>
      <p:pic>
        <p:nvPicPr>
          <p:cNvPr id="32772"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71">
                                            <p:txEl>
                                              <p:charRg st="31" end="61"/>
                                            </p:txEl>
                                          </p:spTgt>
                                        </p:tgtEl>
                                        <p:attrNameLst>
                                          <p:attrName>style.visibility</p:attrName>
                                        </p:attrNameLst>
                                      </p:cBhvr>
                                      <p:to>
                                        <p:strVal val="visible"/>
                                      </p:to>
                                    </p:set>
                                    <p:animEffect transition="in" filter="blinds(horizontal)">
                                      <p:cBhvr>
                                        <p:cTn id="7" dur="500"/>
                                        <p:tgtEl>
                                          <p:spTgt spid="32771">
                                            <p:txEl>
                                              <p:charRg st="31" end="6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2771">
                                            <p:txEl>
                                              <p:charRg st="61" end="85"/>
                                            </p:txEl>
                                          </p:spTgt>
                                        </p:tgtEl>
                                        <p:attrNameLst>
                                          <p:attrName>style.visibility</p:attrName>
                                        </p:attrNameLst>
                                      </p:cBhvr>
                                      <p:to>
                                        <p:strVal val="visible"/>
                                      </p:to>
                                    </p:set>
                                    <p:animEffect transition="in" filter="blinds(horizontal)">
                                      <p:cBhvr>
                                        <p:cTn id="12" dur="500"/>
                                        <p:tgtEl>
                                          <p:spTgt spid="32771">
                                            <p:txEl>
                                              <p:charRg st="61" end="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函数调用的形式</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3795" name="Rectangle 3"/>
          <p:cNvSpPr>
            <a:spLocks noGrp="1"/>
          </p:cNvSpPr>
          <p:nvPr>
            <p:ph idx="1"/>
          </p:nvPr>
        </p:nvSpPr>
        <p:spPr>
          <a:xfrm>
            <a:off x="2166938" y="1643063"/>
            <a:ext cx="7715250" cy="4500562"/>
          </a:xfrm>
        </p:spPr>
        <p:txBody>
          <a:bodyPr vert="horz" wrap="square" lIns="91440" tIns="45720" rIns="91440" bIns="45720" anchor="t" anchorCtr="0"/>
          <a:p>
            <a:r>
              <a:rPr kumimoji="1" lang="zh-CN" altLang="zh-CN" dirty="0">
                <a:latin typeface="+mn-lt"/>
                <a:ea typeface="+mn-ea"/>
                <a:cs typeface="+mn-cs"/>
              </a:rPr>
              <a:t>按函数调用在程序中出现的形式和位置来分，可以有以下</a:t>
            </a:r>
            <a:r>
              <a:rPr kumimoji="1" lang="en-US" altLang="zh-CN" dirty="0">
                <a:latin typeface="+mn-lt"/>
                <a:ea typeface="+mn-ea"/>
                <a:cs typeface="+mn-cs"/>
              </a:rPr>
              <a:t>3</a:t>
            </a:r>
            <a:r>
              <a:rPr kumimoji="1" lang="zh-CN" altLang="zh-CN" dirty="0">
                <a:latin typeface="+mn-lt"/>
                <a:ea typeface="+mn-ea"/>
                <a:cs typeface="+mn-cs"/>
              </a:rPr>
              <a:t>种函数调用方式</a:t>
            </a:r>
            <a:r>
              <a:rPr kumimoji="1" lang="zh-CN" altLang="en-US" dirty="0">
                <a:latin typeface="+mn-lt"/>
                <a:ea typeface="+mn-ea"/>
                <a:cs typeface="+mn-cs"/>
              </a:rPr>
              <a:t>：</a:t>
            </a:r>
            <a:endParaRPr kumimoji="1" lang="en-US" altLang="zh-CN" dirty="0">
              <a:latin typeface="+mn-lt"/>
              <a:ea typeface="+mn-ea"/>
              <a:cs typeface="+mn-cs"/>
            </a:endParaRPr>
          </a:p>
          <a:p>
            <a:pPr>
              <a:buFont typeface="Wingdings" panose="05000000000000000000" pitchFamily="2" charset="2"/>
              <a:buNone/>
            </a:pPr>
            <a:r>
              <a:rPr kumimoji="1" lang="zh-CN" altLang="zh-CN" dirty="0">
                <a:latin typeface="+mn-lt"/>
                <a:ea typeface="+mn-ea"/>
                <a:cs typeface="+mn-cs"/>
              </a:rPr>
              <a:t>１</a:t>
            </a:r>
            <a:r>
              <a:rPr kumimoji="1" lang="en-US" altLang="zh-CN" dirty="0">
                <a:latin typeface="+mn-lt"/>
                <a:ea typeface="+mn-ea"/>
                <a:cs typeface="+mn-cs"/>
              </a:rPr>
              <a:t>. </a:t>
            </a:r>
            <a:r>
              <a:rPr kumimoji="1" lang="zh-CN" altLang="zh-CN" dirty="0">
                <a:latin typeface="+mn-lt"/>
                <a:ea typeface="+mn-ea"/>
                <a:cs typeface="+mn-cs"/>
              </a:rPr>
              <a:t>函数调用语句</a:t>
            </a:r>
            <a:endParaRPr kumimoji="1" lang="zh-CN" altLang="zh-CN" dirty="0">
              <a:latin typeface="+mn-lt"/>
              <a:ea typeface="+mn-ea"/>
              <a:cs typeface="+mn-cs"/>
            </a:endParaRPr>
          </a:p>
          <a:p>
            <a:r>
              <a:rPr kumimoji="1" lang="zh-CN" altLang="zh-CN" dirty="0">
                <a:latin typeface="+mn-lt"/>
                <a:ea typeface="+mn-ea"/>
                <a:cs typeface="+mn-cs"/>
              </a:rPr>
              <a:t>把函数调用单独作为一个语句</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如</a:t>
            </a:r>
            <a:r>
              <a:rPr kumimoji="1" lang="en-US" altLang="zh-CN" dirty="0">
                <a:latin typeface="+mn-lt"/>
                <a:ea typeface="+mn-ea"/>
                <a:cs typeface="+mn-cs"/>
              </a:rPr>
              <a:t>printf_star()</a:t>
            </a:r>
            <a:r>
              <a:rPr kumimoji="1" lang="zh-CN" altLang="zh-CN" dirty="0">
                <a:latin typeface="+mn-lt"/>
                <a:ea typeface="+mn-ea"/>
                <a:cs typeface="+mn-cs"/>
              </a:rPr>
              <a:t>；</a:t>
            </a:r>
            <a:endParaRPr kumimoji="1" lang="en-US" altLang="zh-CN" dirty="0">
              <a:latin typeface="+mn-lt"/>
              <a:ea typeface="+mn-ea"/>
              <a:cs typeface="+mn-cs"/>
            </a:endParaRPr>
          </a:p>
          <a:p>
            <a:r>
              <a:rPr kumimoji="1" lang="zh-CN" altLang="zh-CN" dirty="0">
                <a:latin typeface="+mn-lt"/>
                <a:ea typeface="+mn-ea"/>
                <a:cs typeface="+mn-cs"/>
              </a:rPr>
              <a:t>这时不要求函数带回值，只要求函数完成一定的操作</a:t>
            </a:r>
            <a:endParaRPr kumimoji="1" lang="zh-CN" altLang="zh-CN" dirty="0">
              <a:latin typeface="+mn-lt"/>
              <a:ea typeface="+mn-ea"/>
              <a:cs typeface="+mn-cs"/>
            </a:endParaRPr>
          </a:p>
          <a:p>
            <a:endParaRPr kumimoji="1" lang="zh-CN" altLang="zh-CN" dirty="0">
              <a:latin typeface="+mn-lt"/>
              <a:ea typeface="+mn-ea"/>
              <a:cs typeface="+mn-cs"/>
            </a:endParaRPr>
          </a:p>
        </p:txBody>
      </p:sp>
      <p:pic>
        <p:nvPicPr>
          <p:cNvPr id="33796"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函数调用的形式</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4819" name="Rectangle 3"/>
          <p:cNvSpPr>
            <a:spLocks noGrp="1"/>
          </p:cNvSpPr>
          <p:nvPr>
            <p:ph idx="1"/>
          </p:nvPr>
        </p:nvSpPr>
        <p:spPr>
          <a:xfrm>
            <a:off x="2166938" y="1643063"/>
            <a:ext cx="7715250" cy="4500562"/>
          </a:xfrm>
        </p:spPr>
        <p:txBody>
          <a:bodyPr vert="horz" wrap="square" lIns="91440" tIns="45720" rIns="91440" bIns="45720" anchor="t" anchorCtr="0"/>
          <a:p>
            <a:r>
              <a:rPr kumimoji="1" lang="zh-CN" altLang="zh-CN" dirty="0">
                <a:latin typeface="+mn-lt"/>
                <a:ea typeface="+mn-ea"/>
                <a:cs typeface="+mn-cs"/>
              </a:rPr>
              <a:t>按函数调用在程序中出现的形式和位置来分，可以有以下</a:t>
            </a:r>
            <a:r>
              <a:rPr kumimoji="1" lang="en-US" altLang="zh-CN" dirty="0">
                <a:latin typeface="+mn-lt"/>
                <a:ea typeface="+mn-ea"/>
                <a:cs typeface="+mn-cs"/>
              </a:rPr>
              <a:t>3</a:t>
            </a:r>
            <a:r>
              <a:rPr kumimoji="1" lang="zh-CN" altLang="zh-CN" dirty="0">
                <a:latin typeface="+mn-lt"/>
                <a:ea typeface="+mn-ea"/>
                <a:cs typeface="+mn-cs"/>
              </a:rPr>
              <a:t>种函数调用方式</a:t>
            </a:r>
            <a:r>
              <a:rPr kumimoji="1" lang="zh-CN" altLang="en-US" dirty="0">
                <a:latin typeface="+mn-lt"/>
                <a:ea typeface="+mn-ea"/>
                <a:cs typeface="+mn-cs"/>
              </a:rPr>
              <a:t>：</a:t>
            </a:r>
            <a:endParaRPr kumimoji="1" lang="en-US" altLang="zh-CN" dirty="0">
              <a:latin typeface="+mn-lt"/>
              <a:ea typeface="+mn-ea"/>
              <a:cs typeface="+mn-cs"/>
            </a:endParaRPr>
          </a:p>
          <a:p>
            <a:pPr>
              <a:buFont typeface="Wingdings" panose="05000000000000000000" pitchFamily="2" charset="2"/>
              <a:buNone/>
            </a:pPr>
            <a:r>
              <a:rPr kumimoji="1" lang="zh-CN" altLang="zh-CN" dirty="0">
                <a:latin typeface="+mn-lt"/>
                <a:ea typeface="+mn-ea"/>
                <a:cs typeface="+mn-cs"/>
              </a:rPr>
              <a:t>２</a:t>
            </a:r>
            <a:r>
              <a:rPr kumimoji="1" lang="en-US" altLang="zh-CN" dirty="0">
                <a:latin typeface="+mn-lt"/>
                <a:ea typeface="+mn-ea"/>
                <a:cs typeface="+mn-cs"/>
              </a:rPr>
              <a:t>. </a:t>
            </a:r>
            <a:r>
              <a:rPr kumimoji="1" lang="zh-CN" altLang="zh-CN" dirty="0">
                <a:latin typeface="+mn-lt"/>
                <a:ea typeface="+mn-ea"/>
                <a:cs typeface="+mn-cs"/>
              </a:rPr>
              <a:t>函数表达式</a:t>
            </a:r>
            <a:endParaRPr kumimoji="1" lang="zh-CN" altLang="zh-CN" dirty="0">
              <a:latin typeface="+mn-lt"/>
              <a:ea typeface="+mn-ea"/>
              <a:cs typeface="+mn-cs"/>
            </a:endParaRPr>
          </a:p>
          <a:p>
            <a:r>
              <a:rPr kumimoji="1" lang="zh-CN" altLang="zh-CN" dirty="0">
                <a:latin typeface="+mn-lt"/>
                <a:ea typeface="+mn-ea"/>
                <a:cs typeface="+mn-cs"/>
              </a:rPr>
              <a:t>函数调用出现在另一个表达式中</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如</a:t>
            </a:r>
            <a:r>
              <a:rPr kumimoji="1" lang="en-US" altLang="zh-CN" dirty="0">
                <a:latin typeface="+mn-lt"/>
                <a:ea typeface="+mn-ea"/>
                <a:cs typeface="+mn-cs"/>
              </a:rPr>
              <a:t>c=max(a,b);</a:t>
            </a:r>
            <a:endParaRPr kumimoji="1" lang="en-US" altLang="zh-CN" dirty="0">
              <a:latin typeface="+mn-lt"/>
              <a:ea typeface="+mn-ea"/>
              <a:cs typeface="+mn-cs"/>
            </a:endParaRPr>
          </a:p>
          <a:p>
            <a:r>
              <a:rPr kumimoji="1" lang="zh-CN" altLang="zh-CN" dirty="0">
                <a:latin typeface="+mn-lt"/>
                <a:ea typeface="+mn-ea"/>
                <a:cs typeface="+mn-cs"/>
              </a:rPr>
              <a:t>这时要求函数带回一个确定的值以参加表达式的运算</a:t>
            </a:r>
            <a:endParaRPr kumimoji="1" lang="zh-CN" altLang="zh-CN" dirty="0">
              <a:latin typeface="+mn-lt"/>
              <a:ea typeface="+mn-ea"/>
              <a:cs typeface="+mn-cs"/>
            </a:endParaRPr>
          </a:p>
        </p:txBody>
      </p:sp>
      <p:pic>
        <p:nvPicPr>
          <p:cNvPr id="34820"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函数调用的形式</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5843" name="Rectangle 3"/>
          <p:cNvSpPr>
            <a:spLocks noGrp="1"/>
          </p:cNvSpPr>
          <p:nvPr>
            <p:ph idx="1"/>
          </p:nvPr>
        </p:nvSpPr>
        <p:spPr>
          <a:xfrm>
            <a:off x="2166938" y="1643063"/>
            <a:ext cx="7715250" cy="4500562"/>
          </a:xfrm>
        </p:spPr>
        <p:txBody>
          <a:bodyPr vert="horz" wrap="square" lIns="91440" tIns="45720" rIns="91440" bIns="45720" anchor="t" anchorCtr="0"/>
          <a:p>
            <a:r>
              <a:rPr kumimoji="1" lang="zh-CN" altLang="zh-CN" dirty="0">
                <a:latin typeface="+mn-lt"/>
                <a:ea typeface="+mn-ea"/>
                <a:cs typeface="+mn-cs"/>
              </a:rPr>
              <a:t>按函数调用在程序中出现的形式和位置来分，可以有以下</a:t>
            </a:r>
            <a:r>
              <a:rPr kumimoji="1" lang="en-US" altLang="zh-CN" dirty="0">
                <a:latin typeface="+mn-lt"/>
                <a:ea typeface="+mn-ea"/>
                <a:cs typeface="+mn-cs"/>
              </a:rPr>
              <a:t>3</a:t>
            </a:r>
            <a:r>
              <a:rPr kumimoji="1" lang="zh-CN" altLang="zh-CN" dirty="0">
                <a:latin typeface="+mn-lt"/>
                <a:ea typeface="+mn-ea"/>
                <a:cs typeface="+mn-cs"/>
              </a:rPr>
              <a:t>种函数调用方式</a:t>
            </a:r>
            <a:r>
              <a:rPr kumimoji="1" lang="zh-CN" altLang="en-US" dirty="0">
                <a:latin typeface="+mn-lt"/>
                <a:ea typeface="+mn-ea"/>
                <a:cs typeface="+mn-cs"/>
              </a:rPr>
              <a:t>：</a:t>
            </a:r>
            <a:endParaRPr kumimoji="1" lang="en-US" altLang="zh-CN" dirty="0">
              <a:latin typeface="+mn-lt"/>
              <a:ea typeface="+mn-ea"/>
              <a:cs typeface="+mn-cs"/>
            </a:endParaRPr>
          </a:p>
          <a:p>
            <a:pPr>
              <a:buFont typeface="Wingdings" panose="05000000000000000000" pitchFamily="2" charset="2"/>
              <a:buNone/>
            </a:pPr>
            <a:r>
              <a:rPr kumimoji="1" lang="zh-CN" altLang="zh-CN" dirty="0">
                <a:latin typeface="+mn-lt"/>
                <a:ea typeface="+mn-ea"/>
                <a:cs typeface="+mn-cs"/>
              </a:rPr>
              <a:t>３</a:t>
            </a:r>
            <a:r>
              <a:rPr kumimoji="1" lang="en-US" altLang="zh-CN" dirty="0">
                <a:latin typeface="+mn-lt"/>
                <a:ea typeface="+mn-ea"/>
                <a:cs typeface="+mn-cs"/>
              </a:rPr>
              <a:t>. </a:t>
            </a:r>
            <a:r>
              <a:rPr kumimoji="1" lang="zh-CN" altLang="zh-CN" dirty="0">
                <a:latin typeface="+mn-lt"/>
                <a:ea typeface="+mn-ea"/>
                <a:cs typeface="+mn-cs"/>
              </a:rPr>
              <a:t>函数参数</a:t>
            </a:r>
            <a:endParaRPr kumimoji="1" lang="zh-CN" altLang="zh-CN" dirty="0">
              <a:latin typeface="+mn-lt"/>
              <a:ea typeface="+mn-ea"/>
              <a:cs typeface="+mn-cs"/>
            </a:endParaRPr>
          </a:p>
          <a:p>
            <a:r>
              <a:rPr kumimoji="1" lang="zh-CN" altLang="zh-CN" dirty="0">
                <a:latin typeface="+mn-lt"/>
                <a:ea typeface="+mn-ea"/>
                <a:cs typeface="+mn-cs"/>
              </a:rPr>
              <a:t>函数调用作为另一函数调用时的实参</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如</a:t>
            </a:r>
            <a:r>
              <a:rPr kumimoji="1" lang="en-US" altLang="zh-CN" dirty="0">
                <a:latin typeface="+mn-lt"/>
                <a:ea typeface="+mn-ea"/>
                <a:cs typeface="+mn-cs"/>
              </a:rPr>
              <a:t>m</a:t>
            </a:r>
            <a:r>
              <a:rPr kumimoji="1" lang="zh-CN" altLang="zh-CN" dirty="0">
                <a:latin typeface="+mn-lt"/>
                <a:ea typeface="+mn-ea"/>
                <a:cs typeface="+mn-cs"/>
              </a:rPr>
              <a:t>＝</a:t>
            </a:r>
            <a:r>
              <a:rPr kumimoji="1" lang="en-US" altLang="zh-CN" dirty="0">
                <a:latin typeface="+mn-lt"/>
                <a:ea typeface="+mn-ea"/>
                <a:cs typeface="+mn-cs"/>
              </a:rPr>
              <a:t>max(a,max(b,c));</a:t>
            </a:r>
            <a:endParaRPr kumimoji="1" lang="zh-CN" altLang="zh-CN" dirty="0">
              <a:latin typeface="+mn-lt"/>
              <a:ea typeface="+mn-ea"/>
              <a:cs typeface="+mn-cs"/>
            </a:endParaRPr>
          </a:p>
          <a:p>
            <a:r>
              <a:rPr kumimoji="1" lang="zh-CN" altLang="zh-CN" dirty="0">
                <a:latin typeface="+mn-lt"/>
                <a:ea typeface="+mn-ea"/>
                <a:cs typeface="+mn-cs"/>
              </a:rPr>
              <a:t>其中</a:t>
            </a:r>
            <a:r>
              <a:rPr kumimoji="1" lang="en-US" altLang="zh-CN" dirty="0">
                <a:latin typeface="+mn-lt"/>
                <a:ea typeface="+mn-ea"/>
                <a:cs typeface="+mn-cs"/>
              </a:rPr>
              <a:t>max(b,c)</a:t>
            </a:r>
            <a:r>
              <a:rPr kumimoji="1" lang="zh-CN" altLang="zh-CN" dirty="0">
                <a:latin typeface="+mn-lt"/>
                <a:ea typeface="+mn-ea"/>
                <a:cs typeface="+mn-cs"/>
              </a:rPr>
              <a:t>是一次函数调用，它的值作为</a:t>
            </a:r>
            <a:r>
              <a:rPr kumimoji="1" lang="en-US" altLang="zh-CN" dirty="0">
                <a:latin typeface="+mn-lt"/>
                <a:ea typeface="+mn-ea"/>
                <a:cs typeface="+mn-cs"/>
              </a:rPr>
              <a:t>max</a:t>
            </a:r>
            <a:r>
              <a:rPr kumimoji="1" lang="zh-CN" altLang="zh-CN" dirty="0">
                <a:latin typeface="+mn-lt"/>
                <a:ea typeface="+mn-ea"/>
                <a:cs typeface="+mn-cs"/>
              </a:rPr>
              <a:t>另一次调用的实参</a:t>
            </a:r>
            <a:endParaRPr kumimoji="1" lang="zh-CN" altLang="zh-CN" dirty="0">
              <a:latin typeface="+mn-lt"/>
              <a:ea typeface="+mn-ea"/>
              <a:cs typeface="+mn-cs"/>
            </a:endParaRPr>
          </a:p>
        </p:txBody>
      </p:sp>
      <p:pic>
        <p:nvPicPr>
          <p:cNvPr id="35844"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函数调用时的数据传递</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6867" name="Rectangle 3"/>
          <p:cNvSpPr>
            <a:spLocks noGrp="1"/>
          </p:cNvSpPr>
          <p:nvPr>
            <p:ph idx="1"/>
          </p:nvPr>
        </p:nvSpPr>
        <p:spPr>
          <a:xfrm>
            <a:off x="2166938" y="1643063"/>
            <a:ext cx="7715250" cy="4929187"/>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1.</a:t>
            </a:r>
            <a:r>
              <a:rPr kumimoji="1" lang="zh-CN" altLang="zh-CN" dirty="0">
                <a:latin typeface="+mn-lt"/>
                <a:ea typeface="+mn-ea"/>
                <a:cs typeface="+mn-cs"/>
              </a:rPr>
              <a:t>形式参数和实际参数</a:t>
            </a:r>
            <a:endParaRPr kumimoji="1" lang="zh-CN" altLang="zh-CN" dirty="0">
              <a:latin typeface="+mn-lt"/>
              <a:ea typeface="+mn-ea"/>
              <a:cs typeface="+mn-cs"/>
            </a:endParaRPr>
          </a:p>
          <a:p>
            <a:pPr lvl="1"/>
            <a:r>
              <a:rPr kumimoji="1" lang="zh-CN" altLang="zh-CN" dirty="0">
                <a:latin typeface="+mn-lt"/>
                <a:ea typeface="+mn-ea"/>
              </a:rPr>
              <a:t>在调用有参函数时，主调函数和被调用函数之间有数据传递关系</a:t>
            </a:r>
            <a:endParaRPr kumimoji="1" lang="en-US" altLang="zh-CN" dirty="0">
              <a:latin typeface="+mn-lt"/>
              <a:ea typeface="+mn-ea"/>
            </a:endParaRPr>
          </a:p>
          <a:p>
            <a:pPr lvl="1"/>
            <a:r>
              <a:rPr kumimoji="1" lang="zh-CN" altLang="zh-CN" dirty="0">
                <a:latin typeface="+mn-lt"/>
                <a:ea typeface="+mn-ea"/>
              </a:rPr>
              <a:t>定义函数时函数名后面的变量名称为“形式参数”（简称“形参”）</a:t>
            </a:r>
            <a:endParaRPr kumimoji="1" lang="en-US" altLang="zh-CN" dirty="0">
              <a:latin typeface="+mn-lt"/>
              <a:ea typeface="+mn-ea"/>
            </a:endParaRPr>
          </a:p>
          <a:p>
            <a:pPr lvl="1"/>
            <a:r>
              <a:rPr kumimoji="1" lang="zh-CN" altLang="zh-CN" dirty="0">
                <a:latin typeface="+mn-lt"/>
                <a:ea typeface="+mn-ea"/>
              </a:rPr>
              <a:t>主调函数中调用一个函数时，函数名后面参数称为“实际参数”（简称“实参”）</a:t>
            </a:r>
            <a:endParaRPr kumimoji="1" lang="en-US" altLang="zh-CN" dirty="0">
              <a:latin typeface="+mn-lt"/>
              <a:ea typeface="+mn-ea"/>
            </a:endParaRPr>
          </a:p>
          <a:p>
            <a:pPr lvl="1"/>
            <a:r>
              <a:rPr kumimoji="1" lang="zh-CN" altLang="zh-CN" dirty="0">
                <a:latin typeface="+mn-lt"/>
                <a:ea typeface="+mn-ea"/>
              </a:rPr>
              <a:t> 实际参数可以是常量、变量或表达式</a:t>
            </a:r>
            <a:endParaRPr kumimoji="1" lang="zh-CN" altLang="zh-CN" dirty="0">
              <a:latin typeface="+mn-lt"/>
              <a:ea typeface="+mn-ea"/>
            </a:endParaRPr>
          </a:p>
        </p:txBody>
      </p:sp>
      <p:pic>
        <p:nvPicPr>
          <p:cNvPr id="36868"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867">
                                            <p:txEl>
                                              <p:charRg st="41" end="72"/>
                                            </p:txEl>
                                          </p:spTgt>
                                        </p:tgtEl>
                                        <p:attrNameLst>
                                          <p:attrName>style.visibility</p:attrName>
                                        </p:attrNameLst>
                                      </p:cBhvr>
                                      <p:to>
                                        <p:strVal val="visible"/>
                                      </p:to>
                                    </p:set>
                                    <p:animEffect transition="in" filter="blinds(horizontal)">
                                      <p:cBhvr>
                                        <p:cTn id="7" dur="500"/>
                                        <p:tgtEl>
                                          <p:spTgt spid="36867">
                                            <p:txEl>
                                              <p:charRg st="41" end="7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6867">
                                            <p:txEl>
                                              <p:charRg st="72" end="109"/>
                                            </p:txEl>
                                          </p:spTgt>
                                        </p:tgtEl>
                                        <p:attrNameLst>
                                          <p:attrName>style.visibility</p:attrName>
                                        </p:attrNameLst>
                                      </p:cBhvr>
                                      <p:to>
                                        <p:strVal val="visible"/>
                                      </p:to>
                                    </p:set>
                                    <p:animEffect transition="in" filter="blinds(horizontal)">
                                      <p:cBhvr>
                                        <p:cTn id="12" dur="500"/>
                                        <p:tgtEl>
                                          <p:spTgt spid="36867">
                                            <p:txEl>
                                              <p:charRg st="72" end="10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6867">
                                            <p:txEl>
                                              <p:charRg st="109" end="127"/>
                                            </p:txEl>
                                          </p:spTgt>
                                        </p:tgtEl>
                                        <p:attrNameLst>
                                          <p:attrName>style.visibility</p:attrName>
                                        </p:attrNameLst>
                                      </p:cBhvr>
                                      <p:to>
                                        <p:strVal val="visible"/>
                                      </p:to>
                                    </p:set>
                                    <p:animEffect transition="in" filter="blinds(horizontal)">
                                      <p:cBhvr>
                                        <p:cTn id="17" dur="500"/>
                                        <p:tgtEl>
                                          <p:spTgt spid="36867">
                                            <p:txEl>
                                              <p:charRg st="109" end="1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函数调用时的数据传递</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7891" name="Rectangle 3"/>
          <p:cNvSpPr>
            <a:spLocks noGrp="1"/>
          </p:cNvSpPr>
          <p:nvPr>
            <p:ph idx="1"/>
          </p:nvPr>
        </p:nvSpPr>
        <p:spPr>
          <a:xfrm>
            <a:off x="2166938" y="1643063"/>
            <a:ext cx="7715250" cy="3929062"/>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2. </a:t>
            </a:r>
            <a:r>
              <a:rPr kumimoji="1" lang="zh-CN" altLang="zh-CN" dirty="0">
                <a:latin typeface="+mn-lt"/>
                <a:ea typeface="+mn-ea"/>
                <a:cs typeface="+mn-cs"/>
              </a:rPr>
              <a:t>实参和形参间的数据传递</a:t>
            </a:r>
            <a:endParaRPr kumimoji="1" lang="zh-CN" altLang="zh-CN" dirty="0">
              <a:latin typeface="+mn-lt"/>
              <a:ea typeface="+mn-ea"/>
              <a:cs typeface="+mn-cs"/>
            </a:endParaRPr>
          </a:p>
          <a:p>
            <a:pPr lvl="1"/>
            <a:r>
              <a:rPr kumimoji="1" lang="zh-CN" altLang="zh-CN" dirty="0">
                <a:latin typeface="+mn-lt"/>
                <a:ea typeface="+mn-ea"/>
              </a:rPr>
              <a:t>在调用函数过程中，系统会把实参的值传递给被调用函数的形参</a:t>
            </a:r>
            <a:endParaRPr kumimoji="1" lang="en-US" altLang="zh-CN" dirty="0">
              <a:latin typeface="+mn-lt"/>
              <a:ea typeface="+mn-ea"/>
            </a:endParaRPr>
          </a:p>
          <a:p>
            <a:pPr lvl="1"/>
            <a:r>
              <a:rPr kumimoji="1" lang="zh-CN" altLang="zh-CN" dirty="0">
                <a:latin typeface="+mn-lt"/>
                <a:ea typeface="+mn-ea"/>
              </a:rPr>
              <a:t>或者说，形参从实参得到一个值</a:t>
            </a:r>
            <a:endParaRPr kumimoji="1" lang="en-US" altLang="zh-CN" dirty="0">
              <a:latin typeface="+mn-lt"/>
              <a:ea typeface="+mn-ea"/>
            </a:endParaRPr>
          </a:p>
          <a:p>
            <a:pPr lvl="1"/>
            <a:r>
              <a:rPr kumimoji="1" lang="zh-CN" altLang="zh-CN" dirty="0">
                <a:latin typeface="+mn-lt"/>
                <a:ea typeface="+mn-ea"/>
              </a:rPr>
              <a:t>该值在函数调用期间有效，可以参加</a:t>
            </a:r>
            <a:r>
              <a:rPr kumimoji="1" lang="zh-CN" altLang="en-US" dirty="0">
                <a:latin typeface="+mn-lt"/>
                <a:ea typeface="+mn-ea"/>
              </a:rPr>
              <a:t>被调</a:t>
            </a:r>
            <a:r>
              <a:rPr kumimoji="1" lang="zh-CN" altLang="zh-CN" dirty="0">
                <a:latin typeface="+mn-lt"/>
                <a:ea typeface="+mn-ea"/>
              </a:rPr>
              <a:t>函数中的运算</a:t>
            </a:r>
            <a:endParaRPr kumimoji="1" lang="zh-CN" altLang="zh-CN" dirty="0">
              <a:latin typeface="+mn-lt"/>
              <a:ea typeface="+mn-ea"/>
            </a:endParaRPr>
          </a:p>
        </p:txBody>
      </p:sp>
      <p:pic>
        <p:nvPicPr>
          <p:cNvPr id="37892"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91">
                                            <p:txEl>
                                              <p:charRg st="15" end="44"/>
                                            </p:txEl>
                                          </p:spTgt>
                                        </p:tgtEl>
                                        <p:attrNameLst>
                                          <p:attrName>style.visibility</p:attrName>
                                        </p:attrNameLst>
                                      </p:cBhvr>
                                      <p:to>
                                        <p:strVal val="visible"/>
                                      </p:to>
                                    </p:set>
                                    <p:animEffect transition="in" filter="blinds(horizontal)">
                                      <p:cBhvr>
                                        <p:cTn id="7" dur="500"/>
                                        <p:tgtEl>
                                          <p:spTgt spid="37891">
                                            <p:txEl>
                                              <p:charRg st="15" end="4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7891">
                                            <p:txEl>
                                              <p:charRg st="44" end="59"/>
                                            </p:txEl>
                                          </p:spTgt>
                                        </p:tgtEl>
                                        <p:attrNameLst>
                                          <p:attrName>style.visibility</p:attrName>
                                        </p:attrNameLst>
                                      </p:cBhvr>
                                      <p:to>
                                        <p:strVal val="visible"/>
                                      </p:to>
                                    </p:set>
                                    <p:animEffect transition="in" filter="blinds(horizontal)">
                                      <p:cBhvr>
                                        <p:cTn id="12" dur="500"/>
                                        <p:tgtEl>
                                          <p:spTgt spid="37891">
                                            <p:txEl>
                                              <p:charRg st="44" end="5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7891">
                                            <p:txEl>
                                              <p:charRg st="59" end="84"/>
                                            </p:txEl>
                                          </p:spTgt>
                                        </p:tgtEl>
                                        <p:attrNameLst>
                                          <p:attrName>style.visibility</p:attrName>
                                        </p:attrNameLst>
                                      </p:cBhvr>
                                      <p:to>
                                        <p:strVal val="visible"/>
                                      </p:to>
                                    </p:set>
                                    <p:animEffect transition="in" filter="blinds(horizontal)">
                                      <p:cBhvr>
                                        <p:cTn id="17" dur="500"/>
                                        <p:tgtEl>
                                          <p:spTgt spid="37891">
                                            <p:txEl>
                                              <p:charRg st="59" end="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函数调用时的数据传递</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099" name="Rectangle 3"/>
          <p:cNvSpPr>
            <a:spLocks noGrp="1"/>
          </p:cNvSpPr>
          <p:nvPr>
            <p:ph idx="1"/>
          </p:nvPr>
        </p:nvSpPr>
        <p:spPr>
          <a:xfrm>
            <a:off x="2166938" y="1643063"/>
            <a:ext cx="8215312" cy="4857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2</a:t>
            </a:r>
            <a:r>
              <a:rPr kumimoji="1" lang="zh-CN" altLang="zh-CN" dirty="0">
                <a:latin typeface="+mn-lt"/>
                <a:ea typeface="+mn-ea"/>
                <a:cs typeface="+mn-cs"/>
              </a:rPr>
              <a:t> 输入两个整数，要求输出其中值较大者。要求用函数来找到大数。</a:t>
            </a:r>
            <a:endParaRPr kumimoji="1" lang="en-US"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(1)</a:t>
            </a:r>
            <a:r>
              <a:rPr kumimoji="1" lang="zh-CN" altLang="zh-CN" dirty="0">
                <a:latin typeface="+mn-lt"/>
                <a:ea typeface="+mn-ea"/>
              </a:rPr>
              <a:t>函数名应是见名知意，今定名为</a:t>
            </a:r>
            <a:r>
              <a:rPr kumimoji="1" lang="en-US" altLang="zh-CN" dirty="0">
                <a:latin typeface="+mn-lt"/>
                <a:ea typeface="+mn-ea"/>
              </a:rPr>
              <a:t>max</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(2) </a:t>
            </a:r>
            <a:r>
              <a:rPr kumimoji="1" lang="zh-CN" altLang="zh-CN" dirty="0">
                <a:latin typeface="+mn-lt"/>
                <a:ea typeface="+mn-ea"/>
              </a:rPr>
              <a:t>由于给定的两个数是整数，返回主调函数的值</a:t>
            </a:r>
            <a:r>
              <a:rPr kumimoji="1" lang="zh-CN" altLang="en-US" dirty="0">
                <a:latin typeface="+mn-lt"/>
                <a:ea typeface="+mn-ea"/>
              </a:rPr>
              <a:t>（即较大数）</a:t>
            </a:r>
            <a:r>
              <a:rPr kumimoji="1" lang="zh-CN" altLang="zh-CN" dirty="0">
                <a:latin typeface="+mn-lt"/>
                <a:ea typeface="+mn-ea"/>
              </a:rPr>
              <a:t>应该是整型</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(3)max</a:t>
            </a:r>
            <a:r>
              <a:rPr kumimoji="1" lang="zh-CN" altLang="zh-CN" dirty="0">
                <a:latin typeface="+mn-lt"/>
                <a:ea typeface="+mn-ea"/>
              </a:rPr>
              <a:t>函数应当有两个参数，以便从主函数接收两个整数，</a:t>
            </a:r>
            <a:r>
              <a:rPr kumimoji="1" lang="zh-CN" altLang="en-US" dirty="0">
                <a:latin typeface="+mn-lt"/>
                <a:ea typeface="+mn-ea"/>
              </a:rPr>
              <a:t>因此</a:t>
            </a:r>
            <a:r>
              <a:rPr kumimoji="1" lang="zh-CN" altLang="zh-CN" dirty="0">
                <a:latin typeface="+mn-lt"/>
                <a:ea typeface="+mn-ea"/>
              </a:rPr>
              <a:t>参数的类型应当是整型</a:t>
            </a:r>
            <a:endParaRPr kumimoji="1" lang="zh-CN" altLang="zh-CN" dirty="0">
              <a:latin typeface="+mn-lt"/>
              <a:ea typeface="+mn-ea"/>
            </a:endParaRPr>
          </a:p>
        </p:txBody>
      </p:sp>
      <p:pic>
        <p:nvPicPr>
          <p:cNvPr id="38916"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xEl>
                                              <p:charRg st="37" end="43"/>
                                            </p:txEl>
                                          </p:spTgt>
                                        </p:tgtEl>
                                        <p:attrNameLst>
                                          <p:attrName>style.visibility</p:attrName>
                                        </p:attrNameLst>
                                      </p:cBhvr>
                                      <p:to>
                                        <p:strVal val="visible"/>
                                      </p:to>
                                    </p:set>
                                    <p:animEffect transition="in" filter="blinds(horizontal)">
                                      <p:cBhvr>
                                        <p:cTn id="7" dur="500"/>
                                        <p:tgtEl>
                                          <p:spTgt spid="4099">
                                            <p:txEl>
                                              <p:charRg st="37" end="4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099">
                                            <p:txEl>
                                              <p:charRg st="43" end="64"/>
                                            </p:txEl>
                                          </p:spTgt>
                                        </p:tgtEl>
                                        <p:attrNameLst>
                                          <p:attrName>style.visibility</p:attrName>
                                        </p:attrNameLst>
                                      </p:cBhvr>
                                      <p:to>
                                        <p:strVal val="visible"/>
                                      </p:to>
                                    </p:set>
                                    <p:animEffect transition="in" filter="blinds(horizontal)">
                                      <p:cBhvr>
                                        <p:cTn id="10" dur="500"/>
                                        <p:tgtEl>
                                          <p:spTgt spid="4099">
                                            <p:txEl>
                                              <p:charRg st="43" end="6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099">
                                            <p:txEl>
                                              <p:charRg st="64" end="100"/>
                                            </p:txEl>
                                          </p:spTgt>
                                        </p:tgtEl>
                                        <p:attrNameLst>
                                          <p:attrName>style.visibility</p:attrName>
                                        </p:attrNameLst>
                                      </p:cBhvr>
                                      <p:to>
                                        <p:strVal val="visible"/>
                                      </p:to>
                                    </p:set>
                                    <p:animEffect transition="in" filter="blinds(horizontal)">
                                      <p:cBhvr>
                                        <p:cTn id="13" dur="500"/>
                                        <p:tgtEl>
                                          <p:spTgt spid="4099">
                                            <p:txEl>
                                              <p:charRg st="64" end="10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099">
                                            <p:txEl>
                                              <p:charRg st="100" end="142"/>
                                            </p:txEl>
                                          </p:spTgt>
                                        </p:tgtEl>
                                        <p:attrNameLst>
                                          <p:attrName>style.visibility</p:attrName>
                                        </p:attrNameLst>
                                      </p:cBhvr>
                                      <p:to>
                                        <p:strVal val="visible"/>
                                      </p:to>
                                    </p:set>
                                    <p:animEffect transition="in" filter="blinds(horizontal)">
                                      <p:cBhvr>
                                        <p:cTn id="16" dur="500"/>
                                        <p:tgtEl>
                                          <p:spTgt spid="4099">
                                            <p:txEl>
                                              <p:charRg st="100" end="1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函数调用时的数据传递</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9939" name="Rectangle 3"/>
          <p:cNvSpPr>
            <a:spLocks noGrp="1"/>
          </p:cNvSpPr>
          <p:nvPr>
            <p:ph idx="1"/>
          </p:nvPr>
        </p:nvSpPr>
        <p:spPr>
          <a:xfrm>
            <a:off x="3452813" y="1571625"/>
            <a:ext cx="4357687" cy="4572000"/>
          </a:xfrm>
        </p:spPr>
        <p:txBody>
          <a:bodyPr vert="horz" wrap="square" lIns="91440" tIns="45720" rIns="91440" bIns="45720" anchor="t" anchorCtr="0"/>
          <a:p>
            <a:pPr>
              <a:buFont typeface="Wingdings" panose="05000000000000000000" pitchFamily="2" charset="2"/>
              <a:buNone/>
            </a:pPr>
            <a:r>
              <a:rPr kumimoji="1" lang="zh-CN" altLang="zh-CN" dirty="0">
                <a:latin typeface="+mn-lt"/>
                <a:ea typeface="+mn-ea"/>
                <a:cs typeface="+mn-cs"/>
              </a:rPr>
              <a:t>先编写</a:t>
            </a:r>
            <a:r>
              <a:rPr kumimoji="1" lang="en-US" altLang="zh-CN" dirty="0">
                <a:latin typeface="+mn-lt"/>
                <a:ea typeface="+mn-ea"/>
                <a:cs typeface="+mn-cs"/>
              </a:rPr>
              <a:t>max</a:t>
            </a:r>
            <a:r>
              <a:rPr kumimoji="1" lang="zh-CN" altLang="zh-CN" dirty="0">
                <a:latin typeface="+mn-lt"/>
                <a:ea typeface="+mn-ea"/>
                <a:cs typeface="+mn-cs"/>
              </a:rPr>
              <a:t>函数：</a:t>
            </a:r>
            <a:endParaRPr kumimoji="1" lang="zh-CN" altLang="zh-CN"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max(int x,int y)</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z;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z=x&gt;y?x:y;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return(z);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pic>
        <p:nvPicPr>
          <p:cNvPr id="39940"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函数调用时的数据传递</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309813" y="1500188"/>
            <a:ext cx="7858125" cy="4929188"/>
          </a:xfrm>
          <a:prstGeom prst="rect">
            <a:avLst/>
          </a:prstGeom>
          <a:noFill/>
          <a:ln w="9525">
            <a:noFill/>
            <a:miter lim="800000"/>
          </a:ln>
        </p:spPr>
        <p:txBody>
          <a:bodyPr/>
          <a:lstStyle/>
          <a:p>
            <a:pPr marR="0" defTabSz="914400">
              <a:buClrTx/>
              <a:buSzTx/>
              <a:buFontTx/>
              <a:buNone/>
              <a:defRPr/>
            </a:pPr>
            <a:r>
              <a:rPr kumimoji="1" lang="zh-CN" altLang="en-US" sz="3200" b="1" kern="1200" cap="none" spc="0" normalizeH="0" baseline="0" noProof="0" dirty="0">
                <a:solidFill>
                  <a:srgbClr val="9D138D"/>
                </a:solidFill>
                <a:latin typeface="+mn-lt"/>
                <a:ea typeface="+mn-ea"/>
                <a:cs typeface="+mn-cs"/>
              </a:rPr>
              <a:t>在</a:t>
            </a:r>
            <a:r>
              <a:rPr kumimoji="1" lang="en-US" altLang="zh-CN" sz="3200" b="1" kern="1200" cap="none" spc="0" normalizeH="0" baseline="0" noProof="0" dirty="0">
                <a:solidFill>
                  <a:srgbClr val="9D138D"/>
                </a:solidFill>
                <a:latin typeface="+mn-lt"/>
                <a:ea typeface="+mn-ea"/>
                <a:cs typeface="+mn-cs"/>
              </a:rPr>
              <a:t>max</a:t>
            </a:r>
            <a:r>
              <a:rPr kumimoji="1" lang="zh-CN" altLang="en-US" sz="3200" b="1" kern="1200" cap="none" spc="0" normalizeH="0" baseline="0" noProof="0" dirty="0">
                <a:solidFill>
                  <a:srgbClr val="9D138D"/>
                </a:solidFill>
                <a:latin typeface="+mn-lt"/>
                <a:ea typeface="+mn-ea"/>
                <a:cs typeface="+mn-cs"/>
              </a:rPr>
              <a:t>函数上面</a:t>
            </a:r>
            <a:r>
              <a:rPr kumimoji="1" lang="zh-CN" altLang="en-US" sz="3200" b="1" kern="1200" cap="none" spc="0" normalizeH="0" baseline="0" noProof="0" dirty="0">
                <a:latin typeface="+mn-lt"/>
                <a:ea typeface="+mn-ea"/>
                <a:cs typeface="+mn-cs"/>
              </a:rPr>
              <a:t>，</a:t>
            </a:r>
            <a:r>
              <a:rPr kumimoji="1" lang="zh-CN" altLang="zh-CN" sz="3200" b="1" kern="1200" cap="none" spc="0" normalizeH="0" baseline="0" noProof="0" dirty="0">
                <a:latin typeface="+mn-lt"/>
                <a:ea typeface="+mn-ea"/>
                <a:cs typeface="+mn-cs"/>
              </a:rPr>
              <a:t>再编写主函数</a:t>
            </a:r>
            <a:endParaRPr kumimoji="1" lang="zh-CN" altLang="zh-CN" sz="3200" b="1" kern="1200" cap="none" spc="0" normalizeH="0" baseline="0" noProof="0" dirty="0">
              <a:latin typeface="+mn-lt"/>
              <a:ea typeface="+mn-ea"/>
              <a:cs typeface="+mn-cs"/>
            </a:endParaRPr>
          </a:p>
          <a:p>
            <a:pPr marL="342900" marR="0" indent="-342900" defTabSz="914400" eaLnBrk="0" hangingPunct="0">
              <a:spcBef>
                <a:spcPct val="20000"/>
              </a:spcBef>
              <a:buClrTx/>
              <a:buSzTx/>
              <a:buFontTx/>
              <a:buNone/>
              <a:defRPr/>
            </a:pPr>
            <a:r>
              <a:rPr kumimoji="1" lang="en-US" altLang="zh-CN" sz="2800" b="1" kern="1200" cap="none" spc="0" normalizeH="0" baseline="0" noProof="0" dirty="0">
                <a:latin typeface="+mn-lt"/>
                <a:ea typeface="+mn-ea"/>
                <a:cs typeface="+mn-cs"/>
              </a:rPr>
              <a:t>#include &lt;</a:t>
            </a:r>
            <a:r>
              <a:rPr kumimoji="1" lang="en-US" altLang="zh-CN" sz="2800" b="1" kern="1200" cap="none" spc="0" normalizeH="0" baseline="0" noProof="0" dirty="0" err="1">
                <a:latin typeface="+mn-lt"/>
                <a:ea typeface="+mn-ea"/>
                <a:cs typeface="+mn-cs"/>
              </a:rPr>
              <a:t>stdio.h</a:t>
            </a:r>
            <a:r>
              <a:rPr kumimoji="1" lang="en-US" altLang="zh-CN" sz="2800" b="1" kern="1200" cap="none" spc="0" normalizeH="0" baseline="0" noProof="0" dirty="0">
                <a:latin typeface="+mn-lt"/>
                <a:ea typeface="+mn-ea"/>
                <a:cs typeface="+mn-cs"/>
              </a:rPr>
              <a:t>&gt;</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main()</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max(</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x,int</a:t>
            </a:r>
            <a:r>
              <a:rPr kumimoji="1" lang="en-US" altLang="zh-CN" sz="2800" b="1" kern="1200" cap="none" spc="0" normalizeH="0" baseline="0" noProof="0" dirty="0">
                <a:latin typeface="+mn-lt"/>
                <a:ea typeface="+mn-ea"/>
                <a:cs typeface="+mn-cs"/>
              </a:rPr>
              <a:t> y);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a,b,c</a:t>
            </a:r>
            <a:r>
              <a:rPr kumimoji="1" lang="en-US" altLang="zh-CN" sz="2800" b="1" kern="1200" cap="none" spc="0" normalizeH="0" baseline="0" noProof="0" dirty="0">
                <a:latin typeface="+mn-lt"/>
                <a:ea typeface="+mn-ea"/>
                <a:cs typeface="+mn-cs"/>
              </a:rPr>
              <a:t>;  </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printf</a:t>
            </a:r>
            <a:r>
              <a:rPr kumimoji="1" lang="en-US" altLang="zh-CN" sz="2800" b="1" kern="1200" cap="none" spc="0" normalizeH="0" baseline="0" noProof="0" dirty="0">
                <a:latin typeface="+mn-lt"/>
                <a:ea typeface="+mn-ea"/>
                <a:cs typeface="+mn-cs"/>
              </a:rPr>
              <a:t>(“two integer numbers: ");   </a:t>
            </a:r>
            <a:endParaRPr kumimoji="1" lang="zh-CN" altLang="zh-CN" sz="2800" b="1" kern="1200" cap="none" spc="0" normalizeH="0" baseline="0" noProof="0" dirty="0" err="1">
              <a:latin typeface="+mn-lt"/>
              <a:ea typeface="+mn-ea"/>
              <a:cs typeface="+mn-cs"/>
            </a:endParaRPr>
          </a:p>
          <a:p>
            <a:pPr marL="342900" marR="0" indent="-342900" defTabSz="914400" eaLnBrk="0" hangingPunct="0">
              <a:spcBef>
                <a:spcPct val="20000"/>
              </a:spcBef>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scanf</a:t>
            </a:r>
            <a:r>
              <a:rPr kumimoji="1" lang="en-US" altLang="zh-CN" sz="2800" b="1" kern="1200" cap="none" spc="0" normalizeH="0" baseline="0" noProof="0" dirty="0">
                <a:latin typeface="+mn-lt"/>
                <a:ea typeface="+mn-ea"/>
                <a:cs typeface="+mn-cs"/>
              </a:rPr>
              <a:t>(“%</a:t>
            </a:r>
            <a:r>
              <a:rPr kumimoji="1" lang="en-US" altLang="zh-CN" sz="2800" b="1" kern="1200" cap="none" spc="0" normalizeH="0" baseline="0" noProof="0" dirty="0" err="1">
                <a:latin typeface="+mn-lt"/>
                <a:ea typeface="+mn-ea"/>
                <a:cs typeface="+mn-cs"/>
              </a:rPr>
              <a:t>d,%d”,&amp;a,&amp;b</a:t>
            </a:r>
            <a:r>
              <a:rPr kumimoji="1" lang="en-US" altLang="zh-CN" sz="2800" b="1" kern="1200" cap="none" spc="0" normalizeH="0" baseline="0" noProof="0" dirty="0">
                <a:latin typeface="+mn-lt"/>
                <a:ea typeface="+mn-ea"/>
                <a:cs typeface="+mn-cs"/>
              </a:rPr>
              <a:t>); </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Tx/>
              <a:buNone/>
              <a:defRPr/>
            </a:pPr>
            <a:r>
              <a:rPr kumimoji="1" lang="en-US" altLang="zh-CN" sz="2800" b="1" kern="1200" cap="none" spc="0" normalizeH="0" baseline="0" noProof="0" dirty="0">
                <a:latin typeface="+mn-lt"/>
                <a:ea typeface="+mn-ea"/>
                <a:cs typeface="+mn-cs"/>
              </a:rPr>
              <a:t>   c=</a:t>
            </a:r>
            <a:r>
              <a:rPr kumimoji="1" lang="en-US" altLang="zh-CN" sz="2800" b="1" kern="1200" cap="none" spc="0" normalizeH="0" baseline="0" noProof="0" dirty="0">
                <a:solidFill>
                  <a:srgbClr val="00B050"/>
                </a:solidFill>
                <a:latin typeface="+mn-lt"/>
                <a:ea typeface="+mn-ea"/>
                <a:cs typeface="+mn-cs"/>
              </a:rPr>
              <a:t>max(</a:t>
            </a:r>
            <a:r>
              <a:rPr kumimoji="1" lang="en-US" altLang="zh-CN" sz="2800" b="1" kern="1200" cap="none" spc="0" normalizeH="0" baseline="0" noProof="0" dirty="0" err="1">
                <a:solidFill>
                  <a:srgbClr val="00B050"/>
                </a:solidFill>
                <a:latin typeface="+mn-lt"/>
                <a:ea typeface="+mn-ea"/>
                <a:cs typeface="+mn-cs"/>
              </a:rPr>
              <a:t>a,b</a:t>
            </a:r>
            <a:r>
              <a:rPr kumimoji="1" lang="en-US" altLang="zh-CN" sz="2800" b="1" kern="1200" cap="none" spc="0" normalizeH="0" baseline="0" noProof="0" dirty="0">
                <a:solidFill>
                  <a:srgbClr val="00B050"/>
                </a:solidFill>
                <a:latin typeface="+mn-lt"/>
                <a:ea typeface="+mn-ea"/>
                <a:cs typeface="+mn-cs"/>
              </a:rPr>
              <a:t>)</a:t>
            </a:r>
            <a:r>
              <a:rPr kumimoji="1" lang="en-US" altLang="zh-CN" sz="2800" b="1" kern="1200" cap="none" spc="0" normalizeH="0" baseline="0" noProof="0" dirty="0">
                <a:latin typeface="+mn-lt"/>
                <a:ea typeface="+mn-ea"/>
                <a:cs typeface="+mn-cs"/>
              </a:rPr>
              <a:t>; </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printf</a:t>
            </a:r>
            <a:r>
              <a:rPr kumimoji="1" lang="en-US" altLang="zh-CN" sz="2800" b="1" kern="1200" cap="none" spc="0" normalizeH="0" baseline="0" noProof="0" dirty="0">
                <a:latin typeface="+mn-lt"/>
                <a:ea typeface="+mn-ea"/>
                <a:cs typeface="+mn-cs"/>
              </a:rPr>
              <a:t>(“max is %d\</a:t>
            </a:r>
            <a:r>
              <a:rPr kumimoji="1" lang="en-US" altLang="zh-CN" sz="2800" b="1" kern="1200" cap="none" spc="0" normalizeH="0" baseline="0" noProof="0" dirty="0" err="1">
                <a:latin typeface="+mn-lt"/>
                <a:ea typeface="+mn-ea"/>
                <a:cs typeface="+mn-cs"/>
              </a:rPr>
              <a:t>n”,c</a:t>
            </a:r>
            <a:r>
              <a:rPr kumimoji="1" lang="en-US" altLang="zh-CN" sz="2800" b="1" kern="1200" cap="none" spc="0" normalizeH="0" baseline="0" noProof="0" dirty="0">
                <a:latin typeface="+mn-lt"/>
                <a:ea typeface="+mn-ea"/>
                <a:cs typeface="+mn-cs"/>
              </a:rPr>
              <a:t>); </a:t>
            </a:r>
            <a:endParaRPr kumimoji="1" lang="zh-CN" altLang="zh-CN" sz="2800" b="1" kern="1200" cap="none" spc="0" normalizeH="0" baseline="0" noProof="0" dirty="0">
              <a:latin typeface="+mn-lt"/>
              <a:ea typeface="+mn-ea"/>
              <a:cs typeface="+mn-cs"/>
            </a:endParaRPr>
          </a:p>
          <a:p>
            <a:pPr marL="342900" marR="0" indent="-342900" defTabSz="914400" eaLnBrk="0" hangingPunct="0">
              <a:spcBef>
                <a:spcPct val="20000"/>
              </a:spcBef>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p:txBody>
      </p:sp>
      <p:sp>
        <p:nvSpPr>
          <p:cNvPr id="6" name="TextBox 5"/>
          <p:cNvSpPr txBox="1"/>
          <p:nvPr/>
        </p:nvSpPr>
        <p:spPr>
          <a:xfrm>
            <a:off x="5238750" y="4643438"/>
            <a:ext cx="5357813" cy="521970"/>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实参可以是常量、变量或表达式</a:t>
            </a:r>
            <a:endParaRPr lang="zh-CN" altLang="en-US" sz="2800" b="1" dirty="0">
              <a:solidFill>
                <a:srgbClr val="0000CC"/>
              </a:solidFill>
              <a:latin typeface="Arial" panose="020B0604020202020204" pitchFamily="34" charset="0"/>
            </a:endParaRPr>
          </a:p>
        </p:txBody>
      </p:sp>
      <p:sp>
        <p:nvSpPr>
          <p:cNvPr id="7" name="矩形 6"/>
          <p:cNvSpPr/>
          <p:nvPr/>
        </p:nvSpPr>
        <p:spPr>
          <a:xfrm>
            <a:off x="4238625" y="4714875"/>
            <a:ext cx="714375" cy="428625"/>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40966" name="Picture 6"/>
          <p:cNvPicPr>
            <a:picLocks noChangeAspect="1"/>
          </p:cNvPicPr>
          <p:nvPr/>
        </p:nvPicPr>
        <p:blipFill>
          <a:blip r:embed="rId1"/>
          <a:stretch>
            <a:fillRect/>
          </a:stretch>
        </p:blipFill>
        <p:spPr>
          <a:xfrm>
            <a:off x="3667125" y="5786438"/>
            <a:ext cx="5643563" cy="506412"/>
          </a:xfrm>
          <a:prstGeom prst="rect">
            <a:avLst/>
          </a:prstGeom>
          <a:noFill/>
          <a:ln w="9525">
            <a:noFill/>
          </a:ln>
        </p:spPr>
      </p:pic>
      <p:pic>
        <p:nvPicPr>
          <p:cNvPr id="40967" name="Picture 7"/>
          <p:cNvPicPr>
            <a:picLocks noChangeAspect="1"/>
          </p:cNvPicPr>
          <p:nvPr/>
        </p:nvPicPr>
        <p:blipFill>
          <a:blip r:embed="rId2"/>
          <a:stretch>
            <a:fillRect/>
          </a:stretch>
        </p:blipFill>
        <p:spPr>
          <a:xfrm>
            <a:off x="3667125" y="6286500"/>
            <a:ext cx="5641975" cy="425450"/>
          </a:xfrm>
          <a:prstGeom prst="rect">
            <a:avLst/>
          </a:prstGeom>
          <a:noFill/>
          <a:ln w="9525">
            <a:noFill/>
          </a:ln>
        </p:spPr>
      </p:pic>
      <p:pic>
        <p:nvPicPr>
          <p:cNvPr id="40968" name="图片 7" descr="Untitled2.png">
            <a:hlinkClick r:id="rId3" action="ppaction://hlinksldjump"/>
          </p:cNvPr>
          <p:cNvPicPr>
            <a:picLocks noChangeAspect="1"/>
          </p:cNvPicPr>
          <p:nvPr/>
        </p:nvPicPr>
        <p:blipFill>
          <a:blip r:embed="rId4"/>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40966"/>
                                        </p:tgtEl>
                                        <p:attrNameLst>
                                          <p:attrName>style.visibility</p:attrName>
                                        </p:attrNameLst>
                                      </p:cBhvr>
                                      <p:to>
                                        <p:strVal val="visible"/>
                                      </p:to>
                                    </p:set>
                                    <p:animEffect transition="in" filter="blinds(horizontal)">
                                      <p:cBhvr>
                                        <p:cTn id="16" dur="500"/>
                                        <p:tgtEl>
                                          <p:spTgt spid="40966"/>
                                        </p:tgtEl>
                                      </p:cBhvr>
                                    </p:animEffect>
                                  </p:childTnLst>
                                </p:cTn>
                              </p:par>
                              <p:par>
                                <p:cTn id="17" presetID="3" presetClass="entr" presetSubtype="10" fill="hold" nodeType="withEffect">
                                  <p:stCondLst>
                                    <p:cond delay="0"/>
                                  </p:stCondLst>
                                  <p:childTnLst>
                                    <p:set>
                                      <p:cBhvr>
                                        <p:cTn id="18" dur="1" fill="hold">
                                          <p:stCondLst>
                                            <p:cond delay="0"/>
                                          </p:stCondLst>
                                        </p:cTn>
                                        <p:tgtEl>
                                          <p:spTgt spid="40967"/>
                                        </p:tgtEl>
                                        <p:attrNameLst>
                                          <p:attrName>style.visibility</p:attrName>
                                        </p:attrNameLst>
                                      </p:cBhvr>
                                      <p:to>
                                        <p:strVal val="visible"/>
                                      </p:to>
                                    </p:set>
                                    <p:animEffect transition="in" filter="blinds(horizontal)">
                                      <p:cBhvr>
                                        <p:cTn id="19" dur="500"/>
                                        <p:tgtEl>
                                          <p:spTgt spid="40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5.3.2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函数调用时的数据传递</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309813" y="1500188"/>
            <a:ext cx="7858125" cy="4357688"/>
          </a:xfrm>
          <a:prstGeom prst="rect">
            <a:avLst/>
          </a:prstGeom>
          <a:noFill/>
          <a:ln w="9525">
            <a:noFill/>
            <a:miter lim="800000"/>
          </a:ln>
        </p:spPr>
        <p:txBody>
          <a:bodyPr/>
          <a:lstStyle/>
          <a:p>
            <a:pPr marR="0" defTabSz="914400">
              <a:buClrTx/>
              <a:buSzTx/>
              <a:buFontTx/>
              <a:buNone/>
              <a:defRPr/>
            </a:pPr>
            <a:r>
              <a:rPr kumimoji="1" lang="en-US" altLang="zh-CN" sz="3200" b="1" kern="1200" cap="none" spc="0" normalizeH="0" baseline="0" noProof="0" dirty="0">
                <a:latin typeface="+mn-lt"/>
                <a:ea typeface="+mn-ea"/>
                <a:cs typeface="+mn-cs"/>
              </a:rPr>
              <a:t>     </a:t>
            </a:r>
            <a:r>
              <a:rPr kumimoji="1" lang="en-US" altLang="zh-CN" sz="3200" b="1" kern="1200" cap="none" spc="0" normalizeH="0" baseline="0" noProof="0" dirty="0">
                <a:solidFill>
                  <a:srgbClr val="00B050"/>
                </a:solidFill>
                <a:latin typeface="+mn-lt"/>
                <a:ea typeface="+mn-ea"/>
                <a:cs typeface="+mn-cs"/>
              </a:rPr>
              <a:t>c=max(</a:t>
            </a:r>
            <a:r>
              <a:rPr kumimoji="1" lang="en-US" altLang="zh-CN" sz="3200" b="1" kern="1200" cap="none" spc="0" normalizeH="0" baseline="0" noProof="0" dirty="0" err="1">
                <a:solidFill>
                  <a:srgbClr val="00B050"/>
                </a:solidFill>
                <a:latin typeface="+mn-lt"/>
                <a:ea typeface="+mn-ea"/>
                <a:cs typeface="+mn-cs"/>
              </a:rPr>
              <a:t>a,b</a:t>
            </a:r>
            <a:r>
              <a:rPr kumimoji="1" lang="en-US" altLang="zh-CN" sz="3200" b="1" kern="1200" cap="none" spc="0" normalizeH="0" baseline="0" noProof="0" dirty="0">
                <a:solidFill>
                  <a:srgbClr val="00B050"/>
                </a:solidFill>
                <a:latin typeface="+mn-lt"/>
                <a:ea typeface="+mn-ea"/>
                <a:cs typeface="+mn-cs"/>
              </a:rPr>
              <a:t>);      </a:t>
            </a:r>
            <a:r>
              <a:rPr kumimoji="1" lang="zh-CN" altLang="en-US" sz="3200" b="1" kern="1200" cap="none" spc="0" normalizeH="0" baseline="0" noProof="0" dirty="0">
                <a:solidFill>
                  <a:srgbClr val="0000CC"/>
                </a:solidFill>
                <a:latin typeface="+mn-lt"/>
                <a:ea typeface="+mn-ea"/>
                <a:cs typeface="+mn-cs"/>
              </a:rPr>
              <a:t>（</a:t>
            </a:r>
            <a:r>
              <a:rPr kumimoji="1" lang="en-US" altLang="zh-CN" sz="3200" b="1" kern="1200" cap="none" spc="0" normalizeH="0" baseline="0" noProof="0" dirty="0">
                <a:solidFill>
                  <a:srgbClr val="0000CC"/>
                </a:solidFill>
                <a:latin typeface="+mn-lt"/>
                <a:ea typeface="+mn-ea"/>
                <a:cs typeface="+mn-cs"/>
              </a:rPr>
              <a:t>main</a:t>
            </a:r>
            <a:r>
              <a:rPr kumimoji="1" lang="zh-CN" altLang="en-US" sz="3200" b="1" kern="1200" cap="none" spc="0" normalizeH="0" baseline="0" noProof="0" dirty="0">
                <a:solidFill>
                  <a:srgbClr val="0000CC"/>
                </a:solidFill>
                <a:latin typeface="+mn-lt"/>
                <a:ea typeface="+mn-ea"/>
                <a:cs typeface="+mn-cs"/>
              </a:rPr>
              <a:t>函数）</a:t>
            </a:r>
            <a:endParaRPr kumimoji="1" lang="en-US" altLang="zh-CN" sz="3200" b="1" kern="1200" cap="none" spc="0" normalizeH="0" baseline="0" noProof="0" dirty="0">
              <a:solidFill>
                <a:srgbClr val="0000CC"/>
              </a:solidFill>
              <a:latin typeface="+mn-lt"/>
              <a:ea typeface="+mn-ea"/>
              <a:cs typeface="+mn-cs"/>
            </a:endParaRPr>
          </a:p>
          <a:p>
            <a:pPr marR="0" defTabSz="914400">
              <a:buClrTx/>
              <a:buSzTx/>
              <a:buFontTx/>
              <a:buNone/>
              <a:defRPr/>
            </a:pPr>
            <a:endParaRPr kumimoji="1" lang="zh-CN" altLang="zh-CN" sz="3200" b="1" kern="1200" cap="none" spc="0" normalizeH="0" baseline="0" noProof="0" dirty="0">
              <a:latin typeface="+mn-lt"/>
              <a:ea typeface="+mn-ea"/>
              <a:cs typeface="+mn-cs"/>
            </a:endParaRPr>
          </a:p>
          <a:p>
            <a:pPr marR="0" defTabSz="914400">
              <a:buClrTx/>
              <a:buSzTx/>
              <a:buFontTx/>
              <a:buNone/>
              <a:defRPr/>
            </a:pPr>
            <a:r>
              <a:rPr kumimoji="1" lang="en-US" altLang="zh-CN" sz="3200" b="1" kern="1200" cap="none" spc="0" normalizeH="0" baseline="0" noProof="0" dirty="0" err="1">
                <a:solidFill>
                  <a:srgbClr val="9D138D"/>
                </a:solidFill>
                <a:latin typeface="+mn-lt"/>
                <a:ea typeface="+mn-ea"/>
                <a:cs typeface="+mn-cs"/>
              </a:rPr>
              <a:t>int</a:t>
            </a:r>
            <a:r>
              <a:rPr kumimoji="1" lang="en-US" altLang="zh-CN" sz="3200" b="1" kern="1200" cap="none" spc="0" normalizeH="0" baseline="0" noProof="0" dirty="0">
                <a:solidFill>
                  <a:srgbClr val="9D138D"/>
                </a:solidFill>
                <a:latin typeface="+mn-lt"/>
                <a:ea typeface="+mn-ea"/>
                <a:cs typeface="+mn-cs"/>
              </a:rPr>
              <a:t> max(</a:t>
            </a:r>
            <a:r>
              <a:rPr kumimoji="1" lang="en-US" altLang="zh-CN" sz="3200" b="1" kern="1200" cap="none" spc="0" normalizeH="0" baseline="0" noProof="0" dirty="0" err="1">
                <a:solidFill>
                  <a:srgbClr val="9D138D"/>
                </a:solidFill>
                <a:latin typeface="+mn-lt"/>
                <a:ea typeface="+mn-ea"/>
                <a:cs typeface="+mn-cs"/>
              </a:rPr>
              <a:t>int</a:t>
            </a:r>
            <a:r>
              <a:rPr kumimoji="1" lang="en-US" altLang="zh-CN" sz="3200" b="1" kern="1200" cap="none" spc="0" normalizeH="0" baseline="0" noProof="0" dirty="0">
                <a:solidFill>
                  <a:srgbClr val="9D138D"/>
                </a:solidFill>
                <a:latin typeface="+mn-lt"/>
                <a:ea typeface="+mn-ea"/>
                <a:cs typeface="+mn-cs"/>
              </a:rPr>
              <a:t> x, </a:t>
            </a:r>
            <a:r>
              <a:rPr kumimoji="1" lang="en-US" altLang="zh-CN" sz="3200" b="1" kern="1200" cap="none" spc="0" normalizeH="0" baseline="0" noProof="0" dirty="0" err="1">
                <a:solidFill>
                  <a:srgbClr val="9D138D"/>
                </a:solidFill>
                <a:latin typeface="+mn-lt"/>
                <a:ea typeface="+mn-ea"/>
                <a:cs typeface="+mn-cs"/>
              </a:rPr>
              <a:t>int</a:t>
            </a:r>
            <a:r>
              <a:rPr kumimoji="1" lang="en-US" altLang="zh-CN" sz="3200" b="1" kern="1200" cap="none" spc="0" normalizeH="0" baseline="0" noProof="0" dirty="0">
                <a:solidFill>
                  <a:srgbClr val="9D138D"/>
                </a:solidFill>
                <a:latin typeface="+mn-lt"/>
                <a:ea typeface="+mn-ea"/>
                <a:cs typeface="+mn-cs"/>
              </a:rPr>
              <a:t> y)  </a:t>
            </a:r>
            <a:r>
              <a:rPr kumimoji="1" lang="zh-CN" altLang="en-US" sz="3200" b="1" kern="1200" cap="none" spc="0" normalizeH="0" baseline="0" noProof="0" dirty="0">
                <a:solidFill>
                  <a:srgbClr val="0000CC"/>
                </a:solidFill>
                <a:latin typeface="+mn-lt"/>
                <a:ea typeface="+mn-ea"/>
                <a:cs typeface="+mn-cs"/>
              </a:rPr>
              <a:t>（</a:t>
            </a:r>
            <a:r>
              <a:rPr kumimoji="1" lang="en-US" altLang="zh-CN" sz="3200" b="1" kern="1200" cap="none" spc="0" normalizeH="0" baseline="0" noProof="0" dirty="0">
                <a:solidFill>
                  <a:srgbClr val="0000CC"/>
                </a:solidFill>
                <a:latin typeface="+mn-lt"/>
                <a:ea typeface="+mn-ea"/>
                <a:cs typeface="+mn-cs"/>
              </a:rPr>
              <a:t>max</a:t>
            </a:r>
            <a:r>
              <a:rPr kumimoji="1" lang="zh-CN" altLang="en-US" sz="3200" b="1" kern="1200" cap="none" spc="0" normalizeH="0" baseline="0" noProof="0" dirty="0">
                <a:solidFill>
                  <a:srgbClr val="0000CC"/>
                </a:solidFill>
                <a:latin typeface="+mn-lt"/>
                <a:ea typeface="+mn-ea"/>
                <a:cs typeface="+mn-cs"/>
              </a:rPr>
              <a:t>函数）</a:t>
            </a:r>
            <a:endParaRPr kumimoji="1" lang="zh-CN" altLang="zh-CN" sz="3200" b="1" kern="1200" cap="none" spc="0" normalizeH="0" baseline="0" noProof="0" dirty="0">
              <a:solidFill>
                <a:srgbClr val="0000CC"/>
              </a:solidFill>
              <a:latin typeface="+mn-lt"/>
              <a:ea typeface="+mn-ea"/>
              <a:cs typeface="+mn-cs"/>
            </a:endParaRPr>
          </a:p>
          <a:p>
            <a:pPr marR="0" defTabSz="914400">
              <a:buClrTx/>
              <a:buSzTx/>
              <a:buFontTx/>
              <a:buNone/>
              <a:defRPr/>
            </a:pPr>
            <a:r>
              <a:rPr kumimoji="1" lang="en-US" altLang="zh-CN" sz="3200" b="1" kern="1200" cap="none" spc="0" normalizeH="0" baseline="0" noProof="0" dirty="0">
                <a:solidFill>
                  <a:srgbClr val="9D138D"/>
                </a:solidFill>
                <a:latin typeface="+mn-lt"/>
                <a:ea typeface="+mn-ea"/>
                <a:cs typeface="+mn-cs"/>
              </a:rPr>
              <a:t>{</a:t>
            </a:r>
            <a:endParaRPr kumimoji="1" lang="zh-CN" altLang="zh-CN" sz="3200" b="1" kern="1200" cap="none" spc="0" normalizeH="0" baseline="0" noProof="0" dirty="0">
              <a:solidFill>
                <a:srgbClr val="9D138D"/>
              </a:solidFill>
              <a:latin typeface="+mn-lt"/>
              <a:ea typeface="+mn-ea"/>
              <a:cs typeface="+mn-cs"/>
            </a:endParaRPr>
          </a:p>
          <a:p>
            <a:pPr marR="0" defTabSz="914400">
              <a:buClrTx/>
              <a:buSzTx/>
              <a:buFontTx/>
              <a:buNone/>
              <a:defRPr/>
            </a:pPr>
            <a:r>
              <a:rPr kumimoji="1" lang="en-US" altLang="zh-CN" sz="3200" b="1" kern="1200" cap="none" spc="0" normalizeH="0" baseline="0" noProof="0" dirty="0">
                <a:solidFill>
                  <a:srgbClr val="9D138D"/>
                </a:solidFill>
                <a:latin typeface="+mn-lt"/>
                <a:ea typeface="+mn-ea"/>
                <a:cs typeface="+mn-cs"/>
              </a:rPr>
              <a:t>     </a:t>
            </a:r>
            <a:r>
              <a:rPr kumimoji="1" lang="en-US" altLang="zh-CN" sz="3200" b="1" kern="1200" cap="none" spc="0" normalizeH="0" baseline="0" noProof="0" dirty="0" err="1">
                <a:solidFill>
                  <a:srgbClr val="9D138D"/>
                </a:solidFill>
                <a:latin typeface="+mn-lt"/>
                <a:ea typeface="+mn-ea"/>
                <a:cs typeface="+mn-cs"/>
              </a:rPr>
              <a:t>int</a:t>
            </a:r>
            <a:r>
              <a:rPr kumimoji="1" lang="en-US" altLang="zh-CN" sz="3200" b="1" kern="1200" cap="none" spc="0" normalizeH="0" baseline="0" noProof="0" dirty="0">
                <a:solidFill>
                  <a:srgbClr val="9D138D"/>
                </a:solidFill>
                <a:latin typeface="+mn-lt"/>
                <a:ea typeface="+mn-ea"/>
                <a:cs typeface="+mn-cs"/>
              </a:rPr>
              <a:t> z; </a:t>
            </a:r>
            <a:endParaRPr kumimoji="1" lang="zh-CN" altLang="zh-CN" sz="3200" b="1" kern="1200" cap="none" spc="0" normalizeH="0" baseline="0" noProof="0" dirty="0">
              <a:solidFill>
                <a:srgbClr val="9D138D"/>
              </a:solidFill>
              <a:latin typeface="+mn-lt"/>
              <a:ea typeface="+mn-ea"/>
              <a:cs typeface="+mn-cs"/>
            </a:endParaRPr>
          </a:p>
          <a:p>
            <a:pPr marR="0" defTabSz="914400">
              <a:buClrTx/>
              <a:buSzTx/>
              <a:buFontTx/>
              <a:buNone/>
              <a:defRPr/>
            </a:pPr>
            <a:r>
              <a:rPr kumimoji="1" lang="en-US" altLang="zh-CN" sz="3200" b="1" kern="1200" cap="none" spc="0" normalizeH="0" baseline="0" noProof="0" dirty="0">
                <a:solidFill>
                  <a:srgbClr val="9D138D"/>
                </a:solidFill>
                <a:latin typeface="+mn-lt"/>
                <a:ea typeface="+mn-ea"/>
                <a:cs typeface="+mn-cs"/>
              </a:rPr>
              <a:t>     z=x&gt;</a:t>
            </a:r>
            <a:r>
              <a:rPr kumimoji="1" lang="en-US" altLang="zh-CN" sz="3200" b="1" kern="1200" cap="none" spc="0" normalizeH="0" baseline="0" noProof="0" dirty="0" err="1">
                <a:solidFill>
                  <a:srgbClr val="9D138D"/>
                </a:solidFill>
                <a:latin typeface="+mn-lt"/>
                <a:ea typeface="+mn-ea"/>
                <a:cs typeface="+mn-cs"/>
              </a:rPr>
              <a:t>y?x:y</a:t>
            </a:r>
            <a:r>
              <a:rPr kumimoji="1" lang="en-US" altLang="zh-CN" sz="3200" b="1" kern="1200" cap="none" spc="0" normalizeH="0" baseline="0" noProof="0" dirty="0">
                <a:solidFill>
                  <a:srgbClr val="9D138D"/>
                </a:solidFill>
                <a:latin typeface="+mn-lt"/>
                <a:ea typeface="+mn-ea"/>
                <a:cs typeface="+mn-cs"/>
              </a:rPr>
              <a:t>; </a:t>
            </a:r>
            <a:endParaRPr kumimoji="1" lang="zh-CN" altLang="zh-CN" sz="3200" b="1" kern="1200" cap="none" spc="0" normalizeH="0" baseline="0" noProof="0" dirty="0">
              <a:solidFill>
                <a:srgbClr val="9D138D"/>
              </a:solidFill>
              <a:latin typeface="+mn-lt"/>
              <a:ea typeface="+mn-ea"/>
              <a:cs typeface="+mn-cs"/>
            </a:endParaRPr>
          </a:p>
          <a:p>
            <a:pPr marR="0" defTabSz="914400">
              <a:buClrTx/>
              <a:buSzTx/>
              <a:buFontTx/>
              <a:buNone/>
              <a:defRPr/>
            </a:pPr>
            <a:r>
              <a:rPr kumimoji="1" lang="en-US" altLang="zh-CN" sz="3200" b="1" kern="1200" cap="none" spc="0" normalizeH="0" baseline="0" noProof="0" dirty="0">
                <a:solidFill>
                  <a:srgbClr val="9D138D"/>
                </a:solidFill>
                <a:latin typeface="+mn-lt"/>
                <a:ea typeface="+mn-ea"/>
                <a:cs typeface="+mn-cs"/>
              </a:rPr>
              <a:t>     return(z); </a:t>
            </a:r>
            <a:endParaRPr kumimoji="1" lang="zh-CN" altLang="zh-CN" sz="3200" b="1" kern="1200" cap="none" spc="0" normalizeH="0" baseline="0" noProof="0" dirty="0">
              <a:solidFill>
                <a:srgbClr val="9D138D"/>
              </a:solidFill>
              <a:latin typeface="+mn-lt"/>
              <a:ea typeface="+mn-ea"/>
              <a:cs typeface="+mn-cs"/>
            </a:endParaRPr>
          </a:p>
          <a:p>
            <a:pPr marR="0" defTabSz="914400">
              <a:buClrTx/>
              <a:buSzTx/>
              <a:buFontTx/>
              <a:buNone/>
              <a:defRPr/>
            </a:pPr>
            <a:r>
              <a:rPr kumimoji="1" lang="en-US" altLang="zh-CN" sz="3200" b="1" kern="1200" cap="none" spc="0" normalizeH="0" baseline="0" noProof="0" dirty="0">
                <a:solidFill>
                  <a:srgbClr val="9D138D"/>
                </a:solidFill>
                <a:latin typeface="+mn-lt"/>
                <a:ea typeface="+mn-ea"/>
                <a:cs typeface="+mn-cs"/>
              </a:rPr>
              <a:t>} </a:t>
            </a:r>
            <a:endParaRPr kumimoji="1" lang="zh-CN" altLang="zh-CN" sz="3200" b="1" kern="1200" cap="none" spc="0" normalizeH="0" baseline="0" noProof="0" dirty="0">
              <a:solidFill>
                <a:srgbClr val="9D138D"/>
              </a:solidFill>
              <a:latin typeface="+mn-lt"/>
              <a:ea typeface="+mn-ea"/>
              <a:cs typeface="+mn-cs"/>
            </a:endParaRPr>
          </a:p>
        </p:txBody>
      </p:sp>
      <p:cxnSp>
        <p:nvCxnSpPr>
          <p:cNvPr id="41988" name="直接连接符 8"/>
          <p:cNvCxnSpPr/>
          <p:nvPr/>
        </p:nvCxnSpPr>
        <p:spPr>
          <a:xfrm>
            <a:off x="2238375" y="2286000"/>
            <a:ext cx="7500938" cy="0"/>
          </a:xfrm>
          <a:prstGeom prst="line">
            <a:avLst/>
          </a:prstGeom>
          <a:ln w="38100" cap="flat" cmpd="sng">
            <a:solidFill>
              <a:schemeClr val="tx1"/>
            </a:solidFill>
            <a:prstDash val="dash"/>
            <a:miter/>
            <a:headEnd type="none" w="med" len="med"/>
            <a:tailEnd type="none" w="med" len="med"/>
          </a:ln>
        </p:spPr>
      </p:cxnSp>
      <p:cxnSp>
        <p:nvCxnSpPr>
          <p:cNvPr id="10" name="直接箭头连接符 55"/>
          <p:cNvCxnSpPr/>
          <p:nvPr/>
        </p:nvCxnSpPr>
        <p:spPr>
          <a:xfrm rot="-5400000" flipH="1">
            <a:off x="4738688" y="2214563"/>
            <a:ext cx="642937" cy="214312"/>
          </a:xfrm>
          <a:prstGeom prst="straightConnector1">
            <a:avLst/>
          </a:prstGeom>
          <a:ln w="38100" cap="flat" cmpd="sng">
            <a:solidFill>
              <a:srgbClr val="FF0000"/>
            </a:solidFill>
            <a:prstDash val="solid"/>
            <a:miter/>
            <a:headEnd type="none" w="med" len="med"/>
            <a:tailEnd type="arrow" w="med" len="med"/>
          </a:ln>
        </p:spPr>
      </p:cxnSp>
      <p:cxnSp>
        <p:nvCxnSpPr>
          <p:cNvPr id="12" name="直接箭头连接符 55"/>
          <p:cNvCxnSpPr/>
          <p:nvPr/>
        </p:nvCxnSpPr>
        <p:spPr>
          <a:xfrm>
            <a:off x="5381625" y="1928813"/>
            <a:ext cx="1143000" cy="714375"/>
          </a:xfrm>
          <a:prstGeom prst="straightConnector1">
            <a:avLst/>
          </a:prstGeom>
          <a:ln w="38100" cap="flat" cmpd="sng">
            <a:solidFill>
              <a:srgbClr val="FF0000"/>
            </a:solidFill>
            <a:prstDash val="solid"/>
            <a:miter/>
            <a:headEnd type="none" w="med" len="med"/>
            <a:tailEnd type="arrow" w="med" len="med"/>
          </a:ln>
        </p:spPr>
      </p:cxnSp>
      <p:sp>
        <p:nvSpPr>
          <p:cNvPr id="15" name="任意多边形 14"/>
          <p:cNvSpPr/>
          <p:nvPr/>
        </p:nvSpPr>
        <p:spPr>
          <a:xfrm>
            <a:off x="1971675" y="2001838"/>
            <a:ext cx="2981325" cy="3213100"/>
          </a:xfrm>
          <a:custGeom>
            <a:avLst/>
            <a:gdLst>
              <a:gd name="txL" fmla="*/ 0 w 2981195"/>
              <a:gd name="txT" fmla="*/ 0 h 3212926"/>
              <a:gd name="txR" fmla="*/ 2981195 w 2981195"/>
              <a:gd name="txB" fmla="*/ 3212926 h 3212926"/>
            </a:gdLst>
            <a:ahLst/>
            <a:cxnLst>
              <a:cxn ang="0">
                <a:pos x="2982235" y="3057678"/>
              </a:cxn>
              <a:cxn ang="0">
                <a:pos x="1253044" y="3145392"/>
              </a:cxn>
              <a:cxn ang="0">
                <a:pos x="350849" y="2644129"/>
              </a:cxn>
              <a:cxn ang="0">
                <a:pos x="37595" y="1328335"/>
              </a:cxn>
              <a:cxn ang="0">
                <a:pos x="288203" y="363415"/>
              </a:cxn>
              <a:cxn ang="0">
                <a:pos x="1766796" y="0"/>
              </a:cxn>
            </a:cxnLst>
            <a:rect l="txL" t="txT" r="txR" b="txB"/>
            <a:pathLst>
              <a:path w="2981195" h="3212926">
                <a:moveTo>
                  <a:pt x="2981195" y="3056351"/>
                </a:moveTo>
                <a:cubicBezTo>
                  <a:pt x="2336104" y="3134638"/>
                  <a:pt x="1691014" y="3212926"/>
                  <a:pt x="1252603" y="3144033"/>
                </a:cubicBezTo>
                <a:cubicBezTo>
                  <a:pt x="814192" y="3075140"/>
                  <a:pt x="553233" y="2945704"/>
                  <a:pt x="350729" y="2642992"/>
                </a:cubicBezTo>
                <a:cubicBezTo>
                  <a:pt x="148225" y="2340280"/>
                  <a:pt x="48017" y="1707715"/>
                  <a:pt x="37579" y="1327759"/>
                </a:cubicBezTo>
                <a:cubicBezTo>
                  <a:pt x="27141" y="947803"/>
                  <a:pt x="0" y="584548"/>
                  <a:pt x="288099" y="363255"/>
                </a:cubicBezTo>
                <a:cubicBezTo>
                  <a:pt x="576198" y="141962"/>
                  <a:pt x="1171184" y="70981"/>
                  <a:pt x="1766171" y="0"/>
                </a:cubicBezTo>
              </a:path>
            </a:pathLst>
          </a:custGeom>
          <a:noFill/>
          <a:ln w="38100" cap="flat" cmpd="sng">
            <a:solidFill>
              <a:srgbClr val="FF0000">
                <a:alpha val="100000"/>
              </a:srgbClr>
            </a:solidFill>
            <a:prstDash val="solid"/>
            <a:miter lim="800000"/>
            <a:headEnd type="none" w="med" len="med"/>
            <a:tailEnd type="arrow" w="med" len="med"/>
          </a:ln>
        </p:spPr>
        <p:txBody>
          <a:bodyPr/>
          <a:p>
            <a:endParaRPr lang="zh-CN" altLang="en-US"/>
          </a:p>
        </p:txBody>
      </p:sp>
      <p:pic>
        <p:nvPicPr>
          <p:cNvPr id="41992" name="图片 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Top)">
                                      <p:cBhvr>
                                        <p:cTn id="7" dur="500"/>
                                        <p:tgtEl>
                                          <p:spTgt spid="1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slide(fromTop)">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7" presetClass="entr" presetSubtype="1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000000"/>
                                          </p:val>
                                        </p:tav>
                                        <p:tav tm="100000">
                                          <p:val>
                                            <p:strVal val="#ppt_w"/>
                                          </p:val>
                                        </p:tav>
                                      </p:tavLst>
                                    </p:anim>
                                    <p:anim calcmode="lin" valueType="num">
                                      <p:cBhvr>
                                        <p:cTn id="17"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为什么要用函数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147" name="Rectangle 3"/>
          <p:cNvSpPr>
            <a:spLocks noGrp="1"/>
          </p:cNvSpPr>
          <p:nvPr>
            <p:ph idx="1"/>
          </p:nvPr>
        </p:nvSpPr>
        <p:spPr>
          <a:xfrm>
            <a:off x="1952625" y="1643063"/>
            <a:ext cx="8501063" cy="4214812"/>
          </a:xfrm>
        </p:spPr>
        <p:txBody>
          <a:bodyPr vert="horz" wrap="square" lIns="91440" tIns="45720" rIns="91440" bIns="45720" anchor="t" anchorCtr="0"/>
          <a:p>
            <a:pPr eaLnBrk="1" hangingPunct="1">
              <a:spcBef>
                <a:spcPct val="50000"/>
              </a:spcBef>
            </a:pPr>
            <a:r>
              <a:rPr kumimoji="1" lang="zh-CN" altLang="en-US" dirty="0">
                <a:latin typeface="+mn-lt"/>
                <a:ea typeface="+mn-ea"/>
                <a:cs typeface="+mn-cs"/>
              </a:rPr>
              <a:t>问题：</a:t>
            </a:r>
            <a:endParaRPr kumimoji="1" lang="en-US" altLang="zh-CN" dirty="0">
              <a:latin typeface="+mn-lt"/>
              <a:ea typeface="+mn-ea"/>
              <a:cs typeface="+mn-cs"/>
            </a:endParaRPr>
          </a:p>
          <a:p>
            <a:pPr lvl="1" eaLnBrk="1" hangingPunct="1">
              <a:spcBef>
                <a:spcPct val="50000"/>
              </a:spcBef>
            </a:pPr>
            <a:r>
              <a:rPr kumimoji="1" lang="zh-CN" altLang="zh-CN" dirty="0">
                <a:latin typeface="+mn-lt"/>
                <a:ea typeface="+mn-ea"/>
              </a:rPr>
              <a:t>如果程序的功能比较多，规模比较大，把所有代码都写在</a:t>
            </a:r>
            <a:r>
              <a:rPr kumimoji="1" lang="en-US" altLang="zh-CN" dirty="0">
                <a:latin typeface="+mn-lt"/>
                <a:ea typeface="+mn-ea"/>
              </a:rPr>
              <a:t>main</a:t>
            </a:r>
            <a:r>
              <a:rPr kumimoji="1" lang="zh-CN" altLang="zh-CN" dirty="0">
                <a:latin typeface="+mn-lt"/>
                <a:ea typeface="+mn-ea"/>
              </a:rPr>
              <a:t>函数中，就会使主函数变得庞杂、头绪不清，阅读和维护变得困难</a:t>
            </a:r>
            <a:endParaRPr kumimoji="1" lang="en-US" altLang="zh-CN" dirty="0">
              <a:latin typeface="+mn-lt"/>
              <a:ea typeface="+mn-ea"/>
            </a:endParaRPr>
          </a:p>
          <a:p>
            <a:pPr lvl="1" eaLnBrk="1" hangingPunct="1">
              <a:spcBef>
                <a:spcPct val="50000"/>
              </a:spcBef>
            </a:pPr>
            <a:r>
              <a:rPr kumimoji="1" lang="zh-CN" altLang="zh-CN" dirty="0">
                <a:latin typeface="+mn-lt"/>
                <a:ea typeface="+mn-ea"/>
              </a:rPr>
              <a:t>有时程序中要多次实现某一功能，就需要多次重复编写实现此功能的程序代码</a:t>
            </a:r>
            <a:r>
              <a:rPr kumimoji="1" lang="zh-CN" altLang="en-US" dirty="0">
                <a:latin typeface="+mn-lt"/>
                <a:ea typeface="+mn-ea"/>
              </a:rPr>
              <a:t>，</a:t>
            </a:r>
            <a:r>
              <a:rPr kumimoji="1" lang="zh-CN" altLang="zh-CN" dirty="0">
                <a:latin typeface="+mn-lt"/>
                <a:ea typeface="+mn-ea"/>
              </a:rPr>
              <a:t>这使程序冗长，不精炼</a:t>
            </a:r>
            <a:endParaRPr kumimoji="1" lang="en-US" altLang="zh-CN" dirty="0">
              <a:latin typeface="+mn-lt"/>
              <a:ea typeface="+mn-ea"/>
            </a:endParaRPr>
          </a:p>
        </p:txBody>
      </p:sp>
      <p:pic>
        <p:nvPicPr>
          <p:cNvPr id="6148"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5.3.3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函数调用的过程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309813" y="1500188"/>
            <a:ext cx="7858125" cy="2786063"/>
          </a:xfrm>
          <a:prstGeom prst="rect">
            <a:avLst/>
          </a:prstGeom>
          <a:noFill/>
          <a:ln w="9525">
            <a:noFill/>
            <a:miter lim="800000"/>
          </a:ln>
        </p:spPr>
        <p:txBody>
          <a:bodyPr/>
          <a:lstStyle/>
          <a:p>
            <a:pPr marR="0" defTabSz="914400">
              <a:lnSpc>
                <a:spcPct val="120000"/>
              </a:lnSpc>
              <a:buClrTx/>
              <a:buSzTx/>
              <a:buFontTx/>
              <a:buNone/>
              <a:defRPr/>
            </a:pPr>
            <a:r>
              <a:rPr kumimoji="1" lang="zh-CN" altLang="zh-CN" sz="3200" b="1" kern="1200" cap="none" spc="0" normalizeH="0" baseline="0" noProof="0" dirty="0">
                <a:latin typeface="+mn-lt"/>
                <a:ea typeface="+mn-ea"/>
                <a:cs typeface="+mn-cs"/>
              </a:rPr>
              <a:t>在定义函数中指定的形参，在未出现函数调用时，它们并不占内存中的存储单元。在发生函数调用时，函数</a:t>
            </a:r>
            <a:r>
              <a:rPr kumimoji="1" lang="en-US" altLang="zh-CN" sz="3200" b="1" kern="1200" cap="none" spc="0" normalizeH="0" baseline="0" noProof="0" dirty="0">
                <a:latin typeface="+mn-lt"/>
                <a:ea typeface="+mn-ea"/>
                <a:cs typeface="+mn-cs"/>
              </a:rPr>
              <a:t>max</a:t>
            </a:r>
            <a:r>
              <a:rPr kumimoji="1" lang="zh-CN" altLang="zh-CN" sz="3200" b="1" kern="1200" cap="none" spc="0" normalizeH="0" baseline="0" noProof="0" dirty="0">
                <a:latin typeface="+mn-lt"/>
                <a:ea typeface="+mn-ea"/>
                <a:cs typeface="+mn-cs"/>
              </a:rPr>
              <a:t>的形参被临时分配内存单元。</a:t>
            </a:r>
            <a:endParaRPr kumimoji="1" lang="zh-CN" altLang="zh-CN" sz="3200" b="1" kern="1200" cap="none" spc="0" normalizeH="0" baseline="0" noProof="0" dirty="0">
              <a:latin typeface="+mn-lt"/>
              <a:ea typeface="+mn-ea"/>
              <a:cs typeface="+mn-cs"/>
            </a:endParaRPr>
          </a:p>
        </p:txBody>
      </p:sp>
      <p:sp>
        <p:nvSpPr>
          <p:cNvPr id="8" name="流程图: 过程 7"/>
          <p:cNvSpPr/>
          <p:nvPr/>
        </p:nvSpPr>
        <p:spPr>
          <a:xfrm>
            <a:off x="5595938" y="4286250"/>
            <a:ext cx="642937" cy="571500"/>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a:p>
            <a:pPr algn="ctr"/>
            <a:r>
              <a:rPr lang="en-US" altLang="zh-CN" sz="3200" b="1" dirty="0">
                <a:latin typeface="Arial" panose="020B0604020202020204" pitchFamily="34" charset="0"/>
              </a:rPr>
              <a:t>2</a:t>
            </a:r>
            <a:endParaRPr lang="zh-CN" altLang="en-US" sz="3200" b="1" dirty="0">
              <a:latin typeface="Arial" panose="020B0604020202020204" pitchFamily="34" charset="0"/>
            </a:endParaRPr>
          </a:p>
        </p:txBody>
      </p:sp>
      <p:sp>
        <p:nvSpPr>
          <p:cNvPr id="9" name="TextBox 8"/>
          <p:cNvSpPr txBox="1"/>
          <p:nvPr/>
        </p:nvSpPr>
        <p:spPr>
          <a:xfrm>
            <a:off x="5167313" y="4273550"/>
            <a:ext cx="500062" cy="583565"/>
          </a:xfrm>
          <a:prstGeom prst="rect">
            <a:avLst/>
          </a:prstGeom>
          <a:noFill/>
          <a:ln w="9525">
            <a:noFill/>
          </a:ln>
        </p:spPr>
        <p:txBody>
          <a:bodyPr>
            <a:spAutoFit/>
          </a:bodyPr>
          <a:p>
            <a:r>
              <a:rPr lang="en-US" altLang="zh-CN" sz="3200" b="1" dirty="0">
                <a:latin typeface="Arial" panose="020B0604020202020204" pitchFamily="34" charset="0"/>
              </a:rPr>
              <a:t>a</a:t>
            </a:r>
            <a:endParaRPr lang="zh-CN" altLang="en-US" sz="3200" b="1" dirty="0">
              <a:latin typeface="Arial" panose="020B0604020202020204" pitchFamily="34" charset="0"/>
            </a:endParaRPr>
          </a:p>
        </p:txBody>
      </p:sp>
      <p:sp>
        <p:nvSpPr>
          <p:cNvPr id="10" name="流程图: 过程 9"/>
          <p:cNvSpPr/>
          <p:nvPr/>
        </p:nvSpPr>
        <p:spPr>
          <a:xfrm>
            <a:off x="6738938" y="4286250"/>
            <a:ext cx="642937" cy="571500"/>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a:p>
            <a:pPr algn="ctr"/>
            <a:r>
              <a:rPr lang="en-US" altLang="zh-CN" sz="3200" b="1" dirty="0">
                <a:latin typeface="Arial" panose="020B0604020202020204" pitchFamily="34" charset="0"/>
              </a:rPr>
              <a:t>3</a:t>
            </a:r>
            <a:endParaRPr lang="zh-CN" altLang="en-US" sz="3200" b="1" dirty="0">
              <a:latin typeface="Arial" panose="020B0604020202020204" pitchFamily="34" charset="0"/>
            </a:endParaRPr>
          </a:p>
        </p:txBody>
      </p:sp>
      <p:sp>
        <p:nvSpPr>
          <p:cNvPr id="11" name="TextBox 10"/>
          <p:cNvSpPr txBox="1"/>
          <p:nvPr/>
        </p:nvSpPr>
        <p:spPr>
          <a:xfrm>
            <a:off x="7453313" y="4286250"/>
            <a:ext cx="500062" cy="583565"/>
          </a:xfrm>
          <a:prstGeom prst="rect">
            <a:avLst/>
          </a:prstGeom>
          <a:noFill/>
          <a:ln w="9525">
            <a:noFill/>
          </a:ln>
        </p:spPr>
        <p:txBody>
          <a:bodyPr>
            <a:spAutoFit/>
          </a:bodyPr>
          <a:p>
            <a:r>
              <a:rPr lang="en-US" altLang="zh-CN" sz="3200" b="1" dirty="0">
                <a:latin typeface="Arial" panose="020B0604020202020204" pitchFamily="34" charset="0"/>
              </a:rPr>
              <a:t>b</a:t>
            </a:r>
            <a:endParaRPr lang="zh-CN" altLang="en-US" sz="3200" b="1" dirty="0">
              <a:latin typeface="Arial" panose="020B0604020202020204" pitchFamily="34" charset="0"/>
            </a:endParaRPr>
          </a:p>
        </p:txBody>
      </p:sp>
      <p:sp>
        <p:nvSpPr>
          <p:cNvPr id="12" name="流程图: 过程 11"/>
          <p:cNvSpPr/>
          <p:nvPr/>
        </p:nvSpPr>
        <p:spPr>
          <a:xfrm>
            <a:off x="5595938" y="5357813"/>
            <a:ext cx="642937" cy="571500"/>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a:p>
            <a:pPr algn="ctr"/>
            <a:endParaRPr lang="zh-CN" altLang="en-US" sz="3200" b="1" dirty="0">
              <a:latin typeface="Arial" panose="020B0604020202020204" pitchFamily="34" charset="0"/>
            </a:endParaRPr>
          </a:p>
        </p:txBody>
      </p:sp>
      <p:sp>
        <p:nvSpPr>
          <p:cNvPr id="13" name="TextBox 12"/>
          <p:cNvSpPr txBox="1"/>
          <p:nvPr/>
        </p:nvSpPr>
        <p:spPr>
          <a:xfrm>
            <a:off x="5167313" y="5345113"/>
            <a:ext cx="500062" cy="583565"/>
          </a:xfrm>
          <a:prstGeom prst="rect">
            <a:avLst/>
          </a:prstGeom>
          <a:noFill/>
          <a:ln w="9525">
            <a:noFill/>
          </a:ln>
        </p:spPr>
        <p:txBody>
          <a:bodyPr>
            <a:spAutoFit/>
          </a:bodyPr>
          <a:p>
            <a:r>
              <a:rPr lang="en-US" altLang="zh-CN" sz="3200" b="1" dirty="0">
                <a:latin typeface="Arial" panose="020B0604020202020204" pitchFamily="34" charset="0"/>
              </a:rPr>
              <a:t>x</a:t>
            </a:r>
            <a:endParaRPr lang="zh-CN" altLang="en-US" sz="3200" b="1" dirty="0">
              <a:latin typeface="Arial" panose="020B0604020202020204" pitchFamily="34" charset="0"/>
            </a:endParaRPr>
          </a:p>
        </p:txBody>
      </p:sp>
      <p:sp>
        <p:nvSpPr>
          <p:cNvPr id="14" name="流程图: 过程 13"/>
          <p:cNvSpPr/>
          <p:nvPr/>
        </p:nvSpPr>
        <p:spPr>
          <a:xfrm>
            <a:off x="6738938" y="5357813"/>
            <a:ext cx="642937" cy="571500"/>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a:p>
            <a:pPr algn="ctr"/>
            <a:endParaRPr lang="zh-CN" altLang="en-US" sz="3200" b="1" dirty="0">
              <a:latin typeface="Arial" panose="020B0604020202020204" pitchFamily="34" charset="0"/>
            </a:endParaRPr>
          </a:p>
        </p:txBody>
      </p:sp>
      <p:sp>
        <p:nvSpPr>
          <p:cNvPr id="15" name="TextBox 14"/>
          <p:cNvSpPr txBox="1"/>
          <p:nvPr/>
        </p:nvSpPr>
        <p:spPr>
          <a:xfrm>
            <a:off x="7453313" y="5357813"/>
            <a:ext cx="500062" cy="583565"/>
          </a:xfrm>
          <a:prstGeom prst="rect">
            <a:avLst/>
          </a:prstGeom>
          <a:noFill/>
          <a:ln w="9525">
            <a:noFill/>
          </a:ln>
        </p:spPr>
        <p:txBody>
          <a:bodyPr>
            <a:spAutoFit/>
          </a:bodyPr>
          <a:p>
            <a:r>
              <a:rPr lang="en-US" altLang="zh-CN" sz="3200" b="1" dirty="0">
                <a:latin typeface="Arial" panose="020B0604020202020204" pitchFamily="34" charset="0"/>
              </a:rPr>
              <a:t>y</a:t>
            </a:r>
            <a:endParaRPr lang="zh-CN" altLang="en-US" sz="3200" b="1" dirty="0">
              <a:latin typeface="Arial" panose="020B0604020202020204" pitchFamily="34" charset="0"/>
            </a:endParaRPr>
          </a:p>
        </p:txBody>
      </p:sp>
      <p:sp>
        <p:nvSpPr>
          <p:cNvPr id="16" name="流程图: 过程 15"/>
          <p:cNvSpPr/>
          <p:nvPr/>
        </p:nvSpPr>
        <p:spPr>
          <a:xfrm>
            <a:off x="5667375" y="5357813"/>
            <a:ext cx="500063" cy="500062"/>
          </a:xfrm>
          <a:prstGeom prst="flowChartProcess">
            <a:avLst/>
          </a:prstGeom>
          <a:noFill/>
          <a:ln w="9525">
            <a:noFill/>
          </a:ln>
        </p:spPr>
        <p:txBody>
          <a:bodyPr wrap="none"/>
          <a:p>
            <a:pPr algn="ctr"/>
            <a:r>
              <a:rPr lang="en-US" altLang="zh-CN" sz="3200" b="1" dirty="0">
                <a:solidFill>
                  <a:srgbClr val="FF0000"/>
                </a:solidFill>
                <a:latin typeface="Arial" panose="020B0604020202020204" pitchFamily="34" charset="0"/>
              </a:rPr>
              <a:t>2</a:t>
            </a:r>
            <a:endParaRPr lang="zh-CN" altLang="en-US" sz="3200" b="1" dirty="0">
              <a:solidFill>
                <a:srgbClr val="FF0000"/>
              </a:solidFill>
              <a:latin typeface="Arial" panose="020B0604020202020204" pitchFamily="34" charset="0"/>
            </a:endParaRPr>
          </a:p>
        </p:txBody>
      </p:sp>
      <p:sp>
        <p:nvSpPr>
          <p:cNvPr id="17" name="流程图: 过程 16"/>
          <p:cNvSpPr/>
          <p:nvPr/>
        </p:nvSpPr>
        <p:spPr>
          <a:xfrm>
            <a:off x="6810375" y="5357813"/>
            <a:ext cx="500063" cy="500062"/>
          </a:xfrm>
          <a:prstGeom prst="flowChartProcess">
            <a:avLst/>
          </a:prstGeom>
          <a:noFill/>
          <a:ln w="9525">
            <a:noFill/>
          </a:ln>
        </p:spPr>
        <p:txBody>
          <a:bodyPr wrap="none"/>
          <a:p>
            <a:pPr algn="ctr"/>
            <a:r>
              <a:rPr lang="en-US" altLang="zh-CN" sz="3200" b="1" dirty="0">
                <a:solidFill>
                  <a:srgbClr val="FF0000"/>
                </a:solidFill>
                <a:latin typeface="Arial" panose="020B0604020202020204" pitchFamily="34" charset="0"/>
              </a:rPr>
              <a:t>3</a:t>
            </a:r>
            <a:endParaRPr lang="zh-CN" altLang="en-US" sz="3200" b="1" dirty="0">
              <a:solidFill>
                <a:srgbClr val="FF0000"/>
              </a:solidFill>
              <a:latin typeface="Arial" panose="020B0604020202020204" pitchFamily="34" charset="0"/>
            </a:endParaRPr>
          </a:p>
        </p:txBody>
      </p:sp>
      <p:cxnSp>
        <p:nvCxnSpPr>
          <p:cNvPr id="19" name="直接连接符 18"/>
          <p:cNvCxnSpPr/>
          <p:nvPr/>
        </p:nvCxnSpPr>
        <p:spPr>
          <a:xfrm>
            <a:off x="2381250" y="3357563"/>
            <a:ext cx="7643813" cy="0"/>
          </a:xfrm>
          <a:prstGeom prst="line">
            <a:avLst/>
          </a:prstGeom>
          <a:ln w="38100" cap="flat" cmpd="sng">
            <a:solidFill>
              <a:srgbClr val="FF0000"/>
            </a:solidFill>
            <a:prstDash val="solid"/>
            <a:miter/>
            <a:headEnd type="none" w="med" len="med"/>
            <a:tailEnd type="none" w="med" len="med"/>
          </a:ln>
        </p:spPr>
      </p:cxnSp>
      <p:cxnSp>
        <p:nvCxnSpPr>
          <p:cNvPr id="20" name="直接连接符 19"/>
          <p:cNvCxnSpPr/>
          <p:nvPr/>
        </p:nvCxnSpPr>
        <p:spPr>
          <a:xfrm>
            <a:off x="2381250" y="3933825"/>
            <a:ext cx="3071813" cy="0"/>
          </a:xfrm>
          <a:prstGeom prst="line">
            <a:avLst/>
          </a:prstGeom>
          <a:ln w="38100" cap="flat" cmpd="sng">
            <a:solidFill>
              <a:srgbClr val="FF0000"/>
            </a:solidFill>
            <a:prstDash val="solid"/>
            <a:miter/>
            <a:headEnd type="none" w="med" len="med"/>
            <a:tailEnd type="none" w="med" len="med"/>
          </a:ln>
        </p:spPr>
      </p:cxnSp>
      <p:cxnSp>
        <p:nvCxnSpPr>
          <p:cNvPr id="22" name="直接连接符 21"/>
          <p:cNvCxnSpPr/>
          <p:nvPr/>
        </p:nvCxnSpPr>
        <p:spPr>
          <a:xfrm>
            <a:off x="3738563" y="5072063"/>
            <a:ext cx="4214812" cy="0"/>
          </a:xfrm>
          <a:prstGeom prst="line">
            <a:avLst/>
          </a:prstGeom>
          <a:ln w="38100" cap="flat" cmpd="sng">
            <a:solidFill>
              <a:srgbClr val="0000CC"/>
            </a:solidFill>
            <a:prstDash val="solid"/>
            <a:miter/>
            <a:headEnd type="none" w="med" len="med"/>
            <a:tailEnd type="none" w="med" len="med"/>
          </a:ln>
        </p:spPr>
      </p:cxnSp>
      <p:sp>
        <p:nvSpPr>
          <p:cNvPr id="23" name="TextBox 22"/>
          <p:cNvSpPr txBox="1"/>
          <p:nvPr/>
        </p:nvSpPr>
        <p:spPr>
          <a:xfrm>
            <a:off x="3738563" y="4286250"/>
            <a:ext cx="1143000" cy="583565"/>
          </a:xfrm>
          <a:prstGeom prst="rect">
            <a:avLst/>
          </a:prstGeom>
          <a:noFill/>
          <a:ln w="9525">
            <a:noFill/>
          </a:ln>
        </p:spPr>
        <p:txBody>
          <a:bodyPr>
            <a:spAutoFit/>
          </a:bodyPr>
          <a:p>
            <a:r>
              <a:rPr lang="zh-CN" altLang="en-US" sz="3200" b="1" dirty="0">
                <a:latin typeface="Arial" panose="020B0604020202020204" pitchFamily="34" charset="0"/>
              </a:rPr>
              <a:t>实参</a:t>
            </a:r>
            <a:endParaRPr lang="zh-CN" altLang="en-US" sz="3200" b="1" dirty="0">
              <a:latin typeface="Arial" panose="020B0604020202020204" pitchFamily="34" charset="0"/>
            </a:endParaRPr>
          </a:p>
        </p:txBody>
      </p:sp>
      <p:sp>
        <p:nvSpPr>
          <p:cNvPr id="24" name="TextBox 23"/>
          <p:cNvSpPr txBox="1"/>
          <p:nvPr/>
        </p:nvSpPr>
        <p:spPr>
          <a:xfrm>
            <a:off x="3667125" y="5286375"/>
            <a:ext cx="1143000" cy="583565"/>
          </a:xfrm>
          <a:prstGeom prst="rect">
            <a:avLst/>
          </a:prstGeom>
          <a:noFill/>
          <a:ln w="9525">
            <a:noFill/>
          </a:ln>
        </p:spPr>
        <p:txBody>
          <a:bodyPr>
            <a:spAutoFit/>
          </a:bodyPr>
          <a:p>
            <a:r>
              <a:rPr lang="zh-CN" altLang="en-US" sz="3200" b="1" dirty="0">
                <a:latin typeface="Arial" panose="020B0604020202020204" pitchFamily="34" charset="0"/>
              </a:rPr>
              <a:t>形参</a:t>
            </a:r>
            <a:endParaRPr lang="zh-CN" altLang="en-US" sz="3200" b="1" dirty="0">
              <a:latin typeface="Arial" panose="020B0604020202020204" pitchFamily="34" charset="0"/>
            </a:endParaRPr>
          </a:p>
        </p:txBody>
      </p:sp>
      <p:cxnSp>
        <p:nvCxnSpPr>
          <p:cNvPr id="26" name="直接箭头连接符 55"/>
          <p:cNvCxnSpPr>
            <a:stCxn id="8" idx="2"/>
            <a:endCxn id="12" idx="0"/>
          </p:cNvCxnSpPr>
          <p:nvPr/>
        </p:nvCxnSpPr>
        <p:spPr>
          <a:xfrm rot="5400000">
            <a:off x="5667375" y="5108575"/>
            <a:ext cx="500063" cy="1588"/>
          </a:xfrm>
          <a:prstGeom prst="straightConnector1">
            <a:avLst/>
          </a:prstGeom>
          <a:ln w="38100" cap="flat" cmpd="sng">
            <a:solidFill>
              <a:srgbClr val="FF0000"/>
            </a:solidFill>
            <a:prstDash val="solid"/>
            <a:miter/>
            <a:headEnd type="none" w="med" len="med"/>
            <a:tailEnd type="arrow" w="med" len="med"/>
          </a:ln>
        </p:spPr>
      </p:cxnSp>
      <p:cxnSp>
        <p:nvCxnSpPr>
          <p:cNvPr id="29" name="直接箭头连接符 55"/>
          <p:cNvCxnSpPr/>
          <p:nvPr/>
        </p:nvCxnSpPr>
        <p:spPr>
          <a:xfrm rot="5400000">
            <a:off x="6846888" y="5106988"/>
            <a:ext cx="500062" cy="1587"/>
          </a:xfrm>
          <a:prstGeom prst="straightConnector1">
            <a:avLst/>
          </a:prstGeom>
          <a:ln w="38100" cap="flat" cmpd="sng">
            <a:solidFill>
              <a:srgbClr val="FF0000"/>
            </a:solidFill>
            <a:prstDash val="solid"/>
            <a:miter/>
            <a:headEnd type="none" w="med" len="med"/>
            <a:tailEnd type="arrow" w="med" len="med"/>
          </a:ln>
        </p:spPr>
      </p:cxnSp>
      <p:pic>
        <p:nvPicPr>
          <p:cNvPr id="43029" name="图片 20"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linds(horizontal)">
                                      <p:cBhvr>
                                        <p:cTn id="16" dur="500"/>
                                        <p:tgtEl>
                                          <p:spTgt spid="2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slide(fromLeft)">
                                      <p:cBhvr>
                                        <p:cTn id="24" dur="500"/>
                                        <p:tgtEl>
                                          <p:spTgt spid="19"/>
                                        </p:tgtEl>
                                      </p:cBhvr>
                                    </p:animEffect>
                                  </p:childTnLst>
                                </p:cTn>
                              </p:par>
                            </p:childTnLst>
                          </p:cTn>
                        </p:par>
                        <p:par>
                          <p:cTn id="25" fill="hold">
                            <p:stCondLst>
                              <p:cond delay="500"/>
                            </p:stCondLst>
                            <p:childTnLst>
                              <p:par>
                                <p:cTn id="26" presetID="12" presetClass="entr" presetSubtype="8"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slide(fromLeft)">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linds(horizontal)">
                                      <p:cBhvr>
                                        <p:cTn id="39" dur="500"/>
                                        <p:tgtEl>
                                          <p:spTgt spid="14"/>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par>
                                <p:cTn id="43" presetID="3" presetClass="entr" presetSubtype="1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linds(horizontal)">
                                      <p:cBhvr>
                                        <p:cTn id="45" dur="500"/>
                                        <p:tgtEl>
                                          <p:spTgt spid="22"/>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blinds(horizontal)">
                                      <p:cBhvr>
                                        <p:cTn id="48" dur="500"/>
                                        <p:tgtEl>
                                          <p:spTgt spid="24"/>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1"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slide(fromTop)">
                                      <p:cBhvr>
                                        <p:cTn id="53" dur="500"/>
                                        <p:tgtEl>
                                          <p:spTgt spid="26"/>
                                        </p:tgtEl>
                                      </p:cBhvr>
                                    </p:animEffect>
                                  </p:childTnLst>
                                </p:cTn>
                              </p:par>
                            </p:childTnLst>
                          </p:cTn>
                        </p:par>
                        <p:par>
                          <p:cTn id="54" fill="hold">
                            <p:stCondLst>
                              <p:cond delay="500"/>
                            </p:stCondLst>
                            <p:childTnLst>
                              <p:par>
                                <p:cTn id="55" presetID="3" presetClass="entr" presetSubtype="1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1" fill="hold" nodeType="click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slide(fromTop)">
                                      <p:cBhvr>
                                        <p:cTn id="62" dur="500"/>
                                        <p:tgtEl>
                                          <p:spTgt spid="29"/>
                                        </p:tgtEl>
                                      </p:cBhvr>
                                    </p:animEffect>
                                  </p:childTnLst>
                                </p:cTn>
                              </p:par>
                            </p:childTnLst>
                          </p:cTn>
                        </p:par>
                        <p:par>
                          <p:cTn id="63" fill="hold">
                            <p:stCondLst>
                              <p:cond delay="500"/>
                            </p:stCondLst>
                            <p:childTnLst>
                              <p:par>
                                <p:cTn id="64" presetID="3" presetClass="entr" presetSubtype="1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blinds(horizontal)">
                                      <p:cBhvr>
                                        <p:cTn id="6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bldLvl="0" animBg="1"/>
      <p:bldP spid="11" grpId="0"/>
      <p:bldP spid="12" grpId="0" bldLvl="0" animBg="1"/>
      <p:bldP spid="13" grpId="0"/>
      <p:bldP spid="14" grpId="0" bldLvl="0" animBg="1"/>
      <p:bldP spid="15" grpId="0"/>
      <p:bldP spid="16" grpId="0"/>
      <p:bldP spid="17" grpId="0"/>
      <p:bldP spid="23" grpId="0"/>
      <p:bldP spid="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5.3.3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函数调用的过程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309813" y="1500188"/>
            <a:ext cx="7858125" cy="2500313"/>
          </a:xfrm>
          <a:prstGeom prst="rect">
            <a:avLst/>
          </a:prstGeom>
          <a:noFill/>
          <a:ln w="9525">
            <a:noFill/>
            <a:miter lim="800000"/>
          </a:ln>
        </p:spPr>
        <p:txBody>
          <a:bodyPr/>
          <a:lstStyle/>
          <a:p>
            <a:pPr marR="0" defTabSz="914400">
              <a:lnSpc>
                <a:spcPct val="120000"/>
              </a:lnSpc>
              <a:buClrTx/>
              <a:buSzTx/>
              <a:buFont typeface="Wingdings" panose="05000000000000000000" pitchFamily="2" charset="2"/>
              <a:buChar char="Ø"/>
              <a:defRPr/>
            </a:pPr>
            <a:r>
              <a:rPr kumimoji="1" lang="zh-CN" altLang="zh-CN" sz="3200" b="1" kern="1200" cap="none" spc="0" normalizeH="0" baseline="0" noProof="0" dirty="0">
                <a:latin typeface="+mn-lt"/>
                <a:ea typeface="+mn-ea"/>
                <a:cs typeface="+mn-cs"/>
              </a:rPr>
              <a:t>调用结束，形参单元被释放</a:t>
            </a:r>
            <a:endParaRPr kumimoji="1" lang="en-US" altLang="zh-CN" sz="3200" b="1" kern="1200" cap="none" spc="0" normalizeH="0" baseline="0" noProof="0" dirty="0">
              <a:latin typeface="+mn-lt"/>
              <a:ea typeface="+mn-ea"/>
              <a:cs typeface="+mn-cs"/>
            </a:endParaRPr>
          </a:p>
          <a:p>
            <a:pPr marR="0" defTabSz="914400">
              <a:lnSpc>
                <a:spcPct val="120000"/>
              </a:lnSpc>
              <a:buClrTx/>
              <a:buSzTx/>
              <a:buFont typeface="Wingdings" panose="05000000000000000000" pitchFamily="2" charset="2"/>
              <a:buChar char="Ø"/>
              <a:defRPr/>
            </a:pPr>
            <a:r>
              <a:rPr kumimoji="1" lang="zh-CN" altLang="zh-CN" sz="3200" b="1" kern="1200" cap="none" spc="0" normalizeH="0" baseline="0" noProof="0" dirty="0">
                <a:latin typeface="+mn-lt"/>
                <a:ea typeface="+mn-ea"/>
                <a:cs typeface="+mn-cs"/>
              </a:rPr>
              <a:t>实参单元仍保留并维持原值，没有改变</a:t>
            </a:r>
            <a:endParaRPr kumimoji="1" lang="en-US" altLang="zh-CN" sz="3200" b="1" kern="1200" cap="none" spc="0" normalizeH="0" baseline="0" noProof="0" dirty="0">
              <a:latin typeface="+mn-lt"/>
              <a:ea typeface="+mn-ea"/>
              <a:cs typeface="+mn-cs"/>
            </a:endParaRPr>
          </a:p>
          <a:p>
            <a:pPr marR="0" defTabSz="914400">
              <a:lnSpc>
                <a:spcPct val="120000"/>
              </a:lnSpc>
              <a:buClrTx/>
              <a:buSzTx/>
              <a:buFont typeface="Wingdings" panose="05000000000000000000" pitchFamily="2" charset="2"/>
              <a:buChar char="Ø"/>
              <a:defRPr/>
            </a:pPr>
            <a:r>
              <a:rPr kumimoji="1" lang="zh-CN" altLang="zh-CN" sz="3200" b="1" kern="1200" cap="none" spc="0" normalizeH="0" baseline="0" noProof="0" dirty="0">
                <a:latin typeface="+mn-lt"/>
                <a:ea typeface="+mn-ea"/>
                <a:cs typeface="+mn-cs"/>
              </a:rPr>
              <a:t>如果在执行一个被调用函数时，形参的值发生改变，不会改变主调函数的实参的值</a:t>
            </a:r>
            <a:endParaRPr kumimoji="1" lang="zh-CN" altLang="zh-CN" sz="3200" b="1" kern="1200" cap="none" spc="0" normalizeH="0" baseline="0" noProof="0" dirty="0">
              <a:latin typeface="+mn-lt"/>
              <a:ea typeface="+mn-ea"/>
              <a:cs typeface="+mn-cs"/>
            </a:endParaRPr>
          </a:p>
        </p:txBody>
      </p:sp>
      <p:sp>
        <p:nvSpPr>
          <p:cNvPr id="44036" name="流程图: 过程 7"/>
          <p:cNvSpPr/>
          <p:nvPr/>
        </p:nvSpPr>
        <p:spPr>
          <a:xfrm>
            <a:off x="5595938" y="4286250"/>
            <a:ext cx="642937" cy="571500"/>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a:p>
            <a:pPr algn="ctr"/>
            <a:r>
              <a:rPr lang="en-US" altLang="zh-CN" sz="3200" b="1" dirty="0">
                <a:latin typeface="Arial" panose="020B0604020202020204" pitchFamily="34" charset="0"/>
              </a:rPr>
              <a:t>2</a:t>
            </a:r>
            <a:endParaRPr lang="zh-CN" altLang="en-US" sz="3200" b="1" dirty="0">
              <a:latin typeface="Arial" panose="020B0604020202020204" pitchFamily="34" charset="0"/>
            </a:endParaRPr>
          </a:p>
        </p:txBody>
      </p:sp>
      <p:sp>
        <p:nvSpPr>
          <p:cNvPr id="44037" name="TextBox 8"/>
          <p:cNvSpPr txBox="1"/>
          <p:nvPr/>
        </p:nvSpPr>
        <p:spPr>
          <a:xfrm>
            <a:off x="5167313" y="4273550"/>
            <a:ext cx="500062" cy="583565"/>
          </a:xfrm>
          <a:prstGeom prst="rect">
            <a:avLst/>
          </a:prstGeom>
          <a:noFill/>
          <a:ln w="9525">
            <a:noFill/>
          </a:ln>
        </p:spPr>
        <p:txBody>
          <a:bodyPr>
            <a:spAutoFit/>
          </a:bodyPr>
          <a:p>
            <a:r>
              <a:rPr lang="en-US" altLang="zh-CN" sz="3200" b="1" dirty="0">
                <a:latin typeface="Arial" panose="020B0604020202020204" pitchFamily="34" charset="0"/>
              </a:rPr>
              <a:t>a</a:t>
            </a:r>
            <a:endParaRPr lang="zh-CN" altLang="en-US" sz="3200" b="1" dirty="0">
              <a:latin typeface="Arial" panose="020B0604020202020204" pitchFamily="34" charset="0"/>
            </a:endParaRPr>
          </a:p>
        </p:txBody>
      </p:sp>
      <p:sp>
        <p:nvSpPr>
          <p:cNvPr id="44038" name="流程图: 过程 9"/>
          <p:cNvSpPr/>
          <p:nvPr/>
        </p:nvSpPr>
        <p:spPr>
          <a:xfrm>
            <a:off x="6738938" y="4286250"/>
            <a:ext cx="642937" cy="571500"/>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a:p>
            <a:pPr algn="ctr"/>
            <a:r>
              <a:rPr lang="en-US" altLang="zh-CN" sz="3200" b="1" dirty="0">
                <a:latin typeface="Arial" panose="020B0604020202020204" pitchFamily="34" charset="0"/>
              </a:rPr>
              <a:t>3</a:t>
            </a:r>
            <a:endParaRPr lang="zh-CN" altLang="en-US" sz="3200" b="1" dirty="0">
              <a:latin typeface="Arial" panose="020B0604020202020204" pitchFamily="34" charset="0"/>
            </a:endParaRPr>
          </a:p>
        </p:txBody>
      </p:sp>
      <p:sp>
        <p:nvSpPr>
          <p:cNvPr id="44039" name="TextBox 10"/>
          <p:cNvSpPr txBox="1"/>
          <p:nvPr/>
        </p:nvSpPr>
        <p:spPr>
          <a:xfrm>
            <a:off x="7453313" y="4286250"/>
            <a:ext cx="500062" cy="583565"/>
          </a:xfrm>
          <a:prstGeom prst="rect">
            <a:avLst/>
          </a:prstGeom>
          <a:noFill/>
          <a:ln w="9525">
            <a:noFill/>
          </a:ln>
        </p:spPr>
        <p:txBody>
          <a:bodyPr>
            <a:spAutoFit/>
          </a:bodyPr>
          <a:p>
            <a:r>
              <a:rPr lang="en-US" altLang="zh-CN" sz="3200" b="1" dirty="0">
                <a:latin typeface="Arial" panose="020B0604020202020204" pitchFamily="34" charset="0"/>
              </a:rPr>
              <a:t>b</a:t>
            </a:r>
            <a:endParaRPr lang="zh-CN" altLang="en-US" sz="3200" b="1" dirty="0">
              <a:latin typeface="Arial" panose="020B0604020202020204" pitchFamily="34" charset="0"/>
            </a:endParaRPr>
          </a:p>
        </p:txBody>
      </p:sp>
      <p:sp>
        <p:nvSpPr>
          <p:cNvPr id="44040" name="流程图: 过程 11"/>
          <p:cNvSpPr/>
          <p:nvPr/>
        </p:nvSpPr>
        <p:spPr>
          <a:xfrm>
            <a:off x="5595938" y="5357813"/>
            <a:ext cx="642937" cy="571500"/>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a:p>
            <a:pPr algn="ctr"/>
            <a:endParaRPr lang="zh-CN" altLang="en-US" sz="3200" b="1" dirty="0">
              <a:latin typeface="Arial" panose="020B0604020202020204" pitchFamily="34" charset="0"/>
            </a:endParaRPr>
          </a:p>
        </p:txBody>
      </p:sp>
      <p:sp>
        <p:nvSpPr>
          <p:cNvPr id="44041" name="TextBox 12"/>
          <p:cNvSpPr txBox="1"/>
          <p:nvPr/>
        </p:nvSpPr>
        <p:spPr>
          <a:xfrm>
            <a:off x="5167313" y="5345113"/>
            <a:ext cx="500062" cy="583565"/>
          </a:xfrm>
          <a:prstGeom prst="rect">
            <a:avLst/>
          </a:prstGeom>
          <a:noFill/>
          <a:ln w="9525">
            <a:noFill/>
          </a:ln>
        </p:spPr>
        <p:txBody>
          <a:bodyPr>
            <a:spAutoFit/>
          </a:bodyPr>
          <a:p>
            <a:r>
              <a:rPr lang="en-US" altLang="zh-CN" sz="3200" b="1" dirty="0">
                <a:latin typeface="Arial" panose="020B0604020202020204" pitchFamily="34" charset="0"/>
              </a:rPr>
              <a:t>x</a:t>
            </a:r>
            <a:endParaRPr lang="zh-CN" altLang="en-US" sz="3200" b="1" dirty="0">
              <a:latin typeface="Arial" panose="020B0604020202020204" pitchFamily="34" charset="0"/>
            </a:endParaRPr>
          </a:p>
        </p:txBody>
      </p:sp>
      <p:sp>
        <p:nvSpPr>
          <p:cNvPr id="44042" name="流程图: 过程 13"/>
          <p:cNvSpPr/>
          <p:nvPr/>
        </p:nvSpPr>
        <p:spPr>
          <a:xfrm>
            <a:off x="6738938" y="5357813"/>
            <a:ext cx="642937" cy="571500"/>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a:p>
            <a:pPr algn="ctr"/>
            <a:endParaRPr lang="zh-CN" altLang="en-US" sz="3200" b="1" dirty="0">
              <a:latin typeface="Arial" panose="020B0604020202020204" pitchFamily="34" charset="0"/>
            </a:endParaRPr>
          </a:p>
        </p:txBody>
      </p:sp>
      <p:sp>
        <p:nvSpPr>
          <p:cNvPr id="44043" name="TextBox 14"/>
          <p:cNvSpPr txBox="1"/>
          <p:nvPr/>
        </p:nvSpPr>
        <p:spPr>
          <a:xfrm>
            <a:off x="7453313" y="5357813"/>
            <a:ext cx="500062" cy="583565"/>
          </a:xfrm>
          <a:prstGeom prst="rect">
            <a:avLst/>
          </a:prstGeom>
          <a:noFill/>
          <a:ln w="9525">
            <a:noFill/>
          </a:ln>
        </p:spPr>
        <p:txBody>
          <a:bodyPr>
            <a:spAutoFit/>
          </a:bodyPr>
          <a:p>
            <a:r>
              <a:rPr lang="en-US" altLang="zh-CN" sz="3200" b="1" dirty="0">
                <a:latin typeface="Arial" panose="020B0604020202020204" pitchFamily="34" charset="0"/>
              </a:rPr>
              <a:t>y</a:t>
            </a:r>
            <a:endParaRPr lang="zh-CN" altLang="en-US" sz="3200" b="1" dirty="0">
              <a:latin typeface="Arial" panose="020B0604020202020204" pitchFamily="34" charset="0"/>
            </a:endParaRPr>
          </a:p>
        </p:txBody>
      </p:sp>
      <p:sp>
        <p:nvSpPr>
          <p:cNvPr id="44044" name="流程图: 过程 15"/>
          <p:cNvSpPr/>
          <p:nvPr/>
        </p:nvSpPr>
        <p:spPr>
          <a:xfrm>
            <a:off x="5667375" y="5357813"/>
            <a:ext cx="500063" cy="500062"/>
          </a:xfrm>
          <a:prstGeom prst="flowChartProcess">
            <a:avLst/>
          </a:prstGeom>
          <a:noFill/>
          <a:ln w="9525">
            <a:noFill/>
          </a:ln>
        </p:spPr>
        <p:txBody>
          <a:bodyPr wrap="none"/>
          <a:p>
            <a:pPr algn="ctr"/>
            <a:r>
              <a:rPr lang="en-US" altLang="zh-CN" sz="3200" b="1" dirty="0">
                <a:solidFill>
                  <a:srgbClr val="FF0000"/>
                </a:solidFill>
                <a:latin typeface="Arial" panose="020B0604020202020204" pitchFamily="34" charset="0"/>
              </a:rPr>
              <a:t>2</a:t>
            </a:r>
            <a:endParaRPr lang="zh-CN" altLang="en-US" sz="3200" b="1" dirty="0">
              <a:solidFill>
                <a:srgbClr val="FF0000"/>
              </a:solidFill>
              <a:latin typeface="Arial" panose="020B0604020202020204" pitchFamily="34" charset="0"/>
            </a:endParaRPr>
          </a:p>
        </p:txBody>
      </p:sp>
      <p:sp>
        <p:nvSpPr>
          <p:cNvPr id="44045" name="流程图: 过程 16"/>
          <p:cNvSpPr/>
          <p:nvPr/>
        </p:nvSpPr>
        <p:spPr>
          <a:xfrm>
            <a:off x="6810375" y="5357813"/>
            <a:ext cx="500063" cy="500062"/>
          </a:xfrm>
          <a:prstGeom prst="flowChartProcess">
            <a:avLst/>
          </a:prstGeom>
          <a:noFill/>
          <a:ln w="9525">
            <a:noFill/>
          </a:ln>
        </p:spPr>
        <p:txBody>
          <a:bodyPr wrap="none"/>
          <a:p>
            <a:pPr algn="ctr"/>
            <a:r>
              <a:rPr lang="en-US" altLang="zh-CN" sz="3200" b="1" dirty="0">
                <a:solidFill>
                  <a:srgbClr val="FF0000"/>
                </a:solidFill>
                <a:latin typeface="Arial" panose="020B0604020202020204" pitchFamily="34" charset="0"/>
              </a:rPr>
              <a:t>3</a:t>
            </a:r>
            <a:endParaRPr lang="zh-CN" altLang="en-US" sz="3200" b="1" dirty="0">
              <a:solidFill>
                <a:srgbClr val="FF0000"/>
              </a:solidFill>
              <a:latin typeface="Arial" panose="020B0604020202020204" pitchFamily="34" charset="0"/>
            </a:endParaRPr>
          </a:p>
        </p:txBody>
      </p:sp>
      <p:cxnSp>
        <p:nvCxnSpPr>
          <p:cNvPr id="44046" name="直接连接符 21"/>
          <p:cNvCxnSpPr/>
          <p:nvPr/>
        </p:nvCxnSpPr>
        <p:spPr>
          <a:xfrm>
            <a:off x="3738563" y="5072063"/>
            <a:ext cx="4214812" cy="0"/>
          </a:xfrm>
          <a:prstGeom prst="line">
            <a:avLst/>
          </a:prstGeom>
          <a:ln w="38100" cap="flat" cmpd="sng">
            <a:solidFill>
              <a:srgbClr val="0000CC"/>
            </a:solidFill>
            <a:prstDash val="solid"/>
            <a:miter/>
            <a:headEnd type="none" w="med" len="med"/>
            <a:tailEnd type="none" w="med" len="med"/>
          </a:ln>
        </p:spPr>
      </p:cxnSp>
      <p:sp>
        <p:nvSpPr>
          <p:cNvPr id="44047" name="TextBox 22"/>
          <p:cNvSpPr txBox="1"/>
          <p:nvPr/>
        </p:nvSpPr>
        <p:spPr>
          <a:xfrm>
            <a:off x="3738563" y="4286250"/>
            <a:ext cx="1143000" cy="583565"/>
          </a:xfrm>
          <a:prstGeom prst="rect">
            <a:avLst/>
          </a:prstGeom>
          <a:noFill/>
          <a:ln w="9525">
            <a:noFill/>
          </a:ln>
        </p:spPr>
        <p:txBody>
          <a:bodyPr>
            <a:spAutoFit/>
          </a:bodyPr>
          <a:p>
            <a:r>
              <a:rPr lang="zh-CN" altLang="en-US" sz="3200" b="1" dirty="0">
                <a:latin typeface="Arial" panose="020B0604020202020204" pitchFamily="34" charset="0"/>
              </a:rPr>
              <a:t>实参</a:t>
            </a:r>
            <a:endParaRPr lang="zh-CN" altLang="en-US" sz="3200" b="1" dirty="0">
              <a:latin typeface="Arial" panose="020B0604020202020204" pitchFamily="34" charset="0"/>
            </a:endParaRPr>
          </a:p>
        </p:txBody>
      </p:sp>
      <p:sp>
        <p:nvSpPr>
          <p:cNvPr id="44048" name="TextBox 23"/>
          <p:cNvSpPr txBox="1"/>
          <p:nvPr/>
        </p:nvSpPr>
        <p:spPr>
          <a:xfrm>
            <a:off x="3667125" y="5286375"/>
            <a:ext cx="1143000" cy="583565"/>
          </a:xfrm>
          <a:prstGeom prst="rect">
            <a:avLst/>
          </a:prstGeom>
          <a:noFill/>
          <a:ln w="9525">
            <a:noFill/>
          </a:ln>
        </p:spPr>
        <p:txBody>
          <a:bodyPr>
            <a:spAutoFit/>
          </a:bodyPr>
          <a:p>
            <a:r>
              <a:rPr lang="zh-CN" altLang="en-US" sz="3200" b="1" dirty="0">
                <a:latin typeface="Arial" panose="020B0604020202020204" pitchFamily="34" charset="0"/>
              </a:rPr>
              <a:t>形参</a:t>
            </a:r>
            <a:endParaRPr lang="zh-CN" altLang="en-US" sz="3200" b="1" dirty="0">
              <a:latin typeface="Arial" panose="020B0604020202020204" pitchFamily="34" charset="0"/>
            </a:endParaRPr>
          </a:p>
        </p:txBody>
      </p:sp>
      <p:cxnSp>
        <p:nvCxnSpPr>
          <p:cNvPr id="44049" name="直接箭头连接符 55"/>
          <p:cNvCxnSpPr>
            <a:stCxn id="44036" idx="2"/>
            <a:endCxn id="44040" idx="0"/>
          </p:cNvCxnSpPr>
          <p:nvPr/>
        </p:nvCxnSpPr>
        <p:spPr>
          <a:xfrm rot="5400000">
            <a:off x="5667375" y="5108575"/>
            <a:ext cx="500063" cy="1588"/>
          </a:xfrm>
          <a:prstGeom prst="straightConnector1">
            <a:avLst/>
          </a:prstGeom>
          <a:ln w="38100" cap="flat" cmpd="sng">
            <a:solidFill>
              <a:srgbClr val="FF0000"/>
            </a:solidFill>
            <a:prstDash val="solid"/>
            <a:miter/>
            <a:headEnd type="none" w="med" len="med"/>
            <a:tailEnd type="arrow" w="med" len="med"/>
          </a:ln>
        </p:spPr>
      </p:cxnSp>
      <p:cxnSp>
        <p:nvCxnSpPr>
          <p:cNvPr id="44050" name="直接箭头连接符 55"/>
          <p:cNvCxnSpPr/>
          <p:nvPr/>
        </p:nvCxnSpPr>
        <p:spPr>
          <a:xfrm rot="5400000">
            <a:off x="6846888" y="5106988"/>
            <a:ext cx="500062" cy="1587"/>
          </a:xfrm>
          <a:prstGeom prst="straightConnector1">
            <a:avLst/>
          </a:prstGeom>
          <a:ln w="38100" cap="flat" cmpd="sng">
            <a:solidFill>
              <a:srgbClr val="FF0000"/>
            </a:solidFill>
            <a:prstDash val="solid"/>
            <a:miter/>
            <a:headEnd type="none" w="med" len="med"/>
            <a:tailEnd type="arrow" w="med" len="med"/>
          </a:ln>
        </p:spPr>
      </p:cxnSp>
      <p:pic>
        <p:nvPicPr>
          <p:cNvPr id="44051" name="图片 18"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5.3.4.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函数的返回值</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309813" y="1500188"/>
            <a:ext cx="7858125" cy="4500563"/>
          </a:xfrm>
          <a:prstGeom prst="rect">
            <a:avLst/>
          </a:prstGeom>
          <a:noFill/>
          <a:ln w="9525">
            <a:noFill/>
            <a:miter lim="800000"/>
          </a:ln>
        </p:spPr>
        <p:txBody>
          <a:bodyPr/>
          <a:lstStyle/>
          <a:p>
            <a:pPr marR="0" defTabSz="914400">
              <a:lnSpc>
                <a:spcPct val="120000"/>
              </a:lnSpc>
              <a:buClrTx/>
              <a:buSzTx/>
              <a:buFont typeface="Wingdings" panose="05000000000000000000" pitchFamily="2" charset="2"/>
              <a:buChar char="Ø"/>
              <a:defRPr/>
            </a:pPr>
            <a:r>
              <a:rPr kumimoji="1" lang="zh-CN" altLang="zh-CN" sz="3200" b="1" kern="1200" cap="none" spc="0" normalizeH="0" baseline="0" noProof="0" dirty="0">
                <a:latin typeface="Arial" panose="020B0604020202020204" pitchFamily="34" charset="0"/>
                <a:ea typeface="宋体" panose="02010600030101010101" pitchFamily="2" charset="-122"/>
                <a:cs typeface="+mn-cs"/>
              </a:rPr>
              <a:t>通常，希望通过函数调用使主调函数能得到一个确定的值，这就是函数值</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函数的返回值</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514350" marR="0" indent="-514350" defTabSz="914400">
              <a:lnSpc>
                <a:spcPct val="120000"/>
              </a:lnSpc>
              <a:buClrTx/>
              <a:buSzTx/>
              <a:buFontTx/>
              <a:buAutoNum type="arabicParenBoth"/>
              <a:defRPr/>
            </a:pPr>
            <a:r>
              <a:rPr kumimoji="1" lang="zh-CN" altLang="zh-CN" sz="3200" b="1" kern="1200" cap="none" spc="0" normalizeH="0" baseline="0" noProof="0" dirty="0">
                <a:latin typeface="Arial" panose="020B0604020202020204" pitchFamily="34" charset="0"/>
                <a:ea typeface="宋体" panose="02010600030101010101" pitchFamily="2" charset="-122"/>
                <a:cs typeface="+mn-cs"/>
              </a:rPr>
              <a:t>函数的返回值是通过函数中的</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return</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语句获得的。</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457200" marR="0" lvl="1" indent="0" algn="l" defTabSz="914400" rtl="0" eaLnBrk="1" fontAlgn="base" latinLnBrk="0" hangingPunct="1">
              <a:lnSpc>
                <a:spcPct val="100000"/>
              </a:lnSpc>
              <a:spcBef>
                <a:spcPct val="0"/>
              </a:spcBef>
              <a:spcAft>
                <a:spcPct val="0"/>
              </a:spcAft>
              <a:buClrTx/>
              <a:buSzTx/>
              <a:buFont typeface="Wingdings" panose="05000000000000000000" pitchFamily="2" charset="2"/>
              <a:buChar char="u"/>
              <a:defRPr/>
            </a:pPr>
            <a:r>
              <a:rPr kumimoji="1" lang="zh-CN"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一个函数中可以有一个以上的</a:t>
            </a:r>
            <a:r>
              <a:rPr kumimoji="1"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return</a:t>
            </a:r>
            <a:r>
              <a:rPr kumimoji="1" lang="zh-CN"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语句，执行到哪一个</a:t>
            </a:r>
            <a:r>
              <a:rPr kumimoji="1"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return</a:t>
            </a:r>
            <a:r>
              <a:rPr kumimoji="1" lang="zh-CN"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语句，哪一个</a:t>
            </a:r>
            <a:r>
              <a:rPr kumimoji="1" lang="zh-CN" altLang="en-US"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就</a:t>
            </a:r>
            <a:r>
              <a:rPr kumimoji="1" lang="zh-CN"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起作用</a:t>
            </a:r>
            <a:endParaRPr kumimoji="1" lang="zh-CN"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1" fontAlgn="base" latinLnBrk="0" hangingPunct="1">
              <a:lnSpc>
                <a:spcPct val="100000"/>
              </a:lnSpc>
              <a:spcBef>
                <a:spcPct val="0"/>
              </a:spcBef>
              <a:spcAft>
                <a:spcPct val="0"/>
              </a:spcAft>
              <a:buClrTx/>
              <a:buSzTx/>
              <a:buFont typeface="Wingdings" panose="05000000000000000000" pitchFamily="2" charset="2"/>
              <a:buChar char="u"/>
              <a:defRPr/>
            </a:pPr>
            <a:r>
              <a:rPr kumimoji="1"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return</a:t>
            </a:r>
            <a:r>
              <a:rPr kumimoji="1" lang="zh-CN"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语句后面的括号可以不要</a:t>
            </a:r>
            <a:endParaRPr kumimoji="1" lang="zh-CN"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5060"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charRg st="41" end="67"/>
                                            </p:txEl>
                                          </p:spTgt>
                                        </p:tgtEl>
                                        <p:attrNameLst>
                                          <p:attrName>style.visibility</p:attrName>
                                        </p:attrNameLst>
                                      </p:cBhvr>
                                      <p:to>
                                        <p:strVal val="visible"/>
                                      </p:to>
                                    </p:set>
                                    <p:animEffect transition="in" filter="blinds(horizontal)">
                                      <p:cBhvr>
                                        <p:cTn id="7" dur="500"/>
                                        <p:tgtEl>
                                          <p:spTgt spid="4">
                                            <p:txEl>
                                              <p:charRg st="41" end="6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charRg st="67" end="112"/>
                                            </p:txEl>
                                          </p:spTgt>
                                        </p:tgtEl>
                                        <p:attrNameLst>
                                          <p:attrName>style.visibility</p:attrName>
                                        </p:attrNameLst>
                                      </p:cBhvr>
                                      <p:to>
                                        <p:strVal val="visible"/>
                                      </p:to>
                                    </p:set>
                                    <p:animEffect transition="in" filter="blinds(horizontal)">
                                      <p:cBhvr>
                                        <p:cTn id="12" dur="500"/>
                                        <p:tgtEl>
                                          <p:spTgt spid="4">
                                            <p:txEl>
                                              <p:charRg st="67" end="11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charRg st="112" end="130"/>
                                            </p:txEl>
                                          </p:spTgt>
                                        </p:tgtEl>
                                        <p:attrNameLst>
                                          <p:attrName>style.visibility</p:attrName>
                                        </p:attrNameLst>
                                      </p:cBhvr>
                                      <p:to>
                                        <p:strVal val="visible"/>
                                      </p:to>
                                    </p:set>
                                    <p:animEffect transition="in" filter="blinds(horizontal)">
                                      <p:cBhvr>
                                        <p:cTn id="17" dur="500"/>
                                        <p:tgtEl>
                                          <p:spTgt spid="4">
                                            <p:txEl>
                                              <p:charRg st="112"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5.3.4.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函数的返回值</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6083" name="Rectangle 3"/>
          <p:cNvSpPr txBox="1"/>
          <p:nvPr/>
        </p:nvSpPr>
        <p:spPr>
          <a:xfrm>
            <a:off x="2309813" y="1500188"/>
            <a:ext cx="7858125" cy="4500562"/>
          </a:xfrm>
          <a:prstGeom prst="rect">
            <a:avLst/>
          </a:prstGeom>
          <a:noFill/>
          <a:ln w="9525">
            <a:noFill/>
          </a:ln>
        </p:spPr>
        <p:txBody>
          <a:bodyPr/>
          <a:p>
            <a:pPr>
              <a:lnSpc>
                <a:spcPct val="120000"/>
              </a:lnSpc>
              <a:buFont typeface="Wingdings" panose="05000000000000000000" pitchFamily="2" charset="2"/>
              <a:buChar char="Ø"/>
            </a:pPr>
            <a:r>
              <a:rPr lang="zh-CN" altLang="zh-CN" sz="3200" b="1" dirty="0">
                <a:latin typeface="Arial" panose="020B0604020202020204" pitchFamily="34" charset="0"/>
              </a:rPr>
              <a:t>通常，希望通过函数调用使主调函数能得到一个确定的值，这就是函数值</a:t>
            </a:r>
            <a:r>
              <a:rPr lang="en-US" altLang="zh-CN" sz="3200" b="1" dirty="0">
                <a:latin typeface="Arial" panose="020B0604020202020204" pitchFamily="34" charset="0"/>
              </a:rPr>
              <a:t>(</a:t>
            </a:r>
            <a:r>
              <a:rPr lang="zh-CN" altLang="zh-CN" sz="3200" b="1" dirty="0">
                <a:latin typeface="Arial" panose="020B0604020202020204" pitchFamily="34" charset="0"/>
              </a:rPr>
              <a:t>函数的返回值</a:t>
            </a:r>
            <a:r>
              <a:rPr lang="en-US" altLang="zh-CN" sz="3200" b="1" dirty="0">
                <a:latin typeface="Arial" panose="020B0604020202020204" pitchFamily="34" charset="0"/>
              </a:rPr>
              <a:t>)</a:t>
            </a:r>
            <a:endParaRPr lang="en-US"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(2) </a:t>
            </a:r>
            <a:r>
              <a:rPr lang="zh-CN" altLang="zh-CN" sz="3200" b="1" dirty="0">
                <a:latin typeface="Arial" panose="020B0604020202020204" pitchFamily="34" charset="0"/>
              </a:rPr>
              <a:t>函数值的类型。应当在定义函数时指定函数值的类型</a:t>
            </a:r>
            <a:endParaRPr lang="zh-CN" altLang="zh-CN" sz="3200" b="1" dirty="0">
              <a:latin typeface="Arial" panose="020B0604020202020204" pitchFamily="34" charset="0"/>
            </a:endParaRPr>
          </a:p>
        </p:txBody>
      </p:sp>
      <p:pic>
        <p:nvPicPr>
          <p:cNvPr id="46084"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5.3.4.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函数的返回值</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7107" name="Rectangle 3"/>
          <p:cNvSpPr txBox="1"/>
          <p:nvPr/>
        </p:nvSpPr>
        <p:spPr>
          <a:xfrm>
            <a:off x="2309813" y="1500188"/>
            <a:ext cx="7858125" cy="4500562"/>
          </a:xfrm>
          <a:prstGeom prst="rect">
            <a:avLst/>
          </a:prstGeom>
          <a:noFill/>
          <a:ln w="9525">
            <a:noFill/>
          </a:ln>
        </p:spPr>
        <p:txBody>
          <a:bodyPr/>
          <a:p>
            <a:pPr>
              <a:lnSpc>
                <a:spcPct val="120000"/>
              </a:lnSpc>
              <a:buFont typeface="Wingdings" panose="05000000000000000000" pitchFamily="2" charset="2"/>
              <a:buChar char="Ø"/>
            </a:pPr>
            <a:r>
              <a:rPr lang="zh-CN" altLang="zh-CN" sz="3200" b="1" dirty="0">
                <a:latin typeface="Arial" panose="020B0604020202020204" pitchFamily="34" charset="0"/>
              </a:rPr>
              <a:t>通常，希望通过函数调用使主调函数能得到一个确定的值，这就是函数值</a:t>
            </a:r>
            <a:r>
              <a:rPr lang="en-US" altLang="zh-CN" sz="3200" b="1" dirty="0">
                <a:latin typeface="Arial" panose="020B0604020202020204" pitchFamily="34" charset="0"/>
              </a:rPr>
              <a:t>(</a:t>
            </a:r>
            <a:r>
              <a:rPr lang="zh-CN" altLang="zh-CN" sz="3200" b="1" dirty="0">
                <a:latin typeface="Arial" panose="020B0604020202020204" pitchFamily="34" charset="0"/>
              </a:rPr>
              <a:t>函数的返回值</a:t>
            </a:r>
            <a:r>
              <a:rPr lang="en-US" altLang="zh-CN" sz="3200" b="1" dirty="0">
                <a:latin typeface="Arial" panose="020B0604020202020204" pitchFamily="34" charset="0"/>
              </a:rPr>
              <a:t>)</a:t>
            </a:r>
            <a:endParaRPr lang="en-US"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(3)</a:t>
            </a:r>
            <a:r>
              <a:rPr lang="zh-CN" altLang="zh-CN" sz="3200" b="1" dirty="0">
                <a:latin typeface="Arial" panose="020B0604020202020204" pitchFamily="34" charset="0"/>
              </a:rPr>
              <a:t>在定义函数时指定的函数类型一般应该和</a:t>
            </a:r>
            <a:r>
              <a:rPr lang="en-US" altLang="zh-CN" sz="3200" b="1" dirty="0">
                <a:latin typeface="Arial" panose="020B0604020202020204" pitchFamily="34" charset="0"/>
              </a:rPr>
              <a:t>return</a:t>
            </a:r>
            <a:r>
              <a:rPr lang="zh-CN" altLang="zh-CN" sz="3200" b="1" dirty="0">
                <a:latin typeface="Arial" panose="020B0604020202020204" pitchFamily="34" charset="0"/>
              </a:rPr>
              <a:t>语句中的表达式类型一致</a:t>
            </a:r>
            <a:endParaRPr lang="en-US" altLang="zh-CN" sz="3200" dirty="0">
              <a:latin typeface="Arial" panose="020B0604020202020204" pitchFamily="34" charset="0"/>
            </a:endParaRPr>
          </a:p>
          <a:p>
            <a:pPr lvl="1" eaLnBrk="1" hangingPunct="1">
              <a:lnSpc>
                <a:spcPct val="120000"/>
              </a:lnSpc>
              <a:buFont typeface="Wingdings" panose="05000000000000000000" pitchFamily="2" charset="2"/>
              <a:buChar char="u"/>
            </a:pPr>
            <a:r>
              <a:rPr lang="zh-CN" altLang="zh-CN" sz="2800" b="1" dirty="0">
                <a:latin typeface="Arial" panose="020B0604020202020204" pitchFamily="34" charset="0"/>
              </a:rPr>
              <a:t>如果函数值的类型和</a:t>
            </a:r>
            <a:r>
              <a:rPr lang="en-US" altLang="zh-CN" sz="2800" b="1" dirty="0">
                <a:latin typeface="Arial" panose="020B0604020202020204" pitchFamily="34" charset="0"/>
              </a:rPr>
              <a:t>return</a:t>
            </a:r>
            <a:r>
              <a:rPr lang="zh-CN" altLang="zh-CN" sz="2800" b="1" dirty="0">
                <a:latin typeface="Arial" panose="020B0604020202020204" pitchFamily="34" charset="0"/>
              </a:rPr>
              <a:t>语句中表达式的值不一致，则以函数类型为准</a:t>
            </a:r>
            <a:endParaRPr lang="zh-CN" altLang="zh-CN" sz="2800" b="1" dirty="0">
              <a:latin typeface="Arial" panose="020B0604020202020204" pitchFamily="34" charset="0"/>
            </a:endParaRPr>
          </a:p>
        </p:txBody>
      </p:sp>
      <p:pic>
        <p:nvPicPr>
          <p:cNvPr id="47108"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5.3.4.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函数的返回值</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p:nvPr/>
        </p:nvSpPr>
        <p:spPr>
          <a:xfrm>
            <a:off x="2309813" y="1500188"/>
            <a:ext cx="7858125" cy="4214812"/>
          </a:xfrm>
          <a:prstGeom prst="rect">
            <a:avLst/>
          </a:prstGeom>
          <a:noFill/>
          <a:ln w="9525">
            <a:noFill/>
          </a:ln>
        </p:spPr>
        <p:txBody>
          <a:bodyPr/>
          <a:p>
            <a:pPr>
              <a:lnSpc>
                <a:spcPct val="120000"/>
              </a:lnSpc>
            </a:pPr>
            <a:r>
              <a:rPr lang="zh-CN" altLang="zh-CN" sz="3200" b="1" dirty="0">
                <a:latin typeface="Arial" panose="020B0604020202020204" pitchFamily="34" charset="0"/>
              </a:rPr>
              <a:t>例</a:t>
            </a:r>
            <a:r>
              <a:rPr lang="en-US" altLang="zh-CN" sz="3200" b="1" dirty="0">
                <a:latin typeface="Arial" panose="020B0604020202020204" pitchFamily="34" charset="0"/>
              </a:rPr>
              <a:t>5.</a:t>
            </a:r>
            <a:r>
              <a:rPr lang="en-US" altLang="zh-CN" sz="3200" b="1" dirty="0">
                <a:latin typeface="Arial" panose="020B0604020202020204" pitchFamily="34" charset="0"/>
              </a:rPr>
              <a:t>3</a:t>
            </a:r>
            <a:r>
              <a:rPr lang="zh-CN" altLang="zh-CN" sz="3200" b="1" dirty="0">
                <a:latin typeface="Arial" panose="020B0604020202020204" pitchFamily="34" charset="0"/>
              </a:rPr>
              <a:t>将例</a:t>
            </a:r>
            <a:r>
              <a:rPr lang="en-US" altLang="zh-CN" sz="3200" b="1" dirty="0">
                <a:latin typeface="Arial" panose="020B0604020202020204" pitchFamily="34" charset="0"/>
              </a:rPr>
              <a:t>5.</a:t>
            </a:r>
            <a:r>
              <a:rPr lang="en-US" altLang="zh-CN" sz="3200" b="1" dirty="0">
                <a:latin typeface="Arial" panose="020B0604020202020204" pitchFamily="34" charset="0"/>
              </a:rPr>
              <a:t>2</a:t>
            </a:r>
            <a:r>
              <a:rPr lang="zh-CN" altLang="zh-CN" sz="3200" b="1" dirty="0">
                <a:latin typeface="Arial" panose="020B0604020202020204" pitchFamily="34" charset="0"/>
              </a:rPr>
              <a:t>稍作改动，将在</a:t>
            </a:r>
            <a:r>
              <a:rPr lang="en-US" altLang="zh-CN" sz="3200" b="1" dirty="0">
                <a:latin typeface="Arial" panose="020B0604020202020204" pitchFamily="34" charset="0"/>
              </a:rPr>
              <a:t>max</a:t>
            </a:r>
            <a:r>
              <a:rPr lang="zh-CN" altLang="zh-CN" sz="3200" b="1" dirty="0">
                <a:latin typeface="Arial" panose="020B0604020202020204" pitchFamily="34" charset="0"/>
              </a:rPr>
              <a:t>函数中定义的变量</a:t>
            </a:r>
            <a:r>
              <a:rPr lang="en-US" altLang="zh-CN" sz="3200" b="1" dirty="0">
                <a:latin typeface="Arial" panose="020B0604020202020204" pitchFamily="34" charset="0"/>
              </a:rPr>
              <a:t>z</a:t>
            </a:r>
            <a:r>
              <a:rPr lang="zh-CN" altLang="zh-CN" sz="3200" b="1" dirty="0">
                <a:latin typeface="Arial" panose="020B0604020202020204" pitchFamily="34" charset="0"/>
              </a:rPr>
              <a:t>改为</a:t>
            </a:r>
            <a:r>
              <a:rPr lang="en-US" altLang="zh-CN" sz="3200" b="1" dirty="0">
                <a:latin typeface="Arial" panose="020B0604020202020204" pitchFamily="34" charset="0"/>
              </a:rPr>
              <a:t>float</a:t>
            </a:r>
            <a:r>
              <a:rPr lang="zh-CN" altLang="zh-CN" sz="3200" b="1" dirty="0">
                <a:latin typeface="Arial" panose="020B0604020202020204" pitchFamily="34" charset="0"/>
              </a:rPr>
              <a:t>型。函数返回值的类型与指定的函数类型不同，分析其处理方法。</a:t>
            </a:r>
            <a:endParaRPr lang="en-US" altLang="zh-CN" sz="3200" b="1" dirty="0">
              <a:latin typeface="Arial" panose="020B0604020202020204" pitchFamily="34" charset="0"/>
            </a:endParaRPr>
          </a:p>
          <a:p>
            <a:pPr>
              <a:lnSpc>
                <a:spcPct val="120000"/>
              </a:lnSpc>
              <a:buFont typeface="Wingdings" panose="05000000000000000000" pitchFamily="2" charset="2"/>
              <a:buChar char="Ø"/>
            </a:pPr>
            <a:r>
              <a:rPr lang="zh-CN" altLang="zh-CN" sz="3200" b="1" dirty="0">
                <a:latin typeface="Arial" panose="020B0604020202020204" pitchFamily="34" charset="0"/>
              </a:rPr>
              <a:t>解题思路：如果函数返回值的类型与指定的函数类型不同，按照赋值规则处理。</a:t>
            </a:r>
            <a:endParaRPr lang="zh-CN" altLang="zh-CN" sz="3200" b="1" dirty="0">
              <a:latin typeface="Arial" panose="020B0604020202020204" pitchFamily="34" charset="0"/>
            </a:endParaRPr>
          </a:p>
        </p:txBody>
      </p:sp>
      <p:pic>
        <p:nvPicPr>
          <p:cNvPr id="48132"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charRg st="65" end="101"/>
                                            </p:txEl>
                                          </p:spTgt>
                                        </p:tgtEl>
                                        <p:attrNameLst>
                                          <p:attrName>style.visibility</p:attrName>
                                        </p:attrNameLst>
                                      </p:cBhvr>
                                      <p:to>
                                        <p:strVal val="visible"/>
                                      </p:to>
                                    </p:set>
                                    <p:animEffect transition="in" filter="blinds(horizontal)">
                                      <p:cBhvr>
                                        <p:cTn id="7" dur="500"/>
                                        <p:tgtEl>
                                          <p:spTgt spid="4">
                                            <p:txEl>
                                              <p:charRg st="65" end="1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3"/>
          <p:cNvSpPr txBox="1">
            <a:spLocks noChangeArrowheads="1"/>
          </p:cNvSpPr>
          <p:nvPr/>
        </p:nvSpPr>
        <p:spPr bwMode="auto">
          <a:xfrm>
            <a:off x="2024063" y="428625"/>
            <a:ext cx="6357938" cy="6215063"/>
          </a:xfrm>
          <a:prstGeom prst="rect">
            <a:avLst/>
          </a:prstGeom>
          <a:noFill/>
          <a:ln w="9525">
            <a:noFill/>
            <a:miter lim="800000"/>
          </a:ln>
        </p:spPr>
        <p:txBody>
          <a:bodyPr/>
          <a:lstStyle/>
          <a:p>
            <a:pPr marR="0" defTabSz="914400">
              <a:lnSpc>
                <a:spcPts val="3300"/>
              </a:lnSpc>
              <a:buClrTx/>
              <a:buSzTx/>
              <a:buFontTx/>
              <a:buNone/>
              <a:defRPr/>
            </a:pPr>
            <a:r>
              <a:rPr kumimoji="1" lang="en-US" altLang="zh-CN" sz="2800" b="1" kern="1200" cap="none" spc="0" normalizeH="0" baseline="0" noProof="0" dirty="0">
                <a:latin typeface="+mn-lt"/>
                <a:ea typeface="+mn-ea"/>
                <a:cs typeface="+mn-cs"/>
              </a:rPr>
              <a:t>#include &lt;</a:t>
            </a:r>
            <a:r>
              <a:rPr kumimoji="1" lang="en-US" altLang="zh-CN" sz="2800" b="1" kern="1200" cap="none" spc="0" normalizeH="0" baseline="0" noProof="0" dirty="0" err="1">
                <a:latin typeface="+mn-lt"/>
                <a:ea typeface="+mn-ea"/>
                <a:cs typeface="+mn-cs"/>
              </a:rPr>
              <a:t>stdio.h</a:t>
            </a:r>
            <a:r>
              <a:rPr kumimoji="1" lang="en-US" altLang="zh-CN" sz="2800" b="1" kern="1200" cap="none" spc="0" normalizeH="0" baseline="0" noProof="0" dirty="0">
                <a:latin typeface="+mn-lt"/>
                <a:ea typeface="+mn-ea"/>
                <a:cs typeface="+mn-cs"/>
              </a:rPr>
              <a:t>&gt;</a:t>
            </a:r>
            <a:endParaRPr kumimoji="1" lang="zh-CN" altLang="zh-CN" sz="2800" b="1" kern="1200" cap="none" spc="0" normalizeH="0" baseline="0" noProof="0" dirty="0">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main()</a:t>
            </a:r>
            <a:endParaRPr kumimoji="1" lang="zh-CN" altLang="zh-CN" sz="2800" b="1" kern="1200" cap="none" spc="0" normalizeH="0" baseline="0" noProof="0" dirty="0">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a:latin typeface="+mn-lt"/>
                <a:ea typeface="+mn-ea"/>
                <a:cs typeface="+mn-cs"/>
              </a:rPr>
              <a:t> {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max(float </a:t>
            </a:r>
            <a:r>
              <a:rPr kumimoji="1" lang="en-US" altLang="zh-CN" sz="2800" b="1" kern="1200" cap="none" spc="0" normalizeH="0" baseline="0" noProof="0" dirty="0" err="1">
                <a:latin typeface="+mn-lt"/>
                <a:ea typeface="+mn-ea"/>
                <a:cs typeface="+mn-cs"/>
              </a:rPr>
              <a:t>x,float</a:t>
            </a:r>
            <a:r>
              <a:rPr kumimoji="1" lang="en-US" altLang="zh-CN" sz="2800" b="1" kern="1200" cap="none" spc="0" normalizeH="0" baseline="0" noProof="0" dirty="0">
                <a:latin typeface="+mn-lt"/>
                <a:ea typeface="+mn-ea"/>
                <a:cs typeface="+mn-cs"/>
              </a:rPr>
              <a:t> y);</a:t>
            </a:r>
            <a:endParaRPr kumimoji="1" lang="zh-CN" altLang="zh-CN" sz="2800" b="1" kern="1200" cap="none" spc="0" normalizeH="0" baseline="0" noProof="0" dirty="0">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a:latin typeface="+mn-lt"/>
                <a:ea typeface="+mn-ea"/>
                <a:cs typeface="+mn-cs"/>
              </a:rPr>
              <a:t>    float </a:t>
            </a:r>
            <a:r>
              <a:rPr kumimoji="1" lang="en-US" altLang="zh-CN" sz="2800" b="1" kern="1200" cap="none" spc="0" normalizeH="0" baseline="0" noProof="0" dirty="0" err="1">
                <a:latin typeface="+mn-lt"/>
                <a:ea typeface="+mn-ea"/>
                <a:cs typeface="+mn-cs"/>
              </a:rPr>
              <a:t>a,b</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c;</a:t>
            </a:r>
            <a:endParaRPr kumimoji="1" lang="zh-CN" altLang="zh-CN" sz="2800" b="1" kern="1200" cap="none" spc="0" normalizeH="0" baseline="0" noProof="0" dirty="0">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scanf</a:t>
            </a:r>
            <a:r>
              <a:rPr kumimoji="1" lang="en-US" altLang="zh-CN" sz="2800" b="1" kern="1200" cap="none" spc="0" normalizeH="0" baseline="0" noProof="0" dirty="0">
                <a:latin typeface="+mn-lt"/>
                <a:ea typeface="+mn-ea"/>
                <a:cs typeface="+mn-cs"/>
              </a:rPr>
              <a:t>("%</a:t>
            </a:r>
            <a:r>
              <a:rPr kumimoji="1" lang="en-US" altLang="zh-CN" sz="2800" b="1" kern="1200" cap="none" spc="0" normalizeH="0" baseline="0" noProof="0" dirty="0" err="1">
                <a:latin typeface="+mn-lt"/>
                <a:ea typeface="+mn-ea"/>
                <a:cs typeface="+mn-cs"/>
              </a:rPr>
              <a:t>f,%f,",&amp;a,&amp;b</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a:latin typeface="+mn-lt"/>
                <a:ea typeface="+mn-ea"/>
                <a:cs typeface="+mn-cs"/>
              </a:rPr>
              <a:t>    c=max(</a:t>
            </a:r>
            <a:r>
              <a:rPr kumimoji="1" lang="en-US" altLang="zh-CN" sz="2800" b="1" kern="1200" cap="none" spc="0" normalizeH="0" baseline="0" noProof="0" dirty="0" err="1">
                <a:latin typeface="+mn-lt"/>
                <a:ea typeface="+mn-ea"/>
                <a:cs typeface="+mn-cs"/>
              </a:rPr>
              <a:t>a,b</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printf</a:t>
            </a:r>
            <a:r>
              <a:rPr kumimoji="1" lang="en-US" altLang="zh-CN" sz="2800" b="1" kern="1200" cap="none" spc="0" normalizeH="0" baseline="0" noProof="0" dirty="0">
                <a:latin typeface="+mn-lt"/>
                <a:ea typeface="+mn-ea"/>
                <a:cs typeface="+mn-cs"/>
              </a:rPr>
              <a:t>("max is %d\</a:t>
            </a:r>
            <a:r>
              <a:rPr kumimoji="1" lang="en-US" altLang="zh-CN" sz="2800" b="1" kern="1200" cap="none" spc="0" normalizeH="0" baseline="0" noProof="0" dirty="0" err="1">
                <a:latin typeface="+mn-lt"/>
                <a:ea typeface="+mn-ea"/>
                <a:cs typeface="+mn-cs"/>
              </a:rPr>
              <a:t>n",c</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a:latin typeface="+mn-lt"/>
                <a:ea typeface="+mn-ea"/>
                <a:cs typeface="+mn-cs"/>
              </a:rPr>
              <a:t>    return 0;</a:t>
            </a:r>
            <a:endParaRPr kumimoji="1" lang="zh-CN" altLang="zh-CN" sz="2800" b="1" kern="1200" cap="none" spc="0" normalizeH="0" baseline="0" noProof="0" dirty="0">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a:latin typeface="+mn-lt"/>
                <a:ea typeface="+mn-ea"/>
                <a:cs typeface="+mn-cs"/>
              </a:rPr>
              <a:t> }</a:t>
            </a:r>
            <a:endParaRPr kumimoji="1" lang="zh-CN" altLang="zh-CN" sz="2800" b="1" kern="1200" cap="none" spc="0" normalizeH="0" baseline="0" noProof="0" dirty="0">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err="1">
                <a:solidFill>
                  <a:srgbClr val="00B050"/>
                </a:solidFill>
                <a:latin typeface="+mn-lt"/>
                <a:ea typeface="+mn-ea"/>
                <a:cs typeface="+mn-cs"/>
              </a:rPr>
              <a:t>int</a:t>
            </a:r>
            <a:r>
              <a:rPr kumimoji="1" lang="en-US" altLang="zh-CN" sz="2800" b="1" kern="1200" cap="none" spc="0" normalizeH="0" baseline="0" noProof="0" dirty="0">
                <a:solidFill>
                  <a:srgbClr val="00B050"/>
                </a:solidFill>
                <a:latin typeface="+mn-lt"/>
                <a:ea typeface="+mn-ea"/>
                <a:cs typeface="+mn-cs"/>
              </a:rPr>
              <a:t> max(float </a:t>
            </a:r>
            <a:r>
              <a:rPr kumimoji="1" lang="en-US" altLang="zh-CN" sz="2800" b="1" kern="1200" cap="none" spc="0" normalizeH="0" baseline="0" noProof="0" dirty="0" err="1">
                <a:solidFill>
                  <a:srgbClr val="00B050"/>
                </a:solidFill>
                <a:latin typeface="+mn-lt"/>
                <a:ea typeface="+mn-ea"/>
                <a:cs typeface="+mn-cs"/>
              </a:rPr>
              <a:t>x,float</a:t>
            </a:r>
            <a:r>
              <a:rPr kumimoji="1" lang="en-US" altLang="zh-CN" sz="2800" b="1" kern="1200" cap="none" spc="0" normalizeH="0" baseline="0" noProof="0" dirty="0">
                <a:solidFill>
                  <a:srgbClr val="00B050"/>
                </a:solidFill>
                <a:latin typeface="+mn-lt"/>
                <a:ea typeface="+mn-ea"/>
                <a:cs typeface="+mn-cs"/>
              </a:rPr>
              <a:t> y)</a:t>
            </a:r>
            <a:endParaRPr kumimoji="1" lang="zh-CN" altLang="zh-CN" sz="2800" b="1" kern="1200" cap="none" spc="0" normalizeH="0" baseline="0" noProof="0" dirty="0">
              <a:solidFill>
                <a:srgbClr val="00B050"/>
              </a:solidFill>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a:solidFill>
                  <a:srgbClr val="00B050"/>
                </a:solidFill>
                <a:latin typeface="+mn-lt"/>
                <a:ea typeface="+mn-ea"/>
                <a:cs typeface="+mn-cs"/>
              </a:rPr>
              <a:t> {  float z;                                                </a:t>
            </a:r>
            <a:endParaRPr kumimoji="1" lang="zh-CN" altLang="zh-CN" sz="2800" b="1" kern="1200" cap="none" spc="0" normalizeH="0" baseline="0" noProof="0" dirty="0">
              <a:solidFill>
                <a:srgbClr val="00B050"/>
              </a:solidFill>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a:solidFill>
                  <a:srgbClr val="00B050"/>
                </a:solidFill>
                <a:latin typeface="+mn-lt"/>
                <a:ea typeface="+mn-ea"/>
                <a:cs typeface="+mn-cs"/>
              </a:rPr>
              <a:t>     z=x&gt;</a:t>
            </a:r>
            <a:r>
              <a:rPr kumimoji="1" lang="en-US" altLang="zh-CN" sz="2800" b="1" kern="1200" cap="none" spc="0" normalizeH="0" baseline="0" noProof="0" dirty="0" err="1">
                <a:solidFill>
                  <a:srgbClr val="00B050"/>
                </a:solidFill>
                <a:latin typeface="+mn-lt"/>
                <a:ea typeface="+mn-ea"/>
                <a:cs typeface="+mn-cs"/>
              </a:rPr>
              <a:t>y?x:y</a:t>
            </a:r>
            <a:r>
              <a:rPr kumimoji="1" lang="en-US" altLang="zh-CN" sz="2800" b="1" kern="1200" cap="none" spc="0" normalizeH="0" baseline="0" noProof="0" dirty="0">
                <a:solidFill>
                  <a:srgbClr val="00B050"/>
                </a:solidFill>
                <a:latin typeface="+mn-lt"/>
                <a:ea typeface="+mn-ea"/>
                <a:cs typeface="+mn-cs"/>
              </a:rPr>
              <a:t>;</a:t>
            </a:r>
            <a:endParaRPr kumimoji="1" lang="zh-CN" altLang="zh-CN" sz="2800" b="1" kern="1200" cap="none" spc="0" normalizeH="0" baseline="0" noProof="0" dirty="0">
              <a:solidFill>
                <a:srgbClr val="00B050"/>
              </a:solidFill>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a:solidFill>
                  <a:srgbClr val="00B050"/>
                </a:solidFill>
                <a:latin typeface="+mn-lt"/>
                <a:ea typeface="+mn-ea"/>
                <a:cs typeface="+mn-cs"/>
              </a:rPr>
              <a:t>     return( z ) ;</a:t>
            </a:r>
            <a:endParaRPr kumimoji="1" lang="zh-CN" altLang="zh-CN" sz="2800" b="1" kern="1200" cap="none" spc="0" normalizeH="0" baseline="0" noProof="0" dirty="0">
              <a:solidFill>
                <a:srgbClr val="00B050"/>
              </a:solidFill>
              <a:latin typeface="+mn-lt"/>
              <a:ea typeface="+mn-ea"/>
              <a:cs typeface="+mn-cs"/>
            </a:endParaRPr>
          </a:p>
          <a:p>
            <a:pPr marR="0" defTabSz="914400">
              <a:lnSpc>
                <a:spcPts val="3300"/>
              </a:lnSpc>
              <a:buClrTx/>
              <a:buSzTx/>
              <a:buFontTx/>
              <a:buNone/>
              <a:defRPr/>
            </a:pPr>
            <a:r>
              <a:rPr kumimoji="1" lang="en-US" altLang="zh-CN" sz="2800" b="1" kern="1200" cap="none" spc="0" normalizeH="0" baseline="0" noProof="0" dirty="0">
                <a:solidFill>
                  <a:srgbClr val="00B050"/>
                </a:solidFill>
                <a:latin typeface="+mn-lt"/>
                <a:ea typeface="+mn-ea"/>
                <a:cs typeface="+mn-cs"/>
              </a:rPr>
              <a:t>}</a:t>
            </a:r>
            <a:endParaRPr kumimoji="1" lang="zh-CN" altLang="zh-CN" sz="2800" b="1" kern="1200" cap="none" spc="0" normalizeH="0" baseline="0" noProof="0" dirty="0" err="1">
              <a:solidFill>
                <a:srgbClr val="00B050"/>
              </a:solidFill>
              <a:latin typeface="+mn-lt"/>
              <a:ea typeface="+mn-ea"/>
              <a:cs typeface="+mn-cs"/>
            </a:endParaRPr>
          </a:p>
        </p:txBody>
      </p:sp>
      <p:pic>
        <p:nvPicPr>
          <p:cNvPr id="111618" name="Picture 2"/>
          <p:cNvPicPr>
            <a:picLocks noChangeAspect="1"/>
          </p:cNvPicPr>
          <p:nvPr/>
        </p:nvPicPr>
        <p:blipFill>
          <a:blip r:embed="rId1"/>
          <a:stretch>
            <a:fillRect/>
          </a:stretch>
        </p:blipFill>
        <p:spPr>
          <a:xfrm>
            <a:off x="7726363" y="2143125"/>
            <a:ext cx="2190750" cy="500063"/>
          </a:xfrm>
          <a:prstGeom prst="rect">
            <a:avLst/>
          </a:prstGeom>
          <a:noFill/>
          <a:ln w="9525">
            <a:noFill/>
          </a:ln>
        </p:spPr>
      </p:pic>
      <p:sp>
        <p:nvSpPr>
          <p:cNvPr id="6" name="TextBox 5"/>
          <p:cNvSpPr txBox="1"/>
          <p:nvPr/>
        </p:nvSpPr>
        <p:spPr>
          <a:xfrm>
            <a:off x="5095875" y="3500438"/>
            <a:ext cx="857250" cy="583565"/>
          </a:xfrm>
          <a:prstGeom prst="rect">
            <a:avLst/>
          </a:prstGeom>
          <a:noFill/>
          <a:ln w="9525">
            <a:noFill/>
          </a:ln>
        </p:spPr>
        <p:txBody>
          <a:bodyPr>
            <a:spAutoFit/>
          </a:bodyPr>
          <a:p>
            <a:r>
              <a:rPr lang="en-US" altLang="zh-CN" sz="3200" b="1" dirty="0">
                <a:solidFill>
                  <a:srgbClr val="FF0000"/>
                </a:solidFill>
                <a:latin typeface="Arial" panose="020B0604020202020204" pitchFamily="34" charset="0"/>
              </a:rPr>
              <a:t>1.5</a:t>
            </a:r>
            <a:endParaRPr lang="zh-CN" altLang="en-US" sz="3200" b="1" dirty="0">
              <a:solidFill>
                <a:srgbClr val="FF0000"/>
              </a:solidFill>
              <a:latin typeface="Arial" panose="020B0604020202020204" pitchFamily="34" charset="0"/>
            </a:endParaRPr>
          </a:p>
        </p:txBody>
      </p:sp>
      <p:cxnSp>
        <p:nvCxnSpPr>
          <p:cNvPr id="7" name="直接连接符 6"/>
          <p:cNvCxnSpPr/>
          <p:nvPr/>
        </p:nvCxnSpPr>
        <p:spPr>
          <a:xfrm>
            <a:off x="2524125" y="3000375"/>
            <a:ext cx="2571750" cy="0"/>
          </a:xfrm>
          <a:prstGeom prst="line">
            <a:avLst/>
          </a:prstGeom>
          <a:ln w="38100" cap="flat" cmpd="sng">
            <a:solidFill>
              <a:srgbClr val="0000CC"/>
            </a:solidFill>
            <a:prstDash val="solid"/>
            <a:miter/>
            <a:headEnd type="none" w="med" len="med"/>
            <a:tailEnd type="none" w="med" len="med"/>
          </a:ln>
        </p:spPr>
      </p:cxnSp>
      <p:cxnSp>
        <p:nvCxnSpPr>
          <p:cNvPr id="8" name="直接箭头连接符 55"/>
          <p:cNvCxnSpPr/>
          <p:nvPr/>
        </p:nvCxnSpPr>
        <p:spPr>
          <a:xfrm rot="5400000">
            <a:off x="5024438" y="3998913"/>
            <a:ext cx="428625" cy="287337"/>
          </a:xfrm>
          <a:prstGeom prst="straightConnector1">
            <a:avLst/>
          </a:prstGeom>
          <a:ln w="38100" cap="flat" cmpd="sng">
            <a:solidFill>
              <a:srgbClr val="0000CC"/>
            </a:solidFill>
            <a:prstDash val="solid"/>
            <a:miter/>
            <a:headEnd type="none" w="med" len="med"/>
            <a:tailEnd type="arrow" w="med" len="med"/>
          </a:ln>
        </p:spPr>
      </p:cxnSp>
      <p:sp>
        <p:nvSpPr>
          <p:cNvPr id="11" name="TextBox 10"/>
          <p:cNvSpPr txBox="1"/>
          <p:nvPr/>
        </p:nvSpPr>
        <p:spPr>
          <a:xfrm>
            <a:off x="6096000" y="3500438"/>
            <a:ext cx="857250" cy="583565"/>
          </a:xfrm>
          <a:prstGeom prst="rect">
            <a:avLst/>
          </a:prstGeom>
          <a:noFill/>
          <a:ln w="9525">
            <a:noFill/>
          </a:ln>
        </p:spPr>
        <p:txBody>
          <a:bodyPr>
            <a:spAutoFit/>
          </a:bodyPr>
          <a:p>
            <a:r>
              <a:rPr lang="en-US" altLang="zh-CN" sz="3200" b="1" dirty="0">
                <a:solidFill>
                  <a:srgbClr val="FF0000"/>
                </a:solidFill>
                <a:latin typeface="Arial" panose="020B0604020202020204" pitchFamily="34" charset="0"/>
              </a:rPr>
              <a:t>2.6</a:t>
            </a:r>
            <a:endParaRPr lang="zh-CN" altLang="en-US" sz="3200" b="1" dirty="0">
              <a:solidFill>
                <a:srgbClr val="FF0000"/>
              </a:solidFill>
              <a:latin typeface="Arial" panose="020B0604020202020204" pitchFamily="34" charset="0"/>
            </a:endParaRPr>
          </a:p>
        </p:txBody>
      </p:sp>
      <p:cxnSp>
        <p:nvCxnSpPr>
          <p:cNvPr id="12" name="直接箭头连接符 55"/>
          <p:cNvCxnSpPr/>
          <p:nvPr/>
        </p:nvCxnSpPr>
        <p:spPr>
          <a:xfrm rot="5400000">
            <a:off x="6238875" y="4141788"/>
            <a:ext cx="357188" cy="73025"/>
          </a:xfrm>
          <a:prstGeom prst="straightConnector1">
            <a:avLst/>
          </a:prstGeom>
          <a:ln w="38100" cap="flat" cmpd="sng">
            <a:solidFill>
              <a:srgbClr val="0000CC"/>
            </a:solidFill>
            <a:prstDash val="solid"/>
            <a:miter/>
            <a:headEnd type="none" w="med" len="med"/>
            <a:tailEnd type="arrow" w="med" len="med"/>
          </a:ln>
        </p:spPr>
      </p:cxnSp>
      <p:sp>
        <p:nvSpPr>
          <p:cNvPr id="14" name="TextBox 13"/>
          <p:cNvSpPr txBox="1"/>
          <p:nvPr/>
        </p:nvSpPr>
        <p:spPr>
          <a:xfrm>
            <a:off x="4095750" y="6000750"/>
            <a:ext cx="857250" cy="583565"/>
          </a:xfrm>
          <a:prstGeom prst="rect">
            <a:avLst/>
          </a:prstGeom>
          <a:noFill/>
          <a:ln w="9525">
            <a:noFill/>
          </a:ln>
        </p:spPr>
        <p:txBody>
          <a:bodyPr>
            <a:spAutoFit/>
          </a:bodyPr>
          <a:p>
            <a:r>
              <a:rPr lang="en-US" altLang="zh-CN" sz="3200" b="1" dirty="0">
                <a:solidFill>
                  <a:srgbClr val="FF0000"/>
                </a:solidFill>
                <a:latin typeface="Arial" panose="020B0604020202020204" pitchFamily="34" charset="0"/>
              </a:rPr>
              <a:t>2.6</a:t>
            </a:r>
            <a:endParaRPr lang="zh-CN" altLang="en-US" sz="3200" b="1" dirty="0">
              <a:solidFill>
                <a:srgbClr val="FF0000"/>
              </a:solidFill>
              <a:latin typeface="Arial" panose="020B0604020202020204" pitchFamily="34" charset="0"/>
            </a:endParaRPr>
          </a:p>
        </p:txBody>
      </p:sp>
      <p:cxnSp>
        <p:nvCxnSpPr>
          <p:cNvPr id="15" name="直接连接符 14"/>
          <p:cNvCxnSpPr/>
          <p:nvPr/>
        </p:nvCxnSpPr>
        <p:spPr>
          <a:xfrm>
            <a:off x="4095750" y="6000750"/>
            <a:ext cx="571500" cy="0"/>
          </a:xfrm>
          <a:prstGeom prst="line">
            <a:avLst/>
          </a:prstGeom>
          <a:ln w="38100" cap="flat" cmpd="sng">
            <a:solidFill>
              <a:srgbClr val="0000CC"/>
            </a:solidFill>
            <a:prstDash val="solid"/>
            <a:miter/>
            <a:headEnd type="none" w="med" len="med"/>
            <a:tailEnd type="none" w="med" len="med"/>
          </a:ln>
        </p:spPr>
      </p:cxnSp>
      <p:cxnSp>
        <p:nvCxnSpPr>
          <p:cNvPr id="17" name="直接连接符 16"/>
          <p:cNvCxnSpPr/>
          <p:nvPr/>
        </p:nvCxnSpPr>
        <p:spPr>
          <a:xfrm>
            <a:off x="1809750" y="4643438"/>
            <a:ext cx="1000125" cy="0"/>
          </a:xfrm>
          <a:prstGeom prst="line">
            <a:avLst/>
          </a:prstGeom>
          <a:ln w="38100" cap="flat" cmpd="sng">
            <a:solidFill>
              <a:srgbClr val="0000CC"/>
            </a:solidFill>
            <a:prstDash val="solid"/>
            <a:miter/>
            <a:headEnd type="none" w="med" len="med"/>
            <a:tailEnd type="none" w="med" len="med"/>
          </a:ln>
        </p:spPr>
      </p:cxnSp>
      <p:sp>
        <p:nvSpPr>
          <p:cNvPr id="20" name="右箭头 19"/>
          <p:cNvSpPr/>
          <p:nvPr/>
        </p:nvSpPr>
        <p:spPr>
          <a:xfrm>
            <a:off x="5167313" y="6072188"/>
            <a:ext cx="1000125" cy="428625"/>
          </a:xfrm>
          <a:prstGeom prst="rightArrow">
            <a:avLst>
              <a:gd name="adj1" fmla="val 50000"/>
              <a:gd name="adj2" fmla="val 50004"/>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1" name="TextBox 20"/>
          <p:cNvSpPr txBox="1"/>
          <p:nvPr/>
        </p:nvSpPr>
        <p:spPr>
          <a:xfrm>
            <a:off x="6381750" y="5929313"/>
            <a:ext cx="500063" cy="583565"/>
          </a:xfrm>
          <a:prstGeom prst="rect">
            <a:avLst/>
          </a:prstGeom>
          <a:noFill/>
          <a:ln w="9525">
            <a:noFill/>
          </a:ln>
        </p:spPr>
        <p:txBody>
          <a:bodyPr>
            <a:spAutoFit/>
          </a:bodyPr>
          <a:p>
            <a:r>
              <a:rPr lang="en-US" altLang="zh-CN" sz="3200" b="1" dirty="0">
                <a:solidFill>
                  <a:srgbClr val="FF0000"/>
                </a:solidFill>
                <a:latin typeface="Arial" panose="020B0604020202020204" pitchFamily="34" charset="0"/>
              </a:rPr>
              <a:t>2</a:t>
            </a:r>
            <a:endParaRPr lang="zh-CN" altLang="en-US" sz="3200" b="1" dirty="0">
              <a:solidFill>
                <a:srgbClr val="FF0000"/>
              </a:solidFill>
              <a:latin typeface="Arial" panose="020B0604020202020204" pitchFamily="34" charset="0"/>
            </a:endParaRPr>
          </a:p>
        </p:txBody>
      </p:sp>
      <p:sp>
        <p:nvSpPr>
          <p:cNvPr id="22" name="矩形 21"/>
          <p:cNvSpPr/>
          <p:nvPr/>
        </p:nvSpPr>
        <p:spPr>
          <a:xfrm>
            <a:off x="3095625" y="2571750"/>
            <a:ext cx="1928813" cy="500063"/>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4" name="TextBox 23"/>
          <p:cNvSpPr txBox="1"/>
          <p:nvPr/>
        </p:nvSpPr>
        <p:spPr>
          <a:xfrm>
            <a:off x="5310188" y="2500313"/>
            <a:ext cx="1428750" cy="583565"/>
          </a:xfrm>
          <a:prstGeom prst="rect">
            <a:avLst/>
          </a:prstGeom>
          <a:noFill/>
          <a:ln w="9525">
            <a:noFill/>
          </a:ln>
        </p:spPr>
        <p:txBody>
          <a:bodyPr>
            <a:spAutoFit/>
          </a:bodyPr>
          <a:p>
            <a:r>
              <a:rPr lang="zh-CN" altLang="en-US" sz="3200" b="1" dirty="0">
                <a:solidFill>
                  <a:srgbClr val="0000CC"/>
                </a:solidFill>
                <a:latin typeface="Arial" panose="020B0604020202020204" pitchFamily="34" charset="0"/>
              </a:rPr>
              <a:t>变为</a:t>
            </a:r>
            <a:r>
              <a:rPr lang="en-US" altLang="zh-CN" sz="3200" b="1" dirty="0">
                <a:solidFill>
                  <a:srgbClr val="0000CC"/>
                </a:solidFill>
                <a:latin typeface="Arial" panose="020B0604020202020204" pitchFamily="34" charset="0"/>
              </a:rPr>
              <a:t>2</a:t>
            </a:r>
            <a:endParaRPr lang="zh-CN" altLang="en-US" sz="3200" b="1" dirty="0">
              <a:solidFill>
                <a:srgbClr val="0000CC"/>
              </a:solidFill>
              <a:latin typeface="Arial" panose="020B0604020202020204" pitchFamily="34" charset="0"/>
            </a:endParaRPr>
          </a:p>
        </p:txBody>
      </p:sp>
      <p:pic>
        <p:nvPicPr>
          <p:cNvPr id="111619" name="Picture 3"/>
          <p:cNvPicPr>
            <a:picLocks noChangeAspect="1"/>
          </p:cNvPicPr>
          <p:nvPr/>
        </p:nvPicPr>
        <p:blipFill>
          <a:blip r:embed="rId2"/>
          <a:stretch>
            <a:fillRect/>
          </a:stretch>
        </p:blipFill>
        <p:spPr>
          <a:xfrm>
            <a:off x="7739063" y="2643188"/>
            <a:ext cx="2189162" cy="500062"/>
          </a:xfrm>
          <a:prstGeom prst="rect">
            <a:avLst/>
          </a:prstGeom>
          <a:noFill/>
          <a:ln w="9525">
            <a:noFill/>
          </a:ln>
        </p:spPr>
      </p:pic>
      <p:pic>
        <p:nvPicPr>
          <p:cNvPr id="49169" name="图片 17" descr="Untitled2.png">
            <a:hlinkClick r:id="rId3" action="ppaction://hlinksldjump"/>
          </p:cNvPr>
          <p:cNvPicPr>
            <a:picLocks noChangeAspect="1"/>
          </p:cNvPicPr>
          <p:nvPr/>
        </p:nvPicPr>
        <p:blipFill>
          <a:blip r:embed="rId4"/>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618"/>
                                        </p:tgtEl>
                                        <p:attrNameLst>
                                          <p:attrName>style.visibility</p:attrName>
                                        </p:attrNameLst>
                                      </p:cBhvr>
                                      <p:to>
                                        <p:strVal val="visible"/>
                                      </p:to>
                                    </p:set>
                                    <p:animEffect transition="in" filter="blinds(horizontal)">
                                      <p:cBhvr>
                                        <p:cTn id="7" dur="500"/>
                                        <p:tgtEl>
                                          <p:spTgt spid="11161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par>
                          <p:cTn id="18" fill="hold">
                            <p:stCondLst>
                              <p:cond delay="500"/>
                            </p:stCondLst>
                            <p:childTnLst>
                              <p:par>
                                <p:cTn id="19" presetID="12"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lide(fromTop)">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par>
                          <p:cTn id="27" fill="hold">
                            <p:stCondLst>
                              <p:cond delay="500"/>
                            </p:stCondLst>
                            <p:childTnLst>
                              <p:par>
                                <p:cTn id="28" presetID="12" presetClass="entr" presetSubtype="1"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slide(fromTop)">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slide(fromLeft)">
                                      <p:cBhvr>
                                        <p:cTn id="35" dur="500"/>
                                        <p:tgtEl>
                                          <p:spTgt spid="15"/>
                                        </p:tgtEl>
                                      </p:cBhvr>
                                    </p:animEffect>
                                  </p:childTnLst>
                                </p:cTn>
                              </p:par>
                            </p:childTnLst>
                          </p:cTn>
                        </p:par>
                        <p:par>
                          <p:cTn id="36" fill="hold">
                            <p:stCondLst>
                              <p:cond delay="500"/>
                            </p:stCondLst>
                            <p:childTnLst>
                              <p:par>
                                <p:cTn id="37" presetID="3" presetClass="entr" presetSubtype="1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linds(horizontal)">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slide(fromLeft)">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8"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slide(fromLeft)">
                                      <p:cBhvr>
                                        <p:cTn id="49" dur="500"/>
                                        <p:tgtEl>
                                          <p:spTgt spid="20"/>
                                        </p:tgtEl>
                                      </p:cBhvr>
                                    </p:animEffect>
                                  </p:childTnLst>
                                </p:cTn>
                              </p:par>
                            </p:childTnLst>
                          </p:cTn>
                        </p:par>
                        <p:par>
                          <p:cTn id="50" fill="hold">
                            <p:stCondLst>
                              <p:cond delay="500"/>
                            </p:stCondLst>
                            <p:childTnLst>
                              <p:par>
                                <p:cTn id="51" presetID="3" presetClass="entr" presetSubtype="1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blinds(horizontal)">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500"/>
                                        <p:tgtEl>
                                          <p:spTgt spid="22"/>
                                        </p:tgtEl>
                                      </p:cBhvr>
                                    </p:animEffect>
                                  </p:childTnLst>
                                </p:cTn>
                              </p:par>
                            </p:childTnLst>
                          </p:cTn>
                        </p:par>
                        <p:par>
                          <p:cTn id="59" fill="hold">
                            <p:stCondLst>
                              <p:cond delay="500"/>
                            </p:stCondLst>
                            <p:childTnLst>
                              <p:par>
                                <p:cTn id="60" presetID="3" presetClass="entr" presetSubtype="1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blinds(horizontal)">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11619"/>
                                        </p:tgtEl>
                                        <p:attrNameLst>
                                          <p:attrName>style.visibility</p:attrName>
                                        </p:attrNameLst>
                                      </p:cBhvr>
                                      <p:to>
                                        <p:strVal val="visible"/>
                                      </p:to>
                                    </p:set>
                                    <p:animEffect transition="in" filter="blinds(horizontal)">
                                      <p:cBhvr>
                                        <p:cTn id="67" dur="500"/>
                                        <p:tgtEl>
                                          <p:spTgt spid="111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4" grpId="0"/>
      <p:bldP spid="20" grpId="0" bldLvl="0" animBg="1"/>
      <p:bldP spid="21" grpId="0"/>
      <p:bldP spid="22" grpId="0" bldLvl="0" animBg="1"/>
      <p:bldP spid="2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5.4</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对被调用函数的声明和函数原型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0179" name="Rectangle 3"/>
          <p:cNvSpPr>
            <a:spLocks noGrp="1"/>
          </p:cNvSpPr>
          <p:nvPr>
            <p:ph idx="1"/>
          </p:nvPr>
        </p:nvSpPr>
        <p:spPr>
          <a:xfrm>
            <a:off x="1952625" y="1571625"/>
            <a:ext cx="8001000" cy="4786313"/>
          </a:xfrm>
        </p:spPr>
        <p:txBody>
          <a:bodyPr vert="horz" wrap="square" lIns="91440" tIns="45720" rIns="91440" bIns="45720" anchor="t" anchorCtr="0"/>
          <a:p>
            <a:r>
              <a:rPr kumimoji="1" lang="zh-CN" altLang="zh-CN" dirty="0">
                <a:latin typeface="+mn-lt"/>
                <a:ea typeface="+mn-ea"/>
                <a:cs typeface="+mn-cs"/>
              </a:rPr>
              <a:t>在一个函数中调用另一个函数需要具备如下条件：</a:t>
            </a:r>
            <a:endParaRPr kumimoji="1" lang="en-US"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(1) </a:t>
            </a:r>
            <a:r>
              <a:rPr kumimoji="1" lang="zh-CN" altLang="zh-CN" dirty="0">
                <a:latin typeface="+mn-lt"/>
                <a:ea typeface="+mn-ea"/>
              </a:rPr>
              <a:t>被调用函数必须是已经定义的函数（是库函数或用户自己定义的函数）</a:t>
            </a:r>
            <a:endParaRPr kumimoji="1" lang="en-US" altLang="zh-CN" dirty="0">
              <a:latin typeface="+mn-lt"/>
              <a:ea typeface="+mn-ea"/>
            </a:endParaRPr>
          </a:p>
          <a:p>
            <a:pPr lvl="1">
              <a:buFont typeface="Wingdings" panose="05000000000000000000" pitchFamily="2" charset="2"/>
              <a:buNone/>
            </a:pPr>
            <a:r>
              <a:rPr kumimoji="1" lang="en-US" altLang="zh-CN" dirty="0">
                <a:latin typeface="+mn-lt"/>
                <a:ea typeface="+mn-ea"/>
              </a:rPr>
              <a:t>(2) </a:t>
            </a:r>
            <a:r>
              <a:rPr kumimoji="1" lang="zh-CN" altLang="zh-CN" dirty="0">
                <a:latin typeface="+mn-lt"/>
                <a:ea typeface="+mn-ea"/>
              </a:rPr>
              <a:t>如果使用库函数，应该在本文件开头</a:t>
            </a:r>
            <a:r>
              <a:rPr kumimoji="1" lang="zh-CN" altLang="en-US" dirty="0">
                <a:latin typeface="+mn-lt"/>
                <a:ea typeface="+mn-ea"/>
              </a:rPr>
              <a:t>加相应的</a:t>
            </a:r>
            <a:r>
              <a:rPr kumimoji="1" lang="en-US" altLang="zh-CN" dirty="0">
                <a:latin typeface="+mn-lt"/>
                <a:ea typeface="+mn-ea"/>
              </a:rPr>
              <a:t>#include</a:t>
            </a:r>
            <a:r>
              <a:rPr kumimoji="1" lang="zh-CN" altLang="zh-CN" dirty="0">
                <a:latin typeface="+mn-lt"/>
                <a:ea typeface="+mn-ea"/>
              </a:rPr>
              <a:t>指令</a:t>
            </a:r>
            <a:endParaRPr kumimoji="1" lang="en-US" altLang="zh-CN" dirty="0">
              <a:latin typeface="+mn-lt"/>
              <a:ea typeface="+mn-ea"/>
            </a:endParaRPr>
          </a:p>
          <a:p>
            <a:pPr lvl="1">
              <a:buFont typeface="Wingdings" panose="05000000000000000000" pitchFamily="2" charset="2"/>
              <a:buNone/>
            </a:pPr>
            <a:r>
              <a:rPr kumimoji="1" lang="en-US" altLang="zh-CN" dirty="0">
                <a:latin typeface="+mn-lt"/>
                <a:ea typeface="+mn-ea"/>
              </a:rPr>
              <a:t>(3) </a:t>
            </a:r>
            <a:r>
              <a:rPr kumimoji="1" lang="zh-CN" altLang="zh-CN" dirty="0">
                <a:latin typeface="+mn-lt"/>
                <a:ea typeface="+mn-ea"/>
              </a:rPr>
              <a:t>如果使用自己定义的函数，而该函数的位置在调用它的函数后面，应该声明</a:t>
            </a:r>
            <a:endParaRPr kumimoji="1" lang="zh-CN" altLang="zh-CN" dirty="0">
              <a:latin typeface="+mn-lt"/>
              <a:ea typeface="+mn-ea"/>
            </a:endParaRPr>
          </a:p>
        </p:txBody>
      </p:sp>
      <p:pic>
        <p:nvPicPr>
          <p:cNvPr id="50180"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0179">
                                            <p:txEl>
                                              <p:charRg st="23" end="59"/>
                                            </p:txEl>
                                          </p:spTgt>
                                        </p:tgtEl>
                                        <p:attrNameLst>
                                          <p:attrName>style.visibility</p:attrName>
                                        </p:attrNameLst>
                                      </p:cBhvr>
                                      <p:to>
                                        <p:strVal val="visible"/>
                                      </p:to>
                                    </p:set>
                                    <p:animEffect transition="in" filter="blinds(horizontal)">
                                      <p:cBhvr>
                                        <p:cTn id="7" dur="500"/>
                                        <p:tgtEl>
                                          <p:spTgt spid="50179">
                                            <p:txEl>
                                              <p:charRg st="23" end="5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0179">
                                            <p:txEl>
                                              <p:charRg st="59" end="94"/>
                                            </p:txEl>
                                          </p:spTgt>
                                        </p:tgtEl>
                                        <p:attrNameLst>
                                          <p:attrName>style.visibility</p:attrName>
                                        </p:attrNameLst>
                                      </p:cBhvr>
                                      <p:to>
                                        <p:strVal val="visible"/>
                                      </p:to>
                                    </p:set>
                                    <p:animEffect transition="in" filter="blinds(horizontal)">
                                      <p:cBhvr>
                                        <p:cTn id="12" dur="500"/>
                                        <p:tgtEl>
                                          <p:spTgt spid="50179">
                                            <p:txEl>
                                              <p:charRg st="59" end="9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0179">
                                            <p:txEl>
                                              <p:charRg st="94" end="132"/>
                                            </p:txEl>
                                          </p:spTgt>
                                        </p:tgtEl>
                                        <p:attrNameLst>
                                          <p:attrName>style.visibility</p:attrName>
                                        </p:attrNameLst>
                                      </p:cBhvr>
                                      <p:to>
                                        <p:strVal val="visible"/>
                                      </p:to>
                                    </p:set>
                                    <p:animEffect transition="in" filter="blinds(horizontal)">
                                      <p:cBhvr>
                                        <p:cTn id="17" dur="500"/>
                                        <p:tgtEl>
                                          <p:spTgt spid="50179">
                                            <p:txEl>
                                              <p:charRg st="94" end="1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5.4</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对被调用函数的声明和函数原型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1203" name="Rectangle 3"/>
          <p:cNvSpPr>
            <a:spLocks noGrp="1"/>
          </p:cNvSpPr>
          <p:nvPr>
            <p:ph idx="1"/>
          </p:nvPr>
        </p:nvSpPr>
        <p:spPr>
          <a:xfrm>
            <a:off x="1952625" y="1571625"/>
            <a:ext cx="8001000" cy="4786313"/>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4 </a:t>
            </a:r>
            <a:r>
              <a:rPr kumimoji="1" lang="zh-CN" altLang="zh-CN" dirty="0">
                <a:latin typeface="+mn-lt"/>
                <a:ea typeface="+mn-ea"/>
                <a:cs typeface="+mn-cs"/>
              </a:rPr>
              <a:t>输入两个实数，用一个函数求出它们之和。</a:t>
            </a:r>
            <a:endParaRPr kumimoji="1" lang="en-US" altLang="zh-CN" dirty="0">
              <a:latin typeface="+mn-lt"/>
              <a:ea typeface="+mn-ea"/>
              <a:cs typeface="+mn-cs"/>
            </a:endParaRPr>
          </a:p>
          <a:p>
            <a:r>
              <a:rPr kumimoji="1" lang="zh-CN" altLang="zh-CN" dirty="0">
                <a:latin typeface="+mn-lt"/>
                <a:ea typeface="+mn-ea"/>
                <a:cs typeface="+mn-cs"/>
              </a:rPr>
              <a:t>解题思路：用</a:t>
            </a:r>
            <a:r>
              <a:rPr kumimoji="1" lang="en-US" altLang="zh-CN" dirty="0">
                <a:latin typeface="+mn-lt"/>
                <a:ea typeface="+mn-ea"/>
                <a:cs typeface="+mn-cs"/>
              </a:rPr>
              <a:t>add</a:t>
            </a:r>
            <a:r>
              <a:rPr kumimoji="1" lang="zh-CN" altLang="zh-CN" dirty="0">
                <a:latin typeface="+mn-lt"/>
                <a:ea typeface="+mn-ea"/>
                <a:cs typeface="+mn-cs"/>
              </a:rPr>
              <a:t>函数实现。首先要定义</a:t>
            </a:r>
            <a:r>
              <a:rPr kumimoji="1" lang="en-US" altLang="zh-CN" dirty="0">
                <a:latin typeface="+mn-lt"/>
                <a:ea typeface="+mn-ea"/>
                <a:cs typeface="+mn-cs"/>
              </a:rPr>
              <a:t>add</a:t>
            </a:r>
            <a:r>
              <a:rPr kumimoji="1" lang="zh-CN" altLang="zh-CN" dirty="0">
                <a:latin typeface="+mn-lt"/>
                <a:ea typeface="+mn-ea"/>
                <a:cs typeface="+mn-cs"/>
              </a:rPr>
              <a:t>函数，它为</a:t>
            </a:r>
            <a:r>
              <a:rPr kumimoji="1" lang="en-US" altLang="zh-CN" dirty="0">
                <a:latin typeface="+mn-lt"/>
                <a:ea typeface="+mn-ea"/>
                <a:cs typeface="+mn-cs"/>
              </a:rPr>
              <a:t>float</a:t>
            </a:r>
            <a:r>
              <a:rPr kumimoji="1" lang="zh-CN" altLang="zh-CN" dirty="0">
                <a:latin typeface="+mn-lt"/>
                <a:ea typeface="+mn-ea"/>
                <a:cs typeface="+mn-cs"/>
              </a:rPr>
              <a:t>型，它应有两个参数，也应为</a:t>
            </a:r>
            <a:r>
              <a:rPr kumimoji="1" lang="en-US" altLang="zh-CN" dirty="0">
                <a:latin typeface="+mn-lt"/>
                <a:ea typeface="+mn-ea"/>
                <a:cs typeface="+mn-cs"/>
              </a:rPr>
              <a:t>float</a:t>
            </a:r>
            <a:r>
              <a:rPr kumimoji="1" lang="zh-CN" altLang="zh-CN" dirty="0">
                <a:latin typeface="+mn-lt"/>
                <a:ea typeface="+mn-ea"/>
                <a:cs typeface="+mn-cs"/>
              </a:rPr>
              <a:t>型。特别要注意的是：要对</a:t>
            </a:r>
            <a:r>
              <a:rPr kumimoji="1" lang="en-US" altLang="zh-CN" dirty="0">
                <a:latin typeface="+mn-lt"/>
                <a:ea typeface="+mn-ea"/>
                <a:cs typeface="+mn-cs"/>
              </a:rPr>
              <a:t>add</a:t>
            </a:r>
            <a:r>
              <a:rPr kumimoji="1" lang="zh-CN" altLang="zh-CN" dirty="0">
                <a:latin typeface="+mn-lt"/>
                <a:ea typeface="+mn-ea"/>
                <a:cs typeface="+mn-cs"/>
              </a:rPr>
              <a:t>函数进行声明。</a:t>
            </a:r>
            <a:endParaRPr kumimoji="1" lang="zh-CN" altLang="zh-CN" dirty="0">
              <a:latin typeface="+mn-lt"/>
              <a:ea typeface="+mn-ea"/>
              <a:cs typeface="+mn-cs"/>
            </a:endParaRPr>
          </a:p>
        </p:txBody>
      </p:sp>
      <p:pic>
        <p:nvPicPr>
          <p:cNvPr id="51204"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03">
                                            <p:txEl>
                                              <p:charRg st="28" end="101"/>
                                            </p:txEl>
                                          </p:spTgt>
                                        </p:tgtEl>
                                        <p:attrNameLst>
                                          <p:attrName>style.visibility</p:attrName>
                                        </p:attrNameLst>
                                      </p:cBhvr>
                                      <p:to>
                                        <p:strVal val="visible"/>
                                      </p:to>
                                    </p:set>
                                    <p:animEffect transition="in" filter="blinds(horizontal)">
                                      <p:cBhvr>
                                        <p:cTn id="7" dur="500"/>
                                        <p:tgtEl>
                                          <p:spTgt spid="51203">
                                            <p:txEl>
                                              <p:charRg st="28" end="1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5.4</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对被调用函数的声明和函数原型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2227" name="Rectangle 3"/>
          <p:cNvSpPr>
            <a:spLocks noGrp="1"/>
          </p:cNvSpPr>
          <p:nvPr>
            <p:ph idx="1"/>
          </p:nvPr>
        </p:nvSpPr>
        <p:spPr>
          <a:xfrm>
            <a:off x="1952625" y="1571625"/>
            <a:ext cx="8001000" cy="4786313"/>
          </a:xfrm>
        </p:spPr>
        <p:txBody>
          <a:bodyPr vert="horz" wrap="square" lIns="91440" tIns="45720" rIns="91440" bIns="45720" anchor="t" anchorCtr="0"/>
          <a:p>
            <a:r>
              <a:rPr kumimoji="1" lang="zh-CN" altLang="zh-CN" dirty="0">
                <a:latin typeface="+mn-lt"/>
                <a:ea typeface="+mn-ea"/>
                <a:cs typeface="+mn-cs"/>
              </a:rPr>
              <a:t>分别编写</a:t>
            </a:r>
            <a:r>
              <a:rPr kumimoji="1" lang="en-US" altLang="zh-CN" dirty="0">
                <a:latin typeface="+mn-lt"/>
                <a:ea typeface="+mn-ea"/>
                <a:cs typeface="+mn-cs"/>
              </a:rPr>
              <a:t>add</a:t>
            </a:r>
            <a:r>
              <a:rPr kumimoji="1" lang="zh-CN" altLang="zh-CN" dirty="0">
                <a:latin typeface="+mn-lt"/>
                <a:ea typeface="+mn-ea"/>
                <a:cs typeface="+mn-cs"/>
              </a:rPr>
              <a:t>函数和</a:t>
            </a:r>
            <a:r>
              <a:rPr kumimoji="1" lang="en-US" altLang="zh-CN" dirty="0">
                <a:latin typeface="+mn-lt"/>
                <a:ea typeface="+mn-ea"/>
                <a:cs typeface="+mn-cs"/>
              </a:rPr>
              <a:t>main</a:t>
            </a:r>
            <a:r>
              <a:rPr kumimoji="1" lang="zh-CN" altLang="zh-CN" dirty="0">
                <a:latin typeface="+mn-lt"/>
                <a:ea typeface="+mn-ea"/>
                <a:cs typeface="+mn-cs"/>
              </a:rPr>
              <a:t>函数，它们组成一个源程序文件</a:t>
            </a:r>
            <a:endParaRPr kumimoji="1" lang="en-US" altLang="zh-CN" dirty="0">
              <a:latin typeface="+mn-lt"/>
              <a:ea typeface="+mn-ea"/>
              <a:cs typeface="+mn-cs"/>
            </a:endParaRPr>
          </a:p>
          <a:p>
            <a:r>
              <a:rPr kumimoji="1" lang="en-US" altLang="zh-CN" dirty="0">
                <a:latin typeface="+mn-lt"/>
                <a:ea typeface="+mn-ea"/>
                <a:cs typeface="+mn-cs"/>
              </a:rPr>
              <a:t>main</a:t>
            </a:r>
            <a:r>
              <a:rPr kumimoji="1" lang="zh-CN" altLang="zh-CN" dirty="0">
                <a:latin typeface="+mn-lt"/>
                <a:ea typeface="+mn-ea"/>
                <a:cs typeface="+mn-cs"/>
              </a:rPr>
              <a:t>函数的位置在</a:t>
            </a:r>
            <a:r>
              <a:rPr kumimoji="1" lang="en-US" altLang="zh-CN" dirty="0">
                <a:latin typeface="+mn-lt"/>
                <a:ea typeface="+mn-ea"/>
                <a:cs typeface="+mn-cs"/>
              </a:rPr>
              <a:t>add</a:t>
            </a:r>
            <a:r>
              <a:rPr kumimoji="1" lang="zh-CN" altLang="zh-CN" dirty="0">
                <a:latin typeface="+mn-lt"/>
                <a:ea typeface="+mn-ea"/>
                <a:cs typeface="+mn-cs"/>
              </a:rPr>
              <a:t>函数之前</a:t>
            </a:r>
            <a:endParaRPr kumimoji="1" lang="en-US" altLang="zh-CN" dirty="0">
              <a:latin typeface="+mn-lt"/>
              <a:ea typeface="+mn-ea"/>
              <a:cs typeface="+mn-cs"/>
            </a:endParaRPr>
          </a:p>
          <a:p>
            <a:r>
              <a:rPr kumimoji="1" lang="zh-CN" altLang="zh-CN" dirty="0">
                <a:latin typeface="+mn-lt"/>
                <a:ea typeface="+mn-ea"/>
                <a:cs typeface="+mn-cs"/>
              </a:rPr>
              <a:t>在</a:t>
            </a:r>
            <a:r>
              <a:rPr kumimoji="1" lang="en-US" altLang="zh-CN" dirty="0">
                <a:latin typeface="+mn-lt"/>
                <a:ea typeface="+mn-ea"/>
                <a:cs typeface="+mn-cs"/>
              </a:rPr>
              <a:t>main</a:t>
            </a:r>
            <a:r>
              <a:rPr kumimoji="1" lang="zh-CN" altLang="zh-CN" dirty="0">
                <a:latin typeface="+mn-lt"/>
                <a:ea typeface="+mn-ea"/>
                <a:cs typeface="+mn-cs"/>
              </a:rPr>
              <a:t>函数中对</a:t>
            </a:r>
            <a:r>
              <a:rPr kumimoji="1" lang="en-US" altLang="zh-CN" dirty="0">
                <a:latin typeface="+mn-lt"/>
                <a:ea typeface="+mn-ea"/>
                <a:cs typeface="+mn-cs"/>
              </a:rPr>
              <a:t>add</a:t>
            </a:r>
            <a:r>
              <a:rPr kumimoji="1" lang="zh-CN" altLang="zh-CN" dirty="0">
                <a:latin typeface="+mn-lt"/>
                <a:ea typeface="+mn-ea"/>
                <a:cs typeface="+mn-cs"/>
              </a:rPr>
              <a:t>函数进行声明</a:t>
            </a:r>
            <a:endParaRPr kumimoji="1" lang="zh-CN" altLang="zh-CN" dirty="0">
              <a:latin typeface="+mn-lt"/>
              <a:ea typeface="+mn-ea"/>
              <a:cs typeface="+mn-cs"/>
            </a:endParaRPr>
          </a:p>
        </p:txBody>
      </p:sp>
      <p:pic>
        <p:nvPicPr>
          <p:cNvPr id="52228"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为什么要用函数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171" name="Rectangle 3"/>
          <p:cNvSpPr>
            <a:spLocks noGrp="1"/>
          </p:cNvSpPr>
          <p:nvPr>
            <p:ph idx="1"/>
          </p:nvPr>
        </p:nvSpPr>
        <p:spPr>
          <a:xfrm>
            <a:off x="1952625" y="1643063"/>
            <a:ext cx="8501063" cy="4214812"/>
          </a:xfrm>
        </p:spPr>
        <p:txBody>
          <a:bodyPr vert="horz" wrap="square" lIns="91440" tIns="45720" rIns="91440" bIns="45720" anchor="t" anchorCtr="0"/>
          <a:p>
            <a:pPr eaLnBrk="1" hangingPunct="1">
              <a:spcBef>
                <a:spcPct val="50000"/>
              </a:spcBef>
            </a:pPr>
            <a:r>
              <a:rPr kumimoji="1" lang="zh-CN" altLang="en-US" dirty="0">
                <a:latin typeface="+mn-lt"/>
                <a:ea typeface="+mn-ea"/>
                <a:cs typeface="+mn-cs"/>
              </a:rPr>
              <a:t>解决的方法：用</a:t>
            </a:r>
            <a:r>
              <a:rPr kumimoji="1" lang="zh-CN" altLang="zh-CN" dirty="0">
                <a:latin typeface="+mn-lt"/>
                <a:ea typeface="+mn-ea"/>
                <a:cs typeface="+mn-cs"/>
              </a:rPr>
              <a:t>模块化程序设计的思路</a:t>
            </a:r>
            <a:endParaRPr kumimoji="1" lang="en-US" altLang="zh-CN" dirty="0">
              <a:latin typeface="+mn-lt"/>
              <a:ea typeface="+mn-ea"/>
              <a:cs typeface="+mn-cs"/>
            </a:endParaRPr>
          </a:p>
          <a:p>
            <a:pPr lvl="1" eaLnBrk="1" hangingPunct="1">
              <a:spcBef>
                <a:spcPct val="50000"/>
              </a:spcBef>
            </a:pPr>
            <a:r>
              <a:rPr kumimoji="1" lang="zh-CN" altLang="zh-CN" dirty="0">
                <a:latin typeface="+mn-lt"/>
                <a:ea typeface="+mn-ea"/>
              </a:rPr>
              <a:t>采用“组装”的办法简化程序设计的过程</a:t>
            </a:r>
            <a:endParaRPr kumimoji="1" lang="en-US" altLang="zh-CN" dirty="0">
              <a:latin typeface="+mn-lt"/>
              <a:ea typeface="+mn-ea"/>
            </a:endParaRPr>
          </a:p>
          <a:p>
            <a:pPr lvl="1" eaLnBrk="1" hangingPunct="1">
              <a:spcBef>
                <a:spcPct val="50000"/>
              </a:spcBef>
            </a:pPr>
            <a:r>
              <a:rPr kumimoji="1" lang="zh-CN" altLang="zh-CN" dirty="0">
                <a:latin typeface="+mn-lt"/>
                <a:ea typeface="+mn-ea"/>
              </a:rPr>
              <a:t>事先编好一批实现各种不同功能的函数</a:t>
            </a:r>
            <a:endParaRPr kumimoji="1" lang="en-US" altLang="zh-CN" dirty="0">
              <a:latin typeface="+mn-lt"/>
              <a:ea typeface="+mn-ea"/>
            </a:endParaRPr>
          </a:p>
          <a:p>
            <a:pPr lvl="1" eaLnBrk="1" hangingPunct="1">
              <a:spcBef>
                <a:spcPct val="50000"/>
              </a:spcBef>
            </a:pPr>
            <a:r>
              <a:rPr kumimoji="1" lang="zh-CN" altLang="zh-CN" dirty="0">
                <a:latin typeface="+mn-lt"/>
                <a:ea typeface="+mn-ea"/>
              </a:rPr>
              <a:t>把它们保存在函数库中</a:t>
            </a:r>
            <a:r>
              <a:rPr kumimoji="1" lang="zh-CN" altLang="en-US" dirty="0">
                <a:latin typeface="+mn-lt"/>
                <a:ea typeface="+mn-ea"/>
              </a:rPr>
              <a:t>，</a:t>
            </a:r>
            <a:r>
              <a:rPr kumimoji="1" lang="zh-CN" altLang="zh-CN" dirty="0">
                <a:latin typeface="+mn-lt"/>
                <a:ea typeface="+mn-ea"/>
              </a:rPr>
              <a:t>需要时</a:t>
            </a:r>
            <a:r>
              <a:rPr kumimoji="1" lang="zh-CN" altLang="en-US" dirty="0">
                <a:latin typeface="+mn-lt"/>
                <a:ea typeface="+mn-ea"/>
              </a:rPr>
              <a:t>直接用</a:t>
            </a:r>
            <a:endParaRPr kumimoji="1" lang="en-US" altLang="zh-CN" dirty="0">
              <a:latin typeface="+mn-lt"/>
              <a:ea typeface="+mn-ea"/>
            </a:endParaRPr>
          </a:p>
        </p:txBody>
      </p:sp>
      <p:pic>
        <p:nvPicPr>
          <p:cNvPr id="7172"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3"/>
          <p:cNvSpPr>
            <a:spLocks noGrp="1"/>
          </p:cNvSpPr>
          <p:nvPr>
            <p:ph idx="1"/>
          </p:nvPr>
        </p:nvSpPr>
        <p:spPr>
          <a:xfrm>
            <a:off x="1881188" y="285750"/>
            <a:ext cx="7358062" cy="5286375"/>
          </a:xfrm>
          <a:solidFill>
            <a:srgbClr val="CCECFF">
              <a:alpha val="100000"/>
            </a:srgbClr>
          </a:solidFill>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float add(float x, float y);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float a,b,c;</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printf("Please enter a and 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scanf("%f,%f",&amp;a,&amp;b);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c=add(a,b);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printf("sum is %f\n",c);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4738688" y="4572000"/>
            <a:ext cx="5286375" cy="2286000"/>
          </a:xfrm>
          <a:prstGeom prst="rect">
            <a:avLst/>
          </a:prstGeom>
          <a:solidFill>
            <a:srgbClr val="FFFFCC"/>
          </a:solidFill>
          <a:ln w="9525">
            <a:noFill/>
            <a:miter lim="800000"/>
          </a:ln>
        </p:spPr>
        <p:txBody>
          <a:bodyPr/>
          <a:lstStyle/>
          <a:p>
            <a:pPr marR="0" defTabSz="914400">
              <a:buClrTx/>
              <a:buSzTx/>
              <a:buFontTx/>
              <a:buNone/>
              <a:defRPr/>
            </a:pPr>
            <a:r>
              <a:rPr kumimoji="1" lang="en-US" altLang="zh-CN" sz="2800" b="1" kern="1200" cap="none" spc="0" normalizeH="0" baseline="0" noProof="0" dirty="0">
                <a:latin typeface="+mn-lt"/>
                <a:ea typeface="+mn-ea"/>
                <a:cs typeface="+mn-cs"/>
              </a:rPr>
              <a:t>float add(float </a:t>
            </a:r>
            <a:r>
              <a:rPr kumimoji="1" lang="en-US" altLang="zh-CN" sz="2800" b="1" kern="1200" cap="none" spc="0" normalizeH="0" baseline="0" noProof="0" dirty="0" err="1">
                <a:latin typeface="+mn-lt"/>
                <a:ea typeface="+mn-ea"/>
                <a:cs typeface="+mn-cs"/>
              </a:rPr>
              <a:t>x,float</a:t>
            </a:r>
            <a:r>
              <a:rPr kumimoji="1" lang="en-US" altLang="zh-CN" sz="2800" b="1" kern="1200" cap="none" spc="0" normalizeH="0" baseline="0" noProof="0" dirty="0">
                <a:latin typeface="+mn-lt"/>
                <a:ea typeface="+mn-ea"/>
                <a:cs typeface="+mn-cs"/>
              </a:rPr>
              <a:t> y)</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float z;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z=</a:t>
            </a:r>
            <a:r>
              <a:rPr kumimoji="1" lang="en-US" altLang="zh-CN" sz="2800" b="1" kern="1200" cap="none" spc="0" normalizeH="0" baseline="0" noProof="0" dirty="0" err="1">
                <a:latin typeface="+mn-lt"/>
                <a:ea typeface="+mn-ea"/>
                <a:cs typeface="+mn-cs"/>
              </a:rPr>
              <a:t>x+y</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return(z);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p:txBody>
      </p:sp>
      <p:sp>
        <p:nvSpPr>
          <p:cNvPr id="6" name="圆角矩形标注 5"/>
          <p:cNvSpPr/>
          <p:nvPr/>
        </p:nvSpPr>
        <p:spPr>
          <a:xfrm>
            <a:off x="1666875" y="5500688"/>
            <a:ext cx="3421063" cy="1143000"/>
          </a:xfrm>
          <a:prstGeom prst="wedgeRoundRectCallout">
            <a:avLst>
              <a:gd name="adj1" fmla="val 40255"/>
              <a:gd name="adj2" fmla="val -97361"/>
              <a:gd name="adj3" fmla="val 16667"/>
            </a:avLst>
          </a:prstGeom>
          <a:solidFill>
            <a:srgbClr val="FFCCFF"/>
          </a:solidFill>
          <a:ln w="9525" cap="flat" cmpd="sng">
            <a:solidFill>
              <a:schemeClr val="tx1"/>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求两个实数之和，函数值也是实型</a:t>
            </a:r>
            <a:endParaRPr lang="zh-CN" altLang="en-US" sz="2800" b="1" dirty="0">
              <a:solidFill>
                <a:srgbClr val="0000CC"/>
              </a:solidFill>
              <a:latin typeface="Arial" panose="020B0604020202020204" pitchFamily="34" charset="0"/>
            </a:endParaRPr>
          </a:p>
        </p:txBody>
      </p:sp>
      <p:sp>
        <p:nvSpPr>
          <p:cNvPr id="7" name="圆角矩形标注 6"/>
          <p:cNvSpPr/>
          <p:nvPr/>
        </p:nvSpPr>
        <p:spPr>
          <a:xfrm>
            <a:off x="7239000" y="500063"/>
            <a:ext cx="2857500" cy="714375"/>
          </a:xfrm>
          <a:prstGeom prst="wedgeRoundRectCallout">
            <a:avLst>
              <a:gd name="adj1" fmla="val -40634"/>
              <a:gd name="adj2" fmla="val 95472"/>
              <a:gd name="adj3" fmla="val 16667"/>
            </a:avLst>
          </a:prstGeom>
          <a:solidFill>
            <a:srgbClr val="FFCCFF"/>
          </a:solidFill>
          <a:ln w="9525" cap="flat" cmpd="sng">
            <a:solidFill>
              <a:schemeClr val="tx1"/>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对</a:t>
            </a:r>
            <a:r>
              <a:rPr lang="en-US" altLang="zh-CN" sz="2800" b="1" dirty="0">
                <a:solidFill>
                  <a:srgbClr val="0000CC"/>
                </a:solidFill>
                <a:latin typeface="Arial" panose="020B0604020202020204" pitchFamily="34" charset="0"/>
              </a:rPr>
              <a:t>add</a:t>
            </a:r>
            <a:r>
              <a:rPr lang="zh-CN" altLang="zh-CN" sz="2800" b="1" dirty="0">
                <a:solidFill>
                  <a:srgbClr val="0000CC"/>
                </a:solidFill>
                <a:latin typeface="Arial" panose="020B0604020202020204" pitchFamily="34" charset="0"/>
              </a:rPr>
              <a:t>函数声明</a:t>
            </a:r>
            <a:endParaRPr lang="zh-CN" altLang="en-US" sz="2800" b="1" dirty="0">
              <a:solidFill>
                <a:srgbClr val="0000CC"/>
              </a:solidFill>
              <a:latin typeface="Arial" panose="020B0604020202020204" pitchFamily="34" charset="0"/>
            </a:endParaRPr>
          </a:p>
        </p:txBody>
      </p:sp>
      <p:cxnSp>
        <p:nvCxnSpPr>
          <p:cNvPr id="8" name="直接连接符 7"/>
          <p:cNvCxnSpPr/>
          <p:nvPr/>
        </p:nvCxnSpPr>
        <p:spPr>
          <a:xfrm>
            <a:off x="2238375" y="1785938"/>
            <a:ext cx="5214938" cy="0"/>
          </a:xfrm>
          <a:prstGeom prst="line">
            <a:avLst/>
          </a:prstGeom>
          <a:ln w="38100" cap="flat" cmpd="sng">
            <a:solidFill>
              <a:srgbClr val="FF0000"/>
            </a:solidFill>
            <a:prstDash val="solid"/>
            <a:miter/>
            <a:headEnd type="none" w="med" len="med"/>
            <a:tailEnd type="none" w="med" len="med"/>
          </a:ln>
        </p:spPr>
      </p:cxnSp>
      <p:pic>
        <p:nvPicPr>
          <p:cNvPr id="53255" name="图片 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Left)">
                                      <p:cBhvr>
                                        <p:cTn id="12" dur="500"/>
                                        <p:tgtEl>
                                          <p:spTgt spid="8"/>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3"/>
          <p:cNvSpPr>
            <a:spLocks noGrp="1"/>
          </p:cNvSpPr>
          <p:nvPr>
            <p:ph idx="1"/>
          </p:nvPr>
        </p:nvSpPr>
        <p:spPr>
          <a:xfrm>
            <a:off x="1881188" y="285750"/>
            <a:ext cx="7358062" cy="5286375"/>
          </a:xfrm>
          <a:solidFill>
            <a:srgbClr val="CCECFF">
              <a:alpha val="100000"/>
            </a:srgbClr>
          </a:solidFill>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float add(float x, float y);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float a,b,c;</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printf("Please enter a and 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scanf("%f,%f",&amp;a,&amp;b);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c=add(a,b);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printf("sum is %f\n",c);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4738688" y="4572000"/>
            <a:ext cx="5286375" cy="2286000"/>
          </a:xfrm>
          <a:prstGeom prst="rect">
            <a:avLst/>
          </a:prstGeom>
          <a:solidFill>
            <a:srgbClr val="FFFFCC"/>
          </a:solidFill>
          <a:ln w="9525">
            <a:noFill/>
            <a:miter lim="800000"/>
          </a:ln>
        </p:spPr>
        <p:txBody>
          <a:bodyPr/>
          <a:lstStyle/>
          <a:p>
            <a:pPr marR="0" defTabSz="914400">
              <a:buClrTx/>
              <a:buSzTx/>
              <a:buFontTx/>
              <a:buNone/>
              <a:defRPr/>
            </a:pPr>
            <a:r>
              <a:rPr kumimoji="1" lang="en-US" altLang="zh-CN" sz="2800" b="1" kern="1200" cap="none" spc="0" normalizeH="0" baseline="0" noProof="0" dirty="0">
                <a:latin typeface="+mn-lt"/>
                <a:ea typeface="+mn-ea"/>
                <a:cs typeface="+mn-cs"/>
              </a:rPr>
              <a:t>float add(float </a:t>
            </a:r>
            <a:r>
              <a:rPr kumimoji="1" lang="en-US" altLang="zh-CN" sz="2800" b="1" kern="1200" cap="none" spc="0" normalizeH="0" baseline="0" noProof="0" dirty="0" err="1">
                <a:latin typeface="+mn-lt"/>
                <a:ea typeface="+mn-ea"/>
                <a:cs typeface="+mn-cs"/>
              </a:rPr>
              <a:t>x,float</a:t>
            </a:r>
            <a:r>
              <a:rPr kumimoji="1" lang="en-US" altLang="zh-CN" sz="2800" b="1" kern="1200" cap="none" spc="0" normalizeH="0" baseline="0" noProof="0" dirty="0">
                <a:latin typeface="+mn-lt"/>
                <a:ea typeface="+mn-ea"/>
                <a:cs typeface="+mn-cs"/>
              </a:rPr>
              <a:t> y)</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float z;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z=</a:t>
            </a:r>
            <a:r>
              <a:rPr kumimoji="1" lang="en-US" altLang="zh-CN" sz="2800" b="1" kern="1200" cap="none" spc="0" normalizeH="0" baseline="0" noProof="0" dirty="0" err="1">
                <a:latin typeface="+mn-lt"/>
                <a:ea typeface="+mn-ea"/>
                <a:cs typeface="+mn-cs"/>
              </a:rPr>
              <a:t>x+y</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return(z);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p:txBody>
      </p:sp>
      <p:sp>
        <p:nvSpPr>
          <p:cNvPr id="7" name="圆角矩形标注 6"/>
          <p:cNvSpPr/>
          <p:nvPr/>
        </p:nvSpPr>
        <p:spPr>
          <a:xfrm>
            <a:off x="7310438" y="357188"/>
            <a:ext cx="2857500" cy="714375"/>
          </a:xfrm>
          <a:prstGeom prst="wedgeRoundRectCallout">
            <a:avLst>
              <a:gd name="adj1" fmla="val -40634"/>
              <a:gd name="adj2" fmla="val 95472"/>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只差一个分号</a:t>
            </a:r>
            <a:endParaRPr lang="zh-CN" altLang="en-US" sz="2800" b="1" dirty="0">
              <a:solidFill>
                <a:srgbClr val="0000CC"/>
              </a:solidFill>
              <a:latin typeface="Arial" panose="020B0604020202020204" pitchFamily="34" charset="0"/>
            </a:endParaRPr>
          </a:p>
        </p:txBody>
      </p:sp>
      <p:cxnSp>
        <p:nvCxnSpPr>
          <p:cNvPr id="54277" name="直接连接符 7"/>
          <p:cNvCxnSpPr/>
          <p:nvPr/>
        </p:nvCxnSpPr>
        <p:spPr>
          <a:xfrm>
            <a:off x="2238375" y="1785938"/>
            <a:ext cx="5214938" cy="0"/>
          </a:xfrm>
          <a:prstGeom prst="line">
            <a:avLst/>
          </a:prstGeom>
          <a:ln w="38100" cap="flat" cmpd="sng">
            <a:solidFill>
              <a:srgbClr val="FF0000"/>
            </a:solidFill>
            <a:prstDash val="solid"/>
            <a:miter/>
            <a:headEnd type="none" w="med" len="med"/>
            <a:tailEnd type="none" w="med" len="med"/>
          </a:ln>
        </p:spPr>
      </p:cxnSp>
      <p:sp>
        <p:nvSpPr>
          <p:cNvPr id="9" name="矩形 8"/>
          <p:cNvSpPr/>
          <p:nvPr/>
        </p:nvSpPr>
        <p:spPr>
          <a:xfrm>
            <a:off x="4738688" y="4572000"/>
            <a:ext cx="5143500" cy="500063"/>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54279" name="图片 7"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3"/>
          <p:cNvSpPr>
            <a:spLocks noGrp="1"/>
          </p:cNvSpPr>
          <p:nvPr>
            <p:ph idx="1"/>
          </p:nvPr>
        </p:nvSpPr>
        <p:spPr>
          <a:xfrm>
            <a:off x="1881188" y="285750"/>
            <a:ext cx="7358062" cy="5286375"/>
          </a:xfrm>
          <a:solidFill>
            <a:srgbClr val="CCECFF">
              <a:alpha val="100000"/>
            </a:srgbClr>
          </a:solidFill>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float add(float x, float y);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float a,b,c;</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printf("Please enter a and 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scanf("%f,%f",&amp;a,&amp;b);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c=add(a,b);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printf("sum is %f\n",c);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4738688" y="4572000"/>
            <a:ext cx="5286375" cy="2286000"/>
          </a:xfrm>
          <a:prstGeom prst="rect">
            <a:avLst/>
          </a:prstGeom>
          <a:solidFill>
            <a:srgbClr val="FFFFCC"/>
          </a:solidFill>
          <a:ln w="9525">
            <a:noFill/>
            <a:miter lim="800000"/>
          </a:ln>
        </p:spPr>
        <p:txBody>
          <a:bodyPr/>
          <a:lstStyle/>
          <a:p>
            <a:pPr marR="0" defTabSz="914400">
              <a:buClrTx/>
              <a:buSzTx/>
              <a:buFontTx/>
              <a:buNone/>
              <a:defRPr/>
            </a:pPr>
            <a:r>
              <a:rPr kumimoji="1" lang="en-US" altLang="zh-CN" sz="2800" b="1" kern="1200" cap="none" spc="0" normalizeH="0" baseline="0" noProof="0" dirty="0">
                <a:latin typeface="+mn-lt"/>
                <a:ea typeface="+mn-ea"/>
                <a:cs typeface="+mn-cs"/>
              </a:rPr>
              <a:t>float add(float </a:t>
            </a:r>
            <a:r>
              <a:rPr kumimoji="1" lang="en-US" altLang="zh-CN" sz="2800" b="1" kern="1200" cap="none" spc="0" normalizeH="0" baseline="0" noProof="0" dirty="0" err="1">
                <a:latin typeface="+mn-lt"/>
                <a:ea typeface="+mn-ea"/>
                <a:cs typeface="+mn-cs"/>
              </a:rPr>
              <a:t>x,float</a:t>
            </a:r>
            <a:r>
              <a:rPr kumimoji="1" lang="en-US" altLang="zh-CN" sz="2800" b="1" kern="1200" cap="none" spc="0" normalizeH="0" baseline="0" noProof="0" dirty="0">
                <a:latin typeface="+mn-lt"/>
                <a:ea typeface="+mn-ea"/>
                <a:cs typeface="+mn-cs"/>
              </a:rPr>
              <a:t> y)</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float z;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z=</a:t>
            </a:r>
            <a:r>
              <a:rPr kumimoji="1" lang="en-US" altLang="zh-CN" sz="2800" b="1" kern="1200" cap="none" spc="0" normalizeH="0" baseline="0" noProof="0" dirty="0" err="1">
                <a:latin typeface="+mn-lt"/>
                <a:ea typeface="+mn-ea"/>
                <a:cs typeface="+mn-cs"/>
              </a:rPr>
              <a:t>x+y</a:t>
            </a: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return(z);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p:txBody>
      </p:sp>
      <p:sp>
        <p:nvSpPr>
          <p:cNvPr id="7" name="圆角矩形标注 6"/>
          <p:cNvSpPr/>
          <p:nvPr/>
        </p:nvSpPr>
        <p:spPr>
          <a:xfrm>
            <a:off x="2024063" y="5715000"/>
            <a:ext cx="2571750" cy="714375"/>
          </a:xfrm>
          <a:prstGeom prst="wedgeRoundRectCallout">
            <a:avLst>
              <a:gd name="adj1" fmla="val 55801"/>
              <a:gd name="adj2" fmla="val -92144"/>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定义</a:t>
            </a:r>
            <a:r>
              <a:rPr lang="en-US" altLang="zh-CN" sz="2800" b="1" dirty="0">
                <a:solidFill>
                  <a:srgbClr val="0000CC"/>
                </a:solidFill>
                <a:latin typeface="Arial" panose="020B0604020202020204" pitchFamily="34" charset="0"/>
              </a:rPr>
              <a:t>add</a:t>
            </a:r>
            <a:r>
              <a:rPr lang="zh-CN" altLang="en-US" sz="2800" b="1" dirty="0">
                <a:solidFill>
                  <a:srgbClr val="0000CC"/>
                </a:solidFill>
                <a:latin typeface="Arial" panose="020B0604020202020204" pitchFamily="34" charset="0"/>
              </a:rPr>
              <a:t>函数</a:t>
            </a:r>
            <a:endParaRPr lang="zh-CN" altLang="en-US" sz="2800" b="1" dirty="0">
              <a:solidFill>
                <a:srgbClr val="0000CC"/>
              </a:solidFill>
              <a:latin typeface="Arial" panose="020B0604020202020204" pitchFamily="34" charset="0"/>
            </a:endParaRPr>
          </a:p>
        </p:txBody>
      </p:sp>
      <p:cxnSp>
        <p:nvCxnSpPr>
          <p:cNvPr id="8" name="直接连接符 7"/>
          <p:cNvCxnSpPr/>
          <p:nvPr/>
        </p:nvCxnSpPr>
        <p:spPr>
          <a:xfrm>
            <a:off x="2238375" y="3786188"/>
            <a:ext cx="2500313" cy="0"/>
          </a:xfrm>
          <a:prstGeom prst="line">
            <a:avLst/>
          </a:prstGeom>
          <a:ln w="38100" cap="flat" cmpd="sng">
            <a:solidFill>
              <a:srgbClr val="FF0000"/>
            </a:solidFill>
            <a:prstDash val="solid"/>
            <a:miter/>
            <a:headEnd type="none" w="med" len="med"/>
            <a:tailEnd type="none" w="med" len="med"/>
          </a:ln>
        </p:spPr>
      </p:cxnSp>
      <p:sp>
        <p:nvSpPr>
          <p:cNvPr id="11" name="圆角矩形标注 10"/>
          <p:cNvSpPr/>
          <p:nvPr/>
        </p:nvSpPr>
        <p:spPr>
          <a:xfrm>
            <a:off x="7096125" y="3214688"/>
            <a:ext cx="2571750" cy="714375"/>
          </a:xfrm>
          <a:prstGeom prst="wedgeRoundRectCallout">
            <a:avLst>
              <a:gd name="adj1" fmla="val -130255"/>
              <a:gd name="adj2" fmla="val 21829"/>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调用</a:t>
            </a:r>
            <a:r>
              <a:rPr lang="en-US" altLang="zh-CN" sz="2800" b="1" dirty="0">
                <a:solidFill>
                  <a:srgbClr val="0000CC"/>
                </a:solidFill>
                <a:latin typeface="Arial" panose="020B0604020202020204" pitchFamily="34" charset="0"/>
              </a:rPr>
              <a:t>add</a:t>
            </a:r>
            <a:r>
              <a:rPr lang="zh-CN" altLang="en-US" sz="2800" b="1" dirty="0">
                <a:solidFill>
                  <a:srgbClr val="0000CC"/>
                </a:solidFill>
                <a:latin typeface="Arial" panose="020B0604020202020204" pitchFamily="34" charset="0"/>
              </a:rPr>
              <a:t>函数</a:t>
            </a:r>
            <a:endParaRPr lang="zh-CN" altLang="en-US" sz="2800" b="1" dirty="0">
              <a:solidFill>
                <a:srgbClr val="0000CC"/>
              </a:solidFill>
              <a:latin typeface="Arial" panose="020B0604020202020204" pitchFamily="34" charset="0"/>
            </a:endParaRPr>
          </a:p>
        </p:txBody>
      </p:sp>
      <p:pic>
        <p:nvPicPr>
          <p:cNvPr id="112643" name="Picture 3"/>
          <p:cNvPicPr>
            <a:picLocks noChangeAspect="1"/>
          </p:cNvPicPr>
          <p:nvPr/>
        </p:nvPicPr>
        <p:blipFill>
          <a:blip r:embed="rId1"/>
          <a:stretch>
            <a:fillRect/>
          </a:stretch>
        </p:blipFill>
        <p:spPr>
          <a:xfrm>
            <a:off x="3721100" y="0"/>
            <a:ext cx="6946900" cy="1071563"/>
          </a:xfrm>
          <a:prstGeom prst="rect">
            <a:avLst/>
          </a:prstGeom>
          <a:noFill/>
          <a:ln w="9525">
            <a:noFill/>
          </a:ln>
        </p:spPr>
      </p:pic>
      <p:pic>
        <p:nvPicPr>
          <p:cNvPr id="55304" name="图片 8" descr="Untitled.png">
            <a:hlinkClick r:id="rId2" action="ppaction://hlinksldjump"/>
          </p:cNvPr>
          <p:cNvPicPr>
            <a:picLocks noChangeAspect="1"/>
          </p:cNvPicPr>
          <p:nvPr/>
        </p:nvPicPr>
        <p:blipFill>
          <a:blip r:embed="rId3"/>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Left)">
                                      <p:cBhvr>
                                        <p:cTn id="12" dur="500"/>
                                        <p:tgtEl>
                                          <p:spTgt spid="8"/>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12643"/>
                                        </p:tgtEl>
                                        <p:attrNameLst>
                                          <p:attrName>style.visibility</p:attrName>
                                        </p:attrNameLst>
                                      </p:cBhvr>
                                      <p:to>
                                        <p:strVal val="visible"/>
                                      </p:to>
                                    </p:set>
                                    <p:animEffect transition="in" filter="blinds(horizontal)">
                                      <p:cBhvr>
                                        <p:cTn id="21" dur="500"/>
                                        <p:tgtEl>
                                          <p:spTgt spid="112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1"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内容占位符 2"/>
          <p:cNvSpPr>
            <a:spLocks noGrp="1"/>
          </p:cNvSpPr>
          <p:nvPr>
            <p:ph idx="1"/>
          </p:nvPr>
        </p:nvSpPr>
        <p:spPr>
          <a:xfrm>
            <a:off x="2024063" y="1143000"/>
            <a:ext cx="8153400" cy="3500438"/>
          </a:xfrm>
        </p:spPr>
        <p:txBody>
          <a:bodyPr vert="horz" wrap="square" lIns="91440" tIns="45720" rIns="91440" bIns="45720" anchor="t" anchorCtr="0"/>
          <a:p>
            <a:r>
              <a:rPr kumimoji="1" lang="zh-CN" altLang="zh-CN" dirty="0">
                <a:latin typeface="+mn-lt"/>
                <a:ea typeface="+mn-ea"/>
                <a:cs typeface="+mn-cs"/>
              </a:rPr>
              <a:t>函数原型的一般形式有两种</a:t>
            </a:r>
            <a:r>
              <a:rPr kumimoji="1" lang="zh-CN" altLang="en-US" dirty="0">
                <a:latin typeface="+mn-lt"/>
                <a:ea typeface="+mn-ea"/>
                <a:cs typeface="+mn-cs"/>
              </a:rPr>
              <a:t>：</a:t>
            </a:r>
            <a:endParaRPr kumimoji="1" lang="zh-CN" altLang="zh-CN" dirty="0">
              <a:latin typeface="+mn-lt"/>
              <a:ea typeface="+mn-ea"/>
              <a:cs typeface="+mn-cs"/>
            </a:endParaRPr>
          </a:p>
          <a:p>
            <a:pPr lvl="1">
              <a:buFont typeface="Wingdings" panose="05000000000000000000" pitchFamily="2" charset="2"/>
              <a:buNone/>
            </a:pPr>
            <a:r>
              <a:rPr kumimoji="1" lang="zh-CN" altLang="en-US" dirty="0">
                <a:latin typeface="+mn-lt"/>
                <a:ea typeface="+mn-ea"/>
              </a:rPr>
              <a:t>如  </a:t>
            </a:r>
            <a:r>
              <a:rPr kumimoji="1" lang="en-US" altLang="zh-CN" dirty="0">
                <a:latin typeface="+mn-lt"/>
                <a:ea typeface="+mn-ea"/>
              </a:rPr>
              <a:t>float add(float x, float y);</a:t>
            </a:r>
            <a:endParaRPr kumimoji="1" lang="en-US" altLang="zh-CN" dirty="0">
              <a:latin typeface="+mn-lt"/>
              <a:ea typeface="+mn-ea"/>
            </a:endParaRPr>
          </a:p>
          <a:p>
            <a:pPr lvl="1">
              <a:buFont typeface="Wingdings" panose="05000000000000000000" pitchFamily="2" charset="2"/>
              <a:buNone/>
            </a:pPr>
            <a:r>
              <a:rPr kumimoji="1" lang="en-US" altLang="zh-CN" dirty="0">
                <a:latin typeface="+mn-lt"/>
                <a:ea typeface="+mn-ea"/>
              </a:rPr>
              <a:t>     float add(float, float);</a:t>
            </a:r>
            <a:endParaRPr kumimoji="1" lang="en-US" altLang="zh-CN" dirty="0">
              <a:latin typeface="+mn-lt"/>
              <a:ea typeface="+mn-ea"/>
            </a:endParaRPr>
          </a:p>
          <a:p>
            <a:r>
              <a:rPr kumimoji="1" lang="zh-CN" altLang="en-US" dirty="0">
                <a:latin typeface="+mn-lt"/>
                <a:ea typeface="+mn-ea"/>
                <a:cs typeface="+mn-cs"/>
              </a:rPr>
              <a:t>原型说明可以放在文件的开头，这时所有函数都可以使用此函数</a:t>
            </a:r>
            <a:endParaRPr kumimoji="1" lang="zh-CN" altLang="zh-CN" dirty="0">
              <a:latin typeface="+mn-lt"/>
              <a:ea typeface="+mn-ea"/>
              <a:cs typeface="+mn-cs"/>
            </a:endParaRPr>
          </a:p>
        </p:txBody>
      </p:sp>
      <p:pic>
        <p:nvPicPr>
          <p:cNvPr id="56323"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6322">
                                            <p:txEl>
                                              <p:charRg st="76" end="105"/>
                                            </p:txEl>
                                          </p:spTgt>
                                        </p:tgtEl>
                                        <p:attrNameLst>
                                          <p:attrName>style.visibility</p:attrName>
                                        </p:attrNameLst>
                                      </p:cBhvr>
                                      <p:to>
                                        <p:strVal val="visible"/>
                                      </p:to>
                                    </p:set>
                                    <p:animEffect transition="in" filter="blinds(horizontal)">
                                      <p:cBhvr>
                                        <p:cTn id="7" dur="500"/>
                                        <p:tgtEl>
                                          <p:spTgt spid="56322">
                                            <p:txEl>
                                              <p:charRg st="76" end="1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函数的嵌套调用</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7347" name="Rectangle 3"/>
          <p:cNvSpPr>
            <a:spLocks noGrp="1"/>
          </p:cNvSpPr>
          <p:nvPr>
            <p:ph idx="1"/>
          </p:nvPr>
        </p:nvSpPr>
        <p:spPr>
          <a:xfrm>
            <a:off x="2238375" y="1571625"/>
            <a:ext cx="7929563" cy="3714750"/>
          </a:xfrm>
        </p:spPr>
        <p:txBody>
          <a:bodyPr vert="horz" wrap="square" lIns="91440" tIns="45720" rIns="91440" bIns="45720" anchor="t" anchorCtr="0"/>
          <a:p>
            <a:r>
              <a:rPr kumimoji="1" lang="zh-CN" altLang="zh-CN" dirty="0">
                <a:latin typeface="+mn-lt"/>
                <a:ea typeface="+mn-ea"/>
                <a:cs typeface="+mn-cs"/>
              </a:rPr>
              <a:t>Ｃ语言的函数定义是互相平行、独立的</a:t>
            </a:r>
            <a:endParaRPr kumimoji="1" lang="en-US" altLang="zh-CN" dirty="0">
              <a:latin typeface="+mn-lt"/>
              <a:ea typeface="+mn-ea"/>
              <a:cs typeface="+mn-cs"/>
            </a:endParaRPr>
          </a:p>
          <a:p>
            <a:r>
              <a:rPr kumimoji="1" lang="zh-CN" altLang="en-US" dirty="0">
                <a:latin typeface="+mn-lt"/>
                <a:ea typeface="+mn-ea"/>
                <a:cs typeface="+mn-cs"/>
              </a:rPr>
              <a:t>即</a:t>
            </a:r>
            <a:r>
              <a:rPr kumimoji="1" lang="zh-CN" altLang="zh-CN" dirty="0">
                <a:latin typeface="+mn-lt"/>
                <a:ea typeface="+mn-ea"/>
                <a:cs typeface="+mn-cs"/>
              </a:rPr>
              <a:t>函数不能嵌套定义</a:t>
            </a:r>
            <a:endParaRPr kumimoji="1" lang="en-US" altLang="zh-CN" dirty="0">
              <a:latin typeface="+mn-lt"/>
              <a:ea typeface="+mn-ea"/>
              <a:cs typeface="+mn-cs"/>
            </a:endParaRPr>
          </a:p>
          <a:p>
            <a:r>
              <a:rPr kumimoji="1" lang="zh-CN" altLang="zh-CN" dirty="0">
                <a:latin typeface="+mn-lt"/>
                <a:ea typeface="+mn-ea"/>
                <a:cs typeface="+mn-cs"/>
              </a:rPr>
              <a:t>但可以嵌套调用函数</a:t>
            </a:r>
            <a:endParaRPr kumimoji="1" lang="en-US" altLang="zh-CN" dirty="0">
              <a:latin typeface="+mn-lt"/>
              <a:ea typeface="+mn-ea"/>
              <a:cs typeface="+mn-cs"/>
            </a:endParaRPr>
          </a:p>
          <a:p>
            <a:r>
              <a:rPr kumimoji="1" lang="zh-CN" altLang="en-US" dirty="0">
                <a:latin typeface="+mn-lt"/>
                <a:ea typeface="+mn-ea"/>
                <a:cs typeface="+mn-cs"/>
              </a:rPr>
              <a:t>即</a:t>
            </a:r>
            <a:r>
              <a:rPr kumimoji="1" lang="zh-CN" altLang="zh-CN" dirty="0">
                <a:latin typeface="+mn-lt"/>
                <a:ea typeface="+mn-ea"/>
                <a:cs typeface="+mn-cs"/>
              </a:rPr>
              <a:t>调用一个函数的过程中，又</a:t>
            </a:r>
            <a:r>
              <a:rPr kumimoji="1" lang="zh-CN" altLang="en-US" dirty="0">
                <a:latin typeface="+mn-lt"/>
                <a:ea typeface="+mn-ea"/>
                <a:cs typeface="+mn-cs"/>
              </a:rPr>
              <a:t>可以</a:t>
            </a:r>
            <a:r>
              <a:rPr kumimoji="1" lang="zh-CN" altLang="zh-CN" dirty="0">
                <a:latin typeface="+mn-lt"/>
                <a:ea typeface="+mn-ea"/>
                <a:cs typeface="+mn-cs"/>
              </a:rPr>
              <a:t>调用另一个函数</a:t>
            </a:r>
            <a:endParaRPr kumimoji="1" lang="zh-CN" altLang="zh-CN" dirty="0">
              <a:latin typeface="+mn-lt"/>
              <a:ea typeface="+mn-ea"/>
              <a:cs typeface="+mn-cs"/>
            </a:endParaRPr>
          </a:p>
        </p:txBody>
      </p:sp>
      <p:pic>
        <p:nvPicPr>
          <p:cNvPr id="57348"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函数的嵌套调用</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 name="TextBox 4"/>
          <p:cNvSpPr txBox="1"/>
          <p:nvPr/>
        </p:nvSpPr>
        <p:spPr>
          <a:xfrm>
            <a:off x="2309813" y="1916113"/>
            <a:ext cx="2000250" cy="583565"/>
          </a:xfrm>
          <a:prstGeom prst="rect">
            <a:avLst/>
          </a:prstGeom>
          <a:noFill/>
          <a:ln w="9525">
            <a:noFill/>
          </a:ln>
        </p:spPr>
        <p:txBody>
          <a:bodyPr>
            <a:spAutoFit/>
          </a:bodyPr>
          <a:p>
            <a:pPr algn="ctr"/>
            <a:r>
              <a:rPr lang="en-US" altLang="zh-CN" sz="3200" b="1" dirty="0">
                <a:latin typeface="Arial" panose="020B0604020202020204" pitchFamily="34" charset="0"/>
              </a:rPr>
              <a:t>main</a:t>
            </a:r>
            <a:r>
              <a:rPr lang="zh-CN" altLang="en-US" sz="3200" b="1" dirty="0">
                <a:latin typeface="Arial" panose="020B0604020202020204" pitchFamily="34" charset="0"/>
              </a:rPr>
              <a:t>函数</a:t>
            </a:r>
            <a:endParaRPr lang="zh-CN" altLang="en-US" sz="3200" b="1" dirty="0">
              <a:latin typeface="Arial" panose="020B0604020202020204" pitchFamily="34" charset="0"/>
            </a:endParaRPr>
          </a:p>
        </p:txBody>
      </p:sp>
      <p:cxnSp>
        <p:nvCxnSpPr>
          <p:cNvPr id="6" name="直接箭头连接符 55"/>
          <p:cNvCxnSpPr/>
          <p:nvPr/>
        </p:nvCxnSpPr>
        <p:spPr>
          <a:xfrm rot="5400000">
            <a:off x="2809875" y="2914650"/>
            <a:ext cx="714375" cy="1588"/>
          </a:xfrm>
          <a:prstGeom prst="straightConnector1">
            <a:avLst/>
          </a:prstGeom>
          <a:ln w="38100" cap="flat" cmpd="sng">
            <a:solidFill>
              <a:schemeClr val="tx1"/>
            </a:solidFill>
            <a:prstDash val="solid"/>
            <a:miter/>
            <a:headEnd type="none" w="med" len="med"/>
            <a:tailEnd type="arrow" w="med" len="med"/>
          </a:ln>
        </p:spPr>
      </p:cxnSp>
      <p:sp>
        <p:nvSpPr>
          <p:cNvPr id="8" name="TextBox 7"/>
          <p:cNvSpPr txBox="1"/>
          <p:nvPr/>
        </p:nvSpPr>
        <p:spPr>
          <a:xfrm>
            <a:off x="2381250" y="2616200"/>
            <a:ext cx="714375" cy="583565"/>
          </a:xfrm>
          <a:prstGeom prst="rect">
            <a:avLst/>
          </a:prstGeom>
          <a:noFill/>
          <a:ln w="9525">
            <a:noFill/>
          </a:ln>
        </p:spPr>
        <p:txBody>
          <a:bodyPr>
            <a:spAutoFit/>
          </a:bodyPr>
          <a:p>
            <a:r>
              <a:rPr lang="en-US" altLang="zh-CN" sz="3200" b="1" dirty="0">
                <a:latin typeface="Arial" panose="020B0604020202020204" pitchFamily="34" charset="0"/>
              </a:rPr>
              <a:t>①</a:t>
            </a:r>
            <a:endParaRPr lang="zh-CN" altLang="en-US" sz="3200" b="1" dirty="0">
              <a:latin typeface="Arial" panose="020B0604020202020204" pitchFamily="34" charset="0"/>
            </a:endParaRPr>
          </a:p>
        </p:txBody>
      </p:sp>
      <p:sp>
        <p:nvSpPr>
          <p:cNvPr id="9" name="TextBox 8"/>
          <p:cNvSpPr txBox="1"/>
          <p:nvPr/>
        </p:nvSpPr>
        <p:spPr>
          <a:xfrm>
            <a:off x="2024063" y="3273425"/>
            <a:ext cx="2357437" cy="583565"/>
          </a:xfrm>
          <a:prstGeom prst="rect">
            <a:avLst/>
          </a:prstGeom>
          <a:noFill/>
          <a:ln w="9525">
            <a:noFill/>
          </a:ln>
        </p:spPr>
        <p:txBody>
          <a:bodyPr>
            <a:spAutoFit/>
          </a:bodyPr>
          <a:p>
            <a:pPr algn="ctr"/>
            <a:r>
              <a:rPr lang="zh-CN" altLang="en-US" sz="3200" b="1" dirty="0">
                <a:latin typeface="Arial" panose="020B0604020202020204" pitchFamily="34" charset="0"/>
              </a:rPr>
              <a:t>调用</a:t>
            </a:r>
            <a:r>
              <a:rPr lang="en-US" altLang="zh-CN" sz="3200" b="1" dirty="0">
                <a:latin typeface="Arial" panose="020B0604020202020204" pitchFamily="34" charset="0"/>
              </a:rPr>
              <a:t>a</a:t>
            </a:r>
            <a:r>
              <a:rPr lang="zh-CN" altLang="en-US" sz="3200" b="1" dirty="0">
                <a:latin typeface="Arial" panose="020B0604020202020204" pitchFamily="34" charset="0"/>
              </a:rPr>
              <a:t>函数</a:t>
            </a:r>
            <a:endParaRPr lang="zh-CN" altLang="en-US" sz="3200" b="1" dirty="0">
              <a:latin typeface="Arial" panose="020B0604020202020204" pitchFamily="34" charset="0"/>
            </a:endParaRPr>
          </a:p>
        </p:txBody>
      </p:sp>
      <p:cxnSp>
        <p:nvCxnSpPr>
          <p:cNvPr id="10" name="直接箭头连接符 55"/>
          <p:cNvCxnSpPr/>
          <p:nvPr/>
        </p:nvCxnSpPr>
        <p:spPr>
          <a:xfrm rot="5400000">
            <a:off x="2809875" y="4284663"/>
            <a:ext cx="714375" cy="1587"/>
          </a:xfrm>
          <a:prstGeom prst="straightConnector1">
            <a:avLst/>
          </a:prstGeom>
          <a:ln w="38100" cap="flat" cmpd="sng">
            <a:solidFill>
              <a:schemeClr val="tx1"/>
            </a:solidFill>
            <a:prstDash val="solid"/>
            <a:miter/>
            <a:headEnd type="none" w="med" len="med"/>
            <a:tailEnd type="arrow" w="med" len="med"/>
          </a:ln>
        </p:spPr>
      </p:cxnSp>
      <p:sp>
        <p:nvSpPr>
          <p:cNvPr id="11" name="TextBox 10"/>
          <p:cNvSpPr txBox="1"/>
          <p:nvPr/>
        </p:nvSpPr>
        <p:spPr>
          <a:xfrm>
            <a:off x="2381250" y="3987800"/>
            <a:ext cx="714375" cy="583565"/>
          </a:xfrm>
          <a:prstGeom prst="rect">
            <a:avLst/>
          </a:prstGeom>
          <a:noFill/>
          <a:ln w="9525">
            <a:noFill/>
          </a:ln>
        </p:spPr>
        <p:txBody>
          <a:bodyPr>
            <a:spAutoFit/>
          </a:bodyPr>
          <a:p>
            <a:r>
              <a:rPr lang="en-US" altLang="zh-CN" sz="3200" b="1" dirty="0">
                <a:latin typeface="Arial" panose="020B0604020202020204" pitchFamily="34" charset="0"/>
              </a:rPr>
              <a:t>⑨</a:t>
            </a:r>
            <a:endParaRPr lang="zh-CN" altLang="en-US" sz="3200" b="1" dirty="0">
              <a:latin typeface="Arial" panose="020B0604020202020204" pitchFamily="34" charset="0"/>
            </a:endParaRPr>
          </a:p>
        </p:txBody>
      </p:sp>
      <p:sp>
        <p:nvSpPr>
          <p:cNvPr id="12" name="TextBox 11"/>
          <p:cNvSpPr txBox="1"/>
          <p:nvPr/>
        </p:nvSpPr>
        <p:spPr>
          <a:xfrm>
            <a:off x="1952625" y="4773613"/>
            <a:ext cx="2357438" cy="583565"/>
          </a:xfrm>
          <a:prstGeom prst="rect">
            <a:avLst/>
          </a:prstGeom>
          <a:noFill/>
          <a:ln w="9525">
            <a:noFill/>
          </a:ln>
        </p:spPr>
        <p:txBody>
          <a:bodyPr>
            <a:spAutoFit/>
          </a:bodyPr>
          <a:p>
            <a:pPr algn="ctr"/>
            <a:r>
              <a:rPr lang="zh-CN" altLang="en-US" sz="3200" b="1" dirty="0">
                <a:latin typeface="Arial" panose="020B0604020202020204" pitchFamily="34" charset="0"/>
              </a:rPr>
              <a:t>结束</a:t>
            </a:r>
            <a:endParaRPr lang="zh-CN" altLang="en-US" sz="3200" b="1" dirty="0">
              <a:latin typeface="Arial" panose="020B0604020202020204" pitchFamily="34" charset="0"/>
            </a:endParaRPr>
          </a:p>
        </p:txBody>
      </p:sp>
      <p:sp>
        <p:nvSpPr>
          <p:cNvPr id="13" name="TextBox 12"/>
          <p:cNvSpPr txBox="1"/>
          <p:nvPr/>
        </p:nvSpPr>
        <p:spPr>
          <a:xfrm>
            <a:off x="5095875" y="1916113"/>
            <a:ext cx="2000250" cy="583565"/>
          </a:xfrm>
          <a:prstGeom prst="rect">
            <a:avLst/>
          </a:prstGeom>
          <a:noFill/>
          <a:ln w="9525">
            <a:noFill/>
          </a:ln>
        </p:spPr>
        <p:txBody>
          <a:bodyPr>
            <a:spAutoFit/>
          </a:bodyPr>
          <a:p>
            <a:pPr algn="ctr"/>
            <a:r>
              <a:rPr lang="en-US" altLang="zh-CN" sz="3200" b="1" dirty="0">
                <a:latin typeface="Arial" panose="020B0604020202020204" pitchFamily="34" charset="0"/>
              </a:rPr>
              <a:t>a</a:t>
            </a:r>
            <a:r>
              <a:rPr lang="zh-CN" altLang="en-US" sz="3200" b="1" dirty="0">
                <a:latin typeface="Arial" panose="020B0604020202020204" pitchFamily="34" charset="0"/>
              </a:rPr>
              <a:t>函数</a:t>
            </a:r>
            <a:endParaRPr lang="zh-CN" altLang="en-US" sz="3200" b="1" dirty="0">
              <a:latin typeface="Arial" panose="020B0604020202020204" pitchFamily="34" charset="0"/>
            </a:endParaRPr>
          </a:p>
        </p:txBody>
      </p:sp>
      <p:cxnSp>
        <p:nvCxnSpPr>
          <p:cNvPr id="14" name="直接箭头连接符 55"/>
          <p:cNvCxnSpPr/>
          <p:nvPr/>
        </p:nvCxnSpPr>
        <p:spPr>
          <a:xfrm rot="5400000">
            <a:off x="5595938" y="2914650"/>
            <a:ext cx="714375" cy="1588"/>
          </a:xfrm>
          <a:prstGeom prst="straightConnector1">
            <a:avLst/>
          </a:prstGeom>
          <a:ln w="38100" cap="flat" cmpd="sng">
            <a:solidFill>
              <a:schemeClr val="tx1"/>
            </a:solidFill>
            <a:prstDash val="solid"/>
            <a:miter/>
            <a:headEnd type="none" w="med" len="med"/>
            <a:tailEnd type="arrow" w="med" len="med"/>
          </a:ln>
        </p:spPr>
      </p:cxnSp>
      <p:sp>
        <p:nvSpPr>
          <p:cNvPr id="15" name="TextBox 14"/>
          <p:cNvSpPr txBox="1"/>
          <p:nvPr/>
        </p:nvSpPr>
        <p:spPr>
          <a:xfrm>
            <a:off x="6024563" y="2630488"/>
            <a:ext cx="714375" cy="583565"/>
          </a:xfrm>
          <a:prstGeom prst="rect">
            <a:avLst/>
          </a:prstGeom>
          <a:noFill/>
          <a:ln w="9525">
            <a:noFill/>
          </a:ln>
        </p:spPr>
        <p:txBody>
          <a:bodyPr>
            <a:spAutoFit/>
          </a:bodyPr>
          <a:p>
            <a:r>
              <a:rPr lang="en-US" altLang="zh-CN" sz="3200" b="1" dirty="0">
                <a:latin typeface="Arial" panose="020B0604020202020204" pitchFamily="34" charset="0"/>
              </a:rPr>
              <a:t>③</a:t>
            </a:r>
            <a:endParaRPr lang="zh-CN" altLang="en-US" sz="3200" b="1" dirty="0">
              <a:latin typeface="Arial" panose="020B0604020202020204" pitchFamily="34" charset="0"/>
            </a:endParaRPr>
          </a:p>
        </p:txBody>
      </p:sp>
      <p:sp>
        <p:nvSpPr>
          <p:cNvPr id="16" name="TextBox 15"/>
          <p:cNvSpPr txBox="1"/>
          <p:nvPr/>
        </p:nvSpPr>
        <p:spPr>
          <a:xfrm>
            <a:off x="4810125" y="3273425"/>
            <a:ext cx="2357438" cy="583565"/>
          </a:xfrm>
          <a:prstGeom prst="rect">
            <a:avLst/>
          </a:prstGeom>
          <a:noFill/>
          <a:ln w="9525">
            <a:noFill/>
          </a:ln>
        </p:spPr>
        <p:txBody>
          <a:bodyPr>
            <a:spAutoFit/>
          </a:bodyPr>
          <a:p>
            <a:pPr algn="ctr"/>
            <a:r>
              <a:rPr lang="zh-CN" altLang="en-US" sz="3200" b="1" dirty="0">
                <a:latin typeface="Arial" panose="020B0604020202020204" pitchFamily="34" charset="0"/>
              </a:rPr>
              <a:t>调用</a:t>
            </a:r>
            <a:r>
              <a:rPr lang="en-US" altLang="zh-CN" sz="3200" b="1" dirty="0">
                <a:latin typeface="Arial" panose="020B0604020202020204" pitchFamily="34" charset="0"/>
              </a:rPr>
              <a:t>b</a:t>
            </a:r>
            <a:r>
              <a:rPr lang="zh-CN" altLang="en-US" sz="3200" b="1" dirty="0">
                <a:latin typeface="Arial" panose="020B0604020202020204" pitchFamily="34" charset="0"/>
              </a:rPr>
              <a:t>函数</a:t>
            </a:r>
            <a:endParaRPr lang="zh-CN" altLang="en-US" sz="3200" b="1" dirty="0">
              <a:latin typeface="Arial" panose="020B0604020202020204" pitchFamily="34" charset="0"/>
            </a:endParaRPr>
          </a:p>
        </p:txBody>
      </p:sp>
      <p:cxnSp>
        <p:nvCxnSpPr>
          <p:cNvPr id="17" name="直接箭头连接符 55"/>
          <p:cNvCxnSpPr/>
          <p:nvPr/>
        </p:nvCxnSpPr>
        <p:spPr>
          <a:xfrm rot="5400000">
            <a:off x="5595938" y="4284663"/>
            <a:ext cx="714375" cy="1587"/>
          </a:xfrm>
          <a:prstGeom prst="straightConnector1">
            <a:avLst/>
          </a:prstGeom>
          <a:ln w="38100" cap="flat" cmpd="sng">
            <a:solidFill>
              <a:schemeClr val="tx1"/>
            </a:solidFill>
            <a:prstDash val="solid"/>
            <a:miter/>
            <a:headEnd type="none" w="med" len="med"/>
            <a:tailEnd type="arrow" w="med" len="med"/>
          </a:ln>
        </p:spPr>
      </p:cxnSp>
      <p:sp>
        <p:nvSpPr>
          <p:cNvPr id="18" name="TextBox 17"/>
          <p:cNvSpPr txBox="1"/>
          <p:nvPr/>
        </p:nvSpPr>
        <p:spPr>
          <a:xfrm>
            <a:off x="6024563" y="3916363"/>
            <a:ext cx="714375" cy="583565"/>
          </a:xfrm>
          <a:prstGeom prst="rect">
            <a:avLst/>
          </a:prstGeom>
          <a:noFill/>
          <a:ln w="9525">
            <a:noFill/>
          </a:ln>
        </p:spPr>
        <p:txBody>
          <a:bodyPr>
            <a:spAutoFit/>
          </a:bodyPr>
          <a:p>
            <a:r>
              <a:rPr lang="en-US" altLang="zh-CN" sz="3200" b="1" dirty="0">
                <a:latin typeface="Arial" panose="020B0604020202020204" pitchFamily="34" charset="0"/>
              </a:rPr>
              <a:t>⑦</a:t>
            </a:r>
            <a:endParaRPr lang="zh-CN" altLang="en-US" sz="3200" b="1" dirty="0">
              <a:latin typeface="Arial" panose="020B0604020202020204" pitchFamily="34" charset="0"/>
            </a:endParaRPr>
          </a:p>
        </p:txBody>
      </p:sp>
      <p:cxnSp>
        <p:nvCxnSpPr>
          <p:cNvPr id="19" name="直接箭头连接符 55"/>
          <p:cNvCxnSpPr/>
          <p:nvPr/>
        </p:nvCxnSpPr>
        <p:spPr>
          <a:xfrm flipV="1">
            <a:off x="4240213" y="2416175"/>
            <a:ext cx="1284287" cy="857250"/>
          </a:xfrm>
          <a:prstGeom prst="straightConnector1">
            <a:avLst/>
          </a:prstGeom>
          <a:ln w="38100" cap="flat" cmpd="sng">
            <a:solidFill>
              <a:schemeClr val="tx1"/>
            </a:solidFill>
            <a:prstDash val="solid"/>
            <a:miter/>
            <a:headEnd type="none" w="med" len="med"/>
            <a:tailEnd type="arrow" w="med" len="med"/>
          </a:ln>
        </p:spPr>
      </p:cxnSp>
      <p:sp>
        <p:nvSpPr>
          <p:cNvPr id="21" name="TextBox 20"/>
          <p:cNvSpPr txBox="1"/>
          <p:nvPr/>
        </p:nvSpPr>
        <p:spPr>
          <a:xfrm>
            <a:off x="4238625" y="2416175"/>
            <a:ext cx="714375" cy="583565"/>
          </a:xfrm>
          <a:prstGeom prst="rect">
            <a:avLst/>
          </a:prstGeom>
          <a:noFill/>
          <a:ln w="9525">
            <a:noFill/>
          </a:ln>
        </p:spPr>
        <p:txBody>
          <a:bodyPr>
            <a:spAutoFit/>
          </a:bodyPr>
          <a:p>
            <a:r>
              <a:rPr lang="en-US" altLang="zh-CN" sz="3200" b="1" dirty="0">
                <a:latin typeface="Arial" panose="020B0604020202020204" pitchFamily="34" charset="0"/>
              </a:rPr>
              <a:t>②</a:t>
            </a:r>
            <a:endParaRPr lang="zh-CN" altLang="en-US" sz="3200" b="1" dirty="0">
              <a:latin typeface="Arial" panose="020B0604020202020204" pitchFamily="34" charset="0"/>
            </a:endParaRPr>
          </a:p>
        </p:txBody>
      </p:sp>
      <p:cxnSp>
        <p:nvCxnSpPr>
          <p:cNvPr id="22" name="直接箭头连接符 55"/>
          <p:cNvCxnSpPr/>
          <p:nvPr/>
        </p:nvCxnSpPr>
        <p:spPr>
          <a:xfrm rot="10800000">
            <a:off x="4238625" y="3844925"/>
            <a:ext cx="1430338" cy="785813"/>
          </a:xfrm>
          <a:prstGeom prst="straightConnector1">
            <a:avLst/>
          </a:prstGeom>
          <a:ln w="38100" cap="flat" cmpd="sng">
            <a:solidFill>
              <a:schemeClr val="tx1"/>
            </a:solidFill>
            <a:prstDash val="solid"/>
            <a:miter/>
            <a:headEnd type="none" w="med" len="med"/>
            <a:tailEnd type="arrow" w="med" len="med"/>
          </a:ln>
        </p:spPr>
      </p:cxnSp>
      <p:sp>
        <p:nvSpPr>
          <p:cNvPr id="24" name="TextBox 23"/>
          <p:cNvSpPr txBox="1"/>
          <p:nvPr/>
        </p:nvSpPr>
        <p:spPr>
          <a:xfrm>
            <a:off x="4238625" y="4059238"/>
            <a:ext cx="714375" cy="583565"/>
          </a:xfrm>
          <a:prstGeom prst="rect">
            <a:avLst/>
          </a:prstGeom>
          <a:noFill/>
          <a:ln w="9525">
            <a:noFill/>
          </a:ln>
        </p:spPr>
        <p:txBody>
          <a:bodyPr>
            <a:spAutoFit/>
          </a:bodyPr>
          <a:p>
            <a:r>
              <a:rPr lang="en-US" altLang="zh-CN" sz="3200" b="1" dirty="0">
                <a:latin typeface="Arial" panose="020B0604020202020204" pitchFamily="34" charset="0"/>
              </a:rPr>
              <a:t>⑧</a:t>
            </a:r>
            <a:endParaRPr lang="zh-CN" altLang="en-US" sz="3200" b="1" dirty="0">
              <a:latin typeface="Arial" panose="020B0604020202020204" pitchFamily="34" charset="0"/>
            </a:endParaRPr>
          </a:p>
        </p:txBody>
      </p:sp>
      <p:sp>
        <p:nvSpPr>
          <p:cNvPr id="25" name="TextBox 24"/>
          <p:cNvSpPr txBox="1"/>
          <p:nvPr/>
        </p:nvSpPr>
        <p:spPr>
          <a:xfrm>
            <a:off x="8096250" y="1916113"/>
            <a:ext cx="2000250" cy="583565"/>
          </a:xfrm>
          <a:prstGeom prst="rect">
            <a:avLst/>
          </a:prstGeom>
          <a:noFill/>
          <a:ln w="9525">
            <a:noFill/>
          </a:ln>
        </p:spPr>
        <p:txBody>
          <a:bodyPr>
            <a:spAutoFit/>
          </a:bodyPr>
          <a:p>
            <a:pPr algn="ctr"/>
            <a:r>
              <a:rPr lang="en-US" altLang="zh-CN" sz="3200" b="1" dirty="0">
                <a:latin typeface="Arial" panose="020B0604020202020204" pitchFamily="34" charset="0"/>
              </a:rPr>
              <a:t>b</a:t>
            </a:r>
            <a:r>
              <a:rPr lang="zh-CN" altLang="en-US" sz="3200" b="1" dirty="0">
                <a:latin typeface="Arial" panose="020B0604020202020204" pitchFamily="34" charset="0"/>
              </a:rPr>
              <a:t>函数</a:t>
            </a:r>
            <a:endParaRPr lang="zh-CN" altLang="en-US" sz="3200" b="1" dirty="0">
              <a:latin typeface="Arial" panose="020B0604020202020204" pitchFamily="34" charset="0"/>
            </a:endParaRPr>
          </a:p>
        </p:txBody>
      </p:sp>
      <p:cxnSp>
        <p:nvCxnSpPr>
          <p:cNvPr id="26" name="直接箭头连接符 55"/>
          <p:cNvCxnSpPr/>
          <p:nvPr/>
        </p:nvCxnSpPr>
        <p:spPr>
          <a:xfrm rot="5400000">
            <a:off x="7918450" y="3594100"/>
            <a:ext cx="2071688" cy="1588"/>
          </a:xfrm>
          <a:prstGeom prst="straightConnector1">
            <a:avLst/>
          </a:prstGeom>
          <a:ln w="38100" cap="flat" cmpd="sng">
            <a:solidFill>
              <a:schemeClr val="tx1"/>
            </a:solidFill>
            <a:prstDash val="solid"/>
            <a:miter/>
            <a:headEnd type="none" w="med" len="med"/>
            <a:tailEnd type="arrow" w="med" len="med"/>
          </a:ln>
        </p:spPr>
      </p:cxnSp>
      <p:sp>
        <p:nvSpPr>
          <p:cNvPr id="27" name="TextBox 26"/>
          <p:cNvSpPr txBox="1"/>
          <p:nvPr/>
        </p:nvSpPr>
        <p:spPr>
          <a:xfrm>
            <a:off x="9024938" y="3130550"/>
            <a:ext cx="714375" cy="583565"/>
          </a:xfrm>
          <a:prstGeom prst="rect">
            <a:avLst/>
          </a:prstGeom>
          <a:noFill/>
          <a:ln w="9525">
            <a:noFill/>
          </a:ln>
        </p:spPr>
        <p:txBody>
          <a:bodyPr>
            <a:spAutoFit/>
          </a:bodyPr>
          <a:p>
            <a:r>
              <a:rPr lang="en-US" altLang="zh-CN" sz="3200" b="1" dirty="0">
                <a:latin typeface="Arial" panose="020B0604020202020204" pitchFamily="34" charset="0"/>
              </a:rPr>
              <a:t>⑤</a:t>
            </a:r>
            <a:endParaRPr lang="zh-CN" altLang="en-US" sz="3200" b="1" dirty="0">
              <a:latin typeface="Arial" panose="020B0604020202020204" pitchFamily="34" charset="0"/>
            </a:endParaRPr>
          </a:p>
        </p:txBody>
      </p:sp>
      <p:cxnSp>
        <p:nvCxnSpPr>
          <p:cNvPr id="28" name="直接箭头连接符 55"/>
          <p:cNvCxnSpPr/>
          <p:nvPr/>
        </p:nvCxnSpPr>
        <p:spPr>
          <a:xfrm flipV="1">
            <a:off x="7240588" y="2416175"/>
            <a:ext cx="1284287" cy="857250"/>
          </a:xfrm>
          <a:prstGeom prst="straightConnector1">
            <a:avLst/>
          </a:prstGeom>
          <a:ln w="38100" cap="flat" cmpd="sng">
            <a:solidFill>
              <a:schemeClr val="tx1"/>
            </a:solidFill>
            <a:prstDash val="solid"/>
            <a:miter/>
            <a:headEnd type="none" w="med" len="med"/>
            <a:tailEnd type="arrow" w="med" len="med"/>
          </a:ln>
        </p:spPr>
      </p:cxnSp>
      <p:sp>
        <p:nvSpPr>
          <p:cNvPr id="29" name="TextBox 28"/>
          <p:cNvSpPr txBox="1"/>
          <p:nvPr/>
        </p:nvSpPr>
        <p:spPr>
          <a:xfrm>
            <a:off x="7239000" y="2416175"/>
            <a:ext cx="714375" cy="583565"/>
          </a:xfrm>
          <a:prstGeom prst="rect">
            <a:avLst/>
          </a:prstGeom>
          <a:noFill/>
          <a:ln w="9525">
            <a:noFill/>
          </a:ln>
        </p:spPr>
        <p:txBody>
          <a:bodyPr>
            <a:spAutoFit/>
          </a:bodyPr>
          <a:p>
            <a:r>
              <a:rPr lang="en-US" altLang="zh-CN" sz="3200" b="1" dirty="0">
                <a:latin typeface="Arial" panose="020B0604020202020204" pitchFamily="34" charset="0"/>
              </a:rPr>
              <a:t>④</a:t>
            </a:r>
            <a:endParaRPr lang="zh-CN" altLang="en-US" sz="3200" b="1" dirty="0">
              <a:latin typeface="Arial" panose="020B0604020202020204" pitchFamily="34" charset="0"/>
            </a:endParaRPr>
          </a:p>
        </p:txBody>
      </p:sp>
      <p:cxnSp>
        <p:nvCxnSpPr>
          <p:cNvPr id="30" name="直接箭头连接符 55"/>
          <p:cNvCxnSpPr/>
          <p:nvPr/>
        </p:nvCxnSpPr>
        <p:spPr>
          <a:xfrm rot="10800000">
            <a:off x="7239000" y="3844925"/>
            <a:ext cx="1430338" cy="785813"/>
          </a:xfrm>
          <a:prstGeom prst="straightConnector1">
            <a:avLst/>
          </a:prstGeom>
          <a:ln w="38100" cap="flat" cmpd="sng">
            <a:solidFill>
              <a:schemeClr val="tx1"/>
            </a:solidFill>
            <a:prstDash val="solid"/>
            <a:miter/>
            <a:headEnd type="none" w="med" len="med"/>
            <a:tailEnd type="arrow" w="med" len="med"/>
          </a:ln>
        </p:spPr>
      </p:cxnSp>
      <p:sp>
        <p:nvSpPr>
          <p:cNvPr id="31" name="TextBox 30"/>
          <p:cNvSpPr txBox="1"/>
          <p:nvPr/>
        </p:nvSpPr>
        <p:spPr>
          <a:xfrm>
            <a:off x="7239000" y="4059238"/>
            <a:ext cx="714375" cy="583565"/>
          </a:xfrm>
          <a:prstGeom prst="rect">
            <a:avLst/>
          </a:prstGeom>
          <a:noFill/>
          <a:ln w="9525">
            <a:noFill/>
          </a:ln>
        </p:spPr>
        <p:txBody>
          <a:bodyPr>
            <a:spAutoFit/>
          </a:bodyPr>
          <a:p>
            <a:r>
              <a:rPr lang="en-US" altLang="zh-CN" sz="3200" b="1" dirty="0">
                <a:latin typeface="Arial" panose="020B0604020202020204" pitchFamily="34" charset="0"/>
              </a:rPr>
              <a:t>⑥</a:t>
            </a:r>
            <a:endParaRPr lang="zh-CN" altLang="en-US" sz="3200" b="1" dirty="0">
              <a:latin typeface="Arial" panose="020B0604020202020204" pitchFamily="34" charset="0"/>
            </a:endParaRPr>
          </a:p>
        </p:txBody>
      </p:sp>
      <p:pic>
        <p:nvPicPr>
          <p:cNvPr id="58395" name="图片 31"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par>
                          <p:cTn id="13" fill="hold">
                            <p:stCondLst>
                              <p:cond delay="500"/>
                            </p:stCondLst>
                            <p:childTnLst>
                              <p:par>
                                <p:cTn id="14" presetID="1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lide(fromTop)">
                                      <p:cBhvr>
                                        <p:cTn id="16" dur="500"/>
                                        <p:tgtEl>
                                          <p:spTgt spid="6"/>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linds(horizontal)">
                                      <p:cBhvr>
                                        <p:cTn id="25" dur="500"/>
                                        <p:tgtEl>
                                          <p:spTgt spid="21"/>
                                        </p:tgtEl>
                                      </p:cBhvr>
                                    </p:animEffect>
                                  </p:childTnLst>
                                </p:cTn>
                              </p:par>
                            </p:childTnLst>
                          </p:cTn>
                        </p:par>
                        <p:par>
                          <p:cTn id="26" fill="hold">
                            <p:stCondLst>
                              <p:cond delay="500"/>
                            </p:stCondLst>
                            <p:childTnLst>
                              <p:par>
                                <p:cTn id="27" presetID="12" presetClass="entr" presetSubtype="8"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slide(fromLeft)">
                                      <p:cBhvr>
                                        <p:cTn id="29" dur="500"/>
                                        <p:tgtEl>
                                          <p:spTgt spid="19"/>
                                        </p:tgtEl>
                                      </p:cBhvr>
                                    </p:animEffect>
                                  </p:childTnLst>
                                </p:cTn>
                              </p:par>
                            </p:childTnLst>
                          </p:cTn>
                        </p:par>
                        <p:par>
                          <p:cTn id="30" fill="hold">
                            <p:stCondLst>
                              <p:cond delay="1000"/>
                            </p:stCondLst>
                            <p:childTnLst>
                              <p:par>
                                <p:cTn id="31" presetID="3" presetClass="entr" presetSubtype="1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linds(horizontal)">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childTnLst>
                          </p:cTn>
                        </p:par>
                        <p:par>
                          <p:cTn id="39" fill="hold">
                            <p:stCondLst>
                              <p:cond delay="500"/>
                            </p:stCondLst>
                            <p:childTnLst>
                              <p:par>
                                <p:cTn id="40" presetID="12" presetClass="entr" presetSubtype="1"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slide(fromTop)">
                                      <p:cBhvr>
                                        <p:cTn id="42" dur="500"/>
                                        <p:tgtEl>
                                          <p:spTgt spid="14"/>
                                        </p:tgtEl>
                                      </p:cBhvr>
                                    </p:animEffect>
                                  </p:childTnLst>
                                </p:cTn>
                              </p:par>
                            </p:childTnLst>
                          </p:cTn>
                        </p:par>
                        <p:par>
                          <p:cTn id="43" fill="hold">
                            <p:stCondLst>
                              <p:cond delay="1000"/>
                            </p:stCondLst>
                            <p:childTnLst>
                              <p:par>
                                <p:cTn id="44" presetID="3" presetClass="entr" presetSubtype="1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linds(horizontal)">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blinds(horizontal)">
                                      <p:cBhvr>
                                        <p:cTn id="51" dur="500"/>
                                        <p:tgtEl>
                                          <p:spTgt spid="29"/>
                                        </p:tgtEl>
                                      </p:cBhvr>
                                    </p:animEffect>
                                  </p:childTnLst>
                                </p:cTn>
                              </p:par>
                            </p:childTnLst>
                          </p:cTn>
                        </p:par>
                        <p:par>
                          <p:cTn id="52" fill="hold">
                            <p:stCondLst>
                              <p:cond delay="500"/>
                            </p:stCondLst>
                            <p:childTnLst>
                              <p:par>
                                <p:cTn id="53" presetID="12" presetClass="entr" presetSubtype="8"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slide(fromLeft)">
                                      <p:cBhvr>
                                        <p:cTn id="55" dur="500"/>
                                        <p:tgtEl>
                                          <p:spTgt spid="28"/>
                                        </p:tgtEl>
                                      </p:cBhvr>
                                    </p:animEffect>
                                  </p:childTnLst>
                                </p:cTn>
                              </p:par>
                            </p:childTnLst>
                          </p:cTn>
                        </p:par>
                        <p:par>
                          <p:cTn id="56" fill="hold">
                            <p:stCondLst>
                              <p:cond delay="1000"/>
                            </p:stCondLst>
                            <p:childTnLst>
                              <p:par>
                                <p:cTn id="57" presetID="3" presetClass="entr" presetSubtype="1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linds(horizontal)">
                                      <p:cBhvr>
                                        <p:cTn id="59" dur="500"/>
                                        <p:tgtEl>
                                          <p:spTgt spid="25"/>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blinds(horizontal)">
                                      <p:cBhvr>
                                        <p:cTn id="64" dur="500"/>
                                        <p:tgtEl>
                                          <p:spTgt spid="27"/>
                                        </p:tgtEl>
                                      </p:cBhvr>
                                    </p:animEffect>
                                  </p:childTnLst>
                                </p:cTn>
                              </p:par>
                            </p:childTnLst>
                          </p:cTn>
                        </p:par>
                        <p:par>
                          <p:cTn id="65" fill="hold">
                            <p:stCondLst>
                              <p:cond delay="500"/>
                            </p:stCondLst>
                            <p:childTnLst>
                              <p:par>
                                <p:cTn id="66" presetID="12" presetClass="entr" presetSubtype="1"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slide(fromTop)">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blinds(horizontal)">
                                      <p:cBhvr>
                                        <p:cTn id="73" dur="500"/>
                                        <p:tgtEl>
                                          <p:spTgt spid="31"/>
                                        </p:tgtEl>
                                      </p:cBhvr>
                                    </p:animEffect>
                                  </p:childTnLst>
                                </p:cTn>
                              </p:par>
                            </p:childTnLst>
                          </p:cTn>
                        </p:par>
                        <p:par>
                          <p:cTn id="74" fill="hold">
                            <p:stCondLst>
                              <p:cond delay="500"/>
                            </p:stCondLst>
                            <p:childTnLst>
                              <p:par>
                                <p:cTn id="75" presetID="12" presetClass="entr" presetSubtype="2" fill="hold"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slide(fromRight)">
                                      <p:cBhvr>
                                        <p:cTn id="77" dur="500"/>
                                        <p:tgtEl>
                                          <p:spTgt spid="30"/>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linds(horizontal)">
                                      <p:cBhvr>
                                        <p:cTn id="82" dur="500"/>
                                        <p:tgtEl>
                                          <p:spTgt spid="18"/>
                                        </p:tgtEl>
                                      </p:cBhvr>
                                    </p:animEffect>
                                  </p:childTnLst>
                                </p:cTn>
                              </p:par>
                            </p:childTnLst>
                          </p:cTn>
                        </p:par>
                        <p:par>
                          <p:cTn id="83" fill="hold">
                            <p:stCondLst>
                              <p:cond delay="500"/>
                            </p:stCondLst>
                            <p:childTnLst>
                              <p:par>
                                <p:cTn id="84" presetID="12" presetClass="entr" presetSubtype="1" fill="hold" nodeType="after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slide(fromTop)">
                                      <p:cBhvr>
                                        <p:cTn id="86" dur="5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blinds(horizontal)">
                                      <p:cBhvr>
                                        <p:cTn id="91" dur="500"/>
                                        <p:tgtEl>
                                          <p:spTgt spid="24"/>
                                        </p:tgtEl>
                                      </p:cBhvr>
                                    </p:animEffect>
                                  </p:childTnLst>
                                </p:cTn>
                              </p:par>
                            </p:childTnLst>
                          </p:cTn>
                        </p:par>
                        <p:par>
                          <p:cTn id="92" fill="hold">
                            <p:stCondLst>
                              <p:cond delay="500"/>
                            </p:stCondLst>
                            <p:childTnLst>
                              <p:par>
                                <p:cTn id="93" presetID="12" presetClass="entr" presetSubtype="2" fill="hold" nodeType="after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slide(fromRight)">
                                      <p:cBhvr>
                                        <p:cTn id="95" dur="500"/>
                                        <p:tgtEl>
                                          <p:spTgt spid="22"/>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blinds(horizontal)">
                                      <p:cBhvr>
                                        <p:cTn id="100" dur="500"/>
                                        <p:tgtEl>
                                          <p:spTgt spid="11"/>
                                        </p:tgtEl>
                                      </p:cBhvr>
                                    </p:animEffect>
                                  </p:childTnLst>
                                </p:cTn>
                              </p:par>
                            </p:childTnLst>
                          </p:cTn>
                        </p:par>
                        <p:par>
                          <p:cTn id="101" fill="hold">
                            <p:stCondLst>
                              <p:cond delay="500"/>
                            </p:stCondLst>
                            <p:childTnLst>
                              <p:par>
                                <p:cTn id="102" presetID="12" presetClass="entr" presetSubtype="1" fill="hold" nodeType="afterEffect">
                                  <p:stCondLst>
                                    <p:cond delay="0"/>
                                  </p:stCondLst>
                                  <p:childTnLst>
                                    <p:set>
                                      <p:cBhvr>
                                        <p:cTn id="103" dur="1" fill="hold">
                                          <p:stCondLst>
                                            <p:cond delay="0"/>
                                          </p:stCondLst>
                                        </p:cTn>
                                        <p:tgtEl>
                                          <p:spTgt spid="10"/>
                                        </p:tgtEl>
                                        <p:attrNameLst>
                                          <p:attrName>style.visibility</p:attrName>
                                        </p:attrNameLst>
                                      </p:cBhvr>
                                      <p:to>
                                        <p:strVal val="visible"/>
                                      </p:to>
                                    </p:set>
                                    <p:animEffect transition="in" filter="slide(fromTop)">
                                      <p:cBhvr>
                                        <p:cTn id="104" dur="500"/>
                                        <p:tgtEl>
                                          <p:spTgt spid="10"/>
                                        </p:tgtEl>
                                      </p:cBhvr>
                                    </p:animEffect>
                                  </p:childTnLst>
                                </p:cTn>
                              </p:par>
                            </p:childTnLst>
                          </p:cTn>
                        </p:par>
                        <p:par>
                          <p:cTn id="105" fill="hold">
                            <p:stCondLst>
                              <p:cond delay="1000"/>
                            </p:stCondLst>
                            <p:childTnLst>
                              <p:par>
                                <p:cTn id="106" presetID="3" presetClass="entr" presetSubtype="10" fill="hold" grpId="0" nodeType="afterEffect">
                                  <p:stCondLst>
                                    <p:cond delay="0"/>
                                  </p:stCondLst>
                                  <p:childTnLst>
                                    <p:set>
                                      <p:cBhvr>
                                        <p:cTn id="107" dur="1" fill="hold">
                                          <p:stCondLst>
                                            <p:cond delay="0"/>
                                          </p:stCondLst>
                                        </p:cTn>
                                        <p:tgtEl>
                                          <p:spTgt spid="12"/>
                                        </p:tgtEl>
                                        <p:attrNameLst>
                                          <p:attrName>style.visibility</p:attrName>
                                        </p:attrNameLst>
                                      </p:cBhvr>
                                      <p:to>
                                        <p:strVal val="visible"/>
                                      </p:to>
                                    </p:set>
                                    <p:animEffect transition="in" filter="blinds(horizontal)">
                                      <p:cBhvr>
                                        <p:cTn id="10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P spid="12" grpId="0"/>
      <p:bldP spid="13" grpId="0"/>
      <p:bldP spid="15" grpId="0"/>
      <p:bldP spid="16" grpId="0"/>
      <p:bldP spid="18" grpId="0"/>
      <p:bldP spid="21" grpId="0"/>
      <p:bldP spid="24" grpId="0"/>
      <p:bldP spid="25" grpId="0"/>
      <p:bldP spid="27" grpId="0"/>
      <p:bldP spid="29" grpId="0"/>
      <p:bldP spid="3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5.5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函数的嵌套调用</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9395" name="Rectangle 3"/>
          <p:cNvSpPr>
            <a:spLocks noGrp="1"/>
          </p:cNvSpPr>
          <p:nvPr>
            <p:ph idx="1"/>
          </p:nvPr>
        </p:nvSpPr>
        <p:spPr>
          <a:xfrm>
            <a:off x="2024063" y="1571625"/>
            <a:ext cx="8286750" cy="4714875"/>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5 </a:t>
            </a:r>
            <a:r>
              <a:rPr kumimoji="1" lang="zh-CN" altLang="zh-CN" dirty="0">
                <a:latin typeface="+mn-lt"/>
                <a:ea typeface="+mn-ea"/>
                <a:cs typeface="+mn-cs"/>
              </a:rPr>
              <a:t>输入</a:t>
            </a:r>
            <a:r>
              <a:rPr kumimoji="1" lang="en-US" altLang="zh-CN" dirty="0">
                <a:latin typeface="+mn-lt"/>
                <a:ea typeface="+mn-ea"/>
                <a:cs typeface="+mn-cs"/>
              </a:rPr>
              <a:t>4</a:t>
            </a:r>
            <a:r>
              <a:rPr kumimoji="1" lang="zh-CN" altLang="zh-CN" dirty="0">
                <a:latin typeface="+mn-lt"/>
                <a:ea typeface="+mn-ea"/>
                <a:cs typeface="+mn-cs"/>
              </a:rPr>
              <a:t>个整数，找出其中最大的数。用函数的嵌套调用来处理。</a:t>
            </a:r>
            <a:endParaRPr kumimoji="1" lang="en-US"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en-US" altLang="zh-CN" dirty="0">
                <a:latin typeface="+mn-lt"/>
                <a:ea typeface="+mn-ea"/>
              </a:rPr>
              <a:t>main</a:t>
            </a:r>
            <a:r>
              <a:rPr kumimoji="1" lang="zh-CN" altLang="zh-CN" dirty="0">
                <a:latin typeface="+mn-lt"/>
                <a:ea typeface="+mn-ea"/>
              </a:rPr>
              <a:t>中调用</a:t>
            </a:r>
            <a:r>
              <a:rPr kumimoji="1" lang="en-US" altLang="zh-CN" dirty="0">
                <a:latin typeface="+mn-lt"/>
                <a:ea typeface="+mn-ea"/>
              </a:rPr>
              <a:t>max4</a:t>
            </a:r>
            <a:r>
              <a:rPr kumimoji="1" lang="zh-CN" altLang="zh-CN" dirty="0">
                <a:latin typeface="+mn-lt"/>
                <a:ea typeface="+mn-ea"/>
              </a:rPr>
              <a:t>函数，找</a:t>
            </a:r>
            <a:r>
              <a:rPr kumimoji="1" lang="en-US" altLang="zh-CN" dirty="0">
                <a:latin typeface="+mn-lt"/>
                <a:ea typeface="+mn-ea"/>
              </a:rPr>
              <a:t>4</a:t>
            </a:r>
            <a:r>
              <a:rPr kumimoji="1" lang="zh-CN" altLang="zh-CN" dirty="0">
                <a:latin typeface="+mn-lt"/>
                <a:ea typeface="+mn-ea"/>
              </a:rPr>
              <a:t>个数中最大者</a:t>
            </a:r>
            <a:endParaRPr kumimoji="1" lang="en-US" altLang="zh-CN" dirty="0">
              <a:latin typeface="+mn-lt"/>
              <a:ea typeface="+mn-ea"/>
            </a:endParaRPr>
          </a:p>
          <a:p>
            <a:pPr lvl="1"/>
            <a:r>
              <a:rPr kumimoji="1" lang="en-US" altLang="zh-CN" dirty="0">
                <a:latin typeface="+mn-lt"/>
                <a:ea typeface="+mn-ea"/>
              </a:rPr>
              <a:t>max4</a:t>
            </a:r>
            <a:r>
              <a:rPr kumimoji="1" lang="zh-CN" altLang="zh-CN" dirty="0">
                <a:latin typeface="+mn-lt"/>
                <a:ea typeface="+mn-ea"/>
              </a:rPr>
              <a:t>中再调用</a:t>
            </a:r>
            <a:r>
              <a:rPr kumimoji="1" lang="en-US" altLang="zh-CN" dirty="0">
                <a:latin typeface="+mn-lt"/>
                <a:ea typeface="+mn-ea"/>
              </a:rPr>
              <a:t>max2</a:t>
            </a:r>
            <a:r>
              <a:rPr kumimoji="1" lang="zh-CN" altLang="en-US" dirty="0">
                <a:latin typeface="+mn-lt"/>
                <a:ea typeface="+mn-ea"/>
              </a:rPr>
              <a:t>，</a:t>
            </a:r>
            <a:r>
              <a:rPr kumimoji="1" lang="zh-CN" altLang="zh-CN" dirty="0">
                <a:latin typeface="+mn-lt"/>
                <a:ea typeface="+mn-ea"/>
              </a:rPr>
              <a:t>找两个数中的大者</a:t>
            </a:r>
            <a:endParaRPr kumimoji="1" lang="en-US" altLang="zh-CN" dirty="0">
              <a:latin typeface="+mn-lt"/>
              <a:ea typeface="+mn-ea"/>
            </a:endParaRPr>
          </a:p>
          <a:p>
            <a:pPr lvl="1"/>
            <a:r>
              <a:rPr kumimoji="1" lang="en-US" altLang="zh-CN" dirty="0">
                <a:latin typeface="+mn-lt"/>
                <a:ea typeface="+mn-ea"/>
              </a:rPr>
              <a:t>max4</a:t>
            </a:r>
            <a:r>
              <a:rPr kumimoji="1" lang="zh-CN" altLang="zh-CN" dirty="0">
                <a:latin typeface="+mn-lt"/>
                <a:ea typeface="+mn-ea"/>
              </a:rPr>
              <a:t>中多次调用</a:t>
            </a:r>
            <a:r>
              <a:rPr kumimoji="1" lang="en-US" altLang="zh-CN" dirty="0">
                <a:latin typeface="+mn-lt"/>
                <a:ea typeface="+mn-ea"/>
              </a:rPr>
              <a:t>max2</a:t>
            </a:r>
            <a:r>
              <a:rPr kumimoji="1" lang="zh-CN" altLang="zh-CN" dirty="0">
                <a:latin typeface="+mn-lt"/>
                <a:ea typeface="+mn-ea"/>
              </a:rPr>
              <a:t>，可找</a:t>
            </a:r>
            <a:r>
              <a:rPr kumimoji="1" lang="en-US" altLang="zh-CN" dirty="0">
                <a:latin typeface="+mn-lt"/>
                <a:ea typeface="+mn-ea"/>
              </a:rPr>
              <a:t>4</a:t>
            </a:r>
            <a:r>
              <a:rPr kumimoji="1" lang="zh-CN" altLang="zh-CN" dirty="0">
                <a:latin typeface="+mn-lt"/>
                <a:ea typeface="+mn-ea"/>
              </a:rPr>
              <a:t>个数中的大者，然后把它作为函数值返回</a:t>
            </a:r>
            <a:r>
              <a:rPr kumimoji="1" lang="en-US" altLang="zh-CN" dirty="0">
                <a:latin typeface="+mn-lt"/>
                <a:ea typeface="+mn-ea"/>
              </a:rPr>
              <a:t>main</a:t>
            </a:r>
            <a:r>
              <a:rPr kumimoji="1" lang="zh-CN" altLang="zh-CN" dirty="0">
                <a:latin typeface="+mn-lt"/>
                <a:ea typeface="+mn-ea"/>
              </a:rPr>
              <a:t>函数</a:t>
            </a:r>
            <a:endParaRPr kumimoji="1" lang="en-US" altLang="zh-CN" dirty="0">
              <a:latin typeface="+mn-lt"/>
              <a:ea typeface="+mn-ea"/>
            </a:endParaRPr>
          </a:p>
          <a:p>
            <a:pPr lvl="1"/>
            <a:r>
              <a:rPr kumimoji="1" lang="en-US" altLang="zh-CN" dirty="0">
                <a:latin typeface="+mn-lt"/>
                <a:ea typeface="+mn-ea"/>
              </a:rPr>
              <a:t>main</a:t>
            </a:r>
            <a:r>
              <a:rPr kumimoji="1" lang="zh-CN" altLang="zh-CN" dirty="0">
                <a:latin typeface="+mn-lt"/>
                <a:ea typeface="+mn-ea"/>
              </a:rPr>
              <a:t>函数中输出结果</a:t>
            </a:r>
            <a:endParaRPr kumimoji="1" lang="zh-CN" altLang="zh-CN" dirty="0">
              <a:latin typeface="+mn-lt"/>
              <a:ea typeface="+mn-ea"/>
            </a:endParaRPr>
          </a:p>
        </p:txBody>
      </p:sp>
      <p:pic>
        <p:nvPicPr>
          <p:cNvPr id="59396"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9395">
                                            <p:txEl>
                                              <p:charRg st="37" end="43"/>
                                            </p:txEl>
                                          </p:spTgt>
                                        </p:tgtEl>
                                        <p:attrNameLst>
                                          <p:attrName>style.visibility</p:attrName>
                                        </p:attrNameLst>
                                      </p:cBhvr>
                                      <p:to>
                                        <p:strVal val="visible"/>
                                      </p:to>
                                    </p:set>
                                    <p:animEffect transition="in" filter="blinds(horizontal)">
                                      <p:cBhvr>
                                        <p:cTn id="7" dur="500"/>
                                        <p:tgtEl>
                                          <p:spTgt spid="59395">
                                            <p:txEl>
                                              <p:charRg st="37" end="4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9395">
                                            <p:txEl>
                                              <p:charRg st="43" end="66"/>
                                            </p:txEl>
                                          </p:spTgt>
                                        </p:tgtEl>
                                        <p:attrNameLst>
                                          <p:attrName>style.visibility</p:attrName>
                                        </p:attrNameLst>
                                      </p:cBhvr>
                                      <p:to>
                                        <p:strVal val="visible"/>
                                      </p:to>
                                    </p:set>
                                    <p:animEffect transition="in" filter="blinds(horizontal)">
                                      <p:cBhvr>
                                        <p:cTn id="12" dur="500"/>
                                        <p:tgtEl>
                                          <p:spTgt spid="59395">
                                            <p:txEl>
                                              <p:charRg st="43" end="6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9395">
                                            <p:txEl>
                                              <p:charRg st="66" end="88"/>
                                            </p:txEl>
                                          </p:spTgt>
                                        </p:tgtEl>
                                        <p:attrNameLst>
                                          <p:attrName>style.visibility</p:attrName>
                                        </p:attrNameLst>
                                      </p:cBhvr>
                                      <p:to>
                                        <p:strVal val="visible"/>
                                      </p:to>
                                    </p:set>
                                    <p:animEffect transition="in" filter="blinds(horizontal)">
                                      <p:cBhvr>
                                        <p:cTn id="17" dur="500"/>
                                        <p:tgtEl>
                                          <p:spTgt spid="59395">
                                            <p:txEl>
                                              <p:charRg st="66" end="8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9395">
                                            <p:txEl>
                                              <p:charRg st="88" end="130"/>
                                            </p:txEl>
                                          </p:spTgt>
                                        </p:tgtEl>
                                        <p:attrNameLst>
                                          <p:attrName>style.visibility</p:attrName>
                                        </p:attrNameLst>
                                      </p:cBhvr>
                                      <p:to>
                                        <p:strVal val="visible"/>
                                      </p:to>
                                    </p:set>
                                    <p:animEffect transition="in" filter="blinds(horizontal)">
                                      <p:cBhvr>
                                        <p:cTn id="22" dur="500"/>
                                        <p:tgtEl>
                                          <p:spTgt spid="59395">
                                            <p:txEl>
                                              <p:charRg st="88" end="13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9395">
                                            <p:txEl>
                                              <p:charRg st="130" end="142"/>
                                            </p:txEl>
                                          </p:spTgt>
                                        </p:tgtEl>
                                        <p:attrNameLst>
                                          <p:attrName>style.visibility</p:attrName>
                                        </p:attrNameLst>
                                      </p:cBhvr>
                                      <p:to>
                                        <p:strVal val="visible"/>
                                      </p:to>
                                    </p:set>
                                    <p:animEffect transition="in" filter="blinds(horizontal)">
                                      <p:cBhvr>
                                        <p:cTn id="27" dur="500"/>
                                        <p:tgtEl>
                                          <p:spTgt spid="59395">
                                            <p:txEl>
                                              <p:charRg st="130" end="1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3"/>
          <p:cNvSpPr>
            <a:spLocks noGrp="1"/>
          </p:cNvSpPr>
          <p:nvPr>
            <p:ph idx="1"/>
          </p:nvPr>
        </p:nvSpPr>
        <p:spPr>
          <a:xfrm>
            <a:off x="2024063" y="1071563"/>
            <a:ext cx="8286750" cy="5429250"/>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max4(int a,int b,int c,int d);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a,b,c,d,max;</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printf(“4 interger numbers:");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scanf("%d%d%d%d",&amp;a,&amp;b,&amp;c,&amp;d);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max=</a:t>
            </a:r>
            <a:r>
              <a:rPr kumimoji="1" lang="en-US" altLang="zh-CN" sz="2800" dirty="0">
                <a:solidFill>
                  <a:srgbClr val="9D138D"/>
                </a:solidFill>
                <a:latin typeface="+mn-lt"/>
                <a:ea typeface="+mn-ea"/>
                <a:cs typeface="+mn-cs"/>
              </a:rPr>
              <a:t>max4</a:t>
            </a:r>
            <a:r>
              <a:rPr kumimoji="1" lang="en-US" altLang="zh-CN" sz="2800" dirty="0">
                <a:latin typeface="+mn-lt"/>
                <a:ea typeface="+mn-ea"/>
                <a:cs typeface="+mn-cs"/>
              </a:rPr>
              <a:t>(a,b,c,d);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printf("max=%d \n",max);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2166938" y="571500"/>
            <a:ext cx="1785938" cy="571500"/>
          </a:xfrm>
          <a:prstGeom prst="rect">
            <a:avLst/>
          </a:prstGeom>
          <a:solidFill>
            <a:srgbClr val="FFFFCC"/>
          </a:solidFill>
          <a:ln w="9525">
            <a:noFill/>
            <a:miter lim="800000"/>
          </a:ln>
        </p:spPr>
        <p:txBody>
          <a:bodyPr/>
          <a:lstStyle/>
          <a:p>
            <a:pPr marR="0" algn="ctr" defTabSz="914400">
              <a:buClrTx/>
              <a:buSzTx/>
              <a:buFontTx/>
              <a:buNone/>
              <a:defRPr/>
            </a:pPr>
            <a:r>
              <a:rPr kumimoji="1" lang="zh-CN" altLang="en-US" sz="2800" b="1" kern="1200" cap="none" spc="0" normalizeH="0" baseline="0" noProof="0" dirty="0">
                <a:solidFill>
                  <a:srgbClr val="0000CC"/>
                </a:solidFill>
                <a:latin typeface="+mn-lt"/>
                <a:ea typeface="+mn-ea"/>
                <a:cs typeface="+mn-cs"/>
              </a:rPr>
              <a:t>主函数</a:t>
            </a:r>
            <a:endParaRPr kumimoji="1" lang="zh-CN" altLang="zh-CN" sz="2800" b="1" kern="1200" cap="none" spc="0" normalizeH="0" baseline="0" noProof="0" dirty="0">
              <a:solidFill>
                <a:srgbClr val="0000CC"/>
              </a:solidFill>
              <a:latin typeface="+mn-lt"/>
              <a:ea typeface="+mn-ea"/>
              <a:cs typeface="+mn-cs"/>
            </a:endParaRPr>
          </a:p>
        </p:txBody>
      </p:sp>
      <p:sp>
        <p:nvSpPr>
          <p:cNvPr id="6" name="圆角矩形标注 5"/>
          <p:cNvSpPr/>
          <p:nvPr/>
        </p:nvSpPr>
        <p:spPr>
          <a:xfrm>
            <a:off x="6167438" y="1071563"/>
            <a:ext cx="3357562" cy="571500"/>
          </a:xfrm>
          <a:prstGeom prst="wedgeRoundRectCallout">
            <a:avLst>
              <a:gd name="adj1" fmla="val -30560"/>
              <a:gd name="adj2" fmla="val 132731"/>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对</a:t>
            </a:r>
            <a:r>
              <a:rPr lang="en-US" altLang="zh-CN" sz="2800" b="1" dirty="0">
                <a:solidFill>
                  <a:srgbClr val="0000CC"/>
                </a:solidFill>
                <a:latin typeface="Arial" panose="020B0604020202020204" pitchFamily="34" charset="0"/>
              </a:rPr>
              <a:t>max4</a:t>
            </a:r>
            <a:r>
              <a:rPr lang="en-US" altLang="zh-CN" sz="2800" dirty="0">
                <a:latin typeface="Arial" panose="020B0604020202020204" pitchFamily="34" charset="0"/>
              </a:rPr>
              <a:t> </a:t>
            </a:r>
            <a:r>
              <a:rPr lang="zh-CN" altLang="zh-CN" sz="2800" b="1" dirty="0">
                <a:solidFill>
                  <a:srgbClr val="0000CC"/>
                </a:solidFill>
                <a:latin typeface="Arial" panose="020B0604020202020204" pitchFamily="34" charset="0"/>
              </a:rPr>
              <a:t>函数声明</a:t>
            </a:r>
            <a:endParaRPr lang="zh-CN" altLang="en-US" sz="2800" b="1" dirty="0">
              <a:solidFill>
                <a:srgbClr val="0000CC"/>
              </a:solidFill>
              <a:latin typeface="Arial" panose="020B0604020202020204" pitchFamily="34" charset="0"/>
            </a:endParaRPr>
          </a:p>
        </p:txBody>
      </p:sp>
      <p:pic>
        <p:nvPicPr>
          <p:cNvPr id="60421" name="图片 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3"/>
          <p:cNvSpPr>
            <a:spLocks noGrp="1"/>
          </p:cNvSpPr>
          <p:nvPr>
            <p:ph idx="1"/>
          </p:nvPr>
        </p:nvSpPr>
        <p:spPr>
          <a:xfrm>
            <a:off x="2024063" y="1071563"/>
            <a:ext cx="8286750" cy="5429250"/>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max4(int a,int b,int c,int d);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a,b,c,d,max;</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printf(“4 interger numbers:");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scanf("%d%d%d%d",&amp;a,&amp;b,&amp;c,&amp;d);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max=</a:t>
            </a:r>
            <a:r>
              <a:rPr kumimoji="1" lang="en-US" altLang="zh-CN" sz="2800" dirty="0">
                <a:solidFill>
                  <a:srgbClr val="9D138D"/>
                </a:solidFill>
                <a:latin typeface="+mn-lt"/>
                <a:ea typeface="+mn-ea"/>
                <a:cs typeface="+mn-cs"/>
              </a:rPr>
              <a:t>max4</a:t>
            </a:r>
            <a:r>
              <a:rPr kumimoji="1" lang="en-US" altLang="zh-CN" sz="2800" dirty="0">
                <a:latin typeface="+mn-lt"/>
                <a:ea typeface="+mn-ea"/>
                <a:cs typeface="+mn-cs"/>
              </a:rPr>
              <a:t>(a,b,c,d);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printf("max=%d \n",max);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2166938" y="571500"/>
            <a:ext cx="1785938" cy="571500"/>
          </a:xfrm>
          <a:prstGeom prst="rect">
            <a:avLst/>
          </a:prstGeom>
          <a:solidFill>
            <a:srgbClr val="FFFFCC"/>
          </a:solidFill>
          <a:ln w="9525">
            <a:noFill/>
            <a:miter lim="800000"/>
          </a:ln>
        </p:spPr>
        <p:txBody>
          <a:bodyPr/>
          <a:lstStyle/>
          <a:p>
            <a:pPr marR="0" algn="ctr" defTabSz="914400">
              <a:buClrTx/>
              <a:buSzTx/>
              <a:buFontTx/>
              <a:buNone/>
              <a:defRPr/>
            </a:pPr>
            <a:r>
              <a:rPr kumimoji="1" lang="zh-CN" altLang="en-US" sz="2800" b="1" kern="1200" cap="none" spc="0" normalizeH="0" baseline="0" noProof="0" dirty="0">
                <a:solidFill>
                  <a:srgbClr val="0000CC"/>
                </a:solidFill>
                <a:latin typeface="+mn-lt"/>
                <a:ea typeface="+mn-ea"/>
                <a:cs typeface="+mn-cs"/>
              </a:rPr>
              <a:t>主函数</a:t>
            </a:r>
            <a:endParaRPr kumimoji="1" lang="zh-CN" altLang="zh-CN" sz="2800" b="1" kern="1200" cap="none" spc="0" normalizeH="0" baseline="0" noProof="0" dirty="0">
              <a:solidFill>
                <a:srgbClr val="0000CC"/>
              </a:solidFill>
              <a:latin typeface="+mn-lt"/>
              <a:ea typeface="+mn-ea"/>
              <a:cs typeface="+mn-cs"/>
            </a:endParaRPr>
          </a:p>
        </p:txBody>
      </p:sp>
      <p:sp>
        <p:nvSpPr>
          <p:cNvPr id="6" name="圆角矩形标注 5"/>
          <p:cNvSpPr/>
          <p:nvPr/>
        </p:nvSpPr>
        <p:spPr>
          <a:xfrm>
            <a:off x="7096125" y="2714625"/>
            <a:ext cx="2571750" cy="571500"/>
          </a:xfrm>
          <a:prstGeom prst="wedgeRoundRectCallout">
            <a:avLst>
              <a:gd name="adj1" fmla="val -30560"/>
              <a:gd name="adj2" fmla="val 132731"/>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输入</a:t>
            </a:r>
            <a:r>
              <a:rPr lang="en-US" altLang="zh-CN" sz="2800" b="1" dirty="0">
                <a:solidFill>
                  <a:srgbClr val="0000CC"/>
                </a:solidFill>
                <a:latin typeface="Arial" panose="020B0604020202020204" pitchFamily="34" charset="0"/>
              </a:rPr>
              <a:t>4</a:t>
            </a:r>
            <a:r>
              <a:rPr lang="zh-CN" altLang="en-US" sz="2800" b="1" dirty="0">
                <a:solidFill>
                  <a:srgbClr val="0000CC"/>
                </a:solidFill>
                <a:latin typeface="Arial" panose="020B0604020202020204" pitchFamily="34" charset="0"/>
              </a:rPr>
              <a:t>个整数</a:t>
            </a:r>
            <a:endParaRPr lang="zh-CN" altLang="en-US" sz="2800" b="1" dirty="0">
              <a:solidFill>
                <a:srgbClr val="0000CC"/>
              </a:solidFill>
              <a:latin typeface="Arial" panose="020B0604020202020204" pitchFamily="34" charset="0"/>
            </a:endParaRPr>
          </a:p>
        </p:txBody>
      </p:sp>
      <p:pic>
        <p:nvPicPr>
          <p:cNvPr id="61445" name="图片 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3"/>
          <p:cNvSpPr>
            <a:spLocks noGrp="1"/>
          </p:cNvSpPr>
          <p:nvPr>
            <p:ph idx="1"/>
          </p:nvPr>
        </p:nvSpPr>
        <p:spPr>
          <a:xfrm>
            <a:off x="2024063" y="1071563"/>
            <a:ext cx="8286750" cy="5429250"/>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max4(int a,int b,int c,int d);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a,b,c,d,max;</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printf(“4 interger numbers:");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scanf("%d%d%d%d",&amp;a,&amp;b,&amp;c,&amp;d);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max=</a:t>
            </a:r>
            <a:r>
              <a:rPr kumimoji="1" lang="en-US" altLang="zh-CN" sz="2800" dirty="0">
                <a:solidFill>
                  <a:srgbClr val="9D138D"/>
                </a:solidFill>
                <a:latin typeface="+mn-lt"/>
                <a:ea typeface="+mn-ea"/>
                <a:cs typeface="+mn-cs"/>
              </a:rPr>
              <a:t>max4</a:t>
            </a:r>
            <a:r>
              <a:rPr kumimoji="1" lang="en-US" altLang="zh-CN" sz="2800" dirty="0">
                <a:latin typeface="+mn-lt"/>
                <a:ea typeface="+mn-ea"/>
                <a:cs typeface="+mn-cs"/>
              </a:rPr>
              <a:t>(a,b,c,d);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printf("max=%d \n",max);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2166938" y="571500"/>
            <a:ext cx="1785938" cy="571500"/>
          </a:xfrm>
          <a:prstGeom prst="rect">
            <a:avLst/>
          </a:prstGeom>
          <a:solidFill>
            <a:srgbClr val="FFFFCC"/>
          </a:solidFill>
          <a:ln w="9525">
            <a:noFill/>
            <a:miter lim="800000"/>
          </a:ln>
        </p:spPr>
        <p:txBody>
          <a:bodyPr/>
          <a:lstStyle/>
          <a:p>
            <a:pPr marR="0" algn="ctr" defTabSz="914400">
              <a:buClrTx/>
              <a:buSzTx/>
              <a:buFontTx/>
              <a:buNone/>
              <a:defRPr/>
            </a:pPr>
            <a:r>
              <a:rPr kumimoji="1" lang="zh-CN" altLang="en-US" sz="2800" b="1" kern="1200" cap="none" spc="0" normalizeH="0" baseline="0" noProof="0" dirty="0">
                <a:solidFill>
                  <a:srgbClr val="0000CC"/>
                </a:solidFill>
                <a:latin typeface="+mn-lt"/>
                <a:ea typeface="+mn-ea"/>
                <a:cs typeface="+mn-cs"/>
              </a:rPr>
              <a:t>主函数</a:t>
            </a:r>
            <a:endParaRPr kumimoji="1" lang="zh-CN" altLang="zh-CN" sz="2800" b="1" kern="1200" cap="none" spc="0" normalizeH="0" baseline="0" noProof="0" dirty="0">
              <a:solidFill>
                <a:srgbClr val="0000CC"/>
              </a:solidFill>
              <a:latin typeface="+mn-lt"/>
              <a:ea typeface="+mn-ea"/>
              <a:cs typeface="+mn-cs"/>
            </a:endParaRPr>
          </a:p>
        </p:txBody>
      </p:sp>
      <p:sp>
        <p:nvSpPr>
          <p:cNvPr id="6" name="圆角矩形标注 5"/>
          <p:cNvSpPr/>
          <p:nvPr/>
        </p:nvSpPr>
        <p:spPr>
          <a:xfrm>
            <a:off x="4310063" y="2786063"/>
            <a:ext cx="2857500" cy="1000125"/>
          </a:xfrm>
          <a:prstGeom prst="wedgeRoundRectCallout">
            <a:avLst>
              <a:gd name="adj1" fmla="val -40394"/>
              <a:gd name="adj2" fmla="val 97792"/>
              <a:gd name="adj3" fmla="val 16667"/>
            </a:avLst>
          </a:prstGeom>
          <a:solidFill>
            <a:srgbClr val="FFCCFF"/>
          </a:solidFill>
          <a:ln w="9525" cap="flat" cmpd="sng">
            <a:solidFill>
              <a:schemeClr val="tx1"/>
            </a:solidFill>
            <a:prstDash val="solid"/>
            <a:miter/>
            <a:headEnd type="none" w="med" len="med"/>
            <a:tailEnd type="none" w="med" len="med"/>
          </a:ln>
        </p:spPr>
        <p:txBody>
          <a:bodyPr/>
          <a:p>
            <a:r>
              <a:rPr lang="zh-CN" altLang="en-US" sz="2800" b="1" dirty="0">
                <a:solidFill>
                  <a:srgbClr val="0000CC"/>
                </a:solidFill>
                <a:latin typeface="Arial" panose="020B0604020202020204" pitchFamily="34" charset="0"/>
              </a:rPr>
              <a:t>调用后肯定是</a:t>
            </a:r>
            <a:r>
              <a:rPr lang="en-US" altLang="zh-CN" sz="2800" b="1" dirty="0">
                <a:solidFill>
                  <a:srgbClr val="0000CC"/>
                </a:solidFill>
                <a:latin typeface="Arial" panose="020B0604020202020204" pitchFamily="34" charset="0"/>
              </a:rPr>
              <a:t>4</a:t>
            </a:r>
            <a:r>
              <a:rPr lang="zh-CN" altLang="en-US" sz="2800" b="1" dirty="0">
                <a:solidFill>
                  <a:srgbClr val="0000CC"/>
                </a:solidFill>
                <a:latin typeface="Arial" panose="020B0604020202020204" pitchFamily="34" charset="0"/>
              </a:rPr>
              <a:t>个数中最大者</a:t>
            </a:r>
            <a:endParaRPr lang="zh-CN" altLang="zh-CN" sz="2800" b="1" dirty="0">
              <a:solidFill>
                <a:srgbClr val="0000CC"/>
              </a:solidFill>
              <a:latin typeface="Arial" panose="020B0604020202020204" pitchFamily="34" charset="0"/>
            </a:endParaRPr>
          </a:p>
        </p:txBody>
      </p:sp>
      <p:sp>
        <p:nvSpPr>
          <p:cNvPr id="7" name="圆角矩形标注 6"/>
          <p:cNvSpPr/>
          <p:nvPr/>
        </p:nvSpPr>
        <p:spPr>
          <a:xfrm>
            <a:off x="6953250" y="5572125"/>
            <a:ext cx="2643188" cy="642938"/>
          </a:xfrm>
          <a:prstGeom prst="wedgeRoundRectCallout">
            <a:avLst>
              <a:gd name="adj1" fmla="val -32620"/>
              <a:gd name="adj2" fmla="val -118009"/>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输出最大者</a:t>
            </a:r>
            <a:endParaRPr lang="zh-CN" altLang="zh-CN" sz="2800" b="1" dirty="0">
              <a:solidFill>
                <a:srgbClr val="0000CC"/>
              </a:solidFill>
              <a:latin typeface="Arial" panose="020B0604020202020204" pitchFamily="34" charset="0"/>
            </a:endParaRPr>
          </a:p>
        </p:txBody>
      </p:sp>
      <p:pic>
        <p:nvPicPr>
          <p:cNvPr id="62470" name="图片 7"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为什么要用函数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8195" name="Rectangle 3"/>
          <p:cNvSpPr>
            <a:spLocks noGrp="1"/>
          </p:cNvSpPr>
          <p:nvPr>
            <p:ph idx="1"/>
          </p:nvPr>
        </p:nvSpPr>
        <p:spPr>
          <a:xfrm>
            <a:off x="1952625" y="1643063"/>
            <a:ext cx="8215313" cy="4214812"/>
          </a:xfrm>
        </p:spPr>
        <p:txBody>
          <a:bodyPr vert="horz" wrap="square" lIns="91440" tIns="45720" rIns="91440" bIns="45720" anchor="t" anchorCtr="0"/>
          <a:p>
            <a:pPr eaLnBrk="1" hangingPunct="1">
              <a:spcBef>
                <a:spcPct val="50000"/>
              </a:spcBef>
            </a:pPr>
            <a:r>
              <a:rPr kumimoji="1" lang="zh-CN" altLang="en-US" dirty="0">
                <a:latin typeface="+mn-lt"/>
                <a:ea typeface="+mn-ea"/>
                <a:cs typeface="+mn-cs"/>
              </a:rPr>
              <a:t>解决的方法：用</a:t>
            </a:r>
            <a:r>
              <a:rPr kumimoji="1" lang="zh-CN" altLang="zh-CN" dirty="0">
                <a:latin typeface="+mn-lt"/>
                <a:ea typeface="+mn-ea"/>
                <a:cs typeface="+mn-cs"/>
              </a:rPr>
              <a:t>模块化程序设计的思路</a:t>
            </a:r>
            <a:endParaRPr kumimoji="1" lang="en-US" altLang="zh-CN" dirty="0">
              <a:latin typeface="+mn-lt"/>
              <a:ea typeface="+mn-ea"/>
              <a:cs typeface="+mn-cs"/>
            </a:endParaRPr>
          </a:p>
          <a:p>
            <a:pPr lvl="1" eaLnBrk="1" hangingPunct="1">
              <a:spcBef>
                <a:spcPct val="50000"/>
              </a:spcBef>
            </a:pPr>
            <a:r>
              <a:rPr kumimoji="1" lang="zh-CN" altLang="zh-CN" dirty="0">
                <a:latin typeface="+mn-lt"/>
                <a:ea typeface="+mn-ea"/>
              </a:rPr>
              <a:t>函数就是功能</a:t>
            </a:r>
            <a:endParaRPr kumimoji="1" lang="en-US" altLang="zh-CN" dirty="0">
              <a:latin typeface="+mn-lt"/>
              <a:ea typeface="+mn-ea"/>
            </a:endParaRPr>
          </a:p>
          <a:p>
            <a:pPr lvl="1" eaLnBrk="1" hangingPunct="1">
              <a:spcBef>
                <a:spcPct val="50000"/>
              </a:spcBef>
            </a:pPr>
            <a:r>
              <a:rPr kumimoji="1" lang="zh-CN" altLang="zh-CN" dirty="0">
                <a:latin typeface="+mn-lt"/>
                <a:ea typeface="+mn-ea"/>
              </a:rPr>
              <a:t>每一个函数用来实现一个特定的功能</a:t>
            </a:r>
            <a:endParaRPr kumimoji="1" lang="en-US" altLang="zh-CN" dirty="0">
              <a:latin typeface="+mn-lt"/>
              <a:ea typeface="+mn-ea"/>
            </a:endParaRPr>
          </a:p>
          <a:p>
            <a:pPr lvl="1" eaLnBrk="1" hangingPunct="1">
              <a:spcBef>
                <a:spcPct val="50000"/>
              </a:spcBef>
            </a:pPr>
            <a:r>
              <a:rPr kumimoji="1" lang="zh-CN" altLang="zh-CN" dirty="0">
                <a:latin typeface="+mn-lt"/>
                <a:ea typeface="+mn-ea"/>
              </a:rPr>
              <a:t>函数的名字应反映其代表的功能</a:t>
            </a:r>
            <a:endParaRPr kumimoji="1" lang="en-US" altLang="zh-CN" dirty="0">
              <a:latin typeface="+mn-lt"/>
              <a:ea typeface="+mn-ea"/>
            </a:endParaRPr>
          </a:p>
        </p:txBody>
      </p:sp>
      <p:pic>
        <p:nvPicPr>
          <p:cNvPr id="8196"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3"/>
          <p:cNvSpPr>
            <a:spLocks noGrp="1"/>
          </p:cNvSpPr>
          <p:nvPr>
            <p:ph idx="1"/>
          </p:nvPr>
        </p:nvSpPr>
        <p:spPr>
          <a:xfrm>
            <a:off x="1881188" y="1000125"/>
            <a:ext cx="6500812" cy="4214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max4(int a,int b,int c,int d)</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max2(int a,int b);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(a,b);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1952625" y="500063"/>
            <a:ext cx="2214563" cy="571500"/>
          </a:xfrm>
          <a:prstGeom prst="rect">
            <a:avLst/>
          </a:prstGeom>
          <a:solidFill>
            <a:srgbClr val="FFFFCC"/>
          </a:solidFill>
          <a:ln w="9525">
            <a:noFill/>
            <a:miter lim="800000"/>
          </a:ln>
        </p:spPr>
        <p:txBody>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max4</a:t>
            </a:r>
            <a:r>
              <a:rPr kumimoji="1" lang="zh-CN" altLang="zh-CN" sz="2800" b="1" kern="1200" cap="none" spc="0" normalizeH="0" baseline="0" noProof="0" dirty="0">
                <a:solidFill>
                  <a:srgbClr val="0000CC"/>
                </a:solidFill>
                <a:latin typeface="+mn-lt"/>
                <a:ea typeface="+mn-ea"/>
                <a:cs typeface="+mn-cs"/>
              </a:rPr>
              <a:t>函数</a:t>
            </a:r>
            <a:endParaRPr kumimoji="1" lang="zh-CN" altLang="zh-CN" sz="2800" b="1" kern="1200" cap="none" spc="0" normalizeH="0" baseline="0" noProof="0" dirty="0">
              <a:solidFill>
                <a:srgbClr val="0000CC"/>
              </a:solidFill>
              <a:latin typeface="+mn-lt"/>
              <a:ea typeface="+mn-ea"/>
              <a:cs typeface="+mn-cs"/>
            </a:endParaRPr>
          </a:p>
        </p:txBody>
      </p:sp>
      <p:sp>
        <p:nvSpPr>
          <p:cNvPr id="7" name="圆角矩形标注 6"/>
          <p:cNvSpPr/>
          <p:nvPr/>
        </p:nvSpPr>
        <p:spPr>
          <a:xfrm>
            <a:off x="5524500" y="2428875"/>
            <a:ext cx="3357563" cy="571500"/>
          </a:xfrm>
          <a:prstGeom prst="wedgeRoundRectCallout">
            <a:avLst>
              <a:gd name="adj1" fmla="val -48468"/>
              <a:gd name="adj2" fmla="val -106171"/>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对</a:t>
            </a:r>
            <a:r>
              <a:rPr lang="en-US" altLang="zh-CN" sz="2800" b="1" dirty="0">
                <a:solidFill>
                  <a:srgbClr val="0000CC"/>
                </a:solidFill>
                <a:latin typeface="Arial" panose="020B0604020202020204" pitchFamily="34" charset="0"/>
              </a:rPr>
              <a:t>max2</a:t>
            </a:r>
            <a:r>
              <a:rPr lang="en-US" altLang="zh-CN" sz="2800" dirty="0">
                <a:latin typeface="Arial" panose="020B0604020202020204" pitchFamily="34" charset="0"/>
              </a:rPr>
              <a:t> </a:t>
            </a:r>
            <a:r>
              <a:rPr lang="zh-CN" altLang="zh-CN" sz="2800" b="1" dirty="0">
                <a:solidFill>
                  <a:srgbClr val="0000CC"/>
                </a:solidFill>
                <a:latin typeface="Arial" panose="020B0604020202020204" pitchFamily="34" charset="0"/>
              </a:rPr>
              <a:t>函数声明</a:t>
            </a:r>
            <a:endParaRPr lang="zh-CN" altLang="en-US" sz="2800" b="1" dirty="0">
              <a:solidFill>
                <a:srgbClr val="0000CC"/>
              </a:solidFill>
              <a:latin typeface="Arial" panose="020B0604020202020204" pitchFamily="34" charset="0"/>
            </a:endParaRPr>
          </a:p>
        </p:txBody>
      </p:sp>
      <p:pic>
        <p:nvPicPr>
          <p:cNvPr id="63493" name="图片 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3"/>
          <p:cNvSpPr>
            <a:spLocks noGrp="1"/>
          </p:cNvSpPr>
          <p:nvPr>
            <p:ph idx="1"/>
          </p:nvPr>
        </p:nvSpPr>
        <p:spPr>
          <a:xfrm>
            <a:off x="1881188" y="1000125"/>
            <a:ext cx="6500812" cy="4214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max4(int a,int b,int c,int d)</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max2(int a,int b);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(a,b);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1952625" y="500063"/>
            <a:ext cx="2214563" cy="571500"/>
          </a:xfrm>
          <a:prstGeom prst="rect">
            <a:avLst/>
          </a:prstGeom>
          <a:solidFill>
            <a:srgbClr val="FFFFCC"/>
          </a:solidFill>
          <a:ln w="9525">
            <a:noFill/>
            <a:miter lim="800000"/>
          </a:ln>
        </p:spPr>
        <p:txBody>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max4</a:t>
            </a:r>
            <a:r>
              <a:rPr kumimoji="1" lang="zh-CN" altLang="zh-CN" sz="2800" b="1" kern="1200" cap="none" spc="0" normalizeH="0" baseline="0" noProof="0" dirty="0">
                <a:solidFill>
                  <a:srgbClr val="0000CC"/>
                </a:solidFill>
                <a:latin typeface="+mn-lt"/>
                <a:ea typeface="+mn-ea"/>
                <a:cs typeface="+mn-cs"/>
              </a:rPr>
              <a:t>函数</a:t>
            </a:r>
            <a:endParaRPr kumimoji="1" lang="zh-CN" altLang="zh-CN" sz="2800" b="1" kern="1200" cap="none" spc="0" normalizeH="0" baseline="0" noProof="0" dirty="0">
              <a:solidFill>
                <a:srgbClr val="0000CC"/>
              </a:solidFill>
              <a:latin typeface="+mn-lt"/>
              <a:ea typeface="+mn-ea"/>
              <a:cs typeface="+mn-cs"/>
            </a:endParaRPr>
          </a:p>
        </p:txBody>
      </p:sp>
      <p:sp>
        <p:nvSpPr>
          <p:cNvPr id="7" name="圆角矩形标注 6"/>
          <p:cNvSpPr/>
          <p:nvPr/>
        </p:nvSpPr>
        <p:spPr>
          <a:xfrm>
            <a:off x="6310313" y="2428875"/>
            <a:ext cx="2571750" cy="571500"/>
          </a:xfrm>
          <a:prstGeom prst="wedgeRoundRectCallout">
            <a:avLst>
              <a:gd name="adj1" fmla="val -72343"/>
              <a:gd name="adj2" fmla="val 23144"/>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en-US" altLang="zh-CN" sz="2800" b="1" dirty="0">
                <a:solidFill>
                  <a:srgbClr val="0000CC"/>
                </a:solidFill>
                <a:latin typeface="Arial" panose="020B0604020202020204" pitchFamily="34" charset="0"/>
              </a:rPr>
              <a:t>a,b</a:t>
            </a:r>
            <a:r>
              <a:rPr lang="zh-CN" altLang="en-US" sz="2800" b="1" dirty="0">
                <a:solidFill>
                  <a:srgbClr val="0000CC"/>
                </a:solidFill>
                <a:latin typeface="Arial" panose="020B0604020202020204" pitchFamily="34" charset="0"/>
              </a:rPr>
              <a:t>中较大者</a:t>
            </a:r>
            <a:endParaRPr lang="zh-CN" altLang="en-US" sz="2800" b="1" dirty="0">
              <a:solidFill>
                <a:srgbClr val="0000CC"/>
              </a:solidFill>
              <a:latin typeface="Arial" panose="020B0604020202020204" pitchFamily="34" charset="0"/>
            </a:endParaRPr>
          </a:p>
        </p:txBody>
      </p:sp>
      <p:sp>
        <p:nvSpPr>
          <p:cNvPr id="6" name="圆角矩形标注 5"/>
          <p:cNvSpPr/>
          <p:nvPr/>
        </p:nvSpPr>
        <p:spPr>
          <a:xfrm>
            <a:off x="6381750" y="2928938"/>
            <a:ext cx="2786063" cy="571500"/>
          </a:xfrm>
          <a:prstGeom prst="wedgeRoundRectCallout">
            <a:avLst>
              <a:gd name="adj1" fmla="val -72343"/>
              <a:gd name="adj2" fmla="val 23144"/>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en-US" altLang="zh-CN" sz="2800" b="1" dirty="0">
                <a:solidFill>
                  <a:srgbClr val="0000CC"/>
                </a:solidFill>
                <a:latin typeface="Arial" panose="020B0604020202020204" pitchFamily="34" charset="0"/>
              </a:rPr>
              <a:t>a,b,c</a:t>
            </a:r>
            <a:r>
              <a:rPr lang="zh-CN" altLang="en-US" sz="2800" b="1" dirty="0">
                <a:solidFill>
                  <a:srgbClr val="0000CC"/>
                </a:solidFill>
                <a:latin typeface="Arial" panose="020B0604020202020204" pitchFamily="34" charset="0"/>
              </a:rPr>
              <a:t>中较大者</a:t>
            </a:r>
            <a:endParaRPr lang="zh-CN" altLang="en-US" sz="2800" b="1" dirty="0">
              <a:solidFill>
                <a:srgbClr val="0000CC"/>
              </a:solidFill>
              <a:latin typeface="Arial" panose="020B0604020202020204" pitchFamily="34" charset="0"/>
            </a:endParaRPr>
          </a:p>
        </p:txBody>
      </p:sp>
      <p:sp>
        <p:nvSpPr>
          <p:cNvPr id="8" name="圆角矩形标注 7"/>
          <p:cNvSpPr/>
          <p:nvPr/>
        </p:nvSpPr>
        <p:spPr>
          <a:xfrm>
            <a:off x="6310313" y="3500438"/>
            <a:ext cx="3143250" cy="571500"/>
          </a:xfrm>
          <a:prstGeom prst="wedgeRoundRectCallout">
            <a:avLst>
              <a:gd name="adj1" fmla="val -72343"/>
              <a:gd name="adj2" fmla="val 23144"/>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en-US" altLang="zh-CN" sz="2800" b="1" dirty="0">
                <a:solidFill>
                  <a:srgbClr val="0000CC"/>
                </a:solidFill>
                <a:latin typeface="Arial" panose="020B0604020202020204" pitchFamily="34" charset="0"/>
              </a:rPr>
              <a:t>a,b,c,d</a:t>
            </a:r>
            <a:r>
              <a:rPr lang="zh-CN" altLang="en-US" sz="2800" b="1" dirty="0">
                <a:solidFill>
                  <a:srgbClr val="0000CC"/>
                </a:solidFill>
                <a:latin typeface="Arial" panose="020B0604020202020204" pitchFamily="34" charset="0"/>
              </a:rPr>
              <a:t>中最大者</a:t>
            </a:r>
            <a:endParaRPr lang="zh-CN" altLang="en-US" sz="2800" b="1" dirty="0">
              <a:solidFill>
                <a:srgbClr val="0000CC"/>
              </a:solidFill>
              <a:latin typeface="Arial" panose="020B0604020202020204" pitchFamily="34" charset="0"/>
            </a:endParaRPr>
          </a:p>
        </p:txBody>
      </p:sp>
      <p:pic>
        <p:nvPicPr>
          <p:cNvPr id="64519" name="图片 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bldLvl="0" animBg="1"/>
      <p:bldP spid="8"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Rectangle 3"/>
          <p:cNvSpPr>
            <a:spLocks noGrp="1"/>
          </p:cNvSpPr>
          <p:nvPr>
            <p:ph idx="1"/>
          </p:nvPr>
        </p:nvSpPr>
        <p:spPr>
          <a:xfrm>
            <a:off x="1881188" y="1000125"/>
            <a:ext cx="6500812" cy="4214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max4(int a,int b,int c,int d)</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max2(int a,int b);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(a,b);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1952625" y="500063"/>
            <a:ext cx="2214563" cy="571500"/>
          </a:xfrm>
          <a:prstGeom prst="rect">
            <a:avLst/>
          </a:prstGeom>
          <a:solidFill>
            <a:srgbClr val="FFFFCC"/>
          </a:solidFill>
          <a:ln w="9525">
            <a:noFill/>
            <a:miter lim="800000"/>
          </a:ln>
        </p:spPr>
        <p:txBody>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max4</a:t>
            </a:r>
            <a:r>
              <a:rPr kumimoji="1" lang="zh-CN" altLang="zh-CN" sz="2800" b="1" kern="1200" cap="none" spc="0" normalizeH="0" baseline="0" noProof="0" dirty="0">
                <a:solidFill>
                  <a:srgbClr val="0000CC"/>
                </a:solidFill>
                <a:latin typeface="+mn-lt"/>
                <a:ea typeface="+mn-ea"/>
                <a:cs typeface="+mn-cs"/>
              </a:rPr>
              <a:t>函数</a:t>
            </a:r>
            <a:endParaRPr kumimoji="1" lang="zh-CN" altLang="zh-CN" sz="2800" b="1" kern="1200" cap="none" spc="0" normalizeH="0" baseline="0" noProof="0" dirty="0">
              <a:solidFill>
                <a:srgbClr val="0000CC"/>
              </a:solidFill>
              <a:latin typeface="+mn-lt"/>
              <a:ea typeface="+mn-ea"/>
              <a:cs typeface="+mn-cs"/>
            </a:endParaRPr>
          </a:p>
        </p:txBody>
      </p:sp>
      <p:sp>
        <p:nvSpPr>
          <p:cNvPr id="4" name="Rectangle 3"/>
          <p:cNvSpPr txBox="1">
            <a:spLocks noChangeArrowheads="1"/>
          </p:cNvSpPr>
          <p:nvPr/>
        </p:nvSpPr>
        <p:spPr bwMode="auto">
          <a:xfrm>
            <a:off x="6096000" y="3786188"/>
            <a:ext cx="4214813" cy="2643188"/>
          </a:xfrm>
          <a:prstGeom prst="rect">
            <a:avLst/>
          </a:prstGeom>
          <a:solidFill>
            <a:srgbClr val="CCECFF"/>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max2(</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a,int</a:t>
            </a:r>
            <a:r>
              <a:rPr kumimoji="1" lang="en-US" altLang="zh-CN" sz="2800" b="1" kern="1200" cap="none" spc="0" normalizeH="0" baseline="0" noProof="0" dirty="0">
                <a:latin typeface="+mn-lt"/>
                <a:ea typeface="+mn-ea"/>
                <a:cs typeface="+mn-cs"/>
              </a:rPr>
              <a:t> b)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if(a&gt;=b)</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 a;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else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 b;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p:txBody>
      </p:sp>
      <p:sp>
        <p:nvSpPr>
          <p:cNvPr id="6" name="Rectangle 3"/>
          <p:cNvSpPr txBox="1">
            <a:spLocks noChangeArrowheads="1"/>
          </p:cNvSpPr>
          <p:nvPr/>
        </p:nvSpPr>
        <p:spPr bwMode="auto">
          <a:xfrm>
            <a:off x="7167563" y="3176588"/>
            <a:ext cx="2214563" cy="571500"/>
          </a:xfrm>
          <a:prstGeom prst="rect">
            <a:avLst/>
          </a:prstGeom>
          <a:solidFill>
            <a:srgbClr val="FFFFCC"/>
          </a:solidFill>
          <a:ln w="9525">
            <a:noFill/>
            <a:miter lim="800000"/>
          </a:ln>
        </p:spPr>
        <p:txBody>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max2</a:t>
            </a:r>
            <a:r>
              <a:rPr kumimoji="1" lang="zh-CN" altLang="zh-CN" sz="2800" b="1" kern="1200" cap="none" spc="0" normalizeH="0" baseline="0" noProof="0" dirty="0">
                <a:solidFill>
                  <a:srgbClr val="0000CC"/>
                </a:solidFill>
                <a:latin typeface="+mn-lt"/>
                <a:ea typeface="+mn-ea"/>
                <a:cs typeface="+mn-cs"/>
              </a:rPr>
              <a:t>函数</a:t>
            </a:r>
            <a:endParaRPr kumimoji="1" lang="zh-CN" altLang="zh-CN" sz="2800" b="1" kern="1200" cap="none" spc="0" normalizeH="0" baseline="0" noProof="0" dirty="0">
              <a:solidFill>
                <a:srgbClr val="0000CC"/>
              </a:solidFill>
              <a:latin typeface="+mn-lt"/>
              <a:ea typeface="+mn-ea"/>
              <a:cs typeface="+mn-cs"/>
            </a:endParaRPr>
          </a:p>
        </p:txBody>
      </p:sp>
      <p:sp>
        <p:nvSpPr>
          <p:cNvPr id="7" name="圆角矩形标注 6"/>
          <p:cNvSpPr/>
          <p:nvPr/>
        </p:nvSpPr>
        <p:spPr>
          <a:xfrm>
            <a:off x="3024188" y="5715000"/>
            <a:ext cx="2857500" cy="571500"/>
          </a:xfrm>
          <a:prstGeom prst="wedgeRoundRectCallout">
            <a:avLst>
              <a:gd name="adj1" fmla="val 55245"/>
              <a:gd name="adj2" fmla="val -178500"/>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找</a:t>
            </a:r>
            <a:r>
              <a:rPr lang="en-US" altLang="zh-CN" sz="2800" b="1" dirty="0">
                <a:solidFill>
                  <a:srgbClr val="0000CC"/>
                </a:solidFill>
                <a:latin typeface="Arial" panose="020B0604020202020204" pitchFamily="34" charset="0"/>
              </a:rPr>
              <a:t>a,b</a:t>
            </a:r>
            <a:r>
              <a:rPr lang="zh-CN" altLang="en-US" sz="2800" b="1" dirty="0">
                <a:solidFill>
                  <a:srgbClr val="0000CC"/>
                </a:solidFill>
                <a:latin typeface="Arial" panose="020B0604020202020204" pitchFamily="34" charset="0"/>
              </a:rPr>
              <a:t>中较大者</a:t>
            </a:r>
            <a:endParaRPr lang="zh-CN" altLang="en-US" sz="2800" b="1" dirty="0">
              <a:solidFill>
                <a:srgbClr val="0000CC"/>
              </a:solidFill>
              <a:latin typeface="Arial" panose="020B0604020202020204" pitchFamily="34" charset="0"/>
            </a:endParaRPr>
          </a:p>
        </p:txBody>
      </p:sp>
      <p:pic>
        <p:nvPicPr>
          <p:cNvPr id="65543" name="图片 7"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3"/>
          <p:cNvSpPr>
            <a:spLocks noGrp="1"/>
          </p:cNvSpPr>
          <p:nvPr>
            <p:ph idx="1"/>
          </p:nvPr>
        </p:nvSpPr>
        <p:spPr>
          <a:xfrm>
            <a:off x="1881188" y="1000125"/>
            <a:ext cx="6500812" cy="4214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max4(int a,int b,int c,int d)</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max2(int a,int b);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(a,b);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1952625" y="500063"/>
            <a:ext cx="2214563" cy="571500"/>
          </a:xfrm>
          <a:prstGeom prst="rect">
            <a:avLst/>
          </a:prstGeom>
          <a:solidFill>
            <a:srgbClr val="FFFFCC"/>
          </a:solidFill>
          <a:ln w="9525">
            <a:noFill/>
            <a:miter lim="800000"/>
          </a:ln>
        </p:spPr>
        <p:txBody>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max4</a:t>
            </a:r>
            <a:r>
              <a:rPr kumimoji="1" lang="zh-CN" altLang="zh-CN" sz="2800" b="1" kern="1200" cap="none" spc="0" normalizeH="0" baseline="0" noProof="0" dirty="0">
                <a:solidFill>
                  <a:srgbClr val="0000CC"/>
                </a:solidFill>
                <a:latin typeface="+mn-lt"/>
                <a:ea typeface="+mn-ea"/>
                <a:cs typeface="+mn-cs"/>
              </a:rPr>
              <a:t>函数</a:t>
            </a:r>
            <a:endParaRPr kumimoji="1" lang="zh-CN" altLang="zh-CN" sz="2800" b="1" kern="1200" cap="none" spc="0" normalizeH="0" baseline="0" noProof="0" dirty="0">
              <a:solidFill>
                <a:srgbClr val="0000CC"/>
              </a:solidFill>
              <a:latin typeface="+mn-lt"/>
              <a:ea typeface="+mn-ea"/>
              <a:cs typeface="+mn-cs"/>
            </a:endParaRPr>
          </a:p>
        </p:txBody>
      </p:sp>
      <p:sp>
        <p:nvSpPr>
          <p:cNvPr id="4" name="Rectangle 3"/>
          <p:cNvSpPr txBox="1">
            <a:spLocks noChangeArrowheads="1"/>
          </p:cNvSpPr>
          <p:nvPr/>
        </p:nvSpPr>
        <p:spPr bwMode="auto">
          <a:xfrm>
            <a:off x="6096000" y="3786188"/>
            <a:ext cx="4214813" cy="2643188"/>
          </a:xfrm>
          <a:prstGeom prst="rect">
            <a:avLst/>
          </a:prstGeom>
          <a:solidFill>
            <a:srgbClr val="CCECFF"/>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max2(</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a,int</a:t>
            </a:r>
            <a:r>
              <a:rPr kumimoji="1" lang="en-US" altLang="zh-CN" sz="2800" b="1" kern="1200" cap="none" spc="0" normalizeH="0" baseline="0" noProof="0" dirty="0">
                <a:latin typeface="+mn-lt"/>
                <a:ea typeface="+mn-ea"/>
                <a:cs typeface="+mn-cs"/>
              </a:rPr>
              <a:t> b)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if(a&gt;=b)</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 a;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else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        return b;       </a:t>
            </a:r>
            <a:endParaRPr kumimoji="1" lang="zh-CN" altLang="zh-CN" sz="2800" b="1" kern="1200" cap="none" spc="0" normalizeH="0" baseline="0" noProof="0" dirty="0">
              <a:latin typeface="+mn-lt"/>
              <a:ea typeface="+mn-ea"/>
              <a:cs typeface="+mn-cs"/>
            </a:endParaRPr>
          </a:p>
          <a:p>
            <a:pPr marR="0" defTabSz="914400">
              <a:buClrTx/>
              <a:buSzTx/>
              <a:buFontTx/>
              <a:buNone/>
              <a:defRPr/>
            </a:pPr>
            <a:r>
              <a:rPr kumimoji="1" lang="en-US" altLang="zh-CN" sz="2800" b="1" kern="1200" cap="none" spc="0" normalizeH="0" baseline="0" noProof="0" dirty="0">
                <a:latin typeface="+mn-lt"/>
                <a:ea typeface="+mn-ea"/>
                <a:cs typeface="+mn-cs"/>
              </a:rPr>
              <a:t>}</a:t>
            </a:r>
            <a:endParaRPr kumimoji="1" lang="zh-CN" altLang="zh-CN" sz="2800" b="1" kern="1200" cap="none" spc="0" normalizeH="0" baseline="0" noProof="0" dirty="0">
              <a:latin typeface="+mn-lt"/>
              <a:ea typeface="+mn-ea"/>
              <a:cs typeface="+mn-cs"/>
            </a:endParaRPr>
          </a:p>
        </p:txBody>
      </p:sp>
      <p:sp>
        <p:nvSpPr>
          <p:cNvPr id="6" name="Rectangle 3"/>
          <p:cNvSpPr txBox="1">
            <a:spLocks noChangeArrowheads="1"/>
          </p:cNvSpPr>
          <p:nvPr/>
        </p:nvSpPr>
        <p:spPr bwMode="auto">
          <a:xfrm>
            <a:off x="7167563" y="3176588"/>
            <a:ext cx="2214563" cy="571500"/>
          </a:xfrm>
          <a:prstGeom prst="rect">
            <a:avLst/>
          </a:prstGeom>
          <a:solidFill>
            <a:srgbClr val="FFFFCC"/>
          </a:solidFill>
          <a:ln w="9525">
            <a:noFill/>
            <a:miter lim="800000"/>
          </a:ln>
        </p:spPr>
        <p:txBody>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max2</a:t>
            </a:r>
            <a:r>
              <a:rPr kumimoji="1" lang="zh-CN" altLang="zh-CN" sz="2800" b="1" kern="1200" cap="none" spc="0" normalizeH="0" baseline="0" noProof="0" dirty="0">
                <a:solidFill>
                  <a:srgbClr val="0000CC"/>
                </a:solidFill>
                <a:latin typeface="+mn-lt"/>
                <a:ea typeface="+mn-ea"/>
                <a:cs typeface="+mn-cs"/>
              </a:rPr>
              <a:t>函数</a:t>
            </a:r>
            <a:endParaRPr kumimoji="1" lang="zh-CN" altLang="zh-CN" sz="2800" b="1" kern="1200" cap="none" spc="0" normalizeH="0" baseline="0" noProof="0" dirty="0">
              <a:solidFill>
                <a:srgbClr val="0000CC"/>
              </a:solidFill>
              <a:latin typeface="+mn-lt"/>
              <a:ea typeface="+mn-ea"/>
              <a:cs typeface="+mn-cs"/>
            </a:endParaRPr>
          </a:p>
        </p:txBody>
      </p:sp>
      <p:sp>
        <p:nvSpPr>
          <p:cNvPr id="7" name="圆角矩形标注 6"/>
          <p:cNvSpPr/>
          <p:nvPr/>
        </p:nvSpPr>
        <p:spPr>
          <a:xfrm>
            <a:off x="2595563" y="5715000"/>
            <a:ext cx="3286125" cy="571500"/>
          </a:xfrm>
          <a:prstGeom prst="wedgeRoundRectCallout">
            <a:avLst>
              <a:gd name="adj1" fmla="val 67060"/>
              <a:gd name="adj2" fmla="val -176310"/>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en-US" altLang="zh-CN" sz="2800" b="1" dirty="0">
                <a:solidFill>
                  <a:srgbClr val="0000CC"/>
                </a:solidFill>
                <a:latin typeface="Arial" panose="020B0604020202020204" pitchFamily="34" charset="0"/>
              </a:rPr>
              <a:t>return(a&gt;b?a:b);</a:t>
            </a:r>
            <a:endParaRPr lang="zh-CN" altLang="en-US" sz="2800" b="1" dirty="0">
              <a:solidFill>
                <a:srgbClr val="0000CC"/>
              </a:solidFill>
              <a:latin typeface="Arial" panose="020B0604020202020204" pitchFamily="34" charset="0"/>
            </a:endParaRPr>
          </a:p>
        </p:txBody>
      </p:sp>
      <p:sp>
        <p:nvSpPr>
          <p:cNvPr id="8" name="矩形 7"/>
          <p:cNvSpPr/>
          <p:nvPr/>
        </p:nvSpPr>
        <p:spPr>
          <a:xfrm>
            <a:off x="6524625" y="4286250"/>
            <a:ext cx="3143250" cy="1714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66568" name="图片 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Rectangle 3"/>
          <p:cNvSpPr>
            <a:spLocks noGrp="1"/>
          </p:cNvSpPr>
          <p:nvPr>
            <p:ph idx="1"/>
          </p:nvPr>
        </p:nvSpPr>
        <p:spPr>
          <a:xfrm>
            <a:off x="1881188" y="1000125"/>
            <a:ext cx="6500812" cy="4214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max4(int a,int b,int c,int d)</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max2(int a,int b);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(a,b);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1952625" y="500063"/>
            <a:ext cx="2214563" cy="571500"/>
          </a:xfrm>
          <a:prstGeom prst="rect">
            <a:avLst/>
          </a:prstGeom>
          <a:solidFill>
            <a:srgbClr val="FFFFCC"/>
          </a:solidFill>
          <a:ln w="9525">
            <a:noFill/>
            <a:miter lim="800000"/>
          </a:ln>
        </p:spPr>
        <p:txBody>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max4</a:t>
            </a:r>
            <a:r>
              <a:rPr kumimoji="1" lang="zh-CN" altLang="zh-CN" sz="2800" b="1" kern="1200" cap="none" spc="0" normalizeH="0" baseline="0" noProof="0" dirty="0">
                <a:solidFill>
                  <a:srgbClr val="0000CC"/>
                </a:solidFill>
                <a:latin typeface="+mn-lt"/>
                <a:ea typeface="+mn-ea"/>
                <a:cs typeface="+mn-cs"/>
              </a:rPr>
              <a:t>函数</a:t>
            </a:r>
            <a:endParaRPr kumimoji="1" lang="zh-CN" altLang="zh-CN" sz="2800" b="1" kern="1200" cap="none" spc="0" normalizeH="0" baseline="0" noProof="0" dirty="0">
              <a:solidFill>
                <a:srgbClr val="0000CC"/>
              </a:solidFill>
              <a:latin typeface="+mn-lt"/>
              <a:ea typeface="+mn-ea"/>
              <a:cs typeface="+mn-cs"/>
            </a:endParaRPr>
          </a:p>
        </p:txBody>
      </p:sp>
      <p:sp>
        <p:nvSpPr>
          <p:cNvPr id="4" name="Rectangle 3"/>
          <p:cNvSpPr txBox="1">
            <a:spLocks noChangeArrowheads="1"/>
          </p:cNvSpPr>
          <p:nvPr/>
        </p:nvSpPr>
        <p:spPr bwMode="auto">
          <a:xfrm>
            <a:off x="1881188" y="5357813"/>
            <a:ext cx="5429250" cy="1071563"/>
          </a:xfrm>
          <a:prstGeom prst="rect">
            <a:avLst/>
          </a:prstGeom>
          <a:solidFill>
            <a:srgbClr val="CCECFF"/>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max2(</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a,int</a:t>
            </a:r>
            <a:r>
              <a:rPr kumimoji="1" lang="en-US" altLang="zh-CN" sz="2800" b="1" kern="1200" cap="none" spc="0" normalizeH="0" baseline="0" noProof="0" dirty="0">
                <a:latin typeface="+mn-lt"/>
                <a:ea typeface="+mn-ea"/>
                <a:cs typeface="+mn-cs"/>
              </a:rPr>
              <a:t> b) {</a:t>
            </a:r>
            <a:r>
              <a:rPr kumimoji="1" lang="en-US" altLang="zh-CN" sz="2800" b="1" kern="1200" cap="none" spc="0" normalizeH="0" baseline="0" noProof="0" dirty="0">
                <a:solidFill>
                  <a:srgbClr val="0000CC"/>
                </a:solidFill>
                <a:latin typeface="+mn-lt"/>
                <a:ea typeface="+mn-ea"/>
                <a:cs typeface="+mn-cs"/>
              </a:rPr>
              <a:t>    </a:t>
            </a:r>
            <a:r>
              <a:rPr kumimoji="1" lang="en-US" altLang="zh-CN" sz="2800" b="1" kern="1200" cap="none" spc="0" normalizeH="0" baseline="0" noProof="0" dirty="0">
                <a:latin typeface="+mn-lt"/>
                <a:ea typeface="+mn-ea"/>
                <a:cs typeface="+mn-cs"/>
              </a:rPr>
              <a:t>return(a&gt;</a:t>
            </a:r>
            <a:r>
              <a:rPr kumimoji="1" lang="en-US" altLang="zh-CN" sz="2800" b="1" kern="1200" cap="none" spc="0" normalizeH="0" baseline="0" noProof="0" dirty="0" err="1">
                <a:latin typeface="+mn-lt"/>
                <a:ea typeface="+mn-ea"/>
                <a:cs typeface="+mn-cs"/>
              </a:rPr>
              <a:t>b?a:b</a:t>
            </a:r>
            <a:r>
              <a:rPr kumimoji="1" lang="en-US" altLang="zh-CN" sz="2800" b="1" kern="1200" cap="none" spc="0" normalizeH="0" baseline="0" noProof="0" dirty="0">
                <a:latin typeface="+mn-lt"/>
                <a:ea typeface="+mn-ea"/>
                <a:cs typeface="+mn-cs"/>
              </a:rPr>
              <a:t>);   }</a:t>
            </a:r>
            <a:endParaRPr kumimoji="1" lang="zh-CN" altLang="zh-CN" sz="2800" b="1" kern="1200" cap="none" spc="0" normalizeH="0" baseline="0" noProof="0" dirty="0">
              <a:latin typeface="+mn-lt"/>
              <a:ea typeface="+mn-ea"/>
              <a:cs typeface="+mn-cs"/>
            </a:endParaRPr>
          </a:p>
        </p:txBody>
      </p:sp>
      <p:pic>
        <p:nvPicPr>
          <p:cNvPr id="67589" name="图片 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3"/>
          <p:cNvSpPr>
            <a:spLocks noGrp="1"/>
          </p:cNvSpPr>
          <p:nvPr>
            <p:ph idx="1"/>
          </p:nvPr>
        </p:nvSpPr>
        <p:spPr>
          <a:xfrm>
            <a:off x="1881188" y="1000125"/>
            <a:ext cx="6500812" cy="4214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max4(int a,int b,int c,int d)</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max2(int a,int b);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(a,b);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1952625" y="500063"/>
            <a:ext cx="2214563" cy="571500"/>
          </a:xfrm>
          <a:prstGeom prst="rect">
            <a:avLst/>
          </a:prstGeom>
          <a:solidFill>
            <a:srgbClr val="FFFFCC"/>
          </a:solidFill>
          <a:ln w="9525">
            <a:noFill/>
            <a:miter lim="800000"/>
          </a:ln>
        </p:spPr>
        <p:txBody>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max4</a:t>
            </a:r>
            <a:r>
              <a:rPr kumimoji="1" lang="zh-CN" altLang="zh-CN" sz="2800" b="1" kern="1200" cap="none" spc="0" normalizeH="0" baseline="0" noProof="0" dirty="0">
                <a:solidFill>
                  <a:srgbClr val="0000CC"/>
                </a:solidFill>
                <a:latin typeface="+mn-lt"/>
                <a:ea typeface="+mn-ea"/>
                <a:cs typeface="+mn-cs"/>
              </a:rPr>
              <a:t>函数</a:t>
            </a:r>
            <a:endParaRPr kumimoji="1" lang="zh-CN" altLang="zh-CN" sz="2800" b="1" kern="1200" cap="none" spc="0" normalizeH="0" baseline="0" noProof="0" dirty="0">
              <a:solidFill>
                <a:srgbClr val="0000CC"/>
              </a:solidFill>
              <a:latin typeface="+mn-lt"/>
              <a:ea typeface="+mn-ea"/>
              <a:cs typeface="+mn-cs"/>
            </a:endParaRPr>
          </a:p>
        </p:txBody>
      </p:sp>
      <p:sp>
        <p:nvSpPr>
          <p:cNvPr id="7" name="圆角矩形标注 6"/>
          <p:cNvSpPr/>
          <p:nvPr/>
        </p:nvSpPr>
        <p:spPr>
          <a:xfrm>
            <a:off x="5810250" y="2000250"/>
            <a:ext cx="4214813" cy="714375"/>
          </a:xfrm>
          <a:prstGeom prst="wedgeRoundRectCallout">
            <a:avLst>
              <a:gd name="adj1" fmla="val -46639"/>
              <a:gd name="adj2" fmla="val 111690"/>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en-US" altLang="zh-CN" sz="2800" b="1" dirty="0">
                <a:solidFill>
                  <a:srgbClr val="0000CC"/>
                </a:solidFill>
                <a:latin typeface="Arial" panose="020B0604020202020204" pitchFamily="34" charset="0"/>
              </a:rPr>
              <a:t>m=max2(max2(a,b),c);</a:t>
            </a:r>
            <a:endParaRPr lang="zh-CN" altLang="en-US" sz="2800" b="1" dirty="0">
              <a:solidFill>
                <a:srgbClr val="0000CC"/>
              </a:solidFill>
              <a:latin typeface="Arial" panose="020B0604020202020204" pitchFamily="34" charset="0"/>
            </a:endParaRPr>
          </a:p>
        </p:txBody>
      </p:sp>
      <p:sp>
        <p:nvSpPr>
          <p:cNvPr id="8" name="矩形 7"/>
          <p:cNvSpPr/>
          <p:nvPr/>
        </p:nvSpPr>
        <p:spPr>
          <a:xfrm>
            <a:off x="2381250" y="2500313"/>
            <a:ext cx="3357563" cy="1071562"/>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 name="Rectangle 3"/>
          <p:cNvSpPr txBox="1">
            <a:spLocks noChangeArrowheads="1"/>
          </p:cNvSpPr>
          <p:nvPr/>
        </p:nvSpPr>
        <p:spPr bwMode="auto">
          <a:xfrm>
            <a:off x="1881188" y="5357813"/>
            <a:ext cx="5429250" cy="1071563"/>
          </a:xfrm>
          <a:prstGeom prst="rect">
            <a:avLst/>
          </a:prstGeom>
          <a:solidFill>
            <a:srgbClr val="CCECFF"/>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max2(</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a,int</a:t>
            </a:r>
            <a:r>
              <a:rPr kumimoji="1" lang="en-US" altLang="zh-CN" sz="2800" b="1" kern="1200" cap="none" spc="0" normalizeH="0" baseline="0" noProof="0" dirty="0">
                <a:latin typeface="+mn-lt"/>
                <a:ea typeface="+mn-ea"/>
                <a:cs typeface="+mn-cs"/>
              </a:rPr>
              <a:t> b) {</a:t>
            </a:r>
            <a:r>
              <a:rPr kumimoji="1" lang="en-US" altLang="zh-CN" sz="2800" b="1" kern="1200" cap="none" spc="0" normalizeH="0" baseline="0" noProof="0" dirty="0">
                <a:solidFill>
                  <a:srgbClr val="0000CC"/>
                </a:solidFill>
                <a:latin typeface="+mn-lt"/>
                <a:ea typeface="+mn-ea"/>
                <a:cs typeface="+mn-cs"/>
              </a:rPr>
              <a:t>    </a:t>
            </a:r>
            <a:r>
              <a:rPr kumimoji="1" lang="en-US" altLang="zh-CN" sz="2800" b="1" kern="1200" cap="none" spc="0" normalizeH="0" baseline="0" noProof="0" dirty="0">
                <a:latin typeface="+mn-lt"/>
                <a:ea typeface="+mn-ea"/>
                <a:cs typeface="+mn-cs"/>
              </a:rPr>
              <a:t>return(a&gt;</a:t>
            </a:r>
            <a:r>
              <a:rPr kumimoji="1" lang="en-US" altLang="zh-CN" sz="2800" b="1" kern="1200" cap="none" spc="0" normalizeH="0" baseline="0" noProof="0" dirty="0" err="1">
                <a:latin typeface="+mn-lt"/>
                <a:ea typeface="+mn-ea"/>
                <a:cs typeface="+mn-cs"/>
              </a:rPr>
              <a:t>b?a:b</a:t>
            </a:r>
            <a:r>
              <a:rPr kumimoji="1" lang="en-US" altLang="zh-CN" sz="2800" b="1" kern="1200" cap="none" spc="0" normalizeH="0" baseline="0" noProof="0" dirty="0">
                <a:latin typeface="+mn-lt"/>
                <a:ea typeface="+mn-ea"/>
                <a:cs typeface="+mn-cs"/>
              </a:rPr>
              <a:t>);   }</a:t>
            </a:r>
            <a:endParaRPr kumimoji="1" lang="zh-CN" altLang="zh-CN" sz="2800" b="1" kern="1200" cap="none" spc="0" normalizeH="0" baseline="0" noProof="0" dirty="0">
              <a:latin typeface="+mn-lt"/>
              <a:ea typeface="+mn-ea"/>
              <a:cs typeface="+mn-cs"/>
            </a:endParaRPr>
          </a:p>
        </p:txBody>
      </p:sp>
      <p:pic>
        <p:nvPicPr>
          <p:cNvPr id="68615" name="图片 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3"/>
          <p:cNvSpPr>
            <a:spLocks noGrp="1"/>
          </p:cNvSpPr>
          <p:nvPr>
            <p:ph idx="1"/>
          </p:nvPr>
        </p:nvSpPr>
        <p:spPr>
          <a:xfrm>
            <a:off x="1881188" y="1000125"/>
            <a:ext cx="6500812" cy="4214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max4(int a,int b,int c,int d)</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max2(int a,int b);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(a,b);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1952625" y="500063"/>
            <a:ext cx="2214563" cy="571500"/>
          </a:xfrm>
          <a:prstGeom prst="rect">
            <a:avLst/>
          </a:prstGeom>
          <a:solidFill>
            <a:srgbClr val="FFFFCC"/>
          </a:solidFill>
          <a:ln w="9525">
            <a:noFill/>
            <a:miter lim="800000"/>
          </a:ln>
        </p:spPr>
        <p:txBody>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max4</a:t>
            </a:r>
            <a:r>
              <a:rPr kumimoji="1" lang="zh-CN" altLang="zh-CN" sz="2800" b="1" kern="1200" cap="none" spc="0" normalizeH="0" baseline="0" noProof="0" dirty="0">
                <a:solidFill>
                  <a:srgbClr val="0000CC"/>
                </a:solidFill>
                <a:latin typeface="+mn-lt"/>
                <a:ea typeface="+mn-ea"/>
                <a:cs typeface="+mn-cs"/>
              </a:rPr>
              <a:t>函数</a:t>
            </a:r>
            <a:endParaRPr kumimoji="1" lang="zh-CN" altLang="zh-CN" sz="2800" b="1" kern="1200" cap="none" spc="0" normalizeH="0" baseline="0" noProof="0" dirty="0">
              <a:solidFill>
                <a:srgbClr val="0000CC"/>
              </a:solidFill>
              <a:latin typeface="+mn-lt"/>
              <a:ea typeface="+mn-ea"/>
              <a:cs typeface="+mn-cs"/>
            </a:endParaRPr>
          </a:p>
        </p:txBody>
      </p:sp>
      <p:sp>
        <p:nvSpPr>
          <p:cNvPr id="7" name="圆角矩形标注 6"/>
          <p:cNvSpPr/>
          <p:nvPr/>
        </p:nvSpPr>
        <p:spPr>
          <a:xfrm>
            <a:off x="4367213" y="1500188"/>
            <a:ext cx="6086475" cy="714375"/>
          </a:xfrm>
          <a:prstGeom prst="wedgeRoundRectCallout">
            <a:avLst>
              <a:gd name="adj1" fmla="val -26759"/>
              <a:gd name="adj2" fmla="val 92444"/>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en-US" altLang="zh-CN" sz="2800" b="1" dirty="0">
                <a:solidFill>
                  <a:srgbClr val="0000CC"/>
                </a:solidFill>
                <a:latin typeface="Arial" panose="020B0604020202020204" pitchFamily="34" charset="0"/>
              </a:rPr>
              <a:t>m=max2(max2(max2(a,b),c),d);</a:t>
            </a:r>
            <a:endParaRPr lang="zh-CN" altLang="en-US" sz="2800" b="1" dirty="0">
              <a:solidFill>
                <a:srgbClr val="0000CC"/>
              </a:solidFill>
              <a:latin typeface="Arial" panose="020B0604020202020204" pitchFamily="34" charset="0"/>
            </a:endParaRPr>
          </a:p>
        </p:txBody>
      </p:sp>
      <p:sp>
        <p:nvSpPr>
          <p:cNvPr id="8" name="矩形 7"/>
          <p:cNvSpPr/>
          <p:nvPr/>
        </p:nvSpPr>
        <p:spPr>
          <a:xfrm>
            <a:off x="2381250" y="2500313"/>
            <a:ext cx="3357563" cy="1643062"/>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 name="Rectangle 3"/>
          <p:cNvSpPr txBox="1">
            <a:spLocks noChangeArrowheads="1"/>
          </p:cNvSpPr>
          <p:nvPr/>
        </p:nvSpPr>
        <p:spPr bwMode="auto">
          <a:xfrm>
            <a:off x="1881188" y="5357813"/>
            <a:ext cx="5429250" cy="1071563"/>
          </a:xfrm>
          <a:prstGeom prst="rect">
            <a:avLst/>
          </a:prstGeom>
          <a:solidFill>
            <a:srgbClr val="CCECFF"/>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max2(</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a,int</a:t>
            </a:r>
            <a:r>
              <a:rPr kumimoji="1" lang="en-US" altLang="zh-CN" sz="2800" b="1" kern="1200" cap="none" spc="0" normalizeH="0" baseline="0" noProof="0" dirty="0">
                <a:latin typeface="+mn-lt"/>
                <a:ea typeface="+mn-ea"/>
                <a:cs typeface="+mn-cs"/>
              </a:rPr>
              <a:t> b) {</a:t>
            </a:r>
            <a:r>
              <a:rPr kumimoji="1" lang="en-US" altLang="zh-CN" sz="2800" b="1" kern="1200" cap="none" spc="0" normalizeH="0" baseline="0" noProof="0" dirty="0">
                <a:solidFill>
                  <a:srgbClr val="0000CC"/>
                </a:solidFill>
                <a:latin typeface="+mn-lt"/>
                <a:ea typeface="+mn-ea"/>
                <a:cs typeface="+mn-cs"/>
              </a:rPr>
              <a:t>    </a:t>
            </a:r>
            <a:r>
              <a:rPr kumimoji="1" lang="en-US" altLang="zh-CN" sz="2800" b="1" kern="1200" cap="none" spc="0" normalizeH="0" baseline="0" noProof="0" dirty="0">
                <a:latin typeface="+mn-lt"/>
                <a:ea typeface="+mn-ea"/>
                <a:cs typeface="+mn-cs"/>
              </a:rPr>
              <a:t>return(a&gt;</a:t>
            </a:r>
            <a:r>
              <a:rPr kumimoji="1" lang="en-US" altLang="zh-CN" sz="2800" b="1" kern="1200" cap="none" spc="0" normalizeH="0" baseline="0" noProof="0" dirty="0" err="1">
                <a:latin typeface="+mn-lt"/>
                <a:ea typeface="+mn-ea"/>
                <a:cs typeface="+mn-cs"/>
              </a:rPr>
              <a:t>b?a:b</a:t>
            </a:r>
            <a:r>
              <a:rPr kumimoji="1" lang="en-US" altLang="zh-CN" sz="2800" b="1" kern="1200" cap="none" spc="0" normalizeH="0" baseline="0" noProof="0" dirty="0">
                <a:latin typeface="+mn-lt"/>
                <a:ea typeface="+mn-ea"/>
                <a:cs typeface="+mn-cs"/>
              </a:rPr>
              <a:t>);   }</a:t>
            </a:r>
            <a:endParaRPr kumimoji="1" lang="zh-CN" altLang="zh-CN" sz="2800" b="1" kern="1200" cap="none" spc="0" normalizeH="0" baseline="0" noProof="0" dirty="0">
              <a:latin typeface="+mn-lt"/>
              <a:ea typeface="+mn-ea"/>
              <a:cs typeface="+mn-cs"/>
            </a:endParaRPr>
          </a:p>
        </p:txBody>
      </p:sp>
      <p:pic>
        <p:nvPicPr>
          <p:cNvPr id="69639" name="图片 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Rectangle 3"/>
          <p:cNvSpPr>
            <a:spLocks noGrp="1"/>
          </p:cNvSpPr>
          <p:nvPr>
            <p:ph idx="1"/>
          </p:nvPr>
        </p:nvSpPr>
        <p:spPr>
          <a:xfrm>
            <a:off x="1881188" y="1000125"/>
            <a:ext cx="6500812" cy="4214813"/>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max4(int a,int b,int c,int d)</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max2(int a,int b);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(a,b);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a:t>
            </a:r>
            <a:r>
              <a:rPr kumimoji="1" lang="en-US" altLang="zh-CN" sz="2800" dirty="0">
                <a:solidFill>
                  <a:srgbClr val="9D138D"/>
                </a:solidFill>
                <a:latin typeface="+mn-lt"/>
                <a:ea typeface="+mn-ea"/>
                <a:cs typeface="+mn-cs"/>
              </a:rPr>
              <a:t>max2</a:t>
            </a:r>
            <a:r>
              <a:rPr kumimoji="1" lang="en-US" altLang="zh-CN" sz="2800" dirty="0">
                <a:latin typeface="+mn-lt"/>
                <a:ea typeface="+mn-ea"/>
                <a:cs typeface="+mn-cs"/>
              </a:rPr>
              <a:t>(m,d);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Rectangle 3"/>
          <p:cNvSpPr txBox="1">
            <a:spLocks noChangeArrowheads="1"/>
          </p:cNvSpPr>
          <p:nvPr/>
        </p:nvSpPr>
        <p:spPr bwMode="auto">
          <a:xfrm>
            <a:off x="1952625" y="500063"/>
            <a:ext cx="2214563" cy="571500"/>
          </a:xfrm>
          <a:prstGeom prst="rect">
            <a:avLst/>
          </a:prstGeom>
          <a:solidFill>
            <a:srgbClr val="FFFFCC"/>
          </a:solidFill>
          <a:ln w="9525">
            <a:noFill/>
            <a:miter lim="800000"/>
          </a:ln>
        </p:spPr>
        <p:txBody>
          <a:bodyPr/>
          <a:lstStyle/>
          <a:p>
            <a:pPr marR="0" algn="ctr" defTabSz="914400">
              <a:buClrTx/>
              <a:buSzTx/>
              <a:buFontTx/>
              <a:buNone/>
              <a:defRPr/>
            </a:pPr>
            <a:r>
              <a:rPr kumimoji="1" lang="en-US" altLang="zh-CN" sz="2800" b="1" kern="1200" cap="none" spc="0" normalizeH="0" baseline="0" noProof="0" dirty="0">
                <a:solidFill>
                  <a:srgbClr val="0000CC"/>
                </a:solidFill>
                <a:latin typeface="+mn-lt"/>
                <a:ea typeface="+mn-ea"/>
                <a:cs typeface="+mn-cs"/>
              </a:rPr>
              <a:t>max4</a:t>
            </a:r>
            <a:r>
              <a:rPr kumimoji="1" lang="zh-CN" altLang="zh-CN" sz="2800" b="1" kern="1200" cap="none" spc="0" normalizeH="0" baseline="0" noProof="0" dirty="0">
                <a:solidFill>
                  <a:srgbClr val="0000CC"/>
                </a:solidFill>
                <a:latin typeface="+mn-lt"/>
                <a:ea typeface="+mn-ea"/>
                <a:cs typeface="+mn-cs"/>
              </a:rPr>
              <a:t>函数</a:t>
            </a:r>
            <a:endParaRPr kumimoji="1" lang="zh-CN" altLang="zh-CN" sz="2800" b="1" kern="1200" cap="none" spc="0" normalizeH="0" baseline="0" noProof="0" dirty="0">
              <a:solidFill>
                <a:srgbClr val="0000CC"/>
              </a:solidFill>
              <a:latin typeface="+mn-lt"/>
              <a:ea typeface="+mn-ea"/>
              <a:cs typeface="+mn-cs"/>
            </a:endParaRPr>
          </a:p>
        </p:txBody>
      </p:sp>
      <p:sp>
        <p:nvSpPr>
          <p:cNvPr id="7" name="圆角矩形标注 6"/>
          <p:cNvSpPr/>
          <p:nvPr/>
        </p:nvSpPr>
        <p:spPr>
          <a:xfrm>
            <a:off x="3452813" y="1000125"/>
            <a:ext cx="6572250" cy="642938"/>
          </a:xfrm>
          <a:prstGeom prst="wedgeRoundRectCallout">
            <a:avLst>
              <a:gd name="adj1" fmla="val -28796"/>
              <a:gd name="adj2" fmla="val 113833"/>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en-US" altLang="zh-CN" sz="2800" b="1" dirty="0">
                <a:solidFill>
                  <a:srgbClr val="0000CC"/>
                </a:solidFill>
                <a:latin typeface="Arial" panose="020B0604020202020204" pitchFamily="34" charset="0"/>
              </a:rPr>
              <a:t>ruturn max2(max2(max2(a,b),c),d);</a:t>
            </a:r>
            <a:endParaRPr lang="zh-CN" altLang="en-US" sz="2800" b="1" dirty="0">
              <a:solidFill>
                <a:srgbClr val="0000CC"/>
              </a:solidFill>
              <a:latin typeface="Arial" panose="020B0604020202020204" pitchFamily="34" charset="0"/>
            </a:endParaRPr>
          </a:p>
        </p:txBody>
      </p:sp>
      <p:sp>
        <p:nvSpPr>
          <p:cNvPr id="8" name="矩形 7"/>
          <p:cNvSpPr/>
          <p:nvPr/>
        </p:nvSpPr>
        <p:spPr>
          <a:xfrm>
            <a:off x="2381250" y="2071688"/>
            <a:ext cx="3357563" cy="257175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 name="Rectangle 3"/>
          <p:cNvSpPr txBox="1">
            <a:spLocks noChangeArrowheads="1"/>
          </p:cNvSpPr>
          <p:nvPr/>
        </p:nvSpPr>
        <p:spPr bwMode="auto">
          <a:xfrm>
            <a:off x="1881188" y="5357813"/>
            <a:ext cx="5429250" cy="1071563"/>
          </a:xfrm>
          <a:prstGeom prst="rect">
            <a:avLst/>
          </a:prstGeom>
          <a:solidFill>
            <a:srgbClr val="CCECFF"/>
          </a:solidFill>
          <a:ln w="9525">
            <a:noFill/>
            <a:miter lim="800000"/>
          </a:ln>
        </p:spPr>
        <p:txBody>
          <a:bodyPr/>
          <a:lstStyle/>
          <a:p>
            <a:pPr marR="0" defTabSz="914400">
              <a:buClrTx/>
              <a:buSzTx/>
              <a:buFontTx/>
              <a:buNone/>
              <a:defRPr/>
            </a:pP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max2(</a:t>
            </a:r>
            <a:r>
              <a:rPr kumimoji="1" lang="en-US" altLang="zh-CN" sz="2800" b="1" kern="1200" cap="none" spc="0" normalizeH="0" baseline="0" noProof="0" dirty="0" err="1">
                <a:latin typeface="+mn-lt"/>
                <a:ea typeface="+mn-ea"/>
                <a:cs typeface="+mn-cs"/>
              </a:rPr>
              <a:t>int</a:t>
            </a:r>
            <a:r>
              <a:rPr kumimoji="1" lang="en-US" altLang="zh-CN" sz="2800" b="1" kern="1200" cap="none" spc="0" normalizeH="0" baseline="0" noProof="0" dirty="0">
                <a:latin typeface="+mn-lt"/>
                <a:ea typeface="+mn-ea"/>
                <a:cs typeface="+mn-cs"/>
              </a:rPr>
              <a:t> </a:t>
            </a:r>
            <a:r>
              <a:rPr kumimoji="1" lang="en-US" altLang="zh-CN" sz="2800" b="1" kern="1200" cap="none" spc="0" normalizeH="0" baseline="0" noProof="0" dirty="0" err="1">
                <a:latin typeface="+mn-lt"/>
                <a:ea typeface="+mn-ea"/>
                <a:cs typeface="+mn-cs"/>
              </a:rPr>
              <a:t>a,int</a:t>
            </a:r>
            <a:r>
              <a:rPr kumimoji="1" lang="en-US" altLang="zh-CN" sz="2800" b="1" kern="1200" cap="none" spc="0" normalizeH="0" baseline="0" noProof="0" dirty="0">
                <a:latin typeface="+mn-lt"/>
                <a:ea typeface="+mn-ea"/>
                <a:cs typeface="+mn-cs"/>
              </a:rPr>
              <a:t> b) {</a:t>
            </a:r>
            <a:r>
              <a:rPr kumimoji="1" lang="en-US" altLang="zh-CN" sz="2800" b="1" kern="1200" cap="none" spc="0" normalizeH="0" baseline="0" noProof="0" dirty="0">
                <a:solidFill>
                  <a:srgbClr val="0000CC"/>
                </a:solidFill>
                <a:latin typeface="+mn-lt"/>
                <a:ea typeface="+mn-ea"/>
                <a:cs typeface="+mn-cs"/>
              </a:rPr>
              <a:t>    </a:t>
            </a:r>
            <a:r>
              <a:rPr kumimoji="1" lang="en-US" altLang="zh-CN" sz="2800" b="1" kern="1200" cap="none" spc="0" normalizeH="0" baseline="0" noProof="0" dirty="0">
                <a:latin typeface="+mn-lt"/>
                <a:ea typeface="+mn-ea"/>
                <a:cs typeface="+mn-cs"/>
              </a:rPr>
              <a:t>return(a&gt;</a:t>
            </a:r>
            <a:r>
              <a:rPr kumimoji="1" lang="en-US" altLang="zh-CN" sz="2800" b="1" kern="1200" cap="none" spc="0" normalizeH="0" baseline="0" noProof="0" dirty="0" err="1">
                <a:latin typeface="+mn-lt"/>
                <a:ea typeface="+mn-ea"/>
                <a:cs typeface="+mn-cs"/>
              </a:rPr>
              <a:t>b?a:b</a:t>
            </a:r>
            <a:r>
              <a:rPr kumimoji="1" lang="en-US" altLang="zh-CN" sz="2800" b="1" kern="1200" cap="none" spc="0" normalizeH="0" baseline="0" noProof="0" dirty="0">
                <a:latin typeface="+mn-lt"/>
                <a:ea typeface="+mn-ea"/>
                <a:cs typeface="+mn-cs"/>
              </a:rPr>
              <a:t>);   }</a:t>
            </a:r>
            <a:endParaRPr kumimoji="1" lang="zh-CN" altLang="zh-CN" sz="2800" b="1" kern="1200" cap="none" spc="0" normalizeH="0" baseline="0" noProof="0" dirty="0">
              <a:latin typeface="+mn-lt"/>
              <a:ea typeface="+mn-ea"/>
              <a:cs typeface="+mn-cs"/>
            </a:endParaRPr>
          </a:p>
        </p:txBody>
      </p:sp>
      <p:pic>
        <p:nvPicPr>
          <p:cNvPr id="70663" name="图片 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3"/>
          <p:cNvSpPr>
            <a:spLocks noGrp="1"/>
          </p:cNvSpPr>
          <p:nvPr>
            <p:ph idx="1"/>
          </p:nvPr>
        </p:nvSpPr>
        <p:spPr>
          <a:xfrm>
            <a:off x="1952625" y="3214688"/>
            <a:ext cx="8286750" cy="21431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int max4(int a,int b,int c,int d)</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int max2(int a,int b); </a:t>
            </a:r>
            <a:endParaRPr kumimoji="1" lang="en-US"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ruturn max2(max2(max2(a,b),c),d);</a:t>
            </a:r>
            <a:endParaRPr kumimoji="1" lang="en-US"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a:t>
            </a:r>
            <a:endParaRPr kumimoji="1" lang="zh-CN" altLang="zh-CN" sz="2800" dirty="0">
              <a:solidFill>
                <a:srgbClr val="00B050"/>
              </a:solidFill>
              <a:latin typeface="+mn-lt"/>
              <a:ea typeface="+mn-ea"/>
              <a:cs typeface="+mn-cs"/>
            </a:endParaRPr>
          </a:p>
        </p:txBody>
      </p:sp>
      <p:sp>
        <p:nvSpPr>
          <p:cNvPr id="10" name="Rectangle 3"/>
          <p:cNvSpPr txBox="1">
            <a:spLocks noChangeArrowheads="1"/>
          </p:cNvSpPr>
          <p:nvPr/>
        </p:nvSpPr>
        <p:spPr bwMode="auto">
          <a:xfrm>
            <a:off x="2024063" y="5357813"/>
            <a:ext cx="5429250" cy="1071563"/>
          </a:xfrm>
          <a:prstGeom prst="rect">
            <a:avLst/>
          </a:prstGeom>
          <a:noFill/>
          <a:ln w="9525">
            <a:noFill/>
            <a:miter lim="800000"/>
          </a:ln>
        </p:spPr>
        <p:txBody>
          <a:bodyPr/>
          <a:lstStyle/>
          <a:p>
            <a:pPr marR="0" defTabSz="914400">
              <a:buClrTx/>
              <a:buSzTx/>
              <a:buFontTx/>
              <a:buNone/>
              <a:defRPr/>
            </a:pPr>
            <a:r>
              <a:rPr kumimoji="1" lang="en-US" altLang="zh-CN" sz="2800" b="1" kern="1200" cap="none" spc="0" normalizeH="0" baseline="0" noProof="0" dirty="0" err="1">
                <a:solidFill>
                  <a:srgbClr val="9D138D"/>
                </a:solidFill>
                <a:latin typeface="+mn-lt"/>
                <a:ea typeface="+mn-ea"/>
                <a:cs typeface="+mn-cs"/>
              </a:rPr>
              <a:t>int</a:t>
            </a:r>
            <a:r>
              <a:rPr kumimoji="1" lang="en-US" altLang="zh-CN" sz="2800" b="1" kern="1200" cap="none" spc="0" normalizeH="0" baseline="0" noProof="0" dirty="0">
                <a:solidFill>
                  <a:srgbClr val="9D138D"/>
                </a:solidFill>
                <a:latin typeface="+mn-lt"/>
                <a:ea typeface="+mn-ea"/>
                <a:cs typeface="+mn-cs"/>
              </a:rPr>
              <a:t> max2(</a:t>
            </a:r>
            <a:r>
              <a:rPr kumimoji="1" lang="en-US" altLang="zh-CN" sz="2800" b="1" kern="1200" cap="none" spc="0" normalizeH="0" baseline="0" noProof="0" dirty="0" err="1">
                <a:solidFill>
                  <a:srgbClr val="9D138D"/>
                </a:solidFill>
                <a:latin typeface="+mn-lt"/>
                <a:ea typeface="+mn-ea"/>
                <a:cs typeface="+mn-cs"/>
              </a:rPr>
              <a:t>int</a:t>
            </a:r>
            <a:r>
              <a:rPr kumimoji="1" lang="en-US" altLang="zh-CN" sz="2800" b="1" kern="1200" cap="none" spc="0" normalizeH="0" baseline="0" noProof="0" dirty="0">
                <a:solidFill>
                  <a:srgbClr val="9D138D"/>
                </a:solidFill>
                <a:latin typeface="+mn-lt"/>
                <a:ea typeface="+mn-ea"/>
                <a:cs typeface="+mn-cs"/>
              </a:rPr>
              <a:t> </a:t>
            </a:r>
            <a:r>
              <a:rPr kumimoji="1" lang="en-US" altLang="zh-CN" sz="2800" b="1" kern="1200" cap="none" spc="0" normalizeH="0" baseline="0" noProof="0" dirty="0" err="1">
                <a:solidFill>
                  <a:srgbClr val="9D138D"/>
                </a:solidFill>
                <a:latin typeface="+mn-lt"/>
                <a:ea typeface="+mn-ea"/>
                <a:cs typeface="+mn-cs"/>
              </a:rPr>
              <a:t>a,int</a:t>
            </a:r>
            <a:r>
              <a:rPr kumimoji="1" lang="en-US" altLang="zh-CN" sz="2800" b="1" kern="1200" cap="none" spc="0" normalizeH="0" baseline="0" noProof="0" dirty="0">
                <a:solidFill>
                  <a:srgbClr val="9D138D"/>
                </a:solidFill>
                <a:latin typeface="+mn-lt"/>
                <a:ea typeface="+mn-ea"/>
                <a:cs typeface="+mn-cs"/>
              </a:rPr>
              <a:t> b) {    return(a&gt;</a:t>
            </a:r>
            <a:r>
              <a:rPr kumimoji="1" lang="en-US" altLang="zh-CN" sz="2800" b="1" kern="1200" cap="none" spc="0" normalizeH="0" baseline="0" noProof="0" dirty="0" err="1">
                <a:solidFill>
                  <a:srgbClr val="9D138D"/>
                </a:solidFill>
                <a:latin typeface="+mn-lt"/>
                <a:ea typeface="+mn-ea"/>
                <a:cs typeface="+mn-cs"/>
              </a:rPr>
              <a:t>b?a:b</a:t>
            </a:r>
            <a:r>
              <a:rPr kumimoji="1" lang="en-US" altLang="zh-CN" sz="2800" b="1" kern="1200" cap="none" spc="0" normalizeH="0" baseline="0" noProof="0" dirty="0">
                <a:solidFill>
                  <a:srgbClr val="9D138D"/>
                </a:solidFill>
                <a:latin typeface="+mn-lt"/>
                <a:ea typeface="+mn-ea"/>
                <a:cs typeface="+mn-cs"/>
              </a:rPr>
              <a:t>);   }</a:t>
            </a:r>
            <a:endParaRPr kumimoji="1" lang="zh-CN" altLang="zh-CN" sz="2800" b="1" kern="1200" cap="none" spc="0" normalizeH="0" baseline="0" noProof="0" dirty="0">
              <a:solidFill>
                <a:srgbClr val="9D138D"/>
              </a:solidFill>
              <a:latin typeface="+mn-lt"/>
              <a:ea typeface="+mn-ea"/>
              <a:cs typeface="+mn-cs"/>
            </a:endParaRPr>
          </a:p>
        </p:txBody>
      </p:sp>
      <p:sp>
        <p:nvSpPr>
          <p:cNvPr id="9" name="矩形 8"/>
          <p:cNvSpPr/>
          <p:nvPr/>
        </p:nvSpPr>
        <p:spPr>
          <a:xfrm>
            <a:off x="1952625" y="428625"/>
            <a:ext cx="8215313" cy="2752090"/>
          </a:xfrm>
          <a:prstGeom prst="rect">
            <a:avLst/>
          </a:prstGeom>
        </p:spPr>
        <p:txBody>
          <a:bodyPr>
            <a:spAutoFit/>
          </a:bodyPr>
          <a:lstStyle/>
          <a:p>
            <a:pPr marL="342900" marR="0" lvl="0" indent="-342900" algn="l" defTabSz="914400" rtl="0" eaLnBrk="0" fontAlgn="base" latinLnBrk="0" hangingPunct="0">
              <a:lnSpc>
                <a:spcPts val="2900"/>
              </a:lnSpc>
              <a:spcBef>
                <a:spcPct val="2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uLnTx/>
                <a:uFillTx/>
                <a:latin typeface="+mn-lt"/>
                <a:ea typeface="+mn-ea"/>
                <a:cs typeface="+mn-cs"/>
              </a:rPr>
              <a:t>#include &lt;</a:t>
            </a:r>
            <a:r>
              <a:rPr kumimoji="1" lang="en-US" altLang="zh-CN" sz="2800" b="1" i="0" u="none" strike="noStrike" kern="1200" cap="none" spc="0" normalizeH="0" baseline="0" noProof="0" dirty="0" err="1">
                <a:ln>
                  <a:noFill/>
                </a:ln>
                <a:solidFill>
                  <a:schemeClr val="tx1"/>
                </a:solidFill>
                <a:effectLst/>
                <a:uLnTx/>
                <a:uFillTx/>
                <a:latin typeface="+mn-lt"/>
                <a:ea typeface="+mn-ea"/>
                <a:cs typeface="+mn-cs"/>
              </a:rPr>
              <a:t>stdio.h</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&gt;</a:t>
            </a:r>
            <a:endParaRPr kumimoji="1" lang="zh-CN" altLang="zh-CN" sz="28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ts val="2900"/>
              </a:lnSpc>
              <a:spcBef>
                <a:spcPct val="20000"/>
              </a:spcBef>
              <a:spcAft>
                <a:spcPct val="0"/>
              </a:spcAft>
              <a:buClrTx/>
              <a:buSzTx/>
              <a:buFontTx/>
              <a:buNone/>
              <a:defRPr/>
            </a:pPr>
            <a:r>
              <a:rPr kumimoji="1" lang="en-US" altLang="zh-CN" sz="2800" b="1" i="0" u="none" strike="noStrike" kern="1200" cap="none" spc="0" normalizeH="0" baseline="0" noProof="0" dirty="0" err="1">
                <a:ln>
                  <a:noFill/>
                </a:ln>
                <a:solidFill>
                  <a:schemeClr val="tx1"/>
                </a:solidFill>
                <a:effectLst/>
                <a:uLnTx/>
                <a:uFillTx/>
                <a:latin typeface="+mn-lt"/>
                <a:ea typeface="+mn-ea"/>
                <a:cs typeface="+mn-cs"/>
              </a:rPr>
              <a:t>int</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 main()</a:t>
            </a:r>
            <a:endParaRPr kumimoji="1" lang="zh-CN" altLang="zh-CN" sz="28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ts val="2900"/>
              </a:lnSpc>
              <a:spcBef>
                <a:spcPct val="2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uLnTx/>
                <a:uFillTx/>
                <a:latin typeface="+mn-lt"/>
                <a:ea typeface="+mn-ea"/>
                <a:cs typeface="+mn-cs"/>
              </a:rPr>
              <a:t>{  ……</a:t>
            </a:r>
            <a:endParaRPr kumimoji="1" lang="en-US" altLang="zh-CN" sz="28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ts val="2900"/>
              </a:lnSpc>
              <a:spcBef>
                <a:spcPct val="2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uLnTx/>
                <a:uFillTx/>
                <a:latin typeface="+mn-lt"/>
                <a:ea typeface="+mn-ea"/>
                <a:cs typeface="+mn-cs"/>
              </a:rPr>
              <a:t>    max=max4(</a:t>
            </a:r>
            <a:r>
              <a:rPr kumimoji="1" lang="en-US" altLang="zh-CN" sz="2800" b="1" i="0" u="none" strike="noStrike" kern="1200" cap="none" spc="0" normalizeH="0" baseline="0" noProof="0" dirty="0" err="1">
                <a:ln>
                  <a:noFill/>
                </a:ln>
                <a:solidFill>
                  <a:schemeClr val="tx1"/>
                </a:solidFill>
                <a:effectLst/>
                <a:uLnTx/>
                <a:uFillTx/>
                <a:latin typeface="+mn-lt"/>
                <a:ea typeface="+mn-ea"/>
                <a:cs typeface="+mn-cs"/>
              </a:rPr>
              <a:t>a,b,c,d</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 </a:t>
            </a:r>
            <a:endParaRPr kumimoji="1" lang="zh-CN" altLang="zh-CN" sz="28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ts val="2900"/>
              </a:lnSpc>
              <a:spcBef>
                <a:spcPct val="2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uLnTx/>
                <a:uFillTx/>
                <a:latin typeface="+mn-lt"/>
                <a:ea typeface="+mn-ea"/>
                <a:cs typeface="+mn-cs"/>
              </a:rPr>
              <a:t>   ……</a:t>
            </a:r>
            <a:endParaRPr kumimoji="1" lang="en-US" altLang="zh-CN" sz="28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ts val="2900"/>
              </a:lnSpc>
              <a:spcBef>
                <a:spcPct val="2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uLnTx/>
                <a:uFillTx/>
                <a:latin typeface="+mn-lt"/>
                <a:ea typeface="+mn-ea"/>
                <a:cs typeface="+mn-cs"/>
              </a:rPr>
              <a:t>}</a:t>
            </a:r>
            <a:endParaRPr kumimoji="1" lang="zh-CN" altLang="en-US" sz="2800" b="1" i="0" u="none" strike="noStrike" kern="1200" cap="none" spc="0" normalizeH="0" baseline="0" noProof="0" dirty="0">
              <a:ln>
                <a:noFill/>
              </a:ln>
              <a:solidFill>
                <a:schemeClr val="tx1"/>
              </a:solidFill>
              <a:effectLst/>
              <a:uLnTx/>
              <a:uFillTx/>
              <a:latin typeface="+mn-lt"/>
              <a:ea typeface="+mn-ea"/>
              <a:cs typeface="+mn-cs"/>
            </a:endParaRPr>
          </a:p>
        </p:txBody>
      </p:sp>
      <p:cxnSp>
        <p:nvCxnSpPr>
          <p:cNvPr id="11" name="直接箭头连接符 55"/>
          <p:cNvCxnSpPr/>
          <p:nvPr/>
        </p:nvCxnSpPr>
        <p:spPr>
          <a:xfrm rot="5400000">
            <a:off x="1454150" y="1498600"/>
            <a:ext cx="857250" cy="1588"/>
          </a:xfrm>
          <a:prstGeom prst="straightConnector1">
            <a:avLst/>
          </a:prstGeom>
          <a:ln w="38100" cap="flat" cmpd="sng">
            <a:solidFill>
              <a:srgbClr val="FF0000"/>
            </a:solidFill>
            <a:prstDash val="solid"/>
            <a:miter/>
            <a:headEnd type="none" w="med" len="med"/>
            <a:tailEnd type="arrow" w="med" len="med"/>
          </a:ln>
        </p:spPr>
      </p:cxnSp>
      <p:cxnSp>
        <p:nvCxnSpPr>
          <p:cNvPr id="13" name="直接箭头连接符 55"/>
          <p:cNvCxnSpPr/>
          <p:nvPr/>
        </p:nvCxnSpPr>
        <p:spPr>
          <a:xfrm rot="5400000">
            <a:off x="3238500" y="2355850"/>
            <a:ext cx="1143000" cy="858838"/>
          </a:xfrm>
          <a:prstGeom prst="straightConnector1">
            <a:avLst/>
          </a:prstGeom>
          <a:ln w="38100" cap="flat" cmpd="sng">
            <a:solidFill>
              <a:srgbClr val="FF0000"/>
            </a:solidFill>
            <a:prstDash val="solid"/>
            <a:miter/>
            <a:headEnd type="none" w="med" len="med"/>
            <a:tailEnd type="arrow" w="med" len="med"/>
          </a:ln>
        </p:spPr>
      </p:cxnSp>
      <p:cxnSp>
        <p:nvCxnSpPr>
          <p:cNvPr id="15" name="直接箭头连接符 55"/>
          <p:cNvCxnSpPr/>
          <p:nvPr/>
        </p:nvCxnSpPr>
        <p:spPr>
          <a:xfrm rot="-10800000" flipV="1">
            <a:off x="4024313" y="4714875"/>
            <a:ext cx="2714625" cy="714375"/>
          </a:xfrm>
          <a:prstGeom prst="straightConnector1">
            <a:avLst/>
          </a:prstGeom>
          <a:ln w="38100" cap="flat" cmpd="sng">
            <a:solidFill>
              <a:srgbClr val="FF0000"/>
            </a:solidFill>
            <a:prstDash val="solid"/>
            <a:miter/>
            <a:headEnd type="none" w="med" len="med"/>
            <a:tailEnd type="arrow" w="med" len="med"/>
          </a:ln>
        </p:spPr>
      </p:cxnSp>
      <p:cxnSp>
        <p:nvCxnSpPr>
          <p:cNvPr id="18" name="直接箭头连接符 55"/>
          <p:cNvCxnSpPr/>
          <p:nvPr/>
        </p:nvCxnSpPr>
        <p:spPr>
          <a:xfrm rot="5400000" flipH="1" flipV="1">
            <a:off x="5916613" y="4892675"/>
            <a:ext cx="1214437" cy="857250"/>
          </a:xfrm>
          <a:prstGeom prst="straightConnector1">
            <a:avLst/>
          </a:prstGeom>
          <a:ln w="38100" cap="flat" cmpd="sng">
            <a:solidFill>
              <a:srgbClr val="FF0000"/>
            </a:solidFill>
            <a:prstDash val="solid"/>
            <a:miter/>
            <a:headEnd type="none" w="med" len="med"/>
            <a:tailEnd type="arrow" w="med" len="med"/>
          </a:ln>
        </p:spPr>
      </p:cxnSp>
      <p:cxnSp>
        <p:nvCxnSpPr>
          <p:cNvPr id="20" name="直接箭头连接符 55"/>
          <p:cNvCxnSpPr/>
          <p:nvPr/>
        </p:nvCxnSpPr>
        <p:spPr>
          <a:xfrm rot="-10800000" flipV="1">
            <a:off x="4024313" y="4714875"/>
            <a:ext cx="1571625" cy="714375"/>
          </a:xfrm>
          <a:prstGeom prst="straightConnector1">
            <a:avLst/>
          </a:prstGeom>
          <a:ln w="38100" cap="flat" cmpd="sng">
            <a:solidFill>
              <a:srgbClr val="FF0000"/>
            </a:solidFill>
            <a:prstDash val="solid"/>
            <a:miter/>
            <a:headEnd type="none" w="med" len="med"/>
            <a:tailEnd type="arrow" w="med" len="med"/>
          </a:ln>
        </p:spPr>
      </p:cxnSp>
      <p:cxnSp>
        <p:nvCxnSpPr>
          <p:cNvPr id="22" name="直接箭头连接符 55"/>
          <p:cNvCxnSpPr/>
          <p:nvPr/>
        </p:nvCxnSpPr>
        <p:spPr>
          <a:xfrm rot="-5400000" flipV="1">
            <a:off x="5238750" y="5072063"/>
            <a:ext cx="1214438" cy="500062"/>
          </a:xfrm>
          <a:prstGeom prst="straightConnector1">
            <a:avLst/>
          </a:prstGeom>
          <a:ln w="38100" cap="flat" cmpd="sng">
            <a:solidFill>
              <a:srgbClr val="FF0000"/>
            </a:solidFill>
            <a:prstDash val="solid"/>
            <a:miter/>
            <a:headEnd type="none" w="med" len="med"/>
            <a:tailEnd type="arrow" w="med" len="med"/>
          </a:ln>
        </p:spPr>
      </p:cxnSp>
      <p:cxnSp>
        <p:nvCxnSpPr>
          <p:cNvPr id="25" name="直接箭头连接符 55"/>
          <p:cNvCxnSpPr/>
          <p:nvPr/>
        </p:nvCxnSpPr>
        <p:spPr>
          <a:xfrm rot="5400000">
            <a:off x="3916363" y="4821238"/>
            <a:ext cx="714375" cy="500062"/>
          </a:xfrm>
          <a:prstGeom prst="straightConnector1">
            <a:avLst/>
          </a:prstGeom>
          <a:ln w="38100" cap="flat" cmpd="sng">
            <a:solidFill>
              <a:srgbClr val="FF0000"/>
            </a:solidFill>
            <a:prstDash val="solid"/>
            <a:miter/>
            <a:headEnd type="none" w="med" len="med"/>
            <a:tailEnd type="arrow" w="med" len="med"/>
          </a:ln>
        </p:spPr>
      </p:cxnSp>
      <p:cxnSp>
        <p:nvCxnSpPr>
          <p:cNvPr id="27" name="直接箭头连接符 55"/>
          <p:cNvCxnSpPr/>
          <p:nvPr/>
        </p:nvCxnSpPr>
        <p:spPr>
          <a:xfrm rot="10800000">
            <a:off x="4524375" y="4643438"/>
            <a:ext cx="1571625" cy="1285875"/>
          </a:xfrm>
          <a:prstGeom prst="straightConnector1">
            <a:avLst/>
          </a:prstGeom>
          <a:ln w="38100" cap="flat" cmpd="sng">
            <a:solidFill>
              <a:srgbClr val="FF0000"/>
            </a:solidFill>
            <a:prstDash val="solid"/>
            <a:miter/>
            <a:headEnd type="none" w="med" len="med"/>
            <a:tailEnd type="arrow" w="med" len="med"/>
          </a:ln>
        </p:spPr>
      </p:cxnSp>
      <p:cxnSp>
        <p:nvCxnSpPr>
          <p:cNvPr id="29" name="直接箭头连接符 55"/>
          <p:cNvCxnSpPr/>
          <p:nvPr/>
        </p:nvCxnSpPr>
        <p:spPr>
          <a:xfrm rot="5400000" flipH="1" flipV="1">
            <a:off x="2916238" y="2963863"/>
            <a:ext cx="2214562" cy="571500"/>
          </a:xfrm>
          <a:prstGeom prst="straightConnector1">
            <a:avLst/>
          </a:prstGeom>
          <a:ln w="38100" cap="flat" cmpd="sng">
            <a:solidFill>
              <a:srgbClr val="FF0000"/>
            </a:solidFill>
            <a:prstDash val="solid"/>
            <a:miter/>
            <a:headEnd type="none" w="med" len="med"/>
            <a:tailEnd type="arrow" w="med" len="med"/>
          </a:ln>
        </p:spPr>
      </p:cxnSp>
      <p:cxnSp>
        <p:nvCxnSpPr>
          <p:cNvPr id="31" name="直接箭头连接符 55"/>
          <p:cNvCxnSpPr/>
          <p:nvPr/>
        </p:nvCxnSpPr>
        <p:spPr>
          <a:xfrm rot="5400000">
            <a:off x="1454150" y="2641600"/>
            <a:ext cx="857250" cy="1588"/>
          </a:xfrm>
          <a:prstGeom prst="straightConnector1">
            <a:avLst/>
          </a:prstGeom>
          <a:ln w="38100" cap="flat" cmpd="sng">
            <a:solidFill>
              <a:srgbClr val="FF0000"/>
            </a:solidFill>
            <a:prstDash val="solid"/>
            <a:miter/>
            <a:headEnd type="none" w="med" len="med"/>
            <a:tailEnd type="arrow" w="med" len="med"/>
          </a:ln>
        </p:spPr>
      </p:cxnSp>
      <p:pic>
        <p:nvPicPr>
          <p:cNvPr id="72706" name="Picture 2"/>
          <p:cNvPicPr>
            <a:picLocks noChangeAspect="1"/>
          </p:cNvPicPr>
          <p:nvPr/>
        </p:nvPicPr>
        <p:blipFill>
          <a:blip r:embed="rId1"/>
          <a:stretch>
            <a:fillRect/>
          </a:stretch>
        </p:blipFill>
        <p:spPr>
          <a:xfrm>
            <a:off x="3667125" y="357188"/>
            <a:ext cx="6786563" cy="471487"/>
          </a:xfrm>
          <a:prstGeom prst="rect">
            <a:avLst/>
          </a:prstGeom>
          <a:noFill/>
          <a:ln w="9525">
            <a:noFill/>
          </a:ln>
        </p:spPr>
      </p:pic>
      <p:pic>
        <p:nvPicPr>
          <p:cNvPr id="72708" name="Picture 4"/>
          <p:cNvPicPr>
            <a:picLocks noChangeAspect="1"/>
          </p:cNvPicPr>
          <p:nvPr/>
        </p:nvPicPr>
        <p:blipFill>
          <a:blip r:embed="rId2"/>
          <a:stretch>
            <a:fillRect/>
          </a:stretch>
        </p:blipFill>
        <p:spPr>
          <a:xfrm>
            <a:off x="3667125" y="785813"/>
            <a:ext cx="6786563" cy="357187"/>
          </a:xfrm>
          <a:prstGeom prst="rect">
            <a:avLst/>
          </a:prstGeom>
          <a:noFill/>
          <a:ln w="9525">
            <a:noFill/>
          </a:ln>
        </p:spPr>
      </p:pic>
      <p:pic>
        <p:nvPicPr>
          <p:cNvPr id="71697" name="图片 16"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lide(fromTop)">
                                      <p:cBhvr>
                                        <p:cTn id="1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2" presetClass="entr" presetSubtype="2"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lide(fromRight)">
                                      <p:cBhvr>
                                        <p:cTn id="17"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2" presetClass="entr" presetSubtype="2"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lide(fromRight)">
                                      <p:cBhvr>
                                        <p:cTn id="22" dur="5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2" presetClass="entr" presetSubtype="2"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slide(fromRight)">
                                      <p:cBhvr>
                                        <p:cTn id="27"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2" presetClass="entr" presetSubtype="2"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slide(fromRight)">
                                      <p:cBhvr>
                                        <p:cTn id="32" dur="5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2" presetClass="entr" presetSubtype="2"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slide(fromRight)">
                                      <p:cBhvr>
                                        <p:cTn id="37" dur="500"/>
                                        <p:tgtEl>
                                          <p:spTgt spid="25"/>
                                        </p:tgtEl>
                                      </p:cBhvr>
                                    </p:animEffect>
                                  </p:childTnLst>
                                  <p:subTnLst>
                                    <p:set>
                                      <p:cBhvr override="childStyle">
                                        <p:cTn dur="1" fill="hold" display="0" masterRel="nextClick" afterEffect="1"/>
                                        <p:tgtEl>
                                          <p:spTgt spid="25"/>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2" presetClass="entr" presetSubtype="2"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slide(fromRight)">
                                      <p:cBhvr>
                                        <p:cTn id="42"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2" presetClass="entr" presetSubtype="2"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slide(fromRight)">
                                      <p:cBhvr>
                                        <p:cTn id="47"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2" presetClass="entr" presetSubtype="1" fill="hold"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slide(fromTop)">
                                      <p:cBhvr>
                                        <p:cTn id="52"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72706"/>
                                        </p:tgtEl>
                                        <p:attrNameLst>
                                          <p:attrName>style.visibility</p:attrName>
                                        </p:attrNameLst>
                                      </p:cBhvr>
                                      <p:to>
                                        <p:strVal val="visible"/>
                                      </p:to>
                                    </p:set>
                                    <p:animEffect transition="in" filter="blinds(horizontal)">
                                      <p:cBhvr>
                                        <p:cTn id="57" dur="500"/>
                                        <p:tgtEl>
                                          <p:spTgt spid="72706"/>
                                        </p:tgtEl>
                                      </p:cBhvr>
                                    </p:animEffect>
                                  </p:childTnLst>
                                </p:cTn>
                              </p:par>
                              <p:par>
                                <p:cTn id="58" presetID="3" presetClass="entr" presetSubtype="10" fill="hold" nodeType="withEffect">
                                  <p:stCondLst>
                                    <p:cond delay="0"/>
                                  </p:stCondLst>
                                  <p:childTnLst>
                                    <p:set>
                                      <p:cBhvr>
                                        <p:cTn id="59" dur="1" fill="hold">
                                          <p:stCondLst>
                                            <p:cond delay="0"/>
                                          </p:stCondLst>
                                        </p:cTn>
                                        <p:tgtEl>
                                          <p:spTgt spid="72708"/>
                                        </p:tgtEl>
                                        <p:attrNameLst>
                                          <p:attrName>style.visibility</p:attrName>
                                        </p:attrNameLst>
                                      </p:cBhvr>
                                      <p:to>
                                        <p:strVal val="visible"/>
                                      </p:to>
                                    </p:set>
                                    <p:animEffect transition="in" filter="blinds(horizontal)">
                                      <p:cBhvr>
                                        <p:cTn id="60" dur="500"/>
                                        <p:tgtEl>
                                          <p:spTgt spid="72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5.6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函数的递归调用</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2707" name="Rectangle 3"/>
          <p:cNvSpPr>
            <a:spLocks noGrp="1"/>
          </p:cNvSpPr>
          <p:nvPr>
            <p:ph idx="1"/>
          </p:nvPr>
        </p:nvSpPr>
        <p:spPr>
          <a:xfrm>
            <a:off x="2238375" y="1571625"/>
            <a:ext cx="7929563" cy="3714750"/>
          </a:xfrm>
        </p:spPr>
        <p:txBody>
          <a:bodyPr vert="horz" wrap="square" lIns="91440" tIns="45720" rIns="91440" bIns="45720" anchor="t" anchorCtr="0"/>
          <a:p>
            <a:r>
              <a:rPr kumimoji="1" lang="zh-CN" altLang="zh-CN" dirty="0">
                <a:latin typeface="+mn-lt"/>
                <a:ea typeface="+mn-ea"/>
                <a:cs typeface="+mn-cs"/>
              </a:rPr>
              <a:t>在调用一个函数的过程中又出现直接或间接地调用该函数本身，称为函数的</a:t>
            </a:r>
            <a:r>
              <a:rPr kumimoji="1" lang="zh-CN" altLang="zh-CN" dirty="0">
                <a:solidFill>
                  <a:srgbClr val="C00000"/>
                </a:solidFill>
                <a:latin typeface="+mn-lt"/>
                <a:ea typeface="+mn-ea"/>
                <a:cs typeface="+mn-cs"/>
              </a:rPr>
              <a:t>递归调用</a:t>
            </a:r>
            <a:r>
              <a:rPr kumimoji="1" lang="zh-CN" altLang="zh-CN" dirty="0">
                <a:latin typeface="+mn-lt"/>
                <a:ea typeface="+mn-ea"/>
                <a:cs typeface="+mn-cs"/>
              </a:rPr>
              <a:t>。</a:t>
            </a:r>
            <a:endParaRPr kumimoji="1" lang="en-US" altLang="zh-CN" dirty="0">
              <a:latin typeface="+mn-lt"/>
              <a:ea typeface="+mn-ea"/>
              <a:cs typeface="+mn-cs"/>
            </a:endParaRPr>
          </a:p>
          <a:p>
            <a:r>
              <a:rPr kumimoji="1" lang="zh-CN" altLang="zh-CN" dirty="0">
                <a:latin typeface="+mn-lt"/>
                <a:ea typeface="+mn-ea"/>
                <a:cs typeface="+mn-cs"/>
              </a:rPr>
              <a:t>Ｃ语言的特点之一就在于允许函数的递归调用。</a:t>
            </a:r>
            <a:endParaRPr kumimoji="1" lang="zh-CN" altLang="zh-CN" dirty="0">
              <a:latin typeface="+mn-lt"/>
              <a:ea typeface="+mn-ea"/>
              <a:cs typeface="+mn-cs"/>
            </a:endParaRPr>
          </a:p>
        </p:txBody>
      </p:sp>
      <p:pic>
        <p:nvPicPr>
          <p:cNvPr id="72708"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为什么要用函数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9219" name="Rectangle 3"/>
          <p:cNvSpPr>
            <a:spLocks noGrp="1"/>
          </p:cNvSpPr>
          <p:nvPr>
            <p:ph idx="1"/>
          </p:nvPr>
        </p:nvSpPr>
        <p:spPr>
          <a:xfrm>
            <a:off x="1952625" y="1643063"/>
            <a:ext cx="8215313" cy="4286250"/>
          </a:xfrm>
        </p:spPr>
        <p:txBody>
          <a:bodyPr vert="horz" wrap="square" lIns="91440" tIns="45720" rIns="91440" bIns="45720" anchor="t" anchorCtr="0"/>
          <a:p>
            <a:pPr eaLnBrk="1" hangingPunct="1">
              <a:spcBef>
                <a:spcPct val="50000"/>
              </a:spcBef>
            </a:pPr>
            <a:r>
              <a:rPr kumimoji="1" lang="zh-CN" altLang="zh-CN" sz="2800" dirty="0">
                <a:latin typeface="+mn-lt"/>
                <a:ea typeface="+mn-ea"/>
                <a:cs typeface="+mn-cs"/>
              </a:rPr>
              <a:t>在设计一个较大的程序时，往往把它分为若干个程序模块，每一个模块包括一个或多个函数，每个函数实现一个特定的功能</a:t>
            </a:r>
            <a:endParaRPr kumimoji="1" lang="en-US" altLang="zh-CN" sz="2800" dirty="0">
              <a:latin typeface="+mn-lt"/>
              <a:ea typeface="+mn-ea"/>
              <a:cs typeface="+mn-cs"/>
            </a:endParaRPr>
          </a:p>
          <a:p>
            <a:pPr eaLnBrk="1" hangingPunct="1">
              <a:spcBef>
                <a:spcPct val="50000"/>
              </a:spcBef>
            </a:pPr>
            <a:r>
              <a:rPr kumimoji="1" lang="zh-CN" altLang="zh-CN" sz="2800" dirty="0">
                <a:latin typeface="+mn-lt"/>
                <a:ea typeface="+mn-ea"/>
                <a:cs typeface="+mn-cs"/>
              </a:rPr>
              <a:t>Ｃ程序可由一个主函数和若干个其他函数构成</a:t>
            </a:r>
            <a:endParaRPr kumimoji="1" lang="en-US" altLang="zh-CN" sz="2800" dirty="0">
              <a:latin typeface="+mn-lt"/>
              <a:ea typeface="+mn-ea"/>
              <a:cs typeface="+mn-cs"/>
            </a:endParaRPr>
          </a:p>
          <a:p>
            <a:pPr eaLnBrk="1" hangingPunct="1">
              <a:spcBef>
                <a:spcPct val="50000"/>
              </a:spcBef>
            </a:pPr>
            <a:r>
              <a:rPr kumimoji="1" lang="zh-CN" altLang="zh-CN" sz="2800" dirty="0">
                <a:latin typeface="+mn-lt"/>
                <a:ea typeface="+mn-ea"/>
                <a:cs typeface="+mn-cs"/>
              </a:rPr>
              <a:t>主函数调用其他函数，其他函数也可以互相调用</a:t>
            </a:r>
            <a:endParaRPr kumimoji="1" lang="en-US" altLang="zh-CN" sz="2800" dirty="0">
              <a:latin typeface="+mn-lt"/>
              <a:ea typeface="+mn-ea"/>
              <a:cs typeface="+mn-cs"/>
            </a:endParaRPr>
          </a:p>
          <a:p>
            <a:pPr eaLnBrk="1" hangingPunct="1">
              <a:spcBef>
                <a:spcPct val="50000"/>
              </a:spcBef>
            </a:pPr>
            <a:r>
              <a:rPr kumimoji="1" lang="zh-CN" altLang="zh-CN" sz="2800" dirty="0">
                <a:latin typeface="+mn-lt"/>
                <a:ea typeface="+mn-ea"/>
                <a:cs typeface="+mn-cs"/>
              </a:rPr>
              <a:t>同一个函数可以被一个或多个函数调用任意多次</a:t>
            </a:r>
            <a:endParaRPr kumimoji="1" lang="en-US" altLang="zh-CN" sz="2800" dirty="0">
              <a:latin typeface="+mn-lt"/>
              <a:ea typeface="+mn-ea"/>
              <a:cs typeface="+mn-cs"/>
            </a:endParaRPr>
          </a:p>
        </p:txBody>
      </p:sp>
      <p:pic>
        <p:nvPicPr>
          <p:cNvPr id="9220"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55" end="76"/>
                                            </p:txEl>
                                          </p:spTgt>
                                        </p:tgtEl>
                                        <p:attrNameLst>
                                          <p:attrName>style.visibility</p:attrName>
                                        </p:attrNameLst>
                                      </p:cBhvr>
                                      <p:to>
                                        <p:strVal val="visible"/>
                                      </p:to>
                                    </p:set>
                                    <p:animEffect transition="in" filter="blinds(horizontal)">
                                      <p:cBhvr>
                                        <p:cTn id="7" dur="500"/>
                                        <p:tgtEl>
                                          <p:spTgt spid="9219">
                                            <p:txEl>
                                              <p:charRg st="55" end="7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charRg st="76" end="98"/>
                                            </p:txEl>
                                          </p:spTgt>
                                        </p:tgtEl>
                                        <p:attrNameLst>
                                          <p:attrName>style.visibility</p:attrName>
                                        </p:attrNameLst>
                                      </p:cBhvr>
                                      <p:to>
                                        <p:strVal val="visible"/>
                                      </p:to>
                                    </p:set>
                                    <p:animEffect transition="in" filter="blinds(horizontal)">
                                      <p:cBhvr>
                                        <p:cTn id="12" dur="500"/>
                                        <p:tgtEl>
                                          <p:spTgt spid="9219">
                                            <p:txEl>
                                              <p:charRg st="76" end="9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9">
                                            <p:txEl>
                                              <p:charRg st="98" end="120"/>
                                            </p:txEl>
                                          </p:spTgt>
                                        </p:tgtEl>
                                        <p:attrNameLst>
                                          <p:attrName>style.visibility</p:attrName>
                                        </p:attrNameLst>
                                      </p:cBhvr>
                                      <p:to>
                                        <p:strVal val="visible"/>
                                      </p:to>
                                    </p:set>
                                    <p:animEffect transition="in" filter="blinds(horizontal)">
                                      <p:cBhvr>
                                        <p:cTn id="17" dur="500"/>
                                        <p:tgtEl>
                                          <p:spTgt spid="9219">
                                            <p:txEl>
                                              <p:charRg st="98" end="1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Rectangle 3"/>
          <p:cNvSpPr txBox="1">
            <a:spLocks noChangeArrowheads="1"/>
          </p:cNvSpPr>
          <p:nvPr/>
        </p:nvSpPr>
        <p:spPr bwMode="auto">
          <a:xfrm>
            <a:off x="7953375" y="4071938"/>
            <a:ext cx="2143125" cy="1857375"/>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Tx/>
              <a:buNone/>
              <a:defRPr/>
            </a:pPr>
            <a:r>
              <a:rPr kumimoji="1" lang="en-US" altLang="zh-CN" sz="2800" b="1" kern="0" cap="none" spc="0" normalizeH="0" baseline="0" noProof="0" dirty="0">
                <a:solidFill>
                  <a:srgbClr val="9D138D"/>
                </a:solidFill>
                <a:latin typeface="+mn-lt"/>
                <a:ea typeface="+mn-ea"/>
                <a:cs typeface="+mn-cs"/>
              </a:rPr>
              <a:t>   f2</a:t>
            </a:r>
            <a:r>
              <a:rPr kumimoji="1" lang="zh-CN" altLang="en-US" sz="2800" b="1" kern="0" cap="none" spc="0" normalizeH="0" baseline="0" noProof="0" dirty="0">
                <a:solidFill>
                  <a:srgbClr val="9D138D"/>
                </a:solidFill>
                <a:latin typeface="+mn-lt"/>
                <a:ea typeface="+mn-ea"/>
                <a:cs typeface="+mn-cs"/>
              </a:rPr>
              <a:t>函数</a:t>
            </a:r>
            <a:endParaRPr kumimoji="1" lang="zh-CN" altLang="zh-CN" sz="2800" b="1" kern="0" cap="none" spc="0" normalizeH="0" baseline="0" noProof="0" dirty="0">
              <a:solidFill>
                <a:srgbClr val="9D138D"/>
              </a:solidFill>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en-US" altLang="zh-CN" sz="2800" b="1" kern="0" cap="none" spc="0" normalizeH="0" baseline="0" noProof="0" dirty="0">
              <a:solidFill>
                <a:srgbClr val="9D138D"/>
              </a:solidFill>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zh-CN" altLang="en-US" sz="2800" b="1" kern="0" cap="none" spc="0" normalizeH="0" baseline="0" noProof="0" dirty="0">
                <a:solidFill>
                  <a:srgbClr val="9D138D"/>
                </a:solidFill>
                <a:latin typeface="+mn-lt"/>
                <a:ea typeface="+mn-ea"/>
                <a:cs typeface="+mn-cs"/>
              </a:rPr>
              <a:t>调用</a:t>
            </a:r>
            <a:r>
              <a:rPr kumimoji="1" lang="en-US" altLang="zh-CN" sz="2800" b="1" kern="0" cap="none" spc="0" normalizeH="0" baseline="0" noProof="0" dirty="0">
                <a:solidFill>
                  <a:srgbClr val="9D138D"/>
                </a:solidFill>
                <a:latin typeface="+mn-lt"/>
                <a:ea typeface="+mn-ea"/>
                <a:cs typeface="+mn-cs"/>
              </a:rPr>
              <a:t>f1</a:t>
            </a:r>
            <a:r>
              <a:rPr kumimoji="1" lang="zh-CN" altLang="en-US" sz="2800" b="1" kern="0" cap="none" spc="0" normalizeH="0" baseline="0" noProof="0" dirty="0">
                <a:solidFill>
                  <a:srgbClr val="9D138D"/>
                </a:solidFill>
                <a:latin typeface="+mn-lt"/>
                <a:ea typeface="+mn-ea"/>
                <a:cs typeface="+mn-cs"/>
              </a:rPr>
              <a:t>函数 </a:t>
            </a:r>
            <a:endParaRPr kumimoji="1" lang="zh-CN" altLang="zh-CN" sz="2800" b="1" kern="0" cap="none" spc="0" normalizeH="0" baseline="0" noProof="0" dirty="0">
              <a:solidFill>
                <a:srgbClr val="9D138D"/>
              </a:solidFill>
              <a:latin typeface="+mn-lt"/>
              <a:ea typeface="+mn-ea"/>
              <a:cs typeface="+mn-cs"/>
            </a:endParaRPr>
          </a:p>
        </p:txBody>
      </p:sp>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5.6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函数的递归调用</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3732" name="Rectangle 3"/>
          <p:cNvSpPr>
            <a:spLocks noGrp="1"/>
          </p:cNvSpPr>
          <p:nvPr>
            <p:ph idx="1"/>
          </p:nvPr>
        </p:nvSpPr>
        <p:spPr>
          <a:xfrm>
            <a:off x="2238375" y="1571625"/>
            <a:ext cx="3929063" cy="3714750"/>
          </a:xfrm>
        </p:spPr>
        <p:txBody>
          <a:bodyPr vert="horz" wrap="square" lIns="91440" tIns="45720" rIns="91440" bIns="45720" anchor="t" anchorCtr="0"/>
          <a:p>
            <a:pPr>
              <a:buFont typeface="Wingdings" panose="05000000000000000000" pitchFamily="2" charset="2"/>
              <a:buNone/>
            </a:pPr>
            <a:r>
              <a:rPr kumimoji="1" lang="en-US" altLang="zh-CN" sz="2800" dirty="0">
                <a:latin typeface="+mn-lt"/>
                <a:ea typeface="+mn-ea"/>
                <a:cs typeface="+mn-cs"/>
              </a:rPr>
              <a:t>int f(int x)</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int y,z;</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z=f(y);               </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     return (2*z);</a:t>
            </a:r>
            <a:endParaRPr kumimoji="1" lang="zh-CN" altLang="zh-CN" sz="2800" dirty="0">
              <a:latin typeface="+mn-lt"/>
              <a:ea typeface="+mn-ea"/>
              <a:cs typeface="+mn-cs"/>
            </a:endParaRPr>
          </a:p>
          <a:p>
            <a:pPr>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4" name="Rectangle 3"/>
          <p:cNvSpPr txBox="1">
            <a:spLocks noChangeArrowheads="1"/>
          </p:cNvSpPr>
          <p:nvPr/>
        </p:nvSpPr>
        <p:spPr bwMode="auto">
          <a:xfrm>
            <a:off x="7453313" y="1643063"/>
            <a:ext cx="2071688" cy="1857375"/>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solidFill>
                  <a:srgbClr val="00B050"/>
                </a:solidFill>
                <a:latin typeface="+mn-lt"/>
                <a:ea typeface="+mn-ea"/>
                <a:cs typeface="+mn-cs"/>
              </a:rPr>
              <a:t>   f</a:t>
            </a:r>
            <a:r>
              <a:rPr kumimoji="1" lang="zh-CN" altLang="en-US" sz="2800" b="1" kern="0" cap="none" spc="0" normalizeH="0" baseline="0" noProof="0" dirty="0">
                <a:solidFill>
                  <a:srgbClr val="00B050"/>
                </a:solidFill>
                <a:latin typeface="+mn-lt"/>
                <a:ea typeface="+mn-ea"/>
                <a:cs typeface="+mn-cs"/>
              </a:rPr>
              <a:t>函数</a:t>
            </a:r>
            <a:endParaRPr kumimoji="1" lang="zh-CN" altLang="zh-CN" sz="2800" b="1" kern="0" cap="none" spc="0" normalizeH="0" baseline="0" noProof="0" dirty="0">
              <a:solidFill>
                <a:srgbClr val="00B050"/>
              </a:solidFill>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en-US" altLang="zh-CN" sz="2800" b="1" kern="0" cap="none" spc="0" normalizeH="0" baseline="0" noProof="0" dirty="0">
              <a:solidFill>
                <a:srgbClr val="00B050"/>
              </a:solidFill>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r>
              <a:rPr kumimoji="1" lang="zh-CN" altLang="en-US" sz="2800" b="1" kern="0" cap="none" spc="0" normalizeH="0" baseline="0" noProof="0" dirty="0">
                <a:solidFill>
                  <a:srgbClr val="00B050"/>
                </a:solidFill>
                <a:latin typeface="+mn-lt"/>
                <a:ea typeface="+mn-ea"/>
                <a:cs typeface="+mn-cs"/>
              </a:rPr>
              <a:t>调用</a:t>
            </a:r>
            <a:r>
              <a:rPr kumimoji="1" lang="en-US" altLang="zh-CN" sz="2800" b="1" kern="0" cap="none" spc="0" normalizeH="0" baseline="0" noProof="0" dirty="0">
                <a:solidFill>
                  <a:srgbClr val="00B050"/>
                </a:solidFill>
                <a:latin typeface="+mn-lt"/>
                <a:ea typeface="+mn-ea"/>
                <a:cs typeface="+mn-cs"/>
              </a:rPr>
              <a:t>f</a:t>
            </a:r>
            <a:r>
              <a:rPr kumimoji="1" lang="zh-CN" altLang="en-US" sz="2800" b="1" kern="0" cap="none" spc="0" normalizeH="0" baseline="0" noProof="0" dirty="0">
                <a:solidFill>
                  <a:srgbClr val="00B050"/>
                </a:solidFill>
                <a:latin typeface="+mn-lt"/>
                <a:ea typeface="+mn-ea"/>
                <a:cs typeface="+mn-cs"/>
              </a:rPr>
              <a:t>函数</a:t>
            </a:r>
            <a:endParaRPr kumimoji="1" lang="zh-CN" altLang="zh-CN" sz="2800" b="1" kern="0" cap="none" spc="0" normalizeH="0" baseline="0" noProof="0" dirty="0">
              <a:solidFill>
                <a:srgbClr val="00B050"/>
              </a:solidFill>
              <a:latin typeface="+mn-lt"/>
              <a:ea typeface="+mn-ea"/>
              <a:cs typeface="+mn-cs"/>
            </a:endParaRPr>
          </a:p>
        </p:txBody>
      </p:sp>
      <p:cxnSp>
        <p:nvCxnSpPr>
          <p:cNvPr id="5" name="直接箭头连接符 55"/>
          <p:cNvCxnSpPr/>
          <p:nvPr/>
        </p:nvCxnSpPr>
        <p:spPr>
          <a:xfrm rot="5400000">
            <a:off x="7951788" y="2549525"/>
            <a:ext cx="714375" cy="1588"/>
          </a:xfrm>
          <a:prstGeom prst="straightConnector1">
            <a:avLst/>
          </a:prstGeom>
          <a:ln w="38100" cap="flat" cmpd="sng">
            <a:solidFill>
              <a:srgbClr val="FF0000"/>
            </a:solidFill>
            <a:prstDash val="solid"/>
            <a:miter/>
            <a:headEnd type="none" w="med" len="med"/>
            <a:tailEnd type="arrow" w="med" len="med"/>
          </a:ln>
        </p:spPr>
      </p:cxnSp>
      <p:cxnSp>
        <p:nvCxnSpPr>
          <p:cNvPr id="7" name="直接连接符 6"/>
          <p:cNvCxnSpPr/>
          <p:nvPr/>
        </p:nvCxnSpPr>
        <p:spPr>
          <a:xfrm rot="10800000">
            <a:off x="6881813" y="3143250"/>
            <a:ext cx="571500" cy="0"/>
          </a:xfrm>
          <a:prstGeom prst="line">
            <a:avLst/>
          </a:prstGeom>
          <a:ln w="38100" cap="flat" cmpd="sng">
            <a:solidFill>
              <a:srgbClr val="FF0000"/>
            </a:solidFill>
            <a:prstDash val="solid"/>
            <a:miter/>
            <a:headEnd type="none" w="med" len="med"/>
            <a:tailEnd type="none" w="med" len="med"/>
          </a:ln>
        </p:spPr>
      </p:cxnSp>
      <p:cxnSp>
        <p:nvCxnSpPr>
          <p:cNvPr id="11" name="直接连接符 10"/>
          <p:cNvCxnSpPr/>
          <p:nvPr/>
        </p:nvCxnSpPr>
        <p:spPr>
          <a:xfrm rot="5400000" flipH="1" flipV="1">
            <a:off x="6273800" y="2535238"/>
            <a:ext cx="1214438" cy="0"/>
          </a:xfrm>
          <a:prstGeom prst="line">
            <a:avLst/>
          </a:prstGeom>
          <a:ln w="38100" cap="flat" cmpd="sng">
            <a:solidFill>
              <a:srgbClr val="FF0000"/>
            </a:solidFill>
            <a:prstDash val="solid"/>
            <a:miter/>
            <a:headEnd type="none" w="med" len="med"/>
            <a:tailEnd type="none" w="med" len="med"/>
          </a:ln>
        </p:spPr>
      </p:cxnSp>
      <p:cxnSp>
        <p:nvCxnSpPr>
          <p:cNvPr id="14" name="直接箭头连接符 55"/>
          <p:cNvCxnSpPr/>
          <p:nvPr/>
        </p:nvCxnSpPr>
        <p:spPr>
          <a:xfrm>
            <a:off x="6881813" y="1928813"/>
            <a:ext cx="642937" cy="1587"/>
          </a:xfrm>
          <a:prstGeom prst="straightConnector1">
            <a:avLst/>
          </a:prstGeom>
          <a:ln w="38100" cap="flat" cmpd="sng">
            <a:solidFill>
              <a:srgbClr val="FF0000"/>
            </a:solidFill>
            <a:prstDash val="solid"/>
            <a:miter/>
            <a:headEnd type="none" w="med" len="med"/>
            <a:tailEnd type="arrow" w="med" len="med"/>
          </a:ln>
        </p:spPr>
      </p:cxnSp>
      <p:sp>
        <p:nvSpPr>
          <p:cNvPr id="18" name="Rectangle 3"/>
          <p:cNvSpPr txBox="1">
            <a:spLocks noChangeArrowheads="1"/>
          </p:cNvSpPr>
          <p:nvPr/>
        </p:nvSpPr>
        <p:spPr bwMode="auto">
          <a:xfrm>
            <a:off x="5953125" y="4071938"/>
            <a:ext cx="2143125" cy="1857375"/>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Tx/>
              <a:buNone/>
              <a:defRPr/>
            </a:pPr>
            <a:r>
              <a:rPr kumimoji="1" lang="en-US" altLang="zh-CN" sz="2800" b="1" kern="0" cap="none" spc="0" normalizeH="0" baseline="0" noProof="0" dirty="0">
                <a:solidFill>
                  <a:srgbClr val="9D138D"/>
                </a:solidFill>
                <a:latin typeface="+mn-lt"/>
                <a:ea typeface="+mn-ea"/>
                <a:cs typeface="+mn-cs"/>
              </a:rPr>
              <a:t>   f1</a:t>
            </a:r>
            <a:r>
              <a:rPr kumimoji="1" lang="zh-CN" altLang="en-US" sz="2800" b="1" kern="0" cap="none" spc="0" normalizeH="0" baseline="0" noProof="0" dirty="0">
                <a:solidFill>
                  <a:srgbClr val="9D138D"/>
                </a:solidFill>
                <a:latin typeface="+mn-lt"/>
                <a:ea typeface="+mn-ea"/>
                <a:cs typeface="+mn-cs"/>
              </a:rPr>
              <a:t>函数</a:t>
            </a:r>
            <a:endParaRPr kumimoji="1" lang="zh-CN" altLang="zh-CN" sz="2800" b="1" kern="0" cap="none" spc="0" normalizeH="0" baseline="0" noProof="0" dirty="0">
              <a:solidFill>
                <a:srgbClr val="9D138D"/>
              </a:solidFill>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en-US" altLang="zh-CN" sz="2800" b="1" kern="0" cap="none" spc="0" normalizeH="0" baseline="0" noProof="0" dirty="0">
              <a:solidFill>
                <a:srgbClr val="9D138D"/>
              </a:solidFill>
              <a:latin typeface="+mn-lt"/>
              <a:ea typeface="+mn-ea"/>
              <a:cs typeface="+mn-cs"/>
            </a:endParaRPr>
          </a:p>
          <a:p>
            <a:pPr marL="342900" marR="0" indent="-342900" defTabSz="914400" eaLnBrk="0" hangingPunct="0">
              <a:lnSpc>
                <a:spcPct val="120000"/>
              </a:lnSpc>
              <a:spcBef>
                <a:spcPct val="20000"/>
              </a:spcBef>
              <a:buClrTx/>
              <a:buSzTx/>
              <a:buFontTx/>
              <a:buNone/>
              <a:defRPr/>
            </a:pPr>
            <a:r>
              <a:rPr kumimoji="1" lang="zh-CN" altLang="en-US" sz="2800" b="1" kern="0" cap="none" spc="0" normalizeH="0" baseline="0" noProof="0" dirty="0">
                <a:solidFill>
                  <a:srgbClr val="9D138D"/>
                </a:solidFill>
                <a:latin typeface="+mn-lt"/>
                <a:ea typeface="+mn-ea"/>
                <a:cs typeface="+mn-cs"/>
              </a:rPr>
              <a:t>调用</a:t>
            </a:r>
            <a:r>
              <a:rPr kumimoji="1" lang="en-US" altLang="zh-CN" sz="2800" b="1" kern="0" cap="none" spc="0" normalizeH="0" baseline="0" noProof="0" dirty="0">
                <a:solidFill>
                  <a:srgbClr val="9D138D"/>
                </a:solidFill>
                <a:latin typeface="+mn-lt"/>
                <a:ea typeface="+mn-ea"/>
                <a:cs typeface="+mn-cs"/>
              </a:rPr>
              <a:t>f2</a:t>
            </a:r>
            <a:r>
              <a:rPr kumimoji="1" lang="zh-CN" altLang="en-US" sz="2800" b="1" kern="0" cap="none" spc="0" normalizeH="0" baseline="0" noProof="0" dirty="0">
                <a:solidFill>
                  <a:srgbClr val="9D138D"/>
                </a:solidFill>
                <a:latin typeface="+mn-lt"/>
                <a:ea typeface="+mn-ea"/>
                <a:cs typeface="+mn-cs"/>
              </a:rPr>
              <a:t>函数</a:t>
            </a:r>
            <a:endParaRPr kumimoji="1" lang="zh-CN" altLang="zh-CN" sz="2800" b="1" kern="0" cap="none" spc="0" normalizeH="0" baseline="0" noProof="0" dirty="0">
              <a:solidFill>
                <a:srgbClr val="9D138D"/>
              </a:solidFill>
              <a:latin typeface="+mn-lt"/>
              <a:ea typeface="+mn-ea"/>
              <a:cs typeface="+mn-cs"/>
            </a:endParaRPr>
          </a:p>
        </p:txBody>
      </p:sp>
      <p:cxnSp>
        <p:nvCxnSpPr>
          <p:cNvPr id="19" name="直接箭头连接符 55"/>
          <p:cNvCxnSpPr/>
          <p:nvPr/>
        </p:nvCxnSpPr>
        <p:spPr>
          <a:xfrm rot="5400000">
            <a:off x="6596063" y="4927600"/>
            <a:ext cx="714375" cy="1588"/>
          </a:xfrm>
          <a:prstGeom prst="straightConnector1">
            <a:avLst/>
          </a:prstGeom>
          <a:ln w="38100" cap="flat" cmpd="sng">
            <a:solidFill>
              <a:srgbClr val="FF0000"/>
            </a:solidFill>
            <a:prstDash val="solid"/>
            <a:miter/>
            <a:headEnd type="none" w="med" len="med"/>
            <a:tailEnd type="arrow" w="med" len="med"/>
          </a:ln>
        </p:spPr>
      </p:cxnSp>
      <p:cxnSp>
        <p:nvCxnSpPr>
          <p:cNvPr id="20" name="直接连接符 19"/>
          <p:cNvCxnSpPr/>
          <p:nvPr/>
        </p:nvCxnSpPr>
        <p:spPr>
          <a:xfrm rot="10800000">
            <a:off x="9953625" y="5572125"/>
            <a:ext cx="357188" cy="0"/>
          </a:xfrm>
          <a:prstGeom prst="line">
            <a:avLst/>
          </a:prstGeom>
          <a:ln w="38100" cap="flat" cmpd="sng">
            <a:solidFill>
              <a:srgbClr val="FF0000"/>
            </a:solidFill>
            <a:prstDash val="solid"/>
            <a:miter/>
            <a:headEnd type="none" w="med" len="med"/>
            <a:tailEnd type="none" w="med" len="med"/>
          </a:ln>
        </p:spPr>
      </p:cxnSp>
      <p:cxnSp>
        <p:nvCxnSpPr>
          <p:cNvPr id="21" name="直接连接符 20"/>
          <p:cNvCxnSpPr/>
          <p:nvPr/>
        </p:nvCxnSpPr>
        <p:spPr>
          <a:xfrm rot="5400000" flipH="1" flipV="1">
            <a:off x="9453563" y="4714875"/>
            <a:ext cx="1714500" cy="0"/>
          </a:xfrm>
          <a:prstGeom prst="line">
            <a:avLst/>
          </a:prstGeom>
          <a:ln w="38100" cap="flat" cmpd="sng">
            <a:solidFill>
              <a:srgbClr val="FF0000"/>
            </a:solidFill>
            <a:prstDash val="solid"/>
            <a:miter/>
            <a:headEnd type="none" w="med" len="med"/>
            <a:tailEnd type="none" w="med" len="med"/>
          </a:ln>
        </p:spPr>
      </p:cxnSp>
      <p:cxnSp>
        <p:nvCxnSpPr>
          <p:cNvPr id="22" name="直接箭头连接符 55"/>
          <p:cNvCxnSpPr/>
          <p:nvPr/>
        </p:nvCxnSpPr>
        <p:spPr>
          <a:xfrm rot="5400000">
            <a:off x="6773863" y="4037013"/>
            <a:ext cx="357187" cy="1587"/>
          </a:xfrm>
          <a:prstGeom prst="straightConnector1">
            <a:avLst/>
          </a:prstGeom>
          <a:ln w="38100" cap="flat" cmpd="sng">
            <a:solidFill>
              <a:srgbClr val="FF0000"/>
            </a:solidFill>
            <a:prstDash val="solid"/>
            <a:miter/>
            <a:headEnd type="none" w="med" len="med"/>
            <a:tailEnd type="arrow" w="med" len="med"/>
          </a:ln>
        </p:spPr>
      </p:cxnSp>
      <p:cxnSp>
        <p:nvCxnSpPr>
          <p:cNvPr id="24" name="直接箭头连接符 55"/>
          <p:cNvCxnSpPr/>
          <p:nvPr/>
        </p:nvCxnSpPr>
        <p:spPr>
          <a:xfrm flipV="1">
            <a:off x="7024688" y="4572000"/>
            <a:ext cx="1357312" cy="785813"/>
          </a:xfrm>
          <a:prstGeom prst="straightConnector1">
            <a:avLst/>
          </a:prstGeom>
          <a:ln w="38100" cap="flat" cmpd="sng">
            <a:solidFill>
              <a:srgbClr val="FF0000"/>
            </a:solidFill>
            <a:prstDash val="solid"/>
            <a:miter/>
            <a:headEnd type="none" w="med" len="med"/>
            <a:tailEnd type="arrow" w="med" len="med"/>
          </a:ln>
        </p:spPr>
      </p:cxnSp>
      <p:cxnSp>
        <p:nvCxnSpPr>
          <p:cNvPr id="28" name="直接箭头连接符 55"/>
          <p:cNvCxnSpPr/>
          <p:nvPr/>
        </p:nvCxnSpPr>
        <p:spPr>
          <a:xfrm rot="5400000">
            <a:off x="8596313" y="4953000"/>
            <a:ext cx="714375" cy="1588"/>
          </a:xfrm>
          <a:prstGeom prst="straightConnector1">
            <a:avLst/>
          </a:prstGeom>
          <a:ln w="38100" cap="flat" cmpd="sng">
            <a:solidFill>
              <a:srgbClr val="FF0000"/>
            </a:solidFill>
            <a:prstDash val="solid"/>
            <a:miter/>
            <a:headEnd type="none" w="med" len="med"/>
            <a:tailEnd type="arrow" w="med" len="med"/>
          </a:ln>
        </p:spPr>
      </p:cxnSp>
      <p:cxnSp>
        <p:nvCxnSpPr>
          <p:cNvPr id="31" name="直接连接符 30"/>
          <p:cNvCxnSpPr/>
          <p:nvPr/>
        </p:nvCxnSpPr>
        <p:spPr>
          <a:xfrm rot="10800000">
            <a:off x="6953250" y="3857625"/>
            <a:ext cx="3357563" cy="0"/>
          </a:xfrm>
          <a:prstGeom prst="line">
            <a:avLst/>
          </a:prstGeom>
          <a:ln w="38100" cap="flat" cmpd="sng">
            <a:solidFill>
              <a:srgbClr val="FF0000"/>
            </a:solidFill>
            <a:prstDash val="solid"/>
            <a:miter/>
            <a:headEnd type="none" w="med" len="med"/>
            <a:tailEnd type="none" w="med" len="med"/>
          </a:ln>
        </p:spPr>
      </p:cxnSp>
      <p:sp>
        <p:nvSpPr>
          <p:cNvPr id="39" name="圆角矩形标注 38"/>
          <p:cNvSpPr/>
          <p:nvPr/>
        </p:nvSpPr>
        <p:spPr>
          <a:xfrm>
            <a:off x="1666875" y="5857875"/>
            <a:ext cx="4929188" cy="714375"/>
          </a:xfrm>
          <a:prstGeom prst="wedgeRoundRectCallout">
            <a:avLst>
              <a:gd name="adj1" fmla="val -19319"/>
              <a:gd name="adj2" fmla="val -219704"/>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应使用</a:t>
            </a:r>
            <a:r>
              <a:rPr lang="en-US" altLang="zh-CN" sz="2800" b="1" dirty="0">
                <a:solidFill>
                  <a:srgbClr val="0000CC"/>
                </a:solidFill>
                <a:latin typeface="Arial" panose="020B0604020202020204" pitchFamily="34" charset="0"/>
              </a:rPr>
              <a:t>if</a:t>
            </a:r>
            <a:r>
              <a:rPr lang="zh-CN" altLang="en-US" sz="2800" b="1" dirty="0">
                <a:solidFill>
                  <a:srgbClr val="0000CC"/>
                </a:solidFill>
                <a:latin typeface="Arial" panose="020B0604020202020204" pitchFamily="34" charset="0"/>
              </a:rPr>
              <a:t>语句控制结束调用</a:t>
            </a:r>
            <a:endParaRPr lang="zh-CN" altLang="en-US" sz="2800" b="1" dirty="0">
              <a:solidFill>
                <a:srgbClr val="0000CC"/>
              </a:solidFill>
              <a:latin typeface="Arial" panose="020B0604020202020204" pitchFamily="34" charset="0"/>
            </a:endParaRPr>
          </a:p>
        </p:txBody>
      </p:sp>
      <p:sp>
        <p:nvSpPr>
          <p:cNvPr id="41" name="圆角矩形标注 40"/>
          <p:cNvSpPr/>
          <p:nvPr/>
        </p:nvSpPr>
        <p:spPr>
          <a:xfrm>
            <a:off x="3024188" y="2571750"/>
            <a:ext cx="2928937" cy="714375"/>
          </a:xfrm>
          <a:prstGeom prst="wedgeRoundRectCallout">
            <a:avLst>
              <a:gd name="adj1" fmla="val 68778"/>
              <a:gd name="adj2" fmla="val -42606"/>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直接调用本函数</a:t>
            </a:r>
            <a:endParaRPr lang="zh-CN" altLang="en-US" sz="2800" b="1" dirty="0">
              <a:solidFill>
                <a:srgbClr val="0000CC"/>
              </a:solidFill>
              <a:latin typeface="Arial" panose="020B0604020202020204" pitchFamily="34" charset="0"/>
            </a:endParaRPr>
          </a:p>
        </p:txBody>
      </p:sp>
      <p:sp>
        <p:nvSpPr>
          <p:cNvPr id="42" name="圆角矩形标注 41"/>
          <p:cNvSpPr/>
          <p:nvPr/>
        </p:nvSpPr>
        <p:spPr>
          <a:xfrm>
            <a:off x="2952750" y="4500563"/>
            <a:ext cx="2928938" cy="714375"/>
          </a:xfrm>
          <a:prstGeom prst="wedgeRoundRectCallout">
            <a:avLst>
              <a:gd name="adj1" fmla="val 68778"/>
              <a:gd name="adj2" fmla="val -42606"/>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en-US" sz="2800" b="1" dirty="0">
                <a:solidFill>
                  <a:srgbClr val="0000CC"/>
                </a:solidFill>
                <a:latin typeface="Arial" panose="020B0604020202020204" pitchFamily="34" charset="0"/>
              </a:rPr>
              <a:t>间接调用本函数</a:t>
            </a:r>
            <a:endParaRPr lang="zh-CN" altLang="en-US" sz="2800" b="1" dirty="0">
              <a:solidFill>
                <a:srgbClr val="0000CC"/>
              </a:solidFill>
              <a:latin typeface="Arial" panose="020B0604020202020204" pitchFamily="34" charset="0"/>
            </a:endParaRPr>
          </a:p>
        </p:txBody>
      </p:sp>
      <p:pic>
        <p:nvPicPr>
          <p:cNvPr id="73749" name="图片 24"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charRg st="0" end="7"/>
                                            </p:txEl>
                                          </p:spTgt>
                                        </p:tgtEl>
                                        <p:attrNameLst>
                                          <p:attrName>style.visibility</p:attrName>
                                        </p:attrNameLst>
                                      </p:cBhvr>
                                      <p:to>
                                        <p:strVal val="visible"/>
                                      </p:to>
                                    </p:set>
                                    <p:animEffect transition="in" filter="blinds(horizontal)">
                                      <p:cBhvr>
                                        <p:cTn id="7" dur="500"/>
                                        <p:tgtEl>
                                          <p:spTgt spid="4">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Top)">
                                      <p:cBhvr>
                                        <p:cTn id="12" dur="500"/>
                                        <p:tgtEl>
                                          <p:spTgt spid="5"/>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4">
                                            <p:txEl>
                                              <p:charRg st="8" end="14"/>
                                            </p:txEl>
                                          </p:spTgt>
                                        </p:tgtEl>
                                        <p:attrNameLst>
                                          <p:attrName>style.visibility</p:attrName>
                                        </p:attrNameLst>
                                      </p:cBhvr>
                                      <p:to>
                                        <p:strVal val="visible"/>
                                      </p:to>
                                    </p:set>
                                    <p:animEffect transition="in" filter="blinds(horizontal)">
                                      <p:cBhvr>
                                        <p:cTn id="16" dur="500"/>
                                        <p:tgtEl>
                                          <p:spTgt spid="4">
                                            <p:txEl>
                                              <p:charRg st="8" end="1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2"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lide(fromRight)">
                                      <p:cBhvr>
                                        <p:cTn id="21" dur="500"/>
                                        <p:tgtEl>
                                          <p:spTgt spid="7"/>
                                        </p:tgtEl>
                                      </p:cBhvr>
                                    </p:animEffect>
                                  </p:childTnLst>
                                </p:cTn>
                              </p:par>
                            </p:childTnLst>
                          </p:cTn>
                        </p:par>
                        <p:par>
                          <p:cTn id="22" fill="hold">
                            <p:stCondLst>
                              <p:cond delay="500"/>
                            </p:stCondLst>
                            <p:childTnLst>
                              <p:par>
                                <p:cTn id="23" presetID="12" presetClass="entr" presetSubtype="4"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slide(fromBottom)">
                                      <p:cBhvr>
                                        <p:cTn id="25" dur="500"/>
                                        <p:tgtEl>
                                          <p:spTgt spid="11"/>
                                        </p:tgtEl>
                                      </p:cBhvr>
                                    </p:animEffect>
                                  </p:childTnLst>
                                </p:cTn>
                              </p:par>
                            </p:childTnLst>
                          </p:cTn>
                        </p:par>
                        <p:par>
                          <p:cTn id="26" fill="hold">
                            <p:stCondLst>
                              <p:cond delay="1000"/>
                            </p:stCondLst>
                            <p:childTnLst>
                              <p:par>
                                <p:cTn id="27" presetID="1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slide(from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8">
                                            <p:txEl>
                                              <p:charRg st="0" end="8"/>
                                            </p:txEl>
                                          </p:spTgt>
                                        </p:tgtEl>
                                        <p:attrNameLst>
                                          <p:attrName>style.visibility</p:attrName>
                                        </p:attrNameLst>
                                      </p:cBhvr>
                                      <p:to>
                                        <p:strVal val="visible"/>
                                      </p:to>
                                    </p:set>
                                    <p:animEffect transition="in" filter="blinds(horizontal)">
                                      <p:cBhvr>
                                        <p:cTn id="34" dur="500"/>
                                        <p:tgtEl>
                                          <p:spTgt spid="18">
                                            <p:txEl>
                                              <p:charRg st="0"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1"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slide(fromTop)">
                                      <p:cBhvr>
                                        <p:cTn id="39" dur="500"/>
                                        <p:tgtEl>
                                          <p:spTgt spid="19"/>
                                        </p:tgtEl>
                                      </p:cBhvr>
                                    </p:animEffect>
                                  </p:childTnLst>
                                </p:cTn>
                              </p:par>
                            </p:childTnLst>
                          </p:cTn>
                        </p:par>
                        <p:par>
                          <p:cTn id="40" fill="hold">
                            <p:stCondLst>
                              <p:cond delay="500"/>
                            </p:stCondLst>
                            <p:childTnLst>
                              <p:par>
                                <p:cTn id="41" presetID="3" presetClass="entr" presetSubtype="10" fill="hold" nodeType="afterEffect">
                                  <p:stCondLst>
                                    <p:cond delay="0"/>
                                  </p:stCondLst>
                                  <p:childTnLst>
                                    <p:set>
                                      <p:cBhvr>
                                        <p:cTn id="42" dur="1" fill="hold">
                                          <p:stCondLst>
                                            <p:cond delay="0"/>
                                          </p:stCondLst>
                                        </p:cTn>
                                        <p:tgtEl>
                                          <p:spTgt spid="18">
                                            <p:txEl>
                                              <p:charRg st="9" end="16"/>
                                            </p:txEl>
                                          </p:spTgt>
                                        </p:tgtEl>
                                        <p:attrNameLst>
                                          <p:attrName>style.visibility</p:attrName>
                                        </p:attrNameLst>
                                      </p:cBhvr>
                                      <p:to>
                                        <p:strVal val="visible"/>
                                      </p:to>
                                    </p:set>
                                    <p:animEffect transition="in" filter="blinds(horizontal)">
                                      <p:cBhvr>
                                        <p:cTn id="43" dur="500"/>
                                        <p:tgtEl>
                                          <p:spTgt spid="18">
                                            <p:txEl>
                                              <p:charRg st="9" end="1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8"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slide(fromLeft)">
                                      <p:cBhvr>
                                        <p:cTn id="48" dur="500"/>
                                        <p:tgtEl>
                                          <p:spTgt spid="24"/>
                                        </p:tgtEl>
                                      </p:cBhvr>
                                    </p:animEffect>
                                  </p:childTnLst>
                                </p:cTn>
                              </p:par>
                            </p:childTnLst>
                          </p:cTn>
                        </p:par>
                        <p:par>
                          <p:cTn id="49" fill="hold">
                            <p:stCondLst>
                              <p:cond delay="500"/>
                            </p:stCondLst>
                            <p:childTnLst>
                              <p:par>
                                <p:cTn id="50" presetID="3" presetClass="entr" presetSubtype="10" fill="hold" nodeType="afterEffect">
                                  <p:stCondLst>
                                    <p:cond delay="0"/>
                                  </p:stCondLst>
                                  <p:childTnLst>
                                    <p:set>
                                      <p:cBhvr>
                                        <p:cTn id="51" dur="1" fill="hold">
                                          <p:stCondLst>
                                            <p:cond delay="0"/>
                                          </p:stCondLst>
                                        </p:cTn>
                                        <p:tgtEl>
                                          <p:spTgt spid="23">
                                            <p:txEl>
                                              <p:charRg st="0" end="8"/>
                                            </p:txEl>
                                          </p:spTgt>
                                        </p:tgtEl>
                                        <p:attrNameLst>
                                          <p:attrName>style.visibility</p:attrName>
                                        </p:attrNameLst>
                                      </p:cBhvr>
                                      <p:to>
                                        <p:strVal val="visible"/>
                                      </p:to>
                                    </p:set>
                                    <p:animEffect transition="in" filter="blinds(horizontal)">
                                      <p:cBhvr>
                                        <p:cTn id="52" dur="500"/>
                                        <p:tgtEl>
                                          <p:spTgt spid="23">
                                            <p:txEl>
                                              <p:charRg st="0"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1" fill="hold"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slide(fromTop)">
                                      <p:cBhvr>
                                        <p:cTn id="57" dur="500"/>
                                        <p:tgtEl>
                                          <p:spTgt spid="28"/>
                                        </p:tgtEl>
                                      </p:cBhvr>
                                    </p:animEffect>
                                  </p:childTnLst>
                                </p:cTn>
                              </p:par>
                            </p:childTnLst>
                          </p:cTn>
                        </p:par>
                        <p:par>
                          <p:cTn id="58" fill="hold">
                            <p:stCondLst>
                              <p:cond delay="500"/>
                            </p:stCondLst>
                            <p:childTnLst>
                              <p:par>
                                <p:cTn id="59" presetID="3" presetClass="entr" presetSubtype="10" fill="hold" nodeType="afterEffect">
                                  <p:stCondLst>
                                    <p:cond delay="0"/>
                                  </p:stCondLst>
                                  <p:childTnLst>
                                    <p:set>
                                      <p:cBhvr>
                                        <p:cTn id="60" dur="1" fill="hold">
                                          <p:stCondLst>
                                            <p:cond delay="0"/>
                                          </p:stCondLst>
                                        </p:cTn>
                                        <p:tgtEl>
                                          <p:spTgt spid="23">
                                            <p:txEl>
                                              <p:charRg st="9" end="17"/>
                                            </p:txEl>
                                          </p:spTgt>
                                        </p:tgtEl>
                                        <p:attrNameLst>
                                          <p:attrName>style.visibility</p:attrName>
                                        </p:attrNameLst>
                                      </p:cBhvr>
                                      <p:to>
                                        <p:strVal val="visible"/>
                                      </p:to>
                                    </p:set>
                                    <p:animEffect transition="in" filter="blinds(horizontal)">
                                      <p:cBhvr>
                                        <p:cTn id="61" dur="500"/>
                                        <p:tgtEl>
                                          <p:spTgt spid="23">
                                            <p:txEl>
                                              <p:charRg st="9" end="17"/>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8" fill="hold"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slide(fromLeft)">
                                      <p:cBhvr>
                                        <p:cTn id="66" dur="500"/>
                                        <p:tgtEl>
                                          <p:spTgt spid="20"/>
                                        </p:tgtEl>
                                      </p:cBhvr>
                                    </p:animEffect>
                                  </p:childTnLst>
                                </p:cTn>
                              </p:par>
                            </p:childTnLst>
                          </p:cTn>
                        </p:par>
                        <p:par>
                          <p:cTn id="67" fill="hold">
                            <p:stCondLst>
                              <p:cond delay="500"/>
                            </p:stCondLst>
                            <p:childTnLst>
                              <p:par>
                                <p:cTn id="68" presetID="12" presetClass="entr" presetSubtype="4" fill="hold"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slide(fromBottom)">
                                      <p:cBhvr>
                                        <p:cTn id="70" dur="500"/>
                                        <p:tgtEl>
                                          <p:spTgt spid="21"/>
                                        </p:tgtEl>
                                      </p:cBhvr>
                                    </p:animEffect>
                                  </p:childTnLst>
                                </p:cTn>
                              </p:par>
                            </p:childTnLst>
                          </p:cTn>
                        </p:par>
                        <p:par>
                          <p:cTn id="71" fill="hold">
                            <p:stCondLst>
                              <p:cond delay="1000"/>
                            </p:stCondLst>
                            <p:childTnLst>
                              <p:par>
                                <p:cTn id="72" presetID="12" presetClass="entr" presetSubtype="2" fill="hold"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slide(fromRight)">
                                      <p:cBhvr>
                                        <p:cTn id="74" dur="500"/>
                                        <p:tgtEl>
                                          <p:spTgt spid="31"/>
                                        </p:tgtEl>
                                      </p:cBhvr>
                                    </p:animEffect>
                                  </p:childTnLst>
                                </p:cTn>
                              </p:par>
                            </p:childTnLst>
                          </p:cTn>
                        </p:par>
                        <p:par>
                          <p:cTn id="75" fill="hold">
                            <p:stCondLst>
                              <p:cond delay="1500"/>
                            </p:stCondLst>
                            <p:childTnLst>
                              <p:par>
                                <p:cTn id="76" presetID="12" presetClass="entr" presetSubtype="1"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slide(fromTop)">
                                      <p:cBhvr>
                                        <p:cTn id="78" dur="500"/>
                                        <p:tgtEl>
                                          <p:spTgt spid="22"/>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blinds(horizontal)">
                                      <p:cBhvr>
                                        <p:cTn id="83" dur="500"/>
                                        <p:tgtEl>
                                          <p:spTgt spid="41"/>
                                        </p:tgtEl>
                                      </p:cBhvr>
                                    </p:animEffect>
                                  </p:childTnLst>
                                  <p:subTnLst>
                                    <p:set>
                                      <p:cBhvr override="childStyle">
                                        <p:cTn dur="1" fill="hold" display="0" masterRel="nextClick" afterEffect="1"/>
                                        <p:tgtEl>
                                          <p:spTgt spid="41"/>
                                        </p:tgtEl>
                                        <p:attrNameLst>
                                          <p:attrName>style.visibility</p:attrName>
                                        </p:attrNameLst>
                                      </p:cBhvr>
                                      <p:to>
                                        <p:strVal val="hidden"/>
                                      </p:to>
                                    </p:set>
                                  </p:sub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blinds(horizontal)">
                                      <p:cBhvr>
                                        <p:cTn id="88" dur="500"/>
                                        <p:tgtEl>
                                          <p:spTgt spid="42"/>
                                        </p:tgtEl>
                                      </p:cBhvr>
                                    </p:animEffect>
                                  </p:childTnLst>
                                  <p:subTnLst>
                                    <p:set>
                                      <p:cBhvr override="childStyle">
                                        <p:cTn dur="1" fill="hold" display="0" masterRel="nextClick" afterEffect="1"/>
                                        <p:tgtEl>
                                          <p:spTgt spid="42"/>
                                        </p:tgtEl>
                                        <p:attrNameLst>
                                          <p:attrName>style.visibility</p:attrName>
                                        </p:attrNameLst>
                                      </p:cBhvr>
                                      <p:to>
                                        <p:strVal val="hidden"/>
                                      </p:to>
                                    </p:set>
                                  </p:subTnLst>
                                </p:cTn>
                              </p:par>
                            </p:childTnLst>
                          </p:cTn>
                        </p:par>
                      </p:childTnLst>
                    </p:cTn>
                  </p:par>
                  <p:par>
                    <p:cTn id="89" fill="hold">
                      <p:stCondLst>
                        <p:cond delay="indefinite"/>
                      </p:stCondLst>
                      <p:childTnLst>
                        <p:par>
                          <p:cTn id="90" fill="hold">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blinds(horizontal)">
                                      <p:cBhvr>
                                        <p:cTn id="9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1" grpId="0" bldLvl="0" animBg="1"/>
      <p:bldP spid="42"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5.6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函数的递归调用</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4755" name="Rectangle 3"/>
          <p:cNvSpPr>
            <a:spLocks noGrp="1"/>
          </p:cNvSpPr>
          <p:nvPr>
            <p:ph idx="1"/>
          </p:nvPr>
        </p:nvSpPr>
        <p:spPr>
          <a:xfrm>
            <a:off x="1881188" y="1571625"/>
            <a:ext cx="8429625" cy="4357688"/>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6 </a:t>
            </a:r>
            <a:r>
              <a:rPr kumimoji="1" lang="zh-CN" altLang="zh-CN" dirty="0">
                <a:latin typeface="+mn-lt"/>
                <a:ea typeface="+mn-ea"/>
                <a:cs typeface="+mn-cs"/>
              </a:rPr>
              <a:t>有</a:t>
            </a:r>
            <a:r>
              <a:rPr kumimoji="1" lang="en-US" altLang="zh-CN" dirty="0">
                <a:latin typeface="+mn-lt"/>
                <a:ea typeface="+mn-ea"/>
                <a:cs typeface="+mn-cs"/>
              </a:rPr>
              <a:t>5</a:t>
            </a:r>
            <a:r>
              <a:rPr kumimoji="1" lang="zh-CN" altLang="zh-CN" dirty="0">
                <a:latin typeface="+mn-lt"/>
                <a:ea typeface="+mn-ea"/>
                <a:cs typeface="+mn-cs"/>
              </a:rPr>
              <a:t>个学生坐在一起</a:t>
            </a:r>
            <a:endParaRPr kumimoji="1" lang="en-US" altLang="zh-CN" dirty="0">
              <a:latin typeface="+mn-lt"/>
              <a:ea typeface="+mn-ea"/>
              <a:cs typeface="+mn-cs"/>
            </a:endParaRPr>
          </a:p>
          <a:p>
            <a:pPr lvl="1"/>
            <a:r>
              <a:rPr kumimoji="1" lang="zh-CN" altLang="zh-CN" dirty="0">
                <a:latin typeface="+mn-lt"/>
                <a:ea typeface="+mn-ea"/>
              </a:rPr>
              <a:t>问第</a:t>
            </a:r>
            <a:r>
              <a:rPr kumimoji="1" lang="en-US" altLang="zh-CN" dirty="0">
                <a:latin typeface="+mn-lt"/>
                <a:ea typeface="+mn-ea"/>
              </a:rPr>
              <a:t>5</a:t>
            </a:r>
            <a:r>
              <a:rPr kumimoji="1" lang="zh-CN" altLang="zh-CN" dirty="0">
                <a:latin typeface="+mn-lt"/>
                <a:ea typeface="+mn-ea"/>
              </a:rPr>
              <a:t>个学生多少岁？他说比第</a:t>
            </a:r>
            <a:r>
              <a:rPr kumimoji="1" lang="en-US" altLang="zh-CN" dirty="0">
                <a:latin typeface="+mn-lt"/>
                <a:ea typeface="+mn-ea"/>
              </a:rPr>
              <a:t>4</a:t>
            </a:r>
            <a:r>
              <a:rPr kumimoji="1" lang="zh-CN" altLang="zh-CN" dirty="0">
                <a:latin typeface="+mn-lt"/>
                <a:ea typeface="+mn-ea"/>
              </a:rPr>
              <a:t>个学生大</a:t>
            </a:r>
            <a:r>
              <a:rPr kumimoji="1" lang="en-US" altLang="zh-CN" dirty="0">
                <a:latin typeface="+mn-lt"/>
                <a:ea typeface="+mn-ea"/>
              </a:rPr>
              <a:t>2</a:t>
            </a:r>
            <a:r>
              <a:rPr kumimoji="1" lang="zh-CN" altLang="zh-CN" dirty="0">
                <a:latin typeface="+mn-lt"/>
                <a:ea typeface="+mn-ea"/>
              </a:rPr>
              <a:t>岁</a:t>
            </a:r>
            <a:endParaRPr kumimoji="1" lang="en-US" altLang="zh-CN" dirty="0">
              <a:latin typeface="+mn-lt"/>
              <a:ea typeface="+mn-ea"/>
            </a:endParaRPr>
          </a:p>
          <a:p>
            <a:pPr lvl="1"/>
            <a:r>
              <a:rPr kumimoji="1" lang="zh-CN" altLang="zh-CN" dirty="0">
                <a:latin typeface="+mn-lt"/>
                <a:ea typeface="+mn-ea"/>
              </a:rPr>
              <a:t>问第</a:t>
            </a:r>
            <a:r>
              <a:rPr kumimoji="1" lang="en-US" altLang="zh-CN" dirty="0">
                <a:latin typeface="+mn-lt"/>
                <a:ea typeface="+mn-ea"/>
              </a:rPr>
              <a:t>4</a:t>
            </a:r>
            <a:r>
              <a:rPr kumimoji="1" lang="zh-CN" altLang="zh-CN" dirty="0">
                <a:latin typeface="+mn-lt"/>
                <a:ea typeface="+mn-ea"/>
              </a:rPr>
              <a:t>个学生岁数，他说比第</a:t>
            </a:r>
            <a:r>
              <a:rPr kumimoji="1" lang="en-US" altLang="zh-CN" dirty="0">
                <a:latin typeface="+mn-lt"/>
                <a:ea typeface="+mn-ea"/>
              </a:rPr>
              <a:t>3</a:t>
            </a:r>
            <a:r>
              <a:rPr kumimoji="1" lang="zh-CN" altLang="zh-CN" dirty="0">
                <a:latin typeface="+mn-lt"/>
                <a:ea typeface="+mn-ea"/>
              </a:rPr>
              <a:t>个学生大</a:t>
            </a:r>
            <a:r>
              <a:rPr kumimoji="1" lang="en-US" altLang="zh-CN" dirty="0">
                <a:latin typeface="+mn-lt"/>
                <a:ea typeface="+mn-ea"/>
              </a:rPr>
              <a:t>2</a:t>
            </a:r>
            <a:r>
              <a:rPr kumimoji="1" lang="zh-CN" altLang="zh-CN" dirty="0">
                <a:latin typeface="+mn-lt"/>
                <a:ea typeface="+mn-ea"/>
              </a:rPr>
              <a:t>岁</a:t>
            </a:r>
            <a:endParaRPr kumimoji="1" lang="en-US" altLang="zh-CN" dirty="0">
              <a:latin typeface="+mn-lt"/>
              <a:ea typeface="+mn-ea"/>
            </a:endParaRPr>
          </a:p>
          <a:p>
            <a:pPr lvl="1"/>
            <a:r>
              <a:rPr kumimoji="1" lang="zh-CN" altLang="zh-CN" dirty="0">
                <a:latin typeface="+mn-lt"/>
                <a:ea typeface="+mn-ea"/>
              </a:rPr>
              <a:t>问第</a:t>
            </a:r>
            <a:r>
              <a:rPr kumimoji="1" lang="en-US" altLang="zh-CN" dirty="0">
                <a:latin typeface="+mn-lt"/>
                <a:ea typeface="+mn-ea"/>
              </a:rPr>
              <a:t>3</a:t>
            </a:r>
            <a:r>
              <a:rPr kumimoji="1" lang="zh-CN" altLang="zh-CN" dirty="0">
                <a:latin typeface="+mn-lt"/>
                <a:ea typeface="+mn-ea"/>
              </a:rPr>
              <a:t>个学生，又说比第</a:t>
            </a:r>
            <a:r>
              <a:rPr kumimoji="1" lang="en-US" altLang="zh-CN" dirty="0">
                <a:latin typeface="+mn-lt"/>
                <a:ea typeface="+mn-ea"/>
              </a:rPr>
              <a:t>2</a:t>
            </a:r>
            <a:r>
              <a:rPr kumimoji="1" lang="zh-CN" altLang="zh-CN" dirty="0">
                <a:latin typeface="+mn-lt"/>
                <a:ea typeface="+mn-ea"/>
              </a:rPr>
              <a:t>个学生大</a:t>
            </a:r>
            <a:r>
              <a:rPr kumimoji="1" lang="en-US" altLang="zh-CN" dirty="0">
                <a:latin typeface="+mn-lt"/>
                <a:ea typeface="+mn-ea"/>
              </a:rPr>
              <a:t>2</a:t>
            </a:r>
            <a:r>
              <a:rPr kumimoji="1" lang="zh-CN" altLang="zh-CN" dirty="0">
                <a:latin typeface="+mn-lt"/>
                <a:ea typeface="+mn-ea"/>
              </a:rPr>
              <a:t>岁</a:t>
            </a:r>
            <a:endParaRPr kumimoji="1" lang="en-US" altLang="zh-CN" dirty="0">
              <a:latin typeface="+mn-lt"/>
              <a:ea typeface="+mn-ea"/>
            </a:endParaRPr>
          </a:p>
          <a:p>
            <a:pPr lvl="1"/>
            <a:r>
              <a:rPr kumimoji="1" lang="zh-CN" altLang="zh-CN" dirty="0">
                <a:latin typeface="+mn-lt"/>
                <a:ea typeface="+mn-ea"/>
              </a:rPr>
              <a:t>问第</a:t>
            </a:r>
            <a:r>
              <a:rPr kumimoji="1" lang="en-US" altLang="zh-CN" dirty="0">
                <a:latin typeface="+mn-lt"/>
                <a:ea typeface="+mn-ea"/>
              </a:rPr>
              <a:t>2</a:t>
            </a:r>
            <a:r>
              <a:rPr kumimoji="1" lang="zh-CN" altLang="zh-CN" dirty="0">
                <a:latin typeface="+mn-lt"/>
                <a:ea typeface="+mn-ea"/>
              </a:rPr>
              <a:t>个学生，说比第</a:t>
            </a:r>
            <a:r>
              <a:rPr kumimoji="1" lang="en-US" altLang="zh-CN" dirty="0">
                <a:latin typeface="+mn-lt"/>
                <a:ea typeface="+mn-ea"/>
              </a:rPr>
              <a:t>1</a:t>
            </a:r>
            <a:r>
              <a:rPr kumimoji="1" lang="zh-CN" altLang="zh-CN" dirty="0">
                <a:latin typeface="+mn-lt"/>
                <a:ea typeface="+mn-ea"/>
              </a:rPr>
              <a:t>个学生大</a:t>
            </a:r>
            <a:r>
              <a:rPr kumimoji="1" lang="en-US" altLang="zh-CN" dirty="0">
                <a:latin typeface="+mn-lt"/>
                <a:ea typeface="+mn-ea"/>
              </a:rPr>
              <a:t>2</a:t>
            </a:r>
            <a:r>
              <a:rPr kumimoji="1" lang="zh-CN" altLang="zh-CN" dirty="0">
                <a:latin typeface="+mn-lt"/>
                <a:ea typeface="+mn-ea"/>
              </a:rPr>
              <a:t>岁</a:t>
            </a:r>
            <a:endParaRPr kumimoji="1" lang="en-US" altLang="zh-CN" dirty="0">
              <a:latin typeface="+mn-lt"/>
              <a:ea typeface="+mn-ea"/>
            </a:endParaRPr>
          </a:p>
          <a:p>
            <a:pPr lvl="1"/>
            <a:r>
              <a:rPr kumimoji="1" lang="zh-CN" altLang="zh-CN" dirty="0">
                <a:latin typeface="+mn-lt"/>
                <a:ea typeface="+mn-ea"/>
              </a:rPr>
              <a:t>最后问第</a:t>
            </a:r>
            <a:r>
              <a:rPr kumimoji="1" lang="en-US" altLang="zh-CN" dirty="0">
                <a:latin typeface="+mn-lt"/>
                <a:ea typeface="+mn-ea"/>
              </a:rPr>
              <a:t>1</a:t>
            </a:r>
            <a:r>
              <a:rPr kumimoji="1" lang="zh-CN" altLang="zh-CN" dirty="0">
                <a:latin typeface="+mn-lt"/>
                <a:ea typeface="+mn-ea"/>
              </a:rPr>
              <a:t>个学生，他说是</a:t>
            </a:r>
            <a:r>
              <a:rPr kumimoji="1" lang="en-US" altLang="zh-CN" dirty="0">
                <a:latin typeface="+mn-lt"/>
                <a:ea typeface="+mn-ea"/>
              </a:rPr>
              <a:t>10</a:t>
            </a:r>
            <a:r>
              <a:rPr kumimoji="1" lang="zh-CN" altLang="zh-CN" dirty="0">
                <a:latin typeface="+mn-lt"/>
                <a:ea typeface="+mn-ea"/>
              </a:rPr>
              <a:t>岁</a:t>
            </a:r>
            <a:endParaRPr kumimoji="1" lang="en-US" altLang="zh-CN" dirty="0">
              <a:latin typeface="+mn-lt"/>
              <a:ea typeface="+mn-ea"/>
            </a:endParaRPr>
          </a:p>
          <a:p>
            <a:pPr lvl="1"/>
            <a:r>
              <a:rPr kumimoji="1" lang="zh-CN" altLang="zh-CN" dirty="0">
                <a:latin typeface="+mn-lt"/>
                <a:ea typeface="+mn-ea"/>
              </a:rPr>
              <a:t>请问第</a:t>
            </a:r>
            <a:r>
              <a:rPr kumimoji="1" lang="en-US" altLang="zh-CN" dirty="0">
                <a:latin typeface="+mn-lt"/>
                <a:ea typeface="+mn-ea"/>
              </a:rPr>
              <a:t>5</a:t>
            </a:r>
            <a:r>
              <a:rPr kumimoji="1" lang="zh-CN" altLang="zh-CN" dirty="0">
                <a:latin typeface="+mn-lt"/>
                <a:ea typeface="+mn-ea"/>
              </a:rPr>
              <a:t>个学生多大</a:t>
            </a:r>
            <a:endParaRPr kumimoji="1" lang="zh-CN" altLang="zh-CN" dirty="0">
              <a:latin typeface="+mn-lt"/>
              <a:ea typeface="+mn-ea"/>
            </a:endParaRPr>
          </a:p>
        </p:txBody>
      </p:sp>
      <p:pic>
        <p:nvPicPr>
          <p:cNvPr id="74756"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5.6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函数的递归调用</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75779" name="Rectangle 3"/>
          <p:cNvSpPr>
            <a:spLocks noGrp="1"/>
          </p:cNvSpPr>
          <p:nvPr>
            <p:ph idx="1"/>
          </p:nvPr>
        </p:nvSpPr>
        <p:spPr>
          <a:xfrm>
            <a:off x="1881188" y="1571625"/>
            <a:ext cx="8429625" cy="4643438"/>
          </a:xfrm>
        </p:spPr>
        <p:txBody>
          <a:bodyPr vert="horz" wrap="square" lIns="91440" tIns="45720" rIns="91440" bIns="45720" anchor="t" anchorCtr="0"/>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要求第５个年龄，就必须先知道第４个年龄</a:t>
            </a:r>
            <a:endParaRPr kumimoji="1" lang="en-US" altLang="zh-CN" dirty="0">
              <a:latin typeface="+mn-lt"/>
              <a:ea typeface="+mn-ea"/>
            </a:endParaRPr>
          </a:p>
          <a:p>
            <a:pPr lvl="1"/>
            <a:r>
              <a:rPr kumimoji="1" lang="zh-CN" altLang="zh-CN" dirty="0">
                <a:latin typeface="+mn-lt"/>
                <a:ea typeface="+mn-ea"/>
              </a:rPr>
              <a:t>要求第４个年龄必须先知道第３个年龄</a:t>
            </a:r>
            <a:endParaRPr kumimoji="1" lang="en-US" altLang="zh-CN" dirty="0">
              <a:latin typeface="+mn-lt"/>
              <a:ea typeface="+mn-ea"/>
            </a:endParaRPr>
          </a:p>
          <a:p>
            <a:pPr lvl="1"/>
            <a:r>
              <a:rPr kumimoji="1" lang="zh-CN" altLang="zh-CN" dirty="0">
                <a:latin typeface="+mn-lt"/>
                <a:ea typeface="+mn-ea"/>
              </a:rPr>
              <a:t>第３个年龄又取决于第２个年龄</a:t>
            </a:r>
            <a:endParaRPr kumimoji="1" lang="en-US" altLang="zh-CN" dirty="0">
              <a:latin typeface="+mn-lt"/>
              <a:ea typeface="+mn-ea"/>
            </a:endParaRPr>
          </a:p>
          <a:p>
            <a:pPr lvl="1"/>
            <a:r>
              <a:rPr kumimoji="1" lang="zh-CN" altLang="zh-CN" dirty="0">
                <a:latin typeface="+mn-lt"/>
                <a:ea typeface="+mn-ea"/>
              </a:rPr>
              <a:t>第２个年龄取决于第１个年龄</a:t>
            </a:r>
            <a:endParaRPr kumimoji="1" lang="en-US" altLang="zh-CN" dirty="0">
              <a:latin typeface="+mn-lt"/>
              <a:ea typeface="+mn-ea"/>
            </a:endParaRPr>
          </a:p>
          <a:p>
            <a:pPr lvl="1"/>
            <a:r>
              <a:rPr kumimoji="1" lang="zh-CN" altLang="zh-CN" dirty="0">
                <a:latin typeface="+mn-lt"/>
                <a:ea typeface="+mn-ea"/>
              </a:rPr>
              <a:t>每个学生年龄都比其前１个学生的年龄大２</a:t>
            </a:r>
            <a:endParaRPr kumimoji="1" lang="zh-CN" altLang="zh-CN" dirty="0">
              <a:latin typeface="+mn-lt"/>
              <a:ea typeface="+mn-ea"/>
            </a:endParaRPr>
          </a:p>
        </p:txBody>
      </p:sp>
      <p:pic>
        <p:nvPicPr>
          <p:cNvPr id="75780"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5779">
                                            <p:txEl>
                                              <p:charRg st="6" end="26"/>
                                            </p:txEl>
                                          </p:spTgt>
                                        </p:tgtEl>
                                        <p:attrNameLst>
                                          <p:attrName>style.visibility</p:attrName>
                                        </p:attrNameLst>
                                      </p:cBhvr>
                                      <p:to>
                                        <p:strVal val="visible"/>
                                      </p:to>
                                    </p:set>
                                    <p:animEffect transition="in" filter="blinds(horizontal)">
                                      <p:cBhvr>
                                        <p:cTn id="7" dur="500"/>
                                        <p:tgtEl>
                                          <p:spTgt spid="75779">
                                            <p:txEl>
                                              <p:charRg st="6" end="2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5779">
                                            <p:txEl>
                                              <p:charRg st="26" end="44"/>
                                            </p:txEl>
                                          </p:spTgt>
                                        </p:tgtEl>
                                        <p:attrNameLst>
                                          <p:attrName>style.visibility</p:attrName>
                                        </p:attrNameLst>
                                      </p:cBhvr>
                                      <p:to>
                                        <p:strVal val="visible"/>
                                      </p:to>
                                    </p:set>
                                    <p:animEffect transition="in" filter="blinds(horizontal)">
                                      <p:cBhvr>
                                        <p:cTn id="12" dur="500"/>
                                        <p:tgtEl>
                                          <p:spTgt spid="75779">
                                            <p:txEl>
                                              <p:charRg st="26" end="4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5779">
                                            <p:txEl>
                                              <p:charRg st="44" end="59"/>
                                            </p:txEl>
                                          </p:spTgt>
                                        </p:tgtEl>
                                        <p:attrNameLst>
                                          <p:attrName>style.visibility</p:attrName>
                                        </p:attrNameLst>
                                      </p:cBhvr>
                                      <p:to>
                                        <p:strVal val="visible"/>
                                      </p:to>
                                    </p:set>
                                    <p:animEffect transition="in" filter="blinds(horizontal)">
                                      <p:cBhvr>
                                        <p:cTn id="17" dur="500"/>
                                        <p:tgtEl>
                                          <p:spTgt spid="75779">
                                            <p:txEl>
                                              <p:charRg st="44" end="5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5779">
                                            <p:txEl>
                                              <p:charRg st="59" end="73"/>
                                            </p:txEl>
                                          </p:spTgt>
                                        </p:tgtEl>
                                        <p:attrNameLst>
                                          <p:attrName>style.visibility</p:attrName>
                                        </p:attrNameLst>
                                      </p:cBhvr>
                                      <p:to>
                                        <p:strVal val="visible"/>
                                      </p:to>
                                    </p:set>
                                    <p:animEffect transition="in" filter="blinds(horizontal)">
                                      <p:cBhvr>
                                        <p:cTn id="22" dur="500"/>
                                        <p:tgtEl>
                                          <p:spTgt spid="75779">
                                            <p:txEl>
                                              <p:charRg st="59" end="7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5779">
                                            <p:txEl>
                                              <p:charRg st="73" end="93"/>
                                            </p:txEl>
                                          </p:spTgt>
                                        </p:tgtEl>
                                        <p:attrNameLst>
                                          <p:attrName>style.visibility</p:attrName>
                                        </p:attrNameLst>
                                      </p:cBhvr>
                                      <p:to>
                                        <p:strVal val="visible"/>
                                      </p:to>
                                    </p:set>
                                    <p:animEffect transition="in" filter="blinds(horizontal)">
                                      <p:cBhvr>
                                        <p:cTn id="27" dur="500"/>
                                        <p:tgtEl>
                                          <p:spTgt spid="75779">
                                            <p:txEl>
                                              <p:charRg st="73" end="9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5.6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函数的递归调用</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028" name="Rectangle 3"/>
          <p:cNvSpPr>
            <a:spLocks noGrp="1"/>
          </p:cNvSpPr>
          <p:nvPr>
            <p:ph idx="1"/>
          </p:nvPr>
        </p:nvSpPr>
        <p:spPr>
          <a:xfrm>
            <a:off x="1881188" y="1571625"/>
            <a:ext cx="8429625" cy="4357688"/>
          </a:xfrm>
        </p:spPr>
        <p:txBody>
          <a:bodyPr vert="horz" wrap="square" lIns="91440" tIns="45720" rIns="91440" bIns="45720" anchor="t" anchorCtr="0"/>
          <a:p>
            <a:r>
              <a:rPr kumimoji="1" lang="zh-CN" altLang="zh-CN" dirty="0">
                <a:latin typeface="+mn-lt"/>
                <a:ea typeface="+mn-ea"/>
                <a:cs typeface="+mn-cs"/>
              </a:rPr>
              <a:t>解题思路：</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age(5)=age(4)+2</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age(4)=age(3)+2</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age(3)=age(2)+2</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age(2)=age(1)+2</a:t>
            </a:r>
            <a:endParaRPr kumimoji="1" lang="en-US"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age(1)=10</a:t>
            </a:r>
            <a:endParaRPr kumimoji="1" lang="en-US" altLang="zh-CN" dirty="0">
              <a:latin typeface="+mn-lt"/>
              <a:ea typeface="+mn-ea"/>
              <a:cs typeface="+mn-cs"/>
            </a:endParaRPr>
          </a:p>
        </p:txBody>
      </p:sp>
      <p:sp>
        <p:nvSpPr>
          <p:cNvPr id="4" name="右大括号 3"/>
          <p:cNvSpPr/>
          <p:nvPr/>
        </p:nvSpPr>
        <p:spPr>
          <a:xfrm>
            <a:off x="6167438" y="2643188"/>
            <a:ext cx="500062" cy="2786062"/>
          </a:xfrm>
          <a:prstGeom prst="rightBrace">
            <a:avLst>
              <a:gd name="adj1" fmla="val 8331"/>
              <a:gd name="adj2" fmla="val 50000"/>
            </a:avLst>
          </a:prstGeom>
          <a:solidFill>
            <a:schemeClr val="accent1"/>
          </a:solid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30"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3729" name="Object 1"/>
          <p:cNvGraphicFramePr/>
          <p:nvPr/>
        </p:nvGraphicFramePr>
        <p:xfrm>
          <a:off x="4595813" y="5429250"/>
          <a:ext cx="5148262" cy="1143000"/>
        </p:xfrm>
        <a:graphic>
          <a:graphicData uri="http://schemas.openxmlformats.org/presentationml/2006/ole">
            <mc:AlternateContent xmlns:mc="http://schemas.openxmlformats.org/markup-compatibility/2006">
              <mc:Choice xmlns:v="urn:schemas-microsoft-com:vml" Requires="v">
                <p:oleObj spid="_x0000_s3077" name="" r:id="rId1" imgW="1929765" imgH="431800" progId="Equation.3">
                  <p:embed/>
                </p:oleObj>
              </mc:Choice>
              <mc:Fallback>
                <p:oleObj name="" r:id="rId1" imgW="1929765" imgH="431800" progId="Equation.3">
                  <p:embed/>
                  <p:pic>
                    <p:nvPicPr>
                      <p:cNvPr id="0" name="图片 3076"/>
                      <p:cNvPicPr/>
                      <p:nvPr/>
                    </p:nvPicPr>
                    <p:blipFill>
                      <a:blip r:embed="rId2"/>
                      <a:stretch>
                        <a:fillRect/>
                      </a:stretch>
                    </p:blipFill>
                    <p:spPr>
                      <a:xfrm>
                        <a:off x="4595813" y="5429250"/>
                        <a:ext cx="5148262" cy="1143000"/>
                      </a:xfrm>
                      <a:prstGeom prst="rect">
                        <a:avLst/>
                      </a:prstGeom>
                      <a:noFill/>
                      <a:ln w="38100">
                        <a:noFill/>
                        <a:miter/>
                      </a:ln>
                    </p:spPr>
                  </p:pic>
                </p:oleObj>
              </mc:Fallback>
            </mc:AlternateContent>
          </a:graphicData>
        </a:graphic>
      </p:graphicFrame>
      <p:pic>
        <p:nvPicPr>
          <p:cNvPr id="1031" name="图片 6"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3729"/>
                                        </p:tgtEl>
                                        <p:attrNameLst>
                                          <p:attrName>style.visibility</p:attrName>
                                        </p:attrNameLst>
                                      </p:cBhvr>
                                      <p:to>
                                        <p:strVal val="visible"/>
                                      </p:to>
                                    </p:set>
                                    <p:animEffect transition="in" filter="blinds(horizontal)">
                                      <p:cBhvr>
                                        <p:cTn id="12" dur="500"/>
                                        <p:tgtEl>
                                          <p:spTgt spid="737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881188" y="500063"/>
            <a:ext cx="2786062" cy="1143000"/>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   age(5)</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=age(4)+2</a:t>
            </a:r>
            <a:endParaRPr kumimoji="1" lang="en-US" altLang="zh-CN" sz="2800" dirty="0">
              <a:latin typeface="+mn-lt"/>
              <a:ea typeface="+mn-ea"/>
              <a:cs typeface="+mn-cs"/>
            </a:endParaRPr>
          </a:p>
          <a:p>
            <a:pPr>
              <a:buFont typeface="Wingdings" panose="05000000000000000000" pitchFamily="2" charset="2"/>
              <a:buNone/>
            </a:pPr>
            <a:endParaRPr kumimoji="1" lang="zh-CN" altLang="en-US" sz="2800" dirty="0">
              <a:latin typeface="+mn-lt"/>
              <a:ea typeface="+mn-ea"/>
              <a:cs typeface="+mn-cs"/>
            </a:endParaRPr>
          </a:p>
        </p:txBody>
      </p:sp>
      <p:cxnSp>
        <p:nvCxnSpPr>
          <p:cNvPr id="12" name="直接连接符 11"/>
          <p:cNvCxnSpPr/>
          <p:nvPr/>
        </p:nvCxnSpPr>
        <p:spPr>
          <a:xfrm rot="10800000">
            <a:off x="1881188" y="1046163"/>
            <a:ext cx="2357437" cy="0"/>
          </a:xfrm>
          <a:prstGeom prst="line">
            <a:avLst/>
          </a:prstGeom>
          <a:ln w="38100" cap="flat" cmpd="sng">
            <a:solidFill>
              <a:srgbClr val="9D138D"/>
            </a:solidFill>
            <a:prstDash val="solid"/>
            <a:miter/>
            <a:headEnd type="none" w="med" len="med"/>
            <a:tailEnd type="none" w="med" len="med"/>
          </a:ln>
        </p:spPr>
      </p:cxnSp>
      <p:sp>
        <p:nvSpPr>
          <p:cNvPr id="16" name="内容占位符 2"/>
          <p:cNvSpPr txBox="1"/>
          <p:nvPr/>
        </p:nvSpPr>
        <p:spPr bwMode="auto">
          <a:xfrm>
            <a:off x="2381250" y="1714500"/>
            <a:ext cx="2786063"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age(4)</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=age(3)+2</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17" name="直接连接符 16"/>
          <p:cNvCxnSpPr/>
          <p:nvPr/>
        </p:nvCxnSpPr>
        <p:spPr>
          <a:xfrm rot="10800000">
            <a:off x="2381250" y="2260600"/>
            <a:ext cx="2357438" cy="0"/>
          </a:xfrm>
          <a:prstGeom prst="line">
            <a:avLst/>
          </a:prstGeom>
          <a:ln w="38100" cap="flat" cmpd="sng">
            <a:solidFill>
              <a:srgbClr val="9D138D"/>
            </a:solidFill>
            <a:prstDash val="solid"/>
            <a:miter/>
            <a:headEnd type="none" w="med" len="med"/>
            <a:tailEnd type="none" w="med" len="med"/>
          </a:ln>
        </p:spPr>
      </p:cxnSp>
      <p:sp>
        <p:nvSpPr>
          <p:cNvPr id="18" name="内容占位符 2"/>
          <p:cNvSpPr txBox="1"/>
          <p:nvPr/>
        </p:nvSpPr>
        <p:spPr bwMode="auto">
          <a:xfrm>
            <a:off x="2952750" y="3000375"/>
            <a:ext cx="2786063"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age(3)</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=age(2)+2</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19" name="直接连接符 18"/>
          <p:cNvCxnSpPr/>
          <p:nvPr/>
        </p:nvCxnSpPr>
        <p:spPr>
          <a:xfrm rot="10800000">
            <a:off x="2952750" y="3546475"/>
            <a:ext cx="2357438" cy="0"/>
          </a:xfrm>
          <a:prstGeom prst="line">
            <a:avLst/>
          </a:prstGeom>
          <a:ln w="38100" cap="flat" cmpd="sng">
            <a:solidFill>
              <a:srgbClr val="9D138D"/>
            </a:solidFill>
            <a:prstDash val="solid"/>
            <a:miter/>
            <a:headEnd type="none" w="med" len="med"/>
            <a:tailEnd type="none" w="med" len="med"/>
          </a:ln>
        </p:spPr>
      </p:cxnSp>
      <p:sp>
        <p:nvSpPr>
          <p:cNvPr id="20" name="内容占位符 2"/>
          <p:cNvSpPr txBox="1"/>
          <p:nvPr/>
        </p:nvSpPr>
        <p:spPr bwMode="auto">
          <a:xfrm>
            <a:off x="3452813" y="4286250"/>
            <a:ext cx="2786063"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age(2)</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=age(1)+2</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21" name="直接连接符 20"/>
          <p:cNvCxnSpPr/>
          <p:nvPr/>
        </p:nvCxnSpPr>
        <p:spPr>
          <a:xfrm rot="10800000">
            <a:off x="3452813" y="4832350"/>
            <a:ext cx="2357437" cy="0"/>
          </a:xfrm>
          <a:prstGeom prst="line">
            <a:avLst/>
          </a:prstGeom>
          <a:ln w="38100" cap="flat" cmpd="sng">
            <a:solidFill>
              <a:srgbClr val="9D138D"/>
            </a:solidFill>
            <a:prstDash val="solid"/>
            <a:miter/>
            <a:headEnd type="none" w="med" len="med"/>
            <a:tailEnd type="none" w="med" len="med"/>
          </a:ln>
        </p:spPr>
      </p:cxnSp>
      <p:sp>
        <p:nvSpPr>
          <p:cNvPr id="22" name="内容占位符 2"/>
          <p:cNvSpPr txBox="1"/>
          <p:nvPr/>
        </p:nvSpPr>
        <p:spPr bwMode="auto">
          <a:xfrm>
            <a:off x="4953000" y="5500688"/>
            <a:ext cx="2786063"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age(1)</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=10</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23" name="直接连接符 22"/>
          <p:cNvCxnSpPr/>
          <p:nvPr/>
        </p:nvCxnSpPr>
        <p:spPr>
          <a:xfrm rot="10800000">
            <a:off x="4953000" y="6046788"/>
            <a:ext cx="2357438" cy="0"/>
          </a:xfrm>
          <a:prstGeom prst="line">
            <a:avLst/>
          </a:prstGeom>
          <a:ln w="38100" cap="flat" cmpd="sng">
            <a:solidFill>
              <a:srgbClr val="FF0000"/>
            </a:solidFill>
            <a:prstDash val="solid"/>
            <a:miter/>
            <a:headEnd type="none" w="med" len="med"/>
            <a:tailEnd type="none" w="med" len="med"/>
          </a:ln>
        </p:spPr>
      </p:cxnSp>
      <p:sp>
        <p:nvSpPr>
          <p:cNvPr id="30" name="内容占位符 2"/>
          <p:cNvSpPr txBox="1"/>
          <p:nvPr/>
        </p:nvSpPr>
        <p:spPr bwMode="auto">
          <a:xfrm>
            <a:off x="6596063" y="4286250"/>
            <a:ext cx="2071688"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age(2)</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=12</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35" name="直接连接符 34"/>
          <p:cNvCxnSpPr/>
          <p:nvPr/>
        </p:nvCxnSpPr>
        <p:spPr>
          <a:xfrm>
            <a:off x="6667500" y="4837113"/>
            <a:ext cx="1643063" cy="0"/>
          </a:xfrm>
          <a:prstGeom prst="line">
            <a:avLst/>
          </a:prstGeom>
          <a:ln w="38100" cap="flat" cmpd="sng">
            <a:solidFill>
              <a:srgbClr val="00B050"/>
            </a:solidFill>
            <a:prstDash val="solid"/>
            <a:miter/>
            <a:headEnd type="none" w="med" len="med"/>
            <a:tailEnd type="none" w="med" len="med"/>
          </a:ln>
        </p:spPr>
      </p:cxnSp>
      <p:sp>
        <p:nvSpPr>
          <p:cNvPr id="36" name="内容占位符 2"/>
          <p:cNvSpPr txBox="1"/>
          <p:nvPr/>
        </p:nvSpPr>
        <p:spPr bwMode="auto">
          <a:xfrm>
            <a:off x="7453313" y="3071813"/>
            <a:ext cx="2071688"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age(3)</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=14</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37" name="直接连接符 36"/>
          <p:cNvCxnSpPr/>
          <p:nvPr/>
        </p:nvCxnSpPr>
        <p:spPr>
          <a:xfrm>
            <a:off x="7524750" y="3622675"/>
            <a:ext cx="1643063" cy="0"/>
          </a:xfrm>
          <a:prstGeom prst="line">
            <a:avLst/>
          </a:prstGeom>
          <a:ln w="38100" cap="flat" cmpd="sng">
            <a:solidFill>
              <a:srgbClr val="00B050"/>
            </a:solidFill>
            <a:prstDash val="solid"/>
            <a:miter/>
            <a:headEnd type="none" w="med" len="med"/>
            <a:tailEnd type="none" w="med" len="med"/>
          </a:ln>
        </p:spPr>
      </p:cxnSp>
      <p:sp>
        <p:nvSpPr>
          <p:cNvPr id="38" name="内容占位符 2"/>
          <p:cNvSpPr txBox="1"/>
          <p:nvPr/>
        </p:nvSpPr>
        <p:spPr bwMode="auto">
          <a:xfrm>
            <a:off x="8167688" y="1714500"/>
            <a:ext cx="2071688"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age(4)</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=16</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39" name="直接连接符 38"/>
          <p:cNvCxnSpPr/>
          <p:nvPr/>
        </p:nvCxnSpPr>
        <p:spPr>
          <a:xfrm>
            <a:off x="8239125" y="2265363"/>
            <a:ext cx="1643063" cy="0"/>
          </a:xfrm>
          <a:prstGeom prst="line">
            <a:avLst/>
          </a:prstGeom>
          <a:ln w="38100" cap="flat" cmpd="sng">
            <a:solidFill>
              <a:srgbClr val="00B050"/>
            </a:solidFill>
            <a:prstDash val="solid"/>
            <a:miter/>
            <a:headEnd type="none" w="med" len="med"/>
            <a:tailEnd type="none" w="med" len="med"/>
          </a:ln>
        </p:spPr>
      </p:cxnSp>
      <p:sp>
        <p:nvSpPr>
          <p:cNvPr id="40" name="内容占位符 2"/>
          <p:cNvSpPr txBox="1"/>
          <p:nvPr/>
        </p:nvSpPr>
        <p:spPr bwMode="auto">
          <a:xfrm>
            <a:off x="8453438" y="428625"/>
            <a:ext cx="2071688"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age(5)</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=18</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41" name="直接连接符 40"/>
          <p:cNvCxnSpPr/>
          <p:nvPr/>
        </p:nvCxnSpPr>
        <p:spPr>
          <a:xfrm>
            <a:off x="8453438" y="1000125"/>
            <a:ext cx="1643062" cy="0"/>
          </a:xfrm>
          <a:prstGeom prst="line">
            <a:avLst/>
          </a:prstGeom>
          <a:ln w="38100" cap="flat" cmpd="sng">
            <a:solidFill>
              <a:srgbClr val="00B050"/>
            </a:solidFill>
            <a:prstDash val="solid"/>
            <a:miter/>
            <a:headEnd type="none" w="med" len="med"/>
            <a:tailEnd type="none" w="med" len="med"/>
          </a:ln>
        </p:spPr>
      </p:cxnSp>
      <p:cxnSp>
        <p:nvCxnSpPr>
          <p:cNvPr id="76820" name="直接连接符 47"/>
          <p:cNvCxnSpPr/>
          <p:nvPr/>
        </p:nvCxnSpPr>
        <p:spPr>
          <a:xfrm rot="5400000">
            <a:off x="3702050" y="2963863"/>
            <a:ext cx="4786313" cy="0"/>
          </a:xfrm>
          <a:prstGeom prst="line">
            <a:avLst/>
          </a:prstGeom>
          <a:ln w="38100" cap="flat" cmpd="sng">
            <a:solidFill>
              <a:srgbClr val="FF0000"/>
            </a:solidFill>
            <a:prstDash val="dash"/>
            <a:miter/>
            <a:headEnd type="none" w="med" len="med"/>
            <a:tailEnd type="none" w="med" len="med"/>
          </a:ln>
        </p:spPr>
      </p:cxnSp>
      <p:cxnSp>
        <p:nvCxnSpPr>
          <p:cNvPr id="50" name="直接箭头连接符 55"/>
          <p:cNvCxnSpPr/>
          <p:nvPr/>
        </p:nvCxnSpPr>
        <p:spPr>
          <a:xfrm rot="-5400000" flipH="1">
            <a:off x="2667000" y="1571625"/>
            <a:ext cx="357188" cy="214313"/>
          </a:xfrm>
          <a:prstGeom prst="straightConnector1">
            <a:avLst/>
          </a:prstGeom>
          <a:ln w="38100" cap="flat" cmpd="sng">
            <a:solidFill>
              <a:srgbClr val="FF0000"/>
            </a:solidFill>
            <a:prstDash val="solid"/>
            <a:miter/>
            <a:headEnd type="none" w="med" len="med"/>
            <a:tailEnd type="arrow" w="med" len="med"/>
          </a:ln>
        </p:spPr>
      </p:cxnSp>
      <p:cxnSp>
        <p:nvCxnSpPr>
          <p:cNvPr id="53" name="直接箭头连接符 55"/>
          <p:cNvCxnSpPr/>
          <p:nvPr/>
        </p:nvCxnSpPr>
        <p:spPr>
          <a:xfrm rot="-5400000" flipH="1">
            <a:off x="3309938" y="2786063"/>
            <a:ext cx="357187" cy="214312"/>
          </a:xfrm>
          <a:prstGeom prst="straightConnector1">
            <a:avLst/>
          </a:prstGeom>
          <a:ln w="38100" cap="flat" cmpd="sng">
            <a:solidFill>
              <a:srgbClr val="FF0000"/>
            </a:solidFill>
            <a:prstDash val="solid"/>
            <a:miter/>
            <a:headEnd type="none" w="med" len="med"/>
            <a:tailEnd type="arrow" w="med" len="med"/>
          </a:ln>
        </p:spPr>
      </p:cxnSp>
      <p:cxnSp>
        <p:nvCxnSpPr>
          <p:cNvPr id="54" name="直接箭头连接符 55"/>
          <p:cNvCxnSpPr/>
          <p:nvPr/>
        </p:nvCxnSpPr>
        <p:spPr>
          <a:xfrm rot="-5400000" flipH="1">
            <a:off x="3810000" y="4071938"/>
            <a:ext cx="357188" cy="214312"/>
          </a:xfrm>
          <a:prstGeom prst="straightConnector1">
            <a:avLst/>
          </a:prstGeom>
          <a:ln w="38100" cap="flat" cmpd="sng">
            <a:solidFill>
              <a:srgbClr val="FF0000"/>
            </a:solidFill>
            <a:prstDash val="solid"/>
            <a:miter/>
            <a:headEnd type="none" w="med" len="med"/>
            <a:tailEnd type="arrow" w="med" len="med"/>
          </a:ln>
        </p:spPr>
      </p:cxnSp>
      <p:cxnSp>
        <p:nvCxnSpPr>
          <p:cNvPr id="55" name="直接箭头连接符 55"/>
          <p:cNvCxnSpPr/>
          <p:nvPr/>
        </p:nvCxnSpPr>
        <p:spPr>
          <a:xfrm>
            <a:off x="4953000" y="5357813"/>
            <a:ext cx="500063" cy="357187"/>
          </a:xfrm>
          <a:prstGeom prst="straightConnector1">
            <a:avLst/>
          </a:prstGeom>
          <a:ln w="38100" cap="flat" cmpd="sng">
            <a:solidFill>
              <a:srgbClr val="FF0000"/>
            </a:solidFill>
            <a:prstDash val="solid"/>
            <a:miter/>
            <a:headEnd type="none" w="med" len="med"/>
            <a:tailEnd type="arrow" w="med" len="med"/>
          </a:ln>
        </p:spPr>
      </p:cxnSp>
      <p:sp>
        <p:nvSpPr>
          <p:cNvPr id="59" name="内容占位符 2"/>
          <p:cNvSpPr txBox="1"/>
          <p:nvPr/>
        </p:nvSpPr>
        <p:spPr bwMode="auto">
          <a:xfrm>
            <a:off x="2095500" y="5500688"/>
            <a:ext cx="2000250" cy="500063"/>
          </a:xfrm>
          <a:prstGeom prst="rect">
            <a:avLst/>
          </a:prstGeom>
          <a:solidFill>
            <a:srgbClr val="CCECFF"/>
          </a:solidFill>
          <a:ln w="9525">
            <a:noFill/>
            <a:miter lim="800000"/>
          </a:ln>
        </p:spPr>
        <p:txBody>
          <a:bodyPr/>
          <a:lstStyle/>
          <a:p>
            <a:pPr marL="342900" marR="0" indent="-342900" algn="ctr"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solidFill>
                  <a:srgbClr val="0000CC"/>
                </a:solidFill>
                <a:latin typeface="+mn-lt"/>
                <a:ea typeface="+mn-ea"/>
                <a:cs typeface="+mn-cs"/>
              </a:rPr>
              <a:t> </a:t>
            </a:r>
            <a:r>
              <a:rPr kumimoji="1" lang="zh-CN" altLang="en-US" sz="2800" b="1" kern="0" cap="none" spc="0" normalizeH="0" baseline="0" noProof="0" dirty="0">
                <a:solidFill>
                  <a:srgbClr val="0000CC"/>
                </a:solidFill>
                <a:latin typeface="+mn-lt"/>
                <a:ea typeface="+mn-ea"/>
                <a:cs typeface="+mn-cs"/>
              </a:rPr>
              <a:t>回溯阶段</a:t>
            </a:r>
            <a:endParaRPr kumimoji="1" lang="zh-CN" altLang="en-US" sz="2800" b="1" kern="0" cap="none" spc="0" normalizeH="0" baseline="0" noProof="0" dirty="0">
              <a:solidFill>
                <a:srgbClr val="0000CC"/>
              </a:solidFill>
              <a:latin typeface="+mn-lt"/>
              <a:ea typeface="+mn-ea"/>
              <a:cs typeface="+mn-cs"/>
            </a:endParaRPr>
          </a:p>
        </p:txBody>
      </p:sp>
      <p:cxnSp>
        <p:nvCxnSpPr>
          <p:cNvPr id="60" name="直接箭头连接符 55"/>
          <p:cNvCxnSpPr/>
          <p:nvPr/>
        </p:nvCxnSpPr>
        <p:spPr>
          <a:xfrm rot="5400000" flipH="1" flipV="1">
            <a:off x="6524625" y="5143500"/>
            <a:ext cx="500063" cy="357188"/>
          </a:xfrm>
          <a:prstGeom prst="straightConnector1">
            <a:avLst/>
          </a:prstGeom>
          <a:ln w="38100" cap="flat" cmpd="sng">
            <a:solidFill>
              <a:srgbClr val="FF0000"/>
            </a:solidFill>
            <a:prstDash val="solid"/>
            <a:miter/>
            <a:headEnd type="none" w="med" len="med"/>
            <a:tailEnd type="arrow" w="med" len="med"/>
          </a:ln>
        </p:spPr>
      </p:cxnSp>
      <p:cxnSp>
        <p:nvCxnSpPr>
          <p:cNvPr id="62" name="直接箭头连接符 55"/>
          <p:cNvCxnSpPr/>
          <p:nvPr/>
        </p:nvCxnSpPr>
        <p:spPr>
          <a:xfrm rot="5400000" flipH="1" flipV="1">
            <a:off x="7381875" y="4000500"/>
            <a:ext cx="500063" cy="357188"/>
          </a:xfrm>
          <a:prstGeom prst="straightConnector1">
            <a:avLst/>
          </a:prstGeom>
          <a:ln w="38100" cap="flat" cmpd="sng">
            <a:solidFill>
              <a:srgbClr val="FF0000"/>
            </a:solidFill>
            <a:prstDash val="solid"/>
            <a:miter/>
            <a:headEnd type="none" w="med" len="med"/>
            <a:tailEnd type="arrow" w="med" len="med"/>
          </a:ln>
        </p:spPr>
      </p:cxnSp>
      <p:cxnSp>
        <p:nvCxnSpPr>
          <p:cNvPr id="63" name="直接箭头连接符 55"/>
          <p:cNvCxnSpPr/>
          <p:nvPr/>
        </p:nvCxnSpPr>
        <p:spPr>
          <a:xfrm rot="5400000" flipH="1" flipV="1">
            <a:off x="8096250" y="2786063"/>
            <a:ext cx="500063" cy="357187"/>
          </a:xfrm>
          <a:prstGeom prst="straightConnector1">
            <a:avLst/>
          </a:prstGeom>
          <a:ln w="38100" cap="flat" cmpd="sng">
            <a:solidFill>
              <a:srgbClr val="FF0000"/>
            </a:solidFill>
            <a:prstDash val="solid"/>
            <a:miter/>
            <a:headEnd type="none" w="med" len="med"/>
            <a:tailEnd type="arrow" w="med" len="med"/>
          </a:ln>
        </p:spPr>
      </p:cxnSp>
      <p:cxnSp>
        <p:nvCxnSpPr>
          <p:cNvPr id="64" name="直接箭头连接符 55"/>
          <p:cNvCxnSpPr/>
          <p:nvPr/>
        </p:nvCxnSpPr>
        <p:spPr>
          <a:xfrm rot="5400000" flipH="1" flipV="1">
            <a:off x="8810625" y="1428750"/>
            <a:ext cx="500063" cy="357188"/>
          </a:xfrm>
          <a:prstGeom prst="straightConnector1">
            <a:avLst/>
          </a:prstGeom>
          <a:ln w="38100" cap="flat" cmpd="sng">
            <a:solidFill>
              <a:srgbClr val="FF0000"/>
            </a:solidFill>
            <a:prstDash val="solid"/>
            <a:miter/>
            <a:headEnd type="none" w="med" len="med"/>
            <a:tailEnd type="arrow" w="med" len="med"/>
          </a:ln>
        </p:spPr>
      </p:cxnSp>
      <p:sp>
        <p:nvSpPr>
          <p:cNvPr id="65" name="内容占位符 2"/>
          <p:cNvSpPr txBox="1"/>
          <p:nvPr/>
        </p:nvSpPr>
        <p:spPr bwMode="auto">
          <a:xfrm>
            <a:off x="8096250" y="5500688"/>
            <a:ext cx="1857375" cy="500063"/>
          </a:xfrm>
          <a:prstGeom prst="rect">
            <a:avLst/>
          </a:prstGeom>
          <a:solidFill>
            <a:srgbClr val="CCECFF"/>
          </a:solidFill>
          <a:ln w="9525">
            <a:noFill/>
            <a:miter lim="800000"/>
          </a:ln>
        </p:spPr>
        <p:txBody>
          <a:bodyPr/>
          <a:lstStyle/>
          <a:p>
            <a:pPr marL="342900" marR="0" indent="-342900" algn="ctr"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solidFill>
                  <a:srgbClr val="0000CC"/>
                </a:solidFill>
                <a:latin typeface="+mn-lt"/>
                <a:ea typeface="+mn-ea"/>
                <a:cs typeface="+mn-cs"/>
              </a:rPr>
              <a:t> </a:t>
            </a:r>
            <a:r>
              <a:rPr kumimoji="1" lang="zh-CN" altLang="en-US" sz="2800" b="1" kern="0" cap="none" spc="0" normalizeH="0" baseline="0" noProof="0" dirty="0">
                <a:solidFill>
                  <a:srgbClr val="0000CC"/>
                </a:solidFill>
                <a:latin typeface="+mn-lt"/>
                <a:ea typeface="+mn-ea"/>
                <a:cs typeface="+mn-cs"/>
              </a:rPr>
              <a:t>递推阶段</a:t>
            </a:r>
            <a:endParaRPr kumimoji="1" lang="zh-CN" altLang="en-US" sz="2800" b="1" kern="0" cap="none" spc="0" normalizeH="0" baseline="0" noProof="0" dirty="0">
              <a:solidFill>
                <a:srgbClr val="0000CC"/>
              </a:solidFill>
              <a:latin typeface="+mn-lt"/>
              <a:ea typeface="+mn-ea"/>
              <a:cs typeface="+mn-cs"/>
            </a:endParaRPr>
          </a:p>
        </p:txBody>
      </p:sp>
      <p:pic>
        <p:nvPicPr>
          <p:cNvPr id="76831" name="图片 30"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xEl>
                                              <p:charRg st="0" end="10"/>
                                            </p:txEl>
                                          </p:spTgt>
                                        </p:tgtEl>
                                        <p:attrNameLst>
                                          <p:attrName>style.visibility</p:attrName>
                                        </p:attrNameLst>
                                      </p:cBhvr>
                                      <p:to>
                                        <p:strVal val="visible"/>
                                      </p:to>
                                    </p:set>
                                    <p:animEffect transition="in" filter="blinds(horizontal)">
                                      <p:cBhvr>
                                        <p:cTn id="7" dur="500"/>
                                        <p:tgtEl>
                                          <p:spTgt spid="3">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lide(fromLeft)">
                                      <p:cBhvr>
                                        <p:cTn id="12" dur="500"/>
                                        <p:tgtEl>
                                          <p:spTgt spid="12"/>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3">
                                            <p:txEl>
                                              <p:charRg st="10" end="20"/>
                                            </p:txEl>
                                          </p:spTgt>
                                        </p:tgtEl>
                                        <p:attrNameLst>
                                          <p:attrName>style.visibility</p:attrName>
                                        </p:attrNameLst>
                                      </p:cBhvr>
                                      <p:to>
                                        <p:strVal val="visible"/>
                                      </p:to>
                                    </p:set>
                                    <p:animEffect transition="in" filter="blinds(horizontal)">
                                      <p:cBhvr>
                                        <p:cTn id="16" dur="500"/>
                                        <p:tgtEl>
                                          <p:spTgt spid="3">
                                            <p:txEl>
                                              <p:charRg st="10" end="2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box(in)">
                                      <p:cBhvr>
                                        <p:cTn id="21" dur="500"/>
                                        <p:tgtEl>
                                          <p:spTgt spid="50"/>
                                        </p:tgtEl>
                                      </p:cBhvr>
                                    </p:animEffect>
                                  </p:childTnLst>
                                </p:cTn>
                              </p:par>
                            </p:childTnLst>
                          </p:cTn>
                        </p:par>
                        <p:par>
                          <p:cTn id="22" fill="hold">
                            <p:stCondLst>
                              <p:cond delay="500"/>
                            </p:stCondLst>
                            <p:childTnLst>
                              <p:par>
                                <p:cTn id="23" presetID="3" presetClass="entr" presetSubtype="10" fill="hold" nodeType="afterEffect">
                                  <p:stCondLst>
                                    <p:cond delay="0"/>
                                  </p:stCondLst>
                                  <p:childTnLst>
                                    <p:set>
                                      <p:cBhvr>
                                        <p:cTn id="24" dur="1" fill="hold">
                                          <p:stCondLst>
                                            <p:cond delay="0"/>
                                          </p:stCondLst>
                                        </p:cTn>
                                        <p:tgtEl>
                                          <p:spTgt spid="16">
                                            <p:txEl>
                                              <p:charRg st="0" end="10"/>
                                            </p:txEl>
                                          </p:spTgt>
                                        </p:tgtEl>
                                        <p:attrNameLst>
                                          <p:attrName>style.visibility</p:attrName>
                                        </p:attrNameLst>
                                      </p:cBhvr>
                                      <p:to>
                                        <p:strVal val="visible"/>
                                      </p:to>
                                    </p:set>
                                    <p:animEffect transition="in" filter="blinds(horizontal)">
                                      <p:cBhvr>
                                        <p:cTn id="25" dur="500"/>
                                        <p:tgtEl>
                                          <p:spTgt spid="16">
                                            <p:txEl>
                                              <p:charRg st="0" end="1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slide(fromLeft)">
                                      <p:cBhvr>
                                        <p:cTn id="30" dur="500"/>
                                        <p:tgtEl>
                                          <p:spTgt spid="17"/>
                                        </p:tgtEl>
                                      </p:cBhvr>
                                    </p:animEffect>
                                  </p:childTnLst>
                                </p:cTn>
                              </p:par>
                            </p:childTnLst>
                          </p:cTn>
                        </p:par>
                        <p:par>
                          <p:cTn id="31" fill="hold">
                            <p:stCondLst>
                              <p:cond delay="500"/>
                            </p:stCondLst>
                            <p:childTnLst>
                              <p:par>
                                <p:cTn id="32" presetID="3" presetClass="entr" presetSubtype="10" fill="hold" nodeType="afterEffect">
                                  <p:stCondLst>
                                    <p:cond delay="0"/>
                                  </p:stCondLst>
                                  <p:childTnLst>
                                    <p:set>
                                      <p:cBhvr>
                                        <p:cTn id="33" dur="1" fill="hold">
                                          <p:stCondLst>
                                            <p:cond delay="0"/>
                                          </p:stCondLst>
                                        </p:cTn>
                                        <p:tgtEl>
                                          <p:spTgt spid="16">
                                            <p:txEl>
                                              <p:charRg st="10" end="20"/>
                                            </p:txEl>
                                          </p:spTgt>
                                        </p:tgtEl>
                                        <p:attrNameLst>
                                          <p:attrName>style.visibility</p:attrName>
                                        </p:attrNameLst>
                                      </p:cBhvr>
                                      <p:to>
                                        <p:strVal val="visible"/>
                                      </p:to>
                                    </p:set>
                                    <p:animEffect transition="in" filter="blinds(horizontal)">
                                      <p:cBhvr>
                                        <p:cTn id="34" dur="500"/>
                                        <p:tgtEl>
                                          <p:spTgt spid="16">
                                            <p:txEl>
                                              <p:charRg st="10" end="2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box(in)">
                                      <p:cBhvr>
                                        <p:cTn id="39" dur="500"/>
                                        <p:tgtEl>
                                          <p:spTgt spid="53"/>
                                        </p:tgtEl>
                                      </p:cBhvr>
                                    </p:animEffect>
                                  </p:childTnLst>
                                </p:cTn>
                              </p:par>
                            </p:childTnLst>
                          </p:cTn>
                        </p:par>
                        <p:par>
                          <p:cTn id="40" fill="hold">
                            <p:stCondLst>
                              <p:cond delay="500"/>
                            </p:stCondLst>
                            <p:childTnLst>
                              <p:par>
                                <p:cTn id="41" presetID="3" presetClass="entr" presetSubtype="10" fill="hold" nodeType="afterEffect">
                                  <p:stCondLst>
                                    <p:cond delay="0"/>
                                  </p:stCondLst>
                                  <p:childTnLst>
                                    <p:set>
                                      <p:cBhvr>
                                        <p:cTn id="42" dur="1" fill="hold">
                                          <p:stCondLst>
                                            <p:cond delay="0"/>
                                          </p:stCondLst>
                                        </p:cTn>
                                        <p:tgtEl>
                                          <p:spTgt spid="18">
                                            <p:txEl>
                                              <p:charRg st="0" end="10"/>
                                            </p:txEl>
                                          </p:spTgt>
                                        </p:tgtEl>
                                        <p:attrNameLst>
                                          <p:attrName>style.visibility</p:attrName>
                                        </p:attrNameLst>
                                      </p:cBhvr>
                                      <p:to>
                                        <p:strVal val="visible"/>
                                      </p:to>
                                    </p:set>
                                    <p:animEffect transition="in" filter="blinds(horizontal)">
                                      <p:cBhvr>
                                        <p:cTn id="43" dur="500"/>
                                        <p:tgtEl>
                                          <p:spTgt spid="18">
                                            <p:txEl>
                                              <p:charRg st="0" end="1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8"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slide(fromLeft)">
                                      <p:cBhvr>
                                        <p:cTn id="48" dur="500"/>
                                        <p:tgtEl>
                                          <p:spTgt spid="19"/>
                                        </p:tgtEl>
                                      </p:cBhvr>
                                    </p:animEffect>
                                  </p:childTnLst>
                                </p:cTn>
                              </p:par>
                            </p:childTnLst>
                          </p:cTn>
                        </p:par>
                        <p:par>
                          <p:cTn id="49" fill="hold">
                            <p:stCondLst>
                              <p:cond delay="500"/>
                            </p:stCondLst>
                            <p:childTnLst>
                              <p:par>
                                <p:cTn id="50" presetID="3" presetClass="entr" presetSubtype="10" fill="hold" nodeType="afterEffect">
                                  <p:stCondLst>
                                    <p:cond delay="0"/>
                                  </p:stCondLst>
                                  <p:childTnLst>
                                    <p:set>
                                      <p:cBhvr>
                                        <p:cTn id="51" dur="1" fill="hold">
                                          <p:stCondLst>
                                            <p:cond delay="0"/>
                                          </p:stCondLst>
                                        </p:cTn>
                                        <p:tgtEl>
                                          <p:spTgt spid="18">
                                            <p:txEl>
                                              <p:charRg st="10" end="20"/>
                                            </p:txEl>
                                          </p:spTgt>
                                        </p:tgtEl>
                                        <p:attrNameLst>
                                          <p:attrName>style.visibility</p:attrName>
                                        </p:attrNameLst>
                                      </p:cBhvr>
                                      <p:to>
                                        <p:strVal val="visible"/>
                                      </p:to>
                                    </p:set>
                                    <p:animEffect transition="in" filter="blinds(horizontal)">
                                      <p:cBhvr>
                                        <p:cTn id="52" dur="500"/>
                                        <p:tgtEl>
                                          <p:spTgt spid="18">
                                            <p:txEl>
                                              <p:charRg st="10" end="2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box(in)">
                                      <p:cBhvr>
                                        <p:cTn id="57" dur="500"/>
                                        <p:tgtEl>
                                          <p:spTgt spid="54"/>
                                        </p:tgtEl>
                                      </p:cBhvr>
                                    </p:animEffect>
                                  </p:childTnLst>
                                </p:cTn>
                              </p:par>
                            </p:childTnLst>
                          </p:cTn>
                        </p:par>
                        <p:par>
                          <p:cTn id="58" fill="hold">
                            <p:stCondLst>
                              <p:cond delay="500"/>
                            </p:stCondLst>
                            <p:childTnLst>
                              <p:par>
                                <p:cTn id="59" presetID="3" presetClass="entr" presetSubtype="10" fill="hold" nodeType="afterEffect">
                                  <p:stCondLst>
                                    <p:cond delay="0"/>
                                  </p:stCondLst>
                                  <p:childTnLst>
                                    <p:set>
                                      <p:cBhvr>
                                        <p:cTn id="60" dur="1" fill="hold">
                                          <p:stCondLst>
                                            <p:cond delay="0"/>
                                          </p:stCondLst>
                                        </p:cTn>
                                        <p:tgtEl>
                                          <p:spTgt spid="20">
                                            <p:txEl>
                                              <p:charRg st="0" end="10"/>
                                            </p:txEl>
                                          </p:spTgt>
                                        </p:tgtEl>
                                        <p:attrNameLst>
                                          <p:attrName>style.visibility</p:attrName>
                                        </p:attrNameLst>
                                      </p:cBhvr>
                                      <p:to>
                                        <p:strVal val="visible"/>
                                      </p:to>
                                    </p:set>
                                    <p:animEffect transition="in" filter="blinds(horizontal)">
                                      <p:cBhvr>
                                        <p:cTn id="61" dur="500"/>
                                        <p:tgtEl>
                                          <p:spTgt spid="20">
                                            <p:txEl>
                                              <p:charRg st="0" end="1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8" fill="hold" nodeType="click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slide(fromLeft)">
                                      <p:cBhvr>
                                        <p:cTn id="66" dur="500"/>
                                        <p:tgtEl>
                                          <p:spTgt spid="21"/>
                                        </p:tgtEl>
                                      </p:cBhvr>
                                    </p:animEffect>
                                  </p:childTnLst>
                                </p:cTn>
                              </p:par>
                            </p:childTnLst>
                          </p:cTn>
                        </p:par>
                        <p:par>
                          <p:cTn id="67" fill="hold">
                            <p:stCondLst>
                              <p:cond delay="500"/>
                            </p:stCondLst>
                            <p:childTnLst>
                              <p:par>
                                <p:cTn id="68" presetID="3" presetClass="entr" presetSubtype="10" fill="hold" nodeType="afterEffect">
                                  <p:stCondLst>
                                    <p:cond delay="0"/>
                                  </p:stCondLst>
                                  <p:childTnLst>
                                    <p:set>
                                      <p:cBhvr>
                                        <p:cTn id="69" dur="1" fill="hold">
                                          <p:stCondLst>
                                            <p:cond delay="0"/>
                                          </p:stCondLst>
                                        </p:cTn>
                                        <p:tgtEl>
                                          <p:spTgt spid="20">
                                            <p:txEl>
                                              <p:charRg st="10" end="20"/>
                                            </p:txEl>
                                          </p:spTgt>
                                        </p:tgtEl>
                                        <p:attrNameLst>
                                          <p:attrName>style.visibility</p:attrName>
                                        </p:attrNameLst>
                                      </p:cBhvr>
                                      <p:to>
                                        <p:strVal val="visible"/>
                                      </p:to>
                                    </p:set>
                                    <p:animEffect transition="in" filter="blinds(horizontal)">
                                      <p:cBhvr>
                                        <p:cTn id="70" dur="500"/>
                                        <p:tgtEl>
                                          <p:spTgt spid="20">
                                            <p:txEl>
                                              <p:charRg st="10" end="2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4" presetClass="entr" presetSubtype="16" fill="hold" nodeType="click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box(in)">
                                      <p:cBhvr>
                                        <p:cTn id="75" dur="500"/>
                                        <p:tgtEl>
                                          <p:spTgt spid="55"/>
                                        </p:tgtEl>
                                      </p:cBhvr>
                                    </p:animEffect>
                                  </p:childTnLst>
                                </p:cTn>
                              </p:par>
                            </p:childTnLst>
                          </p:cTn>
                        </p:par>
                        <p:par>
                          <p:cTn id="76" fill="hold">
                            <p:stCondLst>
                              <p:cond delay="500"/>
                            </p:stCondLst>
                            <p:childTnLst>
                              <p:par>
                                <p:cTn id="77" presetID="3" presetClass="entr" presetSubtype="10" fill="hold" nodeType="afterEffect">
                                  <p:stCondLst>
                                    <p:cond delay="0"/>
                                  </p:stCondLst>
                                  <p:childTnLst>
                                    <p:set>
                                      <p:cBhvr>
                                        <p:cTn id="78" dur="1" fill="hold">
                                          <p:stCondLst>
                                            <p:cond delay="0"/>
                                          </p:stCondLst>
                                        </p:cTn>
                                        <p:tgtEl>
                                          <p:spTgt spid="22">
                                            <p:txEl>
                                              <p:charRg st="0" end="10"/>
                                            </p:txEl>
                                          </p:spTgt>
                                        </p:tgtEl>
                                        <p:attrNameLst>
                                          <p:attrName>style.visibility</p:attrName>
                                        </p:attrNameLst>
                                      </p:cBhvr>
                                      <p:to>
                                        <p:strVal val="visible"/>
                                      </p:to>
                                    </p:set>
                                    <p:animEffect transition="in" filter="blinds(horizontal)">
                                      <p:cBhvr>
                                        <p:cTn id="79" dur="500"/>
                                        <p:tgtEl>
                                          <p:spTgt spid="22">
                                            <p:txEl>
                                              <p:charRg st="0" end="1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2" presetClass="entr" presetSubtype="8" fill="hold" nodeType="click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lide(fromLeft)">
                                      <p:cBhvr>
                                        <p:cTn id="84" dur="500"/>
                                        <p:tgtEl>
                                          <p:spTgt spid="23"/>
                                        </p:tgtEl>
                                      </p:cBhvr>
                                    </p:animEffect>
                                  </p:childTnLst>
                                </p:cTn>
                              </p:par>
                            </p:childTnLst>
                          </p:cTn>
                        </p:par>
                        <p:par>
                          <p:cTn id="85" fill="hold">
                            <p:stCondLst>
                              <p:cond delay="500"/>
                            </p:stCondLst>
                            <p:childTnLst>
                              <p:par>
                                <p:cTn id="86" presetID="3" presetClass="entr" presetSubtype="10" fill="hold" nodeType="afterEffect">
                                  <p:stCondLst>
                                    <p:cond delay="0"/>
                                  </p:stCondLst>
                                  <p:childTnLst>
                                    <p:set>
                                      <p:cBhvr>
                                        <p:cTn id="87" dur="1" fill="hold">
                                          <p:stCondLst>
                                            <p:cond delay="0"/>
                                          </p:stCondLst>
                                        </p:cTn>
                                        <p:tgtEl>
                                          <p:spTgt spid="22">
                                            <p:txEl>
                                              <p:charRg st="10" end="19"/>
                                            </p:txEl>
                                          </p:spTgt>
                                        </p:tgtEl>
                                        <p:attrNameLst>
                                          <p:attrName>style.visibility</p:attrName>
                                        </p:attrNameLst>
                                      </p:cBhvr>
                                      <p:to>
                                        <p:strVal val="visible"/>
                                      </p:to>
                                    </p:set>
                                    <p:animEffect transition="in" filter="blinds(horizontal)">
                                      <p:cBhvr>
                                        <p:cTn id="88" dur="500"/>
                                        <p:tgtEl>
                                          <p:spTgt spid="22">
                                            <p:txEl>
                                              <p:charRg st="10" end="19"/>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15" presetClass="entr" presetSubtype="0" fill="hold" grpId="0" nodeType="clickEffect">
                                  <p:stCondLst>
                                    <p:cond delay="0"/>
                                  </p:stCondLst>
                                  <p:childTnLst>
                                    <p:set>
                                      <p:cBhvr>
                                        <p:cTn id="92" dur="1" fill="hold">
                                          <p:stCondLst>
                                            <p:cond delay="0"/>
                                          </p:stCondLst>
                                        </p:cTn>
                                        <p:tgtEl>
                                          <p:spTgt spid="59"/>
                                        </p:tgtEl>
                                        <p:attrNameLst>
                                          <p:attrName>style.visibility</p:attrName>
                                        </p:attrNameLst>
                                      </p:cBhvr>
                                      <p:to>
                                        <p:strVal val="visible"/>
                                      </p:to>
                                    </p:set>
                                    <p:anim calcmode="lin" valueType="num">
                                      <p:cBhvr>
                                        <p:cTn id="93" dur="1000" fill="hold"/>
                                        <p:tgtEl>
                                          <p:spTgt spid="59"/>
                                        </p:tgtEl>
                                        <p:attrNameLst>
                                          <p:attrName>ppt_w</p:attrName>
                                        </p:attrNameLst>
                                      </p:cBhvr>
                                      <p:tavLst>
                                        <p:tav tm="0">
                                          <p:val>
                                            <p:fltVal val="0.000000"/>
                                          </p:val>
                                        </p:tav>
                                        <p:tav tm="100000">
                                          <p:val>
                                            <p:strVal val="#ppt_w"/>
                                          </p:val>
                                        </p:tav>
                                      </p:tavLst>
                                    </p:anim>
                                    <p:anim calcmode="lin" valueType="num">
                                      <p:cBhvr>
                                        <p:cTn id="94" dur="1000" fill="hold"/>
                                        <p:tgtEl>
                                          <p:spTgt spid="59"/>
                                        </p:tgtEl>
                                        <p:attrNameLst>
                                          <p:attrName>ppt_h</p:attrName>
                                        </p:attrNameLst>
                                      </p:cBhvr>
                                      <p:tavLst>
                                        <p:tav tm="0">
                                          <p:val>
                                            <p:fltVal val="0.000000"/>
                                          </p:val>
                                        </p:tav>
                                        <p:tav tm="100000">
                                          <p:val>
                                            <p:strVal val="#ppt_h"/>
                                          </p:val>
                                        </p:tav>
                                      </p:tavLst>
                                    </p:anim>
                                    <p:anim calcmode="lin" valueType="num">
                                      <p:cBhvr>
                                        <p:cTn id="95" dur="1000" fill="hold"/>
                                        <p:tgtEl>
                                          <p:spTgt spid="59"/>
                                        </p:tgtEl>
                                        <p:attrNameLst>
                                          <p:attrName>ppt_x</p:attrName>
                                        </p:attrNameLst>
                                      </p:cBhvr>
                                      <p:tavLst>
                                        <p:tav tm="0" fmla="#ppt_x+(cos(-2*pi*(1-$))*-#ppt_x-sin(-2*pi*(1-$))*(1-#ppt_y))*(1-$)">
                                          <p:val>
                                            <p:fltVal val="0.000000"/>
                                          </p:val>
                                        </p:tav>
                                        <p:tav tm="100000">
                                          <p:val>
                                            <p:fltVal val="1.000000"/>
                                          </p:val>
                                        </p:tav>
                                      </p:tavLst>
                                    </p:anim>
                                    <p:anim calcmode="lin" valueType="num">
                                      <p:cBhvr>
                                        <p:cTn id="96" dur="1000" fill="hold"/>
                                        <p:tgtEl>
                                          <p:spTgt spid="5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97" fill="hold">
                      <p:stCondLst>
                        <p:cond delay="indefinite"/>
                      </p:stCondLst>
                      <p:childTnLst>
                        <p:par>
                          <p:cTn id="98" fill="hold">
                            <p:stCondLst>
                              <p:cond delay="0"/>
                            </p:stCondLst>
                            <p:childTnLst>
                              <p:par>
                                <p:cTn id="99" presetID="4" presetClass="entr" presetSubtype="16" fill="hold" nodeType="click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box(in)">
                                      <p:cBhvr>
                                        <p:cTn id="101" dur="500"/>
                                        <p:tgtEl>
                                          <p:spTgt spid="60"/>
                                        </p:tgtEl>
                                      </p:cBhvr>
                                    </p:animEffect>
                                  </p:childTnLst>
                                </p:cTn>
                              </p:par>
                            </p:childTnLst>
                          </p:cTn>
                        </p:par>
                        <p:par>
                          <p:cTn id="102" fill="hold">
                            <p:stCondLst>
                              <p:cond delay="500"/>
                            </p:stCondLst>
                            <p:childTnLst>
                              <p:par>
                                <p:cTn id="103" presetID="3" presetClass="entr" presetSubtype="10"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blinds(horizontal)">
                                      <p:cBhvr>
                                        <p:cTn id="105" dur="500"/>
                                        <p:tgtEl>
                                          <p:spTgt spid="30"/>
                                        </p:tgtEl>
                                      </p:cBhvr>
                                    </p:animEffect>
                                  </p:childTnLst>
                                </p:cTn>
                              </p:par>
                            </p:childTnLst>
                          </p:cTn>
                        </p:par>
                        <p:par>
                          <p:cTn id="106" fill="hold">
                            <p:stCondLst>
                              <p:cond delay="1000"/>
                            </p:stCondLst>
                            <p:childTnLst>
                              <p:par>
                                <p:cTn id="107" presetID="3" presetClass="entr" presetSubtype="10" fill="hold"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blinds(horizontal)">
                                      <p:cBhvr>
                                        <p:cTn id="109" dur="500"/>
                                        <p:tgtEl>
                                          <p:spTgt spid="35"/>
                                        </p:tgtEl>
                                      </p:cBhvr>
                                    </p:animEffect>
                                  </p:childTnLst>
                                </p:cTn>
                              </p:par>
                            </p:childTnLst>
                          </p:cTn>
                        </p:par>
                      </p:childTnLst>
                    </p:cTn>
                  </p:par>
                  <p:par>
                    <p:cTn id="110" fill="hold">
                      <p:stCondLst>
                        <p:cond delay="indefinite"/>
                      </p:stCondLst>
                      <p:childTnLst>
                        <p:par>
                          <p:cTn id="111" fill="hold">
                            <p:stCondLst>
                              <p:cond delay="0"/>
                            </p:stCondLst>
                            <p:childTnLst>
                              <p:par>
                                <p:cTn id="112" presetID="4" presetClass="entr" presetSubtype="16" fill="hold" nodeType="clickEffect">
                                  <p:stCondLst>
                                    <p:cond delay="0"/>
                                  </p:stCondLst>
                                  <p:childTnLst>
                                    <p:set>
                                      <p:cBhvr>
                                        <p:cTn id="113" dur="1" fill="hold">
                                          <p:stCondLst>
                                            <p:cond delay="0"/>
                                          </p:stCondLst>
                                        </p:cTn>
                                        <p:tgtEl>
                                          <p:spTgt spid="62"/>
                                        </p:tgtEl>
                                        <p:attrNameLst>
                                          <p:attrName>style.visibility</p:attrName>
                                        </p:attrNameLst>
                                      </p:cBhvr>
                                      <p:to>
                                        <p:strVal val="visible"/>
                                      </p:to>
                                    </p:set>
                                    <p:animEffect transition="in" filter="box(in)">
                                      <p:cBhvr>
                                        <p:cTn id="114" dur="500"/>
                                        <p:tgtEl>
                                          <p:spTgt spid="62"/>
                                        </p:tgtEl>
                                      </p:cBhvr>
                                    </p:animEffect>
                                  </p:childTnLst>
                                </p:cTn>
                              </p:par>
                            </p:childTnLst>
                          </p:cTn>
                        </p:par>
                        <p:par>
                          <p:cTn id="115" fill="hold">
                            <p:stCondLst>
                              <p:cond delay="500"/>
                            </p:stCondLst>
                            <p:childTnLst>
                              <p:par>
                                <p:cTn id="116" presetID="3" presetClass="entr" presetSubtype="10" fill="hold" grpId="0" nodeType="afterEffect">
                                  <p:stCondLst>
                                    <p:cond delay="0"/>
                                  </p:stCondLst>
                                  <p:childTnLst>
                                    <p:set>
                                      <p:cBhvr>
                                        <p:cTn id="117" dur="1" fill="hold">
                                          <p:stCondLst>
                                            <p:cond delay="0"/>
                                          </p:stCondLst>
                                        </p:cTn>
                                        <p:tgtEl>
                                          <p:spTgt spid="36"/>
                                        </p:tgtEl>
                                        <p:attrNameLst>
                                          <p:attrName>style.visibility</p:attrName>
                                        </p:attrNameLst>
                                      </p:cBhvr>
                                      <p:to>
                                        <p:strVal val="visible"/>
                                      </p:to>
                                    </p:set>
                                    <p:animEffect transition="in" filter="blinds(horizontal)">
                                      <p:cBhvr>
                                        <p:cTn id="118" dur="500"/>
                                        <p:tgtEl>
                                          <p:spTgt spid="36"/>
                                        </p:tgtEl>
                                      </p:cBhvr>
                                    </p:animEffect>
                                  </p:childTnLst>
                                </p:cTn>
                              </p:par>
                            </p:childTnLst>
                          </p:cTn>
                        </p:par>
                        <p:par>
                          <p:cTn id="119" fill="hold">
                            <p:stCondLst>
                              <p:cond delay="1000"/>
                            </p:stCondLst>
                            <p:childTnLst>
                              <p:par>
                                <p:cTn id="120" presetID="3" presetClass="entr" presetSubtype="10" fill="hold" nodeType="afterEffect">
                                  <p:stCondLst>
                                    <p:cond delay="0"/>
                                  </p:stCondLst>
                                  <p:childTnLst>
                                    <p:set>
                                      <p:cBhvr>
                                        <p:cTn id="121" dur="1" fill="hold">
                                          <p:stCondLst>
                                            <p:cond delay="0"/>
                                          </p:stCondLst>
                                        </p:cTn>
                                        <p:tgtEl>
                                          <p:spTgt spid="37"/>
                                        </p:tgtEl>
                                        <p:attrNameLst>
                                          <p:attrName>style.visibility</p:attrName>
                                        </p:attrNameLst>
                                      </p:cBhvr>
                                      <p:to>
                                        <p:strVal val="visible"/>
                                      </p:to>
                                    </p:set>
                                    <p:animEffect transition="in" filter="blinds(horizontal)">
                                      <p:cBhvr>
                                        <p:cTn id="122" dur="500"/>
                                        <p:tgtEl>
                                          <p:spTgt spid="37"/>
                                        </p:tgtEl>
                                      </p:cBhvr>
                                    </p:animEffect>
                                  </p:childTnLst>
                                </p:cTn>
                              </p:par>
                            </p:childTnLst>
                          </p:cTn>
                        </p:par>
                      </p:childTnLst>
                    </p:cTn>
                  </p:par>
                  <p:par>
                    <p:cTn id="123" fill="hold">
                      <p:stCondLst>
                        <p:cond delay="indefinite"/>
                      </p:stCondLst>
                      <p:childTnLst>
                        <p:par>
                          <p:cTn id="124" fill="hold">
                            <p:stCondLst>
                              <p:cond delay="0"/>
                            </p:stCondLst>
                            <p:childTnLst>
                              <p:par>
                                <p:cTn id="125" presetID="4" presetClass="entr" presetSubtype="16" fill="hold" nodeType="clickEffect">
                                  <p:stCondLst>
                                    <p:cond delay="0"/>
                                  </p:stCondLst>
                                  <p:childTnLst>
                                    <p:set>
                                      <p:cBhvr>
                                        <p:cTn id="126" dur="1" fill="hold">
                                          <p:stCondLst>
                                            <p:cond delay="0"/>
                                          </p:stCondLst>
                                        </p:cTn>
                                        <p:tgtEl>
                                          <p:spTgt spid="63"/>
                                        </p:tgtEl>
                                        <p:attrNameLst>
                                          <p:attrName>style.visibility</p:attrName>
                                        </p:attrNameLst>
                                      </p:cBhvr>
                                      <p:to>
                                        <p:strVal val="visible"/>
                                      </p:to>
                                    </p:set>
                                    <p:animEffect transition="in" filter="box(in)">
                                      <p:cBhvr>
                                        <p:cTn id="127" dur="500"/>
                                        <p:tgtEl>
                                          <p:spTgt spid="63"/>
                                        </p:tgtEl>
                                      </p:cBhvr>
                                    </p:animEffect>
                                  </p:childTnLst>
                                </p:cTn>
                              </p:par>
                            </p:childTnLst>
                          </p:cTn>
                        </p:par>
                        <p:par>
                          <p:cTn id="128" fill="hold">
                            <p:stCondLst>
                              <p:cond delay="500"/>
                            </p:stCondLst>
                            <p:childTnLst>
                              <p:par>
                                <p:cTn id="129" presetID="3" presetClass="entr" presetSubtype="10" fill="hold" grpId="0" nodeType="after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blinds(horizontal)">
                                      <p:cBhvr>
                                        <p:cTn id="131" dur="500"/>
                                        <p:tgtEl>
                                          <p:spTgt spid="38"/>
                                        </p:tgtEl>
                                      </p:cBhvr>
                                    </p:animEffect>
                                  </p:childTnLst>
                                </p:cTn>
                              </p:par>
                            </p:childTnLst>
                          </p:cTn>
                        </p:par>
                        <p:par>
                          <p:cTn id="132" fill="hold">
                            <p:stCondLst>
                              <p:cond delay="1000"/>
                            </p:stCondLst>
                            <p:childTnLst>
                              <p:par>
                                <p:cTn id="133" presetID="3" presetClass="entr" presetSubtype="1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blinds(horizontal)">
                                      <p:cBhvr>
                                        <p:cTn id="135" dur="500"/>
                                        <p:tgtEl>
                                          <p:spTgt spid="39"/>
                                        </p:tgtEl>
                                      </p:cBhvr>
                                    </p:animEffect>
                                  </p:childTnLst>
                                </p:cTn>
                              </p:par>
                            </p:childTnLst>
                          </p:cTn>
                        </p:par>
                      </p:childTnLst>
                    </p:cTn>
                  </p:par>
                  <p:par>
                    <p:cTn id="136" fill="hold">
                      <p:stCondLst>
                        <p:cond delay="indefinite"/>
                      </p:stCondLst>
                      <p:childTnLst>
                        <p:par>
                          <p:cTn id="137" fill="hold">
                            <p:stCondLst>
                              <p:cond delay="0"/>
                            </p:stCondLst>
                            <p:childTnLst>
                              <p:par>
                                <p:cTn id="138" presetID="4" presetClass="entr" presetSubtype="16" fill="hold" nodeType="clickEffect">
                                  <p:stCondLst>
                                    <p:cond delay="0"/>
                                  </p:stCondLst>
                                  <p:childTnLst>
                                    <p:set>
                                      <p:cBhvr>
                                        <p:cTn id="139" dur="1" fill="hold">
                                          <p:stCondLst>
                                            <p:cond delay="0"/>
                                          </p:stCondLst>
                                        </p:cTn>
                                        <p:tgtEl>
                                          <p:spTgt spid="64"/>
                                        </p:tgtEl>
                                        <p:attrNameLst>
                                          <p:attrName>style.visibility</p:attrName>
                                        </p:attrNameLst>
                                      </p:cBhvr>
                                      <p:to>
                                        <p:strVal val="visible"/>
                                      </p:to>
                                    </p:set>
                                    <p:animEffect transition="in" filter="box(in)">
                                      <p:cBhvr>
                                        <p:cTn id="140" dur="500"/>
                                        <p:tgtEl>
                                          <p:spTgt spid="64"/>
                                        </p:tgtEl>
                                      </p:cBhvr>
                                    </p:animEffect>
                                  </p:childTnLst>
                                </p:cTn>
                              </p:par>
                            </p:childTnLst>
                          </p:cTn>
                        </p:par>
                        <p:par>
                          <p:cTn id="141" fill="hold">
                            <p:stCondLst>
                              <p:cond delay="500"/>
                            </p:stCondLst>
                            <p:childTnLst>
                              <p:par>
                                <p:cTn id="142" presetID="3" presetClass="entr" presetSubtype="10" fill="hold" grpId="0" nodeType="afterEffect">
                                  <p:stCondLst>
                                    <p:cond delay="0"/>
                                  </p:stCondLst>
                                  <p:childTnLst>
                                    <p:set>
                                      <p:cBhvr>
                                        <p:cTn id="143" dur="1" fill="hold">
                                          <p:stCondLst>
                                            <p:cond delay="0"/>
                                          </p:stCondLst>
                                        </p:cTn>
                                        <p:tgtEl>
                                          <p:spTgt spid="40"/>
                                        </p:tgtEl>
                                        <p:attrNameLst>
                                          <p:attrName>style.visibility</p:attrName>
                                        </p:attrNameLst>
                                      </p:cBhvr>
                                      <p:to>
                                        <p:strVal val="visible"/>
                                      </p:to>
                                    </p:set>
                                    <p:animEffect transition="in" filter="blinds(horizontal)">
                                      <p:cBhvr>
                                        <p:cTn id="144" dur="500"/>
                                        <p:tgtEl>
                                          <p:spTgt spid="40"/>
                                        </p:tgtEl>
                                      </p:cBhvr>
                                    </p:animEffect>
                                  </p:childTnLst>
                                </p:cTn>
                              </p:par>
                            </p:childTnLst>
                          </p:cTn>
                        </p:par>
                        <p:par>
                          <p:cTn id="145" fill="hold">
                            <p:stCondLst>
                              <p:cond delay="1000"/>
                            </p:stCondLst>
                            <p:childTnLst>
                              <p:par>
                                <p:cTn id="146" presetID="3" presetClass="entr" presetSubtype="10" fill="hold" nodeType="after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blinds(horizontal)">
                                      <p:cBhvr>
                                        <p:cTn id="148" dur="500"/>
                                        <p:tgtEl>
                                          <p:spTgt spid="41"/>
                                        </p:tgtEl>
                                      </p:cBhvr>
                                    </p:animEffect>
                                  </p:childTnLst>
                                </p:cTn>
                              </p:par>
                            </p:childTnLst>
                          </p:cTn>
                        </p:par>
                      </p:childTnLst>
                    </p:cTn>
                  </p:par>
                  <p:par>
                    <p:cTn id="149" fill="hold">
                      <p:stCondLst>
                        <p:cond delay="indefinite"/>
                      </p:stCondLst>
                      <p:childTnLst>
                        <p:par>
                          <p:cTn id="150" fill="hold">
                            <p:stCondLst>
                              <p:cond delay="0"/>
                            </p:stCondLst>
                            <p:childTnLst>
                              <p:par>
                                <p:cTn id="151" presetID="15" presetClass="entr" presetSubtype="0" fill="hold" grpId="0" nodeType="clickEffect">
                                  <p:stCondLst>
                                    <p:cond delay="0"/>
                                  </p:stCondLst>
                                  <p:childTnLst>
                                    <p:set>
                                      <p:cBhvr>
                                        <p:cTn id="152" dur="1" fill="hold">
                                          <p:stCondLst>
                                            <p:cond delay="0"/>
                                          </p:stCondLst>
                                        </p:cTn>
                                        <p:tgtEl>
                                          <p:spTgt spid="65"/>
                                        </p:tgtEl>
                                        <p:attrNameLst>
                                          <p:attrName>style.visibility</p:attrName>
                                        </p:attrNameLst>
                                      </p:cBhvr>
                                      <p:to>
                                        <p:strVal val="visible"/>
                                      </p:to>
                                    </p:set>
                                    <p:anim calcmode="lin" valueType="num">
                                      <p:cBhvr>
                                        <p:cTn id="153" dur="1000" fill="hold"/>
                                        <p:tgtEl>
                                          <p:spTgt spid="65"/>
                                        </p:tgtEl>
                                        <p:attrNameLst>
                                          <p:attrName>ppt_w</p:attrName>
                                        </p:attrNameLst>
                                      </p:cBhvr>
                                      <p:tavLst>
                                        <p:tav tm="0">
                                          <p:val>
                                            <p:fltVal val="0.000000"/>
                                          </p:val>
                                        </p:tav>
                                        <p:tav tm="100000">
                                          <p:val>
                                            <p:strVal val="#ppt_w"/>
                                          </p:val>
                                        </p:tav>
                                      </p:tavLst>
                                    </p:anim>
                                    <p:anim calcmode="lin" valueType="num">
                                      <p:cBhvr>
                                        <p:cTn id="154" dur="1000" fill="hold"/>
                                        <p:tgtEl>
                                          <p:spTgt spid="65"/>
                                        </p:tgtEl>
                                        <p:attrNameLst>
                                          <p:attrName>ppt_h</p:attrName>
                                        </p:attrNameLst>
                                      </p:cBhvr>
                                      <p:tavLst>
                                        <p:tav tm="0">
                                          <p:val>
                                            <p:fltVal val="0.000000"/>
                                          </p:val>
                                        </p:tav>
                                        <p:tav tm="100000">
                                          <p:val>
                                            <p:strVal val="#ppt_h"/>
                                          </p:val>
                                        </p:tav>
                                      </p:tavLst>
                                    </p:anim>
                                    <p:anim calcmode="lin" valueType="num">
                                      <p:cBhvr>
                                        <p:cTn id="155" dur="1000" fill="hold"/>
                                        <p:tgtEl>
                                          <p:spTgt spid="65"/>
                                        </p:tgtEl>
                                        <p:attrNameLst>
                                          <p:attrName>ppt_x</p:attrName>
                                        </p:attrNameLst>
                                      </p:cBhvr>
                                      <p:tavLst>
                                        <p:tav tm="0" fmla="#ppt_x+(cos(-2*pi*(1-$))*-#ppt_x-sin(-2*pi*(1-$))*(1-#ppt_y))*(1-$)">
                                          <p:val>
                                            <p:fltVal val="0.000000"/>
                                          </p:val>
                                        </p:tav>
                                        <p:tav tm="100000">
                                          <p:val>
                                            <p:fltVal val="1.000000"/>
                                          </p:val>
                                        </p:tav>
                                      </p:tavLst>
                                    </p:anim>
                                    <p:anim calcmode="lin" valueType="num">
                                      <p:cBhvr>
                                        <p:cTn id="156" dur="1000" fill="hold"/>
                                        <p:tgtEl>
                                          <p:spTgt spid="6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6" grpId="0"/>
      <p:bldP spid="38" grpId="0"/>
      <p:bldP spid="40" grpId="0"/>
      <p:bldP spid="59" grpId="0" bldLvl="0" animBg="1"/>
      <p:bldP spid="65"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内容占位符 2"/>
          <p:cNvSpPr>
            <a:spLocks noGrp="1"/>
          </p:cNvSpPr>
          <p:nvPr>
            <p:ph idx="1"/>
          </p:nvPr>
        </p:nvSpPr>
        <p:spPr>
          <a:xfrm>
            <a:off x="1881188" y="500063"/>
            <a:ext cx="2786062" cy="1143000"/>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   age(5)</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=age(4)+2</a:t>
            </a:r>
            <a:endParaRPr kumimoji="1" lang="en-US" altLang="zh-CN" sz="2800" dirty="0">
              <a:latin typeface="+mn-lt"/>
              <a:ea typeface="+mn-ea"/>
              <a:cs typeface="+mn-cs"/>
            </a:endParaRPr>
          </a:p>
          <a:p>
            <a:pPr>
              <a:buFont typeface="Wingdings" panose="05000000000000000000" pitchFamily="2" charset="2"/>
              <a:buNone/>
            </a:pPr>
            <a:endParaRPr kumimoji="1" lang="zh-CN" altLang="en-US" sz="2800" dirty="0">
              <a:latin typeface="+mn-lt"/>
              <a:ea typeface="+mn-ea"/>
              <a:cs typeface="+mn-cs"/>
            </a:endParaRPr>
          </a:p>
        </p:txBody>
      </p:sp>
      <p:cxnSp>
        <p:nvCxnSpPr>
          <p:cNvPr id="77827" name="直接连接符 11"/>
          <p:cNvCxnSpPr/>
          <p:nvPr/>
        </p:nvCxnSpPr>
        <p:spPr>
          <a:xfrm rot="10800000">
            <a:off x="1881188" y="1046163"/>
            <a:ext cx="2357437" cy="0"/>
          </a:xfrm>
          <a:prstGeom prst="line">
            <a:avLst/>
          </a:prstGeom>
          <a:ln w="38100" cap="flat" cmpd="sng">
            <a:solidFill>
              <a:srgbClr val="9D138D"/>
            </a:solidFill>
            <a:prstDash val="solid"/>
            <a:miter/>
            <a:headEnd type="none" w="med" len="med"/>
            <a:tailEnd type="none" w="med" len="med"/>
          </a:ln>
        </p:spPr>
      </p:cxnSp>
      <p:sp>
        <p:nvSpPr>
          <p:cNvPr id="16" name="内容占位符 2"/>
          <p:cNvSpPr txBox="1"/>
          <p:nvPr/>
        </p:nvSpPr>
        <p:spPr bwMode="auto">
          <a:xfrm>
            <a:off x="2381250" y="1714500"/>
            <a:ext cx="2786063"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age(4)</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=age(3)+2</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77829" name="直接连接符 16"/>
          <p:cNvCxnSpPr/>
          <p:nvPr/>
        </p:nvCxnSpPr>
        <p:spPr>
          <a:xfrm rot="10800000">
            <a:off x="2381250" y="2260600"/>
            <a:ext cx="2357438" cy="0"/>
          </a:xfrm>
          <a:prstGeom prst="line">
            <a:avLst/>
          </a:prstGeom>
          <a:ln w="38100" cap="flat" cmpd="sng">
            <a:solidFill>
              <a:srgbClr val="9D138D"/>
            </a:solidFill>
            <a:prstDash val="solid"/>
            <a:miter/>
            <a:headEnd type="none" w="med" len="med"/>
            <a:tailEnd type="none" w="med" len="med"/>
          </a:ln>
        </p:spPr>
      </p:cxnSp>
      <p:sp>
        <p:nvSpPr>
          <p:cNvPr id="18" name="内容占位符 2"/>
          <p:cNvSpPr txBox="1"/>
          <p:nvPr/>
        </p:nvSpPr>
        <p:spPr bwMode="auto">
          <a:xfrm>
            <a:off x="2952750" y="3000375"/>
            <a:ext cx="2786063"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age(3)</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=age(2)+2</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77831" name="直接连接符 18"/>
          <p:cNvCxnSpPr/>
          <p:nvPr/>
        </p:nvCxnSpPr>
        <p:spPr>
          <a:xfrm rot="10800000">
            <a:off x="2952750" y="3546475"/>
            <a:ext cx="2357438" cy="0"/>
          </a:xfrm>
          <a:prstGeom prst="line">
            <a:avLst/>
          </a:prstGeom>
          <a:ln w="38100" cap="flat" cmpd="sng">
            <a:solidFill>
              <a:srgbClr val="9D138D"/>
            </a:solidFill>
            <a:prstDash val="solid"/>
            <a:miter/>
            <a:headEnd type="none" w="med" len="med"/>
            <a:tailEnd type="none" w="med" len="med"/>
          </a:ln>
        </p:spPr>
      </p:cxnSp>
      <p:sp>
        <p:nvSpPr>
          <p:cNvPr id="20" name="内容占位符 2"/>
          <p:cNvSpPr txBox="1"/>
          <p:nvPr/>
        </p:nvSpPr>
        <p:spPr bwMode="auto">
          <a:xfrm>
            <a:off x="3452813" y="4286250"/>
            <a:ext cx="2786063"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age(2)</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=age(1)+2</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77833" name="直接连接符 20"/>
          <p:cNvCxnSpPr/>
          <p:nvPr/>
        </p:nvCxnSpPr>
        <p:spPr>
          <a:xfrm rot="10800000">
            <a:off x="3452813" y="4832350"/>
            <a:ext cx="2357437" cy="0"/>
          </a:xfrm>
          <a:prstGeom prst="line">
            <a:avLst/>
          </a:prstGeom>
          <a:ln w="38100" cap="flat" cmpd="sng">
            <a:solidFill>
              <a:srgbClr val="9D138D"/>
            </a:solidFill>
            <a:prstDash val="solid"/>
            <a:miter/>
            <a:headEnd type="none" w="med" len="med"/>
            <a:tailEnd type="none" w="med" len="med"/>
          </a:ln>
        </p:spPr>
      </p:cxnSp>
      <p:sp>
        <p:nvSpPr>
          <p:cNvPr id="22" name="内容占位符 2"/>
          <p:cNvSpPr txBox="1"/>
          <p:nvPr/>
        </p:nvSpPr>
        <p:spPr bwMode="auto">
          <a:xfrm>
            <a:off x="4953000" y="5500688"/>
            <a:ext cx="2786063"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age(1)</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=10</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77835" name="直接连接符 22"/>
          <p:cNvCxnSpPr/>
          <p:nvPr/>
        </p:nvCxnSpPr>
        <p:spPr>
          <a:xfrm rot="10800000">
            <a:off x="4953000" y="6046788"/>
            <a:ext cx="2357438" cy="0"/>
          </a:xfrm>
          <a:prstGeom prst="line">
            <a:avLst/>
          </a:prstGeom>
          <a:ln w="38100" cap="flat" cmpd="sng">
            <a:solidFill>
              <a:srgbClr val="FF0000"/>
            </a:solidFill>
            <a:prstDash val="solid"/>
            <a:miter/>
            <a:headEnd type="none" w="med" len="med"/>
            <a:tailEnd type="none" w="med" len="med"/>
          </a:ln>
        </p:spPr>
      </p:cxnSp>
      <p:sp>
        <p:nvSpPr>
          <p:cNvPr id="30" name="内容占位符 2"/>
          <p:cNvSpPr txBox="1"/>
          <p:nvPr/>
        </p:nvSpPr>
        <p:spPr bwMode="auto">
          <a:xfrm>
            <a:off x="6596063" y="4286250"/>
            <a:ext cx="2071688"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age(2)</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=12</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77837" name="直接连接符 34"/>
          <p:cNvCxnSpPr/>
          <p:nvPr/>
        </p:nvCxnSpPr>
        <p:spPr>
          <a:xfrm>
            <a:off x="6667500" y="4837113"/>
            <a:ext cx="1643063" cy="0"/>
          </a:xfrm>
          <a:prstGeom prst="line">
            <a:avLst/>
          </a:prstGeom>
          <a:ln w="38100" cap="flat" cmpd="sng">
            <a:solidFill>
              <a:srgbClr val="00B050"/>
            </a:solidFill>
            <a:prstDash val="solid"/>
            <a:miter/>
            <a:headEnd type="none" w="med" len="med"/>
            <a:tailEnd type="none" w="med" len="med"/>
          </a:ln>
        </p:spPr>
      </p:cxnSp>
      <p:sp>
        <p:nvSpPr>
          <p:cNvPr id="36" name="内容占位符 2"/>
          <p:cNvSpPr txBox="1"/>
          <p:nvPr/>
        </p:nvSpPr>
        <p:spPr bwMode="auto">
          <a:xfrm>
            <a:off x="7453313" y="3071813"/>
            <a:ext cx="2071688"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age(3)</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=14</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77839" name="直接连接符 36"/>
          <p:cNvCxnSpPr/>
          <p:nvPr/>
        </p:nvCxnSpPr>
        <p:spPr>
          <a:xfrm>
            <a:off x="7524750" y="3622675"/>
            <a:ext cx="1643063" cy="0"/>
          </a:xfrm>
          <a:prstGeom prst="line">
            <a:avLst/>
          </a:prstGeom>
          <a:ln w="38100" cap="flat" cmpd="sng">
            <a:solidFill>
              <a:srgbClr val="00B050"/>
            </a:solidFill>
            <a:prstDash val="solid"/>
            <a:miter/>
            <a:headEnd type="none" w="med" len="med"/>
            <a:tailEnd type="none" w="med" len="med"/>
          </a:ln>
        </p:spPr>
      </p:cxnSp>
      <p:sp>
        <p:nvSpPr>
          <p:cNvPr id="38" name="内容占位符 2"/>
          <p:cNvSpPr txBox="1"/>
          <p:nvPr/>
        </p:nvSpPr>
        <p:spPr bwMode="auto">
          <a:xfrm>
            <a:off x="8167688" y="1714500"/>
            <a:ext cx="2071688"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age(4)</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=16</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77841" name="直接连接符 38"/>
          <p:cNvCxnSpPr/>
          <p:nvPr/>
        </p:nvCxnSpPr>
        <p:spPr>
          <a:xfrm>
            <a:off x="8239125" y="2265363"/>
            <a:ext cx="1643063" cy="0"/>
          </a:xfrm>
          <a:prstGeom prst="line">
            <a:avLst/>
          </a:prstGeom>
          <a:ln w="38100" cap="flat" cmpd="sng">
            <a:solidFill>
              <a:srgbClr val="00B050"/>
            </a:solidFill>
            <a:prstDash val="solid"/>
            <a:miter/>
            <a:headEnd type="none" w="med" len="med"/>
            <a:tailEnd type="none" w="med" len="med"/>
          </a:ln>
        </p:spPr>
      </p:cxnSp>
      <p:sp>
        <p:nvSpPr>
          <p:cNvPr id="40" name="内容占位符 2"/>
          <p:cNvSpPr txBox="1"/>
          <p:nvPr/>
        </p:nvSpPr>
        <p:spPr bwMode="auto">
          <a:xfrm>
            <a:off x="8453438" y="428625"/>
            <a:ext cx="2071688" cy="1143000"/>
          </a:xfrm>
          <a:prstGeom prst="rect">
            <a:avLst/>
          </a:prstGeom>
          <a:noFill/>
          <a:ln w="9525">
            <a:noFill/>
            <a:miter lim="800000"/>
          </a:ln>
        </p:spPr>
        <p:txBody>
          <a:bodyPr/>
          <a:lstStyle/>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age(5)</a:t>
            </a:r>
            <a:endParaRPr kumimoji="1" lang="en-US" altLang="zh-CN" sz="2800" b="1" kern="0" cap="none" spc="0" normalizeH="0" baseline="0" noProof="0" dirty="0">
              <a:latin typeface="+mn-lt"/>
              <a:ea typeface="+mn-ea"/>
              <a:cs typeface="+mn-cs"/>
            </a:endParaRPr>
          </a:p>
          <a:p>
            <a:pPr marL="342900" marR="0" indent="-342900"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   =18</a:t>
            </a:r>
            <a:endParaRPr kumimoji="1" lang="en-US" altLang="zh-CN" sz="28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cxnSp>
        <p:nvCxnSpPr>
          <p:cNvPr id="77843" name="直接连接符 40"/>
          <p:cNvCxnSpPr/>
          <p:nvPr/>
        </p:nvCxnSpPr>
        <p:spPr>
          <a:xfrm>
            <a:off x="8453438" y="1000125"/>
            <a:ext cx="1643062" cy="0"/>
          </a:xfrm>
          <a:prstGeom prst="line">
            <a:avLst/>
          </a:prstGeom>
          <a:ln w="38100" cap="flat" cmpd="sng">
            <a:solidFill>
              <a:srgbClr val="00B050"/>
            </a:solidFill>
            <a:prstDash val="solid"/>
            <a:miter/>
            <a:headEnd type="none" w="med" len="med"/>
            <a:tailEnd type="none" w="med" len="med"/>
          </a:ln>
        </p:spPr>
      </p:cxnSp>
      <p:cxnSp>
        <p:nvCxnSpPr>
          <p:cNvPr id="77844" name="直接连接符 47"/>
          <p:cNvCxnSpPr/>
          <p:nvPr/>
        </p:nvCxnSpPr>
        <p:spPr>
          <a:xfrm rot="5400000">
            <a:off x="3702050" y="2963863"/>
            <a:ext cx="4786313" cy="0"/>
          </a:xfrm>
          <a:prstGeom prst="line">
            <a:avLst/>
          </a:prstGeom>
          <a:ln w="38100" cap="flat" cmpd="sng">
            <a:solidFill>
              <a:srgbClr val="FF0000"/>
            </a:solidFill>
            <a:prstDash val="dash"/>
            <a:miter/>
            <a:headEnd type="none" w="med" len="med"/>
            <a:tailEnd type="none" w="med" len="med"/>
          </a:ln>
        </p:spPr>
      </p:cxnSp>
      <p:cxnSp>
        <p:nvCxnSpPr>
          <p:cNvPr id="77845" name="直接箭头连接符 55"/>
          <p:cNvCxnSpPr/>
          <p:nvPr/>
        </p:nvCxnSpPr>
        <p:spPr>
          <a:xfrm rot="-5400000" flipH="1">
            <a:off x="2667000" y="1571625"/>
            <a:ext cx="357188" cy="214313"/>
          </a:xfrm>
          <a:prstGeom prst="straightConnector1">
            <a:avLst/>
          </a:prstGeom>
          <a:ln w="38100" cap="flat" cmpd="sng">
            <a:solidFill>
              <a:srgbClr val="FF0000"/>
            </a:solidFill>
            <a:prstDash val="solid"/>
            <a:miter/>
            <a:headEnd type="none" w="med" len="med"/>
            <a:tailEnd type="arrow" w="med" len="med"/>
          </a:ln>
        </p:spPr>
      </p:cxnSp>
      <p:cxnSp>
        <p:nvCxnSpPr>
          <p:cNvPr id="77846" name="直接箭头连接符 55"/>
          <p:cNvCxnSpPr/>
          <p:nvPr/>
        </p:nvCxnSpPr>
        <p:spPr>
          <a:xfrm rot="-5400000" flipH="1">
            <a:off x="3309938" y="2786063"/>
            <a:ext cx="357187" cy="214312"/>
          </a:xfrm>
          <a:prstGeom prst="straightConnector1">
            <a:avLst/>
          </a:prstGeom>
          <a:ln w="38100" cap="flat" cmpd="sng">
            <a:solidFill>
              <a:srgbClr val="FF0000"/>
            </a:solidFill>
            <a:prstDash val="solid"/>
            <a:miter/>
            <a:headEnd type="none" w="med" len="med"/>
            <a:tailEnd type="arrow" w="med" len="med"/>
          </a:ln>
        </p:spPr>
      </p:cxnSp>
      <p:cxnSp>
        <p:nvCxnSpPr>
          <p:cNvPr id="77847" name="直接箭头连接符 55"/>
          <p:cNvCxnSpPr/>
          <p:nvPr/>
        </p:nvCxnSpPr>
        <p:spPr>
          <a:xfrm rot="-5400000" flipH="1">
            <a:off x="3810000" y="4071938"/>
            <a:ext cx="357188" cy="214312"/>
          </a:xfrm>
          <a:prstGeom prst="straightConnector1">
            <a:avLst/>
          </a:prstGeom>
          <a:ln w="38100" cap="flat" cmpd="sng">
            <a:solidFill>
              <a:srgbClr val="FF0000"/>
            </a:solidFill>
            <a:prstDash val="solid"/>
            <a:miter/>
            <a:headEnd type="none" w="med" len="med"/>
            <a:tailEnd type="arrow" w="med" len="med"/>
          </a:ln>
        </p:spPr>
      </p:cxnSp>
      <p:cxnSp>
        <p:nvCxnSpPr>
          <p:cNvPr id="77848" name="直接箭头连接符 55"/>
          <p:cNvCxnSpPr/>
          <p:nvPr/>
        </p:nvCxnSpPr>
        <p:spPr>
          <a:xfrm>
            <a:off x="4953000" y="5357813"/>
            <a:ext cx="500063" cy="357187"/>
          </a:xfrm>
          <a:prstGeom prst="straightConnector1">
            <a:avLst/>
          </a:prstGeom>
          <a:ln w="38100" cap="flat" cmpd="sng">
            <a:solidFill>
              <a:srgbClr val="FF0000"/>
            </a:solidFill>
            <a:prstDash val="solid"/>
            <a:miter/>
            <a:headEnd type="none" w="med" len="med"/>
            <a:tailEnd type="arrow" w="med" len="med"/>
          </a:ln>
        </p:spPr>
      </p:cxnSp>
      <p:sp>
        <p:nvSpPr>
          <p:cNvPr id="59" name="内容占位符 2"/>
          <p:cNvSpPr txBox="1"/>
          <p:nvPr/>
        </p:nvSpPr>
        <p:spPr bwMode="auto">
          <a:xfrm>
            <a:off x="2095500" y="5500688"/>
            <a:ext cx="2000250" cy="500063"/>
          </a:xfrm>
          <a:prstGeom prst="rect">
            <a:avLst/>
          </a:prstGeom>
          <a:solidFill>
            <a:srgbClr val="CCECFF"/>
          </a:solidFill>
          <a:ln w="9525">
            <a:noFill/>
            <a:miter lim="800000"/>
          </a:ln>
        </p:spPr>
        <p:txBody>
          <a:bodyPr/>
          <a:lstStyle/>
          <a:p>
            <a:pPr marL="342900" marR="0" indent="-342900" algn="ctr"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solidFill>
                  <a:srgbClr val="0000CC"/>
                </a:solidFill>
                <a:latin typeface="+mn-lt"/>
                <a:ea typeface="+mn-ea"/>
                <a:cs typeface="+mn-cs"/>
              </a:rPr>
              <a:t> </a:t>
            </a:r>
            <a:r>
              <a:rPr kumimoji="1" lang="zh-CN" altLang="en-US" sz="2800" b="1" kern="0" cap="none" spc="0" normalizeH="0" baseline="0" noProof="0" dirty="0">
                <a:solidFill>
                  <a:srgbClr val="0000CC"/>
                </a:solidFill>
                <a:latin typeface="+mn-lt"/>
                <a:ea typeface="+mn-ea"/>
                <a:cs typeface="+mn-cs"/>
              </a:rPr>
              <a:t>回</a:t>
            </a:r>
            <a:r>
              <a:rPr kumimoji="1" lang="zh-CN" altLang="en-US" sz="2800" b="1" kern="0" cap="none" spc="0" normalizeH="0" baseline="0" noProof="0" dirty="0">
                <a:solidFill>
                  <a:srgbClr val="0000CC"/>
                </a:solidFill>
                <a:latin typeface="Arial" panose="020B0604020202020204" pitchFamily="34" charset="0"/>
                <a:ea typeface="宋体" panose="02010600030101010101" pitchFamily="2" charset="-122"/>
                <a:cs typeface="+mn-cs"/>
              </a:rPr>
              <a:t>溯</a:t>
            </a:r>
            <a:r>
              <a:rPr kumimoji="1" lang="zh-CN" altLang="en-US" sz="2800" b="1" kern="0" cap="none" spc="0" normalizeH="0" baseline="0" noProof="0" dirty="0">
                <a:solidFill>
                  <a:srgbClr val="0000CC"/>
                </a:solidFill>
                <a:latin typeface="+mn-lt"/>
                <a:ea typeface="+mn-ea"/>
                <a:cs typeface="+mn-cs"/>
              </a:rPr>
              <a:t>阶段</a:t>
            </a:r>
            <a:endParaRPr kumimoji="1" lang="zh-CN" altLang="en-US" sz="2800" b="1" kern="0" cap="none" spc="0" normalizeH="0" baseline="0" noProof="0" dirty="0">
              <a:solidFill>
                <a:srgbClr val="0000CC"/>
              </a:solidFill>
              <a:latin typeface="+mn-lt"/>
              <a:ea typeface="+mn-ea"/>
              <a:cs typeface="+mn-cs"/>
            </a:endParaRPr>
          </a:p>
        </p:txBody>
      </p:sp>
      <p:cxnSp>
        <p:nvCxnSpPr>
          <p:cNvPr id="77850" name="直接箭头连接符 55"/>
          <p:cNvCxnSpPr/>
          <p:nvPr/>
        </p:nvCxnSpPr>
        <p:spPr>
          <a:xfrm rot="5400000" flipH="1" flipV="1">
            <a:off x="6524625" y="5143500"/>
            <a:ext cx="500063" cy="357188"/>
          </a:xfrm>
          <a:prstGeom prst="straightConnector1">
            <a:avLst/>
          </a:prstGeom>
          <a:ln w="38100" cap="flat" cmpd="sng">
            <a:solidFill>
              <a:srgbClr val="FF0000"/>
            </a:solidFill>
            <a:prstDash val="solid"/>
            <a:miter/>
            <a:headEnd type="none" w="med" len="med"/>
            <a:tailEnd type="arrow" w="med" len="med"/>
          </a:ln>
        </p:spPr>
      </p:cxnSp>
      <p:cxnSp>
        <p:nvCxnSpPr>
          <p:cNvPr id="77851" name="直接箭头连接符 55"/>
          <p:cNvCxnSpPr/>
          <p:nvPr/>
        </p:nvCxnSpPr>
        <p:spPr>
          <a:xfrm rot="5400000" flipH="1" flipV="1">
            <a:off x="7381875" y="4000500"/>
            <a:ext cx="500063" cy="357188"/>
          </a:xfrm>
          <a:prstGeom prst="straightConnector1">
            <a:avLst/>
          </a:prstGeom>
          <a:ln w="38100" cap="flat" cmpd="sng">
            <a:solidFill>
              <a:srgbClr val="FF0000"/>
            </a:solidFill>
            <a:prstDash val="solid"/>
            <a:miter/>
            <a:headEnd type="none" w="med" len="med"/>
            <a:tailEnd type="arrow" w="med" len="med"/>
          </a:ln>
        </p:spPr>
      </p:cxnSp>
      <p:cxnSp>
        <p:nvCxnSpPr>
          <p:cNvPr id="77852" name="直接箭头连接符 55"/>
          <p:cNvCxnSpPr/>
          <p:nvPr/>
        </p:nvCxnSpPr>
        <p:spPr>
          <a:xfrm rot="5400000" flipH="1" flipV="1">
            <a:off x="8096250" y="2786063"/>
            <a:ext cx="500063" cy="357187"/>
          </a:xfrm>
          <a:prstGeom prst="straightConnector1">
            <a:avLst/>
          </a:prstGeom>
          <a:ln w="38100" cap="flat" cmpd="sng">
            <a:solidFill>
              <a:srgbClr val="FF0000"/>
            </a:solidFill>
            <a:prstDash val="solid"/>
            <a:miter/>
            <a:headEnd type="none" w="med" len="med"/>
            <a:tailEnd type="arrow" w="med" len="med"/>
          </a:ln>
        </p:spPr>
      </p:cxnSp>
      <p:cxnSp>
        <p:nvCxnSpPr>
          <p:cNvPr id="77853" name="直接箭头连接符 55"/>
          <p:cNvCxnSpPr/>
          <p:nvPr/>
        </p:nvCxnSpPr>
        <p:spPr>
          <a:xfrm rot="5400000" flipH="1" flipV="1">
            <a:off x="8810625" y="1428750"/>
            <a:ext cx="500063" cy="357188"/>
          </a:xfrm>
          <a:prstGeom prst="straightConnector1">
            <a:avLst/>
          </a:prstGeom>
          <a:ln w="38100" cap="flat" cmpd="sng">
            <a:solidFill>
              <a:srgbClr val="FF0000"/>
            </a:solidFill>
            <a:prstDash val="solid"/>
            <a:miter/>
            <a:headEnd type="none" w="med" len="med"/>
            <a:tailEnd type="arrow" w="med" len="med"/>
          </a:ln>
        </p:spPr>
      </p:cxnSp>
      <p:sp>
        <p:nvSpPr>
          <p:cNvPr id="65" name="内容占位符 2"/>
          <p:cNvSpPr txBox="1"/>
          <p:nvPr/>
        </p:nvSpPr>
        <p:spPr bwMode="auto">
          <a:xfrm>
            <a:off x="8096250" y="5500688"/>
            <a:ext cx="1857375" cy="500063"/>
          </a:xfrm>
          <a:prstGeom prst="rect">
            <a:avLst/>
          </a:prstGeom>
          <a:solidFill>
            <a:srgbClr val="CCECFF"/>
          </a:solidFill>
          <a:ln w="9525">
            <a:noFill/>
            <a:miter lim="800000"/>
          </a:ln>
        </p:spPr>
        <p:txBody>
          <a:bodyPr/>
          <a:lstStyle/>
          <a:p>
            <a:pPr marL="342900" marR="0" indent="-342900" algn="ctr" defTabSz="914400" eaLnBrk="0" hangingPunct="0">
              <a:spcBef>
                <a:spcPct val="20000"/>
              </a:spcBef>
              <a:buClrTx/>
              <a:buSzTx/>
              <a:buFont typeface="Wingdings" panose="05000000000000000000" pitchFamily="2" charset="2"/>
              <a:buNone/>
              <a:defRPr/>
            </a:pPr>
            <a:r>
              <a:rPr kumimoji="1" lang="en-US" altLang="zh-CN" sz="2800" b="1" kern="0" cap="none" spc="0" normalizeH="0" baseline="0" noProof="0" dirty="0">
                <a:solidFill>
                  <a:srgbClr val="0000CC"/>
                </a:solidFill>
                <a:latin typeface="+mn-lt"/>
                <a:ea typeface="+mn-ea"/>
                <a:cs typeface="+mn-cs"/>
              </a:rPr>
              <a:t> </a:t>
            </a:r>
            <a:r>
              <a:rPr kumimoji="1" lang="zh-CN" altLang="en-US" sz="2800" b="1" kern="0" cap="none" spc="0" normalizeH="0" baseline="0" noProof="0" dirty="0">
                <a:solidFill>
                  <a:srgbClr val="0000CC"/>
                </a:solidFill>
                <a:latin typeface="+mn-lt"/>
                <a:ea typeface="+mn-ea"/>
                <a:cs typeface="+mn-cs"/>
              </a:rPr>
              <a:t>递推阶段</a:t>
            </a:r>
            <a:endParaRPr kumimoji="1" lang="zh-CN" altLang="en-US" sz="2800" b="1" kern="0" cap="none" spc="0" normalizeH="0" baseline="0" noProof="0" dirty="0">
              <a:solidFill>
                <a:srgbClr val="0000CC"/>
              </a:solidFill>
              <a:latin typeface="+mn-lt"/>
              <a:ea typeface="+mn-ea"/>
              <a:cs typeface="+mn-cs"/>
            </a:endParaRPr>
          </a:p>
        </p:txBody>
      </p:sp>
      <p:sp>
        <p:nvSpPr>
          <p:cNvPr id="31" name="圆角矩形标注 30"/>
          <p:cNvSpPr/>
          <p:nvPr/>
        </p:nvSpPr>
        <p:spPr>
          <a:xfrm>
            <a:off x="4667250" y="3857625"/>
            <a:ext cx="3071813" cy="642938"/>
          </a:xfrm>
          <a:prstGeom prst="wedgeRoundRectCallout">
            <a:avLst>
              <a:gd name="adj1" fmla="val -11977"/>
              <a:gd name="adj2" fmla="val 193519"/>
              <a:gd name="adj3" fmla="val 16667"/>
            </a:avLst>
          </a:prstGeom>
          <a:solidFill>
            <a:srgbClr val="FFCCFF"/>
          </a:solidFill>
          <a:ln w="9525" cap="flat" cmpd="sng">
            <a:solidFill>
              <a:schemeClr val="tx1"/>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结束递归的条件</a:t>
            </a:r>
            <a:endParaRPr lang="zh-CN" altLang="en-US" sz="2800" b="1" dirty="0">
              <a:solidFill>
                <a:srgbClr val="0000CC"/>
              </a:solidFill>
              <a:latin typeface="Arial" panose="020B0604020202020204" pitchFamily="34" charset="0"/>
            </a:endParaRPr>
          </a:p>
        </p:txBody>
      </p:sp>
      <p:sp>
        <p:nvSpPr>
          <p:cNvPr id="32" name="矩形 31"/>
          <p:cNvSpPr/>
          <p:nvPr/>
        </p:nvSpPr>
        <p:spPr>
          <a:xfrm>
            <a:off x="4881563" y="5572125"/>
            <a:ext cx="2571750" cy="1000125"/>
          </a:xfrm>
          <a:prstGeom prst="rect">
            <a:avLst/>
          </a:prstGeom>
          <a:no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77857" name="图片 3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linds(horizontal)">
                                      <p:cBhvr>
                                        <p:cTn id="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内容占位符 2"/>
          <p:cNvSpPr>
            <a:spLocks noGrp="1"/>
          </p:cNvSpPr>
          <p:nvPr>
            <p:ph idx="1"/>
          </p:nvPr>
        </p:nvSpPr>
        <p:spPr>
          <a:xfrm>
            <a:off x="2063750" y="500063"/>
            <a:ext cx="7604125" cy="61436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age(int n);</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printf("NO.5,age:%d\n",</a:t>
            </a:r>
            <a:r>
              <a:rPr kumimoji="1" lang="en-US" altLang="zh-CN" sz="2800" dirty="0">
                <a:solidFill>
                  <a:srgbClr val="9D138D"/>
                </a:solidFill>
                <a:latin typeface="+mn-lt"/>
                <a:ea typeface="+mn-ea"/>
                <a:cs typeface="+mn-cs"/>
              </a:rPr>
              <a:t>age</a:t>
            </a:r>
            <a:r>
              <a:rPr kumimoji="1" lang="en-US" altLang="zh-CN" sz="2800" dirty="0">
                <a:latin typeface="+mn-lt"/>
                <a:ea typeface="+mn-ea"/>
                <a:cs typeface="+mn-cs"/>
              </a:rPr>
              <a:t>(5));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a:t>
            </a:r>
            <a:r>
              <a:rPr kumimoji="1" lang="en-US" altLang="zh-CN" sz="2800" dirty="0">
                <a:solidFill>
                  <a:srgbClr val="9D138D"/>
                </a:solidFill>
                <a:latin typeface="+mn-lt"/>
                <a:ea typeface="+mn-ea"/>
                <a:cs typeface="+mn-cs"/>
              </a:rPr>
              <a:t>age</a:t>
            </a:r>
            <a:r>
              <a:rPr kumimoji="1" lang="en-US" altLang="zh-CN" sz="2800" dirty="0">
                <a:latin typeface="+mn-lt"/>
                <a:ea typeface="+mn-ea"/>
                <a:cs typeface="+mn-cs"/>
              </a:rPr>
              <a:t>(int 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if(n==1)   c=10;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    c=</a:t>
            </a:r>
            <a:r>
              <a:rPr kumimoji="1" lang="en-US" altLang="zh-CN" sz="2800" dirty="0">
                <a:solidFill>
                  <a:srgbClr val="9D138D"/>
                </a:solidFill>
                <a:latin typeface="+mn-lt"/>
                <a:ea typeface="+mn-ea"/>
                <a:cs typeface="+mn-cs"/>
              </a:rPr>
              <a:t>age</a:t>
            </a:r>
            <a:r>
              <a:rPr kumimoji="1" lang="en-US" altLang="zh-CN" sz="2800" dirty="0">
                <a:latin typeface="+mn-lt"/>
                <a:ea typeface="+mn-ea"/>
                <a:cs typeface="+mn-cs"/>
              </a:rPr>
              <a:t>(n-1)+2;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zh-CN" altLang="en-US" sz="2800" dirty="0">
              <a:latin typeface="+mn-lt"/>
              <a:ea typeface="+mn-ea"/>
              <a:cs typeface="+mn-cs"/>
            </a:endParaRPr>
          </a:p>
        </p:txBody>
      </p:sp>
      <p:pic>
        <p:nvPicPr>
          <p:cNvPr id="104450" name="Picture 2" descr="pic7-6"/>
          <p:cNvPicPr>
            <a:picLocks noChangeAspect="1"/>
          </p:cNvPicPr>
          <p:nvPr/>
        </p:nvPicPr>
        <p:blipFill>
          <a:blip r:embed="rId1"/>
          <a:stretch>
            <a:fillRect/>
          </a:stretch>
        </p:blipFill>
        <p:spPr>
          <a:xfrm>
            <a:off x="4738688" y="5857875"/>
            <a:ext cx="4919662" cy="642938"/>
          </a:xfrm>
          <a:prstGeom prst="rect">
            <a:avLst/>
          </a:prstGeom>
          <a:noFill/>
          <a:ln w="9525">
            <a:noFill/>
          </a:ln>
        </p:spPr>
      </p:pic>
      <p:pic>
        <p:nvPicPr>
          <p:cNvPr id="78852" name="图片 3" descr="Untitled.png">
            <a:hlinkClick r:id="rId2" action="ppaction://hlinksldjump"/>
          </p:cNvPr>
          <p:cNvPicPr>
            <a:picLocks noChangeAspect="1"/>
          </p:cNvPicPr>
          <p:nvPr/>
        </p:nvPicPr>
        <p:blipFill>
          <a:blip r:embed="rId3"/>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450"/>
                                        </p:tgtEl>
                                        <p:attrNameLst>
                                          <p:attrName>style.visibility</p:attrName>
                                        </p:attrNameLst>
                                      </p:cBhvr>
                                      <p:to>
                                        <p:strVal val="visible"/>
                                      </p:to>
                                    </p:set>
                                    <p:animEffect transition="in" filter="blinds(horizontal)">
                                      <p:cBhvr>
                                        <p:cTn id="7" dur="500"/>
                                        <p:tgtEl>
                                          <p:spTgt spid="104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 name="内容占位符 2"/>
          <p:cNvSpPr txBox="1"/>
          <p:nvPr/>
        </p:nvSpPr>
        <p:spPr bwMode="auto">
          <a:xfrm>
            <a:off x="1563688" y="1474788"/>
            <a:ext cx="2389188" cy="1300163"/>
          </a:xfrm>
          <a:prstGeom prst="rect">
            <a:avLst/>
          </a:prstGeom>
          <a:noFill/>
          <a:ln w="38100">
            <a:solidFill>
              <a:schemeClr val="tx1"/>
            </a:solidFill>
            <a:miter lim="800000"/>
          </a:ln>
        </p:spPr>
        <p:txBody>
          <a:bodyPr/>
          <a:lstStyle/>
          <a:p>
            <a:pPr marL="342900" marR="0" indent="-342900" algn="ctr"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sp>
        <p:nvSpPr>
          <p:cNvPr id="3" name="内容占位符 2"/>
          <p:cNvSpPr>
            <a:spLocks noGrp="1"/>
          </p:cNvSpPr>
          <p:nvPr>
            <p:ph idx="1"/>
          </p:nvPr>
        </p:nvSpPr>
        <p:spPr>
          <a:xfrm>
            <a:off x="1595438" y="1485900"/>
            <a:ext cx="2389187" cy="1300163"/>
          </a:xfrm>
        </p:spPr>
        <p:txBody>
          <a:bodyPr vert="horz" wrap="square" lIns="91440" tIns="45720" rIns="91440" bIns="45720" anchor="t" anchorCtr="0"/>
          <a:p>
            <a:pPr algn="ctr">
              <a:buFont typeface="Wingdings" panose="05000000000000000000" pitchFamily="2" charset="2"/>
              <a:buNone/>
            </a:pPr>
            <a:r>
              <a:rPr kumimoji="1" lang="en-US" altLang="zh-CN" sz="2800" dirty="0">
                <a:latin typeface="+mn-lt"/>
                <a:ea typeface="+mn-ea"/>
                <a:cs typeface="+mn-cs"/>
              </a:rPr>
              <a:t>age(5)</a:t>
            </a:r>
            <a:endParaRPr kumimoji="1" lang="en-US" altLang="zh-CN" sz="2800" dirty="0">
              <a:latin typeface="+mn-lt"/>
              <a:ea typeface="+mn-ea"/>
              <a:cs typeface="+mn-cs"/>
            </a:endParaRPr>
          </a:p>
          <a:p>
            <a:pPr algn="ctr">
              <a:buFont typeface="Wingdings" panose="05000000000000000000" pitchFamily="2" charset="2"/>
              <a:buNone/>
            </a:pPr>
            <a:r>
              <a:rPr kumimoji="1" lang="zh-CN" altLang="en-US" sz="2800" dirty="0">
                <a:latin typeface="+mn-lt"/>
                <a:ea typeface="+mn-ea"/>
                <a:cs typeface="+mn-cs"/>
              </a:rPr>
              <a:t>输出</a:t>
            </a:r>
            <a:r>
              <a:rPr kumimoji="1" lang="en-US" altLang="zh-CN" sz="2800" dirty="0">
                <a:latin typeface="+mn-lt"/>
                <a:ea typeface="+mn-ea"/>
                <a:cs typeface="+mn-cs"/>
              </a:rPr>
              <a:t>age(5)</a:t>
            </a:r>
            <a:endParaRPr kumimoji="1" lang="zh-CN" altLang="en-US" sz="2800" dirty="0">
              <a:latin typeface="+mn-lt"/>
              <a:ea typeface="+mn-ea"/>
              <a:cs typeface="+mn-cs"/>
            </a:endParaRPr>
          </a:p>
        </p:txBody>
      </p:sp>
      <p:sp>
        <p:nvSpPr>
          <p:cNvPr id="4" name="内容占位符 2"/>
          <p:cNvSpPr txBox="1"/>
          <p:nvPr/>
        </p:nvSpPr>
        <p:spPr bwMode="auto">
          <a:xfrm>
            <a:off x="2024063" y="914400"/>
            <a:ext cx="1500188" cy="642938"/>
          </a:xfrm>
          <a:prstGeom prst="rect">
            <a:avLst/>
          </a:prstGeom>
          <a:noFill/>
          <a:ln w="9525">
            <a:noFill/>
            <a:miter lim="800000"/>
          </a:ln>
        </p:spPr>
        <p:txBody>
          <a:bodyPr/>
          <a:lstStyle/>
          <a:p>
            <a:pPr marL="342900" marR="0" indent="-342900" algn="ctr"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main</a:t>
            </a:r>
            <a:endParaRPr kumimoji="1" lang="zh-CN" altLang="en-US" sz="2800" b="1" kern="0" cap="none" spc="0" normalizeH="0" baseline="0" noProof="0" dirty="0">
              <a:latin typeface="+mn-lt"/>
              <a:ea typeface="+mn-ea"/>
              <a:cs typeface="+mn-cs"/>
            </a:endParaRPr>
          </a:p>
        </p:txBody>
      </p:sp>
      <p:cxnSp>
        <p:nvCxnSpPr>
          <p:cNvPr id="5" name="直接连接符 4"/>
          <p:cNvCxnSpPr/>
          <p:nvPr/>
        </p:nvCxnSpPr>
        <p:spPr>
          <a:xfrm rot="10800000">
            <a:off x="1595438" y="2128838"/>
            <a:ext cx="2357437" cy="0"/>
          </a:xfrm>
          <a:prstGeom prst="line">
            <a:avLst/>
          </a:prstGeom>
          <a:ln w="38100" cap="flat" cmpd="sng">
            <a:solidFill>
              <a:schemeClr val="tx1"/>
            </a:solidFill>
            <a:prstDash val="dash"/>
            <a:miter/>
            <a:headEnd type="none" w="med" len="med"/>
            <a:tailEnd type="none" w="med" len="med"/>
          </a:ln>
        </p:spPr>
      </p:cxnSp>
      <p:sp>
        <p:nvSpPr>
          <p:cNvPr id="6" name="内容占位符 2"/>
          <p:cNvSpPr txBox="1"/>
          <p:nvPr/>
        </p:nvSpPr>
        <p:spPr bwMode="auto">
          <a:xfrm>
            <a:off x="4381500" y="1485900"/>
            <a:ext cx="2857500" cy="1285875"/>
          </a:xfrm>
          <a:prstGeom prst="rect">
            <a:avLst/>
          </a:prstGeom>
          <a:noFill/>
          <a:ln w="38100">
            <a:solidFill>
              <a:schemeClr val="tx1"/>
            </a:solidFill>
            <a:miter lim="800000"/>
          </a:ln>
        </p:spPr>
        <p:txBody>
          <a:bodyPr tIns="360000"/>
          <a:lstStyle/>
          <a:p>
            <a:pPr marL="342900" marR="0" indent="-342900" algn="ctr"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c=age(4)+2</a:t>
            </a:r>
            <a:endParaRPr kumimoji="1" lang="en-US" altLang="zh-CN" sz="2800" b="1" kern="0" cap="none" spc="0" normalizeH="0" baseline="0" noProof="0" dirty="0">
              <a:latin typeface="+mn-lt"/>
              <a:ea typeface="+mn-ea"/>
              <a:cs typeface="+mn-cs"/>
            </a:endParaRPr>
          </a:p>
        </p:txBody>
      </p:sp>
      <p:sp>
        <p:nvSpPr>
          <p:cNvPr id="7" name="内容占位符 2"/>
          <p:cNvSpPr txBox="1"/>
          <p:nvPr/>
        </p:nvSpPr>
        <p:spPr bwMode="auto">
          <a:xfrm>
            <a:off x="4381500" y="642938"/>
            <a:ext cx="2786063" cy="9144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age</a:t>
            </a:r>
            <a:r>
              <a:rPr kumimoji="1" lang="zh-CN" altLang="en-US" sz="2800" b="1" kern="0" cap="none" spc="0" normalizeH="0" baseline="0" noProof="0" dirty="0">
                <a:latin typeface="+mn-lt"/>
                <a:ea typeface="+mn-ea"/>
                <a:cs typeface="+mn-cs"/>
              </a:rPr>
              <a:t>函数</a:t>
            </a:r>
            <a:endParaRPr kumimoji="1" lang="en-US" altLang="zh-CN" sz="2800" b="1" kern="0" cap="none" spc="0" normalizeH="0" baseline="0" noProof="0" dirty="0">
              <a:latin typeface="+mn-lt"/>
              <a:ea typeface="+mn-ea"/>
              <a:cs typeface="+mn-cs"/>
            </a:endParaRPr>
          </a:p>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n=5</a:t>
            </a:r>
            <a:endParaRPr kumimoji="1" lang="zh-CN" altLang="en-US" sz="2800" b="1" kern="0" cap="none" spc="0" normalizeH="0" baseline="0" noProof="0" dirty="0">
              <a:latin typeface="+mn-lt"/>
              <a:ea typeface="+mn-ea"/>
              <a:cs typeface="+mn-cs"/>
            </a:endParaRPr>
          </a:p>
        </p:txBody>
      </p:sp>
      <p:sp>
        <p:nvSpPr>
          <p:cNvPr id="9" name="内容占位符 2"/>
          <p:cNvSpPr txBox="1"/>
          <p:nvPr/>
        </p:nvSpPr>
        <p:spPr bwMode="auto">
          <a:xfrm>
            <a:off x="7662863" y="1485900"/>
            <a:ext cx="2857500" cy="1285875"/>
          </a:xfrm>
          <a:prstGeom prst="rect">
            <a:avLst/>
          </a:prstGeom>
          <a:noFill/>
          <a:ln w="38100">
            <a:solidFill>
              <a:schemeClr val="tx1"/>
            </a:solidFill>
            <a:miter lim="800000"/>
          </a:ln>
        </p:spPr>
        <p:txBody>
          <a:bodyPr tIns="360000"/>
          <a:lstStyle/>
          <a:p>
            <a:pPr marL="342900" marR="0" indent="-342900" algn="ctr"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c=age(3)+2</a:t>
            </a:r>
            <a:endParaRPr kumimoji="1" lang="en-US" altLang="zh-CN" sz="2800" b="1" kern="0" cap="none" spc="0" normalizeH="0" baseline="0" noProof="0" dirty="0">
              <a:latin typeface="+mn-lt"/>
              <a:ea typeface="+mn-ea"/>
              <a:cs typeface="+mn-cs"/>
            </a:endParaRPr>
          </a:p>
        </p:txBody>
      </p:sp>
      <p:sp>
        <p:nvSpPr>
          <p:cNvPr id="10" name="内容占位符 2"/>
          <p:cNvSpPr txBox="1"/>
          <p:nvPr/>
        </p:nvSpPr>
        <p:spPr bwMode="auto">
          <a:xfrm>
            <a:off x="7667625" y="642938"/>
            <a:ext cx="2857500" cy="9144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age</a:t>
            </a:r>
            <a:r>
              <a:rPr kumimoji="1" lang="zh-CN" altLang="en-US" sz="2800" b="1" kern="0" cap="none" spc="0" normalizeH="0" baseline="0" noProof="0" dirty="0">
                <a:latin typeface="+mn-lt"/>
                <a:ea typeface="+mn-ea"/>
                <a:cs typeface="+mn-cs"/>
              </a:rPr>
              <a:t>函数</a:t>
            </a:r>
            <a:endParaRPr kumimoji="1" lang="en-US" altLang="zh-CN" sz="2800" b="1" kern="0" cap="none" spc="0" normalizeH="0" baseline="0" noProof="0" dirty="0">
              <a:latin typeface="+mn-lt"/>
              <a:ea typeface="+mn-ea"/>
              <a:cs typeface="+mn-cs"/>
            </a:endParaRPr>
          </a:p>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n=4</a:t>
            </a:r>
            <a:endParaRPr kumimoji="1" lang="zh-CN" altLang="en-US" sz="2800" b="1" kern="0" cap="none" spc="0" normalizeH="0" baseline="0" noProof="0" dirty="0">
              <a:latin typeface="+mn-lt"/>
              <a:ea typeface="+mn-ea"/>
              <a:cs typeface="+mn-cs"/>
            </a:endParaRPr>
          </a:p>
        </p:txBody>
      </p:sp>
      <p:sp>
        <p:nvSpPr>
          <p:cNvPr id="11" name="内容占位符 2"/>
          <p:cNvSpPr txBox="1"/>
          <p:nvPr/>
        </p:nvSpPr>
        <p:spPr bwMode="auto">
          <a:xfrm>
            <a:off x="4381500" y="4500563"/>
            <a:ext cx="2857500" cy="1285875"/>
          </a:xfrm>
          <a:prstGeom prst="rect">
            <a:avLst/>
          </a:prstGeom>
          <a:noFill/>
          <a:ln w="38100">
            <a:solidFill>
              <a:schemeClr val="tx1"/>
            </a:solidFill>
            <a:miter lim="800000"/>
          </a:ln>
        </p:spPr>
        <p:txBody>
          <a:bodyPr tIns="360000"/>
          <a:lstStyle/>
          <a:p>
            <a:pPr marL="342900" marR="0" indent="-342900" algn="ctr"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c=age(1)+2</a:t>
            </a:r>
            <a:endParaRPr kumimoji="1" lang="en-US" altLang="zh-CN" sz="2800" b="1" kern="0" cap="none" spc="0" normalizeH="0" baseline="0" noProof="0" dirty="0">
              <a:latin typeface="+mn-lt"/>
              <a:ea typeface="+mn-ea"/>
              <a:cs typeface="+mn-cs"/>
            </a:endParaRPr>
          </a:p>
        </p:txBody>
      </p:sp>
      <p:sp>
        <p:nvSpPr>
          <p:cNvPr id="12" name="内容占位符 2"/>
          <p:cNvSpPr txBox="1"/>
          <p:nvPr/>
        </p:nvSpPr>
        <p:spPr bwMode="auto">
          <a:xfrm>
            <a:off x="4381500" y="3714750"/>
            <a:ext cx="2786063" cy="842963"/>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age</a:t>
            </a:r>
            <a:r>
              <a:rPr kumimoji="1" lang="zh-CN" altLang="en-US" sz="2800" b="1" kern="0" cap="none" spc="0" normalizeH="0" baseline="0" noProof="0" dirty="0">
                <a:latin typeface="+mn-lt"/>
                <a:ea typeface="+mn-ea"/>
                <a:cs typeface="+mn-cs"/>
              </a:rPr>
              <a:t>函数</a:t>
            </a:r>
            <a:endParaRPr kumimoji="1" lang="en-US" altLang="zh-CN" sz="2800" b="1" kern="0" cap="none" spc="0" normalizeH="0" baseline="0" noProof="0" dirty="0">
              <a:latin typeface="+mn-lt"/>
              <a:ea typeface="+mn-ea"/>
              <a:cs typeface="+mn-cs"/>
            </a:endParaRPr>
          </a:p>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n=2</a:t>
            </a:r>
            <a:endParaRPr kumimoji="1" lang="zh-CN" altLang="en-US" sz="2800" b="1" kern="0" cap="none" spc="0" normalizeH="0" baseline="0" noProof="0" dirty="0">
              <a:latin typeface="+mn-lt"/>
              <a:ea typeface="+mn-ea"/>
              <a:cs typeface="+mn-cs"/>
            </a:endParaRPr>
          </a:p>
        </p:txBody>
      </p:sp>
      <p:sp>
        <p:nvSpPr>
          <p:cNvPr id="13" name="内容占位符 2"/>
          <p:cNvSpPr txBox="1"/>
          <p:nvPr/>
        </p:nvSpPr>
        <p:spPr bwMode="auto">
          <a:xfrm>
            <a:off x="7662863" y="4500563"/>
            <a:ext cx="2857500" cy="1285875"/>
          </a:xfrm>
          <a:prstGeom prst="rect">
            <a:avLst/>
          </a:prstGeom>
          <a:noFill/>
          <a:ln w="38100">
            <a:solidFill>
              <a:schemeClr val="tx1"/>
            </a:solidFill>
            <a:miter lim="800000"/>
          </a:ln>
        </p:spPr>
        <p:txBody>
          <a:bodyPr tIns="360000"/>
          <a:lstStyle/>
          <a:p>
            <a:pPr marL="342900" marR="0" indent="-342900" algn="ctr"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c=age(2)+2</a:t>
            </a:r>
            <a:endParaRPr kumimoji="1" lang="en-US" altLang="zh-CN" sz="2800" b="1" kern="0" cap="none" spc="0" normalizeH="0" baseline="0" noProof="0" dirty="0">
              <a:latin typeface="+mn-lt"/>
              <a:ea typeface="+mn-ea"/>
              <a:cs typeface="+mn-cs"/>
            </a:endParaRPr>
          </a:p>
        </p:txBody>
      </p:sp>
      <p:sp>
        <p:nvSpPr>
          <p:cNvPr id="14" name="内容占位符 2"/>
          <p:cNvSpPr txBox="1"/>
          <p:nvPr/>
        </p:nvSpPr>
        <p:spPr bwMode="auto">
          <a:xfrm>
            <a:off x="7667625" y="3714750"/>
            <a:ext cx="2857500" cy="771525"/>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age</a:t>
            </a:r>
            <a:r>
              <a:rPr kumimoji="1" lang="zh-CN" altLang="en-US" sz="2800" b="1" kern="0" cap="none" spc="0" normalizeH="0" baseline="0" noProof="0" dirty="0">
                <a:latin typeface="+mn-lt"/>
                <a:ea typeface="+mn-ea"/>
                <a:cs typeface="+mn-cs"/>
              </a:rPr>
              <a:t>函数</a:t>
            </a:r>
            <a:endParaRPr kumimoji="1" lang="en-US" altLang="zh-CN" sz="2800" b="1" kern="0" cap="none" spc="0" normalizeH="0" baseline="0" noProof="0" dirty="0">
              <a:latin typeface="+mn-lt"/>
              <a:ea typeface="+mn-ea"/>
              <a:cs typeface="+mn-cs"/>
            </a:endParaRPr>
          </a:p>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n=3</a:t>
            </a:r>
            <a:endParaRPr kumimoji="1" lang="zh-CN" altLang="en-US" sz="2800" b="1" kern="0" cap="none" spc="0" normalizeH="0" baseline="0" noProof="0" dirty="0">
              <a:latin typeface="+mn-lt"/>
              <a:ea typeface="+mn-ea"/>
              <a:cs typeface="+mn-cs"/>
            </a:endParaRPr>
          </a:p>
        </p:txBody>
      </p:sp>
      <p:sp>
        <p:nvSpPr>
          <p:cNvPr id="15" name="内容占位符 2"/>
          <p:cNvSpPr txBox="1"/>
          <p:nvPr/>
        </p:nvSpPr>
        <p:spPr bwMode="auto">
          <a:xfrm>
            <a:off x="1809750" y="4500563"/>
            <a:ext cx="2071688" cy="1285875"/>
          </a:xfrm>
          <a:prstGeom prst="rect">
            <a:avLst/>
          </a:prstGeom>
          <a:noFill/>
          <a:ln w="38100">
            <a:solidFill>
              <a:schemeClr val="tx1"/>
            </a:solidFill>
            <a:miter lim="800000"/>
          </a:ln>
        </p:spPr>
        <p:txBody>
          <a:bodyPr tIns="360000"/>
          <a:lstStyle/>
          <a:p>
            <a:pPr marL="342900" marR="0" indent="-342900" algn="ctr"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c=10</a:t>
            </a:r>
            <a:endParaRPr kumimoji="1" lang="en-US" altLang="zh-CN" sz="2800" b="1" kern="0" cap="none" spc="0" normalizeH="0" baseline="0" noProof="0" dirty="0">
              <a:latin typeface="+mn-lt"/>
              <a:ea typeface="+mn-ea"/>
              <a:cs typeface="+mn-cs"/>
            </a:endParaRPr>
          </a:p>
        </p:txBody>
      </p:sp>
      <p:sp>
        <p:nvSpPr>
          <p:cNvPr id="16" name="内容占位符 2"/>
          <p:cNvSpPr txBox="1"/>
          <p:nvPr/>
        </p:nvSpPr>
        <p:spPr bwMode="auto">
          <a:xfrm>
            <a:off x="1524000" y="3729038"/>
            <a:ext cx="2786063" cy="771525"/>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age</a:t>
            </a:r>
            <a:r>
              <a:rPr kumimoji="1" lang="zh-CN" altLang="en-US" sz="2800" b="1" kern="0" cap="none" spc="0" normalizeH="0" baseline="0" noProof="0" dirty="0">
                <a:latin typeface="+mn-lt"/>
                <a:ea typeface="+mn-ea"/>
                <a:cs typeface="+mn-cs"/>
              </a:rPr>
              <a:t>函数</a:t>
            </a:r>
            <a:endParaRPr kumimoji="1" lang="en-US" altLang="zh-CN" sz="2800" b="1" kern="0" cap="none" spc="0" normalizeH="0" baseline="0" noProof="0" dirty="0">
              <a:latin typeface="+mn-lt"/>
              <a:ea typeface="+mn-ea"/>
              <a:cs typeface="+mn-cs"/>
            </a:endParaRPr>
          </a:p>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n=1</a:t>
            </a:r>
            <a:endParaRPr kumimoji="1" lang="zh-CN" altLang="en-US" sz="2800" b="1" kern="0" cap="none" spc="0" normalizeH="0" baseline="0" noProof="0" dirty="0">
              <a:latin typeface="+mn-lt"/>
              <a:ea typeface="+mn-ea"/>
              <a:cs typeface="+mn-cs"/>
            </a:endParaRPr>
          </a:p>
        </p:txBody>
      </p:sp>
      <p:cxnSp>
        <p:nvCxnSpPr>
          <p:cNvPr id="17" name="直接箭头连接符 55"/>
          <p:cNvCxnSpPr/>
          <p:nvPr/>
        </p:nvCxnSpPr>
        <p:spPr>
          <a:xfrm flipV="1">
            <a:off x="3524250" y="857250"/>
            <a:ext cx="1500188" cy="857250"/>
          </a:xfrm>
          <a:prstGeom prst="straightConnector1">
            <a:avLst/>
          </a:prstGeom>
          <a:ln w="38100" cap="flat" cmpd="sng">
            <a:solidFill>
              <a:srgbClr val="FF0000"/>
            </a:solidFill>
            <a:prstDash val="solid"/>
            <a:miter/>
            <a:headEnd type="none" w="med" len="med"/>
            <a:tailEnd type="arrow" w="med" len="med"/>
          </a:ln>
        </p:spPr>
      </p:cxnSp>
      <p:cxnSp>
        <p:nvCxnSpPr>
          <p:cNvPr id="20" name="直接箭头连接符 55"/>
          <p:cNvCxnSpPr/>
          <p:nvPr/>
        </p:nvCxnSpPr>
        <p:spPr>
          <a:xfrm flipV="1">
            <a:off x="5524500" y="857250"/>
            <a:ext cx="2786063" cy="1071563"/>
          </a:xfrm>
          <a:prstGeom prst="straightConnector1">
            <a:avLst/>
          </a:prstGeom>
          <a:ln w="38100" cap="flat" cmpd="sng">
            <a:solidFill>
              <a:srgbClr val="FF0000"/>
            </a:solidFill>
            <a:prstDash val="solid"/>
            <a:miter/>
            <a:headEnd type="none" w="med" len="med"/>
            <a:tailEnd type="arrow" w="med" len="med"/>
          </a:ln>
        </p:spPr>
      </p:cxnSp>
      <p:cxnSp>
        <p:nvCxnSpPr>
          <p:cNvPr id="22" name="直接箭头连接符 55"/>
          <p:cNvCxnSpPr/>
          <p:nvPr/>
        </p:nvCxnSpPr>
        <p:spPr>
          <a:xfrm rot="5400000">
            <a:off x="7988300" y="2963863"/>
            <a:ext cx="1357313" cy="142875"/>
          </a:xfrm>
          <a:prstGeom prst="straightConnector1">
            <a:avLst/>
          </a:prstGeom>
          <a:ln w="38100" cap="flat" cmpd="sng">
            <a:solidFill>
              <a:srgbClr val="FF0000"/>
            </a:solidFill>
            <a:prstDash val="solid"/>
            <a:miter/>
            <a:headEnd type="none" w="med" len="med"/>
            <a:tailEnd type="arrow" w="med" len="med"/>
          </a:ln>
        </p:spPr>
      </p:cxnSp>
      <p:cxnSp>
        <p:nvCxnSpPr>
          <p:cNvPr id="25" name="直接箭头连接符 55"/>
          <p:cNvCxnSpPr/>
          <p:nvPr/>
        </p:nvCxnSpPr>
        <p:spPr>
          <a:xfrm rot="10800000">
            <a:off x="6596063" y="4000500"/>
            <a:ext cx="2000250" cy="1000125"/>
          </a:xfrm>
          <a:prstGeom prst="straightConnector1">
            <a:avLst/>
          </a:prstGeom>
          <a:ln w="38100" cap="flat" cmpd="sng">
            <a:solidFill>
              <a:srgbClr val="FF0000"/>
            </a:solidFill>
            <a:prstDash val="solid"/>
            <a:miter/>
            <a:headEnd type="none" w="med" len="med"/>
            <a:tailEnd type="arrow" w="med" len="med"/>
          </a:ln>
        </p:spPr>
      </p:cxnSp>
      <p:cxnSp>
        <p:nvCxnSpPr>
          <p:cNvPr id="28" name="直接箭头连接符 55"/>
          <p:cNvCxnSpPr/>
          <p:nvPr/>
        </p:nvCxnSpPr>
        <p:spPr>
          <a:xfrm rot="10800000">
            <a:off x="3667125" y="4071938"/>
            <a:ext cx="1643063" cy="857250"/>
          </a:xfrm>
          <a:prstGeom prst="straightConnector1">
            <a:avLst/>
          </a:prstGeom>
          <a:ln w="38100" cap="flat" cmpd="sng">
            <a:solidFill>
              <a:srgbClr val="FF0000"/>
            </a:solidFill>
            <a:prstDash val="solid"/>
            <a:miter/>
            <a:headEnd type="none" w="med" len="med"/>
            <a:tailEnd type="arrow" w="med" len="med"/>
          </a:ln>
        </p:spPr>
      </p:cxnSp>
      <p:cxnSp>
        <p:nvCxnSpPr>
          <p:cNvPr id="30" name="直接箭头连接符 55"/>
          <p:cNvCxnSpPr/>
          <p:nvPr/>
        </p:nvCxnSpPr>
        <p:spPr>
          <a:xfrm flipV="1">
            <a:off x="3881438" y="5357813"/>
            <a:ext cx="1500187" cy="428625"/>
          </a:xfrm>
          <a:prstGeom prst="straightConnector1">
            <a:avLst/>
          </a:prstGeom>
          <a:ln w="38100" cap="flat" cmpd="sng">
            <a:solidFill>
              <a:srgbClr val="FF0000"/>
            </a:solidFill>
            <a:prstDash val="solid"/>
            <a:miter/>
            <a:headEnd type="none" w="med" len="med"/>
            <a:tailEnd type="arrow" w="med" len="med"/>
          </a:ln>
        </p:spPr>
      </p:cxnSp>
      <p:cxnSp>
        <p:nvCxnSpPr>
          <p:cNvPr id="32" name="直接箭头连接符 55"/>
          <p:cNvCxnSpPr/>
          <p:nvPr/>
        </p:nvCxnSpPr>
        <p:spPr>
          <a:xfrm flipV="1">
            <a:off x="7167563" y="5357813"/>
            <a:ext cx="1500187" cy="428625"/>
          </a:xfrm>
          <a:prstGeom prst="straightConnector1">
            <a:avLst/>
          </a:prstGeom>
          <a:ln w="38100" cap="flat" cmpd="sng">
            <a:solidFill>
              <a:srgbClr val="FF0000"/>
            </a:solidFill>
            <a:prstDash val="solid"/>
            <a:miter/>
            <a:headEnd type="none" w="med" len="med"/>
            <a:tailEnd type="arrow" w="med" len="med"/>
          </a:ln>
        </p:spPr>
      </p:cxnSp>
      <p:cxnSp>
        <p:nvCxnSpPr>
          <p:cNvPr id="33" name="直接箭头连接符 55"/>
          <p:cNvCxnSpPr/>
          <p:nvPr/>
        </p:nvCxnSpPr>
        <p:spPr>
          <a:xfrm rot="-5400000" flipV="1">
            <a:off x="8131175" y="3035300"/>
            <a:ext cx="3071813" cy="1571625"/>
          </a:xfrm>
          <a:prstGeom prst="straightConnector1">
            <a:avLst/>
          </a:prstGeom>
          <a:ln w="38100" cap="flat" cmpd="sng">
            <a:solidFill>
              <a:srgbClr val="FF0000"/>
            </a:solidFill>
            <a:prstDash val="solid"/>
            <a:miter/>
            <a:headEnd type="none" w="med" len="med"/>
            <a:tailEnd type="arrow" w="med" len="med"/>
          </a:ln>
        </p:spPr>
      </p:cxnSp>
      <p:cxnSp>
        <p:nvCxnSpPr>
          <p:cNvPr id="36" name="直接箭头连接符 55"/>
          <p:cNvCxnSpPr/>
          <p:nvPr/>
        </p:nvCxnSpPr>
        <p:spPr>
          <a:xfrm rot="10800000">
            <a:off x="5810250" y="2357438"/>
            <a:ext cx="1928813" cy="428625"/>
          </a:xfrm>
          <a:prstGeom prst="straightConnector1">
            <a:avLst/>
          </a:prstGeom>
          <a:ln w="38100" cap="flat" cmpd="sng">
            <a:solidFill>
              <a:srgbClr val="FF0000"/>
            </a:solidFill>
            <a:prstDash val="solid"/>
            <a:miter/>
            <a:headEnd type="none" w="med" len="med"/>
            <a:tailEnd type="arrow" w="med" len="med"/>
          </a:ln>
        </p:spPr>
      </p:cxnSp>
      <p:cxnSp>
        <p:nvCxnSpPr>
          <p:cNvPr id="39" name="直接箭头连接符 55"/>
          <p:cNvCxnSpPr/>
          <p:nvPr/>
        </p:nvCxnSpPr>
        <p:spPr>
          <a:xfrm rot="10800000">
            <a:off x="3452813" y="1928813"/>
            <a:ext cx="1071562" cy="857250"/>
          </a:xfrm>
          <a:prstGeom prst="straightConnector1">
            <a:avLst/>
          </a:prstGeom>
          <a:ln w="38100" cap="flat" cmpd="sng">
            <a:solidFill>
              <a:srgbClr val="FF0000"/>
            </a:solidFill>
            <a:prstDash val="solid"/>
            <a:miter/>
            <a:headEnd type="none" w="med" len="med"/>
            <a:tailEnd type="arrow" w="med" len="med"/>
          </a:ln>
        </p:spPr>
      </p:cxnSp>
      <p:sp>
        <p:nvSpPr>
          <p:cNvPr id="46" name="内容占位符 2"/>
          <p:cNvSpPr txBox="1"/>
          <p:nvPr/>
        </p:nvSpPr>
        <p:spPr bwMode="auto">
          <a:xfrm>
            <a:off x="1524000" y="6000750"/>
            <a:ext cx="2786063" cy="5715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solidFill>
                  <a:srgbClr val="00B050"/>
                </a:solidFill>
                <a:latin typeface="+mn-lt"/>
                <a:ea typeface="+mn-ea"/>
                <a:cs typeface="+mn-cs"/>
              </a:rPr>
              <a:t>age(1)=10</a:t>
            </a:r>
            <a:endParaRPr kumimoji="1" lang="zh-CN" altLang="en-US" sz="2800" b="1" kern="0" cap="none" spc="0" normalizeH="0" baseline="0" noProof="0" dirty="0">
              <a:solidFill>
                <a:srgbClr val="00B050"/>
              </a:solidFill>
              <a:latin typeface="+mn-lt"/>
              <a:ea typeface="+mn-ea"/>
              <a:cs typeface="+mn-cs"/>
            </a:endParaRPr>
          </a:p>
        </p:txBody>
      </p:sp>
      <p:sp>
        <p:nvSpPr>
          <p:cNvPr id="47" name="内容占位符 2"/>
          <p:cNvSpPr txBox="1"/>
          <p:nvPr/>
        </p:nvSpPr>
        <p:spPr bwMode="auto">
          <a:xfrm>
            <a:off x="4452938" y="6000750"/>
            <a:ext cx="2786063" cy="5715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solidFill>
                  <a:srgbClr val="00B050"/>
                </a:solidFill>
                <a:latin typeface="+mn-lt"/>
                <a:ea typeface="+mn-ea"/>
                <a:cs typeface="+mn-cs"/>
              </a:rPr>
              <a:t>age(2)=12</a:t>
            </a:r>
            <a:endParaRPr kumimoji="1" lang="zh-CN" altLang="en-US" sz="2800" b="1" kern="0" cap="none" spc="0" normalizeH="0" baseline="0" noProof="0" dirty="0">
              <a:solidFill>
                <a:srgbClr val="00B050"/>
              </a:solidFill>
              <a:latin typeface="+mn-lt"/>
              <a:ea typeface="+mn-ea"/>
              <a:cs typeface="+mn-cs"/>
            </a:endParaRPr>
          </a:p>
        </p:txBody>
      </p:sp>
      <p:sp>
        <p:nvSpPr>
          <p:cNvPr id="48" name="内容占位符 2"/>
          <p:cNvSpPr txBox="1"/>
          <p:nvPr/>
        </p:nvSpPr>
        <p:spPr bwMode="auto">
          <a:xfrm>
            <a:off x="7381875" y="5929313"/>
            <a:ext cx="2786063" cy="5715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solidFill>
                  <a:srgbClr val="00B050"/>
                </a:solidFill>
                <a:latin typeface="+mn-lt"/>
                <a:ea typeface="+mn-ea"/>
                <a:cs typeface="+mn-cs"/>
              </a:rPr>
              <a:t>age(3)=14</a:t>
            </a:r>
            <a:endParaRPr kumimoji="1" lang="zh-CN" altLang="en-US" sz="2800" b="1" kern="0" cap="none" spc="0" normalizeH="0" baseline="0" noProof="0" dirty="0">
              <a:solidFill>
                <a:srgbClr val="00B050"/>
              </a:solidFill>
              <a:latin typeface="+mn-lt"/>
              <a:ea typeface="+mn-ea"/>
              <a:cs typeface="+mn-cs"/>
            </a:endParaRPr>
          </a:p>
        </p:txBody>
      </p:sp>
      <p:sp>
        <p:nvSpPr>
          <p:cNvPr id="49" name="内容占位符 2"/>
          <p:cNvSpPr txBox="1"/>
          <p:nvPr/>
        </p:nvSpPr>
        <p:spPr bwMode="auto">
          <a:xfrm>
            <a:off x="7680325" y="2916238"/>
            <a:ext cx="2786063" cy="5715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solidFill>
                  <a:srgbClr val="00B050"/>
                </a:solidFill>
                <a:latin typeface="+mn-lt"/>
                <a:ea typeface="+mn-ea"/>
                <a:cs typeface="+mn-cs"/>
              </a:rPr>
              <a:t>age(4)=16</a:t>
            </a:r>
            <a:endParaRPr kumimoji="1" lang="zh-CN" altLang="en-US" sz="2800" b="1" kern="0" cap="none" spc="0" normalizeH="0" baseline="0" noProof="0" dirty="0">
              <a:solidFill>
                <a:srgbClr val="00B050"/>
              </a:solidFill>
              <a:latin typeface="+mn-lt"/>
              <a:ea typeface="+mn-ea"/>
              <a:cs typeface="+mn-cs"/>
            </a:endParaRPr>
          </a:p>
        </p:txBody>
      </p:sp>
      <p:sp>
        <p:nvSpPr>
          <p:cNvPr id="50" name="内容占位符 2"/>
          <p:cNvSpPr txBox="1"/>
          <p:nvPr/>
        </p:nvSpPr>
        <p:spPr bwMode="auto">
          <a:xfrm>
            <a:off x="4524375" y="2928938"/>
            <a:ext cx="2786063" cy="5715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solidFill>
                  <a:srgbClr val="00B050"/>
                </a:solidFill>
                <a:latin typeface="+mn-lt"/>
                <a:ea typeface="+mn-ea"/>
                <a:cs typeface="+mn-cs"/>
              </a:rPr>
              <a:t>age(5)=18</a:t>
            </a:r>
            <a:endParaRPr kumimoji="1" lang="zh-CN" altLang="en-US" sz="2800" b="1" kern="0" cap="none" spc="0" normalizeH="0" baseline="0" noProof="0" dirty="0">
              <a:solidFill>
                <a:srgbClr val="00B050"/>
              </a:solidFill>
              <a:latin typeface="+mn-lt"/>
              <a:ea typeface="+mn-ea"/>
              <a:cs typeface="+mn-cs"/>
            </a:endParaRPr>
          </a:p>
        </p:txBody>
      </p:sp>
      <p:sp>
        <p:nvSpPr>
          <p:cNvPr id="54" name="内容占位符 2"/>
          <p:cNvSpPr txBox="1"/>
          <p:nvPr/>
        </p:nvSpPr>
        <p:spPr bwMode="auto">
          <a:xfrm>
            <a:off x="1881188" y="2928938"/>
            <a:ext cx="1643063" cy="428625"/>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solidFill>
                  <a:srgbClr val="9D138D"/>
                </a:solidFill>
                <a:latin typeface="+mn-lt"/>
                <a:ea typeface="+mn-ea"/>
                <a:cs typeface="+mn-cs"/>
              </a:rPr>
              <a:t>18</a:t>
            </a:r>
            <a:endParaRPr kumimoji="1" lang="zh-CN" altLang="en-US" sz="2800" b="1" kern="0" cap="none" spc="0" normalizeH="0" baseline="0" noProof="0" dirty="0">
              <a:solidFill>
                <a:srgbClr val="9D138D"/>
              </a:solidFill>
              <a:latin typeface="+mn-lt"/>
              <a:ea typeface="+mn-ea"/>
              <a:cs typeface="+mn-cs"/>
            </a:endParaRPr>
          </a:p>
        </p:txBody>
      </p:sp>
      <p:pic>
        <p:nvPicPr>
          <p:cNvPr id="79904" name="图片 3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blinds(horizontal)">
                                      <p:cBhvr>
                                        <p:cTn id="12" dur="500"/>
                                        <p:tgtEl>
                                          <p:spTgt spid="57"/>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3">
                                            <p:txEl>
                                              <p:charRg st="0" end="7"/>
                                            </p:txEl>
                                          </p:spTgt>
                                        </p:tgtEl>
                                        <p:attrNameLst>
                                          <p:attrName>style.visibility</p:attrName>
                                        </p:attrNameLst>
                                      </p:cBhvr>
                                      <p:to>
                                        <p:strVal val="visible"/>
                                      </p:to>
                                    </p:set>
                                    <p:animEffect transition="in" filter="blinds(horizontal)">
                                      <p:cBhvr>
                                        <p:cTn id="16" dur="500"/>
                                        <p:tgtEl>
                                          <p:spTgt spid="3">
                                            <p:txEl>
                                              <p:charRg st="0" end="7"/>
                                            </p:txEl>
                                          </p:spTgt>
                                        </p:tgtEl>
                                      </p:cBhvr>
                                    </p:animEffect>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ox(in)">
                                      <p:cBhvr>
                                        <p:cTn id="25"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7">
                                            <p:txEl>
                                              <p:charRg st="0" end="6"/>
                                            </p:txEl>
                                          </p:spTgt>
                                        </p:tgtEl>
                                        <p:attrNameLst>
                                          <p:attrName>style.visibility</p:attrName>
                                        </p:attrNameLst>
                                      </p:cBhvr>
                                      <p:to>
                                        <p:strVal val="visible"/>
                                      </p:to>
                                    </p:set>
                                    <p:animEffect transition="in" filter="blinds(horizontal)">
                                      <p:cBhvr>
                                        <p:cTn id="30" dur="500"/>
                                        <p:tgtEl>
                                          <p:spTgt spid="7">
                                            <p:txEl>
                                              <p:charRg st="0" end="6"/>
                                            </p:txEl>
                                          </p:spTgt>
                                        </p:tgtEl>
                                      </p:cBhvr>
                                    </p:animEffect>
                                  </p:childTnLst>
                                </p:cTn>
                              </p:par>
                            </p:childTnLst>
                          </p:cTn>
                        </p:par>
                        <p:par>
                          <p:cTn id="31" fill="hold">
                            <p:stCondLst>
                              <p:cond delay="500"/>
                            </p:stCondLst>
                            <p:childTnLst>
                              <p:par>
                                <p:cTn id="32" presetID="3" presetClass="entr" presetSubtype="10" fill="hold" nodeType="afterEffect">
                                  <p:stCondLst>
                                    <p:cond delay="0"/>
                                  </p:stCondLst>
                                  <p:childTnLst>
                                    <p:set>
                                      <p:cBhvr>
                                        <p:cTn id="33" dur="1" fill="hold">
                                          <p:stCondLst>
                                            <p:cond delay="0"/>
                                          </p:stCondLst>
                                        </p:cTn>
                                        <p:tgtEl>
                                          <p:spTgt spid="7">
                                            <p:txEl>
                                              <p:charRg st="6" end="10"/>
                                            </p:txEl>
                                          </p:spTgt>
                                        </p:tgtEl>
                                        <p:attrNameLst>
                                          <p:attrName>style.visibility</p:attrName>
                                        </p:attrNameLst>
                                      </p:cBhvr>
                                      <p:to>
                                        <p:strVal val="visible"/>
                                      </p:to>
                                    </p:set>
                                    <p:animEffect transition="in" filter="blinds(horizontal)">
                                      <p:cBhvr>
                                        <p:cTn id="34" dur="500"/>
                                        <p:tgtEl>
                                          <p:spTgt spid="7">
                                            <p:txEl>
                                              <p:charRg st="6" end="1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linds(horizontal)">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ox(in)">
                                      <p:cBhvr>
                                        <p:cTn id="44"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10">
                                            <p:txEl>
                                              <p:charRg st="0" end="6"/>
                                            </p:txEl>
                                          </p:spTgt>
                                        </p:tgtEl>
                                        <p:attrNameLst>
                                          <p:attrName>style.visibility</p:attrName>
                                        </p:attrNameLst>
                                      </p:cBhvr>
                                      <p:to>
                                        <p:strVal val="visible"/>
                                      </p:to>
                                    </p:set>
                                    <p:animEffect transition="in" filter="blinds(horizontal)">
                                      <p:cBhvr>
                                        <p:cTn id="49" dur="500"/>
                                        <p:tgtEl>
                                          <p:spTgt spid="10">
                                            <p:txEl>
                                              <p:charRg st="0" end="6"/>
                                            </p:txEl>
                                          </p:spTgt>
                                        </p:tgtEl>
                                      </p:cBhvr>
                                    </p:animEffect>
                                  </p:childTnLst>
                                </p:cTn>
                              </p:par>
                            </p:childTnLst>
                          </p:cTn>
                        </p:par>
                        <p:par>
                          <p:cTn id="50" fill="hold">
                            <p:stCondLst>
                              <p:cond delay="500"/>
                            </p:stCondLst>
                            <p:childTnLst>
                              <p:par>
                                <p:cTn id="51" presetID="3" presetClass="entr" presetSubtype="10" fill="hold" nodeType="afterEffect">
                                  <p:stCondLst>
                                    <p:cond delay="0"/>
                                  </p:stCondLst>
                                  <p:childTnLst>
                                    <p:set>
                                      <p:cBhvr>
                                        <p:cTn id="52" dur="1" fill="hold">
                                          <p:stCondLst>
                                            <p:cond delay="0"/>
                                          </p:stCondLst>
                                        </p:cTn>
                                        <p:tgtEl>
                                          <p:spTgt spid="10">
                                            <p:txEl>
                                              <p:charRg st="6" end="10"/>
                                            </p:txEl>
                                          </p:spTgt>
                                        </p:tgtEl>
                                        <p:attrNameLst>
                                          <p:attrName>style.visibility</p:attrName>
                                        </p:attrNameLst>
                                      </p:cBhvr>
                                      <p:to>
                                        <p:strVal val="visible"/>
                                      </p:to>
                                    </p:set>
                                    <p:animEffect transition="in" filter="blinds(horizontal)">
                                      <p:cBhvr>
                                        <p:cTn id="53" dur="500"/>
                                        <p:tgtEl>
                                          <p:spTgt spid="10">
                                            <p:txEl>
                                              <p:charRg st="6" end="1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linds(horizontal)">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box(in)">
                                      <p:cBhvr>
                                        <p:cTn id="63" dur="5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14">
                                            <p:txEl>
                                              <p:charRg st="0" end="6"/>
                                            </p:txEl>
                                          </p:spTgt>
                                        </p:tgtEl>
                                        <p:attrNameLst>
                                          <p:attrName>style.visibility</p:attrName>
                                        </p:attrNameLst>
                                      </p:cBhvr>
                                      <p:to>
                                        <p:strVal val="visible"/>
                                      </p:to>
                                    </p:set>
                                    <p:animEffect transition="in" filter="blinds(horizontal)">
                                      <p:cBhvr>
                                        <p:cTn id="68" dur="500"/>
                                        <p:tgtEl>
                                          <p:spTgt spid="14">
                                            <p:txEl>
                                              <p:charRg st="0" end="6"/>
                                            </p:txEl>
                                          </p:spTgt>
                                        </p:tgtEl>
                                      </p:cBhvr>
                                    </p:animEffect>
                                  </p:childTnLst>
                                </p:cTn>
                              </p:par>
                            </p:childTnLst>
                          </p:cTn>
                        </p:par>
                        <p:par>
                          <p:cTn id="69" fill="hold">
                            <p:stCondLst>
                              <p:cond delay="500"/>
                            </p:stCondLst>
                            <p:childTnLst>
                              <p:par>
                                <p:cTn id="70" presetID="3" presetClass="entr" presetSubtype="10" fill="hold" nodeType="afterEffect">
                                  <p:stCondLst>
                                    <p:cond delay="0"/>
                                  </p:stCondLst>
                                  <p:childTnLst>
                                    <p:set>
                                      <p:cBhvr>
                                        <p:cTn id="71" dur="1" fill="hold">
                                          <p:stCondLst>
                                            <p:cond delay="0"/>
                                          </p:stCondLst>
                                        </p:cTn>
                                        <p:tgtEl>
                                          <p:spTgt spid="14">
                                            <p:txEl>
                                              <p:charRg st="6" end="10"/>
                                            </p:txEl>
                                          </p:spTgt>
                                        </p:tgtEl>
                                        <p:attrNameLst>
                                          <p:attrName>style.visibility</p:attrName>
                                        </p:attrNameLst>
                                      </p:cBhvr>
                                      <p:to>
                                        <p:strVal val="visible"/>
                                      </p:to>
                                    </p:set>
                                    <p:animEffect transition="in" filter="blinds(horizontal)">
                                      <p:cBhvr>
                                        <p:cTn id="72" dur="500"/>
                                        <p:tgtEl>
                                          <p:spTgt spid="14">
                                            <p:txEl>
                                              <p:charRg st="6" end="1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blinds(horizontal)">
                                      <p:cBhvr>
                                        <p:cTn id="77" dur="50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16" fill="hold"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box(in)">
                                      <p:cBhvr>
                                        <p:cTn id="82" dur="500"/>
                                        <p:tgtEl>
                                          <p:spTgt spid="25"/>
                                        </p:tgtEl>
                                      </p:cBhvr>
                                    </p:animEffect>
                                  </p:childTnLst>
                                  <p:subTnLst>
                                    <p:set>
                                      <p:cBhvr override="childStyle">
                                        <p:cTn dur="1" fill="hold" display="0" masterRel="nextClick" afterEffect="1"/>
                                        <p:tgtEl>
                                          <p:spTgt spid="25"/>
                                        </p:tgtEl>
                                        <p:attrNameLst>
                                          <p:attrName>style.visibility</p:attrName>
                                        </p:attrNameLst>
                                      </p:cBhvr>
                                      <p:to>
                                        <p:strVal val="hidden"/>
                                      </p:to>
                                    </p:set>
                                  </p:sub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2">
                                            <p:txEl>
                                              <p:charRg st="0" end="6"/>
                                            </p:txEl>
                                          </p:spTgt>
                                        </p:tgtEl>
                                        <p:attrNameLst>
                                          <p:attrName>style.visibility</p:attrName>
                                        </p:attrNameLst>
                                      </p:cBhvr>
                                      <p:to>
                                        <p:strVal val="visible"/>
                                      </p:to>
                                    </p:set>
                                    <p:animEffect transition="in" filter="blinds(horizontal)">
                                      <p:cBhvr>
                                        <p:cTn id="87" dur="500"/>
                                        <p:tgtEl>
                                          <p:spTgt spid="12">
                                            <p:txEl>
                                              <p:charRg st="0" end="6"/>
                                            </p:txEl>
                                          </p:spTgt>
                                        </p:tgtEl>
                                      </p:cBhvr>
                                    </p:animEffect>
                                  </p:childTnLst>
                                </p:cTn>
                              </p:par>
                            </p:childTnLst>
                          </p:cTn>
                        </p:par>
                        <p:par>
                          <p:cTn id="88" fill="hold">
                            <p:stCondLst>
                              <p:cond delay="500"/>
                            </p:stCondLst>
                            <p:childTnLst>
                              <p:par>
                                <p:cTn id="89" presetID="3" presetClass="entr" presetSubtype="10" fill="hold" nodeType="afterEffect">
                                  <p:stCondLst>
                                    <p:cond delay="0"/>
                                  </p:stCondLst>
                                  <p:childTnLst>
                                    <p:set>
                                      <p:cBhvr>
                                        <p:cTn id="90" dur="1" fill="hold">
                                          <p:stCondLst>
                                            <p:cond delay="0"/>
                                          </p:stCondLst>
                                        </p:cTn>
                                        <p:tgtEl>
                                          <p:spTgt spid="12">
                                            <p:txEl>
                                              <p:charRg st="6" end="10"/>
                                            </p:txEl>
                                          </p:spTgt>
                                        </p:tgtEl>
                                        <p:attrNameLst>
                                          <p:attrName>style.visibility</p:attrName>
                                        </p:attrNameLst>
                                      </p:cBhvr>
                                      <p:to>
                                        <p:strVal val="visible"/>
                                      </p:to>
                                    </p:set>
                                    <p:animEffect transition="in" filter="blinds(horizontal)">
                                      <p:cBhvr>
                                        <p:cTn id="91" dur="500"/>
                                        <p:tgtEl>
                                          <p:spTgt spid="12">
                                            <p:txEl>
                                              <p:charRg st="6" end="1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blinds(horizontal)">
                                      <p:cBhvr>
                                        <p:cTn id="96" dur="500"/>
                                        <p:tgtEl>
                                          <p:spTgt spid="11"/>
                                        </p:tgtEl>
                                      </p:cBhvr>
                                    </p:animEffect>
                                  </p:childTnLst>
                                </p:cTn>
                              </p:par>
                            </p:childTnLst>
                          </p:cTn>
                        </p:par>
                      </p:childTnLst>
                    </p:cTn>
                  </p:par>
                  <p:par>
                    <p:cTn id="97" fill="hold">
                      <p:stCondLst>
                        <p:cond delay="indefinite"/>
                      </p:stCondLst>
                      <p:childTnLst>
                        <p:par>
                          <p:cTn id="98" fill="hold">
                            <p:stCondLst>
                              <p:cond delay="0"/>
                            </p:stCondLst>
                            <p:childTnLst>
                              <p:par>
                                <p:cTn id="99" presetID="4" presetClass="entr" presetSubtype="16" fill="hold" nodeType="click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box(in)">
                                      <p:cBhvr>
                                        <p:cTn id="101"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102" fill="hold">
                      <p:stCondLst>
                        <p:cond delay="indefinite"/>
                      </p:stCondLst>
                      <p:childTnLst>
                        <p:par>
                          <p:cTn id="103" fill="hold">
                            <p:stCondLst>
                              <p:cond delay="0"/>
                            </p:stCondLst>
                            <p:childTnLst>
                              <p:par>
                                <p:cTn id="104" presetID="3" presetClass="entr" presetSubtype="10" fill="hold" nodeType="clickEffect">
                                  <p:stCondLst>
                                    <p:cond delay="0"/>
                                  </p:stCondLst>
                                  <p:childTnLst>
                                    <p:set>
                                      <p:cBhvr>
                                        <p:cTn id="105" dur="1" fill="hold">
                                          <p:stCondLst>
                                            <p:cond delay="0"/>
                                          </p:stCondLst>
                                        </p:cTn>
                                        <p:tgtEl>
                                          <p:spTgt spid="16">
                                            <p:txEl>
                                              <p:charRg st="0" end="6"/>
                                            </p:txEl>
                                          </p:spTgt>
                                        </p:tgtEl>
                                        <p:attrNameLst>
                                          <p:attrName>style.visibility</p:attrName>
                                        </p:attrNameLst>
                                      </p:cBhvr>
                                      <p:to>
                                        <p:strVal val="visible"/>
                                      </p:to>
                                    </p:set>
                                    <p:animEffect transition="in" filter="blinds(horizontal)">
                                      <p:cBhvr>
                                        <p:cTn id="106" dur="500"/>
                                        <p:tgtEl>
                                          <p:spTgt spid="16">
                                            <p:txEl>
                                              <p:charRg st="0" end="6"/>
                                            </p:txEl>
                                          </p:spTgt>
                                        </p:tgtEl>
                                      </p:cBhvr>
                                    </p:animEffect>
                                  </p:childTnLst>
                                </p:cTn>
                              </p:par>
                            </p:childTnLst>
                          </p:cTn>
                        </p:par>
                        <p:par>
                          <p:cTn id="107" fill="hold">
                            <p:stCondLst>
                              <p:cond delay="500"/>
                            </p:stCondLst>
                            <p:childTnLst>
                              <p:par>
                                <p:cTn id="108" presetID="3" presetClass="entr" presetSubtype="10" fill="hold" nodeType="afterEffect">
                                  <p:stCondLst>
                                    <p:cond delay="0"/>
                                  </p:stCondLst>
                                  <p:childTnLst>
                                    <p:set>
                                      <p:cBhvr>
                                        <p:cTn id="109" dur="1" fill="hold">
                                          <p:stCondLst>
                                            <p:cond delay="0"/>
                                          </p:stCondLst>
                                        </p:cTn>
                                        <p:tgtEl>
                                          <p:spTgt spid="16">
                                            <p:txEl>
                                              <p:charRg st="6" end="10"/>
                                            </p:txEl>
                                          </p:spTgt>
                                        </p:tgtEl>
                                        <p:attrNameLst>
                                          <p:attrName>style.visibility</p:attrName>
                                        </p:attrNameLst>
                                      </p:cBhvr>
                                      <p:to>
                                        <p:strVal val="visible"/>
                                      </p:to>
                                    </p:set>
                                    <p:animEffect transition="in" filter="blinds(horizontal)">
                                      <p:cBhvr>
                                        <p:cTn id="110" dur="500"/>
                                        <p:tgtEl>
                                          <p:spTgt spid="16">
                                            <p:txEl>
                                              <p:charRg st="6" end="10"/>
                                            </p:txEl>
                                          </p:spTgt>
                                        </p:tgtEl>
                                      </p:cBhvr>
                                    </p:animEffect>
                                  </p:childTnLst>
                                </p:cTn>
                              </p:par>
                            </p:childTnLst>
                          </p:cTn>
                        </p:par>
                      </p:childTnLst>
                    </p:cTn>
                  </p:par>
                  <p:par>
                    <p:cTn id="111" fill="hold">
                      <p:stCondLst>
                        <p:cond delay="indefinite"/>
                      </p:stCondLst>
                      <p:childTnLst>
                        <p:par>
                          <p:cTn id="112" fill="hold">
                            <p:stCondLst>
                              <p:cond delay="0"/>
                            </p:stCondLst>
                            <p:childTnLst>
                              <p:par>
                                <p:cTn id="113" presetID="3" presetClass="entr" presetSubtype="10" fill="hold" grpId="0" nodeType="clickEffect">
                                  <p:stCondLst>
                                    <p:cond delay="0"/>
                                  </p:stCondLst>
                                  <p:childTnLst>
                                    <p:set>
                                      <p:cBhvr>
                                        <p:cTn id="114" dur="1" fill="hold">
                                          <p:stCondLst>
                                            <p:cond delay="0"/>
                                          </p:stCondLst>
                                        </p:cTn>
                                        <p:tgtEl>
                                          <p:spTgt spid="15"/>
                                        </p:tgtEl>
                                        <p:attrNameLst>
                                          <p:attrName>style.visibility</p:attrName>
                                        </p:attrNameLst>
                                      </p:cBhvr>
                                      <p:to>
                                        <p:strVal val="visible"/>
                                      </p:to>
                                    </p:set>
                                    <p:animEffect transition="in" filter="blinds(horizontal)">
                                      <p:cBhvr>
                                        <p:cTn id="115" dur="500"/>
                                        <p:tgtEl>
                                          <p:spTgt spid="15"/>
                                        </p:tgtEl>
                                      </p:cBhvr>
                                    </p:animEffect>
                                  </p:childTnLst>
                                </p:cTn>
                              </p:par>
                            </p:childTnLst>
                          </p:cTn>
                        </p:par>
                      </p:childTnLst>
                    </p:cTn>
                  </p:par>
                  <p:par>
                    <p:cTn id="116" fill="hold">
                      <p:stCondLst>
                        <p:cond delay="indefinite"/>
                      </p:stCondLst>
                      <p:childTnLst>
                        <p:par>
                          <p:cTn id="117" fill="hold">
                            <p:stCondLst>
                              <p:cond delay="0"/>
                            </p:stCondLst>
                            <p:childTnLst>
                              <p:par>
                                <p:cTn id="118" presetID="3" presetClass="entr" presetSubtype="10" fill="hold" grpId="0" nodeType="click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blinds(horizontal)">
                                      <p:cBhvr>
                                        <p:cTn id="120" dur="500"/>
                                        <p:tgtEl>
                                          <p:spTgt spid="46"/>
                                        </p:tgtEl>
                                      </p:cBhvr>
                                    </p:animEffect>
                                  </p:childTnLst>
                                </p:cTn>
                              </p:par>
                            </p:childTnLst>
                          </p:cTn>
                        </p:par>
                      </p:childTnLst>
                    </p:cTn>
                  </p:par>
                  <p:par>
                    <p:cTn id="121" fill="hold">
                      <p:stCondLst>
                        <p:cond delay="indefinite"/>
                      </p:stCondLst>
                      <p:childTnLst>
                        <p:par>
                          <p:cTn id="122" fill="hold">
                            <p:stCondLst>
                              <p:cond delay="0"/>
                            </p:stCondLst>
                            <p:childTnLst>
                              <p:par>
                                <p:cTn id="123" presetID="4" presetClass="entr" presetSubtype="16" fill="hold" nodeType="click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box(in)">
                                      <p:cBhvr>
                                        <p:cTn id="125"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126" fill="hold">
                      <p:stCondLst>
                        <p:cond delay="indefinite"/>
                      </p:stCondLst>
                      <p:childTnLst>
                        <p:par>
                          <p:cTn id="127" fill="hold">
                            <p:stCondLst>
                              <p:cond delay="0"/>
                            </p:stCondLst>
                            <p:childTnLst>
                              <p:par>
                                <p:cTn id="128" presetID="3" presetClass="entr" presetSubtype="10" fill="hold" grpId="0" nodeType="clickEffect">
                                  <p:stCondLst>
                                    <p:cond delay="0"/>
                                  </p:stCondLst>
                                  <p:childTnLst>
                                    <p:set>
                                      <p:cBhvr>
                                        <p:cTn id="129" dur="1" fill="hold">
                                          <p:stCondLst>
                                            <p:cond delay="0"/>
                                          </p:stCondLst>
                                        </p:cTn>
                                        <p:tgtEl>
                                          <p:spTgt spid="47"/>
                                        </p:tgtEl>
                                        <p:attrNameLst>
                                          <p:attrName>style.visibility</p:attrName>
                                        </p:attrNameLst>
                                      </p:cBhvr>
                                      <p:to>
                                        <p:strVal val="visible"/>
                                      </p:to>
                                    </p:set>
                                    <p:animEffect transition="in" filter="blinds(horizontal)">
                                      <p:cBhvr>
                                        <p:cTn id="130" dur="500"/>
                                        <p:tgtEl>
                                          <p:spTgt spid="47"/>
                                        </p:tgtEl>
                                      </p:cBhvr>
                                    </p:animEffect>
                                  </p:childTnLst>
                                </p:cTn>
                              </p:par>
                            </p:childTnLst>
                          </p:cTn>
                        </p:par>
                      </p:childTnLst>
                    </p:cTn>
                  </p:par>
                  <p:par>
                    <p:cTn id="131" fill="hold">
                      <p:stCondLst>
                        <p:cond delay="indefinite"/>
                      </p:stCondLst>
                      <p:childTnLst>
                        <p:par>
                          <p:cTn id="132" fill="hold">
                            <p:stCondLst>
                              <p:cond delay="0"/>
                            </p:stCondLst>
                            <p:childTnLst>
                              <p:par>
                                <p:cTn id="133" presetID="4" presetClass="entr" presetSubtype="16" fill="hold" nodeType="clickEffect">
                                  <p:stCondLst>
                                    <p:cond delay="0"/>
                                  </p:stCondLst>
                                  <p:childTnLst>
                                    <p:set>
                                      <p:cBhvr>
                                        <p:cTn id="134" dur="1" fill="hold">
                                          <p:stCondLst>
                                            <p:cond delay="0"/>
                                          </p:stCondLst>
                                        </p:cTn>
                                        <p:tgtEl>
                                          <p:spTgt spid="32"/>
                                        </p:tgtEl>
                                        <p:attrNameLst>
                                          <p:attrName>style.visibility</p:attrName>
                                        </p:attrNameLst>
                                      </p:cBhvr>
                                      <p:to>
                                        <p:strVal val="visible"/>
                                      </p:to>
                                    </p:set>
                                    <p:animEffect transition="in" filter="box(in)">
                                      <p:cBhvr>
                                        <p:cTn id="135"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136" fill="hold">
                      <p:stCondLst>
                        <p:cond delay="indefinite"/>
                      </p:stCondLst>
                      <p:childTnLst>
                        <p:par>
                          <p:cTn id="137" fill="hold">
                            <p:stCondLst>
                              <p:cond delay="0"/>
                            </p:stCondLst>
                            <p:childTnLst>
                              <p:par>
                                <p:cTn id="138" presetID="3" presetClass="entr" presetSubtype="10" fill="hold" grpId="0" nodeType="clickEffect">
                                  <p:stCondLst>
                                    <p:cond delay="0"/>
                                  </p:stCondLst>
                                  <p:childTnLst>
                                    <p:set>
                                      <p:cBhvr>
                                        <p:cTn id="139" dur="1" fill="hold">
                                          <p:stCondLst>
                                            <p:cond delay="0"/>
                                          </p:stCondLst>
                                        </p:cTn>
                                        <p:tgtEl>
                                          <p:spTgt spid="48"/>
                                        </p:tgtEl>
                                        <p:attrNameLst>
                                          <p:attrName>style.visibility</p:attrName>
                                        </p:attrNameLst>
                                      </p:cBhvr>
                                      <p:to>
                                        <p:strVal val="visible"/>
                                      </p:to>
                                    </p:set>
                                    <p:animEffect transition="in" filter="blinds(horizontal)">
                                      <p:cBhvr>
                                        <p:cTn id="140" dur="500"/>
                                        <p:tgtEl>
                                          <p:spTgt spid="48"/>
                                        </p:tgtEl>
                                      </p:cBhvr>
                                    </p:animEffect>
                                  </p:childTnLst>
                                </p:cTn>
                              </p:par>
                            </p:childTnLst>
                          </p:cTn>
                        </p:par>
                      </p:childTnLst>
                    </p:cTn>
                  </p:par>
                  <p:par>
                    <p:cTn id="141" fill="hold">
                      <p:stCondLst>
                        <p:cond delay="indefinite"/>
                      </p:stCondLst>
                      <p:childTnLst>
                        <p:par>
                          <p:cTn id="142" fill="hold">
                            <p:stCondLst>
                              <p:cond delay="0"/>
                            </p:stCondLst>
                            <p:childTnLst>
                              <p:par>
                                <p:cTn id="143" presetID="4" presetClass="entr" presetSubtype="16" fill="hold" nodeType="clickEffect">
                                  <p:stCondLst>
                                    <p:cond delay="0"/>
                                  </p:stCondLst>
                                  <p:childTnLst>
                                    <p:set>
                                      <p:cBhvr>
                                        <p:cTn id="144" dur="1" fill="hold">
                                          <p:stCondLst>
                                            <p:cond delay="0"/>
                                          </p:stCondLst>
                                        </p:cTn>
                                        <p:tgtEl>
                                          <p:spTgt spid="33"/>
                                        </p:tgtEl>
                                        <p:attrNameLst>
                                          <p:attrName>style.visibility</p:attrName>
                                        </p:attrNameLst>
                                      </p:cBhvr>
                                      <p:to>
                                        <p:strVal val="visible"/>
                                      </p:to>
                                    </p:set>
                                    <p:animEffect transition="in" filter="box(in)">
                                      <p:cBhvr>
                                        <p:cTn id="145"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146" fill="hold">
                      <p:stCondLst>
                        <p:cond delay="indefinite"/>
                      </p:stCondLst>
                      <p:childTnLst>
                        <p:par>
                          <p:cTn id="147" fill="hold">
                            <p:stCondLst>
                              <p:cond delay="0"/>
                            </p:stCondLst>
                            <p:childTnLst>
                              <p:par>
                                <p:cTn id="148" presetID="3" presetClass="entr" presetSubtype="10" fill="hold" grpId="0" nodeType="clickEffect">
                                  <p:stCondLst>
                                    <p:cond delay="0"/>
                                  </p:stCondLst>
                                  <p:childTnLst>
                                    <p:set>
                                      <p:cBhvr>
                                        <p:cTn id="149" dur="1" fill="hold">
                                          <p:stCondLst>
                                            <p:cond delay="0"/>
                                          </p:stCondLst>
                                        </p:cTn>
                                        <p:tgtEl>
                                          <p:spTgt spid="49"/>
                                        </p:tgtEl>
                                        <p:attrNameLst>
                                          <p:attrName>style.visibility</p:attrName>
                                        </p:attrNameLst>
                                      </p:cBhvr>
                                      <p:to>
                                        <p:strVal val="visible"/>
                                      </p:to>
                                    </p:set>
                                    <p:animEffect transition="in" filter="blinds(horizontal)">
                                      <p:cBhvr>
                                        <p:cTn id="150" dur="500"/>
                                        <p:tgtEl>
                                          <p:spTgt spid="49"/>
                                        </p:tgtEl>
                                      </p:cBhvr>
                                    </p:animEffect>
                                  </p:childTnLst>
                                </p:cTn>
                              </p:par>
                            </p:childTnLst>
                          </p:cTn>
                        </p:par>
                      </p:childTnLst>
                    </p:cTn>
                  </p:par>
                  <p:par>
                    <p:cTn id="151" fill="hold">
                      <p:stCondLst>
                        <p:cond delay="indefinite"/>
                      </p:stCondLst>
                      <p:childTnLst>
                        <p:par>
                          <p:cTn id="152" fill="hold">
                            <p:stCondLst>
                              <p:cond delay="0"/>
                            </p:stCondLst>
                            <p:childTnLst>
                              <p:par>
                                <p:cTn id="153" presetID="4" presetClass="entr" presetSubtype="16" fill="hold" nodeType="clickEffect">
                                  <p:stCondLst>
                                    <p:cond delay="0"/>
                                  </p:stCondLst>
                                  <p:childTnLst>
                                    <p:set>
                                      <p:cBhvr>
                                        <p:cTn id="154" dur="1" fill="hold">
                                          <p:stCondLst>
                                            <p:cond delay="0"/>
                                          </p:stCondLst>
                                        </p:cTn>
                                        <p:tgtEl>
                                          <p:spTgt spid="36"/>
                                        </p:tgtEl>
                                        <p:attrNameLst>
                                          <p:attrName>style.visibility</p:attrName>
                                        </p:attrNameLst>
                                      </p:cBhvr>
                                      <p:to>
                                        <p:strVal val="visible"/>
                                      </p:to>
                                    </p:set>
                                    <p:animEffect transition="in" filter="box(in)">
                                      <p:cBhvr>
                                        <p:cTn id="155" dur="500"/>
                                        <p:tgtEl>
                                          <p:spTgt spid="36"/>
                                        </p:tgtEl>
                                      </p:cBhvr>
                                    </p:animEffec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156" fill="hold">
                      <p:stCondLst>
                        <p:cond delay="indefinite"/>
                      </p:stCondLst>
                      <p:childTnLst>
                        <p:par>
                          <p:cTn id="157" fill="hold">
                            <p:stCondLst>
                              <p:cond delay="0"/>
                            </p:stCondLst>
                            <p:childTnLst>
                              <p:par>
                                <p:cTn id="158" presetID="3" presetClass="entr" presetSubtype="10" fill="hold" grpId="0" nodeType="clickEffect">
                                  <p:stCondLst>
                                    <p:cond delay="0"/>
                                  </p:stCondLst>
                                  <p:childTnLst>
                                    <p:set>
                                      <p:cBhvr>
                                        <p:cTn id="159" dur="1" fill="hold">
                                          <p:stCondLst>
                                            <p:cond delay="0"/>
                                          </p:stCondLst>
                                        </p:cTn>
                                        <p:tgtEl>
                                          <p:spTgt spid="50"/>
                                        </p:tgtEl>
                                        <p:attrNameLst>
                                          <p:attrName>style.visibility</p:attrName>
                                        </p:attrNameLst>
                                      </p:cBhvr>
                                      <p:to>
                                        <p:strVal val="visible"/>
                                      </p:to>
                                    </p:set>
                                    <p:animEffect transition="in" filter="blinds(horizontal)">
                                      <p:cBhvr>
                                        <p:cTn id="160" dur="500"/>
                                        <p:tgtEl>
                                          <p:spTgt spid="50"/>
                                        </p:tgtEl>
                                      </p:cBhvr>
                                    </p:animEffect>
                                  </p:childTnLst>
                                </p:cTn>
                              </p:par>
                            </p:childTnLst>
                          </p:cTn>
                        </p:par>
                      </p:childTnLst>
                    </p:cTn>
                  </p:par>
                  <p:par>
                    <p:cTn id="161" fill="hold">
                      <p:stCondLst>
                        <p:cond delay="indefinite"/>
                      </p:stCondLst>
                      <p:childTnLst>
                        <p:par>
                          <p:cTn id="162" fill="hold">
                            <p:stCondLst>
                              <p:cond delay="0"/>
                            </p:stCondLst>
                            <p:childTnLst>
                              <p:par>
                                <p:cTn id="163" presetID="4" presetClass="entr" presetSubtype="16" fill="hold" nodeType="click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box(in)">
                                      <p:cBhvr>
                                        <p:cTn id="165"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66" fill="hold">
                      <p:stCondLst>
                        <p:cond delay="indefinite"/>
                      </p:stCondLst>
                      <p:childTnLst>
                        <p:par>
                          <p:cTn id="167" fill="hold">
                            <p:stCondLst>
                              <p:cond delay="0"/>
                            </p:stCondLst>
                            <p:childTnLst>
                              <p:par>
                                <p:cTn id="168" presetID="3" presetClass="entr" presetSubtype="10" fill="hold" nodeType="clickEffect">
                                  <p:stCondLst>
                                    <p:cond delay="0"/>
                                  </p:stCondLst>
                                  <p:childTnLst>
                                    <p:set>
                                      <p:cBhvr>
                                        <p:cTn id="169" dur="1" fill="hold">
                                          <p:stCondLst>
                                            <p:cond delay="0"/>
                                          </p:stCondLst>
                                        </p:cTn>
                                        <p:tgtEl>
                                          <p:spTgt spid="3">
                                            <p:txEl>
                                              <p:charRg st="7" end="16"/>
                                            </p:txEl>
                                          </p:spTgt>
                                        </p:tgtEl>
                                        <p:attrNameLst>
                                          <p:attrName>style.visibility</p:attrName>
                                        </p:attrNameLst>
                                      </p:cBhvr>
                                      <p:to>
                                        <p:strVal val="visible"/>
                                      </p:to>
                                    </p:set>
                                    <p:animEffect transition="in" filter="blinds(horizontal)">
                                      <p:cBhvr>
                                        <p:cTn id="170" dur="500"/>
                                        <p:tgtEl>
                                          <p:spTgt spid="3">
                                            <p:txEl>
                                              <p:charRg st="7" end="16"/>
                                            </p:txEl>
                                          </p:spTgt>
                                        </p:tgtEl>
                                      </p:cBhvr>
                                    </p:animEffect>
                                  </p:childTnLst>
                                </p:cTn>
                              </p:par>
                            </p:childTnLst>
                          </p:cTn>
                        </p:par>
                        <p:par>
                          <p:cTn id="171" fill="hold">
                            <p:stCondLst>
                              <p:cond delay="500"/>
                            </p:stCondLst>
                            <p:childTnLst>
                              <p:par>
                                <p:cTn id="172" presetID="3" presetClass="entr" presetSubtype="10" fill="hold" grpId="0" nodeType="afterEffect">
                                  <p:stCondLst>
                                    <p:cond delay="0"/>
                                  </p:stCondLst>
                                  <p:childTnLst>
                                    <p:set>
                                      <p:cBhvr>
                                        <p:cTn id="173" dur="1" fill="hold">
                                          <p:stCondLst>
                                            <p:cond delay="0"/>
                                          </p:stCondLst>
                                        </p:cTn>
                                        <p:tgtEl>
                                          <p:spTgt spid="54"/>
                                        </p:tgtEl>
                                        <p:attrNameLst>
                                          <p:attrName>style.visibility</p:attrName>
                                        </p:attrNameLst>
                                      </p:cBhvr>
                                      <p:to>
                                        <p:strVal val="visible"/>
                                      </p:to>
                                    </p:set>
                                    <p:animEffect transition="in" filter="blinds(horizontal)">
                                      <p:cBhvr>
                                        <p:cTn id="17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4" grpId="0"/>
      <p:bldP spid="6" grpId="0" bldLvl="0" animBg="1"/>
      <p:bldP spid="9" grpId="0" bldLvl="0" animBg="1"/>
      <p:bldP spid="11" grpId="0" bldLvl="0" animBg="1"/>
      <p:bldP spid="13" grpId="0" bldLvl="0" animBg="1"/>
      <p:bldP spid="15" grpId="0" bldLvl="0" animBg="1"/>
      <p:bldP spid="46" grpId="0"/>
      <p:bldP spid="47" grpId="0"/>
      <p:bldP spid="48" grpId="0"/>
      <p:bldP spid="49" grpId="0"/>
      <p:bldP spid="50" grpId="0"/>
      <p:bldP spid="5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内容占位符 2"/>
          <p:cNvSpPr>
            <a:spLocks noGrp="1"/>
          </p:cNvSpPr>
          <p:nvPr>
            <p:ph idx="1"/>
          </p:nvPr>
        </p:nvSpPr>
        <p:spPr>
          <a:xfrm>
            <a:off x="2095500" y="857250"/>
            <a:ext cx="8153400" cy="5357813"/>
          </a:xfrm>
        </p:spPr>
        <p:txBody>
          <a:bodyPr vert="horz" wrap="square" lIns="91440" tIns="45720" rIns="91440" bIns="45720" anchor="t" anchorCtr="0"/>
          <a:p>
            <a:pPr>
              <a:buFont typeface="Wingdings" panose="05000000000000000000" pitchFamily="2" charset="2"/>
              <a:buNone/>
            </a:pP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7 </a:t>
            </a:r>
            <a:r>
              <a:rPr kumimoji="1" lang="zh-CN" altLang="zh-CN" dirty="0">
                <a:latin typeface="+mn-lt"/>
                <a:ea typeface="+mn-ea"/>
                <a:cs typeface="+mn-cs"/>
              </a:rPr>
              <a:t>用递归方法求ｎ！。</a:t>
            </a:r>
            <a:endParaRPr kumimoji="1" lang="en-US"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求ｎ！可以用递推方法</a:t>
            </a:r>
            <a:r>
              <a:rPr kumimoji="1" lang="zh-CN" altLang="en-US" dirty="0">
                <a:latin typeface="+mn-lt"/>
                <a:ea typeface="+mn-ea"/>
              </a:rPr>
              <a:t>：</a:t>
            </a:r>
            <a:r>
              <a:rPr kumimoji="1" lang="zh-CN" altLang="zh-CN" dirty="0">
                <a:latin typeface="+mn-lt"/>
                <a:ea typeface="+mn-ea"/>
              </a:rPr>
              <a:t>即从１开始，乘２，再乘３……一直乘到ｎ。</a:t>
            </a:r>
            <a:endParaRPr kumimoji="1" lang="en-US" altLang="zh-CN" dirty="0">
              <a:latin typeface="+mn-lt"/>
              <a:ea typeface="+mn-ea"/>
            </a:endParaRPr>
          </a:p>
          <a:p>
            <a:pPr lvl="1"/>
            <a:r>
              <a:rPr kumimoji="1" lang="zh-CN" altLang="zh-CN" dirty="0">
                <a:latin typeface="+mn-lt"/>
                <a:ea typeface="+mn-ea"/>
              </a:rPr>
              <a:t>递推法的特点是从一个已知的事实</a:t>
            </a:r>
            <a:r>
              <a:rPr kumimoji="1" lang="en-US" altLang="zh-CN" dirty="0">
                <a:latin typeface="+mn-lt"/>
                <a:ea typeface="+mn-ea"/>
              </a:rPr>
              <a:t>(</a:t>
            </a:r>
            <a:r>
              <a:rPr kumimoji="1" lang="zh-CN" altLang="zh-CN" dirty="0">
                <a:latin typeface="+mn-lt"/>
                <a:ea typeface="+mn-ea"/>
              </a:rPr>
              <a:t>如</a:t>
            </a:r>
            <a:r>
              <a:rPr kumimoji="1" lang="en-US" altLang="zh-CN" dirty="0">
                <a:latin typeface="+mn-lt"/>
                <a:ea typeface="+mn-ea"/>
              </a:rPr>
              <a:t>1!=1)</a:t>
            </a:r>
            <a:r>
              <a:rPr kumimoji="1" lang="zh-CN" altLang="zh-CN" dirty="0">
                <a:latin typeface="+mn-lt"/>
                <a:ea typeface="+mn-ea"/>
              </a:rPr>
              <a:t>出发，按一定规律推出下一个事实</a:t>
            </a:r>
            <a:r>
              <a:rPr kumimoji="1" lang="en-US" altLang="zh-CN" dirty="0">
                <a:latin typeface="+mn-lt"/>
                <a:ea typeface="+mn-ea"/>
              </a:rPr>
              <a:t>(</a:t>
            </a:r>
            <a:r>
              <a:rPr kumimoji="1" lang="zh-CN" altLang="zh-CN" dirty="0">
                <a:latin typeface="+mn-lt"/>
                <a:ea typeface="+mn-ea"/>
              </a:rPr>
              <a:t>如</a:t>
            </a:r>
            <a:r>
              <a:rPr kumimoji="1" lang="en-US" altLang="zh-CN" dirty="0">
                <a:latin typeface="+mn-lt"/>
                <a:ea typeface="+mn-ea"/>
              </a:rPr>
              <a:t>2!=1!*2)</a:t>
            </a:r>
            <a:r>
              <a:rPr kumimoji="1" lang="zh-CN" altLang="zh-CN" dirty="0">
                <a:latin typeface="+mn-lt"/>
                <a:ea typeface="+mn-ea"/>
              </a:rPr>
              <a:t>，再从这个新的已知的事实出发，再向下推出一个新的事实</a:t>
            </a:r>
            <a:r>
              <a:rPr kumimoji="1" lang="en-US" altLang="zh-CN" dirty="0">
                <a:latin typeface="+mn-lt"/>
                <a:ea typeface="+mn-ea"/>
              </a:rPr>
              <a:t>(3!=3*2!)</a:t>
            </a:r>
            <a:r>
              <a:rPr kumimoji="1" lang="zh-CN" altLang="zh-CN" dirty="0">
                <a:latin typeface="+mn-lt"/>
                <a:ea typeface="+mn-ea"/>
              </a:rPr>
              <a:t>。</a:t>
            </a:r>
            <a:r>
              <a:rPr kumimoji="1" lang="en-US" altLang="zh-CN" dirty="0">
                <a:latin typeface="+mn-lt"/>
                <a:ea typeface="+mn-ea"/>
              </a:rPr>
              <a:t>n!=n*(n-1)!</a:t>
            </a:r>
            <a:r>
              <a:rPr kumimoji="1" lang="zh-CN" altLang="zh-CN" dirty="0">
                <a:latin typeface="+mn-lt"/>
                <a:ea typeface="+mn-ea"/>
              </a:rPr>
              <a:t>。</a:t>
            </a:r>
            <a:endParaRPr kumimoji="1" lang="zh-CN" altLang="en-US" dirty="0">
              <a:latin typeface="+mn-lt"/>
              <a:ea typeface="+mn-ea"/>
            </a:endParaRPr>
          </a:p>
        </p:txBody>
      </p:sp>
      <p:pic>
        <p:nvPicPr>
          <p:cNvPr id="80899"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898">
                                            <p:txEl>
                                              <p:charRg st="15" end="21"/>
                                            </p:txEl>
                                          </p:spTgt>
                                        </p:tgtEl>
                                        <p:attrNameLst>
                                          <p:attrName>style.visibility</p:attrName>
                                        </p:attrNameLst>
                                      </p:cBhvr>
                                      <p:to>
                                        <p:strVal val="visible"/>
                                      </p:to>
                                    </p:set>
                                    <p:animEffect transition="in" filter="blinds(horizontal)">
                                      <p:cBhvr>
                                        <p:cTn id="7" dur="500"/>
                                        <p:tgtEl>
                                          <p:spTgt spid="80898">
                                            <p:txEl>
                                              <p:charRg st="15" end="2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0898">
                                            <p:txEl>
                                              <p:charRg st="21" end="53"/>
                                            </p:txEl>
                                          </p:spTgt>
                                        </p:tgtEl>
                                        <p:attrNameLst>
                                          <p:attrName>style.visibility</p:attrName>
                                        </p:attrNameLst>
                                      </p:cBhvr>
                                      <p:to>
                                        <p:strVal val="visible"/>
                                      </p:to>
                                    </p:set>
                                    <p:animEffect transition="in" filter="blinds(horizontal)">
                                      <p:cBhvr>
                                        <p:cTn id="12" dur="500"/>
                                        <p:tgtEl>
                                          <p:spTgt spid="80898">
                                            <p:txEl>
                                              <p:charRg st="21" end="5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0898">
                                            <p:txEl>
                                              <p:charRg st="53" end="149"/>
                                            </p:txEl>
                                          </p:spTgt>
                                        </p:tgtEl>
                                        <p:attrNameLst>
                                          <p:attrName>style.visibility</p:attrName>
                                        </p:attrNameLst>
                                      </p:cBhvr>
                                      <p:to>
                                        <p:strVal val="visible"/>
                                      </p:to>
                                    </p:set>
                                    <p:animEffect transition="in" filter="blinds(horizontal)">
                                      <p:cBhvr>
                                        <p:cTn id="17" dur="500"/>
                                        <p:tgtEl>
                                          <p:spTgt spid="80898">
                                            <p:txEl>
                                              <p:charRg st="53" end="1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1" name="内容占位符 2"/>
          <p:cNvSpPr>
            <a:spLocks noGrp="1"/>
          </p:cNvSpPr>
          <p:nvPr>
            <p:ph idx="1"/>
          </p:nvPr>
        </p:nvSpPr>
        <p:spPr>
          <a:xfrm>
            <a:off x="2095500" y="857250"/>
            <a:ext cx="8153400" cy="3214688"/>
          </a:xfrm>
        </p:spPr>
        <p:txBody>
          <a:bodyPr vert="horz" wrap="square" lIns="91440" tIns="45720" rIns="91440" bIns="45720" anchor="t" anchorCtr="0"/>
          <a:p>
            <a:pPr>
              <a:buFont typeface="Wingdings" panose="05000000000000000000" pitchFamily="2" charset="2"/>
              <a:buNone/>
            </a:pP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7 </a:t>
            </a:r>
            <a:r>
              <a:rPr kumimoji="1" lang="zh-CN" altLang="zh-CN" dirty="0">
                <a:latin typeface="+mn-lt"/>
                <a:ea typeface="+mn-ea"/>
                <a:cs typeface="+mn-cs"/>
              </a:rPr>
              <a:t>用递归方法求ｎ！。</a:t>
            </a:r>
            <a:endParaRPr kumimoji="1" lang="en-US" altLang="zh-CN" dirty="0">
              <a:latin typeface="+mn-lt"/>
              <a:ea typeface="+mn-ea"/>
              <a:cs typeface="+mn-cs"/>
            </a:endParaRPr>
          </a:p>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求ｎ！也可以用递归方法，即５！等于４！×５，而４！＝３！×４…，１！＝１</a:t>
            </a:r>
            <a:endParaRPr kumimoji="1" lang="en-US" altLang="zh-CN" dirty="0">
              <a:latin typeface="+mn-lt"/>
              <a:ea typeface="+mn-ea"/>
            </a:endParaRPr>
          </a:p>
          <a:p>
            <a:pPr lvl="1"/>
            <a:r>
              <a:rPr kumimoji="1" lang="zh-CN" altLang="zh-CN" dirty="0">
                <a:latin typeface="+mn-lt"/>
                <a:ea typeface="+mn-ea"/>
              </a:rPr>
              <a:t>可用下面的递归公式表示：</a:t>
            </a:r>
            <a:endParaRPr kumimoji="1" lang="zh-CN" altLang="en-US" dirty="0">
              <a:latin typeface="+mn-lt"/>
              <a:ea typeface="+mn-ea"/>
            </a:endParaRPr>
          </a:p>
        </p:txBody>
      </p:sp>
      <p:sp>
        <p:nvSpPr>
          <p:cNvPr id="2052"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2050" name="Object 1"/>
          <p:cNvGraphicFramePr/>
          <p:nvPr/>
        </p:nvGraphicFramePr>
        <p:xfrm>
          <a:off x="3738563" y="4214813"/>
          <a:ext cx="4394200" cy="1285875"/>
        </p:xfrm>
        <a:graphic>
          <a:graphicData uri="http://schemas.openxmlformats.org/presentationml/2006/ole">
            <mc:AlternateContent xmlns:mc="http://schemas.openxmlformats.org/markup-compatibility/2006">
              <mc:Choice xmlns:v="urn:schemas-microsoft-com:vml" Requires="v">
                <p:oleObj spid="_x0000_s3076" name="" r:id="rId1" imgW="1562100" imgH="457200" progId="Equation.3">
                  <p:embed/>
                </p:oleObj>
              </mc:Choice>
              <mc:Fallback>
                <p:oleObj name="" r:id="rId1" imgW="1562100" imgH="457200" progId="Equation.3">
                  <p:embed/>
                  <p:pic>
                    <p:nvPicPr>
                      <p:cNvPr id="0" name="图片 3075"/>
                      <p:cNvPicPr/>
                      <p:nvPr/>
                    </p:nvPicPr>
                    <p:blipFill>
                      <a:blip r:embed="rId2"/>
                      <a:stretch>
                        <a:fillRect/>
                      </a:stretch>
                    </p:blipFill>
                    <p:spPr>
                      <a:xfrm>
                        <a:off x="3738563" y="4214813"/>
                        <a:ext cx="4394200" cy="1285875"/>
                      </a:xfrm>
                      <a:prstGeom prst="rect">
                        <a:avLst/>
                      </a:prstGeom>
                      <a:noFill/>
                      <a:ln w="38100">
                        <a:noFill/>
                        <a:miter/>
                      </a:ln>
                    </p:spPr>
                  </p:pic>
                </p:oleObj>
              </mc:Fallback>
            </mc:AlternateContent>
          </a:graphicData>
        </a:graphic>
      </p:graphicFrame>
      <p:pic>
        <p:nvPicPr>
          <p:cNvPr id="2053" name="图片 4"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1">
                                            <p:txEl>
                                              <p:charRg st="58" end="71"/>
                                            </p:txEl>
                                          </p:spTgt>
                                        </p:tgtEl>
                                        <p:attrNameLst>
                                          <p:attrName>style.visibility</p:attrName>
                                        </p:attrNameLst>
                                      </p:cBhvr>
                                      <p:to>
                                        <p:strVal val="visible"/>
                                      </p:to>
                                    </p:set>
                                    <p:animEffect transition="in" filter="blinds(horizontal)">
                                      <p:cBhvr>
                                        <p:cTn id="7" dur="500"/>
                                        <p:tgtEl>
                                          <p:spTgt spid="2051">
                                            <p:txEl>
                                              <p:charRg st="58" end="71"/>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blinds(horizontal)">
                                      <p:cBhvr>
                                        <p:cTn id="11"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为什么要用函数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 name="流程图: 过程 4"/>
          <p:cNvSpPr/>
          <p:nvPr/>
        </p:nvSpPr>
        <p:spPr>
          <a:xfrm>
            <a:off x="5167313" y="1785938"/>
            <a:ext cx="1428750"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main</a:t>
            </a:r>
            <a:endParaRPr lang="zh-CN" altLang="en-US" sz="2800" b="1" dirty="0">
              <a:latin typeface="Arial" panose="020B0604020202020204" pitchFamily="34" charset="0"/>
            </a:endParaRPr>
          </a:p>
        </p:txBody>
      </p:sp>
      <p:sp>
        <p:nvSpPr>
          <p:cNvPr id="6" name="流程图: 过程 5"/>
          <p:cNvSpPr/>
          <p:nvPr/>
        </p:nvSpPr>
        <p:spPr>
          <a:xfrm>
            <a:off x="3595688" y="3071813"/>
            <a:ext cx="785812"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a</a:t>
            </a:r>
            <a:endParaRPr lang="zh-CN" altLang="en-US" sz="2800" b="1" dirty="0">
              <a:latin typeface="Arial" panose="020B0604020202020204" pitchFamily="34" charset="0"/>
            </a:endParaRPr>
          </a:p>
        </p:txBody>
      </p:sp>
      <p:sp>
        <p:nvSpPr>
          <p:cNvPr id="7" name="流程图: 过程 6"/>
          <p:cNvSpPr/>
          <p:nvPr/>
        </p:nvSpPr>
        <p:spPr>
          <a:xfrm>
            <a:off x="5524500" y="3071813"/>
            <a:ext cx="785813"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b</a:t>
            </a:r>
            <a:endParaRPr lang="zh-CN" altLang="en-US" sz="2800" b="1" dirty="0">
              <a:latin typeface="Arial" panose="020B0604020202020204" pitchFamily="34" charset="0"/>
            </a:endParaRPr>
          </a:p>
        </p:txBody>
      </p:sp>
      <p:sp>
        <p:nvSpPr>
          <p:cNvPr id="8" name="流程图: 过程 7"/>
          <p:cNvSpPr/>
          <p:nvPr/>
        </p:nvSpPr>
        <p:spPr>
          <a:xfrm>
            <a:off x="7381875" y="3071813"/>
            <a:ext cx="785813"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c</a:t>
            </a:r>
            <a:endParaRPr lang="zh-CN" altLang="en-US" sz="2800" b="1" dirty="0">
              <a:latin typeface="Arial" panose="020B0604020202020204" pitchFamily="34" charset="0"/>
            </a:endParaRPr>
          </a:p>
        </p:txBody>
      </p:sp>
      <p:sp>
        <p:nvSpPr>
          <p:cNvPr id="9" name="流程图: 过程 8"/>
          <p:cNvSpPr/>
          <p:nvPr/>
        </p:nvSpPr>
        <p:spPr>
          <a:xfrm>
            <a:off x="4953000" y="4286250"/>
            <a:ext cx="571500"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f</a:t>
            </a:r>
            <a:endParaRPr lang="zh-CN" altLang="en-US" sz="2800" b="1" dirty="0">
              <a:latin typeface="Arial" panose="020B0604020202020204" pitchFamily="34" charset="0"/>
            </a:endParaRPr>
          </a:p>
        </p:txBody>
      </p:sp>
      <p:sp>
        <p:nvSpPr>
          <p:cNvPr id="10" name="流程图: 过程 9"/>
          <p:cNvSpPr/>
          <p:nvPr/>
        </p:nvSpPr>
        <p:spPr>
          <a:xfrm>
            <a:off x="5667375" y="4286250"/>
            <a:ext cx="571500"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g</a:t>
            </a:r>
            <a:endParaRPr lang="zh-CN" altLang="en-US" sz="2800" b="1" dirty="0">
              <a:latin typeface="Arial" panose="020B0604020202020204" pitchFamily="34" charset="0"/>
            </a:endParaRPr>
          </a:p>
        </p:txBody>
      </p:sp>
      <p:sp>
        <p:nvSpPr>
          <p:cNvPr id="11" name="流程图: 过程 10"/>
          <p:cNvSpPr/>
          <p:nvPr/>
        </p:nvSpPr>
        <p:spPr>
          <a:xfrm>
            <a:off x="6667500" y="4286250"/>
            <a:ext cx="571500"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h</a:t>
            </a:r>
            <a:endParaRPr lang="zh-CN" altLang="en-US" sz="2800" b="1" dirty="0">
              <a:latin typeface="Arial" panose="020B0604020202020204" pitchFamily="34" charset="0"/>
            </a:endParaRPr>
          </a:p>
        </p:txBody>
      </p:sp>
      <p:sp>
        <p:nvSpPr>
          <p:cNvPr id="12" name="流程图: 过程 11"/>
          <p:cNvSpPr/>
          <p:nvPr/>
        </p:nvSpPr>
        <p:spPr>
          <a:xfrm>
            <a:off x="3381375" y="4286250"/>
            <a:ext cx="571500"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d</a:t>
            </a:r>
            <a:endParaRPr lang="zh-CN" altLang="en-US" sz="2800" b="1" dirty="0">
              <a:latin typeface="Arial" panose="020B0604020202020204" pitchFamily="34" charset="0"/>
            </a:endParaRPr>
          </a:p>
        </p:txBody>
      </p:sp>
      <p:sp>
        <p:nvSpPr>
          <p:cNvPr id="13" name="流程图: 过程 12"/>
          <p:cNvSpPr/>
          <p:nvPr/>
        </p:nvSpPr>
        <p:spPr>
          <a:xfrm>
            <a:off x="4095750" y="4286250"/>
            <a:ext cx="571500"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e</a:t>
            </a:r>
            <a:endParaRPr lang="zh-CN" altLang="en-US" sz="2800" b="1" dirty="0">
              <a:latin typeface="Arial" panose="020B0604020202020204" pitchFamily="34" charset="0"/>
            </a:endParaRPr>
          </a:p>
        </p:txBody>
      </p:sp>
      <p:sp>
        <p:nvSpPr>
          <p:cNvPr id="14" name="流程图: 过程 13"/>
          <p:cNvSpPr/>
          <p:nvPr/>
        </p:nvSpPr>
        <p:spPr>
          <a:xfrm>
            <a:off x="7739063" y="4286250"/>
            <a:ext cx="571500"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i</a:t>
            </a:r>
            <a:endParaRPr lang="zh-CN" altLang="en-US" sz="2800" b="1" dirty="0">
              <a:latin typeface="Arial" panose="020B0604020202020204" pitchFamily="34" charset="0"/>
            </a:endParaRPr>
          </a:p>
        </p:txBody>
      </p:sp>
      <p:sp>
        <p:nvSpPr>
          <p:cNvPr id="15" name="流程图: 过程 14"/>
          <p:cNvSpPr/>
          <p:nvPr/>
        </p:nvSpPr>
        <p:spPr>
          <a:xfrm>
            <a:off x="4953000" y="5500688"/>
            <a:ext cx="571500"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e</a:t>
            </a:r>
            <a:endParaRPr lang="zh-CN" altLang="en-US" sz="2800" b="1" dirty="0">
              <a:latin typeface="Arial" panose="020B0604020202020204" pitchFamily="34" charset="0"/>
            </a:endParaRPr>
          </a:p>
        </p:txBody>
      </p:sp>
      <p:cxnSp>
        <p:nvCxnSpPr>
          <p:cNvPr id="16" name="直接箭头连接符 15"/>
          <p:cNvCxnSpPr/>
          <p:nvPr/>
        </p:nvCxnSpPr>
        <p:spPr>
          <a:xfrm rot="5400000">
            <a:off x="5524500" y="3929063"/>
            <a:ext cx="714375" cy="1587"/>
          </a:xfrm>
          <a:prstGeom prst="straightConnector1">
            <a:avLst/>
          </a:prstGeom>
          <a:ln w="38100" cap="flat" cmpd="sng">
            <a:solidFill>
              <a:schemeClr val="tx1"/>
            </a:solidFill>
            <a:prstDash val="solid"/>
            <a:miter/>
            <a:headEnd type="none" w="med" len="med"/>
            <a:tailEnd type="arrow" w="med" len="med"/>
          </a:ln>
        </p:spPr>
      </p:cxnSp>
      <p:cxnSp>
        <p:nvCxnSpPr>
          <p:cNvPr id="19" name="直接箭头连接符 18"/>
          <p:cNvCxnSpPr>
            <a:stCxn id="5" idx="2"/>
            <a:endCxn id="6" idx="0"/>
          </p:cNvCxnSpPr>
          <p:nvPr/>
        </p:nvCxnSpPr>
        <p:spPr>
          <a:xfrm rot="5400000">
            <a:off x="4541838" y="1731963"/>
            <a:ext cx="785812" cy="1893887"/>
          </a:xfrm>
          <a:prstGeom prst="straightConnector1">
            <a:avLst/>
          </a:prstGeom>
          <a:ln w="38100" cap="flat" cmpd="sng">
            <a:solidFill>
              <a:schemeClr val="tx1"/>
            </a:solidFill>
            <a:prstDash val="solid"/>
            <a:miter/>
            <a:headEnd type="none" w="med" len="med"/>
            <a:tailEnd type="arrow" w="med" len="med"/>
          </a:ln>
        </p:spPr>
      </p:cxnSp>
      <p:cxnSp>
        <p:nvCxnSpPr>
          <p:cNvPr id="21" name="直接箭头连接符 20"/>
          <p:cNvCxnSpPr>
            <a:stCxn id="5" idx="2"/>
            <a:endCxn id="8" idx="0"/>
          </p:cNvCxnSpPr>
          <p:nvPr/>
        </p:nvCxnSpPr>
        <p:spPr>
          <a:xfrm rot="-5400000" flipH="1">
            <a:off x="6435725" y="1731963"/>
            <a:ext cx="785813" cy="1893887"/>
          </a:xfrm>
          <a:prstGeom prst="straightConnector1">
            <a:avLst/>
          </a:prstGeom>
          <a:ln w="38100" cap="flat" cmpd="sng">
            <a:solidFill>
              <a:schemeClr val="tx1"/>
            </a:solidFill>
            <a:prstDash val="solid"/>
            <a:miter/>
            <a:headEnd type="none" w="med" len="med"/>
            <a:tailEnd type="arrow" w="med" len="med"/>
          </a:ln>
        </p:spPr>
      </p:cxnSp>
      <p:cxnSp>
        <p:nvCxnSpPr>
          <p:cNvPr id="24" name="直接箭头连接符 23"/>
          <p:cNvCxnSpPr>
            <a:stCxn id="7" idx="2"/>
          </p:cNvCxnSpPr>
          <p:nvPr/>
        </p:nvCxnSpPr>
        <p:spPr>
          <a:xfrm rot="5400000">
            <a:off x="5219700" y="3589338"/>
            <a:ext cx="714375" cy="677862"/>
          </a:xfrm>
          <a:prstGeom prst="straightConnector1">
            <a:avLst/>
          </a:prstGeom>
          <a:ln w="38100" cap="flat" cmpd="sng">
            <a:solidFill>
              <a:schemeClr val="tx1"/>
            </a:solidFill>
            <a:prstDash val="solid"/>
            <a:miter/>
            <a:headEnd type="none" w="med" len="med"/>
            <a:tailEnd type="arrow" w="med" len="med"/>
          </a:ln>
        </p:spPr>
      </p:cxnSp>
      <p:cxnSp>
        <p:nvCxnSpPr>
          <p:cNvPr id="26" name="直接箭头连接符 25"/>
          <p:cNvCxnSpPr>
            <a:stCxn id="7" idx="2"/>
            <a:endCxn id="11" idx="0"/>
          </p:cNvCxnSpPr>
          <p:nvPr/>
        </p:nvCxnSpPr>
        <p:spPr>
          <a:xfrm rot="-5400000" flipH="1">
            <a:off x="6076950" y="3409950"/>
            <a:ext cx="714375" cy="1036638"/>
          </a:xfrm>
          <a:prstGeom prst="straightConnector1">
            <a:avLst/>
          </a:prstGeom>
          <a:ln w="38100" cap="flat" cmpd="sng">
            <a:solidFill>
              <a:schemeClr val="tx1"/>
            </a:solidFill>
            <a:prstDash val="solid"/>
            <a:miter/>
            <a:headEnd type="none" w="med" len="med"/>
            <a:tailEnd type="arrow" w="med" len="med"/>
          </a:ln>
        </p:spPr>
      </p:cxnSp>
      <p:cxnSp>
        <p:nvCxnSpPr>
          <p:cNvPr id="28" name="直接箭头连接符 27"/>
          <p:cNvCxnSpPr>
            <a:endCxn id="11" idx="0"/>
          </p:cNvCxnSpPr>
          <p:nvPr/>
        </p:nvCxnSpPr>
        <p:spPr>
          <a:xfrm rot="-10800000" flipV="1">
            <a:off x="6953250" y="3571875"/>
            <a:ext cx="785813" cy="714375"/>
          </a:xfrm>
          <a:prstGeom prst="straightConnector1">
            <a:avLst/>
          </a:prstGeom>
          <a:ln w="38100" cap="flat" cmpd="sng">
            <a:solidFill>
              <a:schemeClr val="tx1"/>
            </a:solidFill>
            <a:prstDash val="solid"/>
            <a:miter/>
            <a:headEnd type="none" w="med" len="med"/>
            <a:tailEnd type="arrow" w="med" len="med"/>
          </a:ln>
        </p:spPr>
      </p:cxnSp>
      <p:cxnSp>
        <p:nvCxnSpPr>
          <p:cNvPr id="30" name="直接箭头连接符 29"/>
          <p:cNvCxnSpPr>
            <a:stCxn id="8" idx="2"/>
          </p:cNvCxnSpPr>
          <p:nvPr/>
        </p:nvCxnSpPr>
        <p:spPr>
          <a:xfrm rot="-5400000" flipH="1">
            <a:off x="7542213" y="3803650"/>
            <a:ext cx="714375" cy="249238"/>
          </a:xfrm>
          <a:prstGeom prst="straightConnector1">
            <a:avLst/>
          </a:prstGeom>
          <a:ln w="38100" cap="flat" cmpd="sng">
            <a:solidFill>
              <a:schemeClr val="tx1"/>
            </a:solidFill>
            <a:prstDash val="solid"/>
            <a:miter/>
            <a:headEnd type="none" w="med" len="med"/>
            <a:tailEnd type="arrow" w="med" len="med"/>
          </a:ln>
        </p:spPr>
      </p:cxnSp>
      <p:cxnSp>
        <p:nvCxnSpPr>
          <p:cNvPr id="32" name="直接箭头连接符 31"/>
          <p:cNvCxnSpPr>
            <a:endCxn id="12" idx="0"/>
          </p:cNvCxnSpPr>
          <p:nvPr/>
        </p:nvCxnSpPr>
        <p:spPr>
          <a:xfrm rot="5400000">
            <a:off x="3452813" y="3784600"/>
            <a:ext cx="714375" cy="287338"/>
          </a:xfrm>
          <a:prstGeom prst="straightConnector1">
            <a:avLst/>
          </a:prstGeom>
          <a:ln w="38100" cap="flat" cmpd="sng">
            <a:solidFill>
              <a:schemeClr val="tx1"/>
            </a:solidFill>
            <a:prstDash val="solid"/>
            <a:miter/>
            <a:headEnd type="none" w="med" len="med"/>
            <a:tailEnd type="arrow" w="med" len="med"/>
          </a:ln>
        </p:spPr>
      </p:cxnSp>
      <p:cxnSp>
        <p:nvCxnSpPr>
          <p:cNvPr id="33" name="直接箭头连接符 32"/>
          <p:cNvCxnSpPr/>
          <p:nvPr/>
        </p:nvCxnSpPr>
        <p:spPr>
          <a:xfrm rot="-5400000" flipH="1">
            <a:off x="3790950" y="3803650"/>
            <a:ext cx="714375" cy="249238"/>
          </a:xfrm>
          <a:prstGeom prst="straightConnector1">
            <a:avLst/>
          </a:prstGeom>
          <a:ln w="38100" cap="flat" cmpd="sng">
            <a:solidFill>
              <a:schemeClr val="tx1"/>
            </a:solidFill>
            <a:prstDash val="solid"/>
            <a:miter/>
            <a:headEnd type="none" w="med" len="med"/>
            <a:tailEnd type="arrow" w="med" len="med"/>
          </a:ln>
        </p:spPr>
      </p:cxnSp>
      <p:cxnSp>
        <p:nvCxnSpPr>
          <p:cNvPr id="35" name="直接箭头连接符 34"/>
          <p:cNvCxnSpPr/>
          <p:nvPr/>
        </p:nvCxnSpPr>
        <p:spPr>
          <a:xfrm rot="5400000">
            <a:off x="4881563" y="5141913"/>
            <a:ext cx="714375" cy="1587"/>
          </a:xfrm>
          <a:prstGeom prst="straightConnector1">
            <a:avLst/>
          </a:prstGeom>
          <a:ln w="38100" cap="flat" cmpd="sng">
            <a:solidFill>
              <a:schemeClr val="tx1"/>
            </a:solidFill>
            <a:prstDash val="solid"/>
            <a:miter/>
            <a:headEnd type="none" w="med" len="med"/>
            <a:tailEnd type="arrow" w="med" len="med"/>
          </a:ln>
        </p:spPr>
      </p:cxnSp>
      <p:cxnSp>
        <p:nvCxnSpPr>
          <p:cNvPr id="43" name="直接箭头连接符 42"/>
          <p:cNvCxnSpPr>
            <a:stCxn id="11" idx="1"/>
            <a:endCxn id="10" idx="3"/>
          </p:cNvCxnSpPr>
          <p:nvPr/>
        </p:nvCxnSpPr>
        <p:spPr>
          <a:xfrm rot="10800000">
            <a:off x="6238875" y="4537075"/>
            <a:ext cx="428625" cy="1588"/>
          </a:xfrm>
          <a:prstGeom prst="straightConnector1">
            <a:avLst/>
          </a:prstGeom>
          <a:ln w="38100" cap="flat" cmpd="sng">
            <a:solidFill>
              <a:schemeClr val="tx1"/>
            </a:solidFill>
            <a:prstDash val="solid"/>
            <a:miter/>
            <a:headEnd type="none" w="med" len="med"/>
            <a:tailEnd type="arrow" w="med" len="med"/>
          </a:ln>
        </p:spPr>
      </p:cxnSp>
      <p:cxnSp>
        <p:nvCxnSpPr>
          <p:cNvPr id="56" name="直接箭头连接符 55"/>
          <p:cNvCxnSpPr>
            <a:endCxn id="7" idx="0"/>
          </p:cNvCxnSpPr>
          <p:nvPr/>
        </p:nvCxnSpPr>
        <p:spPr>
          <a:xfrm rot="-5400000" flipH="1">
            <a:off x="5505450" y="2660650"/>
            <a:ext cx="785813" cy="34925"/>
          </a:xfrm>
          <a:prstGeom prst="straightConnector1">
            <a:avLst/>
          </a:prstGeom>
          <a:ln w="38100" cap="flat" cmpd="sng">
            <a:solidFill>
              <a:schemeClr val="tx1"/>
            </a:solidFill>
            <a:prstDash val="solid"/>
            <a:miter/>
            <a:headEnd type="none" w="med" len="med"/>
            <a:tailEnd type="arrow" w="med" len="med"/>
          </a:ln>
        </p:spPr>
      </p:cxnSp>
      <p:pic>
        <p:nvPicPr>
          <p:cNvPr id="10266" name="图片 2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linds(horizontal)">
                                      <p:cBhvr>
                                        <p:cTn id="21" dur="500"/>
                                        <p:tgtEl>
                                          <p:spTgt spid="19"/>
                                        </p:tgtEl>
                                      </p:cBhvr>
                                    </p:animEffect>
                                  </p:childTnLst>
                                </p:cTn>
                              </p:par>
                              <p:par>
                                <p:cTn id="22" presetID="3" presetClass="entr" presetSubtype="1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linds(horizontal)">
                                      <p:cBhvr>
                                        <p:cTn id="24" dur="500"/>
                                        <p:tgtEl>
                                          <p:spTgt spid="21"/>
                                        </p:tgtEl>
                                      </p:cBhvr>
                                    </p:animEffect>
                                  </p:childTnLst>
                                </p:cTn>
                              </p:par>
                              <p:par>
                                <p:cTn id="25" presetID="3" presetClass="entr" presetSubtype="10"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blinds(horizontal)">
                                      <p:cBhvr>
                                        <p:cTn id="27" dur="500"/>
                                        <p:tgtEl>
                                          <p:spTgt spid="5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linds(horizontal)">
                                      <p:cBhvr>
                                        <p:cTn id="35" dur="500"/>
                                        <p:tgtEl>
                                          <p:spTgt spid="13"/>
                                        </p:tgtEl>
                                      </p:cBhvr>
                                    </p:animEffect>
                                  </p:childTnLst>
                                </p:cTn>
                              </p:par>
                              <p:par>
                                <p:cTn id="36" presetID="3" presetClass="entr" presetSubtype="10" fill="hold"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blinds(horizontal)">
                                      <p:cBhvr>
                                        <p:cTn id="38" dur="500"/>
                                        <p:tgtEl>
                                          <p:spTgt spid="32"/>
                                        </p:tgtEl>
                                      </p:cBhvr>
                                    </p:animEffect>
                                  </p:childTnLst>
                                </p:cTn>
                              </p:par>
                              <p:par>
                                <p:cTn id="39" presetID="3" presetClass="entr" presetSubtype="1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blinds(horizontal)">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linds(horizontal)">
                                      <p:cBhvr>
                                        <p:cTn id="46" dur="500"/>
                                        <p:tgtEl>
                                          <p:spTgt spid="9"/>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linds(horizontal)">
                                      <p:cBhvr>
                                        <p:cTn id="49" dur="500"/>
                                        <p:tgtEl>
                                          <p:spTgt spid="10"/>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linds(horizontal)">
                                      <p:cBhvr>
                                        <p:cTn id="52" dur="500"/>
                                        <p:tgtEl>
                                          <p:spTgt spid="11"/>
                                        </p:tgtEl>
                                      </p:cBhvr>
                                    </p:animEffect>
                                  </p:childTnLst>
                                </p:cTn>
                              </p:par>
                              <p:par>
                                <p:cTn id="53" presetID="3" presetClass="entr" presetSubtype="10"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blinds(horizontal)">
                                      <p:cBhvr>
                                        <p:cTn id="55" dur="500"/>
                                        <p:tgtEl>
                                          <p:spTgt spid="26"/>
                                        </p:tgtEl>
                                      </p:cBhvr>
                                    </p:animEffect>
                                  </p:childTnLst>
                                </p:cTn>
                              </p:par>
                              <p:par>
                                <p:cTn id="56" presetID="3" presetClass="entr" presetSubtype="1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blinds(horizontal)">
                                      <p:cBhvr>
                                        <p:cTn id="58" dur="500"/>
                                        <p:tgtEl>
                                          <p:spTgt spid="16"/>
                                        </p:tgtEl>
                                      </p:cBhvr>
                                    </p:animEffect>
                                  </p:childTnLst>
                                </p:cTn>
                              </p:par>
                              <p:par>
                                <p:cTn id="59" presetID="3" presetClass="entr" presetSubtype="1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blinds(horizontal)">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1" fill="hold" nodeType="click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slide(fromTop)">
                                      <p:cBhvr>
                                        <p:cTn id="66" dur="500"/>
                                        <p:tgtEl>
                                          <p:spTgt spid="35"/>
                                        </p:tgtEl>
                                      </p:cBhvr>
                                    </p:animEffect>
                                  </p:childTnLst>
                                </p:cTn>
                              </p:par>
                            </p:childTnLst>
                          </p:cTn>
                        </p:par>
                        <p:par>
                          <p:cTn id="67" fill="hold">
                            <p:stCondLst>
                              <p:cond delay="500"/>
                            </p:stCondLst>
                            <p:childTnLst>
                              <p:par>
                                <p:cTn id="68" presetID="3" presetClass="entr" presetSubtype="10"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blinds(horizontal)">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12" presetClass="entr" presetSubtype="2" fill="hold" nodeType="click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slide(fromRight)">
                                      <p:cBhvr>
                                        <p:cTn id="75" dur="500"/>
                                        <p:tgtEl>
                                          <p:spTgt spid="43"/>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1" nodeType="click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blinds(horizontal)">
                                      <p:cBhvr>
                                        <p:cTn id="80" dur="500"/>
                                        <p:tgtEl>
                                          <p:spTgt spid="11"/>
                                        </p:tgtEl>
                                      </p:cBhvr>
                                    </p:animEffect>
                                  </p:childTnLst>
                                </p:cTn>
                              </p:par>
                              <p:par>
                                <p:cTn id="81" presetID="3" presetClass="entr" presetSubtype="10" fill="hold" grpId="0" nodeType="with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blinds(horizontal)">
                                      <p:cBhvr>
                                        <p:cTn id="83" dur="500"/>
                                        <p:tgtEl>
                                          <p:spTgt spid="14"/>
                                        </p:tgtEl>
                                      </p:cBhvr>
                                    </p:animEffect>
                                  </p:childTnLst>
                                </p:cTn>
                              </p:par>
                              <p:par>
                                <p:cTn id="84" presetID="3" presetClass="entr" presetSubtype="10" fill="hold" nodeType="with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blinds(horizontal)">
                                      <p:cBhvr>
                                        <p:cTn id="86" dur="500"/>
                                        <p:tgtEl>
                                          <p:spTgt spid="28"/>
                                        </p:tgtEl>
                                      </p:cBhvr>
                                    </p:animEffect>
                                  </p:childTnLst>
                                </p:cTn>
                              </p:par>
                              <p:par>
                                <p:cTn id="87" presetID="3" presetClass="entr" presetSubtype="10" fill="hold" nodeType="with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blinds(horizontal)">
                                      <p:cBhvr>
                                        <p:cTn id="8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11" grpId="1" bldLvl="0" animBg="1"/>
      <p:bldP spid="12" grpId="0" bldLvl="0" animBg="1"/>
      <p:bldP spid="13" grpId="0" bldLvl="0" animBg="1"/>
      <p:bldP spid="14" grpId="0" bldLvl="0" animBg="1"/>
      <p:bldP spid="15"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内容占位符 2"/>
          <p:cNvSpPr>
            <a:spLocks noGrp="1"/>
          </p:cNvSpPr>
          <p:nvPr>
            <p:ph idx="1"/>
          </p:nvPr>
        </p:nvSpPr>
        <p:spPr>
          <a:xfrm>
            <a:off x="2063750" y="876300"/>
            <a:ext cx="8153400" cy="555307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9D138D"/>
                </a:solidFill>
                <a:latin typeface="+mn-lt"/>
                <a:ea typeface="+mn-ea"/>
                <a:cs typeface="+mn-cs"/>
              </a:rPr>
              <a:t>int fac(int n); </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n;  int y;</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printf("input an integer number:");</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scanf("%d",&amp;n);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y=</a:t>
            </a:r>
            <a:r>
              <a:rPr kumimoji="1" lang="en-US" altLang="zh-CN" sz="2800" dirty="0">
                <a:solidFill>
                  <a:srgbClr val="9D138D"/>
                </a:solidFill>
                <a:latin typeface="+mn-lt"/>
                <a:ea typeface="+mn-ea"/>
                <a:cs typeface="+mn-cs"/>
              </a:rPr>
              <a:t>fac</a:t>
            </a:r>
            <a:r>
              <a:rPr kumimoji="1" lang="en-US" altLang="zh-CN" sz="2800" dirty="0">
                <a:latin typeface="+mn-lt"/>
                <a:ea typeface="+mn-ea"/>
                <a:cs typeface="+mn-cs"/>
              </a:rPr>
              <a:t>(n);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printf("%d!=%d\n",n,y);</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en-US" sz="2800" dirty="0">
              <a:latin typeface="+mn-lt"/>
              <a:ea typeface="+mn-ea"/>
              <a:cs typeface="+mn-cs"/>
            </a:endParaRPr>
          </a:p>
        </p:txBody>
      </p:sp>
      <p:pic>
        <p:nvPicPr>
          <p:cNvPr id="81923"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内容占位符 2"/>
          <p:cNvSpPr>
            <a:spLocks noGrp="1"/>
          </p:cNvSpPr>
          <p:nvPr>
            <p:ph idx="1"/>
          </p:nvPr>
        </p:nvSpPr>
        <p:spPr>
          <a:xfrm>
            <a:off x="2063750" y="876300"/>
            <a:ext cx="7318375" cy="555307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int </a:t>
            </a:r>
            <a:r>
              <a:rPr kumimoji="1" lang="en-US" altLang="zh-CN" sz="2800" dirty="0">
                <a:solidFill>
                  <a:srgbClr val="9D138D"/>
                </a:solidFill>
                <a:latin typeface="+mn-lt"/>
                <a:ea typeface="+mn-ea"/>
                <a:cs typeface="+mn-cs"/>
              </a:rPr>
              <a:t>fac</a:t>
            </a:r>
            <a:r>
              <a:rPr kumimoji="1" lang="en-US" altLang="zh-CN" sz="2800" dirty="0">
                <a:latin typeface="+mn-lt"/>
                <a:ea typeface="+mn-ea"/>
                <a:cs typeface="+mn-cs"/>
              </a:rPr>
              <a:t>(int 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f;</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if(n&lt;0)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printf("n&lt;0,data error!");</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 if(n==0 | | n==1)</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f=1;</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  f=</a:t>
            </a:r>
            <a:r>
              <a:rPr kumimoji="1" lang="en-US" altLang="zh-CN" sz="2800" dirty="0">
                <a:solidFill>
                  <a:srgbClr val="9D138D"/>
                </a:solidFill>
                <a:latin typeface="+mn-lt"/>
                <a:ea typeface="+mn-ea"/>
                <a:cs typeface="+mn-cs"/>
              </a:rPr>
              <a:t>fac</a:t>
            </a:r>
            <a:r>
              <a:rPr kumimoji="1" lang="en-US" altLang="zh-CN" sz="2800" dirty="0">
                <a:latin typeface="+mn-lt"/>
                <a:ea typeface="+mn-ea"/>
                <a:cs typeface="+mn-cs"/>
              </a:rPr>
              <a:t>(n-1)*n;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return(f);</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pic>
        <p:nvPicPr>
          <p:cNvPr id="4" name="Picture 2" descr="pic7-7-2"/>
          <p:cNvPicPr>
            <a:picLocks noChangeAspect="1"/>
          </p:cNvPicPr>
          <p:nvPr/>
        </p:nvPicPr>
        <p:blipFill>
          <a:blip r:embed="rId1"/>
          <a:stretch>
            <a:fillRect/>
          </a:stretch>
        </p:blipFill>
        <p:spPr>
          <a:xfrm>
            <a:off x="3095625" y="5500688"/>
            <a:ext cx="6684963" cy="928687"/>
          </a:xfrm>
          <a:prstGeom prst="rect">
            <a:avLst/>
          </a:prstGeom>
          <a:noFill/>
          <a:ln w="9525">
            <a:noFill/>
          </a:ln>
        </p:spPr>
      </p:pic>
      <p:sp>
        <p:nvSpPr>
          <p:cNvPr id="5" name="爆炸形 1 4"/>
          <p:cNvSpPr/>
          <p:nvPr/>
        </p:nvSpPr>
        <p:spPr>
          <a:xfrm>
            <a:off x="6524625" y="3714750"/>
            <a:ext cx="3786188" cy="1571625"/>
          </a:xfrm>
          <a:prstGeom prst="irregularSeal1">
            <a:avLst/>
          </a:prstGeom>
          <a:solidFill>
            <a:srgbClr val="FFFFCC"/>
          </a:solidFill>
          <a:ln w="9525" cap="flat" cmpd="sng">
            <a:solidFill>
              <a:schemeClr val="tx1"/>
            </a:solidFill>
            <a:prstDash val="solid"/>
            <a:miter/>
            <a:headEnd type="none" w="med" len="med"/>
            <a:tailEnd type="none" w="med" len="med"/>
          </a:ln>
        </p:spPr>
        <p:txBody>
          <a:bodyPr wrap="none"/>
          <a:p>
            <a:pPr algn="ctr"/>
            <a:r>
              <a:rPr lang="zh-CN" altLang="en-US" sz="3200" b="1" dirty="0">
                <a:solidFill>
                  <a:srgbClr val="FF0000"/>
                </a:solidFill>
                <a:latin typeface="Arial" panose="020B0604020202020204" pitchFamily="34" charset="0"/>
              </a:rPr>
              <a:t>注意溢出</a:t>
            </a:r>
            <a:endParaRPr lang="zh-CN" altLang="en-US" sz="3200" b="1" dirty="0">
              <a:solidFill>
                <a:srgbClr val="FF0000"/>
              </a:solidFill>
              <a:latin typeface="Arial" panose="020B0604020202020204" pitchFamily="34" charset="0"/>
            </a:endParaRPr>
          </a:p>
        </p:txBody>
      </p:sp>
      <p:pic>
        <p:nvPicPr>
          <p:cNvPr id="82949" name="图片 5" descr="Untitled.png">
            <a:hlinkClick r:id="rId2" action="ppaction://hlinksldjump"/>
          </p:cNvPr>
          <p:cNvPicPr>
            <a:picLocks noChangeAspect="1"/>
          </p:cNvPicPr>
          <p:nvPr/>
        </p:nvPicPr>
        <p:blipFill>
          <a:blip r:embed="rId3"/>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000000"/>
                                          </p:val>
                                        </p:tav>
                                        <p:tav tm="100000">
                                          <p:val>
                                            <p:strVal val="#ppt_w"/>
                                          </p:val>
                                        </p:tav>
                                      </p:tavLst>
                                    </p:anim>
                                    <p:anim calcmode="lin" valueType="num">
                                      <p:cBhvr>
                                        <p:cTn id="12" dur="1000" fill="hold"/>
                                        <p:tgtEl>
                                          <p:spTgt spid="5"/>
                                        </p:tgtEl>
                                        <p:attrNameLst>
                                          <p:attrName>ppt_h</p:attrName>
                                        </p:attrNameLst>
                                      </p:cBhvr>
                                      <p:tavLst>
                                        <p:tav tm="0">
                                          <p:val>
                                            <p:fltVal val="0.000000"/>
                                          </p:val>
                                        </p:tav>
                                        <p:tav tm="100000">
                                          <p:val>
                                            <p:strVal val="#ppt_h"/>
                                          </p:val>
                                        </p:tav>
                                      </p:tavLst>
                                    </p:anim>
                                    <p:anim calcmode="lin" valueType="num">
                                      <p:cBhvr>
                                        <p:cTn id="13" dur="1000" fill="hold"/>
                                        <p:tgtEl>
                                          <p:spTgt spid="5"/>
                                        </p:tgtEl>
                                        <p:attrNameLst>
                                          <p:attrName>ppt_x</p:attrName>
                                        </p:attrNameLst>
                                      </p:cBhvr>
                                      <p:tavLst>
                                        <p:tav tm="0" fmla="#ppt_x+(cos(-2*pi*(1-$))*-#ppt_x-sin(-2*pi*(1-$))*(1-#ppt_y))*(1-$)">
                                          <p:val>
                                            <p:fltVal val="0.000000"/>
                                          </p:val>
                                        </p:tav>
                                        <p:tav tm="100000">
                                          <p:val>
                                            <p:fltVal val="1.000000"/>
                                          </p:val>
                                        </p:tav>
                                      </p:tavLst>
                                    </p:anim>
                                    <p:anim calcmode="lin" valueType="num">
                                      <p:cBhvr>
                                        <p:cTn id="14" dur="1000" fill="hold"/>
                                        <p:tgtEl>
                                          <p:spTgt spid="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 name="内容占位符 2"/>
          <p:cNvSpPr txBox="1"/>
          <p:nvPr/>
        </p:nvSpPr>
        <p:spPr bwMode="auto">
          <a:xfrm>
            <a:off x="1563688" y="1474788"/>
            <a:ext cx="2389188" cy="1300163"/>
          </a:xfrm>
          <a:prstGeom prst="rect">
            <a:avLst/>
          </a:prstGeom>
          <a:noFill/>
          <a:ln w="38100">
            <a:solidFill>
              <a:schemeClr val="tx1"/>
            </a:solidFill>
            <a:miter lim="800000"/>
          </a:ln>
        </p:spPr>
        <p:txBody>
          <a:bodyPr/>
          <a:lstStyle/>
          <a:p>
            <a:pPr marL="342900" marR="0" indent="-342900" algn="ctr" defTabSz="914400" eaLnBrk="0" hangingPunct="0">
              <a:lnSpc>
                <a:spcPct val="120000"/>
              </a:lnSpc>
              <a:spcBef>
                <a:spcPct val="20000"/>
              </a:spcBef>
              <a:buClrTx/>
              <a:buSzTx/>
              <a:buFont typeface="Wingdings" panose="05000000000000000000" pitchFamily="2" charset="2"/>
              <a:buNone/>
              <a:defRPr/>
            </a:pPr>
            <a:endParaRPr kumimoji="1" lang="zh-CN" altLang="en-US" sz="2800" b="1" kern="0" cap="none" spc="0" normalizeH="0" baseline="0" noProof="0" dirty="0">
              <a:latin typeface="+mn-lt"/>
              <a:ea typeface="+mn-ea"/>
              <a:cs typeface="+mn-cs"/>
            </a:endParaRPr>
          </a:p>
        </p:txBody>
      </p:sp>
      <p:sp>
        <p:nvSpPr>
          <p:cNvPr id="3" name="内容占位符 2"/>
          <p:cNvSpPr>
            <a:spLocks noGrp="1"/>
          </p:cNvSpPr>
          <p:nvPr>
            <p:ph idx="1"/>
          </p:nvPr>
        </p:nvSpPr>
        <p:spPr>
          <a:xfrm>
            <a:off x="1595438" y="1485900"/>
            <a:ext cx="2389187" cy="1300163"/>
          </a:xfrm>
        </p:spPr>
        <p:txBody>
          <a:bodyPr vert="horz" wrap="square" lIns="91440" tIns="45720" rIns="91440" bIns="45720" anchor="t" anchorCtr="0"/>
          <a:p>
            <a:pPr algn="ctr">
              <a:buFont typeface="Wingdings" panose="05000000000000000000" pitchFamily="2" charset="2"/>
              <a:buNone/>
            </a:pPr>
            <a:r>
              <a:rPr kumimoji="1" lang="en-US" altLang="zh-CN" sz="2800" dirty="0">
                <a:latin typeface="+mn-lt"/>
                <a:ea typeface="+mn-ea"/>
                <a:cs typeface="+mn-cs"/>
              </a:rPr>
              <a:t>fac(5)</a:t>
            </a:r>
            <a:endParaRPr kumimoji="1" lang="en-US" altLang="zh-CN" sz="2800" dirty="0">
              <a:latin typeface="+mn-lt"/>
              <a:ea typeface="+mn-ea"/>
              <a:cs typeface="+mn-cs"/>
            </a:endParaRPr>
          </a:p>
          <a:p>
            <a:pPr algn="ctr">
              <a:buFont typeface="Wingdings" panose="05000000000000000000" pitchFamily="2" charset="2"/>
              <a:buNone/>
            </a:pPr>
            <a:r>
              <a:rPr kumimoji="1" lang="zh-CN" altLang="en-US" sz="2800" dirty="0">
                <a:latin typeface="+mn-lt"/>
                <a:ea typeface="+mn-ea"/>
                <a:cs typeface="+mn-cs"/>
              </a:rPr>
              <a:t>输出</a:t>
            </a:r>
            <a:r>
              <a:rPr kumimoji="1" lang="en-US" altLang="zh-CN" sz="2800" dirty="0">
                <a:latin typeface="+mn-lt"/>
                <a:ea typeface="+mn-ea"/>
                <a:cs typeface="+mn-cs"/>
              </a:rPr>
              <a:t>fac(5)</a:t>
            </a:r>
            <a:endParaRPr kumimoji="1" lang="zh-CN" altLang="en-US" sz="2800" dirty="0">
              <a:latin typeface="+mn-lt"/>
              <a:ea typeface="+mn-ea"/>
              <a:cs typeface="+mn-cs"/>
            </a:endParaRPr>
          </a:p>
        </p:txBody>
      </p:sp>
      <p:sp>
        <p:nvSpPr>
          <p:cNvPr id="4" name="内容占位符 2"/>
          <p:cNvSpPr txBox="1"/>
          <p:nvPr/>
        </p:nvSpPr>
        <p:spPr bwMode="auto">
          <a:xfrm>
            <a:off x="2024063" y="914400"/>
            <a:ext cx="1500188" cy="642938"/>
          </a:xfrm>
          <a:prstGeom prst="rect">
            <a:avLst/>
          </a:prstGeom>
          <a:noFill/>
          <a:ln w="9525">
            <a:noFill/>
            <a:miter lim="800000"/>
          </a:ln>
        </p:spPr>
        <p:txBody>
          <a:bodyPr/>
          <a:lstStyle/>
          <a:p>
            <a:pPr marL="342900" marR="0" indent="-342900" algn="ctr"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main</a:t>
            </a:r>
            <a:endParaRPr kumimoji="1" lang="zh-CN" altLang="en-US" sz="2800" b="1" kern="0" cap="none" spc="0" normalizeH="0" baseline="0" noProof="0" dirty="0">
              <a:latin typeface="+mn-lt"/>
              <a:ea typeface="+mn-ea"/>
              <a:cs typeface="+mn-cs"/>
            </a:endParaRPr>
          </a:p>
        </p:txBody>
      </p:sp>
      <p:cxnSp>
        <p:nvCxnSpPr>
          <p:cNvPr id="5" name="直接连接符 4"/>
          <p:cNvCxnSpPr/>
          <p:nvPr/>
        </p:nvCxnSpPr>
        <p:spPr>
          <a:xfrm rot="10800000">
            <a:off x="1595438" y="2128838"/>
            <a:ext cx="2357437" cy="0"/>
          </a:xfrm>
          <a:prstGeom prst="line">
            <a:avLst/>
          </a:prstGeom>
          <a:ln w="38100" cap="flat" cmpd="sng">
            <a:solidFill>
              <a:schemeClr val="tx1"/>
            </a:solidFill>
            <a:prstDash val="dash"/>
            <a:miter/>
            <a:headEnd type="none" w="med" len="med"/>
            <a:tailEnd type="none" w="med" len="med"/>
          </a:ln>
        </p:spPr>
      </p:cxnSp>
      <p:sp>
        <p:nvSpPr>
          <p:cNvPr id="6" name="内容占位符 2"/>
          <p:cNvSpPr txBox="1"/>
          <p:nvPr/>
        </p:nvSpPr>
        <p:spPr bwMode="auto">
          <a:xfrm>
            <a:off x="4381500" y="1485900"/>
            <a:ext cx="2857500" cy="1285875"/>
          </a:xfrm>
          <a:prstGeom prst="rect">
            <a:avLst/>
          </a:prstGeom>
          <a:noFill/>
          <a:ln w="38100">
            <a:solidFill>
              <a:schemeClr val="tx1"/>
            </a:solidFill>
            <a:miter lim="800000"/>
          </a:ln>
        </p:spPr>
        <p:txBody>
          <a:bodyPr tIns="360000"/>
          <a:lstStyle/>
          <a:p>
            <a:pPr marL="342900" marR="0" indent="-342900" algn="ctr" defTabSz="914400" eaLnBrk="0" hangingPunct="0">
              <a:lnSpc>
                <a:spcPct val="120000"/>
              </a:lnSpc>
              <a:spcBef>
                <a:spcPct val="20000"/>
              </a:spcBef>
              <a:buClrTx/>
              <a:buSzTx/>
              <a:buFontTx/>
              <a:buNone/>
              <a:defRPr/>
            </a:pPr>
            <a:r>
              <a:rPr kumimoji="1" lang="en-US" altLang="zh-CN" sz="2800" b="1" kern="0" cap="none" spc="0" normalizeH="0" baseline="0" noProof="0" dirty="0">
                <a:latin typeface="+mn-lt"/>
                <a:ea typeface="+mn-ea"/>
                <a:cs typeface="+mn-cs"/>
              </a:rPr>
              <a:t>f=</a:t>
            </a:r>
            <a:r>
              <a:rPr kumimoji="1" lang="en-US" altLang="zh-CN" sz="2800" b="1" kern="0" cap="none" spc="0" normalizeH="0" baseline="0" noProof="0" dirty="0" err="1">
                <a:latin typeface="+mn-lt"/>
                <a:ea typeface="+mn-ea"/>
                <a:cs typeface="+mn-cs"/>
              </a:rPr>
              <a:t>fac</a:t>
            </a:r>
            <a:r>
              <a:rPr kumimoji="1" lang="en-US" altLang="zh-CN" sz="2800" b="1" kern="0" cap="none" spc="0" normalizeH="0" baseline="0" noProof="0" dirty="0">
                <a:latin typeface="+mn-lt"/>
                <a:ea typeface="+mn-ea"/>
                <a:cs typeface="+mn-cs"/>
              </a:rPr>
              <a:t>(4)×5</a:t>
            </a:r>
            <a:endParaRPr kumimoji="1" lang="en-US" altLang="zh-CN" sz="2800" b="1" kern="0" cap="none" spc="0" normalizeH="0" baseline="0" noProof="0" dirty="0">
              <a:latin typeface="+mn-lt"/>
              <a:ea typeface="+mn-ea"/>
              <a:cs typeface="+mn-cs"/>
            </a:endParaRPr>
          </a:p>
        </p:txBody>
      </p:sp>
      <p:sp>
        <p:nvSpPr>
          <p:cNvPr id="7" name="内容占位符 2"/>
          <p:cNvSpPr txBox="1"/>
          <p:nvPr/>
        </p:nvSpPr>
        <p:spPr bwMode="auto">
          <a:xfrm>
            <a:off x="4381500" y="642938"/>
            <a:ext cx="2786063" cy="9144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err="1">
                <a:latin typeface="+mn-lt"/>
                <a:ea typeface="+mn-ea"/>
                <a:cs typeface="+mn-cs"/>
              </a:rPr>
              <a:t>fac</a:t>
            </a:r>
            <a:r>
              <a:rPr kumimoji="1" lang="zh-CN" altLang="en-US" sz="2800" b="1" kern="0" cap="none" spc="0" normalizeH="0" baseline="0" noProof="0" dirty="0">
                <a:latin typeface="+mn-lt"/>
                <a:ea typeface="+mn-ea"/>
                <a:cs typeface="+mn-cs"/>
              </a:rPr>
              <a:t>函数</a:t>
            </a:r>
            <a:endParaRPr kumimoji="1" lang="en-US" altLang="zh-CN" sz="2800" b="1" kern="0" cap="none" spc="0" normalizeH="0" baseline="0" noProof="0" dirty="0">
              <a:latin typeface="+mn-lt"/>
              <a:ea typeface="+mn-ea"/>
              <a:cs typeface="+mn-cs"/>
            </a:endParaRPr>
          </a:p>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n=5</a:t>
            </a:r>
            <a:endParaRPr kumimoji="1" lang="zh-CN" altLang="en-US" sz="2800" b="1" kern="0" cap="none" spc="0" normalizeH="0" baseline="0" noProof="0" dirty="0">
              <a:latin typeface="+mn-lt"/>
              <a:ea typeface="+mn-ea"/>
              <a:cs typeface="+mn-cs"/>
            </a:endParaRPr>
          </a:p>
        </p:txBody>
      </p:sp>
      <p:sp>
        <p:nvSpPr>
          <p:cNvPr id="9" name="内容占位符 2"/>
          <p:cNvSpPr txBox="1"/>
          <p:nvPr/>
        </p:nvSpPr>
        <p:spPr bwMode="auto">
          <a:xfrm>
            <a:off x="7662863" y="1485900"/>
            <a:ext cx="2857500" cy="1285875"/>
          </a:xfrm>
          <a:prstGeom prst="rect">
            <a:avLst/>
          </a:prstGeom>
          <a:noFill/>
          <a:ln w="38100">
            <a:solidFill>
              <a:schemeClr val="tx1"/>
            </a:solidFill>
            <a:miter lim="800000"/>
          </a:ln>
        </p:spPr>
        <p:txBody>
          <a:bodyPr tIns="360000"/>
          <a:lstStyle/>
          <a:p>
            <a:pPr marL="342900" marR="0" indent="-342900" algn="ctr" defTabSz="914400" eaLnBrk="0" hangingPunct="0">
              <a:lnSpc>
                <a:spcPct val="120000"/>
              </a:lnSpc>
              <a:spcBef>
                <a:spcPct val="20000"/>
              </a:spcBef>
              <a:buClrTx/>
              <a:buSzTx/>
              <a:buFontTx/>
              <a:buNone/>
              <a:defRPr/>
            </a:pPr>
            <a:r>
              <a:rPr kumimoji="1" lang="en-US" altLang="zh-CN" sz="2800" b="1" kern="0" cap="none" spc="0" normalizeH="0" baseline="0" noProof="0" dirty="0">
                <a:latin typeface="+mn-lt"/>
                <a:ea typeface="+mn-ea"/>
                <a:cs typeface="+mn-cs"/>
              </a:rPr>
              <a:t>f=</a:t>
            </a:r>
            <a:r>
              <a:rPr kumimoji="1" lang="en-US" altLang="zh-CN" sz="2800" b="1" kern="0" cap="none" spc="0" normalizeH="0" baseline="0" noProof="0" dirty="0" err="1">
                <a:latin typeface="+mn-lt"/>
                <a:ea typeface="+mn-ea"/>
                <a:cs typeface="+mn-cs"/>
              </a:rPr>
              <a:t>fac</a:t>
            </a:r>
            <a:r>
              <a:rPr kumimoji="1" lang="en-US" altLang="zh-CN" sz="2800" b="1" kern="0" cap="none" spc="0" normalizeH="0" baseline="0" noProof="0" dirty="0">
                <a:latin typeface="+mn-lt"/>
                <a:ea typeface="+mn-ea"/>
                <a:cs typeface="+mn-cs"/>
              </a:rPr>
              <a:t>(3)</a:t>
            </a:r>
            <a:r>
              <a:rPr kumimoji="1" lang="en-US" altLang="zh-CN" sz="2800" b="1" kern="0" cap="none" spc="0" normalizeH="0" baseline="0" noProof="0" dirty="0">
                <a:latin typeface="Arial" panose="020B0604020202020204" pitchFamily="34" charset="0"/>
                <a:ea typeface="宋体" panose="02010600030101010101" pitchFamily="2" charset="-122"/>
                <a:cs typeface="+mn-cs"/>
              </a:rPr>
              <a:t>×4</a:t>
            </a:r>
            <a:endParaRPr kumimoji="1" lang="en-US" altLang="zh-CN" sz="2800" b="1" kern="0" cap="none" spc="0" normalizeH="0" baseline="0" noProof="0" dirty="0">
              <a:latin typeface="+mn-lt"/>
              <a:ea typeface="+mn-ea"/>
              <a:cs typeface="+mn-cs"/>
            </a:endParaRPr>
          </a:p>
        </p:txBody>
      </p:sp>
      <p:sp>
        <p:nvSpPr>
          <p:cNvPr id="10" name="内容占位符 2"/>
          <p:cNvSpPr txBox="1"/>
          <p:nvPr/>
        </p:nvSpPr>
        <p:spPr bwMode="auto">
          <a:xfrm>
            <a:off x="7667625" y="642938"/>
            <a:ext cx="2857500" cy="9144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err="1">
                <a:latin typeface="+mn-lt"/>
                <a:ea typeface="+mn-ea"/>
                <a:cs typeface="+mn-cs"/>
              </a:rPr>
              <a:t>fac</a:t>
            </a:r>
            <a:r>
              <a:rPr kumimoji="1" lang="zh-CN" altLang="en-US" sz="2800" b="1" kern="0" cap="none" spc="0" normalizeH="0" baseline="0" noProof="0" dirty="0">
                <a:latin typeface="+mn-lt"/>
                <a:ea typeface="+mn-ea"/>
                <a:cs typeface="+mn-cs"/>
              </a:rPr>
              <a:t>函数</a:t>
            </a:r>
            <a:endParaRPr kumimoji="1" lang="en-US" altLang="zh-CN" sz="2800" b="1" kern="0" cap="none" spc="0" normalizeH="0" baseline="0" noProof="0" dirty="0">
              <a:latin typeface="+mn-lt"/>
              <a:ea typeface="+mn-ea"/>
              <a:cs typeface="+mn-cs"/>
            </a:endParaRPr>
          </a:p>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n=4</a:t>
            </a:r>
            <a:endParaRPr kumimoji="1" lang="zh-CN" altLang="en-US" sz="2800" b="1" kern="0" cap="none" spc="0" normalizeH="0" baseline="0" noProof="0" dirty="0">
              <a:latin typeface="+mn-lt"/>
              <a:ea typeface="+mn-ea"/>
              <a:cs typeface="+mn-cs"/>
            </a:endParaRPr>
          </a:p>
        </p:txBody>
      </p:sp>
      <p:sp>
        <p:nvSpPr>
          <p:cNvPr id="11" name="内容占位符 2"/>
          <p:cNvSpPr txBox="1"/>
          <p:nvPr/>
        </p:nvSpPr>
        <p:spPr bwMode="auto">
          <a:xfrm>
            <a:off x="4381500" y="4500563"/>
            <a:ext cx="2857500" cy="1285875"/>
          </a:xfrm>
          <a:prstGeom prst="rect">
            <a:avLst/>
          </a:prstGeom>
          <a:noFill/>
          <a:ln w="38100">
            <a:solidFill>
              <a:schemeClr val="tx1"/>
            </a:solidFill>
            <a:miter lim="800000"/>
          </a:ln>
        </p:spPr>
        <p:txBody>
          <a:bodyPr tIns="360000"/>
          <a:lstStyle/>
          <a:p>
            <a:pPr marL="342900" marR="0" indent="-342900" algn="ctr" defTabSz="914400" eaLnBrk="0" hangingPunct="0">
              <a:lnSpc>
                <a:spcPct val="120000"/>
              </a:lnSpc>
              <a:spcBef>
                <a:spcPct val="20000"/>
              </a:spcBef>
              <a:buClrTx/>
              <a:buSzTx/>
              <a:buFontTx/>
              <a:buNone/>
              <a:defRPr/>
            </a:pPr>
            <a:r>
              <a:rPr kumimoji="1" lang="en-US" altLang="zh-CN" sz="2800" b="1" kern="0" cap="none" spc="0" normalizeH="0" baseline="0" noProof="0" dirty="0">
                <a:latin typeface="+mn-lt"/>
                <a:ea typeface="+mn-ea"/>
                <a:cs typeface="+mn-cs"/>
              </a:rPr>
              <a:t>f=</a:t>
            </a:r>
            <a:r>
              <a:rPr kumimoji="1" lang="en-US" altLang="zh-CN" sz="2800" b="1" kern="0" cap="none" spc="0" normalizeH="0" baseline="0" noProof="0" dirty="0" err="1">
                <a:latin typeface="+mn-lt"/>
                <a:ea typeface="+mn-ea"/>
                <a:cs typeface="+mn-cs"/>
              </a:rPr>
              <a:t>fac</a:t>
            </a:r>
            <a:r>
              <a:rPr kumimoji="1" lang="en-US" altLang="zh-CN" sz="2800" b="1" kern="0" cap="none" spc="0" normalizeH="0" baseline="0" noProof="0" dirty="0">
                <a:latin typeface="+mn-lt"/>
                <a:ea typeface="+mn-ea"/>
                <a:cs typeface="+mn-cs"/>
              </a:rPr>
              <a:t>(1)</a:t>
            </a:r>
            <a:r>
              <a:rPr kumimoji="1" lang="en-US" altLang="zh-CN" sz="2800" b="1" kern="0" cap="none" spc="0" normalizeH="0" baseline="0" noProof="0" dirty="0">
                <a:latin typeface="Arial" panose="020B0604020202020204" pitchFamily="34" charset="0"/>
                <a:ea typeface="宋体" panose="02010600030101010101" pitchFamily="2" charset="-122"/>
                <a:cs typeface="+mn-cs"/>
              </a:rPr>
              <a:t>×2</a:t>
            </a:r>
            <a:endParaRPr kumimoji="1" lang="en-US" altLang="zh-CN" sz="2800" b="1" kern="0" cap="none" spc="0" normalizeH="0" baseline="0" noProof="0" dirty="0">
              <a:latin typeface="+mn-lt"/>
              <a:ea typeface="+mn-ea"/>
              <a:cs typeface="+mn-cs"/>
            </a:endParaRPr>
          </a:p>
        </p:txBody>
      </p:sp>
      <p:sp>
        <p:nvSpPr>
          <p:cNvPr id="12" name="内容占位符 2"/>
          <p:cNvSpPr txBox="1"/>
          <p:nvPr/>
        </p:nvSpPr>
        <p:spPr bwMode="auto">
          <a:xfrm>
            <a:off x="4381500" y="3714750"/>
            <a:ext cx="2786063" cy="842963"/>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err="1">
                <a:latin typeface="+mn-lt"/>
                <a:ea typeface="+mn-ea"/>
                <a:cs typeface="+mn-cs"/>
              </a:rPr>
              <a:t>fac</a:t>
            </a:r>
            <a:r>
              <a:rPr kumimoji="1" lang="zh-CN" altLang="en-US" sz="2800" b="1" kern="0" cap="none" spc="0" normalizeH="0" baseline="0" noProof="0" dirty="0">
                <a:latin typeface="+mn-lt"/>
                <a:ea typeface="+mn-ea"/>
                <a:cs typeface="+mn-cs"/>
              </a:rPr>
              <a:t>函数</a:t>
            </a:r>
            <a:endParaRPr kumimoji="1" lang="en-US" altLang="zh-CN" sz="2800" b="1" kern="0" cap="none" spc="0" normalizeH="0" baseline="0" noProof="0" dirty="0">
              <a:latin typeface="+mn-lt"/>
              <a:ea typeface="+mn-ea"/>
              <a:cs typeface="+mn-cs"/>
            </a:endParaRPr>
          </a:p>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n=2</a:t>
            </a:r>
            <a:endParaRPr kumimoji="1" lang="zh-CN" altLang="en-US" sz="2800" b="1" kern="0" cap="none" spc="0" normalizeH="0" baseline="0" noProof="0" dirty="0">
              <a:latin typeface="+mn-lt"/>
              <a:ea typeface="+mn-ea"/>
              <a:cs typeface="+mn-cs"/>
            </a:endParaRPr>
          </a:p>
        </p:txBody>
      </p:sp>
      <p:sp>
        <p:nvSpPr>
          <p:cNvPr id="13" name="内容占位符 2"/>
          <p:cNvSpPr txBox="1"/>
          <p:nvPr/>
        </p:nvSpPr>
        <p:spPr bwMode="auto">
          <a:xfrm>
            <a:off x="7662863" y="4500563"/>
            <a:ext cx="2857500" cy="1285875"/>
          </a:xfrm>
          <a:prstGeom prst="rect">
            <a:avLst/>
          </a:prstGeom>
          <a:noFill/>
          <a:ln w="38100">
            <a:solidFill>
              <a:schemeClr val="tx1"/>
            </a:solidFill>
            <a:miter lim="800000"/>
          </a:ln>
        </p:spPr>
        <p:txBody>
          <a:bodyPr tIns="360000"/>
          <a:lstStyle/>
          <a:p>
            <a:pPr marL="342900" marR="0" indent="-342900" algn="ctr" defTabSz="914400" eaLnBrk="0" hangingPunct="0">
              <a:lnSpc>
                <a:spcPct val="120000"/>
              </a:lnSpc>
              <a:spcBef>
                <a:spcPct val="20000"/>
              </a:spcBef>
              <a:buClrTx/>
              <a:buSzTx/>
              <a:buFontTx/>
              <a:buNone/>
              <a:defRPr/>
            </a:pPr>
            <a:r>
              <a:rPr kumimoji="1" lang="en-US" altLang="zh-CN" sz="2800" b="1" kern="0" cap="none" spc="0" normalizeH="0" baseline="0" noProof="0" dirty="0">
                <a:latin typeface="+mn-lt"/>
                <a:ea typeface="+mn-ea"/>
                <a:cs typeface="+mn-cs"/>
              </a:rPr>
              <a:t>f=</a:t>
            </a:r>
            <a:r>
              <a:rPr kumimoji="1" lang="en-US" altLang="zh-CN" sz="2800" b="1" kern="0" cap="none" spc="0" normalizeH="0" baseline="0" noProof="0" dirty="0" err="1">
                <a:latin typeface="+mn-lt"/>
                <a:ea typeface="+mn-ea"/>
                <a:cs typeface="+mn-cs"/>
              </a:rPr>
              <a:t>fac</a:t>
            </a:r>
            <a:r>
              <a:rPr kumimoji="1" lang="en-US" altLang="zh-CN" sz="2800" b="1" kern="0" cap="none" spc="0" normalizeH="0" baseline="0" noProof="0" dirty="0">
                <a:latin typeface="+mn-lt"/>
                <a:ea typeface="+mn-ea"/>
                <a:cs typeface="+mn-cs"/>
              </a:rPr>
              <a:t>(2)</a:t>
            </a:r>
            <a:r>
              <a:rPr kumimoji="1" lang="en-US" altLang="zh-CN" sz="2800" b="1" kern="0" cap="none" spc="0" normalizeH="0" baseline="0" noProof="0" dirty="0">
                <a:latin typeface="Arial" panose="020B0604020202020204" pitchFamily="34" charset="0"/>
                <a:ea typeface="宋体" panose="02010600030101010101" pitchFamily="2" charset="-122"/>
                <a:cs typeface="+mn-cs"/>
              </a:rPr>
              <a:t>×3</a:t>
            </a:r>
            <a:endParaRPr kumimoji="1" lang="en-US" altLang="zh-CN" sz="2800" b="1" kern="0" cap="none" spc="0" normalizeH="0" baseline="0" noProof="0" dirty="0">
              <a:latin typeface="+mn-lt"/>
              <a:ea typeface="+mn-ea"/>
              <a:cs typeface="+mn-cs"/>
            </a:endParaRPr>
          </a:p>
        </p:txBody>
      </p:sp>
      <p:sp>
        <p:nvSpPr>
          <p:cNvPr id="14" name="内容占位符 2"/>
          <p:cNvSpPr txBox="1"/>
          <p:nvPr/>
        </p:nvSpPr>
        <p:spPr bwMode="auto">
          <a:xfrm>
            <a:off x="7667625" y="3714750"/>
            <a:ext cx="2857500" cy="771525"/>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err="1">
                <a:latin typeface="+mn-lt"/>
                <a:ea typeface="+mn-ea"/>
                <a:cs typeface="+mn-cs"/>
              </a:rPr>
              <a:t>fac</a:t>
            </a:r>
            <a:r>
              <a:rPr kumimoji="1" lang="zh-CN" altLang="en-US" sz="2800" b="1" kern="0" cap="none" spc="0" normalizeH="0" baseline="0" noProof="0" dirty="0">
                <a:latin typeface="+mn-lt"/>
                <a:ea typeface="+mn-ea"/>
                <a:cs typeface="+mn-cs"/>
              </a:rPr>
              <a:t>函数</a:t>
            </a:r>
            <a:endParaRPr kumimoji="1" lang="en-US" altLang="zh-CN" sz="2800" b="1" kern="0" cap="none" spc="0" normalizeH="0" baseline="0" noProof="0" dirty="0">
              <a:latin typeface="+mn-lt"/>
              <a:ea typeface="+mn-ea"/>
              <a:cs typeface="+mn-cs"/>
            </a:endParaRPr>
          </a:p>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n=3</a:t>
            </a:r>
            <a:endParaRPr kumimoji="1" lang="zh-CN" altLang="en-US" sz="2800" b="1" kern="0" cap="none" spc="0" normalizeH="0" baseline="0" noProof="0" dirty="0">
              <a:latin typeface="+mn-lt"/>
              <a:ea typeface="+mn-ea"/>
              <a:cs typeface="+mn-cs"/>
            </a:endParaRPr>
          </a:p>
        </p:txBody>
      </p:sp>
      <p:sp>
        <p:nvSpPr>
          <p:cNvPr id="15" name="内容占位符 2"/>
          <p:cNvSpPr txBox="1"/>
          <p:nvPr/>
        </p:nvSpPr>
        <p:spPr bwMode="auto">
          <a:xfrm>
            <a:off x="1809750" y="4500563"/>
            <a:ext cx="2071688" cy="1285875"/>
          </a:xfrm>
          <a:prstGeom prst="rect">
            <a:avLst/>
          </a:prstGeom>
          <a:noFill/>
          <a:ln w="38100">
            <a:solidFill>
              <a:schemeClr val="tx1"/>
            </a:solidFill>
            <a:miter lim="800000"/>
          </a:ln>
        </p:spPr>
        <p:txBody>
          <a:bodyPr tIns="360000"/>
          <a:lstStyle/>
          <a:p>
            <a:pPr marL="342900" marR="0" indent="-342900" algn="ctr" defTabSz="914400" eaLnBrk="0" hangingPunct="0">
              <a:lnSpc>
                <a:spcPct val="1200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f=1</a:t>
            </a:r>
            <a:endParaRPr kumimoji="1" lang="en-US" altLang="zh-CN" sz="2800" b="1" kern="0" cap="none" spc="0" normalizeH="0" baseline="0" noProof="0" dirty="0">
              <a:latin typeface="+mn-lt"/>
              <a:ea typeface="+mn-ea"/>
              <a:cs typeface="+mn-cs"/>
            </a:endParaRPr>
          </a:p>
        </p:txBody>
      </p:sp>
      <p:sp>
        <p:nvSpPr>
          <p:cNvPr id="16" name="内容占位符 2"/>
          <p:cNvSpPr txBox="1"/>
          <p:nvPr/>
        </p:nvSpPr>
        <p:spPr bwMode="auto">
          <a:xfrm>
            <a:off x="1524000" y="3729038"/>
            <a:ext cx="2786063" cy="771525"/>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err="1">
                <a:latin typeface="+mn-lt"/>
                <a:ea typeface="+mn-ea"/>
                <a:cs typeface="+mn-cs"/>
              </a:rPr>
              <a:t>fac</a:t>
            </a:r>
            <a:r>
              <a:rPr kumimoji="1" lang="zh-CN" altLang="en-US" sz="2800" b="1" kern="0" cap="none" spc="0" normalizeH="0" baseline="0" noProof="0" dirty="0">
                <a:latin typeface="+mn-lt"/>
                <a:ea typeface="+mn-ea"/>
                <a:cs typeface="+mn-cs"/>
              </a:rPr>
              <a:t>函数</a:t>
            </a:r>
            <a:endParaRPr kumimoji="1" lang="en-US" altLang="zh-CN" sz="2800" b="1" kern="0" cap="none" spc="0" normalizeH="0" baseline="0" noProof="0" dirty="0">
              <a:latin typeface="+mn-lt"/>
              <a:ea typeface="+mn-ea"/>
              <a:cs typeface="+mn-cs"/>
            </a:endParaRPr>
          </a:p>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n=1</a:t>
            </a:r>
            <a:endParaRPr kumimoji="1" lang="zh-CN" altLang="en-US" sz="2800" b="1" kern="0" cap="none" spc="0" normalizeH="0" baseline="0" noProof="0" dirty="0">
              <a:latin typeface="+mn-lt"/>
              <a:ea typeface="+mn-ea"/>
              <a:cs typeface="+mn-cs"/>
            </a:endParaRPr>
          </a:p>
        </p:txBody>
      </p:sp>
      <p:cxnSp>
        <p:nvCxnSpPr>
          <p:cNvPr id="17" name="直接箭头连接符 55"/>
          <p:cNvCxnSpPr/>
          <p:nvPr/>
        </p:nvCxnSpPr>
        <p:spPr>
          <a:xfrm flipV="1">
            <a:off x="3524250" y="857250"/>
            <a:ext cx="1500188" cy="857250"/>
          </a:xfrm>
          <a:prstGeom prst="straightConnector1">
            <a:avLst/>
          </a:prstGeom>
          <a:ln w="38100" cap="flat" cmpd="sng">
            <a:solidFill>
              <a:srgbClr val="FF0000"/>
            </a:solidFill>
            <a:prstDash val="solid"/>
            <a:miter/>
            <a:headEnd type="none" w="med" len="med"/>
            <a:tailEnd type="arrow" w="med" len="med"/>
          </a:ln>
        </p:spPr>
      </p:cxnSp>
      <p:cxnSp>
        <p:nvCxnSpPr>
          <p:cNvPr id="20" name="直接箭头连接符 55"/>
          <p:cNvCxnSpPr/>
          <p:nvPr/>
        </p:nvCxnSpPr>
        <p:spPr>
          <a:xfrm flipV="1">
            <a:off x="5524500" y="857250"/>
            <a:ext cx="2786063" cy="1071563"/>
          </a:xfrm>
          <a:prstGeom prst="straightConnector1">
            <a:avLst/>
          </a:prstGeom>
          <a:ln w="38100" cap="flat" cmpd="sng">
            <a:solidFill>
              <a:srgbClr val="FF0000"/>
            </a:solidFill>
            <a:prstDash val="solid"/>
            <a:miter/>
            <a:headEnd type="none" w="med" len="med"/>
            <a:tailEnd type="arrow" w="med" len="med"/>
          </a:ln>
        </p:spPr>
      </p:cxnSp>
      <p:cxnSp>
        <p:nvCxnSpPr>
          <p:cNvPr id="22" name="直接箭头连接符 55"/>
          <p:cNvCxnSpPr/>
          <p:nvPr/>
        </p:nvCxnSpPr>
        <p:spPr>
          <a:xfrm rot="5400000">
            <a:off x="7988300" y="2963863"/>
            <a:ext cx="1357313" cy="142875"/>
          </a:xfrm>
          <a:prstGeom prst="straightConnector1">
            <a:avLst/>
          </a:prstGeom>
          <a:ln w="38100" cap="flat" cmpd="sng">
            <a:solidFill>
              <a:srgbClr val="FF0000"/>
            </a:solidFill>
            <a:prstDash val="solid"/>
            <a:miter/>
            <a:headEnd type="none" w="med" len="med"/>
            <a:tailEnd type="arrow" w="med" len="med"/>
          </a:ln>
        </p:spPr>
      </p:cxnSp>
      <p:cxnSp>
        <p:nvCxnSpPr>
          <p:cNvPr id="25" name="直接箭头连接符 55"/>
          <p:cNvCxnSpPr/>
          <p:nvPr/>
        </p:nvCxnSpPr>
        <p:spPr>
          <a:xfrm rot="10800000">
            <a:off x="6596063" y="4000500"/>
            <a:ext cx="2000250" cy="1000125"/>
          </a:xfrm>
          <a:prstGeom prst="straightConnector1">
            <a:avLst/>
          </a:prstGeom>
          <a:ln w="38100" cap="flat" cmpd="sng">
            <a:solidFill>
              <a:srgbClr val="FF0000"/>
            </a:solidFill>
            <a:prstDash val="solid"/>
            <a:miter/>
            <a:headEnd type="none" w="med" len="med"/>
            <a:tailEnd type="arrow" w="med" len="med"/>
          </a:ln>
        </p:spPr>
      </p:cxnSp>
      <p:cxnSp>
        <p:nvCxnSpPr>
          <p:cNvPr id="28" name="直接箭头连接符 55"/>
          <p:cNvCxnSpPr/>
          <p:nvPr/>
        </p:nvCxnSpPr>
        <p:spPr>
          <a:xfrm rot="10800000">
            <a:off x="3667125" y="4071938"/>
            <a:ext cx="1643063" cy="857250"/>
          </a:xfrm>
          <a:prstGeom prst="straightConnector1">
            <a:avLst/>
          </a:prstGeom>
          <a:ln w="38100" cap="flat" cmpd="sng">
            <a:solidFill>
              <a:srgbClr val="FF0000"/>
            </a:solidFill>
            <a:prstDash val="solid"/>
            <a:miter/>
            <a:headEnd type="none" w="med" len="med"/>
            <a:tailEnd type="arrow" w="med" len="med"/>
          </a:ln>
        </p:spPr>
      </p:cxnSp>
      <p:cxnSp>
        <p:nvCxnSpPr>
          <p:cNvPr id="30" name="直接箭头连接符 55"/>
          <p:cNvCxnSpPr/>
          <p:nvPr/>
        </p:nvCxnSpPr>
        <p:spPr>
          <a:xfrm flipV="1">
            <a:off x="3881438" y="5357813"/>
            <a:ext cx="1500187" cy="428625"/>
          </a:xfrm>
          <a:prstGeom prst="straightConnector1">
            <a:avLst/>
          </a:prstGeom>
          <a:ln w="38100" cap="flat" cmpd="sng">
            <a:solidFill>
              <a:srgbClr val="FF0000"/>
            </a:solidFill>
            <a:prstDash val="solid"/>
            <a:miter/>
            <a:headEnd type="none" w="med" len="med"/>
            <a:tailEnd type="arrow" w="med" len="med"/>
          </a:ln>
        </p:spPr>
      </p:cxnSp>
      <p:cxnSp>
        <p:nvCxnSpPr>
          <p:cNvPr id="32" name="直接箭头连接符 55"/>
          <p:cNvCxnSpPr/>
          <p:nvPr/>
        </p:nvCxnSpPr>
        <p:spPr>
          <a:xfrm flipV="1">
            <a:off x="7167563" y="5357813"/>
            <a:ext cx="1500187" cy="428625"/>
          </a:xfrm>
          <a:prstGeom prst="straightConnector1">
            <a:avLst/>
          </a:prstGeom>
          <a:ln w="38100" cap="flat" cmpd="sng">
            <a:solidFill>
              <a:srgbClr val="FF0000"/>
            </a:solidFill>
            <a:prstDash val="solid"/>
            <a:miter/>
            <a:headEnd type="none" w="med" len="med"/>
            <a:tailEnd type="arrow" w="med" len="med"/>
          </a:ln>
        </p:spPr>
      </p:cxnSp>
      <p:cxnSp>
        <p:nvCxnSpPr>
          <p:cNvPr id="33" name="直接箭头连接符 55"/>
          <p:cNvCxnSpPr/>
          <p:nvPr/>
        </p:nvCxnSpPr>
        <p:spPr>
          <a:xfrm rot="-5400000" flipV="1">
            <a:off x="8131175" y="3035300"/>
            <a:ext cx="3071813" cy="1571625"/>
          </a:xfrm>
          <a:prstGeom prst="straightConnector1">
            <a:avLst/>
          </a:prstGeom>
          <a:ln w="38100" cap="flat" cmpd="sng">
            <a:solidFill>
              <a:srgbClr val="FF0000"/>
            </a:solidFill>
            <a:prstDash val="solid"/>
            <a:miter/>
            <a:headEnd type="none" w="med" len="med"/>
            <a:tailEnd type="arrow" w="med" len="med"/>
          </a:ln>
        </p:spPr>
      </p:cxnSp>
      <p:cxnSp>
        <p:nvCxnSpPr>
          <p:cNvPr id="36" name="直接箭头连接符 55"/>
          <p:cNvCxnSpPr/>
          <p:nvPr/>
        </p:nvCxnSpPr>
        <p:spPr>
          <a:xfrm rot="10800000">
            <a:off x="5810250" y="2357438"/>
            <a:ext cx="1928813" cy="428625"/>
          </a:xfrm>
          <a:prstGeom prst="straightConnector1">
            <a:avLst/>
          </a:prstGeom>
          <a:ln w="38100" cap="flat" cmpd="sng">
            <a:solidFill>
              <a:srgbClr val="FF0000"/>
            </a:solidFill>
            <a:prstDash val="solid"/>
            <a:miter/>
            <a:headEnd type="none" w="med" len="med"/>
            <a:tailEnd type="arrow" w="med" len="med"/>
          </a:ln>
        </p:spPr>
      </p:cxnSp>
      <p:cxnSp>
        <p:nvCxnSpPr>
          <p:cNvPr id="39" name="直接箭头连接符 55"/>
          <p:cNvCxnSpPr/>
          <p:nvPr/>
        </p:nvCxnSpPr>
        <p:spPr>
          <a:xfrm rot="10800000">
            <a:off x="3452813" y="1928813"/>
            <a:ext cx="1071562" cy="857250"/>
          </a:xfrm>
          <a:prstGeom prst="straightConnector1">
            <a:avLst/>
          </a:prstGeom>
          <a:ln w="38100" cap="flat" cmpd="sng">
            <a:solidFill>
              <a:srgbClr val="FF0000"/>
            </a:solidFill>
            <a:prstDash val="solid"/>
            <a:miter/>
            <a:headEnd type="none" w="med" len="med"/>
            <a:tailEnd type="arrow" w="med" len="med"/>
          </a:ln>
        </p:spPr>
      </p:cxnSp>
      <p:sp>
        <p:nvSpPr>
          <p:cNvPr id="46" name="内容占位符 2"/>
          <p:cNvSpPr txBox="1"/>
          <p:nvPr/>
        </p:nvSpPr>
        <p:spPr bwMode="auto">
          <a:xfrm>
            <a:off x="1524000" y="6000750"/>
            <a:ext cx="2786063" cy="5715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err="1">
                <a:solidFill>
                  <a:srgbClr val="00B050"/>
                </a:solidFill>
                <a:latin typeface="+mn-lt"/>
                <a:ea typeface="+mn-ea"/>
                <a:cs typeface="+mn-cs"/>
              </a:rPr>
              <a:t>fac</a:t>
            </a:r>
            <a:r>
              <a:rPr kumimoji="1" lang="en-US" altLang="zh-CN" sz="2800" b="1" kern="0" cap="none" spc="0" normalizeH="0" baseline="0" noProof="0" dirty="0">
                <a:solidFill>
                  <a:srgbClr val="00B050"/>
                </a:solidFill>
                <a:latin typeface="+mn-lt"/>
                <a:ea typeface="+mn-ea"/>
                <a:cs typeface="+mn-cs"/>
              </a:rPr>
              <a:t>(1)=1</a:t>
            </a:r>
            <a:endParaRPr kumimoji="1" lang="zh-CN" altLang="en-US" sz="2800" b="1" kern="0" cap="none" spc="0" normalizeH="0" baseline="0" noProof="0" dirty="0">
              <a:solidFill>
                <a:srgbClr val="00B050"/>
              </a:solidFill>
              <a:latin typeface="+mn-lt"/>
              <a:ea typeface="+mn-ea"/>
              <a:cs typeface="+mn-cs"/>
            </a:endParaRPr>
          </a:p>
        </p:txBody>
      </p:sp>
      <p:sp>
        <p:nvSpPr>
          <p:cNvPr id="47" name="内容占位符 2"/>
          <p:cNvSpPr txBox="1"/>
          <p:nvPr/>
        </p:nvSpPr>
        <p:spPr bwMode="auto">
          <a:xfrm>
            <a:off x="4452938" y="6000750"/>
            <a:ext cx="2786063" cy="5715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err="1">
                <a:solidFill>
                  <a:srgbClr val="00B050"/>
                </a:solidFill>
                <a:latin typeface="+mn-lt"/>
                <a:ea typeface="+mn-ea"/>
                <a:cs typeface="+mn-cs"/>
              </a:rPr>
              <a:t>fac</a:t>
            </a:r>
            <a:r>
              <a:rPr kumimoji="1" lang="en-US" altLang="zh-CN" sz="2800" b="1" kern="0" cap="none" spc="0" normalizeH="0" baseline="0" noProof="0" dirty="0">
                <a:solidFill>
                  <a:srgbClr val="00B050"/>
                </a:solidFill>
                <a:latin typeface="+mn-lt"/>
                <a:ea typeface="+mn-ea"/>
                <a:cs typeface="+mn-cs"/>
              </a:rPr>
              <a:t>(2)=2</a:t>
            </a:r>
            <a:endParaRPr kumimoji="1" lang="zh-CN" altLang="en-US" sz="2800" b="1" kern="0" cap="none" spc="0" normalizeH="0" baseline="0" noProof="0" dirty="0">
              <a:solidFill>
                <a:srgbClr val="00B050"/>
              </a:solidFill>
              <a:latin typeface="+mn-lt"/>
              <a:ea typeface="+mn-ea"/>
              <a:cs typeface="+mn-cs"/>
            </a:endParaRPr>
          </a:p>
        </p:txBody>
      </p:sp>
      <p:sp>
        <p:nvSpPr>
          <p:cNvPr id="48" name="内容占位符 2"/>
          <p:cNvSpPr txBox="1"/>
          <p:nvPr/>
        </p:nvSpPr>
        <p:spPr bwMode="auto">
          <a:xfrm>
            <a:off x="7524750" y="5929313"/>
            <a:ext cx="2786063" cy="5715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err="1">
                <a:solidFill>
                  <a:srgbClr val="00B050"/>
                </a:solidFill>
                <a:latin typeface="+mn-lt"/>
                <a:ea typeface="+mn-ea"/>
                <a:cs typeface="+mn-cs"/>
              </a:rPr>
              <a:t>fac</a:t>
            </a:r>
            <a:r>
              <a:rPr kumimoji="1" lang="en-US" altLang="zh-CN" sz="2800" b="1" kern="0" cap="none" spc="0" normalizeH="0" baseline="0" noProof="0" dirty="0">
                <a:solidFill>
                  <a:srgbClr val="00B050"/>
                </a:solidFill>
                <a:latin typeface="+mn-lt"/>
                <a:ea typeface="+mn-ea"/>
                <a:cs typeface="+mn-cs"/>
              </a:rPr>
              <a:t>(3)=6</a:t>
            </a:r>
            <a:endParaRPr kumimoji="1" lang="zh-CN" altLang="en-US" sz="2800" b="1" kern="0" cap="none" spc="0" normalizeH="0" baseline="0" noProof="0" dirty="0">
              <a:solidFill>
                <a:srgbClr val="00B050"/>
              </a:solidFill>
              <a:latin typeface="+mn-lt"/>
              <a:ea typeface="+mn-ea"/>
              <a:cs typeface="+mn-cs"/>
            </a:endParaRPr>
          </a:p>
        </p:txBody>
      </p:sp>
      <p:sp>
        <p:nvSpPr>
          <p:cNvPr id="49" name="内容占位符 2"/>
          <p:cNvSpPr txBox="1"/>
          <p:nvPr/>
        </p:nvSpPr>
        <p:spPr bwMode="auto">
          <a:xfrm>
            <a:off x="7680325" y="2916238"/>
            <a:ext cx="2786063" cy="5715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err="1">
                <a:solidFill>
                  <a:srgbClr val="00B050"/>
                </a:solidFill>
                <a:latin typeface="+mn-lt"/>
                <a:ea typeface="+mn-ea"/>
                <a:cs typeface="+mn-cs"/>
              </a:rPr>
              <a:t>fac</a:t>
            </a:r>
            <a:r>
              <a:rPr kumimoji="1" lang="en-US" altLang="zh-CN" sz="2800" b="1" kern="0" cap="none" spc="0" normalizeH="0" baseline="0" noProof="0" dirty="0">
                <a:solidFill>
                  <a:srgbClr val="00B050"/>
                </a:solidFill>
                <a:latin typeface="+mn-lt"/>
                <a:ea typeface="+mn-ea"/>
                <a:cs typeface="+mn-cs"/>
              </a:rPr>
              <a:t>(4)=24</a:t>
            </a:r>
            <a:endParaRPr kumimoji="1" lang="zh-CN" altLang="en-US" sz="2800" b="1" kern="0" cap="none" spc="0" normalizeH="0" baseline="0" noProof="0" dirty="0">
              <a:solidFill>
                <a:srgbClr val="00B050"/>
              </a:solidFill>
              <a:latin typeface="+mn-lt"/>
              <a:ea typeface="+mn-ea"/>
              <a:cs typeface="+mn-cs"/>
            </a:endParaRPr>
          </a:p>
        </p:txBody>
      </p:sp>
      <p:sp>
        <p:nvSpPr>
          <p:cNvPr id="50" name="内容占位符 2"/>
          <p:cNvSpPr txBox="1"/>
          <p:nvPr/>
        </p:nvSpPr>
        <p:spPr bwMode="auto">
          <a:xfrm>
            <a:off x="4524375" y="2928938"/>
            <a:ext cx="2786063" cy="571500"/>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err="1">
                <a:solidFill>
                  <a:srgbClr val="00B050"/>
                </a:solidFill>
                <a:latin typeface="+mn-lt"/>
                <a:ea typeface="+mn-ea"/>
                <a:cs typeface="+mn-cs"/>
              </a:rPr>
              <a:t>fac</a:t>
            </a:r>
            <a:r>
              <a:rPr kumimoji="1" lang="en-US" altLang="zh-CN" sz="2800" b="1" kern="0" cap="none" spc="0" normalizeH="0" baseline="0" noProof="0" dirty="0">
                <a:solidFill>
                  <a:srgbClr val="00B050"/>
                </a:solidFill>
                <a:latin typeface="+mn-lt"/>
                <a:ea typeface="+mn-ea"/>
                <a:cs typeface="+mn-cs"/>
              </a:rPr>
              <a:t>(5)=120</a:t>
            </a:r>
            <a:endParaRPr kumimoji="1" lang="zh-CN" altLang="en-US" sz="2800" b="1" kern="0" cap="none" spc="0" normalizeH="0" baseline="0" noProof="0" dirty="0">
              <a:solidFill>
                <a:srgbClr val="00B050"/>
              </a:solidFill>
              <a:latin typeface="+mn-lt"/>
              <a:ea typeface="+mn-ea"/>
              <a:cs typeface="+mn-cs"/>
            </a:endParaRPr>
          </a:p>
        </p:txBody>
      </p:sp>
      <p:sp>
        <p:nvSpPr>
          <p:cNvPr id="54" name="内容占位符 2"/>
          <p:cNvSpPr txBox="1"/>
          <p:nvPr/>
        </p:nvSpPr>
        <p:spPr bwMode="auto">
          <a:xfrm>
            <a:off x="1881188" y="2928938"/>
            <a:ext cx="1643063" cy="428625"/>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solidFill>
                  <a:srgbClr val="9D138D"/>
                </a:solidFill>
                <a:latin typeface="+mn-lt"/>
                <a:ea typeface="+mn-ea"/>
                <a:cs typeface="+mn-cs"/>
              </a:rPr>
              <a:t>120</a:t>
            </a:r>
            <a:endParaRPr kumimoji="1" lang="zh-CN" altLang="en-US" sz="2800" b="1" kern="0" cap="none" spc="0" normalizeH="0" baseline="0" noProof="0" dirty="0">
              <a:solidFill>
                <a:srgbClr val="9D138D"/>
              </a:solidFill>
              <a:latin typeface="+mn-lt"/>
              <a:ea typeface="+mn-ea"/>
              <a:cs typeface="+mn-cs"/>
            </a:endParaRPr>
          </a:p>
        </p:txBody>
      </p:sp>
      <p:pic>
        <p:nvPicPr>
          <p:cNvPr id="84000" name="图片 3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blinds(horizontal)">
                                      <p:cBhvr>
                                        <p:cTn id="12" dur="500"/>
                                        <p:tgtEl>
                                          <p:spTgt spid="57"/>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3">
                                            <p:txEl>
                                              <p:charRg st="0" end="7"/>
                                            </p:txEl>
                                          </p:spTgt>
                                        </p:tgtEl>
                                        <p:attrNameLst>
                                          <p:attrName>style.visibility</p:attrName>
                                        </p:attrNameLst>
                                      </p:cBhvr>
                                      <p:to>
                                        <p:strVal val="visible"/>
                                      </p:to>
                                    </p:set>
                                    <p:animEffect transition="in" filter="blinds(horizontal)">
                                      <p:cBhvr>
                                        <p:cTn id="16" dur="500"/>
                                        <p:tgtEl>
                                          <p:spTgt spid="3">
                                            <p:txEl>
                                              <p:charRg st="0" end="7"/>
                                            </p:txEl>
                                          </p:spTgt>
                                        </p:tgtEl>
                                      </p:cBhvr>
                                    </p:animEffect>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ox(in)">
                                      <p:cBhvr>
                                        <p:cTn id="25"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7">
                                            <p:txEl>
                                              <p:charRg st="0" end="6"/>
                                            </p:txEl>
                                          </p:spTgt>
                                        </p:tgtEl>
                                        <p:attrNameLst>
                                          <p:attrName>style.visibility</p:attrName>
                                        </p:attrNameLst>
                                      </p:cBhvr>
                                      <p:to>
                                        <p:strVal val="visible"/>
                                      </p:to>
                                    </p:set>
                                    <p:animEffect transition="in" filter="blinds(horizontal)">
                                      <p:cBhvr>
                                        <p:cTn id="30" dur="500"/>
                                        <p:tgtEl>
                                          <p:spTgt spid="7">
                                            <p:txEl>
                                              <p:charRg st="0" end="6"/>
                                            </p:txEl>
                                          </p:spTgt>
                                        </p:tgtEl>
                                      </p:cBhvr>
                                    </p:animEffect>
                                  </p:childTnLst>
                                </p:cTn>
                              </p:par>
                            </p:childTnLst>
                          </p:cTn>
                        </p:par>
                        <p:par>
                          <p:cTn id="31" fill="hold">
                            <p:stCondLst>
                              <p:cond delay="500"/>
                            </p:stCondLst>
                            <p:childTnLst>
                              <p:par>
                                <p:cTn id="32" presetID="3" presetClass="entr" presetSubtype="10" fill="hold" nodeType="afterEffect">
                                  <p:stCondLst>
                                    <p:cond delay="0"/>
                                  </p:stCondLst>
                                  <p:childTnLst>
                                    <p:set>
                                      <p:cBhvr>
                                        <p:cTn id="33" dur="1" fill="hold">
                                          <p:stCondLst>
                                            <p:cond delay="0"/>
                                          </p:stCondLst>
                                        </p:cTn>
                                        <p:tgtEl>
                                          <p:spTgt spid="7">
                                            <p:txEl>
                                              <p:charRg st="6" end="10"/>
                                            </p:txEl>
                                          </p:spTgt>
                                        </p:tgtEl>
                                        <p:attrNameLst>
                                          <p:attrName>style.visibility</p:attrName>
                                        </p:attrNameLst>
                                      </p:cBhvr>
                                      <p:to>
                                        <p:strVal val="visible"/>
                                      </p:to>
                                    </p:set>
                                    <p:animEffect transition="in" filter="blinds(horizontal)">
                                      <p:cBhvr>
                                        <p:cTn id="34" dur="500"/>
                                        <p:tgtEl>
                                          <p:spTgt spid="7">
                                            <p:txEl>
                                              <p:charRg st="6" end="1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linds(horizontal)">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ox(in)">
                                      <p:cBhvr>
                                        <p:cTn id="44"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10">
                                            <p:txEl>
                                              <p:charRg st="0" end="6"/>
                                            </p:txEl>
                                          </p:spTgt>
                                        </p:tgtEl>
                                        <p:attrNameLst>
                                          <p:attrName>style.visibility</p:attrName>
                                        </p:attrNameLst>
                                      </p:cBhvr>
                                      <p:to>
                                        <p:strVal val="visible"/>
                                      </p:to>
                                    </p:set>
                                    <p:animEffect transition="in" filter="blinds(horizontal)">
                                      <p:cBhvr>
                                        <p:cTn id="49" dur="500"/>
                                        <p:tgtEl>
                                          <p:spTgt spid="10">
                                            <p:txEl>
                                              <p:charRg st="0" end="6"/>
                                            </p:txEl>
                                          </p:spTgt>
                                        </p:tgtEl>
                                      </p:cBhvr>
                                    </p:animEffect>
                                  </p:childTnLst>
                                </p:cTn>
                              </p:par>
                            </p:childTnLst>
                          </p:cTn>
                        </p:par>
                        <p:par>
                          <p:cTn id="50" fill="hold">
                            <p:stCondLst>
                              <p:cond delay="500"/>
                            </p:stCondLst>
                            <p:childTnLst>
                              <p:par>
                                <p:cTn id="51" presetID="3" presetClass="entr" presetSubtype="10" fill="hold" nodeType="afterEffect">
                                  <p:stCondLst>
                                    <p:cond delay="0"/>
                                  </p:stCondLst>
                                  <p:childTnLst>
                                    <p:set>
                                      <p:cBhvr>
                                        <p:cTn id="52" dur="1" fill="hold">
                                          <p:stCondLst>
                                            <p:cond delay="0"/>
                                          </p:stCondLst>
                                        </p:cTn>
                                        <p:tgtEl>
                                          <p:spTgt spid="10">
                                            <p:txEl>
                                              <p:charRg st="6" end="10"/>
                                            </p:txEl>
                                          </p:spTgt>
                                        </p:tgtEl>
                                        <p:attrNameLst>
                                          <p:attrName>style.visibility</p:attrName>
                                        </p:attrNameLst>
                                      </p:cBhvr>
                                      <p:to>
                                        <p:strVal val="visible"/>
                                      </p:to>
                                    </p:set>
                                    <p:animEffect transition="in" filter="blinds(horizontal)">
                                      <p:cBhvr>
                                        <p:cTn id="53" dur="500"/>
                                        <p:tgtEl>
                                          <p:spTgt spid="10">
                                            <p:txEl>
                                              <p:charRg st="6" end="1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linds(horizontal)">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box(in)">
                                      <p:cBhvr>
                                        <p:cTn id="63" dur="5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14">
                                            <p:txEl>
                                              <p:charRg st="0" end="6"/>
                                            </p:txEl>
                                          </p:spTgt>
                                        </p:tgtEl>
                                        <p:attrNameLst>
                                          <p:attrName>style.visibility</p:attrName>
                                        </p:attrNameLst>
                                      </p:cBhvr>
                                      <p:to>
                                        <p:strVal val="visible"/>
                                      </p:to>
                                    </p:set>
                                    <p:animEffect transition="in" filter="blinds(horizontal)">
                                      <p:cBhvr>
                                        <p:cTn id="68" dur="500"/>
                                        <p:tgtEl>
                                          <p:spTgt spid="14">
                                            <p:txEl>
                                              <p:charRg st="0" end="6"/>
                                            </p:txEl>
                                          </p:spTgt>
                                        </p:tgtEl>
                                      </p:cBhvr>
                                    </p:animEffect>
                                  </p:childTnLst>
                                </p:cTn>
                              </p:par>
                            </p:childTnLst>
                          </p:cTn>
                        </p:par>
                        <p:par>
                          <p:cTn id="69" fill="hold">
                            <p:stCondLst>
                              <p:cond delay="500"/>
                            </p:stCondLst>
                            <p:childTnLst>
                              <p:par>
                                <p:cTn id="70" presetID="3" presetClass="entr" presetSubtype="10" fill="hold" nodeType="afterEffect">
                                  <p:stCondLst>
                                    <p:cond delay="0"/>
                                  </p:stCondLst>
                                  <p:childTnLst>
                                    <p:set>
                                      <p:cBhvr>
                                        <p:cTn id="71" dur="1" fill="hold">
                                          <p:stCondLst>
                                            <p:cond delay="0"/>
                                          </p:stCondLst>
                                        </p:cTn>
                                        <p:tgtEl>
                                          <p:spTgt spid="14">
                                            <p:txEl>
                                              <p:charRg st="6" end="10"/>
                                            </p:txEl>
                                          </p:spTgt>
                                        </p:tgtEl>
                                        <p:attrNameLst>
                                          <p:attrName>style.visibility</p:attrName>
                                        </p:attrNameLst>
                                      </p:cBhvr>
                                      <p:to>
                                        <p:strVal val="visible"/>
                                      </p:to>
                                    </p:set>
                                    <p:animEffect transition="in" filter="blinds(horizontal)">
                                      <p:cBhvr>
                                        <p:cTn id="72" dur="500"/>
                                        <p:tgtEl>
                                          <p:spTgt spid="14">
                                            <p:txEl>
                                              <p:charRg st="6" end="1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blinds(horizontal)">
                                      <p:cBhvr>
                                        <p:cTn id="77" dur="50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16" fill="hold"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box(in)">
                                      <p:cBhvr>
                                        <p:cTn id="82" dur="500"/>
                                        <p:tgtEl>
                                          <p:spTgt spid="25"/>
                                        </p:tgtEl>
                                      </p:cBhvr>
                                    </p:animEffect>
                                  </p:childTnLst>
                                  <p:subTnLst>
                                    <p:set>
                                      <p:cBhvr override="childStyle">
                                        <p:cTn dur="1" fill="hold" display="0" masterRel="nextClick" afterEffect="1"/>
                                        <p:tgtEl>
                                          <p:spTgt spid="25"/>
                                        </p:tgtEl>
                                        <p:attrNameLst>
                                          <p:attrName>style.visibility</p:attrName>
                                        </p:attrNameLst>
                                      </p:cBhvr>
                                      <p:to>
                                        <p:strVal val="hidden"/>
                                      </p:to>
                                    </p:set>
                                  </p:sub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2">
                                            <p:txEl>
                                              <p:charRg st="0" end="6"/>
                                            </p:txEl>
                                          </p:spTgt>
                                        </p:tgtEl>
                                        <p:attrNameLst>
                                          <p:attrName>style.visibility</p:attrName>
                                        </p:attrNameLst>
                                      </p:cBhvr>
                                      <p:to>
                                        <p:strVal val="visible"/>
                                      </p:to>
                                    </p:set>
                                    <p:animEffect transition="in" filter="blinds(horizontal)">
                                      <p:cBhvr>
                                        <p:cTn id="87" dur="500"/>
                                        <p:tgtEl>
                                          <p:spTgt spid="12">
                                            <p:txEl>
                                              <p:charRg st="0" end="6"/>
                                            </p:txEl>
                                          </p:spTgt>
                                        </p:tgtEl>
                                      </p:cBhvr>
                                    </p:animEffect>
                                  </p:childTnLst>
                                </p:cTn>
                              </p:par>
                            </p:childTnLst>
                          </p:cTn>
                        </p:par>
                        <p:par>
                          <p:cTn id="88" fill="hold">
                            <p:stCondLst>
                              <p:cond delay="500"/>
                            </p:stCondLst>
                            <p:childTnLst>
                              <p:par>
                                <p:cTn id="89" presetID="3" presetClass="entr" presetSubtype="10" fill="hold" nodeType="afterEffect">
                                  <p:stCondLst>
                                    <p:cond delay="0"/>
                                  </p:stCondLst>
                                  <p:childTnLst>
                                    <p:set>
                                      <p:cBhvr>
                                        <p:cTn id="90" dur="1" fill="hold">
                                          <p:stCondLst>
                                            <p:cond delay="0"/>
                                          </p:stCondLst>
                                        </p:cTn>
                                        <p:tgtEl>
                                          <p:spTgt spid="12">
                                            <p:txEl>
                                              <p:charRg st="6" end="10"/>
                                            </p:txEl>
                                          </p:spTgt>
                                        </p:tgtEl>
                                        <p:attrNameLst>
                                          <p:attrName>style.visibility</p:attrName>
                                        </p:attrNameLst>
                                      </p:cBhvr>
                                      <p:to>
                                        <p:strVal val="visible"/>
                                      </p:to>
                                    </p:set>
                                    <p:animEffect transition="in" filter="blinds(horizontal)">
                                      <p:cBhvr>
                                        <p:cTn id="91" dur="500"/>
                                        <p:tgtEl>
                                          <p:spTgt spid="12">
                                            <p:txEl>
                                              <p:charRg st="6" end="1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blinds(horizontal)">
                                      <p:cBhvr>
                                        <p:cTn id="96" dur="500"/>
                                        <p:tgtEl>
                                          <p:spTgt spid="11"/>
                                        </p:tgtEl>
                                      </p:cBhvr>
                                    </p:animEffect>
                                  </p:childTnLst>
                                </p:cTn>
                              </p:par>
                            </p:childTnLst>
                          </p:cTn>
                        </p:par>
                      </p:childTnLst>
                    </p:cTn>
                  </p:par>
                  <p:par>
                    <p:cTn id="97" fill="hold">
                      <p:stCondLst>
                        <p:cond delay="indefinite"/>
                      </p:stCondLst>
                      <p:childTnLst>
                        <p:par>
                          <p:cTn id="98" fill="hold">
                            <p:stCondLst>
                              <p:cond delay="0"/>
                            </p:stCondLst>
                            <p:childTnLst>
                              <p:par>
                                <p:cTn id="99" presetID="4" presetClass="entr" presetSubtype="16" fill="hold" nodeType="click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box(in)">
                                      <p:cBhvr>
                                        <p:cTn id="101"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102" fill="hold">
                      <p:stCondLst>
                        <p:cond delay="indefinite"/>
                      </p:stCondLst>
                      <p:childTnLst>
                        <p:par>
                          <p:cTn id="103" fill="hold">
                            <p:stCondLst>
                              <p:cond delay="0"/>
                            </p:stCondLst>
                            <p:childTnLst>
                              <p:par>
                                <p:cTn id="104" presetID="3" presetClass="entr" presetSubtype="10" fill="hold" nodeType="clickEffect">
                                  <p:stCondLst>
                                    <p:cond delay="0"/>
                                  </p:stCondLst>
                                  <p:childTnLst>
                                    <p:set>
                                      <p:cBhvr>
                                        <p:cTn id="105" dur="1" fill="hold">
                                          <p:stCondLst>
                                            <p:cond delay="0"/>
                                          </p:stCondLst>
                                        </p:cTn>
                                        <p:tgtEl>
                                          <p:spTgt spid="16">
                                            <p:txEl>
                                              <p:charRg st="0" end="6"/>
                                            </p:txEl>
                                          </p:spTgt>
                                        </p:tgtEl>
                                        <p:attrNameLst>
                                          <p:attrName>style.visibility</p:attrName>
                                        </p:attrNameLst>
                                      </p:cBhvr>
                                      <p:to>
                                        <p:strVal val="visible"/>
                                      </p:to>
                                    </p:set>
                                    <p:animEffect transition="in" filter="blinds(horizontal)">
                                      <p:cBhvr>
                                        <p:cTn id="106" dur="500"/>
                                        <p:tgtEl>
                                          <p:spTgt spid="16">
                                            <p:txEl>
                                              <p:charRg st="0" end="6"/>
                                            </p:txEl>
                                          </p:spTgt>
                                        </p:tgtEl>
                                      </p:cBhvr>
                                    </p:animEffect>
                                  </p:childTnLst>
                                </p:cTn>
                              </p:par>
                            </p:childTnLst>
                          </p:cTn>
                        </p:par>
                        <p:par>
                          <p:cTn id="107" fill="hold">
                            <p:stCondLst>
                              <p:cond delay="500"/>
                            </p:stCondLst>
                            <p:childTnLst>
                              <p:par>
                                <p:cTn id="108" presetID="3" presetClass="entr" presetSubtype="10" fill="hold" nodeType="afterEffect">
                                  <p:stCondLst>
                                    <p:cond delay="0"/>
                                  </p:stCondLst>
                                  <p:childTnLst>
                                    <p:set>
                                      <p:cBhvr>
                                        <p:cTn id="109" dur="1" fill="hold">
                                          <p:stCondLst>
                                            <p:cond delay="0"/>
                                          </p:stCondLst>
                                        </p:cTn>
                                        <p:tgtEl>
                                          <p:spTgt spid="16">
                                            <p:txEl>
                                              <p:charRg st="6" end="10"/>
                                            </p:txEl>
                                          </p:spTgt>
                                        </p:tgtEl>
                                        <p:attrNameLst>
                                          <p:attrName>style.visibility</p:attrName>
                                        </p:attrNameLst>
                                      </p:cBhvr>
                                      <p:to>
                                        <p:strVal val="visible"/>
                                      </p:to>
                                    </p:set>
                                    <p:animEffect transition="in" filter="blinds(horizontal)">
                                      <p:cBhvr>
                                        <p:cTn id="110" dur="500"/>
                                        <p:tgtEl>
                                          <p:spTgt spid="16">
                                            <p:txEl>
                                              <p:charRg st="6" end="10"/>
                                            </p:txEl>
                                          </p:spTgt>
                                        </p:tgtEl>
                                      </p:cBhvr>
                                    </p:animEffect>
                                  </p:childTnLst>
                                </p:cTn>
                              </p:par>
                            </p:childTnLst>
                          </p:cTn>
                        </p:par>
                      </p:childTnLst>
                    </p:cTn>
                  </p:par>
                  <p:par>
                    <p:cTn id="111" fill="hold">
                      <p:stCondLst>
                        <p:cond delay="indefinite"/>
                      </p:stCondLst>
                      <p:childTnLst>
                        <p:par>
                          <p:cTn id="112" fill="hold">
                            <p:stCondLst>
                              <p:cond delay="0"/>
                            </p:stCondLst>
                            <p:childTnLst>
                              <p:par>
                                <p:cTn id="113" presetID="3" presetClass="entr" presetSubtype="10" fill="hold" grpId="0" nodeType="clickEffect">
                                  <p:stCondLst>
                                    <p:cond delay="0"/>
                                  </p:stCondLst>
                                  <p:childTnLst>
                                    <p:set>
                                      <p:cBhvr>
                                        <p:cTn id="114" dur="1" fill="hold">
                                          <p:stCondLst>
                                            <p:cond delay="0"/>
                                          </p:stCondLst>
                                        </p:cTn>
                                        <p:tgtEl>
                                          <p:spTgt spid="15"/>
                                        </p:tgtEl>
                                        <p:attrNameLst>
                                          <p:attrName>style.visibility</p:attrName>
                                        </p:attrNameLst>
                                      </p:cBhvr>
                                      <p:to>
                                        <p:strVal val="visible"/>
                                      </p:to>
                                    </p:set>
                                    <p:animEffect transition="in" filter="blinds(horizontal)">
                                      <p:cBhvr>
                                        <p:cTn id="115" dur="500"/>
                                        <p:tgtEl>
                                          <p:spTgt spid="15"/>
                                        </p:tgtEl>
                                      </p:cBhvr>
                                    </p:animEffect>
                                  </p:childTnLst>
                                </p:cTn>
                              </p:par>
                            </p:childTnLst>
                          </p:cTn>
                        </p:par>
                      </p:childTnLst>
                    </p:cTn>
                  </p:par>
                  <p:par>
                    <p:cTn id="116" fill="hold">
                      <p:stCondLst>
                        <p:cond delay="indefinite"/>
                      </p:stCondLst>
                      <p:childTnLst>
                        <p:par>
                          <p:cTn id="117" fill="hold">
                            <p:stCondLst>
                              <p:cond delay="0"/>
                            </p:stCondLst>
                            <p:childTnLst>
                              <p:par>
                                <p:cTn id="118" presetID="3" presetClass="entr" presetSubtype="10" fill="hold" grpId="0" nodeType="click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blinds(horizontal)">
                                      <p:cBhvr>
                                        <p:cTn id="120" dur="500"/>
                                        <p:tgtEl>
                                          <p:spTgt spid="46"/>
                                        </p:tgtEl>
                                      </p:cBhvr>
                                    </p:animEffect>
                                  </p:childTnLst>
                                </p:cTn>
                              </p:par>
                            </p:childTnLst>
                          </p:cTn>
                        </p:par>
                      </p:childTnLst>
                    </p:cTn>
                  </p:par>
                  <p:par>
                    <p:cTn id="121" fill="hold">
                      <p:stCondLst>
                        <p:cond delay="indefinite"/>
                      </p:stCondLst>
                      <p:childTnLst>
                        <p:par>
                          <p:cTn id="122" fill="hold">
                            <p:stCondLst>
                              <p:cond delay="0"/>
                            </p:stCondLst>
                            <p:childTnLst>
                              <p:par>
                                <p:cTn id="123" presetID="4" presetClass="entr" presetSubtype="16" fill="hold" nodeType="click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box(in)">
                                      <p:cBhvr>
                                        <p:cTn id="125"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126" fill="hold">
                      <p:stCondLst>
                        <p:cond delay="indefinite"/>
                      </p:stCondLst>
                      <p:childTnLst>
                        <p:par>
                          <p:cTn id="127" fill="hold">
                            <p:stCondLst>
                              <p:cond delay="0"/>
                            </p:stCondLst>
                            <p:childTnLst>
                              <p:par>
                                <p:cTn id="128" presetID="3" presetClass="entr" presetSubtype="10" fill="hold" grpId="0" nodeType="clickEffect">
                                  <p:stCondLst>
                                    <p:cond delay="0"/>
                                  </p:stCondLst>
                                  <p:childTnLst>
                                    <p:set>
                                      <p:cBhvr>
                                        <p:cTn id="129" dur="1" fill="hold">
                                          <p:stCondLst>
                                            <p:cond delay="0"/>
                                          </p:stCondLst>
                                        </p:cTn>
                                        <p:tgtEl>
                                          <p:spTgt spid="47"/>
                                        </p:tgtEl>
                                        <p:attrNameLst>
                                          <p:attrName>style.visibility</p:attrName>
                                        </p:attrNameLst>
                                      </p:cBhvr>
                                      <p:to>
                                        <p:strVal val="visible"/>
                                      </p:to>
                                    </p:set>
                                    <p:animEffect transition="in" filter="blinds(horizontal)">
                                      <p:cBhvr>
                                        <p:cTn id="130" dur="500"/>
                                        <p:tgtEl>
                                          <p:spTgt spid="47"/>
                                        </p:tgtEl>
                                      </p:cBhvr>
                                    </p:animEffect>
                                  </p:childTnLst>
                                </p:cTn>
                              </p:par>
                            </p:childTnLst>
                          </p:cTn>
                        </p:par>
                      </p:childTnLst>
                    </p:cTn>
                  </p:par>
                  <p:par>
                    <p:cTn id="131" fill="hold">
                      <p:stCondLst>
                        <p:cond delay="indefinite"/>
                      </p:stCondLst>
                      <p:childTnLst>
                        <p:par>
                          <p:cTn id="132" fill="hold">
                            <p:stCondLst>
                              <p:cond delay="0"/>
                            </p:stCondLst>
                            <p:childTnLst>
                              <p:par>
                                <p:cTn id="133" presetID="4" presetClass="entr" presetSubtype="16" fill="hold" nodeType="clickEffect">
                                  <p:stCondLst>
                                    <p:cond delay="0"/>
                                  </p:stCondLst>
                                  <p:childTnLst>
                                    <p:set>
                                      <p:cBhvr>
                                        <p:cTn id="134" dur="1" fill="hold">
                                          <p:stCondLst>
                                            <p:cond delay="0"/>
                                          </p:stCondLst>
                                        </p:cTn>
                                        <p:tgtEl>
                                          <p:spTgt spid="32"/>
                                        </p:tgtEl>
                                        <p:attrNameLst>
                                          <p:attrName>style.visibility</p:attrName>
                                        </p:attrNameLst>
                                      </p:cBhvr>
                                      <p:to>
                                        <p:strVal val="visible"/>
                                      </p:to>
                                    </p:set>
                                    <p:animEffect transition="in" filter="box(in)">
                                      <p:cBhvr>
                                        <p:cTn id="135"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136" fill="hold">
                      <p:stCondLst>
                        <p:cond delay="indefinite"/>
                      </p:stCondLst>
                      <p:childTnLst>
                        <p:par>
                          <p:cTn id="137" fill="hold">
                            <p:stCondLst>
                              <p:cond delay="0"/>
                            </p:stCondLst>
                            <p:childTnLst>
                              <p:par>
                                <p:cTn id="138" presetID="3" presetClass="entr" presetSubtype="10" fill="hold" grpId="0" nodeType="clickEffect">
                                  <p:stCondLst>
                                    <p:cond delay="0"/>
                                  </p:stCondLst>
                                  <p:childTnLst>
                                    <p:set>
                                      <p:cBhvr>
                                        <p:cTn id="139" dur="1" fill="hold">
                                          <p:stCondLst>
                                            <p:cond delay="0"/>
                                          </p:stCondLst>
                                        </p:cTn>
                                        <p:tgtEl>
                                          <p:spTgt spid="48"/>
                                        </p:tgtEl>
                                        <p:attrNameLst>
                                          <p:attrName>style.visibility</p:attrName>
                                        </p:attrNameLst>
                                      </p:cBhvr>
                                      <p:to>
                                        <p:strVal val="visible"/>
                                      </p:to>
                                    </p:set>
                                    <p:animEffect transition="in" filter="blinds(horizontal)">
                                      <p:cBhvr>
                                        <p:cTn id="140" dur="500"/>
                                        <p:tgtEl>
                                          <p:spTgt spid="48"/>
                                        </p:tgtEl>
                                      </p:cBhvr>
                                    </p:animEffect>
                                  </p:childTnLst>
                                </p:cTn>
                              </p:par>
                            </p:childTnLst>
                          </p:cTn>
                        </p:par>
                      </p:childTnLst>
                    </p:cTn>
                  </p:par>
                  <p:par>
                    <p:cTn id="141" fill="hold">
                      <p:stCondLst>
                        <p:cond delay="indefinite"/>
                      </p:stCondLst>
                      <p:childTnLst>
                        <p:par>
                          <p:cTn id="142" fill="hold">
                            <p:stCondLst>
                              <p:cond delay="0"/>
                            </p:stCondLst>
                            <p:childTnLst>
                              <p:par>
                                <p:cTn id="143" presetID="4" presetClass="entr" presetSubtype="16" fill="hold" nodeType="clickEffect">
                                  <p:stCondLst>
                                    <p:cond delay="0"/>
                                  </p:stCondLst>
                                  <p:childTnLst>
                                    <p:set>
                                      <p:cBhvr>
                                        <p:cTn id="144" dur="1" fill="hold">
                                          <p:stCondLst>
                                            <p:cond delay="0"/>
                                          </p:stCondLst>
                                        </p:cTn>
                                        <p:tgtEl>
                                          <p:spTgt spid="33"/>
                                        </p:tgtEl>
                                        <p:attrNameLst>
                                          <p:attrName>style.visibility</p:attrName>
                                        </p:attrNameLst>
                                      </p:cBhvr>
                                      <p:to>
                                        <p:strVal val="visible"/>
                                      </p:to>
                                    </p:set>
                                    <p:animEffect transition="in" filter="box(in)">
                                      <p:cBhvr>
                                        <p:cTn id="145"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146" fill="hold">
                      <p:stCondLst>
                        <p:cond delay="indefinite"/>
                      </p:stCondLst>
                      <p:childTnLst>
                        <p:par>
                          <p:cTn id="147" fill="hold">
                            <p:stCondLst>
                              <p:cond delay="0"/>
                            </p:stCondLst>
                            <p:childTnLst>
                              <p:par>
                                <p:cTn id="148" presetID="3" presetClass="entr" presetSubtype="10" fill="hold" grpId="0" nodeType="clickEffect">
                                  <p:stCondLst>
                                    <p:cond delay="0"/>
                                  </p:stCondLst>
                                  <p:childTnLst>
                                    <p:set>
                                      <p:cBhvr>
                                        <p:cTn id="149" dur="1" fill="hold">
                                          <p:stCondLst>
                                            <p:cond delay="0"/>
                                          </p:stCondLst>
                                        </p:cTn>
                                        <p:tgtEl>
                                          <p:spTgt spid="49"/>
                                        </p:tgtEl>
                                        <p:attrNameLst>
                                          <p:attrName>style.visibility</p:attrName>
                                        </p:attrNameLst>
                                      </p:cBhvr>
                                      <p:to>
                                        <p:strVal val="visible"/>
                                      </p:to>
                                    </p:set>
                                    <p:animEffect transition="in" filter="blinds(horizontal)">
                                      <p:cBhvr>
                                        <p:cTn id="150" dur="500"/>
                                        <p:tgtEl>
                                          <p:spTgt spid="49"/>
                                        </p:tgtEl>
                                      </p:cBhvr>
                                    </p:animEffect>
                                  </p:childTnLst>
                                </p:cTn>
                              </p:par>
                            </p:childTnLst>
                          </p:cTn>
                        </p:par>
                      </p:childTnLst>
                    </p:cTn>
                  </p:par>
                  <p:par>
                    <p:cTn id="151" fill="hold">
                      <p:stCondLst>
                        <p:cond delay="indefinite"/>
                      </p:stCondLst>
                      <p:childTnLst>
                        <p:par>
                          <p:cTn id="152" fill="hold">
                            <p:stCondLst>
                              <p:cond delay="0"/>
                            </p:stCondLst>
                            <p:childTnLst>
                              <p:par>
                                <p:cTn id="153" presetID="4" presetClass="entr" presetSubtype="16" fill="hold" nodeType="clickEffect">
                                  <p:stCondLst>
                                    <p:cond delay="0"/>
                                  </p:stCondLst>
                                  <p:childTnLst>
                                    <p:set>
                                      <p:cBhvr>
                                        <p:cTn id="154" dur="1" fill="hold">
                                          <p:stCondLst>
                                            <p:cond delay="0"/>
                                          </p:stCondLst>
                                        </p:cTn>
                                        <p:tgtEl>
                                          <p:spTgt spid="36"/>
                                        </p:tgtEl>
                                        <p:attrNameLst>
                                          <p:attrName>style.visibility</p:attrName>
                                        </p:attrNameLst>
                                      </p:cBhvr>
                                      <p:to>
                                        <p:strVal val="visible"/>
                                      </p:to>
                                    </p:set>
                                    <p:animEffect transition="in" filter="box(in)">
                                      <p:cBhvr>
                                        <p:cTn id="155" dur="500"/>
                                        <p:tgtEl>
                                          <p:spTgt spid="36"/>
                                        </p:tgtEl>
                                      </p:cBhvr>
                                    </p:animEffec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156" fill="hold">
                      <p:stCondLst>
                        <p:cond delay="indefinite"/>
                      </p:stCondLst>
                      <p:childTnLst>
                        <p:par>
                          <p:cTn id="157" fill="hold">
                            <p:stCondLst>
                              <p:cond delay="0"/>
                            </p:stCondLst>
                            <p:childTnLst>
                              <p:par>
                                <p:cTn id="158" presetID="3" presetClass="entr" presetSubtype="10" fill="hold" grpId="0" nodeType="clickEffect">
                                  <p:stCondLst>
                                    <p:cond delay="0"/>
                                  </p:stCondLst>
                                  <p:childTnLst>
                                    <p:set>
                                      <p:cBhvr>
                                        <p:cTn id="159" dur="1" fill="hold">
                                          <p:stCondLst>
                                            <p:cond delay="0"/>
                                          </p:stCondLst>
                                        </p:cTn>
                                        <p:tgtEl>
                                          <p:spTgt spid="50"/>
                                        </p:tgtEl>
                                        <p:attrNameLst>
                                          <p:attrName>style.visibility</p:attrName>
                                        </p:attrNameLst>
                                      </p:cBhvr>
                                      <p:to>
                                        <p:strVal val="visible"/>
                                      </p:to>
                                    </p:set>
                                    <p:animEffect transition="in" filter="blinds(horizontal)">
                                      <p:cBhvr>
                                        <p:cTn id="160" dur="500"/>
                                        <p:tgtEl>
                                          <p:spTgt spid="50"/>
                                        </p:tgtEl>
                                      </p:cBhvr>
                                    </p:animEffect>
                                  </p:childTnLst>
                                </p:cTn>
                              </p:par>
                            </p:childTnLst>
                          </p:cTn>
                        </p:par>
                      </p:childTnLst>
                    </p:cTn>
                  </p:par>
                  <p:par>
                    <p:cTn id="161" fill="hold">
                      <p:stCondLst>
                        <p:cond delay="indefinite"/>
                      </p:stCondLst>
                      <p:childTnLst>
                        <p:par>
                          <p:cTn id="162" fill="hold">
                            <p:stCondLst>
                              <p:cond delay="0"/>
                            </p:stCondLst>
                            <p:childTnLst>
                              <p:par>
                                <p:cTn id="163" presetID="4" presetClass="entr" presetSubtype="16" fill="hold" nodeType="click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box(in)">
                                      <p:cBhvr>
                                        <p:cTn id="165"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66" fill="hold">
                      <p:stCondLst>
                        <p:cond delay="indefinite"/>
                      </p:stCondLst>
                      <p:childTnLst>
                        <p:par>
                          <p:cTn id="167" fill="hold">
                            <p:stCondLst>
                              <p:cond delay="0"/>
                            </p:stCondLst>
                            <p:childTnLst>
                              <p:par>
                                <p:cTn id="168" presetID="3" presetClass="entr" presetSubtype="10" fill="hold" nodeType="clickEffect">
                                  <p:stCondLst>
                                    <p:cond delay="0"/>
                                  </p:stCondLst>
                                  <p:childTnLst>
                                    <p:set>
                                      <p:cBhvr>
                                        <p:cTn id="169" dur="1" fill="hold">
                                          <p:stCondLst>
                                            <p:cond delay="0"/>
                                          </p:stCondLst>
                                        </p:cTn>
                                        <p:tgtEl>
                                          <p:spTgt spid="3">
                                            <p:txEl>
                                              <p:charRg st="7" end="16"/>
                                            </p:txEl>
                                          </p:spTgt>
                                        </p:tgtEl>
                                        <p:attrNameLst>
                                          <p:attrName>style.visibility</p:attrName>
                                        </p:attrNameLst>
                                      </p:cBhvr>
                                      <p:to>
                                        <p:strVal val="visible"/>
                                      </p:to>
                                    </p:set>
                                    <p:animEffect transition="in" filter="blinds(horizontal)">
                                      <p:cBhvr>
                                        <p:cTn id="170" dur="500"/>
                                        <p:tgtEl>
                                          <p:spTgt spid="3">
                                            <p:txEl>
                                              <p:charRg st="7" end="16"/>
                                            </p:txEl>
                                          </p:spTgt>
                                        </p:tgtEl>
                                      </p:cBhvr>
                                    </p:animEffect>
                                  </p:childTnLst>
                                </p:cTn>
                              </p:par>
                            </p:childTnLst>
                          </p:cTn>
                        </p:par>
                        <p:par>
                          <p:cTn id="171" fill="hold">
                            <p:stCondLst>
                              <p:cond delay="500"/>
                            </p:stCondLst>
                            <p:childTnLst>
                              <p:par>
                                <p:cTn id="172" presetID="3" presetClass="entr" presetSubtype="10" fill="hold" grpId="0" nodeType="afterEffect">
                                  <p:stCondLst>
                                    <p:cond delay="0"/>
                                  </p:stCondLst>
                                  <p:childTnLst>
                                    <p:set>
                                      <p:cBhvr>
                                        <p:cTn id="173" dur="1" fill="hold">
                                          <p:stCondLst>
                                            <p:cond delay="0"/>
                                          </p:stCondLst>
                                        </p:cTn>
                                        <p:tgtEl>
                                          <p:spTgt spid="54"/>
                                        </p:tgtEl>
                                        <p:attrNameLst>
                                          <p:attrName>style.visibility</p:attrName>
                                        </p:attrNameLst>
                                      </p:cBhvr>
                                      <p:to>
                                        <p:strVal val="visible"/>
                                      </p:to>
                                    </p:set>
                                    <p:animEffect transition="in" filter="blinds(horizontal)">
                                      <p:cBhvr>
                                        <p:cTn id="17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4" grpId="0"/>
      <p:bldP spid="6" grpId="0" bldLvl="0" animBg="1"/>
      <p:bldP spid="9" grpId="0" bldLvl="0" animBg="1"/>
      <p:bldP spid="11" grpId="0" bldLvl="0" animBg="1"/>
      <p:bldP spid="13" grpId="0" bldLvl="0" animBg="1"/>
      <p:bldP spid="15" grpId="0" bldLvl="0" animBg="1"/>
      <p:bldP spid="46" grpId="0"/>
      <p:bldP spid="47" grpId="0"/>
      <p:bldP spid="48" grpId="0"/>
      <p:bldP spid="49" grpId="0"/>
      <p:bldP spid="50" grpId="0"/>
      <p:bldP spid="5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内容占位符 2"/>
          <p:cNvSpPr>
            <a:spLocks noGrp="1"/>
          </p:cNvSpPr>
          <p:nvPr>
            <p:ph idx="1"/>
          </p:nvPr>
        </p:nvSpPr>
        <p:spPr>
          <a:xfrm>
            <a:off x="2063750" y="642938"/>
            <a:ext cx="8153400" cy="5481637"/>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5.</a:t>
            </a:r>
            <a:r>
              <a:rPr kumimoji="1" lang="en-US" altLang="zh-CN" dirty="0">
                <a:latin typeface="+mn-lt"/>
                <a:ea typeface="+mn-ea"/>
                <a:cs typeface="+mn-cs"/>
              </a:rPr>
              <a:t>8 Hanoi</a:t>
            </a:r>
            <a:r>
              <a:rPr kumimoji="1" lang="zh-CN" altLang="zh-CN" dirty="0">
                <a:latin typeface="+mn-lt"/>
                <a:ea typeface="+mn-ea"/>
                <a:cs typeface="+mn-cs"/>
              </a:rPr>
              <a:t>（汉诺）塔问题。古代有一个梵塔，塔内有</a:t>
            </a:r>
            <a:r>
              <a:rPr kumimoji="1" lang="en-US" altLang="zh-CN" dirty="0">
                <a:latin typeface="+mn-lt"/>
                <a:ea typeface="+mn-ea"/>
                <a:cs typeface="+mn-cs"/>
              </a:rPr>
              <a:t>3</a:t>
            </a:r>
            <a:r>
              <a:rPr kumimoji="1" lang="zh-CN" altLang="zh-CN" dirty="0">
                <a:latin typeface="+mn-lt"/>
                <a:ea typeface="+mn-ea"/>
                <a:cs typeface="+mn-cs"/>
              </a:rPr>
              <a:t>个座</a:t>
            </a:r>
            <a:r>
              <a:rPr kumimoji="1" lang="en-US" altLang="zh-CN" dirty="0">
                <a:latin typeface="+mn-lt"/>
                <a:ea typeface="+mn-ea"/>
                <a:cs typeface="+mn-cs"/>
              </a:rPr>
              <a:t>A</a:t>
            </a:r>
            <a:r>
              <a:rPr kumimoji="1" lang="zh-CN" altLang="zh-CN" dirty="0">
                <a:latin typeface="+mn-lt"/>
                <a:ea typeface="+mn-ea"/>
                <a:cs typeface="+mn-cs"/>
              </a:rPr>
              <a:t>、</a:t>
            </a:r>
            <a:r>
              <a:rPr kumimoji="1" lang="en-US" altLang="zh-CN" dirty="0">
                <a:latin typeface="+mn-lt"/>
                <a:ea typeface="+mn-ea"/>
                <a:cs typeface="+mn-cs"/>
              </a:rPr>
              <a:t>B</a:t>
            </a:r>
            <a:r>
              <a:rPr kumimoji="1" lang="zh-CN" altLang="zh-CN" dirty="0">
                <a:latin typeface="+mn-lt"/>
                <a:ea typeface="+mn-ea"/>
                <a:cs typeface="+mn-cs"/>
              </a:rPr>
              <a:t>、</a:t>
            </a:r>
            <a:r>
              <a:rPr kumimoji="1" lang="en-US" altLang="zh-CN" dirty="0">
                <a:latin typeface="+mn-lt"/>
                <a:ea typeface="+mn-ea"/>
                <a:cs typeface="+mn-cs"/>
              </a:rPr>
              <a:t>C</a:t>
            </a:r>
            <a:r>
              <a:rPr kumimoji="1" lang="zh-CN" altLang="zh-CN" dirty="0">
                <a:latin typeface="+mn-lt"/>
                <a:ea typeface="+mn-ea"/>
                <a:cs typeface="+mn-cs"/>
              </a:rPr>
              <a:t>，开始时Ａ座上有</a:t>
            </a:r>
            <a:r>
              <a:rPr kumimoji="1" lang="en-US" altLang="zh-CN" dirty="0">
                <a:latin typeface="+mn-lt"/>
                <a:ea typeface="+mn-ea"/>
                <a:cs typeface="+mn-cs"/>
              </a:rPr>
              <a:t>64</a:t>
            </a:r>
            <a:r>
              <a:rPr kumimoji="1" lang="zh-CN" altLang="zh-CN" dirty="0">
                <a:latin typeface="+mn-lt"/>
                <a:ea typeface="+mn-ea"/>
                <a:cs typeface="+mn-cs"/>
              </a:rPr>
              <a:t>个盘子，盘子大小不等，大的在下，小的在上。有一个老和尚想把这</a:t>
            </a:r>
            <a:r>
              <a:rPr kumimoji="1" lang="en-US" altLang="zh-CN" dirty="0">
                <a:latin typeface="+mn-lt"/>
                <a:ea typeface="+mn-ea"/>
                <a:cs typeface="+mn-cs"/>
              </a:rPr>
              <a:t>64</a:t>
            </a:r>
            <a:r>
              <a:rPr kumimoji="1" lang="zh-CN" altLang="zh-CN" dirty="0">
                <a:latin typeface="+mn-lt"/>
                <a:ea typeface="+mn-ea"/>
                <a:cs typeface="+mn-cs"/>
              </a:rPr>
              <a:t>个盘子从Ａ座移到Ｃ座，但规定每次只允许移动一个盘，且在移动过程中在</a:t>
            </a:r>
            <a:r>
              <a:rPr kumimoji="1" lang="en-US" altLang="zh-CN" dirty="0">
                <a:latin typeface="+mn-lt"/>
                <a:ea typeface="+mn-ea"/>
                <a:cs typeface="+mn-cs"/>
              </a:rPr>
              <a:t>3</a:t>
            </a:r>
            <a:r>
              <a:rPr kumimoji="1" lang="zh-CN" altLang="zh-CN" dirty="0">
                <a:latin typeface="+mn-lt"/>
                <a:ea typeface="+mn-ea"/>
                <a:cs typeface="+mn-cs"/>
              </a:rPr>
              <a:t>个座上都始终保持大盘在下，小盘在上。在移动过程中可以利用</a:t>
            </a:r>
            <a:r>
              <a:rPr kumimoji="1" lang="en-US" altLang="zh-CN" dirty="0">
                <a:latin typeface="+mn-lt"/>
                <a:ea typeface="+mn-ea"/>
                <a:cs typeface="+mn-cs"/>
              </a:rPr>
              <a:t>B</a:t>
            </a:r>
            <a:r>
              <a:rPr kumimoji="1" lang="zh-CN" altLang="zh-CN" dirty="0">
                <a:latin typeface="+mn-lt"/>
                <a:ea typeface="+mn-ea"/>
                <a:cs typeface="+mn-cs"/>
              </a:rPr>
              <a:t>座。要求编程序输出移动一盘子的步骤。</a:t>
            </a:r>
            <a:endParaRPr kumimoji="1" lang="zh-CN" altLang="en-US" dirty="0">
              <a:latin typeface="+mn-lt"/>
              <a:ea typeface="+mn-ea"/>
              <a:cs typeface="+mn-cs"/>
            </a:endParaRPr>
          </a:p>
        </p:txBody>
      </p:sp>
      <p:pic>
        <p:nvPicPr>
          <p:cNvPr id="84995"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8" name="组合 27"/>
          <p:cNvGrpSpPr/>
          <p:nvPr/>
        </p:nvGrpSpPr>
        <p:grpSpPr>
          <a:xfrm>
            <a:off x="1809750" y="1928813"/>
            <a:ext cx="8572500" cy="3571875"/>
            <a:chOff x="142844" y="1928802"/>
            <a:chExt cx="9572692" cy="3429024"/>
          </a:xfrm>
        </p:grpSpPr>
        <p:cxnSp>
          <p:nvCxnSpPr>
            <p:cNvPr id="86020" name="直接连接符 5"/>
            <p:cNvCxnSpPr/>
            <p:nvPr/>
          </p:nvCxnSpPr>
          <p:spPr>
            <a:xfrm>
              <a:off x="142844" y="4786322"/>
              <a:ext cx="3071834" cy="0"/>
            </a:xfrm>
            <a:prstGeom prst="line">
              <a:avLst/>
            </a:prstGeom>
            <a:ln w="38100" cap="flat" cmpd="sng">
              <a:solidFill>
                <a:schemeClr val="tx1"/>
              </a:solidFill>
              <a:prstDash val="solid"/>
              <a:miter/>
              <a:headEnd type="none" w="med" len="med"/>
              <a:tailEnd type="none" w="med" len="med"/>
            </a:ln>
          </p:spPr>
        </p:cxnSp>
        <p:cxnSp>
          <p:nvCxnSpPr>
            <p:cNvPr id="86021" name="直接连接符 6"/>
            <p:cNvCxnSpPr/>
            <p:nvPr/>
          </p:nvCxnSpPr>
          <p:spPr>
            <a:xfrm rot="5400000" flipH="1" flipV="1">
              <a:off x="250001" y="3357562"/>
              <a:ext cx="2857520" cy="0"/>
            </a:xfrm>
            <a:prstGeom prst="line">
              <a:avLst/>
            </a:prstGeom>
            <a:ln w="38100" cap="flat" cmpd="sng">
              <a:solidFill>
                <a:schemeClr val="tx1"/>
              </a:solidFill>
              <a:prstDash val="solid"/>
              <a:miter/>
              <a:headEnd type="none" w="med" len="med"/>
              <a:tailEnd type="none" w="med" len="med"/>
            </a:ln>
          </p:spPr>
        </p:cxnSp>
        <p:sp>
          <p:nvSpPr>
            <p:cNvPr id="86022" name="流程图: 过程 10"/>
            <p:cNvSpPr/>
            <p:nvPr/>
          </p:nvSpPr>
          <p:spPr>
            <a:xfrm>
              <a:off x="450027" y="4329119"/>
              <a:ext cx="2457467" cy="457203"/>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86023" name="流程图: 过程 12"/>
            <p:cNvSpPr/>
            <p:nvPr/>
          </p:nvSpPr>
          <p:spPr>
            <a:xfrm>
              <a:off x="654816" y="3871916"/>
              <a:ext cx="2047889" cy="457203"/>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86024" name="流程图: 过程 13"/>
            <p:cNvSpPr/>
            <p:nvPr/>
          </p:nvSpPr>
          <p:spPr>
            <a:xfrm>
              <a:off x="859605" y="3414712"/>
              <a:ext cx="1638311" cy="457203"/>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86025" name="流程图: 过程 14"/>
            <p:cNvSpPr/>
            <p:nvPr/>
          </p:nvSpPr>
          <p:spPr>
            <a:xfrm>
              <a:off x="1064394" y="2957509"/>
              <a:ext cx="1228734" cy="457203"/>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86026" name="流程图: 过程 15"/>
            <p:cNvSpPr/>
            <p:nvPr/>
          </p:nvSpPr>
          <p:spPr>
            <a:xfrm>
              <a:off x="1269183" y="2500306"/>
              <a:ext cx="819156" cy="457203"/>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21" name="内容占位符 2"/>
            <p:cNvSpPr txBox="1"/>
            <p:nvPr/>
          </p:nvSpPr>
          <p:spPr bwMode="auto">
            <a:xfrm>
              <a:off x="1286249" y="4929579"/>
              <a:ext cx="785315" cy="428247"/>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86028" name="直接连接符 21"/>
            <p:cNvCxnSpPr/>
            <p:nvPr/>
          </p:nvCxnSpPr>
          <p:spPr>
            <a:xfrm>
              <a:off x="3393273" y="4786322"/>
              <a:ext cx="3071834" cy="0"/>
            </a:xfrm>
            <a:prstGeom prst="line">
              <a:avLst/>
            </a:prstGeom>
            <a:ln w="38100" cap="flat" cmpd="sng">
              <a:solidFill>
                <a:schemeClr val="tx1"/>
              </a:solidFill>
              <a:prstDash val="solid"/>
              <a:miter/>
              <a:headEnd type="none" w="med" len="med"/>
              <a:tailEnd type="none" w="med" len="med"/>
            </a:ln>
          </p:spPr>
        </p:cxnSp>
        <p:cxnSp>
          <p:nvCxnSpPr>
            <p:cNvPr id="86029" name="直接连接符 22"/>
            <p:cNvCxnSpPr/>
            <p:nvPr/>
          </p:nvCxnSpPr>
          <p:spPr>
            <a:xfrm rot="5400000" flipH="1" flipV="1">
              <a:off x="3500430" y="3357562"/>
              <a:ext cx="285752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4535646" y="4929579"/>
              <a:ext cx="787088" cy="428247"/>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86031" name="直接连接符 24"/>
            <p:cNvCxnSpPr/>
            <p:nvPr/>
          </p:nvCxnSpPr>
          <p:spPr>
            <a:xfrm>
              <a:off x="6643702" y="4786322"/>
              <a:ext cx="3071834" cy="0"/>
            </a:xfrm>
            <a:prstGeom prst="line">
              <a:avLst/>
            </a:prstGeom>
            <a:ln w="38100" cap="flat" cmpd="sng">
              <a:solidFill>
                <a:schemeClr val="tx1"/>
              </a:solidFill>
              <a:prstDash val="solid"/>
              <a:miter/>
              <a:headEnd type="none" w="med" len="med"/>
              <a:tailEnd type="none" w="med" len="med"/>
            </a:ln>
          </p:spPr>
        </p:cxnSp>
        <p:cxnSp>
          <p:nvCxnSpPr>
            <p:cNvPr id="86032" name="直接连接符 25"/>
            <p:cNvCxnSpPr/>
            <p:nvPr/>
          </p:nvCxnSpPr>
          <p:spPr>
            <a:xfrm rot="5400000" flipH="1" flipV="1">
              <a:off x="6750859" y="3357562"/>
              <a:ext cx="2857520"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7786816" y="4929579"/>
              <a:ext cx="785316" cy="428247"/>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grpSp>
      <p:pic>
        <p:nvPicPr>
          <p:cNvPr id="86019" name="图片 1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内容占位符 2"/>
          <p:cNvSpPr>
            <a:spLocks noGrp="1"/>
          </p:cNvSpPr>
          <p:nvPr>
            <p:ph idx="1"/>
          </p:nvPr>
        </p:nvSpPr>
        <p:spPr>
          <a:xfrm>
            <a:off x="2063750" y="928688"/>
            <a:ext cx="8153400" cy="5195887"/>
          </a:xfrm>
        </p:spPr>
        <p:txBody>
          <a:bodyPr vert="horz" wrap="square" lIns="91440" tIns="45720" rIns="91440" bIns="45720" anchor="t" anchorCtr="0"/>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dirty="0">
                <a:latin typeface="+mn-lt"/>
                <a:ea typeface="+mn-ea"/>
              </a:rPr>
              <a:t>要把</a:t>
            </a:r>
            <a:r>
              <a:rPr kumimoji="1" lang="en-US" altLang="zh-CN" dirty="0">
                <a:latin typeface="+mn-lt"/>
                <a:ea typeface="+mn-ea"/>
              </a:rPr>
              <a:t>64</a:t>
            </a:r>
            <a:r>
              <a:rPr kumimoji="1" lang="zh-CN" altLang="zh-CN" dirty="0">
                <a:latin typeface="+mn-lt"/>
                <a:ea typeface="+mn-ea"/>
              </a:rPr>
              <a:t>个盘子从</a:t>
            </a:r>
            <a:r>
              <a:rPr kumimoji="1" lang="en-US" altLang="zh-CN" dirty="0">
                <a:latin typeface="+mn-lt"/>
                <a:ea typeface="+mn-ea"/>
              </a:rPr>
              <a:t>A</a:t>
            </a:r>
            <a:r>
              <a:rPr kumimoji="1" lang="zh-CN" altLang="zh-CN" dirty="0">
                <a:latin typeface="+mn-lt"/>
                <a:ea typeface="+mn-ea"/>
              </a:rPr>
              <a:t>座移动到</a:t>
            </a:r>
            <a:r>
              <a:rPr kumimoji="1" lang="en-US" altLang="zh-CN" dirty="0">
                <a:latin typeface="+mn-lt"/>
                <a:ea typeface="+mn-ea"/>
              </a:rPr>
              <a:t>C</a:t>
            </a:r>
            <a:r>
              <a:rPr kumimoji="1" lang="zh-CN" altLang="zh-CN" dirty="0">
                <a:latin typeface="+mn-lt"/>
                <a:ea typeface="+mn-ea"/>
              </a:rPr>
              <a:t>座，需要移动大约</a:t>
            </a:r>
            <a:r>
              <a:rPr kumimoji="1" lang="en-US" altLang="zh-CN" dirty="0">
                <a:latin typeface="+mn-lt"/>
                <a:ea typeface="+mn-ea"/>
              </a:rPr>
              <a:t>2</a:t>
            </a:r>
            <a:r>
              <a:rPr kumimoji="1" lang="en-US" altLang="zh-CN" baseline="30000" dirty="0">
                <a:latin typeface="+mn-lt"/>
                <a:ea typeface="+mn-ea"/>
              </a:rPr>
              <a:t>64</a:t>
            </a:r>
            <a:r>
              <a:rPr kumimoji="1" lang="en-US" altLang="zh-CN" dirty="0">
                <a:latin typeface="+mn-lt"/>
                <a:ea typeface="+mn-ea"/>
              </a:rPr>
              <a:t> </a:t>
            </a:r>
            <a:r>
              <a:rPr kumimoji="1" lang="zh-CN" altLang="zh-CN" dirty="0">
                <a:latin typeface="+mn-lt"/>
                <a:ea typeface="+mn-ea"/>
              </a:rPr>
              <a:t>次盘子。一般人是不可能直接确定移动盘子的每一个具体步骤的</a:t>
            </a:r>
            <a:endParaRPr kumimoji="1" lang="en-US" altLang="zh-CN" dirty="0">
              <a:latin typeface="+mn-lt"/>
              <a:ea typeface="+mn-ea"/>
            </a:endParaRPr>
          </a:p>
          <a:p>
            <a:pPr lvl="1"/>
            <a:r>
              <a:rPr kumimoji="1" lang="zh-CN" altLang="zh-CN" dirty="0">
                <a:latin typeface="+mn-lt"/>
                <a:ea typeface="+mn-ea"/>
              </a:rPr>
              <a:t>老和尚会这样想：假如有另外一个和尚能有办法将上面</a:t>
            </a:r>
            <a:r>
              <a:rPr kumimoji="1" lang="en-US" altLang="zh-CN" dirty="0">
                <a:latin typeface="+mn-lt"/>
                <a:ea typeface="+mn-ea"/>
              </a:rPr>
              <a:t>63</a:t>
            </a:r>
            <a:r>
              <a:rPr kumimoji="1" lang="zh-CN" altLang="zh-CN" dirty="0">
                <a:latin typeface="+mn-lt"/>
                <a:ea typeface="+mn-ea"/>
              </a:rPr>
              <a:t>个盘子从一个座移到另一座。那么，问题就解决了。此时老和尚只需这样做：</a:t>
            </a:r>
            <a:endParaRPr kumimoji="1" lang="zh-CN" altLang="zh-CN" dirty="0">
              <a:latin typeface="+mn-lt"/>
              <a:ea typeface="+mn-ea"/>
            </a:endParaRPr>
          </a:p>
        </p:txBody>
      </p:sp>
      <p:pic>
        <p:nvPicPr>
          <p:cNvPr id="87043"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42">
                                            <p:txEl>
                                              <p:charRg st="61" end="122"/>
                                            </p:txEl>
                                          </p:spTgt>
                                        </p:tgtEl>
                                        <p:attrNameLst>
                                          <p:attrName>style.visibility</p:attrName>
                                        </p:attrNameLst>
                                      </p:cBhvr>
                                      <p:to>
                                        <p:strVal val="visible"/>
                                      </p:to>
                                    </p:set>
                                    <p:animEffect transition="in" filter="blinds(horizontal)">
                                      <p:cBhvr>
                                        <p:cTn id="7" dur="500"/>
                                        <p:tgtEl>
                                          <p:spTgt spid="87042">
                                            <p:txEl>
                                              <p:charRg st="61" end="1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内容占位符 2"/>
          <p:cNvSpPr>
            <a:spLocks noGrp="1"/>
          </p:cNvSpPr>
          <p:nvPr>
            <p:ph idx="1"/>
          </p:nvPr>
        </p:nvSpPr>
        <p:spPr>
          <a:xfrm>
            <a:off x="2063750" y="928688"/>
            <a:ext cx="8153400" cy="5195887"/>
          </a:xfrm>
        </p:spPr>
        <p:txBody>
          <a:bodyPr vert="horz" wrap="square" lIns="91440" tIns="45720" rIns="91440" bIns="45720" anchor="t" anchorCtr="0"/>
          <a:p>
            <a:r>
              <a:rPr kumimoji="1" lang="zh-CN" altLang="zh-CN" dirty="0">
                <a:latin typeface="+mn-lt"/>
                <a:ea typeface="+mn-ea"/>
                <a:cs typeface="+mn-cs"/>
              </a:rPr>
              <a:t>解题思路：</a:t>
            </a:r>
            <a:endParaRPr kumimoji="1" lang="en-US"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(1) </a:t>
            </a:r>
            <a:r>
              <a:rPr kumimoji="1" lang="zh-CN" altLang="zh-CN" dirty="0">
                <a:latin typeface="+mn-lt"/>
                <a:ea typeface="+mn-ea"/>
              </a:rPr>
              <a:t>命令第</a:t>
            </a:r>
            <a:r>
              <a:rPr kumimoji="1" lang="en-US" altLang="zh-CN" dirty="0">
                <a:latin typeface="+mn-lt"/>
                <a:ea typeface="+mn-ea"/>
              </a:rPr>
              <a:t>2</a:t>
            </a:r>
            <a:r>
              <a:rPr kumimoji="1" lang="zh-CN" altLang="zh-CN" dirty="0">
                <a:latin typeface="+mn-lt"/>
                <a:ea typeface="+mn-ea"/>
              </a:rPr>
              <a:t>个和尚将</a:t>
            </a:r>
            <a:r>
              <a:rPr kumimoji="1" lang="en-US" altLang="zh-CN" dirty="0">
                <a:latin typeface="+mn-lt"/>
                <a:ea typeface="+mn-ea"/>
              </a:rPr>
              <a:t>63</a:t>
            </a:r>
            <a:r>
              <a:rPr kumimoji="1" lang="zh-CN" altLang="zh-CN" dirty="0">
                <a:latin typeface="+mn-lt"/>
                <a:ea typeface="+mn-ea"/>
              </a:rPr>
              <a:t>个盘子从</a:t>
            </a:r>
            <a:r>
              <a:rPr kumimoji="1" lang="en-US" altLang="zh-CN" dirty="0">
                <a:latin typeface="+mn-lt"/>
                <a:ea typeface="+mn-ea"/>
              </a:rPr>
              <a:t>A</a:t>
            </a:r>
            <a:r>
              <a:rPr kumimoji="1" lang="zh-CN" altLang="zh-CN" dirty="0">
                <a:latin typeface="+mn-lt"/>
                <a:ea typeface="+mn-ea"/>
              </a:rPr>
              <a:t>座移到</a:t>
            </a:r>
            <a:r>
              <a:rPr kumimoji="1" lang="en-US" altLang="zh-CN" dirty="0">
                <a:latin typeface="+mn-lt"/>
                <a:ea typeface="+mn-ea"/>
              </a:rPr>
              <a:t>B</a:t>
            </a:r>
            <a:r>
              <a:rPr kumimoji="1" lang="zh-CN" altLang="zh-CN" dirty="0">
                <a:latin typeface="+mn-lt"/>
                <a:ea typeface="+mn-ea"/>
              </a:rPr>
              <a:t>座</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(2) </a:t>
            </a:r>
            <a:r>
              <a:rPr kumimoji="1" lang="zh-CN" altLang="zh-CN" dirty="0">
                <a:latin typeface="+mn-lt"/>
                <a:ea typeface="+mn-ea"/>
              </a:rPr>
              <a:t>自己将</a:t>
            </a:r>
            <a:r>
              <a:rPr kumimoji="1" lang="en-US" altLang="zh-CN" dirty="0">
                <a:latin typeface="+mn-lt"/>
                <a:ea typeface="+mn-ea"/>
              </a:rPr>
              <a:t>1</a:t>
            </a:r>
            <a:r>
              <a:rPr kumimoji="1" lang="zh-CN" altLang="zh-CN" dirty="0">
                <a:latin typeface="+mn-lt"/>
                <a:ea typeface="+mn-ea"/>
              </a:rPr>
              <a:t>个盘子（最底下的、最大的盘子）从</a:t>
            </a:r>
            <a:r>
              <a:rPr kumimoji="1" lang="en-US" altLang="zh-CN" dirty="0">
                <a:latin typeface="+mn-lt"/>
                <a:ea typeface="+mn-ea"/>
              </a:rPr>
              <a:t>A</a:t>
            </a:r>
            <a:r>
              <a:rPr kumimoji="1" lang="zh-CN" altLang="zh-CN" dirty="0">
                <a:latin typeface="+mn-lt"/>
                <a:ea typeface="+mn-ea"/>
              </a:rPr>
              <a:t>座移到</a:t>
            </a:r>
            <a:r>
              <a:rPr kumimoji="1" lang="en-US" altLang="zh-CN" dirty="0">
                <a:latin typeface="+mn-lt"/>
                <a:ea typeface="+mn-ea"/>
              </a:rPr>
              <a:t>C</a:t>
            </a:r>
            <a:r>
              <a:rPr kumimoji="1" lang="zh-CN" altLang="zh-CN" dirty="0">
                <a:latin typeface="+mn-lt"/>
                <a:ea typeface="+mn-ea"/>
              </a:rPr>
              <a:t>座</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(3) </a:t>
            </a:r>
            <a:r>
              <a:rPr kumimoji="1" lang="zh-CN" altLang="zh-CN" dirty="0">
                <a:latin typeface="+mn-lt"/>
                <a:ea typeface="+mn-ea"/>
              </a:rPr>
              <a:t>再命令第</a:t>
            </a:r>
            <a:r>
              <a:rPr kumimoji="1" lang="en-US" altLang="zh-CN" dirty="0">
                <a:latin typeface="+mn-lt"/>
                <a:ea typeface="+mn-ea"/>
              </a:rPr>
              <a:t>2</a:t>
            </a:r>
            <a:r>
              <a:rPr kumimoji="1" lang="zh-CN" altLang="zh-CN" dirty="0">
                <a:latin typeface="+mn-lt"/>
                <a:ea typeface="+mn-ea"/>
              </a:rPr>
              <a:t>个和尚将</a:t>
            </a:r>
            <a:r>
              <a:rPr kumimoji="1" lang="en-US" altLang="zh-CN" dirty="0">
                <a:latin typeface="+mn-lt"/>
                <a:ea typeface="+mn-ea"/>
              </a:rPr>
              <a:t>63</a:t>
            </a:r>
            <a:r>
              <a:rPr kumimoji="1" lang="zh-CN" altLang="zh-CN" dirty="0">
                <a:latin typeface="+mn-lt"/>
                <a:ea typeface="+mn-ea"/>
              </a:rPr>
              <a:t>个盘子从</a:t>
            </a:r>
            <a:r>
              <a:rPr kumimoji="1" lang="en-US" altLang="zh-CN" dirty="0">
                <a:latin typeface="+mn-lt"/>
                <a:ea typeface="+mn-ea"/>
              </a:rPr>
              <a:t>B</a:t>
            </a:r>
            <a:r>
              <a:rPr kumimoji="1" lang="zh-CN" altLang="zh-CN" dirty="0">
                <a:latin typeface="+mn-lt"/>
                <a:ea typeface="+mn-ea"/>
              </a:rPr>
              <a:t>座移到</a:t>
            </a:r>
            <a:r>
              <a:rPr kumimoji="1" lang="en-US" altLang="zh-CN" dirty="0">
                <a:latin typeface="+mn-lt"/>
                <a:ea typeface="+mn-ea"/>
              </a:rPr>
              <a:t>C</a:t>
            </a:r>
            <a:r>
              <a:rPr kumimoji="1" lang="zh-CN" altLang="zh-CN" dirty="0">
                <a:latin typeface="+mn-lt"/>
                <a:ea typeface="+mn-ea"/>
              </a:rPr>
              <a:t>座</a:t>
            </a:r>
            <a:endParaRPr kumimoji="1" lang="zh-CN" altLang="zh-CN" dirty="0">
              <a:latin typeface="+mn-lt"/>
              <a:ea typeface="+mn-ea"/>
            </a:endParaRPr>
          </a:p>
          <a:p>
            <a:endParaRPr kumimoji="1" lang="zh-CN" altLang="en-US" dirty="0">
              <a:latin typeface="+mn-lt"/>
              <a:ea typeface="+mn-ea"/>
              <a:cs typeface="+mn-cs"/>
            </a:endParaRPr>
          </a:p>
        </p:txBody>
      </p:sp>
      <p:pic>
        <p:nvPicPr>
          <p:cNvPr id="88067"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8066">
                                            <p:txEl>
                                              <p:charRg st="31" end="62"/>
                                            </p:txEl>
                                          </p:spTgt>
                                        </p:tgtEl>
                                        <p:attrNameLst>
                                          <p:attrName>style.visibility</p:attrName>
                                        </p:attrNameLst>
                                      </p:cBhvr>
                                      <p:to>
                                        <p:strVal val="visible"/>
                                      </p:to>
                                    </p:set>
                                    <p:animEffect transition="in" filter="blinds(horizontal)">
                                      <p:cBhvr>
                                        <p:cTn id="7" dur="500"/>
                                        <p:tgtEl>
                                          <p:spTgt spid="88066">
                                            <p:txEl>
                                              <p:charRg st="31"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8066">
                                            <p:txEl>
                                              <p:charRg st="62" end="88"/>
                                            </p:txEl>
                                          </p:spTgt>
                                        </p:tgtEl>
                                        <p:attrNameLst>
                                          <p:attrName>style.visibility</p:attrName>
                                        </p:attrNameLst>
                                      </p:cBhvr>
                                      <p:to>
                                        <p:strVal val="visible"/>
                                      </p:to>
                                    </p:set>
                                    <p:animEffect transition="in" filter="blinds(horizontal)">
                                      <p:cBhvr>
                                        <p:cTn id="12" dur="500"/>
                                        <p:tgtEl>
                                          <p:spTgt spid="88066">
                                            <p:txEl>
                                              <p:charRg st="62" end="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89090"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89092"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89094"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89096" name="流程图: 过程 16"/>
          <p:cNvSpPr/>
          <p:nvPr/>
        </p:nvSpPr>
        <p:spPr>
          <a:xfrm>
            <a:off x="2095500" y="5072063"/>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89097" name="流程图: 过程 31"/>
          <p:cNvSpPr/>
          <p:nvPr/>
        </p:nvSpPr>
        <p:spPr>
          <a:xfrm>
            <a:off x="2238375" y="4595813"/>
            <a:ext cx="1833563" cy="476250"/>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89098" name="流程图: 过程 32"/>
          <p:cNvSpPr/>
          <p:nvPr/>
        </p:nvSpPr>
        <p:spPr>
          <a:xfrm>
            <a:off x="2432050" y="3343275"/>
            <a:ext cx="1466850" cy="1249363"/>
          </a:xfrm>
          <a:prstGeom prst="flowChartProcess">
            <a:avLst/>
          </a:prstGeom>
          <a:noFill/>
          <a:ln w="38100" cap="flat" cmpd="sng">
            <a:solidFill>
              <a:srgbClr val="9D138D"/>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89099" name="流程图: 过程 33"/>
          <p:cNvSpPr/>
          <p:nvPr/>
        </p:nvSpPr>
        <p:spPr>
          <a:xfrm>
            <a:off x="2605088" y="2867025"/>
            <a:ext cx="1100137" cy="476250"/>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89100" name="流程图: 过程 34"/>
          <p:cNvSpPr/>
          <p:nvPr/>
        </p:nvSpPr>
        <p:spPr>
          <a:xfrm>
            <a:off x="2789238" y="2390775"/>
            <a:ext cx="733425" cy="476250"/>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7" name="内容占位符 2"/>
          <p:cNvSpPr txBox="1"/>
          <p:nvPr/>
        </p:nvSpPr>
        <p:spPr bwMode="auto">
          <a:xfrm>
            <a:off x="1738313" y="1643063"/>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63</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A</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89102" name="直接连接符 43"/>
          <p:cNvCxnSpPr>
            <a:stCxn id="89096" idx="2"/>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89103"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89104"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0000CC"/>
                </a:solidFill>
                <a:latin typeface="+mn-lt"/>
                <a:ea typeface="+mn-ea"/>
                <a:cs typeface="+mn-cs"/>
              </a:rPr>
              <a:t>1</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89106" name="图片 17"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0114"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grpSp>
        <p:nvGrpSpPr>
          <p:cNvPr id="2" name="组合 35"/>
          <p:cNvGrpSpPr/>
          <p:nvPr/>
        </p:nvGrpSpPr>
        <p:grpSpPr>
          <a:xfrm>
            <a:off x="5187950" y="2878138"/>
            <a:ext cx="1835150" cy="2668587"/>
            <a:chOff x="3664630" y="2234649"/>
            <a:chExt cx="1833930" cy="2669497"/>
          </a:xfrm>
        </p:grpSpPr>
        <p:sp>
          <p:nvSpPr>
            <p:cNvPr id="90128" name="流程图: 过程 12"/>
            <p:cNvSpPr/>
            <p:nvPr/>
          </p:nvSpPr>
          <p:spPr>
            <a:xfrm>
              <a:off x="3664630" y="4427893"/>
              <a:ext cx="1833930"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0129" name="流程图: 过程 13"/>
            <p:cNvSpPr/>
            <p:nvPr/>
          </p:nvSpPr>
          <p:spPr>
            <a:xfrm>
              <a:off x="3857620" y="3175869"/>
              <a:ext cx="1467144" cy="1248306"/>
            </a:xfrm>
            <a:prstGeom prst="flowChartProcess">
              <a:avLst/>
            </a:prstGeom>
            <a:noFill/>
            <a:ln w="38100" cap="flat" cmpd="sng">
              <a:solidFill>
                <a:srgbClr val="9D138D"/>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90130" name="流程图: 过程 14"/>
            <p:cNvSpPr/>
            <p:nvPr/>
          </p:nvSpPr>
          <p:spPr>
            <a:xfrm>
              <a:off x="4031417" y="2710902"/>
              <a:ext cx="1100359"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0131" name="流程图: 过程 15"/>
            <p:cNvSpPr/>
            <p:nvPr/>
          </p:nvSpPr>
          <p:spPr>
            <a:xfrm>
              <a:off x="4214810" y="2234649"/>
              <a:ext cx="733573"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90117"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0119"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90121" name="流程图: 过程 16"/>
          <p:cNvSpPr/>
          <p:nvPr/>
        </p:nvSpPr>
        <p:spPr>
          <a:xfrm>
            <a:off x="2095500" y="5072063"/>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7" name="内容占位符 2"/>
          <p:cNvSpPr txBox="1"/>
          <p:nvPr/>
        </p:nvSpPr>
        <p:spPr bwMode="auto">
          <a:xfrm>
            <a:off x="1738313" y="1643063"/>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63</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A</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0123" name="直接连接符 43"/>
          <p:cNvCxnSpPr>
            <a:stCxn id="90121" idx="2"/>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90124"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90125"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23"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0000CC"/>
                </a:solidFill>
                <a:latin typeface="+mn-lt"/>
                <a:ea typeface="+mn-ea"/>
                <a:cs typeface="+mn-cs"/>
              </a:rPr>
              <a:t>1</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90127" name="图片 1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1138"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grpSp>
        <p:nvGrpSpPr>
          <p:cNvPr id="91139" name="组合 35"/>
          <p:cNvGrpSpPr/>
          <p:nvPr/>
        </p:nvGrpSpPr>
        <p:grpSpPr>
          <a:xfrm>
            <a:off x="5187950" y="2878138"/>
            <a:ext cx="1835150" cy="2668587"/>
            <a:chOff x="3664630" y="2234649"/>
            <a:chExt cx="1833930" cy="2669497"/>
          </a:xfrm>
        </p:grpSpPr>
        <p:sp>
          <p:nvSpPr>
            <p:cNvPr id="91152" name="流程图: 过程 12"/>
            <p:cNvSpPr/>
            <p:nvPr/>
          </p:nvSpPr>
          <p:spPr>
            <a:xfrm>
              <a:off x="3664630" y="4427893"/>
              <a:ext cx="1833930"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1153" name="流程图: 过程 13"/>
            <p:cNvSpPr/>
            <p:nvPr/>
          </p:nvSpPr>
          <p:spPr>
            <a:xfrm>
              <a:off x="3857620" y="3175869"/>
              <a:ext cx="1467144" cy="1248306"/>
            </a:xfrm>
            <a:prstGeom prst="flowChartProcess">
              <a:avLst/>
            </a:prstGeom>
            <a:noFill/>
            <a:ln w="38100" cap="flat" cmpd="sng">
              <a:solidFill>
                <a:srgbClr val="9D138D"/>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91154" name="流程图: 过程 14"/>
            <p:cNvSpPr/>
            <p:nvPr/>
          </p:nvSpPr>
          <p:spPr>
            <a:xfrm>
              <a:off x="4031417" y="2710902"/>
              <a:ext cx="1100359"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1155" name="流程图: 过程 15"/>
            <p:cNvSpPr/>
            <p:nvPr/>
          </p:nvSpPr>
          <p:spPr>
            <a:xfrm>
              <a:off x="4214810" y="2234649"/>
              <a:ext cx="733573"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91141"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1143"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91145" name="流程图: 过程 16"/>
          <p:cNvSpPr/>
          <p:nvPr/>
        </p:nvSpPr>
        <p:spPr>
          <a:xfrm>
            <a:off x="2095500" y="5072063"/>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7" name="内容占位符 2"/>
          <p:cNvSpPr txBox="1"/>
          <p:nvPr/>
        </p:nvSpPr>
        <p:spPr bwMode="auto">
          <a:xfrm>
            <a:off x="1738313" y="1643063"/>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1</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A</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cxnSp>
        <p:nvCxnSpPr>
          <p:cNvPr id="91147" name="直接连接符 43"/>
          <p:cNvCxnSpPr>
            <a:stCxn id="91145" idx="2"/>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91148"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91149"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18"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0000CC"/>
                </a:solidFill>
                <a:latin typeface="+mn-lt"/>
                <a:ea typeface="+mn-ea"/>
                <a:cs typeface="+mn-cs"/>
              </a:rPr>
              <a:t>1</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91151" name="图片 1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666875" y="653257"/>
            <a:ext cx="8858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5.1</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为什么要用函数</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1267" name="Rectangle 3"/>
          <p:cNvSpPr>
            <a:spLocks noGrp="1"/>
          </p:cNvSpPr>
          <p:nvPr>
            <p:ph idx="1"/>
          </p:nvPr>
        </p:nvSpPr>
        <p:spPr>
          <a:xfrm>
            <a:off x="1952625" y="1643063"/>
            <a:ext cx="8215313" cy="4286250"/>
          </a:xfrm>
        </p:spPr>
        <p:txBody>
          <a:bodyPr vert="horz" wrap="square" lIns="91440" tIns="45720" rIns="91440" bIns="45720" anchor="t" anchorCtr="0"/>
          <a:p>
            <a:pPr eaLnBrk="1" hangingPunct="1">
              <a:spcBef>
                <a:spcPct val="50000"/>
              </a:spcBef>
            </a:pPr>
            <a:r>
              <a:rPr kumimoji="1" lang="zh-CN" altLang="zh-CN" dirty="0">
                <a:latin typeface="+mn-lt"/>
                <a:ea typeface="+mn-ea"/>
                <a:cs typeface="+mn-cs"/>
              </a:rPr>
              <a:t>可以使用库函数</a:t>
            </a:r>
            <a:endParaRPr kumimoji="1" lang="en-US" altLang="zh-CN" dirty="0">
              <a:latin typeface="+mn-lt"/>
              <a:ea typeface="+mn-ea"/>
              <a:cs typeface="+mn-cs"/>
            </a:endParaRPr>
          </a:p>
          <a:p>
            <a:pPr eaLnBrk="1" hangingPunct="1">
              <a:spcBef>
                <a:spcPct val="50000"/>
              </a:spcBef>
            </a:pPr>
            <a:r>
              <a:rPr kumimoji="1" lang="zh-CN" altLang="en-US" dirty="0">
                <a:latin typeface="+mn-lt"/>
                <a:ea typeface="+mn-ea"/>
                <a:cs typeface="+mn-cs"/>
              </a:rPr>
              <a:t>可以使用自己编写的函数</a:t>
            </a:r>
            <a:endParaRPr kumimoji="1" lang="en-US" altLang="zh-CN" dirty="0">
              <a:latin typeface="+mn-lt"/>
              <a:ea typeface="+mn-ea"/>
              <a:cs typeface="+mn-cs"/>
            </a:endParaRPr>
          </a:p>
          <a:p>
            <a:pPr eaLnBrk="1" hangingPunct="1">
              <a:spcBef>
                <a:spcPct val="50000"/>
              </a:spcBef>
            </a:pPr>
            <a:r>
              <a:rPr kumimoji="1" lang="zh-CN" altLang="zh-CN" dirty="0">
                <a:latin typeface="+mn-lt"/>
                <a:ea typeface="+mn-ea"/>
                <a:cs typeface="+mn-cs"/>
              </a:rPr>
              <a:t>在程序设计中要善于利用函数，可以减少重复编写程序段的工作量，同时可以方便地实现模块化的程序设计</a:t>
            </a:r>
            <a:endParaRPr kumimoji="1" lang="en-US" altLang="zh-CN" dirty="0">
              <a:latin typeface="+mn-lt"/>
              <a:ea typeface="+mn-ea"/>
              <a:cs typeface="+mn-cs"/>
            </a:endParaRPr>
          </a:p>
        </p:txBody>
      </p:sp>
      <p:pic>
        <p:nvPicPr>
          <p:cNvPr id="11268"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7">
                                            <p:txEl>
                                              <p:charRg st="20" end="68"/>
                                            </p:txEl>
                                          </p:spTgt>
                                        </p:tgtEl>
                                        <p:attrNameLst>
                                          <p:attrName>style.visibility</p:attrName>
                                        </p:attrNameLst>
                                      </p:cBhvr>
                                      <p:to>
                                        <p:strVal val="visible"/>
                                      </p:to>
                                    </p:set>
                                    <p:animEffect transition="in" filter="blinds(horizontal)">
                                      <p:cBhvr>
                                        <p:cTn id="7" dur="500"/>
                                        <p:tgtEl>
                                          <p:spTgt spid="11267">
                                            <p:txEl>
                                              <p:charRg st="20" end="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2162"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grpSp>
        <p:nvGrpSpPr>
          <p:cNvPr id="92163" name="组合 35"/>
          <p:cNvGrpSpPr/>
          <p:nvPr/>
        </p:nvGrpSpPr>
        <p:grpSpPr>
          <a:xfrm>
            <a:off x="5187950" y="2878138"/>
            <a:ext cx="1835150" cy="2668587"/>
            <a:chOff x="3664630" y="2234649"/>
            <a:chExt cx="1833930" cy="2669497"/>
          </a:xfrm>
        </p:grpSpPr>
        <p:sp>
          <p:nvSpPr>
            <p:cNvPr id="92176" name="流程图: 过程 12"/>
            <p:cNvSpPr/>
            <p:nvPr/>
          </p:nvSpPr>
          <p:spPr>
            <a:xfrm>
              <a:off x="3664630" y="4427893"/>
              <a:ext cx="1833930"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2177" name="流程图: 过程 13"/>
            <p:cNvSpPr/>
            <p:nvPr/>
          </p:nvSpPr>
          <p:spPr>
            <a:xfrm>
              <a:off x="3857620" y="3175869"/>
              <a:ext cx="1467144" cy="1248306"/>
            </a:xfrm>
            <a:prstGeom prst="flowChartProcess">
              <a:avLst/>
            </a:prstGeom>
            <a:noFill/>
            <a:ln w="38100" cap="flat" cmpd="sng">
              <a:solidFill>
                <a:srgbClr val="9D138D"/>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92178" name="流程图: 过程 14"/>
            <p:cNvSpPr/>
            <p:nvPr/>
          </p:nvSpPr>
          <p:spPr>
            <a:xfrm>
              <a:off x="4031417" y="2710902"/>
              <a:ext cx="1100359"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2179" name="流程图: 过程 15"/>
            <p:cNvSpPr/>
            <p:nvPr/>
          </p:nvSpPr>
          <p:spPr>
            <a:xfrm>
              <a:off x="4214810" y="2234649"/>
              <a:ext cx="733573"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92165"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2167"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7" name="流程图: 过程 16"/>
          <p:cNvSpPr/>
          <p:nvPr/>
        </p:nvSpPr>
        <p:spPr>
          <a:xfrm>
            <a:off x="7967663" y="5070475"/>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7" name="内容占位符 2"/>
          <p:cNvSpPr txBox="1"/>
          <p:nvPr/>
        </p:nvSpPr>
        <p:spPr bwMode="auto">
          <a:xfrm>
            <a:off x="1738313" y="1643063"/>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1</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A</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cxnSp>
        <p:nvCxnSpPr>
          <p:cNvPr id="92171" name="直接连接符 43"/>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92172"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92173"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18"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0000CC"/>
                </a:solidFill>
                <a:latin typeface="+mn-lt"/>
                <a:ea typeface="+mn-ea"/>
                <a:cs typeface="+mn-cs"/>
              </a:rPr>
              <a:t>1</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92175" name="图片 1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3186"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grpSp>
        <p:nvGrpSpPr>
          <p:cNvPr id="93187" name="组合 35"/>
          <p:cNvGrpSpPr/>
          <p:nvPr/>
        </p:nvGrpSpPr>
        <p:grpSpPr>
          <a:xfrm>
            <a:off x="5187950" y="2878138"/>
            <a:ext cx="1835150" cy="2668587"/>
            <a:chOff x="3664630" y="2234649"/>
            <a:chExt cx="1833930" cy="2669497"/>
          </a:xfrm>
        </p:grpSpPr>
        <p:sp>
          <p:nvSpPr>
            <p:cNvPr id="93200" name="流程图: 过程 12"/>
            <p:cNvSpPr/>
            <p:nvPr/>
          </p:nvSpPr>
          <p:spPr>
            <a:xfrm>
              <a:off x="3664630" y="4427893"/>
              <a:ext cx="1833930"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3201" name="流程图: 过程 13"/>
            <p:cNvSpPr/>
            <p:nvPr/>
          </p:nvSpPr>
          <p:spPr>
            <a:xfrm>
              <a:off x="3857620" y="3175869"/>
              <a:ext cx="1467144" cy="1248306"/>
            </a:xfrm>
            <a:prstGeom prst="flowChartProcess">
              <a:avLst/>
            </a:prstGeom>
            <a:noFill/>
            <a:ln w="38100" cap="flat" cmpd="sng">
              <a:solidFill>
                <a:srgbClr val="9D138D"/>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93202" name="流程图: 过程 14"/>
            <p:cNvSpPr/>
            <p:nvPr/>
          </p:nvSpPr>
          <p:spPr>
            <a:xfrm>
              <a:off x="4031417" y="2710902"/>
              <a:ext cx="1100359"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3203" name="流程图: 过程 15"/>
            <p:cNvSpPr/>
            <p:nvPr/>
          </p:nvSpPr>
          <p:spPr>
            <a:xfrm>
              <a:off x="4214810" y="2234649"/>
              <a:ext cx="733573"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93189"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3191"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93193" name="流程图: 过程 16"/>
          <p:cNvSpPr/>
          <p:nvPr/>
        </p:nvSpPr>
        <p:spPr>
          <a:xfrm>
            <a:off x="7967663" y="5070475"/>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7" name="内容占位符 2"/>
          <p:cNvSpPr txBox="1"/>
          <p:nvPr/>
        </p:nvSpPr>
        <p:spPr bwMode="auto">
          <a:xfrm>
            <a:off x="4595813" y="1500188"/>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63</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B</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cxnSp>
        <p:nvCxnSpPr>
          <p:cNvPr id="93195" name="直接连接符 43"/>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93196"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93197"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18"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0000CC"/>
                </a:solidFill>
                <a:latin typeface="+mn-lt"/>
                <a:ea typeface="+mn-ea"/>
                <a:cs typeface="+mn-cs"/>
              </a:rPr>
              <a:t>1</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93199" name="图片 1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4210"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grpSp>
        <p:nvGrpSpPr>
          <p:cNvPr id="2" name="组合 35"/>
          <p:cNvGrpSpPr/>
          <p:nvPr/>
        </p:nvGrpSpPr>
        <p:grpSpPr>
          <a:xfrm>
            <a:off x="8096250" y="2401888"/>
            <a:ext cx="1833563" cy="2670175"/>
            <a:chOff x="3664630" y="2234649"/>
            <a:chExt cx="1833930" cy="2669497"/>
          </a:xfrm>
        </p:grpSpPr>
        <p:sp>
          <p:nvSpPr>
            <p:cNvPr id="94224" name="流程图: 过程 12"/>
            <p:cNvSpPr/>
            <p:nvPr/>
          </p:nvSpPr>
          <p:spPr>
            <a:xfrm>
              <a:off x="3664630" y="4427893"/>
              <a:ext cx="1833930"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4225" name="流程图: 过程 13"/>
            <p:cNvSpPr/>
            <p:nvPr/>
          </p:nvSpPr>
          <p:spPr>
            <a:xfrm>
              <a:off x="3857620" y="3175869"/>
              <a:ext cx="1467144" cy="1248306"/>
            </a:xfrm>
            <a:prstGeom prst="flowChartProcess">
              <a:avLst/>
            </a:prstGeom>
            <a:noFill/>
            <a:ln w="38100" cap="flat" cmpd="sng">
              <a:solidFill>
                <a:srgbClr val="9D138D"/>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94226" name="流程图: 过程 14"/>
            <p:cNvSpPr/>
            <p:nvPr/>
          </p:nvSpPr>
          <p:spPr>
            <a:xfrm>
              <a:off x="4031417" y="2710902"/>
              <a:ext cx="1100359"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4227" name="流程图: 过程 15"/>
            <p:cNvSpPr/>
            <p:nvPr/>
          </p:nvSpPr>
          <p:spPr>
            <a:xfrm>
              <a:off x="4214810" y="2234649"/>
              <a:ext cx="733573" cy="476253"/>
            </a:xfrm>
            <a:prstGeom prst="flowChartProcess">
              <a:avLst/>
            </a:prstGeom>
            <a:noFill/>
            <a:ln w="38100" cap="flat" cmpd="sng">
              <a:solidFill>
                <a:srgbClr val="9D138D"/>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94213"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4215"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94217" name="流程图: 过程 16"/>
          <p:cNvSpPr/>
          <p:nvPr/>
        </p:nvSpPr>
        <p:spPr>
          <a:xfrm>
            <a:off x="7967663" y="5070475"/>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7" name="内容占位符 2"/>
          <p:cNvSpPr txBox="1"/>
          <p:nvPr/>
        </p:nvSpPr>
        <p:spPr bwMode="auto">
          <a:xfrm>
            <a:off x="4595813" y="1500188"/>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63</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B</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cxnSp>
        <p:nvCxnSpPr>
          <p:cNvPr id="94219" name="直接连接符 43"/>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94220"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94221"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18"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0000CC"/>
                </a:solidFill>
                <a:latin typeface="+mn-lt"/>
                <a:ea typeface="+mn-ea"/>
                <a:cs typeface="+mn-cs"/>
              </a:rPr>
              <a:t>1</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94223" name="图片 1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5234"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95236"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5238"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95240" name="流程图: 过程 16"/>
          <p:cNvSpPr/>
          <p:nvPr/>
        </p:nvSpPr>
        <p:spPr>
          <a:xfrm>
            <a:off x="2095500" y="5072063"/>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5241" name="流程图: 过程 31"/>
          <p:cNvSpPr/>
          <p:nvPr/>
        </p:nvSpPr>
        <p:spPr>
          <a:xfrm>
            <a:off x="2238375" y="4595813"/>
            <a:ext cx="1833563"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5242" name="流程图: 过程 32"/>
          <p:cNvSpPr/>
          <p:nvPr/>
        </p:nvSpPr>
        <p:spPr>
          <a:xfrm>
            <a:off x="2432050" y="3343275"/>
            <a:ext cx="1466850" cy="1249363"/>
          </a:xfrm>
          <a:prstGeom prst="flowChartProcess">
            <a:avLst/>
          </a:prstGeom>
          <a:noFill/>
          <a:ln w="38100" cap="flat" cmpd="sng">
            <a:solidFill>
              <a:srgbClr val="00B050"/>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95243" name="流程图: 过程 33"/>
          <p:cNvSpPr/>
          <p:nvPr/>
        </p:nvSpPr>
        <p:spPr>
          <a:xfrm>
            <a:off x="2605088" y="2867025"/>
            <a:ext cx="1100137" cy="476250"/>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5244" name="流程图: 过程 34"/>
          <p:cNvSpPr/>
          <p:nvPr/>
        </p:nvSpPr>
        <p:spPr>
          <a:xfrm>
            <a:off x="2789238" y="2390775"/>
            <a:ext cx="733425" cy="476250"/>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7" name="内容占位符 2"/>
          <p:cNvSpPr txBox="1"/>
          <p:nvPr/>
        </p:nvSpPr>
        <p:spPr bwMode="auto">
          <a:xfrm>
            <a:off x="1738313" y="1643063"/>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62</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A</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cxnSp>
        <p:nvCxnSpPr>
          <p:cNvPr id="95246" name="直接连接符 43"/>
          <p:cNvCxnSpPr>
            <a:stCxn id="95240" idx="2"/>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95247"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95248"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FF0000"/>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95250" name="图片 17"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6258"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96260"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6262"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96264" name="流程图: 过程 16"/>
          <p:cNvSpPr/>
          <p:nvPr/>
        </p:nvSpPr>
        <p:spPr>
          <a:xfrm>
            <a:off x="2095500" y="5072063"/>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6265" name="流程图: 过程 31"/>
          <p:cNvSpPr/>
          <p:nvPr/>
        </p:nvSpPr>
        <p:spPr>
          <a:xfrm>
            <a:off x="2238375" y="4595813"/>
            <a:ext cx="1833563"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nvGrpSpPr>
          <p:cNvPr id="2" name="组合 17"/>
          <p:cNvGrpSpPr/>
          <p:nvPr/>
        </p:nvGrpSpPr>
        <p:grpSpPr>
          <a:xfrm>
            <a:off x="8310563" y="3348038"/>
            <a:ext cx="1466850" cy="2203450"/>
            <a:chOff x="907338" y="2390050"/>
            <a:chExt cx="1467144" cy="2202052"/>
          </a:xfrm>
        </p:grpSpPr>
        <p:sp>
          <p:nvSpPr>
            <p:cNvPr id="96273" name="流程图: 过程 32"/>
            <p:cNvSpPr/>
            <p:nvPr/>
          </p:nvSpPr>
          <p:spPr>
            <a:xfrm>
              <a:off x="907338" y="3343796"/>
              <a:ext cx="1467144" cy="1248306"/>
            </a:xfrm>
            <a:prstGeom prst="flowChartProcess">
              <a:avLst/>
            </a:prstGeom>
            <a:noFill/>
            <a:ln w="38100" cap="flat" cmpd="sng">
              <a:solidFill>
                <a:srgbClr val="00B050"/>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96274" name="流程图: 过程 33"/>
            <p:cNvSpPr/>
            <p:nvPr/>
          </p:nvSpPr>
          <p:spPr>
            <a:xfrm>
              <a:off x="1081135" y="2866303"/>
              <a:ext cx="1100359" cy="476253"/>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6275" name="流程图: 过程 34"/>
            <p:cNvSpPr/>
            <p:nvPr/>
          </p:nvSpPr>
          <p:spPr>
            <a:xfrm>
              <a:off x="1264528" y="2390050"/>
              <a:ext cx="733573" cy="476253"/>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sp>
        <p:nvSpPr>
          <p:cNvPr id="37" name="内容占位符 2"/>
          <p:cNvSpPr txBox="1"/>
          <p:nvPr/>
        </p:nvSpPr>
        <p:spPr bwMode="auto">
          <a:xfrm>
            <a:off x="1738313" y="1643063"/>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62</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A</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cxnSp>
        <p:nvCxnSpPr>
          <p:cNvPr id="96268" name="直接连接符 43"/>
          <p:cNvCxnSpPr>
            <a:stCxn id="96264" idx="2"/>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96269"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96270"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FF0000"/>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96272" name="图片 1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7282"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97284"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7286"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97288" name="流程图: 过程 16"/>
          <p:cNvSpPr/>
          <p:nvPr/>
        </p:nvSpPr>
        <p:spPr>
          <a:xfrm>
            <a:off x="2095500" y="5072063"/>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7289" name="流程图: 过程 31"/>
          <p:cNvSpPr/>
          <p:nvPr/>
        </p:nvSpPr>
        <p:spPr>
          <a:xfrm>
            <a:off x="2238375" y="4595813"/>
            <a:ext cx="1833563"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nvGrpSpPr>
          <p:cNvPr id="97290" name="组合 17"/>
          <p:cNvGrpSpPr/>
          <p:nvPr/>
        </p:nvGrpSpPr>
        <p:grpSpPr>
          <a:xfrm>
            <a:off x="8310563" y="3348038"/>
            <a:ext cx="1466850" cy="2203450"/>
            <a:chOff x="907338" y="2390050"/>
            <a:chExt cx="1467144" cy="2202052"/>
          </a:xfrm>
        </p:grpSpPr>
        <p:sp>
          <p:nvSpPr>
            <p:cNvPr id="97297" name="流程图: 过程 32"/>
            <p:cNvSpPr/>
            <p:nvPr/>
          </p:nvSpPr>
          <p:spPr>
            <a:xfrm>
              <a:off x="907338" y="3343796"/>
              <a:ext cx="1467144" cy="1248306"/>
            </a:xfrm>
            <a:prstGeom prst="flowChartProcess">
              <a:avLst/>
            </a:prstGeom>
            <a:noFill/>
            <a:ln w="38100" cap="flat" cmpd="sng">
              <a:solidFill>
                <a:srgbClr val="00B050"/>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97298" name="流程图: 过程 33"/>
            <p:cNvSpPr/>
            <p:nvPr/>
          </p:nvSpPr>
          <p:spPr>
            <a:xfrm>
              <a:off x="1081135" y="2866303"/>
              <a:ext cx="1100359" cy="476253"/>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7299" name="流程图: 过程 34"/>
            <p:cNvSpPr/>
            <p:nvPr/>
          </p:nvSpPr>
          <p:spPr>
            <a:xfrm>
              <a:off x="1264528" y="2390050"/>
              <a:ext cx="733573" cy="476253"/>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sp>
        <p:nvSpPr>
          <p:cNvPr id="37" name="内容占位符 2"/>
          <p:cNvSpPr txBox="1"/>
          <p:nvPr/>
        </p:nvSpPr>
        <p:spPr bwMode="auto">
          <a:xfrm>
            <a:off x="1738313" y="1643063"/>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1</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A</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7292" name="直接连接符 43"/>
          <p:cNvCxnSpPr>
            <a:stCxn id="97288" idx="2"/>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97293"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97294"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FF0000"/>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97296" name="图片 1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8306"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98308"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8310"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98312" name="流程图: 过程 16"/>
          <p:cNvSpPr/>
          <p:nvPr/>
        </p:nvSpPr>
        <p:spPr>
          <a:xfrm>
            <a:off x="2095500" y="5072063"/>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2" name="流程图: 过程 31"/>
          <p:cNvSpPr/>
          <p:nvPr/>
        </p:nvSpPr>
        <p:spPr>
          <a:xfrm>
            <a:off x="5192713" y="5072063"/>
            <a:ext cx="1833562"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nvGrpSpPr>
          <p:cNvPr id="98314" name="组合 17"/>
          <p:cNvGrpSpPr/>
          <p:nvPr/>
        </p:nvGrpSpPr>
        <p:grpSpPr>
          <a:xfrm>
            <a:off x="8310563" y="3348038"/>
            <a:ext cx="1466850" cy="2203450"/>
            <a:chOff x="907338" y="2390050"/>
            <a:chExt cx="1467144" cy="2202052"/>
          </a:xfrm>
        </p:grpSpPr>
        <p:sp>
          <p:nvSpPr>
            <p:cNvPr id="98321" name="流程图: 过程 32"/>
            <p:cNvSpPr/>
            <p:nvPr/>
          </p:nvSpPr>
          <p:spPr>
            <a:xfrm>
              <a:off x="907338" y="3343796"/>
              <a:ext cx="1467144" cy="1248306"/>
            </a:xfrm>
            <a:prstGeom prst="flowChartProcess">
              <a:avLst/>
            </a:prstGeom>
            <a:noFill/>
            <a:ln w="38100" cap="flat" cmpd="sng">
              <a:solidFill>
                <a:srgbClr val="00B050"/>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98322" name="流程图: 过程 33"/>
            <p:cNvSpPr/>
            <p:nvPr/>
          </p:nvSpPr>
          <p:spPr>
            <a:xfrm>
              <a:off x="1081135" y="2866303"/>
              <a:ext cx="1100359" cy="476253"/>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8323" name="流程图: 过程 34"/>
            <p:cNvSpPr/>
            <p:nvPr/>
          </p:nvSpPr>
          <p:spPr>
            <a:xfrm>
              <a:off x="1264528" y="2390050"/>
              <a:ext cx="733573" cy="476253"/>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sp>
        <p:nvSpPr>
          <p:cNvPr id="37" name="内容占位符 2"/>
          <p:cNvSpPr txBox="1"/>
          <p:nvPr/>
        </p:nvSpPr>
        <p:spPr bwMode="auto">
          <a:xfrm>
            <a:off x="1738313" y="1643063"/>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1</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A</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8316" name="直接连接符 43"/>
          <p:cNvCxnSpPr>
            <a:stCxn id="98312" idx="2"/>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98317"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98318"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FF0000"/>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98320" name="图片 1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9330"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99332"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9334"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99336" name="流程图: 过程 16"/>
          <p:cNvSpPr/>
          <p:nvPr/>
        </p:nvSpPr>
        <p:spPr>
          <a:xfrm>
            <a:off x="2095500" y="5072063"/>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9337" name="流程图: 过程 31"/>
          <p:cNvSpPr/>
          <p:nvPr/>
        </p:nvSpPr>
        <p:spPr>
          <a:xfrm>
            <a:off x="5192713" y="5072063"/>
            <a:ext cx="1833562"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nvGrpSpPr>
          <p:cNvPr id="99338" name="组合 17"/>
          <p:cNvGrpSpPr/>
          <p:nvPr/>
        </p:nvGrpSpPr>
        <p:grpSpPr>
          <a:xfrm>
            <a:off x="8310563" y="3348038"/>
            <a:ext cx="1466850" cy="2203450"/>
            <a:chOff x="907338" y="2390050"/>
            <a:chExt cx="1467144" cy="2202052"/>
          </a:xfrm>
        </p:grpSpPr>
        <p:sp>
          <p:nvSpPr>
            <p:cNvPr id="99345" name="流程图: 过程 32"/>
            <p:cNvSpPr/>
            <p:nvPr/>
          </p:nvSpPr>
          <p:spPr>
            <a:xfrm>
              <a:off x="907338" y="3343796"/>
              <a:ext cx="1467144" cy="1248306"/>
            </a:xfrm>
            <a:prstGeom prst="flowChartProcess">
              <a:avLst/>
            </a:prstGeom>
            <a:noFill/>
            <a:ln w="38100" cap="flat" cmpd="sng">
              <a:solidFill>
                <a:srgbClr val="00B050"/>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99346" name="流程图: 过程 33"/>
            <p:cNvSpPr/>
            <p:nvPr/>
          </p:nvSpPr>
          <p:spPr>
            <a:xfrm>
              <a:off x="1081135" y="2866303"/>
              <a:ext cx="1100359" cy="476253"/>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9347" name="流程图: 过程 34"/>
            <p:cNvSpPr/>
            <p:nvPr/>
          </p:nvSpPr>
          <p:spPr>
            <a:xfrm>
              <a:off x="1264528" y="2390050"/>
              <a:ext cx="733573" cy="476253"/>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sp>
        <p:nvSpPr>
          <p:cNvPr id="37" name="内容占位符 2"/>
          <p:cNvSpPr txBox="1"/>
          <p:nvPr/>
        </p:nvSpPr>
        <p:spPr bwMode="auto">
          <a:xfrm>
            <a:off x="7453313" y="1500188"/>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62</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C</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99340" name="直接连接符 43"/>
          <p:cNvCxnSpPr>
            <a:stCxn id="99336" idx="2"/>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99341"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99342"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FF0000"/>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99344" name="图片 1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0354" name="直接连接符 5"/>
          <p:cNvCxnSpPr/>
          <p:nvPr/>
        </p:nvCxnSpPr>
        <p:spPr>
          <a:xfrm>
            <a:off x="1809750" y="5548313"/>
            <a:ext cx="2751138" cy="0"/>
          </a:xfrm>
          <a:prstGeom prst="line">
            <a:avLst/>
          </a:prstGeom>
          <a:ln w="38100" cap="flat" cmpd="sng">
            <a:solidFill>
              <a:schemeClr val="tx1"/>
            </a:solidFill>
            <a:prstDash val="solid"/>
            <a:miter/>
            <a:headEnd type="none" w="med" len="med"/>
            <a:tailEnd type="none" w="med" len="med"/>
          </a:ln>
        </p:spPr>
      </p:cxnSp>
      <p:sp>
        <p:nvSpPr>
          <p:cNvPr id="21" name="内容占位符 2"/>
          <p:cNvSpPr txBox="1"/>
          <p:nvPr/>
        </p:nvSpPr>
        <p:spPr bwMode="auto">
          <a:xfrm>
            <a:off x="2833688"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A</a:t>
            </a:r>
            <a:endParaRPr kumimoji="1" lang="zh-CN" altLang="en-US" sz="2800" b="1" kern="0" cap="none" spc="0" normalizeH="0" baseline="0" noProof="0" dirty="0">
              <a:latin typeface="+mn-lt"/>
              <a:ea typeface="+mn-ea"/>
              <a:cs typeface="+mn-cs"/>
            </a:endParaRPr>
          </a:p>
        </p:txBody>
      </p:sp>
      <p:cxnSp>
        <p:nvCxnSpPr>
          <p:cNvPr id="100356" name="直接连接符 21"/>
          <p:cNvCxnSpPr/>
          <p:nvPr/>
        </p:nvCxnSpPr>
        <p:spPr>
          <a:xfrm>
            <a:off x="4721225" y="5548313"/>
            <a:ext cx="2749550" cy="0"/>
          </a:xfrm>
          <a:prstGeom prst="line">
            <a:avLst/>
          </a:prstGeom>
          <a:ln w="38100" cap="flat" cmpd="sng">
            <a:solidFill>
              <a:schemeClr val="tx1"/>
            </a:solidFill>
            <a:prstDash val="solid"/>
            <a:miter/>
            <a:headEnd type="none" w="med" len="med"/>
            <a:tailEnd type="none" w="med" len="med"/>
          </a:ln>
        </p:spPr>
      </p:cxnSp>
      <p:sp>
        <p:nvSpPr>
          <p:cNvPr id="24" name="内容占位符 2"/>
          <p:cNvSpPr txBox="1"/>
          <p:nvPr/>
        </p:nvSpPr>
        <p:spPr bwMode="auto">
          <a:xfrm>
            <a:off x="5743575" y="5697538"/>
            <a:ext cx="704850"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00358" name="直接连接符 24"/>
          <p:cNvCxnSpPr/>
          <p:nvPr/>
        </p:nvCxnSpPr>
        <p:spPr>
          <a:xfrm>
            <a:off x="7631113" y="5548313"/>
            <a:ext cx="2751137" cy="0"/>
          </a:xfrm>
          <a:prstGeom prst="line">
            <a:avLst/>
          </a:prstGeom>
          <a:ln w="38100" cap="flat" cmpd="sng">
            <a:solidFill>
              <a:schemeClr val="tx1"/>
            </a:solidFill>
            <a:prstDash val="solid"/>
            <a:miter/>
            <a:headEnd type="none" w="med" len="med"/>
            <a:tailEnd type="none" w="med" len="med"/>
          </a:ln>
        </p:spPr>
      </p:cxnSp>
      <p:sp>
        <p:nvSpPr>
          <p:cNvPr id="27" name="内容占位符 2"/>
          <p:cNvSpPr txBox="1"/>
          <p:nvPr/>
        </p:nvSpPr>
        <p:spPr bwMode="auto">
          <a:xfrm>
            <a:off x="8655050" y="5697538"/>
            <a:ext cx="703263" cy="446088"/>
          </a:xfrm>
          <a:prstGeom prst="rect">
            <a:avLst/>
          </a:prstGeom>
          <a:noFill/>
          <a:ln w="9525">
            <a:noFill/>
            <a:miter lim="800000"/>
          </a:ln>
        </p:spPr>
        <p:txBody>
          <a:bodyPr/>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en-US" altLang="zh-CN" sz="2800" b="1" kern="0" cap="none" spc="0" normalizeH="0" baseline="0" noProof="0" dirty="0">
                <a:latin typeface="+mn-lt"/>
                <a:ea typeface="+mn-ea"/>
                <a:cs typeface="+mn-cs"/>
              </a:rPr>
              <a:t>C</a:t>
            </a:r>
            <a:endParaRPr kumimoji="1" lang="zh-CN" altLang="en-US" sz="2800" b="1" kern="0" cap="none" spc="0" normalizeH="0" baseline="0" noProof="0" dirty="0">
              <a:latin typeface="+mn-lt"/>
              <a:ea typeface="+mn-ea"/>
              <a:cs typeface="+mn-cs"/>
            </a:endParaRPr>
          </a:p>
        </p:txBody>
      </p:sp>
      <p:sp>
        <p:nvSpPr>
          <p:cNvPr id="100360" name="流程图: 过程 16"/>
          <p:cNvSpPr/>
          <p:nvPr/>
        </p:nvSpPr>
        <p:spPr>
          <a:xfrm>
            <a:off x="2095500" y="5072063"/>
            <a:ext cx="2200275"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0361" name="流程图: 过程 31"/>
          <p:cNvSpPr/>
          <p:nvPr/>
        </p:nvSpPr>
        <p:spPr>
          <a:xfrm>
            <a:off x="5192713" y="5072063"/>
            <a:ext cx="1833562" cy="476250"/>
          </a:xfrm>
          <a:prstGeom prst="flowChartProcess">
            <a:avLst/>
          </a:prstGeom>
          <a:noFill/>
          <a:ln w="38100" cap="flat" cmpd="sng">
            <a:solidFill>
              <a:schemeClr val="tx1"/>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nvGrpSpPr>
          <p:cNvPr id="2" name="组合 17"/>
          <p:cNvGrpSpPr/>
          <p:nvPr/>
        </p:nvGrpSpPr>
        <p:grpSpPr>
          <a:xfrm>
            <a:off x="5381625" y="2857500"/>
            <a:ext cx="1466850" cy="2201863"/>
            <a:chOff x="907338" y="2390050"/>
            <a:chExt cx="1467144" cy="2202052"/>
          </a:xfrm>
        </p:grpSpPr>
        <p:sp>
          <p:nvSpPr>
            <p:cNvPr id="100369" name="流程图: 过程 32"/>
            <p:cNvSpPr/>
            <p:nvPr/>
          </p:nvSpPr>
          <p:spPr>
            <a:xfrm>
              <a:off x="907338" y="3343796"/>
              <a:ext cx="1467144" cy="1248306"/>
            </a:xfrm>
            <a:prstGeom prst="flowChartProcess">
              <a:avLst/>
            </a:prstGeom>
            <a:noFill/>
            <a:ln w="38100" cap="flat" cmpd="sng">
              <a:solidFill>
                <a:srgbClr val="00B050"/>
              </a:solidFill>
              <a:prstDash val="solid"/>
              <a:miter/>
              <a:headEnd type="none" w="med" len="med"/>
              <a:tailEnd type="none" w="med" len="med"/>
            </a:ln>
          </p:spPr>
          <p:txBody>
            <a:bodyPr wrap="none" tIns="324000" bIns="108000"/>
            <a:p>
              <a:pPr algn="ctr"/>
              <a:r>
                <a:rPr lang="en-US" altLang="zh-CN"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100370" name="流程图: 过程 33"/>
            <p:cNvSpPr/>
            <p:nvPr/>
          </p:nvSpPr>
          <p:spPr>
            <a:xfrm>
              <a:off x="1081135" y="2866303"/>
              <a:ext cx="1100359" cy="476253"/>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0371" name="流程图: 过程 34"/>
            <p:cNvSpPr/>
            <p:nvPr/>
          </p:nvSpPr>
          <p:spPr>
            <a:xfrm>
              <a:off x="1264528" y="2390050"/>
              <a:ext cx="733573" cy="476253"/>
            </a:xfrm>
            <a:prstGeom prst="flowChartProcess">
              <a:avLst/>
            </a:prstGeom>
            <a:noFill/>
            <a:ln w="38100" cap="flat" cmpd="sng">
              <a:solidFill>
                <a:srgbClr val="00B050"/>
              </a:solidFill>
              <a:prstDash val="solid"/>
              <a:miter/>
              <a:headEnd type="none" w="med" len="med"/>
              <a:tailEnd type="none" w="med" len="med"/>
            </a:ln>
          </p:spPr>
          <p:txBody>
            <a:bodyPr wrap="none"/>
            <a:p>
              <a:endParaRPr lang="zh-CN" altLang="en-US" dirty="0">
                <a:latin typeface="Arial" panose="020B0604020202020204" pitchFamily="34" charset="0"/>
              </a:endParaRPr>
            </a:p>
          </p:txBody>
        </p:sp>
      </p:grpSp>
      <p:sp>
        <p:nvSpPr>
          <p:cNvPr id="37" name="内容占位符 2"/>
          <p:cNvSpPr txBox="1"/>
          <p:nvPr/>
        </p:nvSpPr>
        <p:spPr bwMode="auto">
          <a:xfrm>
            <a:off x="7453313" y="1500188"/>
            <a:ext cx="3000375"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2800" b="1" kern="0" cap="none" spc="0" normalizeH="0" baseline="0" noProof="0" dirty="0">
                <a:latin typeface="+mn-lt"/>
                <a:ea typeface="+mn-ea"/>
                <a:cs typeface="+mn-cs"/>
              </a:rPr>
              <a:t>将</a:t>
            </a:r>
            <a:r>
              <a:rPr kumimoji="1" lang="en-US" altLang="zh-CN" sz="2800" b="1" kern="0" cap="none" spc="0" normalizeH="0" baseline="0" noProof="0" dirty="0">
                <a:latin typeface="+mn-lt"/>
                <a:ea typeface="+mn-ea"/>
                <a:cs typeface="+mn-cs"/>
              </a:rPr>
              <a:t>62</a:t>
            </a:r>
            <a:r>
              <a:rPr kumimoji="1" lang="zh-CN" altLang="en-US" sz="2800" b="1" kern="0" cap="none" spc="0" normalizeH="0" baseline="0" noProof="0" dirty="0">
                <a:latin typeface="+mn-lt"/>
                <a:ea typeface="+mn-ea"/>
                <a:cs typeface="+mn-cs"/>
              </a:rPr>
              <a:t>个从</a:t>
            </a:r>
            <a:r>
              <a:rPr kumimoji="1" lang="en-US" altLang="zh-CN" sz="2800" b="1" kern="0" cap="none" spc="0" normalizeH="0" baseline="0" noProof="0" dirty="0">
                <a:latin typeface="+mn-lt"/>
                <a:ea typeface="+mn-ea"/>
                <a:cs typeface="+mn-cs"/>
              </a:rPr>
              <a:t>C</a:t>
            </a:r>
            <a:r>
              <a:rPr kumimoji="1" lang="zh-CN" altLang="en-US" sz="2800" b="1" kern="0" cap="none" spc="0" normalizeH="0" baseline="0" noProof="0" dirty="0">
                <a:latin typeface="+mn-lt"/>
                <a:ea typeface="+mn-ea"/>
                <a:cs typeface="+mn-cs"/>
              </a:rPr>
              <a:t>到</a:t>
            </a:r>
            <a:r>
              <a:rPr kumimoji="1" lang="en-US" altLang="zh-CN" sz="2800" b="1" kern="0" cap="none" spc="0" normalizeH="0" baseline="0" noProof="0" dirty="0">
                <a:latin typeface="+mn-lt"/>
                <a:ea typeface="+mn-ea"/>
                <a:cs typeface="+mn-cs"/>
              </a:rPr>
              <a:t>B</a:t>
            </a:r>
            <a:endParaRPr kumimoji="1" lang="zh-CN" altLang="en-US" sz="2800" b="1" kern="0" cap="none" spc="0" normalizeH="0" baseline="0" noProof="0" dirty="0">
              <a:latin typeface="+mn-lt"/>
              <a:ea typeface="+mn-ea"/>
              <a:cs typeface="+mn-cs"/>
            </a:endParaRPr>
          </a:p>
        </p:txBody>
      </p:sp>
      <p:cxnSp>
        <p:nvCxnSpPr>
          <p:cNvPr id="100364" name="直接连接符 43"/>
          <p:cNvCxnSpPr>
            <a:stCxn id="100360" idx="2"/>
          </p:cNvCxnSpPr>
          <p:nvPr/>
        </p:nvCxnSpPr>
        <p:spPr>
          <a:xfrm rot="5400000" flipH="1">
            <a:off x="1514475" y="3867150"/>
            <a:ext cx="3333750" cy="28575"/>
          </a:xfrm>
          <a:prstGeom prst="line">
            <a:avLst/>
          </a:prstGeom>
          <a:ln w="38100" cap="flat" cmpd="sng">
            <a:solidFill>
              <a:schemeClr val="tx1"/>
            </a:solidFill>
            <a:prstDash val="solid"/>
            <a:miter/>
            <a:headEnd type="none" w="med" len="med"/>
            <a:tailEnd type="none" w="med" len="med"/>
          </a:ln>
        </p:spPr>
      </p:cxnSp>
      <p:cxnSp>
        <p:nvCxnSpPr>
          <p:cNvPr id="100365" name="直接连接符 46"/>
          <p:cNvCxnSpPr/>
          <p:nvPr/>
        </p:nvCxnSpPr>
        <p:spPr>
          <a:xfrm rot="5400000" flipH="1">
            <a:off x="7372350" y="3867150"/>
            <a:ext cx="3333750" cy="28575"/>
          </a:xfrm>
          <a:prstGeom prst="line">
            <a:avLst/>
          </a:prstGeom>
          <a:ln w="38100" cap="flat" cmpd="sng">
            <a:solidFill>
              <a:schemeClr val="tx1"/>
            </a:solidFill>
            <a:prstDash val="solid"/>
            <a:miter/>
            <a:headEnd type="none" w="med" len="med"/>
            <a:tailEnd type="none" w="med" len="med"/>
          </a:ln>
        </p:spPr>
      </p:cxnSp>
      <p:cxnSp>
        <p:nvCxnSpPr>
          <p:cNvPr id="100366" name="直接连接符 47"/>
          <p:cNvCxnSpPr/>
          <p:nvPr/>
        </p:nvCxnSpPr>
        <p:spPr>
          <a:xfrm rot="5400000" flipH="1">
            <a:off x="4448175" y="3867150"/>
            <a:ext cx="3333750" cy="28575"/>
          </a:xfrm>
          <a:prstGeom prst="line">
            <a:avLst/>
          </a:prstGeom>
          <a:ln w="38100" cap="flat" cmpd="sng">
            <a:solidFill>
              <a:schemeClr val="tx1"/>
            </a:solidFill>
            <a:prstDash val="solid"/>
            <a:miter/>
            <a:headEnd type="none" w="med" len="med"/>
            <a:tailEnd type="none" w="med" len="med"/>
          </a:ln>
        </p:spPr>
      </p:cxnSp>
      <p:sp>
        <p:nvSpPr>
          <p:cNvPr id="49" name="内容占位符 2"/>
          <p:cNvSpPr txBox="1"/>
          <p:nvPr/>
        </p:nvSpPr>
        <p:spPr bwMode="auto">
          <a:xfrm>
            <a:off x="3738563" y="714375"/>
            <a:ext cx="4500563"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FF0000"/>
                </a:solidFill>
                <a:latin typeface="+mn-lt"/>
                <a:ea typeface="+mn-ea"/>
                <a:cs typeface="+mn-cs"/>
              </a:rPr>
              <a:t>2</a:t>
            </a:r>
            <a:r>
              <a:rPr kumimoji="1" lang="zh-CN" altLang="en-US" sz="3200" b="1" kern="0" cap="none" spc="0" normalizeH="0" baseline="0" noProof="0" dirty="0">
                <a:solidFill>
                  <a:srgbClr val="0000CC"/>
                </a:solidFill>
                <a:latin typeface="+mn-lt"/>
                <a:ea typeface="+mn-ea"/>
                <a:cs typeface="+mn-cs"/>
              </a:rPr>
              <a:t>个和尚的做法</a:t>
            </a:r>
            <a:endParaRPr kumimoji="1" lang="zh-CN" altLang="en-US" sz="3200" b="1" kern="0" cap="none" spc="0" normalizeH="0" baseline="0" noProof="0" dirty="0">
              <a:solidFill>
                <a:srgbClr val="0000CC"/>
              </a:solidFill>
              <a:latin typeface="+mn-lt"/>
              <a:ea typeface="+mn-ea"/>
              <a:cs typeface="+mn-cs"/>
            </a:endParaRPr>
          </a:p>
        </p:txBody>
      </p:sp>
      <p:pic>
        <p:nvPicPr>
          <p:cNvPr id="100368" name="图片 1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内容占位符 2"/>
          <p:cNvSpPr txBox="1"/>
          <p:nvPr/>
        </p:nvSpPr>
        <p:spPr bwMode="auto">
          <a:xfrm>
            <a:off x="3738563" y="714375"/>
            <a:ext cx="4500563" cy="4429125"/>
          </a:xfrm>
          <a:prstGeom prst="rect">
            <a:avLst/>
          </a:prstGeom>
          <a:noFill/>
          <a:ln w="9525">
            <a:noFill/>
            <a:miter lim="800000"/>
          </a:ln>
        </p:spPr>
        <p:txBody>
          <a:bodyPr tIns="216000"/>
          <a:lstStyle/>
          <a:p>
            <a:pPr marL="342900" marR="0" indent="-342900" algn="ctr" defTabSz="914400" eaLnBrk="0" hangingPunct="0">
              <a:spcBef>
                <a:spcPct val="20000"/>
              </a:spcBef>
              <a:buClrTx/>
              <a:buSzTx/>
              <a:buFont typeface="Wingdings" panose="05000000000000000000" pitchFamily="2" charset="2"/>
              <a:buNone/>
              <a:defRPr/>
            </a:pPr>
            <a:r>
              <a:rPr kumimoji="1" lang="zh-CN" altLang="en-US" sz="3200" b="1" kern="0" cap="none" spc="0" normalizeH="0" baseline="0" noProof="0" dirty="0">
                <a:solidFill>
                  <a:srgbClr val="0000CC"/>
                </a:solidFill>
                <a:latin typeface="+mn-lt"/>
                <a:ea typeface="+mn-ea"/>
                <a:cs typeface="+mn-cs"/>
              </a:rPr>
              <a:t>第</a:t>
            </a:r>
            <a:r>
              <a:rPr kumimoji="1" lang="en-US" altLang="zh-CN" sz="3200" b="1" kern="0" cap="none" spc="0" normalizeH="0" baseline="0" noProof="0" dirty="0">
                <a:solidFill>
                  <a:srgbClr val="FF0000"/>
                </a:solidFill>
                <a:latin typeface="+mn-lt"/>
                <a:ea typeface="+mn-ea"/>
                <a:cs typeface="+mn-cs"/>
              </a:rPr>
              <a:t>3</a:t>
            </a:r>
            <a:r>
              <a:rPr kumimoji="1" lang="zh-CN" altLang="en-US" sz="3200" b="1" kern="0" cap="none" spc="0" normalizeH="0" baseline="0" noProof="0" dirty="0">
                <a:solidFill>
                  <a:srgbClr val="0000CC"/>
                </a:solidFill>
                <a:latin typeface="+mn-lt"/>
                <a:ea typeface="+mn-ea"/>
                <a:cs typeface="+mn-cs"/>
              </a:rPr>
              <a:t>个和尚的做法</a:t>
            </a:r>
            <a:endParaRPr kumimoji="1" lang="en-US" altLang="zh-CN" sz="3200" b="1" kern="0" cap="none" spc="0" normalizeH="0" baseline="0" noProof="0" dirty="0">
              <a:solidFill>
                <a:srgbClr val="0000CC"/>
              </a:solidFill>
              <a:latin typeface="+mn-lt"/>
              <a:ea typeface="+mn-ea"/>
              <a:cs typeface="+mn-cs"/>
            </a:endParaRPr>
          </a:p>
          <a:p>
            <a:pPr marL="342900" marR="0" indent="-342900" algn="ctr" defTabSz="914400" eaLnBrk="0" hangingPunct="0">
              <a:spcBef>
                <a:spcPct val="20000"/>
              </a:spcBef>
              <a:buClrTx/>
              <a:buSzTx/>
              <a:buFontTx/>
              <a:buNone/>
              <a:defRPr/>
            </a:pPr>
            <a:r>
              <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rPr>
              <a:t>第</a:t>
            </a:r>
            <a:r>
              <a:rPr kumimoji="1" lang="en-US" altLang="zh-CN" sz="3200" b="1" kern="0" cap="none" spc="0" normalizeH="0" baseline="0" noProof="0" dirty="0">
                <a:solidFill>
                  <a:srgbClr val="FF0000"/>
                </a:solidFill>
                <a:latin typeface="Arial" panose="020B0604020202020204" pitchFamily="34" charset="0"/>
                <a:ea typeface="宋体" panose="02010600030101010101" pitchFamily="2" charset="-122"/>
                <a:cs typeface="+mn-cs"/>
              </a:rPr>
              <a:t>4</a:t>
            </a:r>
            <a:r>
              <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rPr>
              <a:t>个和尚的做法</a:t>
            </a:r>
            <a:endPar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endParaRPr>
          </a:p>
          <a:p>
            <a:pPr marL="342900" marR="0" indent="-342900" algn="ctr" defTabSz="914400" eaLnBrk="0" hangingPunct="0">
              <a:spcBef>
                <a:spcPct val="20000"/>
              </a:spcBef>
              <a:buClrTx/>
              <a:buSzTx/>
              <a:buFontTx/>
              <a:buNone/>
              <a:defRPr/>
            </a:pPr>
            <a:r>
              <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rPr>
              <a:t>第</a:t>
            </a:r>
            <a:r>
              <a:rPr kumimoji="1" lang="en-US" altLang="zh-CN" sz="3200" b="1" kern="0" cap="none" spc="0" normalizeH="0" baseline="0" noProof="0" dirty="0">
                <a:solidFill>
                  <a:srgbClr val="FF0000"/>
                </a:solidFill>
                <a:latin typeface="Arial" panose="020B0604020202020204" pitchFamily="34" charset="0"/>
                <a:ea typeface="宋体" panose="02010600030101010101" pitchFamily="2" charset="-122"/>
                <a:cs typeface="+mn-cs"/>
              </a:rPr>
              <a:t>5</a:t>
            </a:r>
            <a:r>
              <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rPr>
              <a:t>个和尚的做法</a:t>
            </a:r>
            <a:endPar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endParaRPr>
          </a:p>
          <a:p>
            <a:pPr marL="342900" marR="0" indent="-342900" algn="ctr" defTabSz="914400" eaLnBrk="0" hangingPunct="0">
              <a:spcBef>
                <a:spcPct val="20000"/>
              </a:spcBef>
              <a:buClrTx/>
              <a:buSzTx/>
              <a:buFontTx/>
              <a:buNone/>
              <a:defRPr/>
            </a:pPr>
            <a:r>
              <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rPr>
              <a:t>第</a:t>
            </a:r>
            <a:r>
              <a:rPr kumimoji="1" lang="en-US" altLang="zh-CN" sz="3200" b="1" kern="0" cap="none" spc="0" normalizeH="0" baseline="0" noProof="0" dirty="0">
                <a:solidFill>
                  <a:srgbClr val="FF0000"/>
                </a:solidFill>
                <a:latin typeface="Arial" panose="020B0604020202020204" pitchFamily="34" charset="0"/>
                <a:ea typeface="宋体" panose="02010600030101010101" pitchFamily="2" charset="-122"/>
                <a:cs typeface="+mn-cs"/>
              </a:rPr>
              <a:t>6</a:t>
            </a:r>
            <a:r>
              <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rPr>
              <a:t>个和尚的做法</a:t>
            </a:r>
            <a:endPar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endParaRPr>
          </a:p>
          <a:p>
            <a:pPr marL="342900" marR="0" indent="-342900" algn="ctr" defTabSz="914400" eaLnBrk="0" hangingPunct="0">
              <a:spcBef>
                <a:spcPct val="20000"/>
              </a:spcBef>
              <a:buClrTx/>
              <a:buSzTx/>
              <a:buFontTx/>
              <a:buNone/>
              <a:defRPr/>
            </a:pPr>
            <a:r>
              <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rPr>
              <a:t>第</a:t>
            </a:r>
            <a:r>
              <a:rPr kumimoji="1" lang="en-US" altLang="zh-CN" sz="3200" b="1" kern="0" cap="none" spc="0" normalizeH="0" baseline="0" noProof="0" dirty="0">
                <a:solidFill>
                  <a:srgbClr val="FF0000"/>
                </a:solidFill>
                <a:latin typeface="Arial" panose="020B0604020202020204" pitchFamily="34" charset="0"/>
                <a:ea typeface="宋体" panose="02010600030101010101" pitchFamily="2" charset="-122"/>
                <a:cs typeface="+mn-cs"/>
              </a:rPr>
              <a:t>7</a:t>
            </a:r>
            <a:r>
              <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rPr>
              <a:t>个和尚的做法</a:t>
            </a:r>
            <a:endPar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endParaRPr>
          </a:p>
          <a:p>
            <a:pPr marL="342900" marR="0" indent="-342900" algn="ctr" defTabSz="914400" eaLnBrk="0" hangingPunct="0">
              <a:spcBef>
                <a:spcPct val="20000"/>
              </a:spcBef>
              <a:buClrTx/>
              <a:buSzTx/>
              <a:buFont typeface="Wingdings" panose="05000000000000000000" pitchFamily="2" charset="2"/>
              <a:buNone/>
              <a:defRPr/>
            </a:pPr>
            <a:r>
              <a:rPr kumimoji="1" lang="en-US" altLang="zh-CN" sz="3200" b="1" kern="0" cap="none" spc="0" normalizeH="0" baseline="0" noProof="0" dirty="0">
                <a:solidFill>
                  <a:srgbClr val="FF0000"/>
                </a:solidFill>
                <a:latin typeface="+mn-lt"/>
                <a:ea typeface="+mn-ea"/>
                <a:cs typeface="+mn-cs"/>
              </a:rPr>
              <a:t>……</a:t>
            </a:r>
            <a:endParaRPr kumimoji="1" lang="en-US" altLang="zh-CN" sz="3200" b="1" kern="0" cap="none" spc="0" normalizeH="0" baseline="0" noProof="0" dirty="0">
              <a:solidFill>
                <a:srgbClr val="FF0000"/>
              </a:solidFill>
              <a:latin typeface="+mn-lt"/>
              <a:ea typeface="+mn-ea"/>
              <a:cs typeface="+mn-cs"/>
            </a:endParaRPr>
          </a:p>
          <a:p>
            <a:pPr marL="342900" marR="0" indent="-342900" algn="ctr" defTabSz="914400" eaLnBrk="0" hangingPunct="0">
              <a:spcBef>
                <a:spcPct val="20000"/>
              </a:spcBef>
              <a:buClrTx/>
              <a:buSzTx/>
              <a:buFontTx/>
              <a:buNone/>
              <a:defRPr/>
            </a:pPr>
            <a:r>
              <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rPr>
              <a:t>第</a:t>
            </a:r>
            <a:r>
              <a:rPr kumimoji="1" lang="en-US" altLang="zh-CN" sz="3200" b="1" kern="0" cap="none" spc="0" normalizeH="0" baseline="0" noProof="0" dirty="0">
                <a:solidFill>
                  <a:srgbClr val="FF0000"/>
                </a:solidFill>
                <a:latin typeface="Arial" panose="020B0604020202020204" pitchFamily="34" charset="0"/>
                <a:ea typeface="宋体" panose="02010600030101010101" pitchFamily="2" charset="-122"/>
                <a:cs typeface="+mn-cs"/>
              </a:rPr>
              <a:t>63</a:t>
            </a:r>
            <a:r>
              <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rPr>
              <a:t>个和尚的做法</a:t>
            </a:r>
            <a:endParaRPr kumimoji="1" lang="zh-CN" altLang="en-US" sz="3200" b="1" kern="0" cap="none" spc="0" normalizeH="0" baseline="0" noProof="0" dirty="0">
              <a:solidFill>
                <a:srgbClr val="0000CC"/>
              </a:solidFill>
              <a:latin typeface="Arial" panose="020B0604020202020204" pitchFamily="34" charset="0"/>
              <a:ea typeface="宋体" panose="02010600030101010101" pitchFamily="2" charset="-122"/>
              <a:cs typeface="+mn-cs"/>
            </a:endParaRPr>
          </a:p>
          <a:p>
            <a:pPr marL="342900" marR="0" indent="-342900" algn="ctr" defTabSz="914400" eaLnBrk="0" hangingPunct="0">
              <a:spcBef>
                <a:spcPct val="20000"/>
              </a:spcBef>
              <a:buClrTx/>
              <a:buSzTx/>
              <a:buFont typeface="Wingdings" panose="05000000000000000000" pitchFamily="2" charset="2"/>
              <a:buNone/>
              <a:defRPr/>
            </a:pPr>
            <a:endParaRPr kumimoji="1" lang="zh-CN" altLang="en-US" sz="3200" b="1" kern="0" cap="none" spc="0" normalizeH="0" baseline="0" noProof="0" dirty="0">
              <a:solidFill>
                <a:srgbClr val="FF0000"/>
              </a:solidFill>
              <a:latin typeface="+mn-lt"/>
              <a:ea typeface="+mn-ea"/>
              <a:cs typeface="+mn-cs"/>
            </a:endParaRPr>
          </a:p>
        </p:txBody>
      </p:sp>
      <p:sp>
        <p:nvSpPr>
          <p:cNvPr id="19" name="内容占位符 2"/>
          <p:cNvSpPr txBox="1"/>
          <p:nvPr/>
        </p:nvSpPr>
        <p:spPr bwMode="auto">
          <a:xfrm>
            <a:off x="2238375" y="5429250"/>
            <a:ext cx="7715250" cy="642938"/>
          </a:xfrm>
          <a:prstGeom prst="rect">
            <a:avLst/>
          </a:prstGeom>
          <a:noFill/>
          <a:ln w="9525">
            <a:noFill/>
            <a:miter lim="800000"/>
          </a:ln>
        </p:spPr>
        <p:txBody>
          <a:bodyPr tIns="216000"/>
          <a:lstStyle/>
          <a:p>
            <a:pPr marL="342900" marR="0" indent="-342900" algn="ctr" defTabSz="914400" eaLnBrk="0" hangingPunct="0">
              <a:lnSpc>
                <a:spcPts val="2400"/>
              </a:lnSpc>
              <a:spcBef>
                <a:spcPct val="20000"/>
              </a:spcBef>
              <a:buClrTx/>
              <a:buSzTx/>
              <a:buFont typeface="Wingdings" panose="05000000000000000000" pitchFamily="2" charset="2"/>
              <a:buNone/>
              <a:defRPr/>
            </a:pPr>
            <a:r>
              <a:rPr kumimoji="1" lang="zh-CN" altLang="en-US" sz="3200" b="1" kern="0" cap="none" spc="0" normalizeH="0" baseline="0" noProof="0" dirty="0">
                <a:solidFill>
                  <a:srgbClr val="00B050"/>
                </a:solidFill>
                <a:latin typeface="+mn-lt"/>
                <a:ea typeface="+mn-ea"/>
                <a:cs typeface="+mn-cs"/>
              </a:rPr>
              <a:t>第</a:t>
            </a:r>
            <a:r>
              <a:rPr kumimoji="1" lang="en-US" altLang="zh-CN" sz="3200" b="1" kern="0" cap="none" spc="0" normalizeH="0" baseline="0" noProof="0" dirty="0">
                <a:solidFill>
                  <a:srgbClr val="00B050"/>
                </a:solidFill>
                <a:latin typeface="+mn-lt"/>
                <a:ea typeface="+mn-ea"/>
                <a:cs typeface="+mn-cs"/>
              </a:rPr>
              <a:t>64</a:t>
            </a:r>
            <a:r>
              <a:rPr kumimoji="1" lang="zh-CN" altLang="en-US" sz="3200" b="1" kern="0" cap="none" spc="0" normalizeH="0" baseline="0" noProof="0" dirty="0">
                <a:solidFill>
                  <a:srgbClr val="00B050"/>
                </a:solidFill>
                <a:latin typeface="+mn-lt"/>
                <a:ea typeface="+mn-ea"/>
                <a:cs typeface="+mn-cs"/>
              </a:rPr>
              <a:t>个和尚仅做：将</a:t>
            </a:r>
            <a:r>
              <a:rPr kumimoji="1" lang="en-US" altLang="zh-CN" sz="3200" b="1" kern="0" cap="none" spc="0" normalizeH="0" baseline="0" noProof="0" dirty="0">
                <a:solidFill>
                  <a:srgbClr val="00B050"/>
                </a:solidFill>
                <a:latin typeface="+mn-lt"/>
                <a:ea typeface="+mn-ea"/>
                <a:cs typeface="+mn-cs"/>
              </a:rPr>
              <a:t>1</a:t>
            </a:r>
            <a:r>
              <a:rPr kumimoji="1" lang="zh-CN" altLang="en-US" sz="3200" b="1" kern="0" cap="none" spc="0" normalizeH="0" baseline="0" noProof="0" dirty="0">
                <a:solidFill>
                  <a:srgbClr val="00B050"/>
                </a:solidFill>
                <a:latin typeface="+mn-lt"/>
                <a:ea typeface="+mn-ea"/>
                <a:cs typeface="+mn-cs"/>
              </a:rPr>
              <a:t>个从</a:t>
            </a:r>
            <a:r>
              <a:rPr kumimoji="1" lang="en-US" altLang="zh-CN" sz="3200" b="1" kern="0" cap="none" spc="0" normalizeH="0" baseline="0" noProof="0" dirty="0">
                <a:solidFill>
                  <a:srgbClr val="00B050"/>
                </a:solidFill>
                <a:latin typeface="+mn-lt"/>
                <a:ea typeface="+mn-ea"/>
                <a:cs typeface="+mn-cs"/>
              </a:rPr>
              <a:t>A</a:t>
            </a:r>
            <a:r>
              <a:rPr kumimoji="1" lang="zh-CN" altLang="en-US" sz="3200" b="1" kern="0" cap="none" spc="0" normalizeH="0" baseline="0" noProof="0" dirty="0">
                <a:solidFill>
                  <a:srgbClr val="00B050"/>
                </a:solidFill>
                <a:latin typeface="+mn-lt"/>
                <a:ea typeface="+mn-ea"/>
                <a:cs typeface="+mn-cs"/>
              </a:rPr>
              <a:t>移到</a:t>
            </a:r>
            <a:r>
              <a:rPr kumimoji="1" lang="en-US" altLang="zh-CN" sz="3200" b="1" kern="0" cap="none" spc="0" normalizeH="0" baseline="0" noProof="0" dirty="0">
                <a:solidFill>
                  <a:srgbClr val="00B050"/>
                </a:solidFill>
                <a:latin typeface="+mn-lt"/>
                <a:ea typeface="+mn-ea"/>
                <a:cs typeface="+mn-cs"/>
              </a:rPr>
              <a:t>C</a:t>
            </a:r>
            <a:endParaRPr kumimoji="1" lang="zh-CN" altLang="en-US" sz="3200" b="1" kern="0" cap="none" spc="0" normalizeH="0" baseline="0" noProof="0" dirty="0">
              <a:solidFill>
                <a:srgbClr val="00B050"/>
              </a:solidFill>
              <a:latin typeface="+mn-lt"/>
              <a:ea typeface="+mn-ea"/>
              <a:cs typeface="+mn-cs"/>
            </a:endParaRPr>
          </a:p>
        </p:txBody>
      </p:sp>
      <p:pic>
        <p:nvPicPr>
          <p:cNvPr id="101380"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9">
                                            <p:txEl>
                                              <p:charRg st="0" end="9"/>
                                            </p:txEl>
                                          </p:spTgt>
                                        </p:tgtEl>
                                        <p:attrNameLst>
                                          <p:attrName>style.visibility</p:attrName>
                                        </p:attrNameLst>
                                      </p:cBhvr>
                                      <p:to>
                                        <p:strVal val="visible"/>
                                      </p:to>
                                    </p:set>
                                    <p:animEffect transition="in" filter="blinds(horizontal)">
                                      <p:cBhvr>
                                        <p:cTn id="7" dur="500"/>
                                        <p:tgtEl>
                                          <p:spTgt spid="49">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9">
                                            <p:txEl>
                                              <p:charRg st="9" end="18"/>
                                            </p:txEl>
                                          </p:spTgt>
                                        </p:tgtEl>
                                        <p:attrNameLst>
                                          <p:attrName>style.visibility</p:attrName>
                                        </p:attrNameLst>
                                      </p:cBhvr>
                                      <p:to>
                                        <p:strVal val="visible"/>
                                      </p:to>
                                    </p:set>
                                    <p:animEffect transition="in" filter="blinds(horizontal)">
                                      <p:cBhvr>
                                        <p:cTn id="12" dur="500"/>
                                        <p:tgtEl>
                                          <p:spTgt spid="49">
                                            <p:txEl>
                                              <p:charRg st="9" end="1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9">
                                            <p:txEl>
                                              <p:charRg st="18" end="27"/>
                                            </p:txEl>
                                          </p:spTgt>
                                        </p:tgtEl>
                                        <p:attrNameLst>
                                          <p:attrName>style.visibility</p:attrName>
                                        </p:attrNameLst>
                                      </p:cBhvr>
                                      <p:to>
                                        <p:strVal val="visible"/>
                                      </p:to>
                                    </p:set>
                                    <p:animEffect transition="in" filter="blinds(horizontal)">
                                      <p:cBhvr>
                                        <p:cTn id="17" dur="500"/>
                                        <p:tgtEl>
                                          <p:spTgt spid="49">
                                            <p:txEl>
                                              <p:charRg st="18" end="2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9">
                                            <p:txEl>
                                              <p:charRg st="27" end="36"/>
                                            </p:txEl>
                                          </p:spTgt>
                                        </p:tgtEl>
                                        <p:attrNameLst>
                                          <p:attrName>style.visibility</p:attrName>
                                        </p:attrNameLst>
                                      </p:cBhvr>
                                      <p:to>
                                        <p:strVal val="visible"/>
                                      </p:to>
                                    </p:set>
                                    <p:animEffect transition="in" filter="blinds(horizontal)">
                                      <p:cBhvr>
                                        <p:cTn id="22" dur="500"/>
                                        <p:tgtEl>
                                          <p:spTgt spid="49">
                                            <p:txEl>
                                              <p:charRg st="27" end="3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9">
                                            <p:txEl>
                                              <p:charRg st="36" end="45"/>
                                            </p:txEl>
                                          </p:spTgt>
                                        </p:tgtEl>
                                        <p:attrNameLst>
                                          <p:attrName>style.visibility</p:attrName>
                                        </p:attrNameLst>
                                      </p:cBhvr>
                                      <p:to>
                                        <p:strVal val="visible"/>
                                      </p:to>
                                    </p:set>
                                    <p:animEffect transition="in" filter="blinds(horizontal)">
                                      <p:cBhvr>
                                        <p:cTn id="27" dur="500"/>
                                        <p:tgtEl>
                                          <p:spTgt spid="49">
                                            <p:txEl>
                                              <p:charRg st="36" end="45"/>
                                            </p:txEl>
                                          </p:spTgt>
                                        </p:tgtEl>
                                      </p:cBhvr>
                                    </p:animEffect>
                                  </p:childTnLst>
                                </p:cTn>
                              </p:par>
                            </p:childTnLst>
                          </p:cTn>
                        </p:par>
                        <p:par>
                          <p:cTn id="28" fill="hold">
                            <p:stCondLst>
                              <p:cond delay="500"/>
                            </p:stCondLst>
                            <p:childTnLst>
                              <p:par>
                                <p:cTn id="29" presetID="3" presetClass="entr" presetSubtype="10" fill="hold" nodeType="afterEffect">
                                  <p:stCondLst>
                                    <p:cond delay="0"/>
                                  </p:stCondLst>
                                  <p:childTnLst>
                                    <p:set>
                                      <p:cBhvr>
                                        <p:cTn id="30" dur="1" fill="hold">
                                          <p:stCondLst>
                                            <p:cond delay="0"/>
                                          </p:stCondLst>
                                        </p:cTn>
                                        <p:tgtEl>
                                          <p:spTgt spid="49">
                                            <p:txEl>
                                              <p:charRg st="45" end="48"/>
                                            </p:txEl>
                                          </p:spTgt>
                                        </p:tgtEl>
                                        <p:attrNameLst>
                                          <p:attrName>style.visibility</p:attrName>
                                        </p:attrNameLst>
                                      </p:cBhvr>
                                      <p:to>
                                        <p:strVal val="visible"/>
                                      </p:to>
                                    </p:set>
                                    <p:animEffect transition="in" filter="blinds(horizontal)">
                                      <p:cBhvr>
                                        <p:cTn id="31" dur="500"/>
                                        <p:tgtEl>
                                          <p:spTgt spid="49">
                                            <p:txEl>
                                              <p:charRg st="45" end="4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49">
                                            <p:txEl>
                                              <p:charRg st="48" end="58"/>
                                            </p:txEl>
                                          </p:spTgt>
                                        </p:tgtEl>
                                        <p:attrNameLst>
                                          <p:attrName>style.visibility</p:attrName>
                                        </p:attrNameLst>
                                      </p:cBhvr>
                                      <p:to>
                                        <p:strVal val="visible"/>
                                      </p:to>
                                    </p:set>
                                    <p:animEffect transition="in" filter="blinds(horizontal)">
                                      <p:cBhvr>
                                        <p:cTn id="36" dur="500"/>
                                        <p:tgtEl>
                                          <p:spTgt spid="49">
                                            <p:txEl>
                                              <p:charRg st="48" end="58"/>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5"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000" fill="hold"/>
                                        <p:tgtEl>
                                          <p:spTgt spid="19"/>
                                        </p:tgtEl>
                                        <p:attrNameLst>
                                          <p:attrName>ppt_w</p:attrName>
                                        </p:attrNameLst>
                                      </p:cBhvr>
                                      <p:tavLst>
                                        <p:tav tm="0">
                                          <p:val>
                                            <p:fltVal val="0.000000"/>
                                          </p:val>
                                        </p:tav>
                                        <p:tav tm="100000">
                                          <p:val>
                                            <p:strVal val="#ppt_w"/>
                                          </p:val>
                                        </p:tav>
                                      </p:tavLst>
                                    </p:anim>
                                    <p:anim calcmode="lin" valueType="num">
                                      <p:cBhvr>
                                        <p:cTn id="42" dur="1000" fill="hold"/>
                                        <p:tgtEl>
                                          <p:spTgt spid="19"/>
                                        </p:tgtEl>
                                        <p:attrNameLst>
                                          <p:attrName>ppt_h</p:attrName>
                                        </p:attrNameLst>
                                      </p:cBhvr>
                                      <p:tavLst>
                                        <p:tav tm="0">
                                          <p:val>
                                            <p:fltVal val="0.000000"/>
                                          </p:val>
                                        </p:tav>
                                        <p:tav tm="100000">
                                          <p:val>
                                            <p:strVal val="#ppt_h"/>
                                          </p:val>
                                        </p:tav>
                                      </p:tavLst>
                                    </p:anim>
                                    <p:anim calcmode="lin" valueType="num">
                                      <p:cBhvr>
                                        <p:cTn id="43" dur="1000" fill="hold"/>
                                        <p:tgtEl>
                                          <p:spTgt spid="19"/>
                                        </p:tgtEl>
                                        <p:attrNameLst>
                                          <p:attrName>ppt_x</p:attrName>
                                        </p:attrNameLst>
                                      </p:cBhvr>
                                      <p:tavLst>
                                        <p:tav tm="0" fmla="#ppt_x+(cos(-2*pi*(1-$))*-#ppt_x-sin(-2*pi*(1-$))*(1-#ppt_y))*(1-$)">
                                          <p:val>
                                            <p:fltVal val="0.000000"/>
                                          </p:val>
                                        </p:tav>
                                        <p:tav tm="100000">
                                          <p:val>
                                            <p:fltVal val="1.000000"/>
                                          </p:val>
                                        </p:tav>
                                      </p:tavLst>
                                    </p:anim>
                                    <p:anim calcmode="lin" valueType="num">
                                      <p:cBhvr>
                                        <p:cTn id="44" dur="1000" fill="hold"/>
                                        <p:tgtEl>
                                          <p:spTgt spid="1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PLACING_PICTURE_USER_VIEWPORT" val="{&quot;height&quot;:10801,&quot;width&quot;:19200}"/>
</p:tagLst>
</file>

<file path=ppt/tags/tag3.xml><?xml version="1.0" encoding="utf-8"?>
<p:tagLst xmlns:p="http://schemas.openxmlformats.org/presentationml/2006/main">
  <p:tag name="COMMONDATA" val="eyJoZGlkIjoiNTFkOTIyMDY2YjE4NTIwODdhMjI4ZTBiNTExZWIyMjgifQ=="/>
  <p:tag name="KSO_WPP_MARK_KEY" val="9c2819c2-b7c2-4c90-ac85-5be0471c64ba"/>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淘PPT</Template>
  <TotalTime>0</TotalTime>
  <Words>29564</Words>
  <Application>WPS 演示</Application>
  <PresentationFormat>宽屏</PresentationFormat>
  <Paragraphs>2827</Paragraphs>
  <Slides>213</Slides>
  <Notes>35</Notes>
  <HiddenSlides>5</HiddenSlides>
  <MMClips>1</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213</vt:i4>
      </vt:variant>
    </vt:vector>
  </HeadingPairs>
  <TitlesOfParts>
    <vt:vector size="228" baseType="lpstr">
      <vt:lpstr>Arial</vt:lpstr>
      <vt:lpstr>宋体</vt:lpstr>
      <vt:lpstr>Wingdings</vt:lpstr>
      <vt:lpstr>微软雅黑</vt:lpstr>
      <vt:lpstr>Arial Unicode MS</vt:lpstr>
      <vt:lpstr>黑体</vt:lpstr>
      <vt:lpstr>华文新魏</vt:lpstr>
      <vt:lpstr>Calibri</vt:lpstr>
      <vt:lpstr>Arial Unicode MS</vt:lpstr>
      <vt:lpstr>Verdana</vt:lpstr>
      <vt:lpstr>Courier New</vt:lpstr>
      <vt:lpstr>Times New Roman</vt:lpstr>
      <vt:lpstr>1_Office 主题</vt:lpstr>
      <vt:lpstr>Equation.3</vt:lpstr>
      <vt:lpstr>Equation.3</vt:lpstr>
      <vt:lpstr>项目5：函数的定义与调用</vt:lpstr>
      <vt:lpstr>PowerPoint 演示文稿</vt:lpstr>
      <vt:lpstr>PowerPoint 演示文稿</vt:lpstr>
      <vt:lpstr>5.1为什么要用函数</vt:lpstr>
      <vt:lpstr>5.1为什么要用函数</vt:lpstr>
      <vt:lpstr>5.1为什么要用函数</vt:lpstr>
      <vt:lpstr>5.1为什么要用函数</vt:lpstr>
      <vt:lpstr>5.1为什么要用函数</vt:lpstr>
      <vt:lpstr>5.1为什么要用函数</vt:lpstr>
      <vt:lpstr>5.1为什么要用函数</vt:lpstr>
      <vt:lpstr>5.1为什么要用函数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5.2 怎样定义函数</vt:lpstr>
      <vt:lpstr>5.2.1 为什么要定义函数</vt:lpstr>
      <vt:lpstr>5.2.1 为什么要定义函数</vt:lpstr>
      <vt:lpstr>5.2.1 为什么要定义函数</vt:lpstr>
      <vt:lpstr>5.2.2 定义函数的方法</vt:lpstr>
      <vt:lpstr>5.2.2 定义函数的方法</vt:lpstr>
      <vt:lpstr>5.2.2 定义函数的方法</vt:lpstr>
      <vt:lpstr>5.2.2 定义函数的方法</vt:lpstr>
      <vt:lpstr>5.3 调用函数</vt:lpstr>
      <vt:lpstr>5.3.1函数调用的形式</vt:lpstr>
      <vt:lpstr>5.3.1函数调用的形式</vt:lpstr>
      <vt:lpstr>5.3.1函数调用的形式</vt:lpstr>
      <vt:lpstr>5.3.1函数调用的形式</vt:lpstr>
      <vt:lpstr>5.3.2 函数调用时的数据传递</vt:lpstr>
      <vt:lpstr>5.3.2 函数调用时的数据传递</vt:lpstr>
      <vt:lpstr>5.3.2 函数调用时的数据传递</vt:lpstr>
      <vt:lpstr>5.3.2 函数调用时的数据传递</vt:lpstr>
      <vt:lpstr>5.3.2 函数调用时的数据传递</vt:lpstr>
      <vt:lpstr>5.3.2 函数调用时的数据传递</vt:lpstr>
      <vt:lpstr>5.3.3 函数调用的过程</vt:lpstr>
      <vt:lpstr>5.3.3 函数调用的过程</vt:lpstr>
      <vt:lpstr>5.3.4. 函数的返回值</vt:lpstr>
      <vt:lpstr>5.3.4. 函数的返回值</vt:lpstr>
      <vt:lpstr>5.3.4. 函数的返回值</vt:lpstr>
      <vt:lpstr>5.3.4. 函数的返回值</vt:lpstr>
      <vt:lpstr>PowerPoint 演示文稿</vt:lpstr>
      <vt:lpstr>5.4对被调用函数的声明和函数原型</vt:lpstr>
      <vt:lpstr>5.4对被调用函数的声明和函数原型</vt:lpstr>
      <vt:lpstr>5.4对被调用函数的声明和函数原型</vt:lpstr>
      <vt:lpstr>PowerPoint 演示文稿</vt:lpstr>
      <vt:lpstr>PowerPoint 演示文稿</vt:lpstr>
      <vt:lpstr>PowerPoint 演示文稿</vt:lpstr>
      <vt:lpstr>PowerPoint 演示文稿</vt:lpstr>
      <vt:lpstr>5.5 函数的嵌套调用</vt:lpstr>
      <vt:lpstr>5.5 函数的嵌套调用</vt:lpstr>
      <vt:lpstr>5.5 函数的嵌套调用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5.6 函数的递归调用</vt:lpstr>
      <vt:lpstr>5.6 函数的递归调用</vt:lpstr>
      <vt:lpstr>5.6 函数的递归调用</vt:lpstr>
      <vt:lpstr>5.6 函数的递归调用</vt:lpstr>
      <vt:lpstr>5.6 函数的递归调用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5.7数组作为函数参数</vt:lpstr>
      <vt:lpstr>5.5.1数组元素作函数实参</vt:lpstr>
      <vt:lpstr>5.5.1数组元素作函数实参</vt:lpstr>
      <vt:lpstr>PowerPoint 演示文稿</vt:lpstr>
      <vt:lpstr>PowerPoint 演示文稿</vt:lpstr>
      <vt:lpstr>5.5.2数组名作函数参数</vt:lpstr>
      <vt:lpstr>5.5.2数组名作函数参数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5.5.3多维数组名作函数参数</vt:lpstr>
      <vt:lpstr>PowerPoint 演示文稿</vt:lpstr>
      <vt:lpstr>PowerPoint 演示文稿</vt:lpstr>
      <vt:lpstr>5.8局部变量和全局变量</vt:lpstr>
      <vt:lpstr>5.8.1 局部变量</vt:lpstr>
      <vt:lpstr>5.8.1 局部变量</vt:lpstr>
      <vt:lpstr>PowerPoint 演示文稿</vt:lpstr>
      <vt:lpstr>PowerPoint 演示文稿</vt:lpstr>
      <vt:lpstr>PowerPoint 演示文稿</vt:lpstr>
      <vt:lpstr>5.8.2全局变量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5.9变量的存储方式和生存期</vt:lpstr>
      <vt:lpstr>5.9.1动态存储方式与静态存储方式</vt:lpstr>
      <vt:lpstr>PowerPoint 演示文稿</vt:lpstr>
      <vt:lpstr>PowerPoint 演示文稿</vt:lpstr>
      <vt:lpstr>5.9.2 局部变量的存储类别</vt:lpstr>
      <vt:lpstr>5.9.2 局部变量的存储类别</vt:lpstr>
      <vt:lpstr>5.9.2 局部变量的存储类别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5.9.3 全局变量的存储类别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5.9.4 存储类别小结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5.10 关于变量的声明和定义</vt:lpstr>
      <vt:lpstr>5.11 内部函数和外部函数</vt:lpstr>
      <vt:lpstr>5.11.1 内部函数</vt:lpstr>
      <vt:lpstr>5.11.1 内部函数</vt:lpstr>
      <vt:lpstr>5.11.2 外部函数</vt:lpstr>
      <vt:lpstr>PowerPoint 演示文稿</vt:lpstr>
      <vt:lpstr>PowerPoint 演示文稿</vt:lpstr>
      <vt:lpstr>PowerPoint 演示文稿</vt:lpstr>
      <vt:lpstr>PowerPoint 演示文稿</vt:lpstr>
    </vt:vector>
  </TitlesOfParts>
  <Company>淘PPT模板</Company>
  <LinksUpToDate>false</LinksUpToDate>
  <SharedDoc>false</SharedDoc>
  <HyperlinksChanged>false</HyperlinksChanged>
  <AppVersion>14.0000</AppVersion>
  <Manager>淘PPT模板</Manager>
  <HyperlinkBase>淘PPT模板</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淘PPT模板</dc:title>
  <dc:creator>tppt.taobao.com</dc:creator>
  <cp:keywords>淘PPT模板</cp:keywords>
  <dc:description>tppt.taobao.com</dc:description>
  <dc:subject>淘PPT模板</dc:subject>
  <cp:category>淘PPT模板</cp:category>
  <cp:lastModifiedBy>郑茵</cp:lastModifiedBy>
  <cp:revision>54</cp:revision>
  <dcterms:created xsi:type="dcterms:W3CDTF">2015-10-15T01:42:00Z</dcterms:created>
  <dcterms:modified xsi:type="dcterms:W3CDTF">2023-08-22T11:04:10Z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D297BB94864D49F3A505328A60E63B73_13</vt:lpwstr>
  </property>
</Properties>
</file>