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1"/>
  </p:notesMasterIdLst>
  <p:handoutMasterIdLst>
    <p:handoutMasterId r:id="rId102"/>
  </p:handoutMasterIdLst>
  <p:sldIdLst>
    <p:sldId id="443" r:id="rId3"/>
    <p:sldId id="444" r:id="rId4"/>
    <p:sldId id="347" r:id="rId5"/>
    <p:sldId id="348" r:id="rId6"/>
    <p:sldId id="349" r:id="rId7"/>
    <p:sldId id="350"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 id="384"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09" r:id="rId67"/>
    <p:sldId id="410" r:id="rId68"/>
    <p:sldId id="411" r:id="rId69"/>
    <p:sldId id="412" r:id="rId70"/>
    <p:sldId id="413" r:id="rId71"/>
    <p:sldId id="414" r:id="rId72"/>
    <p:sldId id="415" r:id="rId73"/>
    <p:sldId id="416" r:id="rId74"/>
    <p:sldId id="417" r:id="rId75"/>
    <p:sldId id="418" r:id="rId76"/>
    <p:sldId id="419" r:id="rId77"/>
    <p:sldId id="420" r:id="rId78"/>
    <p:sldId id="421" r:id="rId79"/>
    <p:sldId id="422" r:id="rId80"/>
    <p:sldId id="423" r:id="rId81"/>
    <p:sldId id="424" r:id="rId82"/>
    <p:sldId id="425" r:id="rId83"/>
    <p:sldId id="426" r:id="rId84"/>
    <p:sldId id="427" r:id="rId85"/>
    <p:sldId id="428" r:id="rId86"/>
    <p:sldId id="429" r:id="rId87"/>
    <p:sldId id="430" r:id="rId88"/>
    <p:sldId id="431" r:id="rId89"/>
    <p:sldId id="432" r:id="rId90"/>
    <p:sldId id="433" r:id="rId91"/>
    <p:sldId id="434" r:id="rId92"/>
    <p:sldId id="435" r:id="rId93"/>
    <p:sldId id="436" r:id="rId94"/>
    <p:sldId id="437" r:id="rId95"/>
    <p:sldId id="438" r:id="rId96"/>
    <p:sldId id="439" r:id="rId97"/>
    <p:sldId id="440" r:id="rId98"/>
    <p:sldId id="441" r:id="rId99"/>
    <p:sldId id="442" r:id="rId100"/>
  </p:sldIdLst>
  <p:sldSz cx="12192000" cy="6858000"/>
  <p:notesSz cx="6858000" cy="9144000"/>
  <p:custDataLst>
    <p:tags r:id="rId10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 Fermin" initials="C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D06"/>
    <a:srgbClr val="06ACFF"/>
    <a:srgbClr val="ADE4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showGuides="1">
      <p:cViewPr varScale="1">
        <p:scale>
          <a:sx n="78" d="100"/>
          <a:sy n="78" d="100"/>
        </p:scale>
        <p:origin x="600" y="84"/>
      </p:cViewPr>
      <p:guideLst>
        <p:guide orient="horz" pos="2160"/>
        <p:guide pos="3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7" Type="http://schemas.openxmlformats.org/officeDocument/2006/relationships/tags" Target="tags/tag3.xml"/><Relationship Id="rId106" Type="http://schemas.openxmlformats.org/officeDocument/2006/relationships/commentAuthors" Target="commentAuthors.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handoutMaster" Target="handoutMasters/handoutMaster1.xml"/><Relationship Id="rId101" Type="http://schemas.openxmlformats.org/officeDocument/2006/relationships/notesMaster" Target="notesMasters/notesMaster1.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61000">
                <a:srgbClr val="AFDEFA">
                  <a:alpha val="52000"/>
                </a:srgbClr>
              </a:gs>
              <a:gs pos="92000">
                <a:srgbClr val="84CDF8">
                  <a:lumMod val="94000"/>
                </a:srgbClr>
              </a:gs>
              <a:gs pos="0">
                <a:schemeClr val="bg1"/>
              </a:gs>
              <a:gs pos="100000">
                <a:srgbClr val="0198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92746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0" y="762000"/>
            <a:ext cx="10883900" cy="762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19667" y="1628775"/>
            <a:ext cx="10871200" cy="4495800"/>
          </a:xfrm>
        </p:spPr>
        <p:txBody>
          <a:bodyPr/>
          <a:lstStyle>
            <a:lvl1pPr>
              <a:buClrTx/>
              <a:buFont typeface="Wingdings" panose="05000000000000000000" pitchFamily="2" charset="2"/>
              <a:buChar char="Ø"/>
              <a:defRPr/>
            </a:lvl1pPr>
            <a:lvl2pPr>
              <a:buClrTx/>
              <a:buFont typeface="Wingdings" panose="05000000000000000000" pitchFamily="2" charset="2"/>
              <a:buChar char="u"/>
              <a:defRPr/>
            </a:lvl2pPr>
            <a:lvl3pPr>
              <a:buClrTx/>
              <a:buFont typeface="Wingdings" panose="05000000000000000000" pitchFamily="2" charset="2"/>
              <a:buChar char="l"/>
              <a:defRPr sz="2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endParaRPr lang="zh-CN" altLang="en-US" dirty="0"/>
          </a:p>
        </p:txBody>
      </p:sp>
      <p:sp>
        <p:nvSpPr>
          <p:cNvPr id="4" name="日期占位符 3"/>
          <p:cNvSpPr>
            <a:spLocks noGrp="1"/>
          </p:cNvSpPr>
          <p:nvPr>
            <p:ph type="dt" sz="half" idx="10"/>
          </p:nvPr>
        </p:nvSpPr>
        <p:spPr>
          <a:xfrm>
            <a:off x="1536700" y="6286500"/>
            <a:ext cx="2540000" cy="457200"/>
          </a:xfr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4787900" y="6286500"/>
            <a:ext cx="3860800" cy="457200"/>
          </a:xfrm>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a:xfrm>
            <a:off x="9359900" y="6286500"/>
            <a:ext cx="2540000" cy="457200"/>
          </a:xfrm>
        </p:spPr>
        <p:txBody>
          <a:bodyPr/>
          <a:p>
            <a:pPr lvl="0" eaLnBrk="1" hangingPunct="1"/>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endParaRPr lang="en-US" altLang="zh-CN" sz="1600" dirty="0">
              <a:solidFill>
                <a:prstClr val="white"/>
              </a:solidFill>
              <a:ea typeface="微软雅黑" panose="020B0503020204020204" pitchFamily="34" charset="-122"/>
              <a:cs typeface="Arial Unicode MS" pitchFamily="34" charset="-122"/>
            </a:endParaRPr>
          </a:p>
          <a:p>
            <a:pPr algn="ctr"/>
            <a:r>
              <a:rPr lang="en-US" altLang="zh-CN" sz="1600" dirty="0">
                <a:solidFill>
                  <a:prstClr val="white"/>
                </a:solidFill>
                <a:ea typeface="微软雅黑" panose="020B0503020204020204" pitchFamily="34" charset="-122"/>
                <a:cs typeface="Arial Unicode MS" pitchFamily="34" charset="-122"/>
              </a:rPr>
              <a:t>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一</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矩形 24"/>
          <p:cNvSpPr>
            <a:spLocks noChangeArrowheads="1"/>
          </p:cNvSpPr>
          <p:nvPr userDrawn="1"/>
        </p:nvSpPr>
        <p:spPr bwMode="auto">
          <a:xfrm>
            <a:off x="1056752" y="565810"/>
            <a:ext cx="1079839" cy="6305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三</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四</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五</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r>
              <a:rPr lang="en-US" altLang="zh-CN" sz="1600" smtClean="0">
                <a:solidFill>
                  <a:prstClr val="white"/>
                </a:solidFill>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slide" Target="slide43.xml"/><Relationship Id="rId1" Type="http://schemas.openxmlformats.org/officeDocument/2006/relationships/slide" Target="slide29.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slide" Target="slide96.xml"/><Relationship Id="rId4" Type="http://schemas.openxmlformats.org/officeDocument/2006/relationships/slide" Target="slide76.xml"/><Relationship Id="rId3" Type="http://schemas.openxmlformats.org/officeDocument/2006/relationships/slide" Target="slide44.xml"/><Relationship Id="rId2" Type="http://schemas.openxmlformats.org/officeDocument/2006/relationships/slide" Target="slide28.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png"/><Relationship Id="rId6" Type="http://schemas.openxmlformats.org/officeDocument/2006/relationships/slide" Target="slide1.xml"/><Relationship Id="rId5" Type="http://schemas.openxmlformats.org/officeDocument/2006/relationships/slide" Target="slide25.xml"/><Relationship Id="rId4" Type="http://schemas.openxmlformats.org/officeDocument/2006/relationships/slide" Target="slide21.xml"/><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 Target="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8.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64.xml"/><Relationship Id="rId3" Type="http://schemas.openxmlformats.org/officeDocument/2006/relationships/slide" Target="slide63.xml"/><Relationship Id="rId2" Type="http://schemas.openxmlformats.org/officeDocument/2006/relationships/slide" Target="slide53.xml"/><Relationship Id="rId1" Type="http://schemas.openxmlformats.org/officeDocument/2006/relationships/slide" Target="slide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5.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slide" Target="slide92.xml"/><Relationship Id="rId1" Type="http://schemas.openxmlformats.org/officeDocument/2006/relationships/slide" Target="slide78.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77.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2014220"/>
            <a:ext cx="8215313" cy="175323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学习任务9   文件-家庭理财程序</a:t>
            </a:r>
            <a:endPar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noChangeArrowheads="1"/>
          </p:cNvSpPr>
          <p:nvPr>
            <p:ph idx="1"/>
            <p:custDataLst>
              <p:tags r:id="rId1"/>
            </p:custDataLst>
          </p:nvPr>
        </p:nvSpPr>
        <p:spPr>
          <a:xfrm>
            <a:off x="2879090" y="3928110"/>
            <a:ext cx="6922770" cy="124523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lang="en-US" sz="2800" b="0">
                <a:latin typeface="宋体" panose="02010600030101010101" pitchFamily="2" charset="-122"/>
                <a:ea typeface="宋体" panose="02010600030101010101" pitchFamily="2" charset="-122"/>
                <a:cs typeface="宋体" panose="02010600030101010101" pitchFamily="2" charset="-122"/>
                <a:sym typeface="+mn-ea"/>
              </a:rPr>
              <a:t>思政育人主题：</a:t>
            </a:r>
            <a:r>
              <a:rPr lang="zh-CN" altLang="en-US" sz="2800" b="0">
                <a:latin typeface="宋体" panose="02010600030101010101" pitchFamily="2" charset="-122"/>
                <a:ea typeface="宋体" panose="02010600030101010101" pitchFamily="2" charset="-122"/>
                <a:cs typeface="宋体" panose="02010600030101010101" pitchFamily="2" charset="-122"/>
                <a:sym typeface="+mn-ea"/>
              </a:rPr>
              <a:t>防疫抗疫，贡献青春力量</a:t>
            </a:r>
            <a:endParaRPr lang="zh-CN" altLang="en-US" sz="2800" b="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0243" name="Rectangle 3"/>
          <p:cNvSpPr>
            <a:spLocks noGrp="1"/>
          </p:cNvSpPr>
          <p:nvPr>
            <p:ph idx="1"/>
          </p:nvPr>
        </p:nvSpPr>
        <p:spPr>
          <a:xfrm>
            <a:off x="2095500" y="1571625"/>
            <a:ext cx="8143875" cy="4786313"/>
          </a:xfrm>
        </p:spPr>
        <p:txBody>
          <a:bodyPr vert="horz" wrap="square" lIns="91440" tIns="45720" rIns="91440" bIns="45720" anchor="t" anchorCtr="0"/>
          <a:p>
            <a:r>
              <a:rPr kumimoji="1" lang="zh-CN" altLang="zh-CN" dirty="0">
                <a:latin typeface="+mn-lt"/>
                <a:ea typeface="+mn-ea"/>
                <a:cs typeface="+mn-cs"/>
              </a:rPr>
              <a:t>输入输出是数据传送的过程，数据如流水一样从一处流向另一处，因此常将输入输出形象地称为流</a:t>
            </a:r>
            <a:r>
              <a:rPr kumimoji="1" lang="en-US" altLang="zh-CN">
                <a:latin typeface="+mn-lt"/>
                <a:ea typeface="+mn-ea"/>
                <a:cs typeface="+mn-cs"/>
              </a:rPr>
              <a:t>(stream)</a:t>
            </a:r>
            <a:r>
              <a:rPr kumimoji="1" lang="zh-CN" altLang="zh-CN" dirty="0">
                <a:latin typeface="+mn-lt"/>
                <a:ea typeface="+mn-ea"/>
                <a:cs typeface="+mn-cs"/>
              </a:rPr>
              <a:t>，即数据流。流表示了信息从源到目的端的流动。</a:t>
            </a:r>
            <a:endParaRPr kumimoji="1" lang="en-US" altLang="zh-CN">
              <a:solidFill>
                <a:srgbClr val="C00000"/>
              </a:solidFill>
              <a:latin typeface="+mn-lt"/>
              <a:ea typeface="+mn-ea"/>
              <a:cs typeface="+mn-cs"/>
            </a:endParaRPr>
          </a:p>
        </p:txBody>
      </p:sp>
      <p:pic>
        <p:nvPicPr>
          <p:cNvPr id="10244"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1267" name="Rectangle 3"/>
          <p:cNvSpPr>
            <a:spLocks noGrp="1"/>
          </p:cNvSpPr>
          <p:nvPr>
            <p:ph idx="1"/>
          </p:nvPr>
        </p:nvSpPr>
        <p:spPr>
          <a:xfrm>
            <a:off x="2095500" y="1571625"/>
            <a:ext cx="8143875" cy="4500563"/>
          </a:xfrm>
        </p:spPr>
        <p:txBody>
          <a:bodyPr vert="horz" wrap="square" lIns="91440" tIns="45720" rIns="91440" bIns="45720" anchor="t" anchorCtr="0"/>
          <a:p>
            <a:r>
              <a:rPr kumimoji="1" lang="zh-CN" altLang="zh-CN" dirty="0">
                <a:latin typeface="+mn-lt"/>
                <a:ea typeface="+mn-ea"/>
                <a:cs typeface="+mn-cs"/>
              </a:rPr>
              <a:t>输入操作时，数据从文件流向计算机内存</a:t>
            </a:r>
            <a:endParaRPr kumimoji="1" lang="en-US" altLang="zh-CN">
              <a:latin typeface="+mn-lt"/>
              <a:ea typeface="+mn-ea"/>
              <a:cs typeface="+mn-cs"/>
            </a:endParaRPr>
          </a:p>
          <a:p>
            <a:r>
              <a:rPr kumimoji="1" lang="zh-CN" altLang="zh-CN" dirty="0">
                <a:latin typeface="+mn-lt"/>
                <a:ea typeface="+mn-ea"/>
                <a:cs typeface="+mn-cs"/>
              </a:rPr>
              <a:t>输出操作时，数据从计算机流向文件</a:t>
            </a:r>
            <a:endParaRPr kumimoji="1" lang="en-US" altLang="zh-CN">
              <a:latin typeface="+mn-lt"/>
              <a:ea typeface="+mn-ea"/>
              <a:cs typeface="+mn-cs"/>
            </a:endParaRPr>
          </a:p>
          <a:p>
            <a:r>
              <a:rPr kumimoji="1" lang="zh-CN" altLang="zh-CN" dirty="0">
                <a:latin typeface="+mn-lt"/>
                <a:ea typeface="+mn-ea"/>
                <a:cs typeface="+mn-cs"/>
              </a:rPr>
              <a:t>无论是用</a:t>
            </a:r>
            <a:r>
              <a:rPr kumimoji="1" lang="en-US" altLang="zh-CN">
                <a:latin typeface="+mn-lt"/>
                <a:ea typeface="+mn-ea"/>
                <a:cs typeface="+mn-cs"/>
              </a:rPr>
              <a:t>Word</a:t>
            </a:r>
            <a:r>
              <a:rPr kumimoji="1" lang="zh-CN" altLang="zh-CN" dirty="0">
                <a:latin typeface="+mn-lt"/>
                <a:ea typeface="+mn-ea"/>
                <a:cs typeface="+mn-cs"/>
              </a:rPr>
              <a:t>打开或保存文件，还是</a:t>
            </a:r>
            <a:r>
              <a:rPr kumimoji="1" lang="en-US" altLang="zh-CN">
                <a:latin typeface="+mn-lt"/>
                <a:ea typeface="+mn-ea"/>
                <a:cs typeface="+mn-cs"/>
              </a:rPr>
              <a:t>C</a:t>
            </a:r>
            <a:r>
              <a:rPr kumimoji="1" lang="zh-CN" altLang="zh-CN" dirty="0">
                <a:latin typeface="+mn-lt"/>
                <a:ea typeface="+mn-ea"/>
                <a:cs typeface="+mn-cs"/>
              </a:rPr>
              <a:t>程序中的输入输出都是通过操作系统进行的</a:t>
            </a:r>
            <a:endParaRPr kumimoji="1" lang="en-US" altLang="zh-CN">
              <a:latin typeface="+mn-lt"/>
              <a:ea typeface="+mn-ea"/>
              <a:cs typeface="+mn-cs"/>
            </a:endParaRPr>
          </a:p>
          <a:p>
            <a:r>
              <a:rPr kumimoji="1" lang="zh-CN" altLang="zh-CN" dirty="0">
                <a:latin typeface="+mn-lt"/>
                <a:ea typeface="+mn-ea"/>
                <a:cs typeface="+mn-cs"/>
              </a:rPr>
              <a:t>“流”是一个传输通道，数据可以从运行环境流入程序中，或从程序流至运行环境</a:t>
            </a:r>
            <a:endParaRPr kumimoji="1" lang="en-US" altLang="zh-CN">
              <a:solidFill>
                <a:srgbClr val="C00000"/>
              </a:solidFill>
              <a:latin typeface="+mn-lt"/>
              <a:ea typeface="+mn-ea"/>
              <a:cs typeface="+mn-cs"/>
            </a:endParaRPr>
          </a:p>
        </p:txBody>
      </p:sp>
      <p:pic>
        <p:nvPicPr>
          <p:cNvPr id="1126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charRg st="36" end="75"/>
                                            </p:txEl>
                                          </p:spTgt>
                                        </p:tgtEl>
                                        <p:attrNameLst>
                                          <p:attrName>style.visibility</p:attrName>
                                        </p:attrNameLst>
                                      </p:cBhvr>
                                      <p:to>
                                        <p:strVal val="visible"/>
                                      </p:to>
                                    </p:set>
                                    <p:animEffect transition="in" filter="blinds(horizontal)">
                                      <p:cBhvr>
                                        <p:cTn id="7" dur="500"/>
                                        <p:tgtEl>
                                          <p:spTgt spid="11267">
                                            <p:txEl>
                                              <p:charRg st="36" end="7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7">
                                            <p:txEl>
                                              <p:charRg st="75" end="112"/>
                                            </p:txEl>
                                          </p:spTgt>
                                        </p:tgtEl>
                                        <p:attrNameLst>
                                          <p:attrName>style.visibility</p:attrName>
                                        </p:attrNameLst>
                                      </p:cBhvr>
                                      <p:to>
                                        <p:strVal val="visible"/>
                                      </p:to>
                                    </p:set>
                                    <p:animEffect transition="in" filter="blinds(horizontal)">
                                      <p:cBhvr>
                                        <p:cTn id="12" dur="500"/>
                                        <p:tgtEl>
                                          <p:spTgt spid="11267">
                                            <p:txEl>
                                              <p:charRg st="75"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2291" name="Rectangle 3"/>
          <p:cNvSpPr>
            <a:spLocks noGrp="1"/>
          </p:cNvSpPr>
          <p:nvPr>
            <p:ph idx="1"/>
          </p:nvPr>
        </p:nvSpPr>
        <p:spPr>
          <a:xfrm>
            <a:off x="2095500" y="1571625"/>
            <a:ext cx="8143875" cy="4500563"/>
          </a:xfrm>
        </p:spPr>
        <p:txBody>
          <a:bodyPr vert="horz" wrap="square" lIns="91440" tIns="45720" rIns="91440" bIns="45720" anchor="t" anchorCtr="0"/>
          <a:p>
            <a:r>
              <a:rPr kumimoji="1" lang="zh-CN" altLang="zh-CN" dirty="0">
                <a:latin typeface="+mn-lt"/>
                <a:ea typeface="+mn-ea"/>
                <a:cs typeface="+mn-cs"/>
              </a:rPr>
              <a:t>从</a:t>
            </a:r>
            <a:r>
              <a:rPr kumimoji="1" lang="en-US" altLang="zh-CN">
                <a:latin typeface="+mn-lt"/>
                <a:ea typeface="+mn-ea"/>
                <a:cs typeface="+mn-cs"/>
              </a:rPr>
              <a:t>C</a:t>
            </a:r>
            <a:r>
              <a:rPr kumimoji="1" lang="zh-CN" altLang="zh-CN" dirty="0">
                <a:latin typeface="+mn-lt"/>
                <a:ea typeface="+mn-ea"/>
                <a:cs typeface="+mn-cs"/>
              </a:rPr>
              <a:t>程序的观点来看，无论程序一次读写一个字符，或一行文字，或一个指定的数据区，作为输入输出的各种文件或设备都是统一以</a:t>
            </a:r>
            <a:r>
              <a:rPr kumimoji="1" lang="zh-CN" altLang="zh-CN" dirty="0">
                <a:solidFill>
                  <a:srgbClr val="C00000"/>
                </a:solidFill>
                <a:latin typeface="+mn-lt"/>
                <a:ea typeface="+mn-ea"/>
                <a:cs typeface="+mn-cs"/>
              </a:rPr>
              <a:t>逻辑数据流</a:t>
            </a:r>
            <a:r>
              <a:rPr kumimoji="1" lang="zh-CN" altLang="zh-CN" dirty="0">
                <a:latin typeface="+mn-lt"/>
                <a:ea typeface="+mn-ea"/>
                <a:cs typeface="+mn-cs"/>
              </a:rPr>
              <a:t>的方式出现的。Ｃ语言把文件看作是一个字符</a:t>
            </a:r>
            <a:r>
              <a:rPr kumimoji="1" lang="zh-CN" altLang="en-US" dirty="0">
                <a:latin typeface="+mn-lt"/>
                <a:ea typeface="+mn-ea"/>
                <a:cs typeface="+mn-cs"/>
              </a:rPr>
              <a:t>（或字节）</a:t>
            </a:r>
            <a:r>
              <a:rPr kumimoji="1" lang="zh-CN" altLang="zh-CN" dirty="0">
                <a:latin typeface="+mn-lt"/>
                <a:ea typeface="+mn-ea"/>
                <a:cs typeface="+mn-cs"/>
              </a:rPr>
              <a:t>的序列。一个输入输出流就是一个字符流或字节</a:t>
            </a:r>
            <a:r>
              <a:rPr kumimoji="1" lang="en-US" altLang="zh-CN">
                <a:latin typeface="+mn-lt"/>
                <a:ea typeface="+mn-ea"/>
                <a:cs typeface="+mn-cs"/>
              </a:rPr>
              <a:t>(</a:t>
            </a:r>
            <a:r>
              <a:rPr kumimoji="1" lang="zh-CN" altLang="zh-CN" dirty="0">
                <a:latin typeface="+mn-lt"/>
                <a:ea typeface="+mn-ea"/>
                <a:cs typeface="+mn-cs"/>
              </a:rPr>
              <a:t>内容为二进制数据</a:t>
            </a:r>
            <a:r>
              <a:rPr kumimoji="1" lang="en-US" altLang="zh-CN">
                <a:latin typeface="+mn-lt"/>
                <a:ea typeface="+mn-ea"/>
                <a:cs typeface="+mn-cs"/>
              </a:rPr>
              <a:t>)</a:t>
            </a:r>
            <a:r>
              <a:rPr kumimoji="1" lang="zh-CN" altLang="zh-CN" dirty="0">
                <a:latin typeface="+mn-lt"/>
                <a:ea typeface="+mn-ea"/>
                <a:cs typeface="+mn-cs"/>
              </a:rPr>
              <a:t>流。</a:t>
            </a:r>
            <a:endParaRPr kumimoji="1" lang="en-US" altLang="zh-CN">
              <a:solidFill>
                <a:srgbClr val="C00000"/>
              </a:solidFill>
              <a:latin typeface="+mn-lt"/>
              <a:ea typeface="+mn-ea"/>
              <a:cs typeface="+mn-cs"/>
            </a:endParaRPr>
          </a:p>
        </p:txBody>
      </p:sp>
      <p:pic>
        <p:nvPicPr>
          <p:cNvPr id="1229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3315" name="Rectangle 3"/>
          <p:cNvSpPr>
            <a:spLocks noGrp="1"/>
          </p:cNvSpPr>
          <p:nvPr>
            <p:ph idx="1"/>
          </p:nvPr>
        </p:nvSpPr>
        <p:spPr>
          <a:xfrm>
            <a:off x="2095500" y="1571625"/>
            <a:ext cx="8143875" cy="4500563"/>
          </a:xfrm>
        </p:spPr>
        <p:txBody>
          <a:bodyPr vert="horz" wrap="square" lIns="91440" tIns="45720" rIns="91440" bIns="45720" anchor="t" anchorCtr="0"/>
          <a:p>
            <a:r>
              <a:rPr kumimoji="1" lang="zh-CN" altLang="zh-CN" dirty="0">
                <a:latin typeface="+mn-lt"/>
                <a:ea typeface="+mn-ea"/>
                <a:cs typeface="+mn-cs"/>
              </a:rPr>
              <a:t>Ｃ的数据文件由一连串的字符（或字节）组成，而不考虑行的界限，两行数据间不会自动加分隔符，对文件的存取是以字符（字节）为单位的。输入输出数据流的开始和结束仅受程序控制而不受物理符号（如回车换行符）控制，这就增加了处理的灵活性。这种文件称为</a:t>
            </a:r>
            <a:r>
              <a:rPr kumimoji="1" lang="zh-CN" altLang="zh-CN" dirty="0">
                <a:solidFill>
                  <a:srgbClr val="C00000"/>
                </a:solidFill>
                <a:latin typeface="+mn-lt"/>
                <a:ea typeface="+mn-ea"/>
                <a:cs typeface="+mn-cs"/>
              </a:rPr>
              <a:t>流式文件</a:t>
            </a:r>
            <a:r>
              <a:rPr kumimoji="1" lang="zh-CN" altLang="zh-CN" dirty="0">
                <a:latin typeface="+mn-lt"/>
                <a:ea typeface="+mn-ea"/>
                <a:cs typeface="+mn-cs"/>
              </a:rPr>
              <a:t>。</a:t>
            </a:r>
            <a:endParaRPr kumimoji="1" lang="en-US" altLang="zh-CN">
              <a:solidFill>
                <a:srgbClr val="C00000"/>
              </a:solidFill>
              <a:latin typeface="+mn-lt"/>
              <a:ea typeface="+mn-ea"/>
              <a:cs typeface="+mn-cs"/>
            </a:endParaRPr>
          </a:p>
        </p:txBody>
      </p:sp>
      <p:pic>
        <p:nvPicPr>
          <p:cNvPr id="1331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4339" name="Rectangle 3"/>
          <p:cNvSpPr>
            <a:spLocks noGrp="1"/>
          </p:cNvSpPr>
          <p:nvPr>
            <p:ph idx="1"/>
          </p:nvPr>
        </p:nvSpPr>
        <p:spPr>
          <a:xfrm>
            <a:off x="2095500" y="1571625"/>
            <a:ext cx="8143875" cy="4500563"/>
          </a:xfrm>
        </p:spPr>
        <p:txBody>
          <a:bodyPr vert="horz" wrap="square" lIns="91440" tIns="45720" rIns="91440" bIns="45720" anchor="t" anchorCtr="0"/>
          <a:p>
            <a:r>
              <a:rPr kumimoji="1" lang="zh-CN" altLang="zh-CN" dirty="0">
                <a:latin typeface="+mn-lt"/>
                <a:ea typeface="+mn-ea"/>
                <a:cs typeface="+mn-cs"/>
              </a:rPr>
              <a:t>文件要有一个唯一的文件标识，以便用户识别和引用。</a:t>
            </a:r>
            <a:endParaRPr kumimoji="1" lang="en-US" altLang="zh-CN">
              <a:latin typeface="+mn-lt"/>
              <a:ea typeface="+mn-ea"/>
              <a:cs typeface="+mn-cs"/>
            </a:endParaRPr>
          </a:p>
          <a:p>
            <a:r>
              <a:rPr kumimoji="1" lang="zh-CN" altLang="zh-CN" dirty="0">
                <a:latin typeface="+mn-lt"/>
                <a:ea typeface="+mn-ea"/>
                <a:cs typeface="+mn-cs"/>
              </a:rPr>
              <a:t>文件标识包括三部分：</a:t>
            </a:r>
            <a:endParaRPr kumimoji="1" lang="en-US" altLang="zh-CN">
              <a:latin typeface="+mn-lt"/>
              <a:ea typeface="+mn-ea"/>
              <a:cs typeface="+mn-cs"/>
            </a:endParaRPr>
          </a:p>
          <a:p>
            <a:pPr lvl="1">
              <a:buFont typeface="Wingdings" panose="05000000000000000000" pitchFamily="2" charset="2"/>
              <a:buNone/>
            </a:pPr>
            <a:r>
              <a:rPr kumimoji="1" lang="en-US" altLang="zh-CN">
                <a:latin typeface="+mn-lt"/>
                <a:ea typeface="+mn-ea"/>
              </a:rPr>
              <a:t>(1)</a:t>
            </a:r>
            <a:r>
              <a:rPr kumimoji="1" lang="zh-CN" altLang="zh-CN" dirty="0">
                <a:latin typeface="+mn-lt"/>
                <a:ea typeface="+mn-ea"/>
              </a:rPr>
              <a:t>文件路径</a:t>
            </a:r>
            <a:endParaRPr kumimoji="1" lang="en-US" altLang="zh-CN">
              <a:latin typeface="+mn-lt"/>
              <a:ea typeface="+mn-ea"/>
            </a:endParaRPr>
          </a:p>
          <a:p>
            <a:pPr lvl="1">
              <a:buFont typeface="Wingdings" panose="05000000000000000000" pitchFamily="2" charset="2"/>
              <a:buNone/>
            </a:pPr>
            <a:r>
              <a:rPr kumimoji="1" lang="en-US" altLang="zh-CN">
                <a:latin typeface="+mn-lt"/>
                <a:ea typeface="+mn-ea"/>
              </a:rPr>
              <a:t>(2)</a:t>
            </a:r>
            <a:r>
              <a:rPr kumimoji="1" lang="zh-CN" altLang="zh-CN" dirty="0">
                <a:latin typeface="+mn-lt"/>
                <a:ea typeface="+mn-ea"/>
              </a:rPr>
              <a:t>文件名主干</a:t>
            </a:r>
            <a:endParaRPr kumimoji="1" lang="en-US" altLang="zh-CN">
              <a:latin typeface="+mn-lt"/>
              <a:ea typeface="+mn-ea"/>
            </a:endParaRPr>
          </a:p>
          <a:p>
            <a:pPr lvl="1">
              <a:buFont typeface="Wingdings" panose="05000000000000000000" pitchFamily="2" charset="2"/>
              <a:buNone/>
            </a:pPr>
            <a:r>
              <a:rPr kumimoji="1" lang="en-US" altLang="zh-CN">
                <a:latin typeface="+mn-lt"/>
                <a:ea typeface="+mn-ea"/>
              </a:rPr>
              <a:t>(3)</a:t>
            </a:r>
            <a:r>
              <a:rPr kumimoji="1" lang="zh-CN" altLang="zh-CN" dirty="0">
                <a:latin typeface="+mn-lt"/>
                <a:ea typeface="+mn-ea"/>
              </a:rPr>
              <a:t>文件后缀</a:t>
            </a:r>
            <a:endParaRPr kumimoji="1" lang="en-US" altLang="zh-CN">
              <a:solidFill>
                <a:srgbClr val="C00000"/>
              </a:solidFill>
              <a:latin typeface="+mn-lt"/>
              <a:ea typeface="+mn-ea"/>
            </a:endParaRPr>
          </a:p>
        </p:txBody>
      </p:sp>
      <p:pic>
        <p:nvPicPr>
          <p:cNvPr id="1434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charRg st="25" end="36"/>
                                            </p:txEl>
                                          </p:spTgt>
                                        </p:tgtEl>
                                        <p:attrNameLst>
                                          <p:attrName>style.visibility</p:attrName>
                                        </p:attrNameLst>
                                      </p:cBhvr>
                                      <p:to>
                                        <p:strVal val="visible"/>
                                      </p:to>
                                    </p:set>
                                    <p:animEffect transition="in" filter="blinds(horizontal)">
                                      <p:cBhvr>
                                        <p:cTn id="7" dur="500"/>
                                        <p:tgtEl>
                                          <p:spTgt spid="14339">
                                            <p:txEl>
                                              <p:charRg st="25" end="3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339">
                                            <p:txEl>
                                              <p:charRg st="36" end="44"/>
                                            </p:txEl>
                                          </p:spTgt>
                                        </p:tgtEl>
                                        <p:attrNameLst>
                                          <p:attrName>style.visibility</p:attrName>
                                        </p:attrNameLst>
                                      </p:cBhvr>
                                      <p:to>
                                        <p:strVal val="visible"/>
                                      </p:to>
                                    </p:set>
                                    <p:animEffect transition="in" filter="blinds(horizontal)">
                                      <p:cBhvr>
                                        <p:cTn id="10" dur="500"/>
                                        <p:tgtEl>
                                          <p:spTgt spid="14339">
                                            <p:txEl>
                                              <p:charRg st="36" end="4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339">
                                            <p:txEl>
                                              <p:charRg st="44" end="53"/>
                                            </p:txEl>
                                          </p:spTgt>
                                        </p:tgtEl>
                                        <p:attrNameLst>
                                          <p:attrName>style.visibility</p:attrName>
                                        </p:attrNameLst>
                                      </p:cBhvr>
                                      <p:to>
                                        <p:strVal val="visible"/>
                                      </p:to>
                                    </p:set>
                                    <p:animEffect transition="in" filter="blinds(horizontal)">
                                      <p:cBhvr>
                                        <p:cTn id="13" dur="500"/>
                                        <p:tgtEl>
                                          <p:spTgt spid="14339">
                                            <p:txEl>
                                              <p:charRg st="44" end="5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339">
                                            <p:txEl>
                                              <p:charRg st="53" end="61"/>
                                            </p:txEl>
                                          </p:spTgt>
                                        </p:tgtEl>
                                        <p:attrNameLst>
                                          <p:attrName>style.visibility</p:attrName>
                                        </p:attrNameLst>
                                      </p:cBhvr>
                                      <p:to>
                                        <p:strVal val="visible"/>
                                      </p:to>
                                    </p:set>
                                    <p:animEffect transition="in" filter="blinds(horizontal)">
                                      <p:cBhvr>
                                        <p:cTn id="16" dur="500"/>
                                        <p:tgtEl>
                                          <p:spTgt spid="14339">
                                            <p:txEl>
                                              <p:charRg st="53" end="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idx="4294967295"/>
          </p:nvPr>
        </p:nvSpPr>
        <p:spPr>
          <a:xfrm>
            <a:off x="1809750" y="659607"/>
            <a:ext cx="8858250" cy="768350"/>
          </a:xfrm>
          <a:effectLst/>
        </p:spPr>
        <p:txBody>
          <a:bodyPr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5363" name="Rectangle 3"/>
          <p:cNvSpPr>
            <a:spLocks noGrp="1"/>
          </p:cNvSpPr>
          <p:nvPr>
            <p:ph type="body" idx="4294967295"/>
          </p:nvPr>
        </p:nvSpPr>
        <p:spPr>
          <a:xfrm>
            <a:off x="2095500" y="1571625"/>
            <a:ext cx="8143875" cy="3286125"/>
          </a:xfrm>
        </p:spPr>
        <p:txBody>
          <a:bodyPr vert="horz" wrap="square" lIns="91440" tIns="45720" rIns="91440" bIns="45720" anchor="t" anchorCtr="0"/>
          <a:p>
            <a:r>
              <a:rPr lang="zh-CN" altLang="zh-CN" dirty="0"/>
              <a:t>文件路径表示文件在外部存储设备中的位置。如：</a:t>
            </a:r>
            <a:endParaRPr lang="zh-CN" altLang="zh-CN" dirty="0"/>
          </a:p>
          <a:p>
            <a:pPr lvl="1">
              <a:buNone/>
            </a:pPr>
            <a:r>
              <a:rPr lang="en-US" altLang="zh-CN"/>
              <a:t>    D: \CC\temp\file1.dat</a:t>
            </a:r>
            <a:endParaRPr lang="zh-CN" altLang="zh-CN" dirty="0"/>
          </a:p>
          <a:p>
            <a:pPr lvl="1"/>
            <a:r>
              <a:rPr lang="zh-CN" altLang="zh-CN" dirty="0"/>
              <a:t>表示</a:t>
            </a:r>
            <a:r>
              <a:rPr lang="en-US" altLang="zh-CN"/>
              <a:t>file1.dat</a:t>
            </a:r>
            <a:r>
              <a:rPr lang="zh-CN" altLang="zh-CN" dirty="0"/>
              <a:t>文件存放在</a:t>
            </a:r>
            <a:r>
              <a:rPr lang="en-US" altLang="zh-CN"/>
              <a:t>D</a:t>
            </a:r>
            <a:r>
              <a:rPr lang="zh-CN" altLang="zh-CN" dirty="0"/>
              <a:t>盘中的</a:t>
            </a:r>
            <a:r>
              <a:rPr lang="en-US" altLang="zh-CN"/>
              <a:t>CC</a:t>
            </a:r>
            <a:r>
              <a:rPr lang="zh-CN" altLang="zh-CN" dirty="0"/>
              <a:t>目录下的</a:t>
            </a:r>
            <a:r>
              <a:rPr lang="en-US" altLang="zh-CN"/>
              <a:t>temp</a:t>
            </a:r>
            <a:r>
              <a:rPr lang="zh-CN" altLang="zh-CN" dirty="0"/>
              <a:t>子目录下面</a:t>
            </a:r>
            <a:endParaRPr lang="en-US" altLang="zh-CN">
              <a:solidFill>
                <a:srgbClr val="C00000"/>
              </a:solidFill>
            </a:endParaRPr>
          </a:p>
        </p:txBody>
      </p:sp>
      <p:sp>
        <p:nvSpPr>
          <p:cNvPr id="4" name="矩形 3"/>
          <p:cNvSpPr/>
          <p:nvPr/>
        </p:nvSpPr>
        <p:spPr>
          <a:xfrm>
            <a:off x="3095625" y="2857500"/>
            <a:ext cx="2786063" cy="571500"/>
          </a:xfrm>
          <a:prstGeom prst="rect">
            <a:avLst/>
          </a:prstGeom>
          <a:noFill/>
          <a:ln w="38100" cap="flat" cmpd="sng">
            <a:solidFill>
              <a:srgbClr val="00B0F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1952625" y="1785938"/>
            <a:ext cx="2357438" cy="714375"/>
          </a:xfrm>
          <a:prstGeom prst="wedgeRoundRectCallout">
            <a:avLst>
              <a:gd name="adj1" fmla="val 14769"/>
              <a:gd name="adj2" fmla="val 9406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3200" b="1" dirty="0">
                <a:solidFill>
                  <a:srgbClr val="C00000"/>
                </a:solidFill>
                <a:latin typeface="Arial" panose="020B0604020202020204" pitchFamily="34" charset="0"/>
              </a:rPr>
              <a:t>文件路径</a:t>
            </a:r>
            <a:endParaRPr lang="zh-CN" altLang="en-US" sz="3200" b="1" dirty="0">
              <a:solidFill>
                <a:srgbClr val="C00000"/>
              </a:solidFill>
              <a:latin typeface="Arial" panose="020B0604020202020204" pitchFamily="34" charset="0"/>
            </a:endParaRPr>
          </a:p>
        </p:txBody>
      </p:sp>
      <p:sp>
        <p:nvSpPr>
          <p:cNvPr id="6" name="椭圆 5"/>
          <p:cNvSpPr/>
          <p:nvPr/>
        </p:nvSpPr>
        <p:spPr>
          <a:xfrm>
            <a:off x="5810250" y="2857500"/>
            <a:ext cx="1000125" cy="571500"/>
          </a:xfrm>
          <a:prstGeom prst="ellipse">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4738688" y="1785938"/>
            <a:ext cx="2500312" cy="714375"/>
          </a:xfrm>
          <a:prstGeom prst="wedgeRoundRectCallout">
            <a:avLst>
              <a:gd name="adj1" fmla="val 14769"/>
              <a:gd name="adj2" fmla="val 9406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C00000"/>
                </a:solidFill>
                <a:latin typeface="Arial" panose="020B0604020202020204" pitchFamily="34" charset="0"/>
              </a:rPr>
              <a:t>文件名主干</a:t>
            </a:r>
            <a:endParaRPr lang="zh-CN" altLang="en-US" sz="3200" b="1" dirty="0">
              <a:solidFill>
                <a:srgbClr val="C00000"/>
              </a:solidFill>
              <a:latin typeface="Arial" panose="020B0604020202020204" pitchFamily="34" charset="0"/>
            </a:endParaRPr>
          </a:p>
        </p:txBody>
      </p:sp>
      <p:sp>
        <p:nvSpPr>
          <p:cNvPr id="8" name="椭圆 7"/>
          <p:cNvSpPr/>
          <p:nvPr/>
        </p:nvSpPr>
        <p:spPr>
          <a:xfrm>
            <a:off x="6881813" y="2857500"/>
            <a:ext cx="1000125" cy="571500"/>
          </a:xfrm>
          <a:prstGeom prst="ellipse">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圆角矩形标注 8"/>
          <p:cNvSpPr/>
          <p:nvPr/>
        </p:nvSpPr>
        <p:spPr>
          <a:xfrm>
            <a:off x="7524750" y="1785938"/>
            <a:ext cx="2143125" cy="714375"/>
          </a:xfrm>
          <a:prstGeom prst="wedgeRoundRectCallout">
            <a:avLst>
              <a:gd name="adj1" fmla="val -36667"/>
              <a:gd name="adj2" fmla="val 106333"/>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C00000"/>
                </a:solidFill>
                <a:latin typeface="Arial" panose="020B0604020202020204" pitchFamily="34" charset="0"/>
              </a:rPr>
              <a:t>文件后缀</a:t>
            </a:r>
            <a:endParaRPr lang="zh-CN" altLang="en-US" sz="3200" b="1" dirty="0">
              <a:solidFill>
                <a:srgbClr val="C00000"/>
              </a:solidFill>
              <a:latin typeface="Arial" panose="020B0604020202020204" pitchFamily="34" charset="0"/>
            </a:endParaRPr>
          </a:p>
        </p:txBody>
      </p:sp>
      <p:pic>
        <p:nvPicPr>
          <p:cNvPr id="1537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6387" name="Rectangle 3"/>
          <p:cNvSpPr>
            <a:spLocks noGrp="1"/>
          </p:cNvSpPr>
          <p:nvPr>
            <p:ph idx="1"/>
          </p:nvPr>
        </p:nvSpPr>
        <p:spPr>
          <a:xfrm>
            <a:off x="2095500" y="1571625"/>
            <a:ext cx="8143875" cy="3286125"/>
          </a:xfrm>
        </p:spPr>
        <p:txBody>
          <a:bodyPr vert="horz" wrap="square" lIns="91440" tIns="45720" rIns="91440" bIns="45720" anchor="t" anchorCtr="0"/>
          <a:p>
            <a:r>
              <a:rPr kumimoji="1" lang="zh-CN" altLang="zh-CN" dirty="0">
                <a:latin typeface="+mn-lt"/>
                <a:ea typeface="+mn-ea"/>
                <a:cs typeface="+mn-cs"/>
              </a:rPr>
              <a:t>文件路径表示文件在外部存储设备中的位置。如：</a:t>
            </a:r>
            <a:endParaRPr kumimoji="1" lang="zh-CN" altLang="zh-CN" dirty="0">
              <a:latin typeface="+mn-lt"/>
              <a:ea typeface="+mn-ea"/>
              <a:cs typeface="+mn-cs"/>
            </a:endParaRPr>
          </a:p>
          <a:p>
            <a:pPr lvl="1">
              <a:buFont typeface="Wingdings" panose="05000000000000000000" pitchFamily="2" charset="2"/>
              <a:buNone/>
            </a:pPr>
            <a:r>
              <a:rPr kumimoji="1" lang="en-US" altLang="zh-CN">
                <a:latin typeface="+mn-lt"/>
                <a:ea typeface="+mn-ea"/>
              </a:rPr>
              <a:t>    D: \CC\temp\file1.dat</a:t>
            </a:r>
            <a:endParaRPr kumimoji="1" lang="zh-CN" altLang="zh-CN" dirty="0">
              <a:latin typeface="+mn-lt"/>
              <a:ea typeface="+mn-ea"/>
            </a:endParaRPr>
          </a:p>
          <a:p>
            <a:pPr lvl="1"/>
            <a:r>
              <a:rPr kumimoji="1" lang="zh-CN" altLang="zh-CN" dirty="0">
                <a:latin typeface="+mn-lt"/>
                <a:ea typeface="+mn-ea"/>
              </a:rPr>
              <a:t>表示</a:t>
            </a:r>
            <a:r>
              <a:rPr kumimoji="1" lang="en-US" altLang="zh-CN">
                <a:latin typeface="+mn-lt"/>
                <a:ea typeface="+mn-ea"/>
              </a:rPr>
              <a:t>file1.dat</a:t>
            </a:r>
            <a:r>
              <a:rPr kumimoji="1" lang="zh-CN" altLang="zh-CN" dirty="0">
                <a:latin typeface="+mn-lt"/>
                <a:ea typeface="+mn-ea"/>
              </a:rPr>
              <a:t>文件存放在</a:t>
            </a:r>
            <a:r>
              <a:rPr kumimoji="1" lang="en-US" altLang="zh-CN">
                <a:latin typeface="+mn-lt"/>
                <a:ea typeface="+mn-ea"/>
              </a:rPr>
              <a:t>D</a:t>
            </a:r>
            <a:r>
              <a:rPr kumimoji="1" lang="zh-CN" altLang="zh-CN" dirty="0">
                <a:latin typeface="+mn-lt"/>
                <a:ea typeface="+mn-ea"/>
              </a:rPr>
              <a:t>盘中的</a:t>
            </a:r>
            <a:r>
              <a:rPr kumimoji="1" lang="en-US" altLang="zh-CN">
                <a:latin typeface="+mn-lt"/>
                <a:ea typeface="+mn-ea"/>
              </a:rPr>
              <a:t>CC</a:t>
            </a:r>
            <a:r>
              <a:rPr kumimoji="1" lang="zh-CN" altLang="zh-CN" dirty="0">
                <a:latin typeface="+mn-lt"/>
                <a:ea typeface="+mn-ea"/>
              </a:rPr>
              <a:t>目录下的</a:t>
            </a:r>
            <a:r>
              <a:rPr kumimoji="1" lang="en-US" altLang="zh-CN">
                <a:latin typeface="+mn-lt"/>
                <a:ea typeface="+mn-ea"/>
              </a:rPr>
              <a:t>temp</a:t>
            </a:r>
            <a:r>
              <a:rPr kumimoji="1" lang="zh-CN" altLang="zh-CN" dirty="0">
                <a:latin typeface="+mn-lt"/>
                <a:ea typeface="+mn-ea"/>
              </a:rPr>
              <a:t>子目录下面</a:t>
            </a:r>
            <a:endParaRPr kumimoji="1" lang="en-US" altLang="zh-CN">
              <a:solidFill>
                <a:srgbClr val="C00000"/>
              </a:solidFill>
              <a:latin typeface="+mn-lt"/>
              <a:ea typeface="+mn-ea"/>
            </a:endParaRPr>
          </a:p>
        </p:txBody>
      </p:sp>
      <p:sp>
        <p:nvSpPr>
          <p:cNvPr id="4" name="矩形 3"/>
          <p:cNvSpPr/>
          <p:nvPr/>
        </p:nvSpPr>
        <p:spPr>
          <a:xfrm>
            <a:off x="3095625" y="2857500"/>
            <a:ext cx="4800600" cy="571500"/>
          </a:xfrm>
          <a:prstGeom prst="rect">
            <a:avLst/>
          </a:prstGeom>
          <a:noFill/>
          <a:ln w="38100" cap="flat" cmpd="sng">
            <a:solidFill>
              <a:srgbClr val="00B0F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4738688" y="1785938"/>
            <a:ext cx="2005012" cy="714375"/>
          </a:xfrm>
          <a:prstGeom prst="wedgeRoundRectCallout">
            <a:avLst>
              <a:gd name="adj1" fmla="val 30759"/>
              <a:gd name="adj2" fmla="val 9400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C00000"/>
                </a:solidFill>
                <a:latin typeface="Arial" panose="020B0604020202020204" pitchFamily="34" charset="0"/>
              </a:rPr>
              <a:t>文件名</a:t>
            </a:r>
            <a:endParaRPr lang="zh-CN" altLang="en-US" sz="3200" b="1" dirty="0">
              <a:solidFill>
                <a:srgbClr val="C00000"/>
              </a:solidFill>
              <a:latin typeface="Arial" panose="020B0604020202020204" pitchFamily="34" charset="0"/>
            </a:endParaRPr>
          </a:p>
        </p:txBody>
      </p:sp>
      <p:pic>
        <p:nvPicPr>
          <p:cNvPr id="1639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idx="4294967295"/>
          </p:nvPr>
        </p:nvSpPr>
        <p:spPr>
          <a:xfrm>
            <a:off x="1809750" y="659607"/>
            <a:ext cx="8858250" cy="768350"/>
          </a:xfrm>
          <a:effectLst/>
        </p:spPr>
        <p:txBody>
          <a:bodyPr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7411" name="Rectangle 3"/>
          <p:cNvSpPr>
            <a:spLocks noGrp="1"/>
          </p:cNvSpPr>
          <p:nvPr>
            <p:ph type="body" idx="4294967295"/>
          </p:nvPr>
        </p:nvSpPr>
        <p:spPr>
          <a:xfrm>
            <a:off x="2095500" y="1571625"/>
            <a:ext cx="8143875" cy="3286125"/>
          </a:xfrm>
        </p:spPr>
        <p:txBody>
          <a:bodyPr vert="horz" wrap="square" lIns="91440" tIns="45720" rIns="91440" bIns="45720" anchor="t" anchorCtr="0"/>
          <a:p>
            <a:r>
              <a:rPr lang="zh-CN" altLang="zh-CN" dirty="0"/>
              <a:t>文件路径表示文件在外部存储设备中的位置。如：</a:t>
            </a:r>
            <a:endParaRPr lang="zh-CN" altLang="zh-CN" dirty="0"/>
          </a:p>
          <a:p>
            <a:pPr lvl="1">
              <a:buNone/>
            </a:pPr>
            <a:r>
              <a:rPr lang="en-US" altLang="zh-CN"/>
              <a:t>    D: \CC\temp\file1.dat</a:t>
            </a:r>
            <a:endParaRPr lang="zh-CN" altLang="zh-CN" dirty="0"/>
          </a:p>
          <a:p>
            <a:pPr lvl="1"/>
            <a:r>
              <a:rPr lang="zh-CN" altLang="zh-CN" dirty="0"/>
              <a:t>表示</a:t>
            </a:r>
            <a:r>
              <a:rPr lang="en-US" altLang="zh-CN"/>
              <a:t>file1.dat</a:t>
            </a:r>
            <a:r>
              <a:rPr lang="zh-CN" altLang="zh-CN" dirty="0"/>
              <a:t>文件存放在</a:t>
            </a:r>
            <a:r>
              <a:rPr lang="en-US" altLang="zh-CN"/>
              <a:t>D</a:t>
            </a:r>
            <a:r>
              <a:rPr lang="zh-CN" altLang="zh-CN" dirty="0"/>
              <a:t>盘中的</a:t>
            </a:r>
            <a:r>
              <a:rPr lang="en-US" altLang="zh-CN"/>
              <a:t>CC</a:t>
            </a:r>
            <a:r>
              <a:rPr lang="zh-CN" altLang="zh-CN" dirty="0"/>
              <a:t>目录下的</a:t>
            </a:r>
            <a:r>
              <a:rPr lang="en-US" altLang="zh-CN"/>
              <a:t>temp</a:t>
            </a:r>
            <a:r>
              <a:rPr lang="zh-CN" altLang="zh-CN" dirty="0"/>
              <a:t>子目录下面</a:t>
            </a:r>
            <a:endParaRPr lang="en-US" altLang="zh-CN">
              <a:solidFill>
                <a:srgbClr val="C00000"/>
              </a:solidFill>
            </a:endParaRPr>
          </a:p>
        </p:txBody>
      </p:sp>
      <p:pic>
        <p:nvPicPr>
          <p:cNvPr id="1741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
        <p:nvSpPr>
          <p:cNvPr id="6" name="椭圆 5"/>
          <p:cNvSpPr/>
          <p:nvPr/>
        </p:nvSpPr>
        <p:spPr>
          <a:xfrm>
            <a:off x="5810250" y="2857500"/>
            <a:ext cx="1000125" cy="571500"/>
          </a:xfrm>
          <a:prstGeom prst="ellipse">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4738688" y="1268413"/>
            <a:ext cx="3517900" cy="1231900"/>
          </a:xfrm>
          <a:prstGeom prst="wedgeRoundRectCallout">
            <a:avLst>
              <a:gd name="adj1" fmla="val -3972"/>
              <a:gd name="adj2" fmla="val 7551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3200" b="1" dirty="0">
                <a:solidFill>
                  <a:srgbClr val="C00000"/>
                </a:solidFill>
                <a:latin typeface="Arial" panose="020B0604020202020204" pitchFamily="34" charset="0"/>
              </a:rPr>
              <a:t>命名规则遵循标识符的命名规则</a:t>
            </a:r>
            <a:endParaRPr lang="zh-CN" altLang="en-US" sz="3200" b="1" dirty="0">
              <a:solidFill>
                <a:srgbClr val="C00000"/>
              </a:solidFill>
              <a:latin typeface="Arial" panose="020B0604020202020204" pitchFamily="34"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idx="4294967295"/>
          </p:nvPr>
        </p:nvSpPr>
        <p:spPr>
          <a:xfrm>
            <a:off x="1809750" y="659607"/>
            <a:ext cx="8858250" cy="768350"/>
          </a:xfrm>
          <a:effectLst/>
        </p:spPr>
        <p:txBody>
          <a:bodyPr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8435" name="Rectangle 3"/>
          <p:cNvSpPr>
            <a:spLocks noGrp="1"/>
          </p:cNvSpPr>
          <p:nvPr>
            <p:ph type="body" idx="4294967295"/>
          </p:nvPr>
        </p:nvSpPr>
        <p:spPr>
          <a:xfrm>
            <a:off x="2095500" y="1571625"/>
            <a:ext cx="8143875" cy="3286125"/>
          </a:xfrm>
        </p:spPr>
        <p:txBody>
          <a:bodyPr vert="horz" wrap="square" lIns="91440" tIns="45720" rIns="91440" bIns="45720" anchor="t" anchorCtr="0"/>
          <a:p>
            <a:r>
              <a:rPr lang="zh-CN" altLang="zh-CN" dirty="0"/>
              <a:t>文件路径表示文件在外部存储设备中的位置。如：</a:t>
            </a:r>
            <a:endParaRPr lang="zh-CN" altLang="zh-CN" dirty="0"/>
          </a:p>
          <a:p>
            <a:pPr lvl="1">
              <a:buNone/>
            </a:pPr>
            <a:r>
              <a:rPr lang="en-US" altLang="zh-CN"/>
              <a:t>    D: \CC\temp\file1.dat</a:t>
            </a:r>
            <a:endParaRPr lang="zh-CN" altLang="zh-CN" dirty="0"/>
          </a:p>
          <a:p>
            <a:pPr lvl="1"/>
            <a:r>
              <a:rPr lang="zh-CN" altLang="zh-CN" dirty="0"/>
              <a:t>表示</a:t>
            </a:r>
            <a:r>
              <a:rPr lang="en-US" altLang="zh-CN"/>
              <a:t>file1.dat</a:t>
            </a:r>
            <a:r>
              <a:rPr lang="zh-CN" altLang="zh-CN" dirty="0"/>
              <a:t>文件存放在</a:t>
            </a:r>
            <a:r>
              <a:rPr lang="en-US" altLang="zh-CN"/>
              <a:t>D</a:t>
            </a:r>
            <a:r>
              <a:rPr lang="zh-CN" altLang="zh-CN" dirty="0"/>
              <a:t>盘中的</a:t>
            </a:r>
            <a:r>
              <a:rPr lang="en-US" altLang="zh-CN"/>
              <a:t>CC</a:t>
            </a:r>
            <a:r>
              <a:rPr lang="zh-CN" altLang="zh-CN" dirty="0"/>
              <a:t>目录下的</a:t>
            </a:r>
            <a:r>
              <a:rPr lang="en-US" altLang="zh-CN"/>
              <a:t>temp</a:t>
            </a:r>
            <a:r>
              <a:rPr lang="zh-CN" altLang="zh-CN" dirty="0"/>
              <a:t>子目录下面</a:t>
            </a:r>
            <a:endParaRPr lang="en-US" altLang="zh-CN">
              <a:solidFill>
                <a:srgbClr val="C00000"/>
              </a:solidFill>
            </a:endParaRPr>
          </a:p>
        </p:txBody>
      </p:sp>
      <p:pic>
        <p:nvPicPr>
          <p:cNvPr id="1843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
        <p:nvSpPr>
          <p:cNvPr id="6" name="椭圆 5"/>
          <p:cNvSpPr/>
          <p:nvPr/>
        </p:nvSpPr>
        <p:spPr>
          <a:xfrm>
            <a:off x="6824663" y="2857500"/>
            <a:ext cx="1000125" cy="571500"/>
          </a:xfrm>
          <a:prstGeom prst="ellipse">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2855913" y="620713"/>
            <a:ext cx="6192837" cy="1728787"/>
          </a:xfrm>
          <a:prstGeom prst="wedgeRoundRectCallout">
            <a:avLst>
              <a:gd name="adj1" fmla="val 23083"/>
              <a:gd name="adj2" fmla="val 79569"/>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3200" b="1" dirty="0">
                <a:solidFill>
                  <a:srgbClr val="C00000"/>
                </a:solidFill>
                <a:latin typeface="Arial" panose="020B0604020202020204" pitchFamily="34" charset="0"/>
              </a:rPr>
              <a:t>一般不超过</a:t>
            </a:r>
            <a:r>
              <a:rPr lang="en-US" altLang="zh-CN" sz="3200" b="1">
                <a:solidFill>
                  <a:srgbClr val="C00000"/>
                </a:solidFill>
                <a:latin typeface="Arial" panose="020B0604020202020204" pitchFamily="34" charset="0"/>
              </a:rPr>
              <a:t>3</a:t>
            </a:r>
            <a:r>
              <a:rPr lang="zh-CN" altLang="zh-CN" sz="3200" b="1" dirty="0">
                <a:solidFill>
                  <a:srgbClr val="C00000"/>
                </a:solidFill>
                <a:latin typeface="Arial" panose="020B0604020202020204" pitchFamily="34" charset="0"/>
              </a:rPr>
              <a:t>个字母</a:t>
            </a:r>
            <a:r>
              <a:rPr lang="zh-CN" altLang="en-US" sz="3200" b="1" dirty="0">
                <a:solidFill>
                  <a:srgbClr val="C00000"/>
                </a:solidFill>
                <a:latin typeface="Arial" panose="020B0604020202020204" pitchFamily="34" charset="0"/>
              </a:rPr>
              <a:t>（</a:t>
            </a:r>
            <a:r>
              <a:rPr lang="en-US" altLang="zh-CN" sz="3200" b="1">
                <a:solidFill>
                  <a:srgbClr val="C00000"/>
                </a:solidFill>
                <a:latin typeface="Arial" panose="020B0604020202020204" pitchFamily="34" charset="0"/>
              </a:rPr>
              <a:t>doc</a:t>
            </a:r>
            <a:r>
              <a:rPr lang="zh-CN" altLang="en-US" sz="3200" b="1" dirty="0">
                <a:solidFill>
                  <a:srgbClr val="C00000"/>
                </a:solidFill>
                <a:latin typeface="Arial" panose="020B0604020202020204" pitchFamily="34" charset="0"/>
              </a:rPr>
              <a:t>、</a:t>
            </a:r>
            <a:r>
              <a:rPr lang="en-US" altLang="zh-CN" sz="3200" b="1">
                <a:solidFill>
                  <a:srgbClr val="C00000"/>
                </a:solidFill>
                <a:latin typeface="Arial" panose="020B0604020202020204" pitchFamily="34" charset="0"/>
              </a:rPr>
              <a:t>txt</a:t>
            </a:r>
            <a:r>
              <a:rPr lang="zh-CN" altLang="en-US" sz="3200" b="1" dirty="0">
                <a:solidFill>
                  <a:srgbClr val="C00000"/>
                </a:solidFill>
                <a:latin typeface="Arial" panose="020B0604020202020204" pitchFamily="34" charset="0"/>
              </a:rPr>
              <a:t>、</a:t>
            </a:r>
            <a:r>
              <a:rPr lang="en-US" altLang="zh-CN" sz="3200" b="1" err="1">
                <a:solidFill>
                  <a:srgbClr val="C00000"/>
                </a:solidFill>
                <a:latin typeface="Arial" panose="020B0604020202020204" pitchFamily="34" charset="0"/>
              </a:rPr>
              <a:t>dat</a:t>
            </a:r>
            <a:r>
              <a:rPr lang="zh-CN" altLang="en-US" sz="3200" b="1" dirty="0">
                <a:solidFill>
                  <a:srgbClr val="C00000"/>
                </a:solidFill>
                <a:latin typeface="Arial" panose="020B0604020202020204" pitchFamily="34" charset="0"/>
              </a:rPr>
              <a:t>、</a:t>
            </a:r>
            <a:r>
              <a:rPr lang="en-US" altLang="zh-CN" sz="3200" b="1">
                <a:solidFill>
                  <a:srgbClr val="C00000"/>
                </a:solidFill>
                <a:latin typeface="Arial" panose="020B0604020202020204" pitchFamily="34" charset="0"/>
              </a:rPr>
              <a:t>c</a:t>
            </a:r>
            <a:r>
              <a:rPr lang="zh-CN" altLang="en-US" sz="3200" b="1" dirty="0">
                <a:solidFill>
                  <a:srgbClr val="C00000"/>
                </a:solidFill>
                <a:latin typeface="Arial" panose="020B0604020202020204" pitchFamily="34" charset="0"/>
              </a:rPr>
              <a:t>、</a:t>
            </a:r>
            <a:r>
              <a:rPr lang="en-US" altLang="zh-CN" sz="3200" b="1" err="1">
                <a:solidFill>
                  <a:srgbClr val="C00000"/>
                </a:solidFill>
                <a:latin typeface="Arial" panose="020B0604020202020204" pitchFamily="34" charset="0"/>
              </a:rPr>
              <a:t>cpp</a:t>
            </a:r>
            <a:r>
              <a:rPr lang="zh-CN" altLang="en-US" sz="3200" b="1" dirty="0">
                <a:solidFill>
                  <a:srgbClr val="C00000"/>
                </a:solidFill>
                <a:latin typeface="Arial" panose="020B0604020202020204" pitchFamily="34" charset="0"/>
              </a:rPr>
              <a:t>、</a:t>
            </a:r>
            <a:r>
              <a:rPr lang="en-US" altLang="zh-CN" sz="3200" b="1" err="1">
                <a:solidFill>
                  <a:srgbClr val="C00000"/>
                </a:solidFill>
                <a:latin typeface="Arial" panose="020B0604020202020204" pitchFamily="34" charset="0"/>
              </a:rPr>
              <a:t>obj</a:t>
            </a:r>
            <a:r>
              <a:rPr lang="zh-CN" altLang="en-US" sz="3200" b="1" dirty="0">
                <a:solidFill>
                  <a:srgbClr val="C00000"/>
                </a:solidFill>
                <a:latin typeface="Arial" panose="020B0604020202020204" pitchFamily="34" charset="0"/>
              </a:rPr>
              <a:t>、</a:t>
            </a:r>
            <a:r>
              <a:rPr lang="en-US" altLang="zh-CN" sz="3200" b="1">
                <a:solidFill>
                  <a:srgbClr val="C00000"/>
                </a:solidFill>
                <a:latin typeface="Arial" panose="020B0604020202020204" pitchFamily="34" charset="0"/>
              </a:rPr>
              <a:t>exe</a:t>
            </a:r>
            <a:r>
              <a:rPr lang="zh-CN" altLang="en-US" sz="3200" b="1" dirty="0">
                <a:solidFill>
                  <a:srgbClr val="C00000"/>
                </a:solidFill>
                <a:latin typeface="Arial" panose="020B0604020202020204" pitchFamily="34" charset="0"/>
              </a:rPr>
              <a:t>、</a:t>
            </a:r>
            <a:r>
              <a:rPr lang="en-US" altLang="zh-CN" sz="3200" b="1" err="1">
                <a:solidFill>
                  <a:srgbClr val="C00000"/>
                </a:solidFill>
                <a:latin typeface="Arial" panose="020B0604020202020204" pitchFamily="34" charset="0"/>
              </a:rPr>
              <a:t>ppt</a:t>
            </a:r>
            <a:r>
              <a:rPr lang="zh-CN" altLang="en-US" sz="3200" b="1" dirty="0">
                <a:solidFill>
                  <a:srgbClr val="C00000"/>
                </a:solidFill>
                <a:latin typeface="Arial" panose="020B0604020202020204" pitchFamily="34" charset="0"/>
              </a:rPr>
              <a:t>、</a:t>
            </a:r>
            <a:r>
              <a:rPr lang="en-US" altLang="zh-CN" sz="3200" b="1">
                <a:solidFill>
                  <a:srgbClr val="C00000"/>
                </a:solidFill>
                <a:latin typeface="Arial" panose="020B0604020202020204" pitchFamily="34" charset="0"/>
              </a:rPr>
              <a:t>bmp</a:t>
            </a:r>
            <a:r>
              <a:rPr lang="zh-CN" altLang="en-US" sz="3200" b="1" dirty="0">
                <a:solidFill>
                  <a:srgbClr val="C00000"/>
                </a:solidFill>
                <a:latin typeface="Arial" panose="020B0604020202020204" pitchFamily="34" charset="0"/>
              </a:rPr>
              <a:t>等）</a:t>
            </a:r>
            <a:endParaRPr lang="zh-CN" altLang="en-US" sz="3200" b="1" dirty="0">
              <a:solidFill>
                <a:srgbClr val="C00000"/>
              </a:solidFill>
              <a:latin typeface="Arial" panose="020B0604020202020204" pitchFamily="34"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文件的分类</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7411" name="Rectangle 3"/>
          <p:cNvSpPr>
            <a:spLocks noGrp="1"/>
          </p:cNvSpPr>
          <p:nvPr>
            <p:ph idx="1"/>
          </p:nvPr>
        </p:nvSpPr>
        <p:spPr>
          <a:xfrm>
            <a:off x="2095500" y="1571625"/>
            <a:ext cx="8143875" cy="4500563"/>
          </a:xfrm>
        </p:spPr>
        <p:txBody>
          <a:bodyPr vert="horz" wrap="square" lIns="91440" tIns="45720" rIns="91440" bIns="45720" anchor="t" anchorCtr="0"/>
          <a:p>
            <a:r>
              <a:rPr kumimoji="1" lang="zh-CN" altLang="zh-CN" dirty="0">
                <a:latin typeface="+mn-lt"/>
                <a:ea typeface="+mn-ea"/>
                <a:cs typeface="+mn-cs"/>
              </a:rPr>
              <a:t>根据数据的组织形式，数据文件可分为</a:t>
            </a:r>
            <a:r>
              <a:rPr kumimoji="1" lang="en-US" altLang="zh-CN" dirty="0">
                <a:solidFill>
                  <a:srgbClr val="C00000"/>
                </a:solidFill>
                <a:latin typeface="+mn-lt"/>
                <a:ea typeface="+mn-ea"/>
                <a:cs typeface="+mn-cs"/>
              </a:rPr>
              <a:t>ASCII</a:t>
            </a:r>
            <a:r>
              <a:rPr kumimoji="1" lang="zh-CN" altLang="zh-CN" dirty="0">
                <a:solidFill>
                  <a:srgbClr val="C00000"/>
                </a:solidFill>
                <a:latin typeface="+mn-lt"/>
                <a:ea typeface="+mn-ea"/>
                <a:cs typeface="+mn-cs"/>
              </a:rPr>
              <a:t>文件</a:t>
            </a:r>
            <a:r>
              <a:rPr kumimoji="1" lang="zh-CN" altLang="zh-CN" dirty="0">
                <a:latin typeface="+mn-lt"/>
                <a:ea typeface="+mn-ea"/>
                <a:cs typeface="+mn-cs"/>
              </a:rPr>
              <a:t>和</a:t>
            </a:r>
            <a:r>
              <a:rPr kumimoji="1" lang="zh-CN" altLang="zh-CN" dirty="0">
                <a:solidFill>
                  <a:srgbClr val="C00000"/>
                </a:solidFill>
                <a:latin typeface="+mn-lt"/>
                <a:ea typeface="+mn-ea"/>
                <a:cs typeface="+mn-cs"/>
              </a:rPr>
              <a:t>二进制文件</a:t>
            </a:r>
            <a:r>
              <a:rPr kumimoji="1" lang="zh-CN" altLang="zh-CN" dirty="0">
                <a:latin typeface="+mn-lt"/>
                <a:ea typeface="+mn-ea"/>
                <a:cs typeface="+mn-cs"/>
              </a:rPr>
              <a:t>。</a:t>
            </a:r>
            <a:endParaRPr kumimoji="1" lang="zh-CN" altLang="zh-CN" dirty="0">
              <a:latin typeface="+mn-lt"/>
              <a:ea typeface="+mn-ea"/>
              <a:cs typeface="+mn-cs"/>
            </a:endParaRPr>
          </a:p>
          <a:p>
            <a:pPr lvl="1"/>
            <a:r>
              <a:rPr kumimoji="1" lang="zh-CN" altLang="zh-CN" dirty="0">
                <a:latin typeface="+mn-lt"/>
                <a:ea typeface="+mn-ea"/>
              </a:rPr>
              <a:t>数据在内存中是以二进制形式存储的，如果不加转换地输出到外存，就是</a:t>
            </a:r>
            <a:r>
              <a:rPr kumimoji="1" lang="zh-CN" altLang="zh-CN" dirty="0">
                <a:solidFill>
                  <a:srgbClr val="0000CC"/>
                </a:solidFill>
                <a:latin typeface="+mn-lt"/>
                <a:ea typeface="+mn-ea"/>
              </a:rPr>
              <a:t>二进制文件</a:t>
            </a:r>
            <a:endParaRPr kumimoji="1" lang="en-US" altLang="zh-CN" dirty="0">
              <a:solidFill>
                <a:srgbClr val="0000CC"/>
              </a:solidFill>
              <a:latin typeface="+mn-lt"/>
              <a:ea typeface="+mn-ea"/>
            </a:endParaRPr>
          </a:p>
          <a:p>
            <a:pPr lvl="1"/>
            <a:r>
              <a:rPr kumimoji="1" lang="zh-CN" altLang="zh-CN" dirty="0">
                <a:latin typeface="+mn-lt"/>
                <a:ea typeface="+mn-ea"/>
              </a:rPr>
              <a:t>如果要求在外存上以</a:t>
            </a:r>
            <a:r>
              <a:rPr kumimoji="1" lang="en-US" altLang="zh-CN" dirty="0">
                <a:latin typeface="+mn-lt"/>
                <a:ea typeface="+mn-ea"/>
              </a:rPr>
              <a:t>ASCII</a:t>
            </a:r>
            <a:r>
              <a:rPr kumimoji="1" lang="zh-CN" altLang="zh-CN" dirty="0">
                <a:latin typeface="+mn-lt"/>
                <a:ea typeface="+mn-ea"/>
              </a:rPr>
              <a:t>代码形式存储，则需要在存储前进行转换</a:t>
            </a:r>
            <a:endParaRPr kumimoji="1" lang="en-US" altLang="zh-CN" dirty="0">
              <a:latin typeface="+mn-lt"/>
              <a:ea typeface="+mn-ea"/>
            </a:endParaRPr>
          </a:p>
          <a:p>
            <a:pPr lvl="1"/>
            <a:r>
              <a:rPr kumimoji="1" lang="en-US" altLang="zh-CN" dirty="0">
                <a:latin typeface="+mn-lt"/>
                <a:ea typeface="+mn-ea"/>
              </a:rPr>
              <a:t>ASCII</a:t>
            </a:r>
            <a:r>
              <a:rPr kumimoji="1" lang="zh-CN" altLang="zh-CN" dirty="0">
                <a:latin typeface="+mn-lt"/>
                <a:ea typeface="+mn-ea"/>
              </a:rPr>
              <a:t>文件又称文本文件，每一个字节放一个字符的</a:t>
            </a:r>
            <a:r>
              <a:rPr kumimoji="1" lang="en-US" altLang="zh-CN" dirty="0">
                <a:latin typeface="+mn-lt"/>
                <a:ea typeface="+mn-ea"/>
              </a:rPr>
              <a:t>ASCII</a:t>
            </a:r>
            <a:r>
              <a:rPr kumimoji="1" lang="zh-CN" altLang="zh-CN" dirty="0">
                <a:latin typeface="+mn-lt"/>
                <a:ea typeface="+mn-ea"/>
              </a:rPr>
              <a:t>代码</a:t>
            </a:r>
            <a:endParaRPr kumimoji="1" lang="en-US" altLang="zh-CN" dirty="0">
              <a:solidFill>
                <a:srgbClr val="C00000"/>
              </a:solidFill>
              <a:latin typeface="+mn-lt"/>
              <a:ea typeface="+mn-ea"/>
            </a:endParaRPr>
          </a:p>
        </p:txBody>
      </p:sp>
      <p:pic>
        <p:nvPicPr>
          <p:cNvPr id="1946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32" end="70"/>
                                            </p:txEl>
                                          </p:spTgt>
                                        </p:tgtEl>
                                        <p:attrNameLst>
                                          <p:attrName>style.visibility</p:attrName>
                                        </p:attrNameLst>
                                      </p:cBhvr>
                                      <p:to>
                                        <p:strVal val="visible"/>
                                      </p:to>
                                    </p:set>
                                    <p:animEffect transition="in" filter="blinds(horizontal)">
                                      <p:cBhvr>
                                        <p:cTn id="7" dur="500"/>
                                        <p:tgtEl>
                                          <p:spTgt spid="17411">
                                            <p:txEl>
                                              <p:charRg st="32" end="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charRg st="70" end="103"/>
                                            </p:txEl>
                                          </p:spTgt>
                                        </p:tgtEl>
                                        <p:attrNameLst>
                                          <p:attrName>style.visibility</p:attrName>
                                        </p:attrNameLst>
                                      </p:cBhvr>
                                      <p:to>
                                        <p:strVal val="visible"/>
                                      </p:to>
                                    </p:set>
                                    <p:animEffect transition="in" filter="blinds(horizontal)">
                                      <p:cBhvr>
                                        <p:cTn id="12" dur="500"/>
                                        <p:tgtEl>
                                          <p:spTgt spid="17411">
                                            <p:txEl>
                                              <p:charRg st="70" end="10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11">
                                            <p:txEl>
                                              <p:charRg st="103" end="136"/>
                                            </p:txEl>
                                          </p:spTgt>
                                        </p:tgtEl>
                                        <p:attrNameLst>
                                          <p:attrName>style.visibility</p:attrName>
                                        </p:attrNameLst>
                                      </p:cBhvr>
                                      <p:to>
                                        <p:strVal val="visible"/>
                                      </p:to>
                                    </p:set>
                                    <p:animEffect transition="in" filter="blinds(horizontal)">
                                      <p:cBhvr>
                                        <p:cTn id="17" dur="500"/>
                                        <p:tgtEl>
                                          <p:spTgt spid="17411">
                                            <p:txEl>
                                              <p:charRg st="103"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12192000" cy="6858635"/>
          </a:xfrm>
          <a:prstGeom prst="rect">
            <a:avLst/>
          </a:prstGeom>
          <a:blipFill rotWithShape="1">
            <a:blip r:embed="rId2"/>
            <a:stretch>
              <a:fillRect/>
            </a:stretch>
          </a:blipFill>
        </p:spPr>
        <p:txBody>
          <a:bodyPr wrap="square" rtlCol="0">
            <a:noAutofit/>
          </a:bodyPr>
          <a:p>
            <a:pPr algn="l">
              <a:buClrTx/>
              <a:buSzTx/>
              <a:buFontTx/>
            </a:pPr>
            <a:endParaRPr lang="zh-CN" altLang="en-US" sz="1600">
              <a:latin typeface="宋体" panose="02010600030101010101" pitchFamily="2" charset="-122"/>
              <a:cs typeface="宋体" panose="02010600030101010101" pitchFamily="2" charset="-122"/>
            </a:endParaRPr>
          </a:p>
        </p:txBody>
      </p:sp>
      <p:sp>
        <p:nvSpPr>
          <p:cNvPr id="6" name="文本框 5"/>
          <p:cNvSpPr txBox="1"/>
          <p:nvPr/>
        </p:nvSpPr>
        <p:spPr>
          <a:xfrm>
            <a:off x="2172970" y="1350010"/>
            <a:ext cx="8876030" cy="2676525"/>
          </a:xfrm>
          <a:prstGeom prst="rect">
            <a:avLst/>
          </a:prstGeom>
          <a:noFill/>
        </p:spPr>
        <p:txBody>
          <a:bodyPr wrap="square" rtlCol="0">
            <a:spAutoFit/>
          </a:bodyPr>
          <a:p>
            <a:r>
              <a:rPr lang="zh-CN" altLang="en-US" sz="2400" b="1">
                <a:latin typeface="宋体" panose="02010600030101010101" pitchFamily="2" charset="-122"/>
                <a:cs typeface="宋体" panose="02010600030101010101" pitchFamily="2" charset="-122"/>
                <a:sym typeface="+mn-ea"/>
              </a:rPr>
              <a:t>案例</a:t>
            </a:r>
            <a:r>
              <a:rPr lang="zh-CN" altLang="en-US" sz="2400">
                <a:latin typeface="宋体" panose="02010600030101010101" pitchFamily="2" charset="-122"/>
                <a:cs typeface="宋体" panose="02010600030101010101" pitchFamily="2" charset="-122"/>
                <a:sym typeface="+mn-ea"/>
              </a:rPr>
              <a:t>：</a:t>
            </a:r>
            <a:r>
              <a:rPr sz="2400">
                <a:latin typeface="华文新魏" panose="02010800040101010101" charset="-122"/>
                <a:ea typeface="华文新魏" panose="02010800040101010101" charset="-122"/>
                <a:cs typeface="华文新魏" panose="02010800040101010101" charset="-122"/>
                <a:sym typeface="+mn-ea"/>
              </a:rPr>
              <a:t>2022</a:t>
            </a:r>
            <a:r>
              <a:rPr sz="2400">
                <a:latin typeface="华文新魏" panose="02010800040101010101" charset="-122"/>
                <a:ea typeface="华文新魏" panose="02010800040101010101" charset="-122"/>
                <a:cs typeface="华文新魏" panose="02010800040101010101" charset="-122"/>
                <a:sym typeface="+mn-ea"/>
              </a:rPr>
              <a:t>年吉林市的疫情发生后，</a:t>
            </a:r>
            <a:r>
              <a:rPr lang="zh-CN" sz="2400">
                <a:latin typeface="华文新魏" panose="02010800040101010101" charset="-122"/>
                <a:ea typeface="华文新魏" panose="02010800040101010101" charset="-122"/>
                <a:cs typeface="华文新魏" panose="02010800040101010101" charset="-122"/>
                <a:sym typeface="+mn-ea"/>
              </a:rPr>
              <a:t>我们学院的</a:t>
            </a:r>
            <a:r>
              <a:rPr sz="2400">
                <a:latin typeface="华文新魏" panose="02010800040101010101" charset="-122"/>
                <a:ea typeface="华文新魏" panose="02010800040101010101" charset="-122"/>
                <a:cs typeface="华文新魏" panose="02010800040101010101" charset="-122"/>
                <a:sym typeface="+mn-ea"/>
              </a:rPr>
              <a:t>在校大学生积极响应</a:t>
            </a:r>
            <a:r>
              <a:rPr lang="zh-CN" sz="2400">
                <a:latin typeface="华文新魏" panose="02010800040101010101" charset="-122"/>
                <a:ea typeface="华文新魏" panose="02010800040101010101" charset="-122"/>
                <a:cs typeface="华文新魏" panose="02010800040101010101" charset="-122"/>
                <a:sym typeface="+mn-ea"/>
              </a:rPr>
              <a:t>学校的</a:t>
            </a:r>
            <a:r>
              <a:rPr sz="2400">
                <a:latin typeface="华文新魏" panose="02010800040101010101" charset="-122"/>
                <a:ea typeface="华文新魏" panose="02010800040101010101" charset="-122"/>
                <a:cs typeface="华文新魏" panose="02010800040101010101" charset="-122"/>
                <a:sym typeface="+mn-ea"/>
              </a:rPr>
              <a:t>号召，成立</a:t>
            </a:r>
            <a:r>
              <a:rPr lang="zh-CN" sz="2400">
                <a:latin typeface="华文新魏" panose="02010800040101010101" charset="-122"/>
                <a:ea typeface="华文新魏" panose="02010800040101010101" charset="-122"/>
                <a:cs typeface="华文新魏" panose="02010800040101010101" charset="-122"/>
                <a:sym typeface="+mn-ea"/>
              </a:rPr>
              <a:t>学生</a:t>
            </a:r>
            <a:r>
              <a:rPr sz="2400">
                <a:latin typeface="华文新魏" panose="02010800040101010101" charset="-122"/>
                <a:ea typeface="华文新魏" panose="02010800040101010101" charset="-122"/>
                <a:cs typeface="华文新魏" panose="02010800040101010101" charset="-122"/>
                <a:sym typeface="+mn-ea"/>
              </a:rPr>
              <a:t>防疫志愿服务队，为此次无硝烟之战投身。</a:t>
            </a:r>
            <a:r>
              <a:rPr lang="zh-CN" sz="2400">
                <a:latin typeface="华文新魏" panose="02010800040101010101" charset="-122"/>
                <a:ea typeface="华文新魏" panose="02010800040101010101" charset="-122"/>
                <a:cs typeface="华文新魏" panose="02010800040101010101" charset="-122"/>
                <a:sym typeface="+mn-ea"/>
              </a:rPr>
              <a:t>他</a:t>
            </a:r>
            <a:r>
              <a:rPr sz="2400">
                <a:latin typeface="华文新魏" panose="02010800040101010101" charset="-122"/>
                <a:ea typeface="华文新魏" panose="02010800040101010101" charset="-122"/>
                <a:cs typeface="华文新魏" panose="02010800040101010101" charset="-122"/>
                <a:sym typeface="+mn-ea"/>
              </a:rPr>
              <a:t>们的主动与坚定，让我们看到了青年应有的勇敢与担当；</a:t>
            </a:r>
            <a:r>
              <a:rPr lang="zh-CN" sz="2400">
                <a:latin typeface="华文新魏" panose="02010800040101010101" charset="-122"/>
                <a:ea typeface="华文新魏" panose="02010800040101010101" charset="-122"/>
                <a:cs typeface="华文新魏" panose="02010800040101010101" charset="-122"/>
                <a:sym typeface="+mn-ea"/>
              </a:rPr>
              <a:t>他</a:t>
            </a:r>
            <a:r>
              <a:rPr sz="2400">
                <a:latin typeface="华文新魏" panose="02010800040101010101" charset="-122"/>
                <a:ea typeface="华文新魏" panose="02010800040101010101" charset="-122"/>
                <a:cs typeface="华文新魏" panose="02010800040101010101" charset="-122"/>
                <a:sym typeface="+mn-ea"/>
              </a:rPr>
              <a:t>们的坚守与执著，让我们看到了青年应有的责任与奉献！为防控传染病疫情而努力奋斗的他们，不负韶华，贡献了“青春的力量”。</a:t>
            </a:r>
            <a:endParaRPr sz="2400">
              <a:latin typeface="华文新魏" panose="02010800040101010101" charset="-122"/>
              <a:ea typeface="华文新魏" panose="02010800040101010101" charset="-122"/>
              <a:cs typeface="华文新魏" panose="02010800040101010101" charset="-122"/>
              <a:sym typeface="+mn-ea"/>
            </a:endParaRPr>
          </a:p>
          <a:p>
            <a:endParaRPr lang="zh-CN" altLang="en-US" sz="2400"/>
          </a:p>
        </p:txBody>
      </p:sp>
    </p:spTree>
  </p:cSld>
  <p:clrMapOvr>
    <a:masterClrMapping/>
  </p:clrMapOvr>
  <p:transition spd="med">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文件的分类</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8435" name="Rectangle 3"/>
          <p:cNvSpPr>
            <a:spLocks noGrp="1"/>
          </p:cNvSpPr>
          <p:nvPr>
            <p:ph idx="1"/>
          </p:nvPr>
        </p:nvSpPr>
        <p:spPr>
          <a:xfrm>
            <a:off x="2095500" y="1571625"/>
            <a:ext cx="8143875" cy="4071938"/>
          </a:xfrm>
        </p:spPr>
        <p:txBody>
          <a:bodyPr vert="horz" wrap="square" lIns="91440" tIns="45720" rIns="91440" bIns="45720" anchor="t" anchorCtr="0"/>
          <a:p>
            <a:r>
              <a:rPr kumimoji="1" lang="zh-CN" altLang="zh-CN" dirty="0">
                <a:latin typeface="+mn-lt"/>
                <a:ea typeface="+mn-ea"/>
                <a:cs typeface="+mn-cs"/>
              </a:rPr>
              <a:t>字符一律以</a:t>
            </a:r>
            <a:r>
              <a:rPr kumimoji="1" lang="en-US" altLang="zh-CN" dirty="0">
                <a:latin typeface="+mn-lt"/>
                <a:ea typeface="+mn-ea"/>
                <a:cs typeface="+mn-cs"/>
              </a:rPr>
              <a:t>ASCII</a:t>
            </a:r>
            <a:r>
              <a:rPr kumimoji="1" lang="zh-CN" altLang="zh-CN" dirty="0">
                <a:latin typeface="+mn-lt"/>
                <a:ea typeface="+mn-ea"/>
                <a:cs typeface="+mn-cs"/>
              </a:rPr>
              <a:t>形式存储</a:t>
            </a:r>
            <a:endParaRPr kumimoji="1" lang="en-US" altLang="zh-CN" dirty="0">
              <a:latin typeface="+mn-lt"/>
              <a:ea typeface="+mn-ea"/>
              <a:cs typeface="+mn-cs"/>
            </a:endParaRPr>
          </a:p>
          <a:p>
            <a:r>
              <a:rPr kumimoji="1" lang="zh-CN" altLang="zh-CN" dirty="0">
                <a:latin typeface="+mn-lt"/>
                <a:ea typeface="+mn-ea"/>
                <a:cs typeface="+mn-cs"/>
              </a:rPr>
              <a:t>数值型数据既可以用</a:t>
            </a:r>
            <a:r>
              <a:rPr kumimoji="1" lang="en-US" altLang="zh-CN" dirty="0">
                <a:latin typeface="+mn-lt"/>
                <a:ea typeface="+mn-ea"/>
                <a:cs typeface="+mn-cs"/>
              </a:rPr>
              <a:t>ASCII</a:t>
            </a:r>
            <a:r>
              <a:rPr kumimoji="1" lang="zh-CN" altLang="zh-CN" dirty="0">
                <a:latin typeface="+mn-lt"/>
                <a:ea typeface="+mn-ea"/>
                <a:cs typeface="+mn-cs"/>
              </a:rPr>
              <a:t>形式存储，也可以用二进制形式存储</a:t>
            </a:r>
            <a:endParaRPr kumimoji="1" lang="en-US" altLang="zh-CN" dirty="0">
              <a:latin typeface="+mn-lt"/>
              <a:ea typeface="+mn-ea"/>
              <a:cs typeface="+mn-cs"/>
            </a:endParaRPr>
          </a:p>
          <a:p>
            <a:pPr lvl="1"/>
            <a:r>
              <a:rPr kumimoji="1" lang="zh-CN" altLang="zh-CN" dirty="0">
                <a:latin typeface="+mn-lt"/>
                <a:ea typeface="+mn-ea"/>
              </a:rPr>
              <a:t>如有整数</a:t>
            </a:r>
            <a:r>
              <a:rPr kumimoji="1" lang="en-US" altLang="zh-CN" dirty="0">
                <a:latin typeface="+mn-lt"/>
                <a:ea typeface="+mn-ea"/>
              </a:rPr>
              <a:t>10000</a:t>
            </a:r>
            <a:r>
              <a:rPr kumimoji="1" lang="zh-CN" altLang="zh-CN" dirty="0">
                <a:latin typeface="+mn-lt"/>
                <a:ea typeface="+mn-ea"/>
              </a:rPr>
              <a:t>，如果用</a:t>
            </a:r>
            <a:r>
              <a:rPr kumimoji="1" lang="en-US" altLang="zh-CN" dirty="0">
                <a:latin typeface="+mn-lt"/>
                <a:ea typeface="+mn-ea"/>
              </a:rPr>
              <a:t>ASCII</a:t>
            </a:r>
            <a:r>
              <a:rPr kumimoji="1" lang="zh-CN" altLang="zh-CN" dirty="0">
                <a:latin typeface="+mn-lt"/>
                <a:ea typeface="+mn-ea"/>
              </a:rPr>
              <a:t>码形式输出到磁盘，则在磁盘中占５个字节</a:t>
            </a:r>
            <a:r>
              <a:rPr kumimoji="1" lang="en-US" altLang="zh-CN" dirty="0">
                <a:latin typeface="+mn-lt"/>
                <a:ea typeface="+mn-ea"/>
              </a:rPr>
              <a:t>(</a:t>
            </a:r>
            <a:r>
              <a:rPr kumimoji="1" lang="zh-CN" altLang="zh-CN" dirty="0">
                <a:latin typeface="+mn-lt"/>
                <a:ea typeface="+mn-ea"/>
              </a:rPr>
              <a:t>每一个字符占一个字节</a:t>
            </a:r>
            <a:r>
              <a:rPr kumimoji="1" lang="en-US" altLang="zh-CN" dirty="0">
                <a:latin typeface="+mn-lt"/>
                <a:ea typeface="+mn-ea"/>
              </a:rPr>
              <a:t>)</a:t>
            </a:r>
            <a:r>
              <a:rPr kumimoji="1" lang="zh-CN" altLang="zh-CN" dirty="0">
                <a:latin typeface="+mn-lt"/>
                <a:ea typeface="+mn-ea"/>
              </a:rPr>
              <a:t>，而用二进制形式输出，则在磁盘上只占</a:t>
            </a:r>
            <a:r>
              <a:rPr kumimoji="1" lang="en-US" altLang="zh-CN" dirty="0">
                <a:latin typeface="+mn-lt"/>
                <a:ea typeface="+mn-ea"/>
              </a:rPr>
              <a:t>4</a:t>
            </a:r>
            <a:r>
              <a:rPr kumimoji="1" lang="zh-CN" altLang="zh-CN" dirty="0">
                <a:latin typeface="+mn-lt"/>
                <a:ea typeface="+mn-ea"/>
              </a:rPr>
              <a:t>个字节</a:t>
            </a:r>
            <a:r>
              <a:rPr kumimoji="1" lang="en-US" altLang="zh-CN" dirty="0">
                <a:latin typeface="+mn-lt"/>
                <a:ea typeface="+mn-ea"/>
              </a:rPr>
              <a:t>(</a:t>
            </a:r>
            <a:r>
              <a:rPr kumimoji="1" lang="zh-CN" altLang="zh-CN" dirty="0">
                <a:latin typeface="+mn-lt"/>
                <a:ea typeface="+mn-ea"/>
              </a:rPr>
              <a:t>用</a:t>
            </a:r>
            <a:r>
              <a:rPr kumimoji="1" lang="en-US" altLang="zh-CN" dirty="0">
                <a:latin typeface="+mn-lt"/>
                <a:ea typeface="+mn-ea"/>
              </a:rPr>
              <a:t>VC++ C</a:t>
            </a:r>
            <a:r>
              <a:rPr kumimoji="1" lang="zh-CN" altLang="zh-CN" dirty="0">
                <a:latin typeface="+mn-lt"/>
                <a:ea typeface="+mn-ea"/>
              </a:rPr>
              <a:t>时</a:t>
            </a:r>
            <a:r>
              <a:rPr kumimoji="1" lang="en-US" altLang="zh-CN" dirty="0">
                <a:latin typeface="+mn-lt"/>
                <a:ea typeface="+mn-ea"/>
              </a:rPr>
              <a:t>)</a:t>
            </a:r>
            <a:endParaRPr kumimoji="1" lang="en-US" altLang="zh-CN" dirty="0">
              <a:solidFill>
                <a:srgbClr val="C00000"/>
              </a:solidFill>
              <a:latin typeface="+mn-lt"/>
              <a:ea typeface="+mn-ea"/>
            </a:endParaRPr>
          </a:p>
        </p:txBody>
      </p:sp>
      <p:pic>
        <p:nvPicPr>
          <p:cNvPr id="20484"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charRg st="15" end="46"/>
                                            </p:txEl>
                                          </p:spTgt>
                                        </p:tgtEl>
                                        <p:attrNameLst>
                                          <p:attrName>style.visibility</p:attrName>
                                        </p:attrNameLst>
                                      </p:cBhvr>
                                      <p:to>
                                        <p:strVal val="visible"/>
                                      </p:to>
                                    </p:set>
                                    <p:animEffect transition="in" filter="blinds(horizontal)">
                                      <p:cBhvr>
                                        <p:cTn id="7" dur="500"/>
                                        <p:tgtEl>
                                          <p:spTgt spid="18435">
                                            <p:txEl>
                                              <p:charRg st="15"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charRg st="46" end="128"/>
                                            </p:txEl>
                                          </p:spTgt>
                                        </p:tgtEl>
                                        <p:attrNameLst>
                                          <p:attrName>style.visibility</p:attrName>
                                        </p:attrNameLst>
                                      </p:cBhvr>
                                      <p:to>
                                        <p:strVal val="visible"/>
                                      </p:to>
                                    </p:set>
                                    <p:animEffect transition="in" filter="blinds(horizontal)">
                                      <p:cBhvr>
                                        <p:cTn id="12" dur="500"/>
                                        <p:tgtEl>
                                          <p:spTgt spid="18435">
                                            <p:txEl>
                                              <p:charRg st="46"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文件的分类</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graphicFrame>
        <p:nvGraphicFramePr>
          <p:cNvPr id="5" name="表格 4"/>
          <p:cNvGraphicFramePr>
            <a:graphicFrameLocks noGrp="1"/>
          </p:cNvGraphicFramePr>
          <p:nvPr/>
        </p:nvGraphicFramePr>
        <p:xfrm>
          <a:off x="1738313" y="2130425"/>
          <a:ext cx="8715375" cy="428628"/>
        </p:xfrm>
        <a:graphic>
          <a:graphicData uri="http://schemas.openxmlformats.org/drawingml/2006/table">
            <a:tbl>
              <a:tblPr firstRow="1" bandRow="1">
                <a:tableStyleId>{5C22544A-7EE6-4342-B048-85BDC9FD1C3A}</a:tableStyleId>
              </a:tblPr>
              <a:tblGrid>
                <a:gridCol w="1743075"/>
                <a:gridCol w="1743075"/>
                <a:gridCol w="1743075"/>
                <a:gridCol w="1743075"/>
                <a:gridCol w="1743075"/>
              </a:tblGrid>
              <a:tr h="428628">
                <a:tc>
                  <a:txBody>
                    <a:bodyPr/>
                    <a:lstStyle/>
                    <a:p>
                      <a:pPr algn="ctr"/>
                      <a:r>
                        <a:rPr lang="en-US" altLang="zh-CN" sz="2100" dirty="0" smtClean="0">
                          <a:solidFill>
                            <a:srgbClr val="9D138D"/>
                          </a:solidFill>
                        </a:rPr>
                        <a:t>00110001</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00110000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00110000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00110000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00110000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21521" name="TextBox 5"/>
          <p:cNvSpPr txBox="1"/>
          <p:nvPr/>
        </p:nvSpPr>
        <p:spPr>
          <a:xfrm>
            <a:off x="2095500" y="2701925"/>
            <a:ext cx="1357313"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1</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
        <p:nvSpPr>
          <p:cNvPr id="21522" name="TextBox 6"/>
          <p:cNvSpPr txBox="1"/>
          <p:nvPr/>
        </p:nvSpPr>
        <p:spPr>
          <a:xfrm>
            <a:off x="3810000" y="2701925"/>
            <a:ext cx="1357313"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0</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
        <p:nvSpPr>
          <p:cNvPr id="21523" name="TextBox 7"/>
          <p:cNvSpPr txBox="1"/>
          <p:nvPr/>
        </p:nvSpPr>
        <p:spPr>
          <a:xfrm>
            <a:off x="5453063" y="2701925"/>
            <a:ext cx="1357312"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0</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
        <p:nvSpPr>
          <p:cNvPr id="21524" name="TextBox 8"/>
          <p:cNvSpPr txBox="1"/>
          <p:nvPr/>
        </p:nvSpPr>
        <p:spPr>
          <a:xfrm>
            <a:off x="7167563" y="2701925"/>
            <a:ext cx="1357312"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0</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
        <p:nvSpPr>
          <p:cNvPr id="21525" name="TextBox 9"/>
          <p:cNvSpPr txBox="1"/>
          <p:nvPr/>
        </p:nvSpPr>
        <p:spPr>
          <a:xfrm>
            <a:off x="8882063" y="2701925"/>
            <a:ext cx="1357312"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0</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
        <p:nvSpPr>
          <p:cNvPr id="21526" name="TextBox 10"/>
          <p:cNvSpPr txBox="1"/>
          <p:nvPr/>
        </p:nvSpPr>
        <p:spPr>
          <a:xfrm>
            <a:off x="4452938" y="1500188"/>
            <a:ext cx="2928937" cy="583565"/>
          </a:xfrm>
          <a:prstGeom prst="rect">
            <a:avLst/>
          </a:prstGeom>
          <a:noFill/>
          <a:ln w="9525">
            <a:noFill/>
          </a:ln>
        </p:spPr>
        <p:txBody>
          <a:bodyPr>
            <a:spAutoFit/>
          </a:bodyPr>
          <a:p>
            <a:pPr algn="ctr"/>
            <a:r>
              <a:rPr lang="en-US" altLang="zh-CN" sz="3200" b="1" dirty="0">
                <a:latin typeface="Arial" panose="020B0604020202020204" pitchFamily="34" charset="0"/>
              </a:rPr>
              <a:t>ASCII</a:t>
            </a:r>
            <a:r>
              <a:rPr lang="zh-CN" altLang="en-US" sz="3200" b="1" dirty="0">
                <a:latin typeface="Arial" panose="020B0604020202020204" pitchFamily="34" charset="0"/>
              </a:rPr>
              <a:t>形式</a:t>
            </a:r>
            <a:endParaRPr lang="zh-CN" altLang="en-US" sz="3200" b="1" dirty="0">
              <a:latin typeface="Arial" panose="020B0604020202020204" pitchFamily="34" charset="0"/>
            </a:endParaRPr>
          </a:p>
        </p:txBody>
      </p:sp>
      <p:graphicFrame>
        <p:nvGraphicFramePr>
          <p:cNvPr id="12" name="表格 11"/>
          <p:cNvGraphicFramePr>
            <a:graphicFrameLocks noGrp="1"/>
          </p:cNvGraphicFramePr>
          <p:nvPr/>
        </p:nvGraphicFramePr>
        <p:xfrm>
          <a:off x="2595563" y="4572000"/>
          <a:ext cx="6972300" cy="428628"/>
        </p:xfrm>
        <a:graphic>
          <a:graphicData uri="http://schemas.openxmlformats.org/drawingml/2006/table">
            <a:tbl>
              <a:tblPr firstRow="1" bandRow="1">
                <a:tableStyleId>{5C22544A-7EE6-4342-B048-85BDC9FD1C3A}</a:tableStyleId>
              </a:tblPr>
              <a:tblGrid>
                <a:gridCol w="1743075"/>
                <a:gridCol w="1743075"/>
                <a:gridCol w="1743075"/>
                <a:gridCol w="1743075"/>
              </a:tblGrid>
              <a:tr h="428628">
                <a:tc>
                  <a:txBody>
                    <a:bodyPr/>
                    <a:lstStyle/>
                    <a:p>
                      <a:pPr algn="ctr"/>
                      <a:r>
                        <a:rPr lang="en-US" altLang="zh-CN" sz="2100" dirty="0" smtClean="0">
                          <a:solidFill>
                            <a:srgbClr val="9D138D"/>
                          </a:solidFill>
                        </a:rPr>
                        <a:t>00000000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00000000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00100111</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100" dirty="0" smtClean="0">
                          <a:solidFill>
                            <a:srgbClr val="9D138D"/>
                          </a:solidFill>
                        </a:rPr>
                        <a:t>00010000</a:t>
                      </a:r>
                      <a:endParaRPr lang="zh-CN" altLang="en-US" sz="2100"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21539" name="TextBox 17"/>
          <p:cNvSpPr txBox="1"/>
          <p:nvPr/>
        </p:nvSpPr>
        <p:spPr>
          <a:xfrm>
            <a:off x="4452938" y="3941763"/>
            <a:ext cx="2928937" cy="583565"/>
          </a:xfrm>
          <a:prstGeom prst="rect">
            <a:avLst/>
          </a:prstGeom>
          <a:noFill/>
          <a:ln w="9525">
            <a:noFill/>
          </a:ln>
        </p:spPr>
        <p:txBody>
          <a:bodyPr>
            <a:spAutoFit/>
          </a:bodyPr>
          <a:p>
            <a:pPr algn="ctr"/>
            <a:r>
              <a:rPr lang="zh-CN" altLang="en-US" sz="3200" b="1" dirty="0">
                <a:latin typeface="Arial" panose="020B0604020202020204" pitchFamily="34" charset="0"/>
              </a:rPr>
              <a:t>二进制形式</a:t>
            </a:r>
            <a:endParaRPr lang="zh-CN" altLang="en-US" sz="3200" b="1" dirty="0">
              <a:latin typeface="Arial" panose="020B0604020202020204" pitchFamily="34" charset="0"/>
            </a:endParaRPr>
          </a:p>
        </p:txBody>
      </p:sp>
      <p:sp>
        <p:nvSpPr>
          <p:cNvPr id="21540" name="TextBox 18"/>
          <p:cNvSpPr txBox="1"/>
          <p:nvPr/>
        </p:nvSpPr>
        <p:spPr>
          <a:xfrm>
            <a:off x="4953000" y="5072063"/>
            <a:ext cx="2143125"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10000</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pic>
        <p:nvPicPr>
          <p:cNvPr id="2154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文件缓冲区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2531" name="Rectangle 3"/>
          <p:cNvSpPr>
            <a:spLocks noGrp="1"/>
          </p:cNvSpPr>
          <p:nvPr>
            <p:ph idx="1"/>
          </p:nvPr>
        </p:nvSpPr>
        <p:spPr>
          <a:xfrm>
            <a:off x="2095500" y="1571625"/>
            <a:ext cx="8143875" cy="4071938"/>
          </a:xfrm>
        </p:spPr>
        <p:txBody>
          <a:bodyPr vert="horz" wrap="square" lIns="91440" tIns="45720" rIns="91440" bIns="45720" anchor="t" anchorCtr="0"/>
          <a:p>
            <a:r>
              <a:rPr kumimoji="1" lang="en-US" altLang="zh-CN" dirty="0">
                <a:latin typeface="+mn-lt"/>
                <a:ea typeface="+mn-ea"/>
                <a:cs typeface="+mn-cs"/>
              </a:rPr>
              <a:t>ANSI C</a:t>
            </a:r>
            <a:r>
              <a:rPr kumimoji="1" lang="zh-CN" altLang="zh-CN" dirty="0">
                <a:latin typeface="+mn-lt"/>
                <a:ea typeface="+mn-ea"/>
                <a:cs typeface="+mn-cs"/>
              </a:rPr>
              <a:t>标准采用“缓冲文件系统”处理数据文件</a:t>
            </a:r>
            <a:endParaRPr kumimoji="1" lang="en-US" altLang="zh-CN" dirty="0">
              <a:latin typeface="+mn-lt"/>
              <a:ea typeface="+mn-ea"/>
              <a:cs typeface="+mn-cs"/>
            </a:endParaRPr>
          </a:p>
          <a:p>
            <a:r>
              <a:rPr kumimoji="1" lang="zh-CN" altLang="zh-CN" dirty="0">
                <a:latin typeface="+mn-lt"/>
                <a:ea typeface="+mn-ea"/>
                <a:cs typeface="+mn-cs"/>
              </a:rPr>
              <a:t>所谓</a:t>
            </a:r>
            <a:r>
              <a:rPr kumimoji="1" lang="zh-CN" altLang="zh-CN" dirty="0">
                <a:solidFill>
                  <a:srgbClr val="C00000"/>
                </a:solidFill>
                <a:latin typeface="+mn-lt"/>
                <a:ea typeface="+mn-ea"/>
                <a:cs typeface="+mn-cs"/>
              </a:rPr>
              <a:t>缓冲文件系统</a:t>
            </a:r>
            <a:r>
              <a:rPr kumimoji="1" lang="zh-CN" altLang="zh-CN" dirty="0">
                <a:latin typeface="+mn-lt"/>
                <a:ea typeface="+mn-ea"/>
                <a:cs typeface="+mn-cs"/>
              </a:rPr>
              <a:t>是指系统自动地在内存区为程序中每一个正在使用的文件开辟一个文件缓冲区</a:t>
            </a:r>
            <a:endParaRPr kumimoji="1" lang="en-US" altLang="zh-CN" dirty="0">
              <a:solidFill>
                <a:srgbClr val="C00000"/>
              </a:solidFill>
              <a:latin typeface="+mn-lt"/>
              <a:ea typeface="+mn-ea"/>
              <a:cs typeface="+mn-cs"/>
            </a:endParaRPr>
          </a:p>
        </p:txBody>
      </p:sp>
      <p:pic>
        <p:nvPicPr>
          <p:cNvPr id="2253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文件缓冲区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7" name="Rectangle 3"/>
          <p:cNvSpPr>
            <a:spLocks noGrp="1"/>
          </p:cNvSpPr>
          <p:nvPr>
            <p:ph idx="1"/>
          </p:nvPr>
        </p:nvSpPr>
        <p:spPr>
          <a:xfrm>
            <a:off x="2095500" y="1571625"/>
            <a:ext cx="8143875" cy="4429125"/>
          </a:xfrm>
        </p:spPr>
        <p:txBody>
          <a:bodyPr vert="horz" wrap="square" lIns="91440" tIns="45720" rIns="91440" bIns="45720" anchor="t" anchorCtr="0"/>
          <a:p>
            <a:r>
              <a:rPr kumimoji="1" lang="zh-CN" altLang="zh-CN" dirty="0">
                <a:latin typeface="+mn-lt"/>
                <a:ea typeface="+mn-ea"/>
                <a:cs typeface="+mn-cs"/>
              </a:rPr>
              <a:t>从内存向磁盘输出数据必须先送到内存中的缓冲区，装满缓冲区后才一起送到磁盘去</a:t>
            </a:r>
            <a:endParaRPr kumimoji="1" lang="en-US" altLang="zh-CN" dirty="0">
              <a:latin typeface="+mn-lt"/>
              <a:ea typeface="+mn-ea"/>
              <a:cs typeface="+mn-cs"/>
            </a:endParaRPr>
          </a:p>
          <a:p>
            <a:r>
              <a:rPr kumimoji="1" lang="zh-CN" altLang="zh-CN" dirty="0">
                <a:latin typeface="+mn-lt"/>
                <a:ea typeface="+mn-ea"/>
                <a:cs typeface="+mn-cs"/>
              </a:rPr>
              <a:t>如果从磁盘向计算机读入数据，则一次从磁盘文件将一批数据输入到内存缓冲区（充满缓冲区），然后再从缓冲区逐个地将数据送到程序数据区（给程序变量）</a:t>
            </a:r>
            <a:endParaRPr kumimoji="1" lang="en-US" altLang="zh-CN" dirty="0">
              <a:solidFill>
                <a:srgbClr val="C00000"/>
              </a:solidFill>
              <a:latin typeface="+mn-lt"/>
              <a:ea typeface="+mn-ea"/>
              <a:cs typeface="+mn-cs"/>
            </a:endParaRPr>
          </a:p>
        </p:txBody>
      </p:sp>
      <p:pic>
        <p:nvPicPr>
          <p:cNvPr id="2355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charRg st="38" end="109"/>
                                            </p:txEl>
                                          </p:spTgt>
                                        </p:tgtEl>
                                        <p:attrNameLst>
                                          <p:attrName>style.visibility</p:attrName>
                                        </p:attrNameLst>
                                      </p:cBhvr>
                                      <p:to>
                                        <p:strVal val="visible"/>
                                      </p:to>
                                    </p:set>
                                    <p:animEffect transition="in" filter="blinds(horizontal)">
                                      <p:cBhvr>
                                        <p:cTn id="7" dur="500"/>
                                        <p:tgtEl>
                                          <p:spTgt spid="21507">
                                            <p:txEl>
                                              <p:charRg st="38"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文件缓冲区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 name="矩形 4"/>
          <p:cNvSpPr/>
          <p:nvPr/>
        </p:nvSpPr>
        <p:spPr>
          <a:xfrm>
            <a:off x="2166938" y="2428875"/>
            <a:ext cx="5572125" cy="357187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 name="矩形 5"/>
          <p:cNvSpPr/>
          <p:nvPr/>
        </p:nvSpPr>
        <p:spPr>
          <a:xfrm>
            <a:off x="2381250" y="3857625"/>
            <a:ext cx="1857375" cy="100012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TextBox 6"/>
          <p:cNvSpPr txBox="1"/>
          <p:nvPr/>
        </p:nvSpPr>
        <p:spPr>
          <a:xfrm>
            <a:off x="2381250" y="3286125"/>
            <a:ext cx="2071688" cy="521970"/>
          </a:xfrm>
          <a:prstGeom prst="rect">
            <a:avLst/>
          </a:prstGeom>
          <a:noFill/>
          <a:ln w="9525">
            <a:noFill/>
          </a:ln>
        </p:spPr>
        <p:txBody>
          <a:bodyPr>
            <a:spAutoFit/>
          </a:bodyPr>
          <a:p>
            <a:r>
              <a:rPr lang="zh-CN" altLang="en-US" sz="2800" b="1" dirty="0">
                <a:latin typeface="Arial" panose="020B0604020202020204" pitchFamily="34" charset="0"/>
              </a:rPr>
              <a:t>程序数据区</a:t>
            </a:r>
            <a:endParaRPr lang="zh-CN" altLang="en-US" sz="2800" b="1" dirty="0">
              <a:latin typeface="Arial" panose="020B0604020202020204" pitchFamily="34" charset="0"/>
            </a:endParaRPr>
          </a:p>
        </p:txBody>
      </p:sp>
      <p:sp>
        <p:nvSpPr>
          <p:cNvPr id="8" name="矩形 7"/>
          <p:cNvSpPr/>
          <p:nvPr/>
        </p:nvSpPr>
        <p:spPr>
          <a:xfrm>
            <a:off x="5024438" y="3143250"/>
            <a:ext cx="2500312" cy="71437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TextBox 8"/>
          <p:cNvSpPr txBox="1"/>
          <p:nvPr/>
        </p:nvSpPr>
        <p:spPr>
          <a:xfrm>
            <a:off x="4810125" y="2571750"/>
            <a:ext cx="2857500" cy="521970"/>
          </a:xfrm>
          <a:prstGeom prst="rect">
            <a:avLst/>
          </a:prstGeom>
          <a:noFill/>
          <a:ln w="9525">
            <a:noFill/>
          </a:ln>
        </p:spPr>
        <p:txBody>
          <a:bodyPr>
            <a:spAutoFit/>
          </a:bodyPr>
          <a:p>
            <a:pPr algn="ctr"/>
            <a:r>
              <a:rPr lang="zh-CN" altLang="en-US" sz="2800" b="1" dirty="0">
                <a:latin typeface="Arial" panose="020B0604020202020204" pitchFamily="34" charset="0"/>
              </a:rPr>
              <a:t>输出文件缓冲区</a:t>
            </a:r>
            <a:endParaRPr lang="zh-CN" altLang="en-US" sz="2800" b="1" dirty="0">
              <a:latin typeface="Arial" panose="020B0604020202020204" pitchFamily="34" charset="0"/>
            </a:endParaRPr>
          </a:p>
        </p:txBody>
      </p:sp>
      <p:sp>
        <p:nvSpPr>
          <p:cNvPr id="10" name="矩形 9"/>
          <p:cNvSpPr/>
          <p:nvPr/>
        </p:nvSpPr>
        <p:spPr>
          <a:xfrm>
            <a:off x="5024438" y="5000625"/>
            <a:ext cx="2500312" cy="71437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 name="TextBox 10"/>
          <p:cNvSpPr txBox="1"/>
          <p:nvPr/>
        </p:nvSpPr>
        <p:spPr>
          <a:xfrm>
            <a:off x="4810125" y="4429125"/>
            <a:ext cx="2857500" cy="521970"/>
          </a:xfrm>
          <a:prstGeom prst="rect">
            <a:avLst/>
          </a:prstGeom>
          <a:noFill/>
          <a:ln w="9525">
            <a:noFill/>
          </a:ln>
        </p:spPr>
        <p:txBody>
          <a:bodyPr>
            <a:spAutoFit/>
          </a:bodyPr>
          <a:p>
            <a:pPr algn="ctr"/>
            <a:r>
              <a:rPr lang="zh-CN" altLang="en-US" sz="2800" b="1" dirty="0">
                <a:latin typeface="Arial" panose="020B0604020202020204" pitchFamily="34" charset="0"/>
              </a:rPr>
              <a:t>输入文件缓冲区</a:t>
            </a:r>
            <a:endParaRPr lang="zh-CN" altLang="en-US" sz="2800" b="1" dirty="0">
              <a:latin typeface="Arial" panose="020B0604020202020204" pitchFamily="34" charset="0"/>
            </a:endParaRPr>
          </a:p>
        </p:txBody>
      </p:sp>
      <p:sp>
        <p:nvSpPr>
          <p:cNvPr id="12" name="椭圆 11"/>
          <p:cNvSpPr/>
          <p:nvPr/>
        </p:nvSpPr>
        <p:spPr>
          <a:xfrm>
            <a:off x="8524875" y="3643313"/>
            <a:ext cx="1357313" cy="1357312"/>
          </a:xfrm>
          <a:prstGeom prst="ellipse">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3" name="TextBox 12"/>
          <p:cNvSpPr txBox="1"/>
          <p:nvPr/>
        </p:nvSpPr>
        <p:spPr>
          <a:xfrm>
            <a:off x="8524875" y="3048000"/>
            <a:ext cx="1143000" cy="521970"/>
          </a:xfrm>
          <a:prstGeom prst="rect">
            <a:avLst/>
          </a:prstGeom>
          <a:noFill/>
          <a:ln w="9525">
            <a:noFill/>
          </a:ln>
        </p:spPr>
        <p:txBody>
          <a:bodyPr>
            <a:spAutoFit/>
          </a:bodyPr>
          <a:p>
            <a:pPr algn="ctr"/>
            <a:r>
              <a:rPr lang="zh-CN" altLang="en-US" sz="2800" b="1" dirty="0">
                <a:latin typeface="Arial" panose="020B0604020202020204" pitchFamily="34" charset="0"/>
              </a:rPr>
              <a:t>磁盘</a:t>
            </a:r>
            <a:endParaRPr lang="zh-CN" altLang="en-US" sz="2800" b="1" dirty="0">
              <a:latin typeface="Arial" panose="020B0604020202020204" pitchFamily="34" charset="0"/>
            </a:endParaRPr>
          </a:p>
        </p:txBody>
      </p:sp>
      <p:sp>
        <p:nvSpPr>
          <p:cNvPr id="24588" name="TextBox 13"/>
          <p:cNvSpPr txBox="1"/>
          <p:nvPr/>
        </p:nvSpPr>
        <p:spPr>
          <a:xfrm>
            <a:off x="2309813" y="1571625"/>
            <a:ext cx="5857875" cy="583565"/>
          </a:xfrm>
          <a:prstGeom prst="rect">
            <a:avLst/>
          </a:prstGeom>
          <a:noFill/>
          <a:ln w="9525">
            <a:noFill/>
          </a:ln>
        </p:spPr>
        <p:txBody>
          <a:bodyPr>
            <a:spAutoFit/>
          </a:bodyPr>
          <a:p>
            <a:pPr>
              <a:buFont typeface="Wingdings" panose="05000000000000000000" pitchFamily="2" charset="2"/>
              <a:buChar char="Ø"/>
            </a:pPr>
            <a:r>
              <a:rPr lang="zh-CN" altLang="en-US" sz="3200" b="1" dirty="0">
                <a:latin typeface="Arial" panose="020B0604020202020204" pitchFamily="34" charset="0"/>
              </a:rPr>
              <a:t>从内存向磁盘输出数据</a:t>
            </a:r>
            <a:endParaRPr lang="zh-CN" altLang="en-US" sz="3200" b="1" dirty="0">
              <a:latin typeface="Arial" panose="020B0604020202020204" pitchFamily="34" charset="0"/>
            </a:endParaRPr>
          </a:p>
        </p:txBody>
      </p:sp>
      <p:sp>
        <p:nvSpPr>
          <p:cNvPr id="15" name="任意多边形 14"/>
          <p:cNvSpPr/>
          <p:nvPr/>
        </p:nvSpPr>
        <p:spPr>
          <a:xfrm>
            <a:off x="3692525" y="3879850"/>
            <a:ext cx="1684338" cy="444500"/>
          </a:xfrm>
          <a:custGeom>
            <a:avLst/>
            <a:gdLst>
              <a:gd name="txL" fmla="*/ 0 w 1685109"/>
              <a:gd name="txT" fmla="*/ 0 h 444137"/>
              <a:gd name="txR" fmla="*/ 1685109 w 1685109"/>
              <a:gd name="txB" fmla="*/ 444137 h 444137"/>
            </a:gdLst>
            <a:ahLst/>
            <a:cxnLst>
              <a:cxn ang="0">
                <a:pos x="0" y="445227"/>
              </a:cxn>
              <a:cxn ang="0">
                <a:pos x="965326" y="366657"/>
              </a:cxn>
              <a:cxn ang="0">
                <a:pos x="1682797" y="0"/>
              </a:cxn>
            </a:cxnLst>
            <a:rect l="txL" t="txT" r="txR" b="txB"/>
            <a:pathLst>
              <a:path w="1685109" h="444137">
                <a:moveTo>
                  <a:pt x="0" y="444137"/>
                </a:moveTo>
                <a:cubicBezTo>
                  <a:pt x="342900" y="441960"/>
                  <a:pt x="685801" y="439783"/>
                  <a:pt x="966652" y="365760"/>
                </a:cubicBezTo>
                <a:cubicBezTo>
                  <a:pt x="1247504" y="291737"/>
                  <a:pt x="1466306" y="145868"/>
                  <a:pt x="1685109" y="0"/>
                </a:cubicBezTo>
              </a:path>
            </a:pathLst>
          </a:custGeom>
          <a:noFill/>
          <a:ln w="38100" cap="flat" cmpd="sng">
            <a:solidFill>
              <a:srgbClr val="00B050">
                <a:alpha val="100000"/>
              </a:srgbClr>
            </a:solidFill>
            <a:prstDash val="solid"/>
            <a:miter lim="800000"/>
            <a:headEnd type="none" w="med" len="med"/>
            <a:tailEnd type="arrow" w="med" len="med"/>
          </a:ln>
        </p:spPr>
        <p:txBody>
          <a:bodyPr/>
          <a:p>
            <a:endParaRPr lang="zh-CN" altLang="en-US"/>
          </a:p>
        </p:txBody>
      </p:sp>
      <p:sp>
        <p:nvSpPr>
          <p:cNvPr id="17" name="TextBox 16"/>
          <p:cNvSpPr txBox="1"/>
          <p:nvPr/>
        </p:nvSpPr>
        <p:spPr>
          <a:xfrm>
            <a:off x="5238750" y="3214688"/>
            <a:ext cx="2143125" cy="521970"/>
          </a:xfrm>
          <a:prstGeom prst="rect">
            <a:avLst/>
          </a:prstGeom>
          <a:noFill/>
          <a:ln w="9525">
            <a:noFill/>
          </a:ln>
        </p:spPr>
        <p:txBody>
          <a:bodyPr>
            <a:spAutoFit/>
          </a:bodyPr>
          <a:p>
            <a:pPr algn="ctr"/>
            <a:r>
              <a:rPr lang="zh-CN" altLang="en-US" sz="2800" b="1" dirty="0">
                <a:solidFill>
                  <a:srgbClr val="00B050"/>
                </a:solidFill>
                <a:latin typeface="Arial" panose="020B0604020202020204" pitchFamily="34" charset="0"/>
              </a:rPr>
              <a:t>装满缓冲区</a:t>
            </a:r>
            <a:endParaRPr lang="zh-CN" altLang="en-US" sz="2800" b="1" dirty="0">
              <a:solidFill>
                <a:srgbClr val="00B050"/>
              </a:solidFill>
              <a:latin typeface="Arial" panose="020B0604020202020204" pitchFamily="34" charset="0"/>
            </a:endParaRPr>
          </a:p>
        </p:txBody>
      </p:sp>
      <p:cxnSp>
        <p:nvCxnSpPr>
          <p:cNvPr id="19" name="直接箭头连接符 18"/>
          <p:cNvCxnSpPr/>
          <p:nvPr/>
        </p:nvCxnSpPr>
        <p:spPr>
          <a:xfrm>
            <a:off x="7310438" y="3571875"/>
            <a:ext cx="1285875" cy="357188"/>
          </a:xfrm>
          <a:prstGeom prst="straightConnector1">
            <a:avLst/>
          </a:prstGeom>
          <a:ln w="38100" cap="flat" cmpd="sng">
            <a:solidFill>
              <a:srgbClr val="00B050"/>
            </a:solidFill>
            <a:prstDash val="solid"/>
            <a:miter/>
            <a:headEnd type="none" w="med" len="med"/>
            <a:tailEnd type="arrow" w="med" len="med"/>
          </a:ln>
        </p:spPr>
      </p:cxnSp>
      <p:pic>
        <p:nvPicPr>
          <p:cNvPr id="2459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ox(in)">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linds(horizontal)">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ox(in)">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p:bldP spid="8" grpId="0" bldLvl="0" animBg="1"/>
      <p:bldP spid="9" grpId="0"/>
      <p:bldP spid="10" grpId="0" bldLvl="0" animBg="1"/>
      <p:bldP spid="11" grpId="0"/>
      <p:bldP spid="12" grpId="0" bldLvl="0" animBg="1"/>
      <p:bldP spid="13"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文件缓冲区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5603" name="矩形 4"/>
          <p:cNvSpPr/>
          <p:nvPr/>
        </p:nvSpPr>
        <p:spPr>
          <a:xfrm>
            <a:off x="2166938" y="2428875"/>
            <a:ext cx="5572125" cy="357187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5604" name="矩形 5"/>
          <p:cNvSpPr/>
          <p:nvPr/>
        </p:nvSpPr>
        <p:spPr>
          <a:xfrm>
            <a:off x="2381250" y="3857625"/>
            <a:ext cx="1857375" cy="100012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5605" name="TextBox 6"/>
          <p:cNvSpPr txBox="1"/>
          <p:nvPr/>
        </p:nvSpPr>
        <p:spPr>
          <a:xfrm>
            <a:off x="2381250" y="3286125"/>
            <a:ext cx="2071688" cy="521970"/>
          </a:xfrm>
          <a:prstGeom prst="rect">
            <a:avLst/>
          </a:prstGeom>
          <a:noFill/>
          <a:ln w="9525">
            <a:noFill/>
          </a:ln>
        </p:spPr>
        <p:txBody>
          <a:bodyPr>
            <a:spAutoFit/>
          </a:bodyPr>
          <a:p>
            <a:r>
              <a:rPr lang="zh-CN" altLang="en-US" sz="2800" b="1" dirty="0">
                <a:latin typeface="Arial" panose="020B0604020202020204" pitchFamily="34" charset="0"/>
              </a:rPr>
              <a:t>程序数据区</a:t>
            </a:r>
            <a:endParaRPr lang="zh-CN" altLang="en-US" sz="2800" b="1" dirty="0">
              <a:latin typeface="Arial" panose="020B0604020202020204" pitchFamily="34" charset="0"/>
            </a:endParaRPr>
          </a:p>
        </p:txBody>
      </p:sp>
      <p:sp>
        <p:nvSpPr>
          <p:cNvPr id="25606" name="矩形 7"/>
          <p:cNvSpPr/>
          <p:nvPr/>
        </p:nvSpPr>
        <p:spPr>
          <a:xfrm>
            <a:off x="5024438" y="3143250"/>
            <a:ext cx="2500312" cy="71437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5607" name="TextBox 8"/>
          <p:cNvSpPr txBox="1"/>
          <p:nvPr/>
        </p:nvSpPr>
        <p:spPr>
          <a:xfrm>
            <a:off x="4810125" y="2571750"/>
            <a:ext cx="2857500" cy="521970"/>
          </a:xfrm>
          <a:prstGeom prst="rect">
            <a:avLst/>
          </a:prstGeom>
          <a:noFill/>
          <a:ln w="9525">
            <a:noFill/>
          </a:ln>
        </p:spPr>
        <p:txBody>
          <a:bodyPr>
            <a:spAutoFit/>
          </a:bodyPr>
          <a:p>
            <a:pPr algn="ctr"/>
            <a:r>
              <a:rPr lang="zh-CN" altLang="en-US" sz="2800" b="1" dirty="0">
                <a:latin typeface="Arial" panose="020B0604020202020204" pitchFamily="34" charset="0"/>
              </a:rPr>
              <a:t>输出文件缓冲区</a:t>
            </a:r>
            <a:endParaRPr lang="zh-CN" altLang="en-US" sz="2800" b="1" dirty="0">
              <a:latin typeface="Arial" panose="020B0604020202020204" pitchFamily="34" charset="0"/>
            </a:endParaRPr>
          </a:p>
        </p:txBody>
      </p:sp>
      <p:sp>
        <p:nvSpPr>
          <p:cNvPr id="25608" name="矩形 9"/>
          <p:cNvSpPr/>
          <p:nvPr/>
        </p:nvSpPr>
        <p:spPr>
          <a:xfrm>
            <a:off x="5024438" y="5000625"/>
            <a:ext cx="2500312" cy="714375"/>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5609" name="TextBox 10"/>
          <p:cNvSpPr txBox="1"/>
          <p:nvPr/>
        </p:nvSpPr>
        <p:spPr>
          <a:xfrm>
            <a:off x="4810125" y="4429125"/>
            <a:ext cx="2857500" cy="521970"/>
          </a:xfrm>
          <a:prstGeom prst="rect">
            <a:avLst/>
          </a:prstGeom>
          <a:noFill/>
          <a:ln w="9525">
            <a:noFill/>
          </a:ln>
        </p:spPr>
        <p:txBody>
          <a:bodyPr>
            <a:spAutoFit/>
          </a:bodyPr>
          <a:p>
            <a:pPr algn="ctr"/>
            <a:r>
              <a:rPr lang="zh-CN" altLang="en-US" sz="2800" b="1" dirty="0">
                <a:latin typeface="Arial" panose="020B0604020202020204" pitchFamily="34" charset="0"/>
              </a:rPr>
              <a:t>输入文件缓冲区</a:t>
            </a:r>
            <a:endParaRPr lang="zh-CN" altLang="en-US" sz="2800" b="1" dirty="0">
              <a:latin typeface="Arial" panose="020B0604020202020204" pitchFamily="34" charset="0"/>
            </a:endParaRPr>
          </a:p>
        </p:txBody>
      </p:sp>
      <p:sp>
        <p:nvSpPr>
          <p:cNvPr id="25610" name="椭圆 11"/>
          <p:cNvSpPr/>
          <p:nvPr/>
        </p:nvSpPr>
        <p:spPr>
          <a:xfrm>
            <a:off x="8524875" y="3643313"/>
            <a:ext cx="1357313" cy="1357312"/>
          </a:xfrm>
          <a:prstGeom prst="ellipse">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5611" name="TextBox 12"/>
          <p:cNvSpPr txBox="1"/>
          <p:nvPr/>
        </p:nvSpPr>
        <p:spPr>
          <a:xfrm>
            <a:off x="8524875" y="3048000"/>
            <a:ext cx="1143000" cy="521970"/>
          </a:xfrm>
          <a:prstGeom prst="rect">
            <a:avLst/>
          </a:prstGeom>
          <a:noFill/>
          <a:ln w="9525">
            <a:noFill/>
          </a:ln>
        </p:spPr>
        <p:txBody>
          <a:bodyPr>
            <a:spAutoFit/>
          </a:bodyPr>
          <a:p>
            <a:pPr algn="ctr"/>
            <a:r>
              <a:rPr lang="zh-CN" altLang="en-US" sz="2800" b="1" dirty="0">
                <a:latin typeface="Arial" panose="020B0604020202020204" pitchFamily="34" charset="0"/>
              </a:rPr>
              <a:t>磁盘</a:t>
            </a:r>
            <a:endParaRPr lang="zh-CN" altLang="en-US" sz="2800" b="1" dirty="0">
              <a:latin typeface="Arial" panose="020B0604020202020204" pitchFamily="34" charset="0"/>
            </a:endParaRPr>
          </a:p>
        </p:txBody>
      </p:sp>
      <p:sp>
        <p:nvSpPr>
          <p:cNvPr id="14" name="TextBox 13"/>
          <p:cNvSpPr txBox="1"/>
          <p:nvPr/>
        </p:nvSpPr>
        <p:spPr>
          <a:xfrm>
            <a:off x="2309813" y="1571625"/>
            <a:ext cx="5857875" cy="583565"/>
          </a:xfrm>
          <a:prstGeom prst="rect">
            <a:avLst/>
          </a:prstGeom>
          <a:noFill/>
          <a:ln w="9525">
            <a:noFill/>
          </a:ln>
        </p:spPr>
        <p:txBody>
          <a:bodyPr>
            <a:spAutoFit/>
          </a:bodyPr>
          <a:p>
            <a:pPr>
              <a:buFont typeface="Wingdings" panose="05000000000000000000" pitchFamily="2" charset="2"/>
              <a:buChar char="Ø"/>
            </a:pPr>
            <a:r>
              <a:rPr lang="zh-CN" altLang="en-US" sz="3200" b="1" dirty="0">
                <a:latin typeface="Arial" panose="020B0604020202020204" pitchFamily="34" charset="0"/>
              </a:rPr>
              <a:t>从磁盘向计算机读入数据</a:t>
            </a:r>
            <a:endParaRPr lang="zh-CN" altLang="en-US" sz="3200" b="1" dirty="0">
              <a:latin typeface="Arial" panose="020B0604020202020204" pitchFamily="34" charset="0"/>
            </a:endParaRPr>
          </a:p>
        </p:txBody>
      </p:sp>
      <p:sp>
        <p:nvSpPr>
          <p:cNvPr id="15" name="任意多边形 14"/>
          <p:cNvSpPr/>
          <p:nvPr/>
        </p:nvSpPr>
        <p:spPr>
          <a:xfrm rot="-7246315">
            <a:off x="3768725" y="4498975"/>
            <a:ext cx="1606550" cy="820738"/>
          </a:xfrm>
          <a:custGeom>
            <a:avLst/>
            <a:gdLst>
              <a:gd name="txL" fmla="*/ 0 w 1685109"/>
              <a:gd name="txT" fmla="*/ 0 h 444137"/>
              <a:gd name="txR" fmla="*/ 1685109 w 1685109"/>
              <a:gd name="txB" fmla="*/ 444137 h 444137"/>
            </a:gdLst>
            <a:ahLst/>
            <a:cxnLst>
              <a:cxn ang="0">
                <a:pos x="0" y="5171246"/>
              </a:cxn>
              <a:cxn ang="0">
                <a:pos x="798485" y="4258679"/>
              </a:cxn>
              <a:cxn ang="0">
                <a:pos x="1391953" y="0"/>
              </a:cxn>
            </a:cxnLst>
            <a:rect l="txL" t="txT" r="txR" b="txB"/>
            <a:pathLst>
              <a:path w="1685109" h="444137">
                <a:moveTo>
                  <a:pt x="0" y="444137"/>
                </a:moveTo>
                <a:cubicBezTo>
                  <a:pt x="342900" y="441960"/>
                  <a:pt x="685801" y="439783"/>
                  <a:pt x="966652" y="365760"/>
                </a:cubicBezTo>
                <a:cubicBezTo>
                  <a:pt x="1247504" y="291737"/>
                  <a:pt x="1466306" y="145868"/>
                  <a:pt x="1685109" y="0"/>
                </a:cubicBezTo>
              </a:path>
            </a:pathLst>
          </a:custGeom>
          <a:noFill/>
          <a:ln w="38100" cap="flat" cmpd="sng">
            <a:solidFill>
              <a:srgbClr val="00B050">
                <a:alpha val="100000"/>
              </a:srgbClr>
            </a:solidFill>
            <a:prstDash val="solid"/>
            <a:miter lim="800000"/>
            <a:headEnd type="none" w="med" len="med"/>
            <a:tailEnd type="arrow" w="med" len="med"/>
          </a:ln>
        </p:spPr>
        <p:txBody>
          <a:bodyPr/>
          <a:p>
            <a:endParaRPr lang="zh-CN" altLang="en-US"/>
          </a:p>
        </p:txBody>
      </p:sp>
      <p:sp>
        <p:nvSpPr>
          <p:cNvPr id="17" name="TextBox 16"/>
          <p:cNvSpPr txBox="1"/>
          <p:nvPr/>
        </p:nvSpPr>
        <p:spPr>
          <a:xfrm>
            <a:off x="5238750" y="5072063"/>
            <a:ext cx="2143125" cy="521970"/>
          </a:xfrm>
          <a:prstGeom prst="rect">
            <a:avLst/>
          </a:prstGeom>
          <a:noFill/>
          <a:ln w="9525">
            <a:noFill/>
          </a:ln>
        </p:spPr>
        <p:txBody>
          <a:bodyPr>
            <a:spAutoFit/>
          </a:bodyPr>
          <a:p>
            <a:pPr algn="ctr"/>
            <a:r>
              <a:rPr lang="zh-CN" altLang="en-US" sz="2800" b="1" dirty="0">
                <a:solidFill>
                  <a:srgbClr val="00B050"/>
                </a:solidFill>
                <a:latin typeface="Arial" panose="020B0604020202020204" pitchFamily="34" charset="0"/>
              </a:rPr>
              <a:t>充满缓冲区</a:t>
            </a:r>
            <a:endParaRPr lang="zh-CN" altLang="en-US" sz="2800" b="1" dirty="0">
              <a:solidFill>
                <a:srgbClr val="00B050"/>
              </a:solidFill>
              <a:latin typeface="Arial" panose="020B0604020202020204" pitchFamily="34" charset="0"/>
            </a:endParaRPr>
          </a:p>
        </p:txBody>
      </p:sp>
      <p:cxnSp>
        <p:nvCxnSpPr>
          <p:cNvPr id="19" name="直接箭头连接符 18"/>
          <p:cNvCxnSpPr>
            <a:endCxn id="25608" idx="3"/>
          </p:cNvCxnSpPr>
          <p:nvPr/>
        </p:nvCxnSpPr>
        <p:spPr>
          <a:xfrm rot="-10800000" flipV="1">
            <a:off x="7524750" y="4572000"/>
            <a:ext cx="1428750" cy="785813"/>
          </a:xfrm>
          <a:prstGeom prst="straightConnector1">
            <a:avLst/>
          </a:prstGeom>
          <a:ln w="38100" cap="flat" cmpd="sng">
            <a:solidFill>
              <a:srgbClr val="00B050"/>
            </a:solidFill>
            <a:prstDash val="solid"/>
            <a:miter/>
            <a:headEnd type="none" w="med" len="med"/>
            <a:tailEnd type="arrow" w="med" len="med"/>
          </a:ln>
        </p:spPr>
      </p:cxnSp>
      <p:pic>
        <p:nvPicPr>
          <p:cNvPr id="2561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2867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文件类型指针</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4579" name="Rectangle 3"/>
          <p:cNvSpPr>
            <a:spLocks noGrp="1"/>
          </p:cNvSpPr>
          <p:nvPr>
            <p:ph idx="1"/>
          </p:nvPr>
        </p:nvSpPr>
        <p:spPr>
          <a:xfrm>
            <a:off x="2095500" y="1571625"/>
            <a:ext cx="8143875" cy="4071938"/>
          </a:xfrm>
        </p:spPr>
        <p:txBody>
          <a:bodyPr vert="horz" wrap="square" lIns="91440" tIns="45720" rIns="91440" bIns="45720" anchor="t" anchorCtr="0"/>
          <a:p>
            <a:r>
              <a:rPr kumimoji="1" lang="zh-CN" altLang="zh-CN" dirty="0">
                <a:latin typeface="+mn-lt"/>
                <a:ea typeface="+mn-ea"/>
                <a:cs typeface="+mn-cs"/>
              </a:rPr>
              <a:t>缓冲文件系统中，关键的概念是“文件类型指针”，简称“文件指针”</a:t>
            </a:r>
            <a:endParaRPr kumimoji="1" lang="en-US" altLang="zh-CN" dirty="0">
              <a:latin typeface="+mn-lt"/>
              <a:ea typeface="+mn-ea"/>
              <a:cs typeface="+mn-cs"/>
            </a:endParaRPr>
          </a:p>
          <a:p>
            <a:pPr lvl="1"/>
            <a:r>
              <a:rPr kumimoji="1" lang="zh-CN" altLang="zh-CN" dirty="0">
                <a:latin typeface="+mn-lt"/>
                <a:ea typeface="+mn-ea"/>
              </a:rPr>
              <a:t>每个被使用的文件都在内存中开辟一个相应的文件信息区，用来存放文件的有关信息（如文件的名字、文件状态及文件当前位置等）</a:t>
            </a:r>
            <a:endParaRPr kumimoji="1" lang="en-US" altLang="zh-CN" dirty="0">
              <a:latin typeface="+mn-lt"/>
              <a:ea typeface="+mn-ea"/>
            </a:endParaRPr>
          </a:p>
          <a:p>
            <a:pPr lvl="1"/>
            <a:r>
              <a:rPr kumimoji="1" lang="zh-CN" altLang="zh-CN" dirty="0">
                <a:latin typeface="+mn-lt"/>
                <a:ea typeface="+mn-ea"/>
              </a:rPr>
              <a:t>这些信息是保存在一个结构体变量中的。该结构体类型是由系统声明的，取名为</a:t>
            </a:r>
            <a:r>
              <a:rPr kumimoji="1" lang="en-US" altLang="zh-CN" dirty="0">
                <a:latin typeface="+mn-lt"/>
                <a:ea typeface="+mn-ea"/>
              </a:rPr>
              <a:t>FILE</a:t>
            </a:r>
            <a:endParaRPr kumimoji="1" lang="en-US" altLang="zh-CN" dirty="0">
              <a:solidFill>
                <a:srgbClr val="C00000"/>
              </a:solidFill>
              <a:latin typeface="+mn-lt"/>
              <a:ea typeface="+mn-ea"/>
            </a:endParaRPr>
          </a:p>
        </p:txBody>
      </p:sp>
      <p:pic>
        <p:nvPicPr>
          <p:cNvPr id="2662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charRg st="32" end="91"/>
                                            </p:txEl>
                                          </p:spTgt>
                                        </p:tgtEl>
                                        <p:attrNameLst>
                                          <p:attrName>style.visibility</p:attrName>
                                        </p:attrNameLst>
                                      </p:cBhvr>
                                      <p:to>
                                        <p:strVal val="visible"/>
                                      </p:to>
                                    </p:set>
                                    <p:animEffect transition="in" filter="blinds(horizontal)">
                                      <p:cBhvr>
                                        <p:cTn id="7" dur="500"/>
                                        <p:tgtEl>
                                          <p:spTgt spid="24579">
                                            <p:txEl>
                                              <p:charRg st="32" end="9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9">
                                            <p:txEl>
                                              <p:charRg st="91" end="131"/>
                                            </p:txEl>
                                          </p:spTgt>
                                        </p:tgtEl>
                                        <p:attrNameLst>
                                          <p:attrName>style.visibility</p:attrName>
                                        </p:attrNameLst>
                                      </p:cBhvr>
                                      <p:to>
                                        <p:strVal val="visible"/>
                                      </p:to>
                                    </p:set>
                                    <p:animEffect transition="in" filter="blinds(horizontal)">
                                      <p:cBhvr>
                                        <p:cTn id="12" dur="500"/>
                                        <p:tgtEl>
                                          <p:spTgt spid="24579">
                                            <p:txEl>
                                              <p:charRg st="91"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2867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文件类型指针</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5603" name="Rectangle 3"/>
          <p:cNvSpPr>
            <a:spLocks noGrp="1"/>
          </p:cNvSpPr>
          <p:nvPr>
            <p:ph idx="1"/>
          </p:nvPr>
        </p:nvSpPr>
        <p:spPr>
          <a:xfrm>
            <a:off x="2095500" y="1571625"/>
            <a:ext cx="8143875" cy="4071938"/>
          </a:xfrm>
        </p:spPr>
        <p:txBody>
          <a:bodyPr vert="horz" wrap="square" lIns="91440" tIns="45720" rIns="91440" bIns="45720" anchor="t" anchorCtr="0"/>
          <a:p>
            <a:r>
              <a:rPr kumimoji="1" lang="zh-CN" altLang="zh-CN" dirty="0">
                <a:latin typeface="+mn-lt"/>
                <a:ea typeface="+mn-ea"/>
                <a:cs typeface="+mn-cs"/>
              </a:rPr>
              <a:t>声明</a:t>
            </a:r>
            <a:r>
              <a:rPr kumimoji="1" lang="en-US" altLang="zh-CN" dirty="0">
                <a:latin typeface="+mn-lt"/>
                <a:ea typeface="+mn-ea"/>
                <a:cs typeface="+mn-cs"/>
              </a:rPr>
              <a:t>FILE</a:t>
            </a:r>
            <a:r>
              <a:rPr kumimoji="1" lang="zh-CN" altLang="zh-CN" dirty="0">
                <a:latin typeface="+mn-lt"/>
                <a:ea typeface="+mn-ea"/>
                <a:cs typeface="+mn-cs"/>
              </a:rPr>
              <a:t>结构体类型的信息包含在头文件“</a:t>
            </a:r>
            <a:r>
              <a:rPr kumimoji="1" lang="en-US" altLang="zh-CN" dirty="0">
                <a:latin typeface="+mn-lt"/>
                <a:ea typeface="+mn-ea"/>
                <a:cs typeface="+mn-cs"/>
              </a:rPr>
              <a:t>stdio.h</a:t>
            </a:r>
            <a:r>
              <a:rPr kumimoji="1" lang="zh-CN" altLang="zh-CN" dirty="0">
                <a:latin typeface="+mn-lt"/>
                <a:ea typeface="+mn-ea"/>
                <a:cs typeface="+mn-cs"/>
              </a:rPr>
              <a:t>”中</a:t>
            </a:r>
            <a:endParaRPr kumimoji="1" lang="en-US" altLang="zh-CN" dirty="0">
              <a:latin typeface="+mn-lt"/>
              <a:ea typeface="+mn-ea"/>
              <a:cs typeface="+mn-cs"/>
            </a:endParaRPr>
          </a:p>
          <a:p>
            <a:r>
              <a:rPr kumimoji="1" lang="zh-CN" altLang="en-US" dirty="0">
                <a:latin typeface="+mn-lt"/>
                <a:ea typeface="+mn-ea"/>
                <a:cs typeface="+mn-cs"/>
              </a:rPr>
              <a:t>一般</a:t>
            </a:r>
            <a:r>
              <a:rPr kumimoji="1" lang="zh-CN" altLang="zh-CN" dirty="0">
                <a:latin typeface="+mn-lt"/>
                <a:ea typeface="+mn-ea"/>
                <a:cs typeface="+mn-cs"/>
              </a:rPr>
              <a:t>设置一个指向</a:t>
            </a:r>
            <a:r>
              <a:rPr kumimoji="1" lang="en-US" altLang="zh-CN" dirty="0">
                <a:latin typeface="+mn-lt"/>
                <a:ea typeface="+mn-ea"/>
                <a:cs typeface="+mn-cs"/>
              </a:rPr>
              <a:t>FILE</a:t>
            </a:r>
            <a:r>
              <a:rPr kumimoji="1" lang="zh-CN" altLang="zh-CN" dirty="0">
                <a:latin typeface="+mn-lt"/>
                <a:ea typeface="+mn-ea"/>
                <a:cs typeface="+mn-cs"/>
              </a:rPr>
              <a:t>类型变量的指针变量，然后通过它来引用这些</a:t>
            </a:r>
            <a:r>
              <a:rPr kumimoji="1" lang="en-US" altLang="zh-CN" dirty="0">
                <a:latin typeface="+mn-lt"/>
                <a:ea typeface="+mn-ea"/>
                <a:cs typeface="+mn-cs"/>
              </a:rPr>
              <a:t>FILE</a:t>
            </a:r>
            <a:r>
              <a:rPr kumimoji="1" lang="zh-CN" altLang="zh-CN" dirty="0">
                <a:latin typeface="+mn-lt"/>
                <a:ea typeface="+mn-ea"/>
                <a:cs typeface="+mn-cs"/>
              </a:rPr>
              <a:t>类型变量</a:t>
            </a:r>
            <a:endParaRPr kumimoji="1" lang="en-US" altLang="zh-CN" dirty="0">
              <a:solidFill>
                <a:srgbClr val="C00000"/>
              </a:solidFill>
              <a:latin typeface="+mn-lt"/>
              <a:ea typeface="+mn-ea"/>
              <a:cs typeface="+mn-cs"/>
            </a:endParaRPr>
          </a:p>
        </p:txBody>
      </p:sp>
      <p:pic>
        <p:nvPicPr>
          <p:cNvPr id="2765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31" end="72"/>
                                            </p:txEl>
                                          </p:spTgt>
                                        </p:tgtEl>
                                        <p:attrNameLst>
                                          <p:attrName>style.visibility</p:attrName>
                                        </p:attrNameLst>
                                      </p:cBhvr>
                                      <p:to>
                                        <p:strVal val="visible"/>
                                      </p:to>
                                    </p:set>
                                    <p:animEffect transition="in" filter="blinds(horizontal)">
                                      <p:cBhvr>
                                        <p:cTn id="7" dur="500"/>
                                        <p:tgtEl>
                                          <p:spTgt spid="25603">
                                            <p:txEl>
                                              <p:charRg st="31"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2867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文件类型指针</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8675" name="Rectangle 3"/>
          <p:cNvSpPr>
            <a:spLocks noGrp="1"/>
          </p:cNvSpPr>
          <p:nvPr>
            <p:ph idx="1"/>
          </p:nvPr>
        </p:nvSpPr>
        <p:spPr>
          <a:xfrm>
            <a:off x="2095500" y="1571625"/>
            <a:ext cx="8143875" cy="857250"/>
          </a:xfrm>
        </p:spPr>
        <p:txBody>
          <a:bodyPr vert="horz" wrap="square" lIns="91440" tIns="45720" rIns="91440" bIns="45720" anchor="t" anchorCtr="0"/>
          <a:p>
            <a:pPr lvl="1">
              <a:buFont typeface="Wingdings" panose="05000000000000000000" pitchFamily="2" charset="2"/>
              <a:buNone/>
            </a:pPr>
            <a:r>
              <a:rPr kumimoji="1" lang="en-US" altLang="zh-CN" dirty="0">
                <a:latin typeface="+mn-lt"/>
                <a:ea typeface="+mn-ea"/>
              </a:rPr>
              <a:t>FILE</a:t>
            </a:r>
            <a:r>
              <a:rPr kumimoji="1" lang="zh-CN" altLang="zh-CN" dirty="0">
                <a:latin typeface="+mn-lt"/>
                <a:ea typeface="+mn-ea"/>
              </a:rPr>
              <a:t>　</a:t>
            </a:r>
            <a:r>
              <a:rPr kumimoji="1" lang="en-US" altLang="zh-CN" dirty="0">
                <a:latin typeface="+mn-lt"/>
                <a:ea typeface="+mn-ea"/>
              </a:rPr>
              <a:t>*fp1,*fp2,*fp3;</a:t>
            </a:r>
            <a:endParaRPr kumimoji="1" lang="en-US" altLang="zh-CN" dirty="0">
              <a:solidFill>
                <a:srgbClr val="C00000"/>
              </a:solidFill>
              <a:latin typeface="+mn-lt"/>
              <a:ea typeface="+mn-ea"/>
            </a:endParaRPr>
          </a:p>
        </p:txBody>
      </p:sp>
      <p:sp>
        <p:nvSpPr>
          <p:cNvPr id="5" name="TextBox 4"/>
          <p:cNvSpPr txBox="1"/>
          <p:nvPr/>
        </p:nvSpPr>
        <p:spPr>
          <a:xfrm>
            <a:off x="2809875" y="5500688"/>
            <a:ext cx="2000250" cy="953135"/>
          </a:xfrm>
          <a:prstGeom prst="rect">
            <a:avLst/>
          </a:prstGeom>
          <a:noFill/>
          <a:ln w="9525">
            <a:noFill/>
          </a:ln>
        </p:spPr>
        <p:txBody>
          <a:bodyPr>
            <a:spAutoFit/>
          </a:bodyPr>
          <a:p>
            <a:pPr algn="ctr"/>
            <a:r>
              <a:rPr lang="zh-CN" altLang="en-US" sz="2800" b="1" dirty="0">
                <a:solidFill>
                  <a:srgbClr val="9D138D"/>
                </a:solidFill>
                <a:latin typeface="Arial" panose="020B0604020202020204" pitchFamily="34" charset="0"/>
              </a:rPr>
              <a:t>文件</a:t>
            </a:r>
            <a:r>
              <a:rPr lang="en-US" altLang="zh-CN" sz="2800" b="1" dirty="0">
                <a:solidFill>
                  <a:srgbClr val="9D138D"/>
                </a:solidFill>
                <a:latin typeface="Arial" panose="020B0604020202020204" pitchFamily="34" charset="0"/>
              </a:rPr>
              <a:t>f1</a:t>
            </a:r>
            <a:r>
              <a:rPr lang="zh-CN" altLang="en-US" sz="2800" b="1" dirty="0">
                <a:solidFill>
                  <a:srgbClr val="9D138D"/>
                </a:solidFill>
                <a:latin typeface="Arial" panose="020B0604020202020204" pitchFamily="34" charset="0"/>
              </a:rPr>
              <a:t>的</a:t>
            </a:r>
            <a:endParaRPr lang="en-US" altLang="zh-CN" sz="2800" b="1" dirty="0">
              <a:solidFill>
                <a:srgbClr val="9D138D"/>
              </a:solidFill>
              <a:latin typeface="Arial" panose="020B0604020202020204" pitchFamily="34" charset="0"/>
            </a:endParaRPr>
          </a:p>
          <a:p>
            <a:pPr algn="ctr"/>
            <a:r>
              <a:rPr lang="zh-CN" altLang="en-US" sz="2800" b="1" dirty="0">
                <a:solidFill>
                  <a:srgbClr val="9D138D"/>
                </a:solidFill>
                <a:latin typeface="Arial" panose="020B0604020202020204" pitchFamily="34" charset="0"/>
              </a:rPr>
              <a:t>文件信息区</a:t>
            </a:r>
            <a:endParaRPr lang="zh-CN" altLang="en-US" sz="2800" b="1" dirty="0">
              <a:solidFill>
                <a:srgbClr val="9D138D"/>
              </a:solidFill>
              <a:latin typeface="Arial" panose="020B0604020202020204" pitchFamily="34" charset="0"/>
            </a:endParaRPr>
          </a:p>
        </p:txBody>
      </p:sp>
      <p:grpSp>
        <p:nvGrpSpPr>
          <p:cNvPr id="2" name="组合 12"/>
          <p:cNvGrpSpPr/>
          <p:nvPr/>
        </p:nvGrpSpPr>
        <p:grpSpPr>
          <a:xfrm>
            <a:off x="2952750" y="2786063"/>
            <a:ext cx="1643063" cy="2643187"/>
            <a:chOff x="1928794" y="2786058"/>
            <a:chExt cx="1643074" cy="2643206"/>
          </a:xfrm>
        </p:grpSpPr>
        <p:sp>
          <p:nvSpPr>
            <p:cNvPr id="28697" name="矩形 3"/>
            <p:cNvSpPr/>
            <p:nvPr/>
          </p:nvSpPr>
          <p:spPr>
            <a:xfrm>
              <a:off x="1928794" y="2786058"/>
              <a:ext cx="1643074" cy="2643206"/>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28698" name="直接连接符 6"/>
            <p:cNvCxnSpPr/>
            <p:nvPr/>
          </p:nvCxnSpPr>
          <p:spPr>
            <a:xfrm>
              <a:off x="1928794" y="3143248"/>
              <a:ext cx="1643074" cy="0"/>
            </a:xfrm>
            <a:prstGeom prst="line">
              <a:avLst/>
            </a:prstGeom>
            <a:ln w="38100" cap="flat" cmpd="sng">
              <a:solidFill>
                <a:schemeClr val="tx1"/>
              </a:solidFill>
              <a:prstDash val="dash"/>
              <a:miter/>
              <a:headEnd type="none" w="med" len="med"/>
              <a:tailEnd type="none" w="med" len="med"/>
            </a:ln>
          </p:spPr>
        </p:cxnSp>
        <p:cxnSp>
          <p:nvCxnSpPr>
            <p:cNvPr id="28699" name="直接连接符 7"/>
            <p:cNvCxnSpPr/>
            <p:nvPr/>
          </p:nvCxnSpPr>
          <p:spPr>
            <a:xfrm>
              <a:off x="1928794" y="3500438"/>
              <a:ext cx="1643074" cy="0"/>
            </a:xfrm>
            <a:prstGeom prst="line">
              <a:avLst/>
            </a:prstGeom>
            <a:ln w="38100" cap="flat" cmpd="sng">
              <a:solidFill>
                <a:schemeClr val="tx1"/>
              </a:solidFill>
              <a:prstDash val="dash"/>
              <a:miter/>
              <a:headEnd type="none" w="med" len="med"/>
              <a:tailEnd type="none" w="med" len="med"/>
            </a:ln>
          </p:spPr>
        </p:cxnSp>
        <p:cxnSp>
          <p:nvCxnSpPr>
            <p:cNvPr id="28700" name="直接连接符 8"/>
            <p:cNvCxnSpPr/>
            <p:nvPr/>
          </p:nvCxnSpPr>
          <p:spPr>
            <a:xfrm>
              <a:off x="1928794" y="3857628"/>
              <a:ext cx="1643074" cy="0"/>
            </a:xfrm>
            <a:prstGeom prst="line">
              <a:avLst/>
            </a:prstGeom>
            <a:ln w="38100" cap="flat" cmpd="sng">
              <a:solidFill>
                <a:schemeClr val="tx1"/>
              </a:solidFill>
              <a:prstDash val="dash"/>
              <a:miter/>
              <a:headEnd type="none" w="med" len="med"/>
              <a:tailEnd type="none" w="med" len="med"/>
            </a:ln>
          </p:spPr>
        </p:cxnSp>
      </p:grpSp>
      <p:sp>
        <p:nvSpPr>
          <p:cNvPr id="10" name="TextBox 9"/>
          <p:cNvSpPr txBox="1"/>
          <p:nvPr/>
        </p:nvSpPr>
        <p:spPr>
          <a:xfrm>
            <a:off x="2309813" y="2214563"/>
            <a:ext cx="785812" cy="521970"/>
          </a:xfrm>
          <a:prstGeom prst="rect">
            <a:avLst/>
          </a:prstGeom>
          <a:noFill/>
          <a:ln w="9525">
            <a:noFill/>
          </a:ln>
        </p:spPr>
        <p:txBody>
          <a:bodyPr>
            <a:spAutoFit/>
          </a:bodyPr>
          <a:p>
            <a:pPr algn="ctr"/>
            <a:r>
              <a:rPr lang="en-US" altLang="zh-CN" sz="2800" b="1" dirty="0">
                <a:solidFill>
                  <a:srgbClr val="00B050"/>
                </a:solidFill>
                <a:latin typeface="Arial" panose="020B0604020202020204" pitchFamily="34" charset="0"/>
              </a:rPr>
              <a:t>fp1</a:t>
            </a:r>
            <a:endParaRPr lang="zh-CN" altLang="en-US" sz="2800" b="1" dirty="0">
              <a:solidFill>
                <a:srgbClr val="00B050"/>
              </a:solidFill>
              <a:latin typeface="Arial" panose="020B0604020202020204" pitchFamily="34" charset="0"/>
            </a:endParaRPr>
          </a:p>
        </p:txBody>
      </p:sp>
      <p:cxnSp>
        <p:nvCxnSpPr>
          <p:cNvPr id="12" name="直接箭头连接符 11"/>
          <p:cNvCxnSpPr/>
          <p:nvPr/>
        </p:nvCxnSpPr>
        <p:spPr>
          <a:xfrm>
            <a:off x="2381250" y="2786063"/>
            <a:ext cx="571500" cy="1587"/>
          </a:xfrm>
          <a:prstGeom prst="straightConnector1">
            <a:avLst/>
          </a:prstGeom>
          <a:ln w="38100" cap="flat" cmpd="sng">
            <a:solidFill>
              <a:srgbClr val="00B050"/>
            </a:solidFill>
            <a:prstDash val="solid"/>
            <a:miter/>
            <a:headEnd type="none" w="med" len="med"/>
            <a:tailEnd type="arrow" w="med" len="med"/>
          </a:ln>
        </p:spPr>
      </p:cxnSp>
      <p:sp>
        <p:nvSpPr>
          <p:cNvPr id="15" name="TextBox 14"/>
          <p:cNvSpPr txBox="1"/>
          <p:nvPr/>
        </p:nvSpPr>
        <p:spPr>
          <a:xfrm>
            <a:off x="5310188" y="5429250"/>
            <a:ext cx="2000250" cy="953135"/>
          </a:xfrm>
          <a:prstGeom prst="rect">
            <a:avLst/>
          </a:prstGeom>
          <a:noFill/>
          <a:ln w="9525">
            <a:noFill/>
          </a:ln>
        </p:spPr>
        <p:txBody>
          <a:bodyPr>
            <a:spAutoFit/>
          </a:bodyPr>
          <a:p>
            <a:pPr algn="ctr"/>
            <a:r>
              <a:rPr lang="zh-CN" altLang="en-US" sz="2800" b="1" dirty="0">
                <a:solidFill>
                  <a:srgbClr val="9D138D"/>
                </a:solidFill>
                <a:latin typeface="Arial" panose="020B0604020202020204" pitchFamily="34" charset="0"/>
              </a:rPr>
              <a:t>文件</a:t>
            </a:r>
            <a:r>
              <a:rPr lang="en-US" altLang="zh-CN" sz="2800" b="1" dirty="0">
                <a:solidFill>
                  <a:srgbClr val="9D138D"/>
                </a:solidFill>
                <a:latin typeface="Arial" panose="020B0604020202020204" pitchFamily="34" charset="0"/>
              </a:rPr>
              <a:t>f2</a:t>
            </a:r>
            <a:r>
              <a:rPr lang="zh-CN" altLang="en-US" sz="2800" b="1" dirty="0">
                <a:solidFill>
                  <a:srgbClr val="9D138D"/>
                </a:solidFill>
                <a:latin typeface="Arial" panose="020B0604020202020204" pitchFamily="34" charset="0"/>
              </a:rPr>
              <a:t>的</a:t>
            </a:r>
            <a:endParaRPr lang="en-US" altLang="zh-CN" sz="2800" b="1" dirty="0">
              <a:solidFill>
                <a:srgbClr val="9D138D"/>
              </a:solidFill>
              <a:latin typeface="Arial" panose="020B0604020202020204" pitchFamily="34" charset="0"/>
            </a:endParaRPr>
          </a:p>
          <a:p>
            <a:pPr algn="ctr"/>
            <a:r>
              <a:rPr lang="zh-CN" altLang="en-US" sz="2800" b="1" dirty="0">
                <a:solidFill>
                  <a:srgbClr val="9D138D"/>
                </a:solidFill>
                <a:latin typeface="Arial" panose="020B0604020202020204" pitchFamily="34" charset="0"/>
              </a:rPr>
              <a:t>文件信息区</a:t>
            </a:r>
            <a:endParaRPr lang="zh-CN" altLang="en-US" sz="2800" b="1" dirty="0">
              <a:solidFill>
                <a:srgbClr val="9D138D"/>
              </a:solidFill>
              <a:latin typeface="Arial" panose="020B0604020202020204" pitchFamily="34" charset="0"/>
            </a:endParaRPr>
          </a:p>
        </p:txBody>
      </p:sp>
      <p:grpSp>
        <p:nvGrpSpPr>
          <p:cNvPr id="3" name="组合 15"/>
          <p:cNvGrpSpPr/>
          <p:nvPr/>
        </p:nvGrpSpPr>
        <p:grpSpPr>
          <a:xfrm>
            <a:off x="5453063" y="2714625"/>
            <a:ext cx="1643062" cy="2643188"/>
            <a:chOff x="1928794" y="2786058"/>
            <a:chExt cx="1643074" cy="2643206"/>
          </a:xfrm>
        </p:grpSpPr>
        <p:sp>
          <p:nvSpPr>
            <p:cNvPr id="28693" name="矩形 16"/>
            <p:cNvSpPr/>
            <p:nvPr/>
          </p:nvSpPr>
          <p:spPr>
            <a:xfrm>
              <a:off x="1928794" y="2786058"/>
              <a:ext cx="1643074" cy="2643206"/>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28694" name="直接连接符 17"/>
            <p:cNvCxnSpPr/>
            <p:nvPr/>
          </p:nvCxnSpPr>
          <p:spPr>
            <a:xfrm>
              <a:off x="1928794" y="3143248"/>
              <a:ext cx="1643074" cy="0"/>
            </a:xfrm>
            <a:prstGeom prst="line">
              <a:avLst/>
            </a:prstGeom>
            <a:ln w="38100" cap="flat" cmpd="sng">
              <a:solidFill>
                <a:schemeClr val="tx1"/>
              </a:solidFill>
              <a:prstDash val="dash"/>
              <a:miter/>
              <a:headEnd type="none" w="med" len="med"/>
              <a:tailEnd type="none" w="med" len="med"/>
            </a:ln>
          </p:spPr>
        </p:cxnSp>
        <p:cxnSp>
          <p:nvCxnSpPr>
            <p:cNvPr id="28695" name="直接连接符 18"/>
            <p:cNvCxnSpPr/>
            <p:nvPr/>
          </p:nvCxnSpPr>
          <p:spPr>
            <a:xfrm>
              <a:off x="1928794" y="3500438"/>
              <a:ext cx="1643074" cy="0"/>
            </a:xfrm>
            <a:prstGeom prst="line">
              <a:avLst/>
            </a:prstGeom>
            <a:ln w="38100" cap="flat" cmpd="sng">
              <a:solidFill>
                <a:schemeClr val="tx1"/>
              </a:solidFill>
              <a:prstDash val="dash"/>
              <a:miter/>
              <a:headEnd type="none" w="med" len="med"/>
              <a:tailEnd type="none" w="med" len="med"/>
            </a:ln>
          </p:spPr>
        </p:cxnSp>
        <p:cxnSp>
          <p:nvCxnSpPr>
            <p:cNvPr id="28696" name="直接连接符 19"/>
            <p:cNvCxnSpPr/>
            <p:nvPr/>
          </p:nvCxnSpPr>
          <p:spPr>
            <a:xfrm>
              <a:off x="1928794" y="3857628"/>
              <a:ext cx="1643074" cy="0"/>
            </a:xfrm>
            <a:prstGeom prst="line">
              <a:avLst/>
            </a:prstGeom>
            <a:ln w="38100" cap="flat" cmpd="sng">
              <a:solidFill>
                <a:schemeClr val="tx1"/>
              </a:solidFill>
              <a:prstDash val="dash"/>
              <a:miter/>
              <a:headEnd type="none" w="med" len="med"/>
              <a:tailEnd type="none" w="med" len="med"/>
            </a:ln>
          </p:spPr>
        </p:cxnSp>
      </p:grpSp>
      <p:sp>
        <p:nvSpPr>
          <p:cNvPr id="21" name="TextBox 20"/>
          <p:cNvSpPr txBox="1"/>
          <p:nvPr/>
        </p:nvSpPr>
        <p:spPr>
          <a:xfrm>
            <a:off x="4810125" y="2143125"/>
            <a:ext cx="785813" cy="521970"/>
          </a:xfrm>
          <a:prstGeom prst="rect">
            <a:avLst/>
          </a:prstGeom>
          <a:noFill/>
          <a:ln w="9525">
            <a:noFill/>
          </a:ln>
        </p:spPr>
        <p:txBody>
          <a:bodyPr>
            <a:spAutoFit/>
          </a:bodyPr>
          <a:p>
            <a:pPr algn="ctr"/>
            <a:r>
              <a:rPr lang="en-US" altLang="zh-CN" sz="2800" b="1" dirty="0">
                <a:solidFill>
                  <a:srgbClr val="00B050"/>
                </a:solidFill>
                <a:latin typeface="Arial" panose="020B0604020202020204" pitchFamily="34" charset="0"/>
              </a:rPr>
              <a:t>fp2</a:t>
            </a:r>
            <a:endParaRPr lang="zh-CN" altLang="en-US" sz="2800" b="1" dirty="0">
              <a:solidFill>
                <a:srgbClr val="00B050"/>
              </a:solidFill>
              <a:latin typeface="Arial" panose="020B0604020202020204" pitchFamily="34" charset="0"/>
            </a:endParaRPr>
          </a:p>
        </p:txBody>
      </p:sp>
      <p:cxnSp>
        <p:nvCxnSpPr>
          <p:cNvPr id="22" name="直接箭头连接符 21"/>
          <p:cNvCxnSpPr/>
          <p:nvPr/>
        </p:nvCxnSpPr>
        <p:spPr>
          <a:xfrm>
            <a:off x="4881563" y="2714625"/>
            <a:ext cx="571500" cy="1588"/>
          </a:xfrm>
          <a:prstGeom prst="straightConnector1">
            <a:avLst/>
          </a:prstGeom>
          <a:ln w="38100" cap="flat" cmpd="sng">
            <a:solidFill>
              <a:srgbClr val="00B050"/>
            </a:solidFill>
            <a:prstDash val="solid"/>
            <a:miter/>
            <a:headEnd type="none" w="med" len="med"/>
            <a:tailEnd type="arrow" w="med" len="med"/>
          </a:ln>
        </p:spPr>
      </p:cxnSp>
      <p:sp>
        <p:nvSpPr>
          <p:cNvPr id="23" name="TextBox 22"/>
          <p:cNvSpPr txBox="1"/>
          <p:nvPr/>
        </p:nvSpPr>
        <p:spPr>
          <a:xfrm>
            <a:off x="7810500" y="5429250"/>
            <a:ext cx="2000250" cy="953135"/>
          </a:xfrm>
          <a:prstGeom prst="rect">
            <a:avLst/>
          </a:prstGeom>
          <a:noFill/>
          <a:ln w="9525">
            <a:noFill/>
          </a:ln>
        </p:spPr>
        <p:txBody>
          <a:bodyPr>
            <a:spAutoFit/>
          </a:bodyPr>
          <a:p>
            <a:pPr algn="ctr"/>
            <a:r>
              <a:rPr lang="zh-CN" altLang="en-US" sz="2800" b="1" dirty="0">
                <a:solidFill>
                  <a:srgbClr val="9D138D"/>
                </a:solidFill>
                <a:latin typeface="Arial" panose="020B0604020202020204" pitchFamily="34" charset="0"/>
              </a:rPr>
              <a:t>文件</a:t>
            </a:r>
            <a:r>
              <a:rPr lang="en-US" altLang="zh-CN" sz="2800" b="1" dirty="0">
                <a:solidFill>
                  <a:srgbClr val="9D138D"/>
                </a:solidFill>
                <a:latin typeface="Arial" panose="020B0604020202020204" pitchFamily="34" charset="0"/>
              </a:rPr>
              <a:t>f3</a:t>
            </a:r>
            <a:r>
              <a:rPr lang="zh-CN" altLang="en-US" sz="2800" b="1" dirty="0">
                <a:solidFill>
                  <a:srgbClr val="9D138D"/>
                </a:solidFill>
                <a:latin typeface="Arial" panose="020B0604020202020204" pitchFamily="34" charset="0"/>
              </a:rPr>
              <a:t>的</a:t>
            </a:r>
            <a:endParaRPr lang="en-US" altLang="zh-CN" sz="2800" b="1" dirty="0">
              <a:solidFill>
                <a:srgbClr val="9D138D"/>
              </a:solidFill>
              <a:latin typeface="Arial" panose="020B0604020202020204" pitchFamily="34" charset="0"/>
            </a:endParaRPr>
          </a:p>
          <a:p>
            <a:pPr algn="ctr"/>
            <a:r>
              <a:rPr lang="zh-CN" altLang="en-US" sz="2800" b="1" dirty="0">
                <a:solidFill>
                  <a:srgbClr val="9D138D"/>
                </a:solidFill>
                <a:latin typeface="Arial" panose="020B0604020202020204" pitchFamily="34" charset="0"/>
              </a:rPr>
              <a:t>文件信息区</a:t>
            </a:r>
            <a:endParaRPr lang="zh-CN" altLang="en-US" sz="2800" b="1" dirty="0">
              <a:solidFill>
                <a:srgbClr val="9D138D"/>
              </a:solidFill>
              <a:latin typeface="Arial" panose="020B0604020202020204" pitchFamily="34" charset="0"/>
            </a:endParaRPr>
          </a:p>
        </p:txBody>
      </p:sp>
      <p:grpSp>
        <p:nvGrpSpPr>
          <p:cNvPr id="4" name="组合 23"/>
          <p:cNvGrpSpPr/>
          <p:nvPr/>
        </p:nvGrpSpPr>
        <p:grpSpPr>
          <a:xfrm>
            <a:off x="7953375" y="2714625"/>
            <a:ext cx="1643063" cy="2643188"/>
            <a:chOff x="1928794" y="2786058"/>
            <a:chExt cx="1643074" cy="2643206"/>
          </a:xfrm>
        </p:grpSpPr>
        <p:sp>
          <p:nvSpPr>
            <p:cNvPr id="28689" name="矩形 24"/>
            <p:cNvSpPr/>
            <p:nvPr/>
          </p:nvSpPr>
          <p:spPr>
            <a:xfrm>
              <a:off x="1928794" y="2786058"/>
              <a:ext cx="1643074" cy="2643206"/>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28690" name="直接连接符 25"/>
            <p:cNvCxnSpPr/>
            <p:nvPr/>
          </p:nvCxnSpPr>
          <p:spPr>
            <a:xfrm>
              <a:off x="1928794" y="3143248"/>
              <a:ext cx="1643074" cy="0"/>
            </a:xfrm>
            <a:prstGeom prst="line">
              <a:avLst/>
            </a:prstGeom>
            <a:ln w="38100" cap="flat" cmpd="sng">
              <a:solidFill>
                <a:schemeClr val="tx1"/>
              </a:solidFill>
              <a:prstDash val="dash"/>
              <a:miter/>
              <a:headEnd type="none" w="med" len="med"/>
              <a:tailEnd type="none" w="med" len="med"/>
            </a:ln>
          </p:spPr>
        </p:cxnSp>
        <p:cxnSp>
          <p:nvCxnSpPr>
            <p:cNvPr id="28691" name="直接连接符 26"/>
            <p:cNvCxnSpPr/>
            <p:nvPr/>
          </p:nvCxnSpPr>
          <p:spPr>
            <a:xfrm>
              <a:off x="1928794" y="3500438"/>
              <a:ext cx="1643074" cy="0"/>
            </a:xfrm>
            <a:prstGeom prst="line">
              <a:avLst/>
            </a:prstGeom>
            <a:ln w="38100" cap="flat" cmpd="sng">
              <a:solidFill>
                <a:schemeClr val="tx1"/>
              </a:solidFill>
              <a:prstDash val="dash"/>
              <a:miter/>
              <a:headEnd type="none" w="med" len="med"/>
              <a:tailEnd type="none" w="med" len="med"/>
            </a:ln>
          </p:spPr>
        </p:cxnSp>
        <p:cxnSp>
          <p:nvCxnSpPr>
            <p:cNvPr id="28692" name="直接连接符 27"/>
            <p:cNvCxnSpPr/>
            <p:nvPr/>
          </p:nvCxnSpPr>
          <p:spPr>
            <a:xfrm>
              <a:off x="1928794" y="3857628"/>
              <a:ext cx="1643074" cy="0"/>
            </a:xfrm>
            <a:prstGeom prst="line">
              <a:avLst/>
            </a:prstGeom>
            <a:ln w="38100" cap="flat" cmpd="sng">
              <a:solidFill>
                <a:schemeClr val="tx1"/>
              </a:solidFill>
              <a:prstDash val="dash"/>
              <a:miter/>
              <a:headEnd type="none" w="med" len="med"/>
              <a:tailEnd type="none" w="med" len="med"/>
            </a:ln>
          </p:spPr>
        </p:cxnSp>
      </p:grpSp>
      <p:sp>
        <p:nvSpPr>
          <p:cNvPr id="29" name="TextBox 28"/>
          <p:cNvSpPr txBox="1"/>
          <p:nvPr/>
        </p:nvSpPr>
        <p:spPr>
          <a:xfrm>
            <a:off x="7310438" y="2143125"/>
            <a:ext cx="785812" cy="521970"/>
          </a:xfrm>
          <a:prstGeom prst="rect">
            <a:avLst/>
          </a:prstGeom>
          <a:noFill/>
          <a:ln w="9525">
            <a:noFill/>
          </a:ln>
        </p:spPr>
        <p:txBody>
          <a:bodyPr>
            <a:spAutoFit/>
          </a:bodyPr>
          <a:p>
            <a:pPr algn="ctr"/>
            <a:r>
              <a:rPr lang="en-US" altLang="zh-CN" sz="2800" b="1" dirty="0">
                <a:solidFill>
                  <a:srgbClr val="00B050"/>
                </a:solidFill>
                <a:latin typeface="Arial" panose="020B0604020202020204" pitchFamily="34" charset="0"/>
              </a:rPr>
              <a:t>fp3</a:t>
            </a:r>
            <a:endParaRPr lang="zh-CN" altLang="en-US" sz="2800" b="1" dirty="0">
              <a:solidFill>
                <a:srgbClr val="00B050"/>
              </a:solidFill>
              <a:latin typeface="Arial" panose="020B0604020202020204" pitchFamily="34" charset="0"/>
            </a:endParaRPr>
          </a:p>
        </p:txBody>
      </p:sp>
      <p:cxnSp>
        <p:nvCxnSpPr>
          <p:cNvPr id="30" name="直接箭头连接符 29"/>
          <p:cNvCxnSpPr/>
          <p:nvPr/>
        </p:nvCxnSpPr>
        <p:spPr>
          <a:xfrm>
            <a:off x="7381875" y="2714625"/>
            <a:ext cx="571500" cy="1588"/>
          </a:xfrm>
          <a:prstGeom prst="straightConnector1">
            <a:avLst/>
          </a:prstGeom>
          <a:ln w="38100" cap="flat" cmpd="sng">
            <a:solidFill>
              <a:srgbClr val="00B050"/>
            </a:solidFill>
            <a:prstDash val="solid"/>
            <a:miter/>
            <a:headEnd type="none" w="med" len="med"/>
            <a:tailEnd type="arrow" w="med" len="med"/>
          </a:ln>
        </p:spPr>
      </p:cxnSp>
      <p:pic>
        <p:nvPicPr>
          <p:cNvPr id="2868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linds(horizontal)">
                                      <p:cBhvr>
                                        <p:cTn id="34" dur="500"/>
                                        <p:tgtEl>
                                          <p:spTgt spid="21"/>
                                        </p:tgtEl>
                                      </p:cBhvr>
                                    </p:animEffect>
                                  </p:childTnLst>
                                </p:cTn>
                              </p:par>
                            </p:childTnLst>
                          </p:cTn>
                        </p:par>
                        <p:par>
                          <p:cTn id="35" fill="hold">
                            <p:stCondLst>
                              <p:cond delay="500"/>
                            </p:stCondLst>
                            <p:childTnLst>
                              <p:par>
                                <p:cTn id="36" presetID="12" presetClass="entr" presetSubtype="8"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slide(fromLeft)">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linds(horizontal)">
                                      <p:cBhvr>
                                        <p:cTn id="43" dur="500"/>
                                        <p:tgtEl>
                                          <p:spTgt spid="4"/>
                                        </p:tgtEl>
                                      </p:cBhvr>
                                    </p:animEffect>
                                  </p:childTnLst>
                                </p:cTn>
                              </p:par>
                            </p:childTnLst>
                          </p:cTn>
                        </p:par>
                        <p:par>
                          <p:cTn id="44" fill="hold">
                            <p:stCondLst>
                              <p:cond delay="500"/>
                            </p:stCondLst>
                            <p:childTnLst>
                              <p:par>
                                <p:cTn id="45" presetID="3" presetClass="entr" presetSubtype="1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linds(horizontal)">
                                      <p:cBhvr>
                                        <p:cTn id="52" dur="500"/>
                                        <p:tgtEl>
                                          <p:spTgt spid="29"/>
                                        </p:tgtEl>
                                      </p:cBhvr>
                                    </p:animEffect>
                                  </p:childTnLst>
                                </p:cTn>
                              </p:par>
                            </p:childTnLst>
                          </p:cTn>
                        </p:par>
                        <p:par>
                          <p:cTn id="53" fill="hold">
                            <p:stCondLst>
                              <p:cond delay="500"/>
                            </p:stCondLst>
                            <p:childTnLst>
                              <p:par>
                                <p:cTn id="54" presetID="12" presetClass="entr" presetSubtype="8"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slide(fromLeft)">
                                      <p:cBhvr>
                                        <p:cTn id="5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5" grpId="0"/>
      <p:bldP spid="21" grpId="0"/>
      <p:bldP spid="23"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873919"/>
            <a:ext cx="82867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打开与关闭文件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9699" name="Rectangle 3"/>
          <p:cNvSpPr>
            <a:spLocks noGrp="1"/>
          </p:cNvSpPr>
          <p:nvPr>
            <p:ph idx="1"/>
          </p:nvPr>
        </p:nvSpPr>
        <p:spPr>
          <a:xfrm>
            <a:off x="2095500" y="2071688"/>
            <a:ext cx="8143875" cy="1857375"/>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9.2.1</a:t>
            </a:r>
            <a:r>
              <a:rPr kumimoji="1" lang="zh-CN" altLang="zh-CN" sz="3600" dirty="0">
                <a:latin typeface="+mn-lt"/>
                <a:ea typeface="+mn-ea"/>
                <a:cs typeface="+mn-cs"/>
                <a:hlinkClick r:id="rId1" action="ppaction://hlinksldjump"/>
              </a:rPr>
              <a:t> 用</a:t>
            </a:r>
            <a:r>
              <a:rPr kumimoji="1" lang="en-US" altLang="zh-CN" sz="3600" dirty="0">
                <a:latin typeface="+mn-lt"/>
                <a:ea typeface="+mn-ea"/>
                <a:cs typeface="+mn-cs"/>
                <a:hlinkClick r:id="rId1" action="ppaction://hlinksldjump"/>
              </a:rPr>
              <a:t>fopen</a:t>
            </a:r>
            <a:r>
              <a:rPr kumimoji="1" lang="zh-CN" altLang="zh-CN" sz="3600" dirty="0">
                <a:latin typeface="+mn-lt"/>
                <a:ea typeface="+mn-ea"/>
                <a:cs typeface="+mn-cs"/>
                <a:hlinkClick r:id="rId1" action="ppaction://hlinksldjump"/>
              </a:rPr>
              <a:t>函数打开数据文件</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9.2.2 </a:t>
            </a:r>
            <a:r>
              <a:rPr kumimoji="1" lang="zh-CN" altLang="zh-CN" sz="3600" dirty="0">
                <a:latin typeface="+mn-lt"/>
                <a:ea typeface="+mn-ea"/>
                <a:cs typeface="+mn-cs"/>
                <a:hlinkClick r:id="rId2" action="ppaction://hlinksldjump"/>
              </a:rPr>
              <a:t>用</a:t>
            </a:r>
            <a:r>
              <a:rPr kumimoji="1" lang="en-US" altLang="zh-CN" sz="3600" dirty="0">
                <a:latin typeface="+mn-lt"/>
                <a:ea typeface="+mn-ea"/>
                <a:cs typeface="+mn-cs"/>
                <a:hlinkClick r:id="rId2" action="ppaction://hlinksldjump"/>
              </a:rPr>
              <a:t>fclose</a:t>
            </a:r>
            <a:r>
              <a:rPr kumimoji="1" lang="zh-CN" altLang="zh-CN" sz="3600" dirty="0">
                <a:latin typeface="+mn-lt"/>
                <a:ea typeface="+mn-ea"/>
                <a:cs typeface="+mn-cs"/>
                <a:hlinkClick r:id="rId2" action="ppaction://hlinksldjump"/>
              </a:rPr>
              <a:t>函数关闭数据文件</a:t>
            </a:r>
            <a:endParaRPr kumimoji="1" lang="en-US" altLang="zh-CN" sz="3600" dirty="0">
              <a:latin typeface="+mn-lt"/>
              <a:ea typeface="+mn-ea"/>
              <a:cs typeface="+mn-cs"/>
            </a:endParaRPr>
          </a:p>
          <a:p>
            <a:pPr>
              <a:buFont typeface="Wingdings" panose="05000000000000000000" pitchFamily="2" charset="2"/>
              <a:buNone/>
            </a:pPr>
            <a:endParaRPr kumimoji="1" lang="en-US" altLang="zh-CN" sz="3600" dirty="0">
              <a:solidFill>
                <a:srgbClr val="C00000"/>
              </a:solidFill>
              <a:latin typeface="+mn-lt"/>
              <a:ea typeface="+mn-ea"/>
              <a:cs typeface="+mn-cs"/>
            </a:endParaRPr>
          </a:p>
        </p:txBody>
      </p:sp>
      <p:pic>
        <p:nvPicPr>
          <p:cNvPr id="29700" name="图片 5"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3"/>
          <p:cNvSpPr>
            <a:spLocks noGrp="1"/>
          </p:cNvSpPr>
          <p:nvPr>
            <p:ph idx="1"/>
          </p:nvPr>
        </p:nvSpPr>
        <p:spPr>
          <a:xfrm>
            <a:off x="2595563" y="1857375"/>
            <a:ext cx="6786562" cy="4000500"/>
          </a:xfrm>
        </p:spPr>
        <p:txBody>
          <a:bodyPr vert="horz" wrap="square" lIns="91440" tIns="45720" rIns="91440" bIns="45720" anchor="t" anchorCtr="0"/>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1" action="ppaction://hlinksldjump"/>
              </a:rPr>
              <a:t>9.1 </a:t>
            </a:r>
            <a:r>
              <a:rPr kumimoji="1" lang="zh-CN" altLang="zh-CN" sz="3600" dirty="0">
                <a:latin typeface="+mn-lt"/>
                <a:ea typeface="+mn-ea"/>
                <a:cs typeface="+mn-cs"/>
                <a:hlinkClick r:id="rId1" action="ppaction://hlinksldjump"/>
              </a:rPr>
              <a:t>Ｃ文件的有关基本知识</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2" action="ppaction://hlinksldjump"/>
              </a:rPr>
              <a:t>9.2 </a:t>
            </a:r>
            <a:r>
              <a:rPr kumimoji="1" lang="zh-CN" altLang="zh-CN" sz="3600" dirty="0">
                <a:latin typeface="+mn-lt"/>
                <a:ea typeface="+mn-ea"/>
                <a:cs typeface="+mn-cs"/>
                <a:hlinkClick r:id="rId2" action="ppaction://hlinksldjump"/>
              </a:rPr>
              <a:t>打开与关闭文件</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3" action="ppaction://hlinksldjump"/>
              </a:rPr>
              <a:t>9.3 </a:t>
            </a:r>
            <a:r>
              <a:rPr kumimoji="1" lang="zh-CN" altLang="zh-CN" sz="3600" dirty="0">
                <a:latin typeface="+mn-lt"/>
                <a:ea typeface="+mn-ea"/>
                <a:cs typeface="+mn-cs"/>
                <a:hlinkClick r:id="rId3" action="ppaction://hlinksldjump"/>
              </a:rPr>
              <a:t>顺序读写数据文件</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4" action="ppaction://hlinksldjump"/>
              </a:rPr>
              <a:t>9.4 </a:t>
            </a:r>
            <a:r>
              <a:rPr kumimoji="1" lang="zh-CN" altLang="zh-CN" sz="3600" dirty="0">
                <a:latin typeface="+mn-lt"/>
                <a:ea typeface="+mn-ea"/>
                <a:cs typeface="+mn-cs"/>
                <a:hlinkClick r:id="rId4" action="ppaction://hlinksldjump"/>
              </a:rPr>
              <a:t>随机读写数据文件</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5" action="ppaction://hlinksldjump"/>
              </a:rPr>
              <a:t>9.5 </a:t>
            </a:r>
            <a:r>
              <a:rPr kumimoji="1" lang="zh-CN" altLang="zh-CN" sz="3600" dirty="0">
                <a:latin typeface="+mn-lt"/>
                <a:ea typeface="+mn-ea"/>
                <a:cs typeface="+mn-cs"/>
                <a:hlinkClick r:id="rId5" action="ppaction://hlinksldjump"/>
              </a:rPr>
              <a:t>文件读写的出错检测</a:t>
            </a:r>
            <a:endParaRPr kumimoji="1" lang="en-US" altLang="zh-CN" sz="3600" dirty="0">
              <a:latin typeface="+mn-lt"/>
              <a:ea typeface="+mn-ea"/>
              <a:cs typeface="+mn-cs"/>
            </a:endParaRPr>
          </a:p>
        </p:txBody>
      </p:sp>
    </p:spTree>
  </p:cSld>
  <p:clrMapOvr>
    <a:masterClrMapping/>
  </p:clrMapOvr>
  <p:transition spd="med">
    <p:blind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6"/>
            <a:ext cx="8715375"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 用</a:t>
            </a:r>
            <a:r>
              <a:rPr kumimoji="1" lang="en-US" altLang="zh-CN" sz="4400" b="1" i="0" u="none" strike="noStrike" kern="0" cap="none" spc="0" normalizeH="0" baseline="0" noProof="0" dirty="0" err="1"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fopen</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函数打开数据文件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8675" name="Rectangle 3"/>
          <p:cNvSpPr>
            <a:spLocks noGrp="1"/>
          </p:cNvSpPr>
          <p:nvPr>
            <p:ph idx="1"/>
          </p:nvPr>
        </p:nvSpPr>
        <p:spPr>
          <a:xfrm>
            <a:off x="2095500" y="1643063"/>
            <a:ext cx="8001000" cy="4572000"/>
          </a:xfrm>
        </p:spPr>
        <p:txBody>
          <a:bodyPr vert="horz" wrap="square" lIns="91440" tIns="45720" rIns="91440" bIns="45720" anchor="t" anchorCtr="0"/>
          <a:p>
            <a:r>
              <a:rPr kumimoji="1" lang="zh-CN" altLang="zh-CN" dirty="0">
                <a:latin typeface="+mn-lt"/>
                <a:ea typeface="+mn-ea"/>
                <a:cs typeface="+mn-cs"/>
              </a:rPr>
              <a:t>对文件读写之前应该“打开”该文件，在使用结束之后应“关闭”该文件。</a:t>
            </a:r>
            <a:endParaRPr kumimoji="1" lang="en-US" altLang="zh-CN" dirty="0">
              <a:latin typeface="+mn-lt"/>
              <a:ea typeface="+mn-ea"/>
              <a:cs typeface="+mn-cs"/>
            </a:endParaRPr>
          </a:p>
          <a:p>
            <a:r>
              <a:rPr kumimoji="1" lang="zh-CN" altLang="zh-CN" dirty="0">
                <a:latin typeface="+mn-lt"/>
                <a:ea typeface="+mn-ea"/>
                <a:cs typeface="+mn-cs"/>
              </a:rPr>
              <a:t>所谓“</a:t>
            </a:r>
            <a:r>
              <a:rPr kumimoji="1" lang="zh-CN" altLang="zh-CN" dirty="0">
                <a:solidFill>
                  <a:srgbClr val="C00000"/>
                </a:solidFill>
                <a:latin typeface="+mn-lt"/>
                <a:ea typeface="+mn-ea"/>
                <a:cs typeface="+mn-cs"/>
              </a:rPr>
              <a:t>打开</a:t>
            </a:r>
            <a:r>
              <a:rPr kumimoji="1" lang="zh-CN" altLang="zh-CN" dirty="0">
                <a:latin typeface="+mn-lt"/>
                <a:ea typeface="+mn-ea"/>
                <a:cs typeface="+mn-cs"/>
              </a:rPr>
              <a:t>”是指为文件建立相应的信息区</a:t>
            </a:r>
            <a:r>
              <a:rPr kumimoji="1" lang="en-US" altLang="zh-CN" dirty="0">
                <a:latin typeface="+mn-lt"/>
                <a:ea typeface="+mn-ea"/>
                <a:cs typeface="+mn-cs"/>
              </a:rPr>
              <a:t>(</a:t>
            </a:r>
            <a:r>
              <a:rPr kumimoji="1" lang="zh-CN" altLang="zh-CN" dirty="0">
                <a:latin typeface="+mn-lt"/>
                <a:ea typeface="+mn-ea"/>
                <a:cs typeface="+mn-cs"/>
              </a:rPr>
              <a:t>用来存放有关文件的信息</a:t>
            </a:r>
            <a:r>
              <a:rPr kumimoji="1" lang="en-US" altLang="zh-CN" dirty="0">
                <a:latin typeface="+mn-lt"/>
                <a:ea typeface="+mn-ea"/>
                <a:cs typeface="+mn-cs"/>
              </a:rPr>
              <a:t>)</a:t>
            </a:r>
            <a:r>
              <a:rPr kumimoji="1" lang="zh-CN" altLang="zh-CN" dirty="0">
                <a:latin typeface="+mn-lt"/>
                <a:ea typeface="+mn-ea"/>
                <a:cs typeface="+mn-cs"/>
              </a:rPr>
              <a:t>和文件缓冲区</a:t>
            </a:r>
            <a:r>
              <a:rPr kumimoji="1" lang="en-US" altLang="zh-CN" dirty="0">
                <a:latin typeface="+mn-lt"/>
                <a:ea typeface="+mn-ea"/>
                <a:cs typeface="+mn-cs"/>
              </a:rPr>
              <a:t>(</a:t>
            </a:r>
            <a:r>
              <a:rPr kumimoji="1" lang="zh-CN" altLang="zh-CN" dirty="0">
                <a:latin typeface="+mn-lt"/>
                <a:ea typeface="+mn-ea"/>
                <a:cs typeface="+mn-cs"/>
              </a:rPr>
              <a:t>用来暂时存放输入输出的数据</a:t>
            </a:r>
            <a:r>
              <a:rPr kumimoji="1" lang="en-US" altLang="zh-CN" dirty="0">
                <a:latin typeface="+mn-lt"/>
                <a:ea typeface="+mn-ea"/>
                <a:cs typeface="+mn-cs"/>
              </a:rPr>
              <a:t>)</a:t>
            </a:r>
            <a:r>
              <a:rPr kumimoji="1" lang="zh-CN" altLang="zh-CN" dirty="0">
                <a:latin typeface="+mn-lt"/>
                <a:ea typeface="+mn-ea"/>
                <a:cs typeface="+mn-cs"/>
              </a:rPr>
              <a:t>。</a:t>
            </a:r>
            <a:endParaRPr kumimoji="1" lang="zh-CN" altLang="zh-CN" dirty="0">
              <a:latin typeface="+mn-lt"/>
              <a:ea typeface="+mn-ea"/>
              <a:cs typeface="+mn-cs"/>
            </a:endParaRPr>
          </a:p>
        </p:txBody>
      </p:sp>
      <p:pic>
        <p:nvPicPr>
          <p:cNvPr id="30724"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34" end="89"/>
                                            </p:txEl>
                                          </p:spTgt>
                                        </p:tgtEl>
                                        <p:attrNameLst>
                                          <p:attrName>style.visibility</p:attrName>
                                        </p:attrNameLst>
                                      </p:cBhvr>
                                      <p:to>
                                        <p:strVal val="visible"/>
                                      </p:to>
                                    </p:set>
                                    <p:animEffect transition="in" filter="blinds(horizontal)">
                                      <p:cBhvr>
                                        <p:cTn id="7" dur="500"/>
                                        <p:tgtEl>
                                          <p:spTgt spid="28675">
                                            <p:txEl>
                                              <p:charRg st="34"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6"/>
            <a:ext cx="8715375"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 用</a:t>
            </a:r>
            <a:r>
              <a:rPr kumimoji="1" lang="en-US" altLang="zh-CN" sz="4400" b="1" i="0" u="none" strike="noStrike" kern="0" cap="none" spc="0" normalizeH="0" baseline="0" noProof="0" dirty="0" err="1"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fopen</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函数打开数据文件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9699" name="Rectangle 3"/>
          <p:cNvSpPr>
            <a:spLocks noGrp="1"/>
          </p:cNvSpPr>
          <p:nvPr>
            <p:ph idx="1"/>
          </p:nvPr>
        </p:nvSpPr>
        <p:spPr>
          <a:xfrm>
            <a:off x="2095500" y="1643063"/>
            <a:ext cx="8001000" cy="4572000"/>
          </a:xfrm>
        </p:spPr>
        <p:txBody>
          <a:bodyPr vert="horz" wrap="square" lIns="91440" tIns="45720" rIns="91440" bIns="45720" anchor="t" anchorCtr="0"/>
          <a:p>
            <a:r>
              <a:rPr kumimoji="1" lang="zh-CN" altLang="zh-CN" dirty="0">
                <a:latin typeface="+mn-lt"/>
                <a:ea typeface="+mn-ea"/>
                <a:cs typeface="+mn-cs"/>
              </a:rPr>
              <a:t>在编写程序时，在打开文件的同时，一般都指定一个指针变量指向该文件，也就是建立起指针变量与文件之间的联系，这样就可以通过该指针变量对文件进行读写</a:t>
            </a:r>
            <a:endParaRPr kumimoji="1" lang="en-US" altLang="zh-CN" dirty="0">
              <a:latin typeface="+mn-lt"/>
              <a:ea typeface="+mn-ea"/>
              <a:cs typeface="+mn-cs"/>
            </a:endParaRPr>
          </a:p>
          <a:p>
            <a:r>
              <a:rPr kumimoji="1" lang="zh-CN" altLang="zh-CN" dirty="0">
                <a:latin typeface="+mn-lt"/>
                <a:ea typeface="+mn-ea"/>
                <a:cs typeface="+mn-cs"/>
              </a:rPr>
              <a:t>所谓“</a:t>
            </a:r>
            <a:r>
              <a:rPr kumimoji="1" lang="zh-CN" altLang="zh-CN" dirty="0">
                <a:solidFill>
                  <a:srgbClr val="C00000"/>
                </a:solidFill>
                <a:latin typeface="+mn-lt"/>
                <a:ea typeface="+mn-ea"/>
                <a:cs typeface="+mn-cs"/>
              </a:rPr>
              <a:t>关闭</a:t>
            </a:r>
            <a:r>
              <a:rPr kumimoji="1" lang="zh-CN" altLang="zh-CN" dirty="0">
                <a:latin typeface="+mn-lt"/>
                <a:ea typeface="+mn-ea"/>
                <a:cs typeface="+mn-cs"/>
              </a:rPr>
              <a:t>”是指撤销文件信息区和文件缓冲区 </a:t>
            </a:r>
            <a:endParaRPr kumimoji="1" lang="en-US" altLang="zh-CN" dirty="0">
              <a:solidFill>
                <a:srgbClr val="C00000"/>
              </a:solidFill>
              <a:latin typeface="+mn-lt"/>
              <a:ea typeface="+mn-ea"/>
              <a:cs typeface="+mn-cs"/>
            </a:endParaRPr>
          </a:p>
        </p:txBody>
      </p:sp>
      <p:pic>
        <p:nvPicPr>
          <p:cNvPr id="3174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charRg st="72" end="95"/>
                                            </p:txEl>
                                          </p:spTgt>
                                        </p:tgtEl>
                                        <p:attrNameLst>
                                          <p:attrName>style.visibility</p:attrName>
                                        </p:attrNameLst>
                                      </p:cBhvr>
                                      <p:to>
                                        <p:strVal val="visible"/>
                                      </p:to>
                                    </p:set>
                                    <p:animEffect transition="in" filter="blinds(horizontal)">
                                      <p:cBhvr>
                                        <p:cTn id="7" dur="500"/>
                                        <p:tgtEl>
                                          <p:spTgt spid="29699">
                                            <p:txEl>
                                              <p:charRg st="72"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6"/>
            <a:ext cx="8715375"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 用</a:t>
            </a:r>
            <a:r>
              <a:rPr kumimoji="1" lang="en-US" altLang="zh-CN" sz="4400" b="1" i="0" u="none" strike="noStrike" kern="0" cap="none" spc="0" normalizeH="0" baseline="0" noProof="0" dirty="0" err="1"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fopen</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函数打开数据文件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095500" y="1643063"/>
            <a:ext cx="8001000" cy="4572000"/>
          </a:xfrm>
        </p:spPr>
        <p:txBody>
          <a:bodyPr vert="horz" wrap="square" lIns="91440" tIns="45720" rIns="91440" bIns="45720" anchor="t" anchorCtr="0"/>
          <a:p>
            <a:r>
              <a:rPr kumimoji="1" lang="en-US" altLang="zh-CN" dirty="0">
                <a:latin typeface="+mn-lt"/>
                <a:ea typeface="+mn-ea"/>
                <a:cs typeface="+mn-cs"/>
              </a:rPr>
              <a:t>fopen</a:t>
            </a:r>
            <a:r>
              <a:rPr kumimoji="1" lang="zh-CN" altLang="zh-CN" dirty="0">
                <a:latin typeface="+mn-lt"/>
                <a:ea typeface="+mn-ea"/>
                <a:cs typeface="+mn-cs"/>
              </a:rPr>
              <a:t>函数的调用方式为：</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fopen(</a:t>
            </a:r>
            <a:r>
              <a:rPr kumimoji="1" lang="zh-CN" altLang="zh-CN" dirty="0">
                <a:latin typeface="+mn-lt"/>
                <a:ea typeface="+mn-ea"/>
              </a:rPr>
              <a:t>文件名</a:t>
            </a:r>
            <a:r>
              <a:rPr kumimoji="1" lang="en-US" altLang="zh-CN" dirty="0">
                <a:latin typeface="+mn-lt"/>
                <a:ea typeface="+mn-ea"/>
              </a:rPr>
              <a:t>,</a:t>
            </a:r>
            <a:r>
              <a:rPr kumimoji="1" lang="zh-CN" altLang="zh-CN" dirty="0">
                <a:latin typeface="+mn-lt"/>
                <a:ea typeface="+mn-ea"/>
              </a:rPr>
              <a:t>使用文件方式</a:t>
            </a:r>
            <a:r>
              <a:rPr kumimoji="1" lang="en-US" altLang="zh-CN" dirty="0">
                <a:latin typeface="+mn-lt"/>
                <a:ea typeface="+mn-ea"/>
              </a:rPr>
              <a:t>);</a:t>
            </a:r>
            <a:endParaRPr kumimoji="1" lang="en-US" altLang="zh-CN" dirty="0">
              <a:latin typeface="+mn-lt"/>
              <a:ea typeface="+mn-ea"/>
            </a:endParaRPr>
          </a:p>
          <a:p>
            <a:r>
              <a:rPr kumimoji="1" lang="zh-CN" altLang="zh-CN" dirty="0">
                <a:latin typeface="+mn-lt"/>
                <a:ea typeface="+mn-ea"/>
                <a:cs typeface="+mn-cs"/>
              </a:rPr>
              <a:t>例如：</a:t>
            </a:r>
            <a:r>
              <a:rPr kumimoji="1" lang="en-US" altLang="zh-CN" dirty="0">
                <a:latin typeface="+mn-lt"/>
                <a:ea typeface="+mn-ea"/>
                <a:cs typeface="+mn-cs"/>
              </a:rPr>
              <a:t> </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fopen(“a1”,”r”); </a:t>
            </a:r>
            <a:endParaRPr kumimoji="1" lang="zh-CN" altLang="zh-CN" dirty="0">
              <a:latin typeface="+mn-lt"/>
              <a:ea typeface="+mn-ea"/>
            </a:endParaRPr>
          </a:p>
          <a:p>
            <a:pPr lvl="1"/>
            <a:r>
              <a:rPr kumimoji="1" lang="zh-CN" altLang="zh-CN" dirty="0">
                <a:latin typeface="+mn-lt"/>
                <a:ea typeface="+mn-ea"/>
              </a:rPr>
              <a:t>表示要打开名为“</a:t>
            </a:r>
            <a:r>
              <a:rPr kumimoji="1" lang="en-US" altLang="zh-CN" dirty="0">
                <a:latin typeface="+mn-lt"/>
                <a:ea typeface="+mn-ea"/>
              </a:rPr>
              <a:t>a1</a:t>
            </a:r>
            <a:r>
              <a:rPr kumimoji="1" lang="zh-CN" altLang="zh-CN" dirty="0">
                <a:latin typeface="+mn-lt"/>
                <a:ea typeface="+mn-ea"/>
              </a:rPr>
              <a:t>”的文件，使用文件方式为“读入”</a:t>
            </a:r>
            <a:endParaRPr kumimoji="1" lang="en-US" altLang="zh-CN" dirty="0">
              <a:latin typeface="+mn-lt"/>
              <a:ea typeface="+mn-ea"/>
            </a:endParaRPr>
          </a:p>
          <a:p>
            <a:pPr lvl="1"/>
            <a:r>
              <a:rPr kumimoji="1" lang="en-US" altLang="zh-CN" dirty="0">
                <a:latin typeface="+mn-lt"/>
                <a:ea typeface="+mn-ea"/>
              </a:rPr>
              <a:t>fopen</a:t>
            </a:r>
            <a:r>
              <a:rPr kumimoji="1" lang="zh-CN" altLang="zh-CN" dirty="0">
                <a:latin typeface="+mn-lt"/>
                <a:ea typeface="+mn-ea"/>
              </a:rPr>
              <a:t>函数的返回值是指向</a:t>
            </a:r>
            <a:r>
              <a:rPr kumimoji="1" lang="en-US" altLang="zh-CN" dirty="0">
                <a:latin typeface="+mn-lt"/>
                <a:ea typeface="+mn-ea"/>
              </a:rPr>
              <a:t>a1</a:t>
            </a:r>
            <a:r>
              <a:rPr kumimoji="1" lang="zh-CN" altLang="zh-CN" dirty="0">
                <a:latin typeface="+mn-lt"/>
                <a:ea typeface="+mn-ea"/>
              </a:rPr>
              <a:t>文件的指针</a:t>
            </a:r>
            <a:endParaRPr kumimoji="1" lang="en-US" altLang="zh-CN" dirty="0">
              <a:solidFill>
                <a:srgbClr val="C00000"/>
              </a:solidFill>
              <a:latin typeface="+mn-lt"/>
              <a:ea typeface="+mn-ea"/>
            </a:endParaRPr>
          </a:p>
        </p:txBody>
      </p:sp>
      <p:pic>
        <p:nvPicPr>
          <p:cNvPr id="3277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35" end="40"/>
                                            </p:txEl>
                                          </p:spTgt>
                                        </p:tgtEl>
                                        <p:attrNameLst>
                                          <p:attrName>style.visibility</p:attrName>
                                        </p:attrNameLst>
                                      </p:cBhvr>
                                      <p:to>
                                        <p:strVal val="visible"/>
                                      </p:to>
                                    </p:set>
                                    <p:animEffect transition="in" filter="blinds(horizontal)">
                                      <p:cBhvr>
                                        <p:cTn id="7" dur="500"/>
                                        <p:tgtEl>
                                          <p:spTgt spid="4099">
                                            <p:txEl>
                                              <p:charRg st="35" end="4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xEl>
                                              <p:charRg st="40" end="58"/>
                                            </p:txEl>
                                          </p:spTgt>
                                        </p:tgtEl>
                                        <p:attrNameLst>
                                          <p:attrName>style.visibility</p:attrName>
                                        </p:attrNameLst>
                                      </p:cBhvr>
                                      <p:to>
                                        <p:strVal val="visible"/>
                                      </p:to>
                                    </p:set>
                                    <p:animEffect transition="in" filter="blinds(horizontal)">
                                      <p:cBhvr>
                                        <p:cTn id="10" dur="500"/>
                                        <p:tgtEl>
                                          <p:spTgt spid="4099">
                                            <p:txEl>
                                              <p:charRg st="40" end="5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099">
                                            <p:txEl>
                                              <p:charRg st="58" end="85"/>
                                            </p:txEl>
                                          </p:spTgt>
                                        </p:tgtEl>
                                        <p:attrNameLst>
                                          <p:attrName>style.visibility</p:attrName>
                                        </p:attrNameLst>
                                      </p:cBhvr>
                                      <p:to>
                                        <p:strVal val="visible"/>
                                      </p:to>
                                    </p:set>
                                    <p:animEffect transition="in" filter="blinds(horizontal)">
                                      <p:cBhvr>
                                        <p:cTn id="15" dur="500"/>
                                        <p:tgtEl>
                                          <p:spTgt spid="4099">
                                            <p:txEl>
                                              <p:charRg st="58" end="8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099">
                                            <p:txEl>
                                              <p:charRg st="85" end="107"/>
                                            </p:txEl>
                                          </p:spTgt>
                                        </p:tgtEl>
                                        <p:attrNameLst>
                                          <p:attrName>style.visibility</p:attrName>
                                        </p:attrNameLst>
                                      </p:cBhvr>
                                      <p:to>
                                        <p:strVal val="visible"/>
                                      </p:to>
                                    </p:set>
                                    <p:animEffect transition="in" filter="blinds(horizontal)">
                                      <p:cBhvr>
                                        <p:cTn id="20" dur="500"/>
                                        <p:tgtEl>
                                          <p:spTgt spid="4099">
                                            <p:txEl>
                                              <p:charRg st="85"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6"/>
            <a:ext cx="8715375"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 用</a:t>
            </a:r>
            <a:r>
              <a:rPr kumimoji="1" lang="en-US" altLang="zh-CN" sz="4400" b="1" i="0" u="none" strike="noStrike" kern="0" cap="none" spc="0" normalizeH="0" baseline="0" noProof="0" dirty="0" err="1"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fopen</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函数打开数据文件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3795" name="Rectangle 3"/>
          <p:cNvSpPr>
            <a:spLocks noGrp="1"/>
          </p:cNvSpPr>
          <p:nvPr>
            <p:ph idx="1"/>
          </p:nvPr>
        </p:nvSpPr>
        <p:spPr>
          <a:xfrm>
            <a:off x="2095500" y="1643063"/>
            <a:ext cx="8001000" cy="4572000"/>
          </a:xfrm>
        </p:spPr>
        <p:txBody>
          <a:bodyPr vert="horz" wrap="square" lIns="91440" tIns="45720" rIns="91440" bIns="45720" anchor="t" anchorCtr="0"/>
          <a:p>
            <a:r>
              <a:rPr kumimoji="1" lang="zh-CN" altLang="zh-CN" dirty="0">
                <a:latin typeface="+mn-lt"/>
                <a:ea typeface="+mn-ea"/>
                <a:cs typeface="+mn-cs"/>
              </a:rPr>
              <a:t>通常将</a:t>
            </a:r>
            <a:r>
              <a:rPr kumimoji="1" lang="en-US" altLang="zh-CN" dirty="0">
                <a:latin typeface="+mn-lt"/>
                <a:ea typeface="+mn-ea"/>
                <a:cs typeface="+mn-cs"/>
              </a:rPr>
              <a:t>fopen</a:t>
            </a:r>
            <a:r>
              <a:rPr kumimoji="1" lang="zh-CN" altLang="zh-CN" dirty="0">
                <a:latin typeface="+mn-lt"/>
                <a:ea typeface="+mn-ea"/>
                <a:cs typeface="+mn-cs"/>
              </a:rPr>
              <a:t>函数的返回值赋给一个指向文件的指针变量。如：</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FILE *fp; </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fp=fopen(“a1”,”r”);</a:t>
            </a:r>
            <a:endParaRPr kumimoji="1" lang="en-US" altLang="zh-CN" dirty="0">
              <a:latin typeface="+mn-lt"/>
              <a:ea typeface="+mn-ea"/>
            </a:endParaRPr>
          </a:p>
          <a:p>
            <a:pPr lvl="1"/>
            <a:r>
              <a:rPr kumimoji="1" lang="en-US" altLang="zh-CN" dirty="0">
                <a:latin typeface="+mn-lt"/>
                <a:ea typeface="+mn-ea"/>
              </a:rPr>
              <a:t>fp</a:t>
            </a:r>
            <a:r>
              <a:rPr kumimoji="1" lang="zh-CN" altLang="zh-CN" dirty="0">
                <a:latin typeface="+mn-lt"/>
                <a:ea typeface="+mn-ea"/>
              </a:rPr>
              <a:t>和文件</a:t>
            </a:r>
            <a:r>
              <a:rPr kumimoji="1" lang="en-US" altLang="zh-CN" dirty="0">
                <a:latin typeface="+mn-lt"/>
                <a:ea typeface="+mn-ea"/>
              </a:rPr>
              <a:t>a1</a:t>
            </a:r>
            <a:r>
              <a:rPr kumimoji="1" lang="zh-CN" altLang="zh-CN" dirty="0">
                <a:latin typeface="+mn-lt"/>
                <a:ea typeface="+mn-ea"/>
              </a:rPr>
              <a:t>相联系，</a:t>
            </a:r>
            <a:r>
              <a:rPr kumimoji="1" lang="en-US" altLang="zh-CN" dirty="0">
                <a:latin typeface="+mn-lt"/>
                <a:ea typeface="+mn-ea"/>
              </a:rPr>
              <a:t>fp</a:t>
            </a:r>
            <a:r>
              <a:rPr kumimoji="1" lang="zh-CN" altLang="zh-CN" dirty="0">
                <a:latin typeface="+mn-lt"/>
                <a:ea typeface="+mn-ea"/>
              </a:rPr>
              <a:t>指向了</a:t>
            </a:r>
            <a:r>
              <a:rPr kumimoji="1" lang="en-US" altLang="zh-CN" dirty="0">
                <a:latin typeface="+mn-lt"/>
                <a:ea typeface="+mn-ea"/>
              </a:rPr>
              <a:t>a1</a:t>
            </a:r>
            <a:r>
              <a:rPr kumimoji="1" lang="zh-CN" altLang="zh-CN" dirty="0">
                <a:latin typeface="+mn-lt"/>
                <a:ea typeface="+mn-ea"/>
              </a:rPr>
              <a:t>文件</a:t>
            </a:r>
            <a:endParaRPr kumimoji="1" lang="en-US" altLang="zh-CN" dirty="0">
              <a:solidFill>
                <a:srgbClr val="C00000"/>
              </a:solidFill>
              <a:latin typeface="+mn-lt"/>
              <a:ea typeface="+mn-ea"/>
            </a:endParaRPr>
          </a:p>
        </p:txBody>
      </p:sp>
      <p:pic>
        <p:nvPicPr>
          <p:cNvPr id="3379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6"/>
            <a:ext cx="8715375"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 用</a:t>
            </a:r>
            <a:r>
              <a:rPr kumimoji="1" lang="en-US" altLang="zh-CN" sz="4400" b="1" i="0" u="none" strike="noStrike" kern="0" cap="none" spc="0" normalizeH="0" baseline="0" noProof="0" dirty="0" err="1"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fopen</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函数打开数据文件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095500" y="1643063"/>
            <a:ext cx="8001000" cy="4572000"/>
          </a:xfrm>
        </p:spPr>
        <p:txBody>
          <a:bodyPr vert="horz" wrap="square" lIns="91440" tIns="45720" rIns="91440" bIns="45720" anchor="t" anchorCtr="0"/>
          <a:p>
            <a:r>
              <a:rPr kumimoji="1" lang="zh-CN" altLang="zh-CN" dirty="0">
                <a:latin typeface="+mn-lt"/>
                <a:ea typeface="+mn-ea"/>
                <a:cs typeface="+mn-cs"/>
              </a:rPr>
              <a:t>在打开一个文件时，通知编译系统以下</a:t>
            </a:r>
            <a:r>
              <a:rPr kumimoji="1" lang="en-US" altLang="zh-CN" dirty="0">
                <a:latin typeface="+mn-lt"/>
                <a:ea typeface="+mn-ea"/>
                <a:cs typeface="+mn-cs"/>
              </a:rPr>
              <a:t>3</a:t>
            </a:r>
            <a:r>
              <a:rPr kumimoji="1" lang="zh-CN" altLang="zh-CN" dirty="0">
                <a:latin typeface="+mn-lt"/>
                <a:ea typeface="+mn-ea"/>
                <a:cs typeface="+mn-cs"/>
              </a:rPr>
              <a:t>个信息：</a:t>
            </a:r>
            <a:endParaRPr kumimoji="1" lang="en-US" altLang="zh-CN" dirty="0">
              <a:latin typeface="+mn-lt"/>
              <a:ea typeface="+mn-ea"/>
              <a:cs typeface="+mn-cs"/>
            </a:endParaRPr>
          </a:p>
          <a:p>
            <a:pPr lvl="1">
              <a:buFont typeface="Wingdings" panose="05000000000000000000" pitchFamily="2" charset="2"/>
              <a:buNone/>
            </a:pPr>
            <a:r>
              <a:rPr kumimoji="1" lang="zh-CN" altLang="zh-CN" dirty="0">
                <a:latin typeface="+mn-lt"/>
                <a:ea typeface="+mn-ea"/>
              </a:rPr>
              <a:t>①需要访问的文件的名字</a:t>
            </a:r>
            <a:endParaRPr kumimoji="1" lang="en-US" altLang="zh-CN" dirty="0">
              <a:latin typeface="+mn-lt"/>
              <a:ea typeface="+mn-ea"/>
            </a:endParaRPr>
          </a:p>
          <a:p>
            <a:pPr lvl="1">
              <a:buFont typeface="Wingdings" panose="05000000000000000000" pitchFamily="2" charset="2"/>
              <a:buNone/>
            </a:pPr>
            <a:r>
              <a:rPr kumimoji="1" lang="zh-CN" altLang="zh-CN" dirty="0">
                <a:latin typeface="+mn-lt"/>
                <a:ea typeface="+mn-ea"/>
              </a:rPr>
              <a:t>②使用文件的方式（“读”还是“写”等）</a:t>
            </a:r>
            <a:endParaRPr kumimoji="1" lang="en-US" altLang="zh-CN" dirty="0">
              <a:latin typeface="+mn-lt"/>
              <a:ea typeface="+mn-ea"/>
            </a:endParaRPr>
          </a:p>
          <a:p>
            <a:pPr lvl="1">
              <a:buFont typeface="Wingdings" panose="05000000000000000000" pitchFamily="2" charset="2"/>
              <a:buNone/>
            </a:pPr>
            <a:r>
              <a:rPr kumimoji="1" lang="zh-CN" altLang="zh-CN" dirty="0">
                <a:latin typeface="+mn-lt"/>
                <a:ea typeface="+mn-ea"/>
              </a:rPr>
              <a:t>③让哪一个指针变量指向被打开的文件</a:t>
            </a:r>
            <a:endParaRPr kumimoji="1" lang="en-US" altLang="zh-CN" dirty="0">
              <a:latin typeface="+mn-lt"/>
              <a:ea typeface="+mn-ea"/>
            </a:endParaRPr>
          </a:p>
          <a:p>
            <a:r>
              <a:rPr kumimoji="1" lang="zh-CN" altLang="zh-CN" dirty="0">
                <a:latin typeface="+mn-lt"/>
                <a:ea typeface="+mn-ea"/>
                <a:cs typeface="+mn-cs"/>
              </a:rPr>
              <a:t>使用文件方式</a:t>
            </a:r>
            <a:r>
              <a:rPr kumimoji="1" lang="zh-CN" altLang="en-US" dirty="0">
                <a:latin typeface="+mn-lt"/>
                <a:ea typeface="+mn-ea"/>
                <a:cs typeface="+mn-cs"/>
              </a:rPr>
              <a:t>参</a:t>
            </a:r>
            <a:r>
              <a:rPr kumimoji="1" lang="zh-CN" altLang="zh-CN" dirty="0">
                <a:latin typeface="+mn-lt"/>
                <a:ea typeface="+mn-ea"/>
                <a:cs typeface="+mn-cs"/>
              </a:rPr>
              <a:t>见</a:t>
            </a:r>
            <a:r>
              <a:rPr kumimoji="1" lang="zh-CN" altLang="en-US" dirty="0">
                <a:latin typeface="+mn-lt"/>
                <a:ea typeface="+mn-ea"/>
                <a:cs typeface="+mn-cs"/>
              </a:rPr>
              <a:t>教材</a:t>
            </a:r>
            <a:r>
              <a:rPr kumimoji="1" lang="zh-CN" altLang="zh-CN" dirty="0">
                <a:latin typeface="+mn-lt"/>
                <a:ea typeface="+mn-ea"/>
                <a:cs typeface="+mn-cs"/>
              </a:rPr>
              <a:t>表</a:t>
            </a:r>
            <a:r>
              <a:rPr kumimoji="1" lang="en-US" altLang="zh-CN" dirty="0">
                <a:latin typeface="+mn-lt"/>
                <a:ea typeface="+mn-ea"/>
                <a:cs typeface="+mn-cs"/>
              </a:rPr>
              <a:t>9.</a:t>
            </a:r>
            <a:r>
              <a:rPr kumimoji="1" lang="en-US" altLang="zh-CN" dirty="0">
                <a:latin typeface="+mn-lt"/>
                <a:ea typeface="+mn-ea"/>
                <a:cs typeface="+mn-cs"/>
              </a:rPr>
              <a:t>1</a:t>
            </a:r>
            <a:r>
              <a:rPr kumimoji="1" lang="zh-CN" altLang="zh-CN" dirty="0">
                <a:latin typeface="+mn-lt"/>
                <a:ea typeface="+mn-ea"/>
                <a:cs typeface="+mn-cs"/>
              </a:rPr>
              <a:t>。</a:t>
            </a:r>
            <a:endParaRPr kumimoji="1" lang="en-US" altLang="zh-CN" dirty="0">
              <a:solidFill>
                <a:srgbClr val="C00000"/>
              </a:solidFill>
              <a:latin typeface="+mn-lt"/>
              <a:ea typeface="+mn-ea"/>
              <a:cs typeface="+mn-cs"/>
            </a:endParaRPr>
          </a:p>
        </p:txBody>
      </p:sp>
      <p:pic>
        <p:nvPicPr>
          <p:cNvPr id="3482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73" end="90"/>
                                            </p:txEl>
                                          </p:spTgt>
                                        </p:tgtEl>
                                        <p:attrNameLst>
                                          <p:attrName>style.visibility</p:attrName>
                                        </p:attrNameLst>
                                      </p:cBhvr>
                                      <p:to>
                                        <p:strVal val="visible"/>
                                      </p:to>
                                    </p:set>
                                    <p:animEffect transition="in" filter="blinds(horizontal)">
                                      <p:cBhvr>
                                        <p:cTn id="7" dur="500"/>
                                        <p:tgtEl>
                                          <p:spTgt spid="4099">
                                            <p:txEl>
                                              <p:charRg st="73"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3"/>
          <p:cNvSpPr>
            <a:spLocks noGrp="1"/>
          </p:cNvSpPr>
          <p:nvPr>
            <p:ph idx="1"/>
          </p:nvPr>
        </p:nvSpPr>
        <p:spPr>
          <a:xfrm>
            <a:off x="2095500" y="785813"/>
            <a:ext cx="8001000" cy="5429250"/>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latin typeface="+mn-lt"/>
                <a:ea typeface="+mn-ea"/>
              </a:rPr>
              <a:t>用“</a:t>
            </a:r>
            <a:r>
              <a:rPr kumimoji="1" lang="en-US" altLang="zh-CN" dirty="0">
                <a:latin typeface="+mn-lt"/>
                <a:ea typeface="+mn-ea"/>
              </a:rPr>
              <a:t>r</a:t>
            </a:r>
            <a:r>
              <a:rPr kumimoji="1" lang="zh-CN" altLang="zh-CN" dirty="0">
                <a:latin typeface="+mn-lt"/>
                <a:ea typeface="+mn-ea"/>
              </a:rPr>
              <a:t>”方式打开的文件只能用于向计算机输入而不能用作向该文件输出数据，而且该文件应该已经存在，并存有数据，这样程序才能从文件中读数据。</a:t>
            </a:r>
            <a:endParaRPr kumimoji="1" lang="en-US" altLang="zh-CN" dirty="0">
              <a:latin typeface="+mn-lt"/>
              <a:ea typeface="+mn-ea"/>
            </a:endParaRPr>
          </a:p>
          <a:p>
            <a:pPr lvl="1"/>
            <a:r>
              <a:rPr kumimoji="1" lang="zh-CN" altLang="zh-CN" dirty="0">
                <a:latin typeface="+mn-lt"/>
                <a:ea typeface="+mn-ea"/>
              </a:rPr>
              <a:t>不能用“</a:t>
            </a:r>
            <a:r>
              <a:rPr kumimoji="1" lang="en-US" altLang="zh-CN" dirty="0">
                <a:latin typeface="+mn-lt"/>
                <a:ea typeface="+mn-ea"/>
              </a:rPr>
              <a:t>r</a:t>
            </a:r>
            <a:r>
              <a:rPr kumimoji="1" lang="zh-CN" altLang="zh-CN" dirty="0">
                <a:latin typeface="+mn-lt"/>
                <a:ea typeface="+mn-ea"/>
              </a:rPr>
              <a:t>”方式打开一个并不存在的文件，否则出错。</a:t>
            </a:r>
            <a:endParaRPr kumimoji="1" lang="en-US" altLang="zh-CN" dirty="0">
              <a:solidFill>
                <a:srgbClr val="C00000"/>
              </a:solidFill>
              <a:latin typeface="+mn-lt"/>
              <a:ea typeface="+mn-ea"/>
            </a:endParaRPr>
          </a:p>
        </p:txBody>
      </p:sp>
      <p:pic>
        <p:nvPicPr>
          <p:cNvPr id="3584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3"/>
          <p:cNvSpPr>
            <a:spLocks noGrp="1"/>
          </p:cNvSpPr>
          <p:nvPr>
            <p:ph idx="1"/>
          </p:nvPr>
        </p:nvSpPr>
        <p:spPr>
          <a:xfrm>
            <a:off x="2095500" y="785813"/>
            <a:ext cx="8001000" cy="5429250"/>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用“</a:t>
            </a:r>
            <a:r>
              <a:rPr kumimoji="1" lang="en-US" altLang="zh-CN" dirty="0">
                <a:latin typeface="+mn-lt"/>
                <a:ea typeface="+mn-ea"/>
              </a:rPr>
              <a:t>w</a:t>
            </a:r>
            <a:r>
              <a:rPr kumimoji="1" lang="zh-CN" altLang="zh-CN" dirty="0">
                <a:latin typeface="+mn-lt"/>
                <a:ea typeface="+mn-ea"/>
              </a:rPr>
              <a:t>”方式打开的文件只能用于向该文件写数据（即输出文件），而不能用来向计算机输入。</a:t>
            </a:r>
            <a:endParaRPr kumimoji="1" lang="en-US" altLang="zh-CN" dirty="0">
              <a:latin typeface="+mn-lt"/>
              <a:ea typeface="+mn-ea"/>
            </a:endParaRPr>
          </a:p>
          <a:p>
            <a:pPr lvl="1"/>
            <a:r>
              <a:rPr kumimoji="1" lang="zh-CN" altLang="zh-CN" dirty="0">
                <a:latin typeface="+mn-lt"/>
                <a:ea typeface="+mn-ea"/>
              </a:rPr>
              <a:t>如果原来不存在该文件，则在打开文件前新建立一个以指定的名字命名的文件。</a:t>
            </a:r>
            <a:endParaRPr kumimoji="1" lang="en-US" altLang="zh-CN" dirty="0">
              <a:latin typeface="+mn-lt"/>
              <a:ea typeface="+mn-ea"/>
            </a:endParaRPr>
          </a:p>
          <a:p>
            <a:pPr lvl="1"/>
            <a:r>
              <a:rPr kumimoji="1" lang="zh-CN" altLang="zh-CN" dirty="0">
                <a:latin typeface="+mn-lt"/>
                <a:ea typeface="+mn-ea"/>
              </a:rPr>
              <a:t>如果原来已存在一个以该文件名命名的文件，则在打开文件前先将该文件删去，然后重新建立一个新文件。</a:t>
            </a:r>
            <a:endParaRPr kumimoji="1" lang="zh-CN" altLang="zh-CN" dirty="0">
              <a:latin typeface="+mn-lt"/>
              <a:ea typeface="+mn-ea"/>
            </a:endParaRPr>
          </a:p>
        </p:txBody>
      </p:sp>
      <p:pic>
        <p:nvPicPr>
          <p:cNvPr id="3686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18">
                                            <p:txEl>
                                              <p:charRg st="51" end="87"/>
                                            </p:txEl>
                                          </p:spTgt>
                                        </p:tgtEl>
                                        <p:attrNameLst>
                                          <p:attrName>style.visibility</p:attrName>
                                        </p:attrNameLst>
                                      </p:cBhvr>
                                      <p:to>
                                        <p:strVal val="visible"/>
                                      </p:to>
                                    </p:set>
                                    <p:animEffect transition="in" filter="blinds(horizontal)">
                                      <p:cBhvr>
                                        <p:cTn id="7" dur="500"/>
                                        <p:tgtEl>
                                          <p:spTgt spid="34818">
                                            <p:txEl>
                                              <p:charRg st="51" end="8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818">
                                            <p:txEl>
                                              <p:charRg st="87" end="135"/>
                                            </p:txEl>
                                          </p:spTgt>
                                        </p:tgtEl>
                                        <p:attrNameLst>
                                          <p:attrName>style.visibility</p:attrName>
                                        </p:attrNameLst>
                                      </p:cBhvr>
                                      <p:to>
                                        <p:strVal val="visible"/>
                                      </p:to>
                                    </p:set>
                                    <p:animEffect transition="in" filter="blinds(horizontal)">
                                      <p:cBhvr>
                                        <p:cTn id="12" dur="500"/>
                                        <p:tgtEl>
                                          <p:spTgt spid="34818">
                                            <p:txEl>
                                              <p:charRg st="87"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3"/>
          <p:cNvSpPr>
            <a:spLocks noGrp="1"/>
          </p:cNvSpPr>
          <p:nvPr>
            <p:ph idx="1"/>
          </p:nvPr>
        </p:nvSpPr>
        <p:spPr>
          <a:xfrm>
            <a:off x="2095500" y="785813"/>
            <a:ext cx="8001000" cy="4643437"/>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(3) </a:t>
            </a:r>
            <a:r>
              <a:rPr kumimoji="1" lang="zh-CN" altLang="zh-CN" dirty="0">
                <a:latin typeface="+mn-lt"/>
                <a:ea typeface="+mn-ea"/>
              </a:rPr>
              <a:t>如果希望向文件末尾添加新的数据（不希望删除原有数据），则应该用“</a:t>
            </a:r>
            <a:r>
              <a:rPr kumimoji="1" lang="en-US" altLang="zh-CN" dirty="0">
                <a:latin typeface="+mn-lt"/>
                <a:ea typeface="+mn-ea"/>
              </a:rPr>
              <a:t>a</a:t>
            </a:r>
            <a:r>
              <a:rPr kumimoji="1" lang="zh-CN" altLang="zh-CN" dirty="0">
                <a:latin typeface="+mn-lt"/>
                <a:ea typeface="+mn-ea"/>
              </a:rPr>
              <a:t>”方式打开</a:t>
            </a:r>
            <a:endParaRPr kumimoji="1" lang="en-US" altLang="zh-CN" dirty="0">
              <a:latin typeface="+mn-lt"/>
              <a:ea typeface="+mn-ea"/>
            </a:endParaRPr>
          </a:p>
          <a:p>
            <a:pPr lvl="1"/>
            <a:r>
              <a:rPr kumimoji="1" lang="zh-CN" altLang="zh-CN" dirty="0">
                <a:latin typeface="+mn-lt"/>
                <a:ea typeface="+mn-ea"/>
              </a:rPr>
              <a:t>但此时应保证该文件已存在；否则将得到出错信息。</a:t>
            </a:r>
            <a:endParaRPr kumimoji="1" lang="en-US" altLang="zh-CN" dirty="0">
              <a:latin typeface="+mn-lt"/>
              <a:ea typeface="+mn-ea"/>
            </a:endParaRPr>
          </a:p>
          <a:p>
            <a:pPr lvl="1"/>
            <a:r>
              <a:rPr kumimoji="1" lang="zh-CN" altLang="zh-CN" dirty="0">
                <a:latin typeface="+mn-lt"/>
                <a:ea typeface="+mn-ea"/>
              </a:rPr>
              <a:t>打开文件时，文件读写标记移到文件末尾</a:t>
            </a:r>
            <a:endParaRPr kumimoji="1" lang="zh-CN" altLang="zh-CN" dirty="0">
              <a:latin typeface="+mn-lt"/>
              <a:ea typeface="+mn-ea"/>
            </a:endParaRPr>
          </a:p>
        </p:txBody>
      </p:sp>
      <p:pic>
        <p:nvPicPr>
          <p:cNvPr id="3789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842">
                                            <p:txEl>
                                              <p:charRg st="47" end="71"/>
                                            </p:txEl>
                                          </p:spTgt>
                                        </p:tgtEl>
                                        <p:attrNameLst>
                                          <p:attrName>style.visibility</p:attrName>
                                        </p:attrNameLst>
                                      </p:cBhvr>
                                      <p:to>
                                        <p:strVal val="visible"/>
                                      </p:to>
                                    </p:set>
                                    <p:animEffect transition="in" filter="blinds(horizontal)">
                                      <p:cBhvr>
                                        <p:cTn id="7" dur="500"/>
                                        <p:tgtEl>
                                          <p:spTgt spid="35842">
                                            <p:txEl>
                                              <p:charRg st="47" end="7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5842">
                                            <p:txEl>
                                              <p:charRg st="71" end="90"/>
                                            </p:txEl>
                                          </p:spTgt>
                                        </p:tgtEl>
                                        <p:attrNameLst>
                                          <p:attrName>style.visibility</p:attrName>
                                        </p:attrNameLst>
                                      </p:cBhvr>
                                      <p:to>
                                        <p:strVal val="visible"/>
                                      </p:to>
                                    </p:set>
                                    <p:animEffect transition="in" filter="blinds(horizontal)">
                                      <p:cBhvr>
                                        <p:cTn id="12" dur="500"/>
                                        <p:tgtEl>
                                          <p:spTgt spid="35842">
                                            <p:txEl>
                                              <p:charRg st="71"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3"/>
          <p:cNvSpPr>
            <a:spLocks noGrp="1"/>
          </p:cNvSpPr>
          <p:nvPr>
            <p:ph idx="1"/>
          </p:nvPr>
        </p:nvSpPr>
        <p:spPr>
          <a:xfrm>
            <a:off x="2095500" y="785813"/>
            <a:ext cx="8001000" cy="5500687"/>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(4) </a:t>
            </a:r>
            <a:r>
              <a:rPr kumimoji="1" lang="zh-CN" altLang="zh-CN" dirty="0">
                <a:latin typeface="+mn-lt"/>
                <a:ea typeface="+mn-ea"/>
              </a:rPr>
              <a:t>用</a:t>
            </a:r>
            <a:r>
              <a:rPr kumimoji="1" lang="en-US" altLang="zh-CN" dirty="0">
                <a:latin typeface="+mn-lt"/>
                <a:ea typeface="+mn-ea"/>
              </a:rPr>
              <a:t>r+</a:t>
            </a:r>
            <a:r>
              <a:rPr kumimoji="1" lang="zh-CN" altLang="zh-CN" dirty="0">
                <a:latin typeface="+mn-lt"/>
                <a:ea typeface="+mn-ea"/>
              </a:rPr>
              <a:t>、</a:t>
            </a:r>
            <a:r>
              <a:rPr kumimoji="1" lang="en-US" altLang="zh-CN" dirty="0">
                <a:latin typeface="+mn-lt"/>
                <a:ea typeface="+mn-ea"/>
              </a:rPr>
              <a:t>w+</a:t>
            </a:r>
            <a:r>
              <a:rPr kumimoji="1" lang="zh-CN" altLang="zh-CN" dirty="0">
                <a:latin typeface="+mn-lt"/>
                <a:ea typeface="+mn-ea"/>
              </a:rPr>
              <a:t>、</a:t>
            </a:r>
            <a:r>
              <a:rPr kumimoji="1" lang="en-US" altLang="zh-CN" dirty="0">
                <a:latin typeface="+mn-lt"/>
                <a:ea typeface="+mn-ea"/>
              </a:rPr>
              <a:t>a+</a:t>
            </a:r>
            <a:r>
              <a:rPr kumimoji="1" lang="zh-CN" altLang="zh-CN" dirty="0">
                <a:latin typeface="+mn-lt"/>
                <a:ea typeface="+mn-ea"/>
              </a:rPr>
              <a:t>方式打开的文件既可以用来输入数据，也可以用来输出数据。</a:t>
            </a:r>
            <a:endParaRPr kumimoji="1" lang="en-US" altLang="zh-CN" dirty="0">
              <a:latin typeface="+mn-lt"/>
              <a:ea typeface="+mn-ea"/>
            </a:endParaRPr>
          </a:p>
          <a:p>
            <a:pPr lvl="1"/>
            <a:r>
              <a:rPr kumimoji="1" lang="zh-CN" altLang="zh-CN" dirty="0">
                <a:latin typeface="+mn-lt"/>
                <a:ea typeface="+mn-ea"/>
              </a:rPr>
              <a:t>用</a:t>
            </a:r>
            <a:r>
              <a:rPr kumimoji="1" lang="en-US" altLang="zh-CN" dirty="0">
                <a:latin typeface="+mn-lt"/>
                <a:ea typeface="+mn-ea"/>
              </a:rPr>
              <a:t>r+</a:t>
            </a:r>
            <a:r>
              <a:rPr kumimoji="1" lang="zh-CN" altLang="zh-CN" dirty="0">
                <a:latin typeface="+mn-lt"/>
                <a:ea typeface="+mn-ea"/>
              </a:rPr>
              <a:t>方式时该文件应该已经存在。</a:t>
            </a:r>
            <a:endParaRPr kumimoji="1" lang="en-US" altLang="zh-CN" dirty="0">
              <a:latin typeface="+mn-lt"/>
              <a:ea typeface="+mn-ea"/>
            </a:endParaRPr>
          </a:p>
          <a:p>
            <a:pPr lvl="1"/>
            <a:r>
              <a:rPr kumimoji="1" lang="zh-CN" altLang="zh-CN" dirty="0">
                <a:latin typeface="+mn-lt"/>
                <a:ea typeface="+mn-ea"/>
              </a:rPr>
              <a:t>用</a:t>
            </a:r>
            <a:r>
              <a:rPr kumimoji="1" lang="en-US" altLang="zh-CN" dirty="0">
                <a:latin typeface="+mn-lt"/>
                <a:ea typeface="+mn-ea"/>
              </a:rPr>
              <a:t>w+</a:t>
            </a:r>
            <a:r>
              <a:rPr kumimoji="1" lang="zh-CN" altLang="zh-CN" dirty="0">
                <a:latin typeface="+mn-lt"/>
                <a:ea typeface="+mn-ea"/>
              </a:rPr>
              <a:t>方式则新建立一个文件，先向此文件写数据，然后可以读此文件中的数据。</a:t>
            </a:r>
            <a:endParaRPr kumimoji="1" lang="en-US" altLang="zh-CN" dirty="0">
              <a:latin typeface="+mn-lt"/>
              <a:ea typeface="+mn-ea"/>
            </a:endParaRPr>
          </a:p>
          <a:p>
            <a:pPr lvl="1"/>
            <a:r>
              <a:rPr kumimoji="1" lang="zh-CN" altLang="zh-CN" dirty="0">
                <a:latin typeface="+mn-lt"/>
                <a:ea typeface="+mn-ea"/>
              </a:rPr>
              <a:t>用</a:t>
            </a:r>
            <a:r>
              <a:rPr kumimoji="1" lang="en-US" altLang="zh-CN" dirty="0">
                <a:latin typeface="+mn-lt"/>
                <a:ea typeface="+mn-ea"/>
              </a:rPr>
              <a:t>a+</a:t>
            </a:r>
            <a:r>
              <a:rPr kumimoji="1" lang="zh-CN" altLang="zh-CN" dirty="0">
                <a:latin typeface="+mn-lt"/>
                <a:ea typeface="+mn-ea"/>
              </a:rPr>
              <a:t>方式打开的文件，原来的文件不被删去，文件读写位置标记移到文件末尾，可以添加，也可以读。</a:t>
            </a:r>
            <a:endParaRPr kumimoji="1" lang="zh-CN" altLang="zh-CN" dirty="0">
              <a:latin typeface="+mn-lt"/>
              <a:ea typeface="+mn-ea"/>
            </a:endParaRPr>
          </a:p>
        </p:txBody>
      </p:sp>
      <p:pic>
        <p:nvPicPr>
          <p:cNvPr id="38915"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6">
                                            <p:txEl>
                                              <p:charRg st="45" end="62"/>
                                            </p:txEl>
                                          </p:spTgt>
                                        </p:tgtEl>
                                        <p:attrNameLst>
                                          <p:attrName>style.visibility</p:attrName>
                                        </p:attrNameLst>
                                      </p:cBhvr>
                                      <p:to>
                                        <p:strVal val="visible"/>
                                      </p:to>
                                    </p:set>
                                    <p:animEffect transition="in" filter="blinds(horizontal)">
                                      <p:cBhvr>
                                        <p:cTn id="7" dur="500"/>
                                        <p:tgtEl>
                                          <p:spTgt spid="36866">
                                            <p:txEl>
                                              <p:charRg st="45"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6">
                                            <p:txEl>
                                              <p:charRg st="62" end="99"/>
                                            </p:txEl>
                                          </p:spTgt>
                                        </p:tgtEl>
                                        <p:attrNameLst>
                                          <p:attrName>style.visibility</p:attrName>
                                        </p:attrNameLst>
                                      </p:cBhvr>
                                      <p:to>
                                        <p:strVal val="visible"/>
                                      </p:to>
                                    </p:set>
                                    <p:animEffect transition="in" filter="blinds(horizontal)">
                                      <p:cBhvr>
                                        <p:cTn id="12" dur="500"/>
                                        <p:tgtEl>
                                          <p:spTgt spid="36866">
                                            <p:txEl>
                                              <p:charRg st="62" end="9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6866">
                                            <p:txEl>
                                              <p:charRg st="99" end="146"/>
                                            </p:txEl>
                                          </p:spTgt>
                                        </p:tgtEl>
                                        <p:attrNameLst>
                                          <p:attrName>style.visibility</p:attrName>
                                        </p:attrNameLst>
                                      </p:cBhvr>
                                      <p:to>
                                        <p:strVal val="visible"/>
                                      </p:to>
                                    </p:set>
                                    <p:animEffect transition="in" filter="blinds(horizontal)">
                                      <p:cBhvr>
                                        <p:cTn id="17" dur="500"/>
                                        <p:tgtEl>
                                          <p:spTgt spid="36866">
                                            <p:txEl>
                                              <p:charRg st="99"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3"/>
          <p:cNvSpPr>
            <a:spLocks noGrp="1"/>
          </p:cNvSpPr>
          <p:nvPr>
            <p:ph idx="1"/>
          </p:nvPr>
        </p:nvSpPr>
        <p:spPr>
          <a:xfrm>
            <a:off x="2095500" y="785813"/>
            <a:ext cx="8001000" cy="5786437"/>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(5) </a:t>
            </a:r>
            <a:r>
              <a:rPr kumimoji="1" lang="zh-CN" altLang="zh-CN" dirty="0">
                <a:latin typeface="+mn-lt"/>
                <a:ea typeface="+mn-ea"/>
              </a:rPr>
              <a:t>如果打开</a:t>
            </a:r>
            <a:r>
              <a:rPr kumimoji="1" lang="zh-CN" altLang="en-US" dirty="0">
                <a:latin typeface="+mn-lt"/>
                <a:ea typeface="+mn-ea"/>
              </a:rPr>
              <a:t>失败</a:t>
            </a:r>
            <a:r>
              <a:rPr kumimoji="1" lang="zh-CN" altLang="zh-CN" dirty="0">
                <a:latin typeface="+mn-lt"/>
                <a:ea typeface="+mn-ea"/>
              </a:rPr>
              <a:t>，</a:t>
            </a:r>
            <a:r>
              <a:rPr kumimoji="1" lang="en-US" altLang="zh-CN" dirty="0">
                <a:latin typeface="+mn-lt"/>
                <a:ea typeface="+mn-ea"/>
              </a:rPr>
              <a:t>fopen</a:t>
            </a:r>
            <a:r>
              <a:rPr kumimoji="1" lang="zh-CN" altLang="zh-CN" dirty="0">
                <a:latin typeface="+mn-lt"/>
                <a:ea typeface="+mn-ea"/>
              </a:rPr>
              <a:t>函数将会带回一个出错信息。</a:t>
            </a:r>
            <a:r>
              <a:rPr kumimoji="1" lang="en-US" altLang="zh-CN" dirty="0">
                <a:latin typeface="+mn-lt"/>
                <a:ea typeface="+mn-ea"/>
              </a:rPr>
              <a:t>fopen</a:t>
            </a:r>
            <a:r>
              <a:rPr kumimoji="1" lang="zh-CN" altLang="zh-CN" dirty="0">
                <a:latin typeface="+mn-lt"/>
                <a:ea typeface="+mn-ea"/>
              </a:rPr>
              <a:t>函数将带回一个空指针值</a:t>
            </a:r>
            <a:r>
              <a:rPr kumimoji="1" lang="en-US" altLang="zh-CN" dirty="0">
                <a:latin typeface="+mn-lt"/>
                <a:ea typeface="+mn-ea"/>
              </a:rPr>
              <a:t>NULL</a:t>
            </a:r>
            <a:endParaRPr kumimoji="1" lang="zh-CN" altLang="zh-CN" dirty="0">
              <a:latin typeface="+mn-lt"/>
              <a:ea typeface="+mn-ea"/>
            </a:endParaRPr>
          </a:p>
          <a:p>
            <a:r>
              <a:rPr kumimoji="1" lang="zh-CN" altLang="zh-CN" dirty="0">
                <a:latin typeface="+mn-lt"/>
                <a:ea typeface="+mn-ea"/>
                <a:cs typeface="+mn-cs"/>
              </a:rPr>
              <a:t>常用下面的方法打开一个文件：</a:t>
            </a:r>
            <a:endParaRPr kumimoji="1" lang="zh-CN" altLang="zh-CN"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if ((fp=fopen(“file1”,’r</a:t>
            </a:r>
            <a:r>
              <a:rPr kumimoji="1" lang="zh-CN" altLang="zh-CN" sz="2800" dirty="0">
                <a:latin typeface="+mn-lt"/>
                <a:ea typeface="+mn-ea"/>
                <a:cs typeface="+mn-cs"/>
              </a:rPr>
              <a:t>″</a:t>
            </a:r>
            <a:r>
              <a:rPr kumimoji="1" lang="en-US" altLang="zh-CN" sz="2800" dirty="0">
                <a:latin typeface="+mn-lt"/>
                <a:ea typeface="+mn-ea"/>
                <a:cs typeface="+mn-cs"/>
              </a:rPr>
              <a:t>))==NULL)</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zh-CN" altLang="zh-CN" sz="2800" dirty="0">
                <a:latin typeface="+mn-lt"/>
                <a:ea typeface="+mn-ea"/>
                <a:cs typeface="+mn-cs"/>
              </a:rPr>
              <a:t>　</a:t>
            </a:r>
            <a:r>
              <a:rPr kumimoji="1" lang="en-US" altLang="zh-CN" sz="2800" dirty="0">
                <a:latin typeface="+mn-lt"/>
                <a:ea typeface="+mn-ea"/>
                <a:cs typeface="+mn-cs"/>
              </a:rPr>
              <a:t>{printf(“cannot open this file\n”);</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exit(0);</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zh-CN" altLang="zh-CN" sz="2800" dirty="0">
                <a:latin typeface="+mn-lt"/>
                <a:ea typeface="+mn-ea"/>
                <a:cs typeface="+mn-cs"/>
              </a:rPr>
              <a:t>　</a:t>
            </a: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圆角矩形标注 2"/>
          <p:cNvSpPr/>
          <p:nvPr/>
        </p:nvSpPr>
        <p:spPr>
          <a:xfrm>
            <a:off x="4310063" y="5429250"/>
            <a:ext cx="4286250" cy="642938"/>
          </a:xfrm>
          <a:prstGeom prst="wedgeRoundRectCallout">
            <a:avLst>
              <a:gd name="adj1" fmla="val -49144"/>
              <a:gd name="adj2" fmla="val -105051"/>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C00000"/>
                </a:solidFill>
                <a:latin typeface="Arial" panose="020B0604020202020204" pitchFamily="34" charset="0"/>
              </a:rPr>
              <a:t>终止正在执行的程序</a:t>
            </a:r>
            <a:endParaRPr lang="zh-CN" altLang="en-US" sz="3200" b="1" dirty="0">
              <a:solidFill>
                <a:srgbClr val="C00000"/>
              </a:solidFill>
              <a:latin typeface="Arial" panose="020B0604020202020204" pitchFamily="34" charset="0"/>
            </a:endParaRPr>
          </a:p>
        </p:txBody>
      </p:sp>
      <p:pic>
        <p:nvPicPr>
          <p:cNvPr id="3994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54" end="69"/>
                                            </p:txEl>
                                          </p:spTgt>
                                        </p:tgtEl>
                                        <p:attrNameLst>
                                          <p:attrName>style.visibility</p:attrName>
                                        </p:attrNameLst>
                                      </p:cBhvr>
                                      <p:to>
                                        <p:strVal val="visible"/>
                                      </p:to>
                                    </p:set>
                                    <p:animEffect transition="in" filter="blinds(horizontal)">
                                      <p:cBhvr>
                                        <p:cTn id="7" dur="500"/>
                                        <p:tgtEl>
                                          <p:spTgt spid="4099">
                                            <p:txEl>
                                              <p:charRg st="54" end="69"/>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xEl>
                                              <p:charRg st="69" end="106"/>
                                            </p:txEl>
                                          </p:spTgt>
                                        </p:tgtEl>
                                        <p:attrNameLst>
                                          <p:attrName>style.visibility</p:attrName>
                                        </p:attrNameLst>
                                      </p:cBhvr>
                                      <p:to>
                                        <p:strVal val="visible"/>
                                      </p:to>
                                    </p:set>
                                    <p:animEffect transition="in" filter="blinds(horizontal)">
                                      <p:cBhvr>
                                        <p:cTn id="10" dur="500"/>
                                        <p:tgtEl>
                                          <p:spTgt spid="4099">
                                            <p:txEl>
                                              <p:charRg st="69" end="10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099">
                                            <p:txEl>
                                              <p:charRg st="106" end="143"/>
                                            </p:txEl>
                                          </p:spTgt>
                                        </p:tgtEl>
                                        <p:attrNameLst>
                                          <p:attrName>style.visibility</p:attrName>
                                        </p:attrNameLst>
                                      </p:cBhvr>
                                      <p:to>
                                        <p:strVal val="visible"/>
                                      </p:to>
                                    </p:set>
                                    <p:animEffect transition="in" filter="blinds(horizontal)">
                                      <p:cBhvr>
                                        <p:cTn id="13" dur="500"/>
                                        <p:tgtEl>
                                          <p:spTgt spid="4099">
                                            <p:txEl>
                                              <p:charRg st="106" end="14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099">
                                            <p:txEl>
                                              <p:charRg st="143" end="157"/>
                                            </p:txEl>
                                          </p:spTgt>
                                        </p:tgtEl>
                                        <p:attrNameLst>
                                          <p:attrName>style.visibility</p:attrName>
                                        </p:attrNameLst>
                                      </p:cBhvr>
                                      <p:to>
                                        <p:strVal val="visible"/>
                                      </p:to>
                                    </p:set>
                                    <p:animEffect transition="in" filter="blinds(horizontal)">
                                      <p:cBhvr>
                                        <p:cTn id="16" dur="500"/>
                                        <p:tgtEl>
                                          <p:spTgt spid="4099">
                                            <p:txEl>
                                              <p:charRg st="143" end="15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099">
                                            <p:txEl>
                                              <p:charRg st="157" end="160"/>
                                            </p:txEl>
                                          </p:spTgt>
                                        </p:tgtEl>
                                        <p:attrNameLst>
                                          <p:attrName>style.visibility</p:attrName>
                                        </p:attrNameLst>
                                      </p:cBhvr>
                                      <p:to>
                                        <p:strVal val="visible"/>
                                      </p:to>
                                    </p:set>
                                    <p:animEffect transition="in" filter="blinds(horizontal)">
                                      <p:cBhvr>
                                        <p:cTn id="19" dur="500"/>
                                        <p:tgtEl>
                                          <p:spTgt spid="4099">
                                            <p:txEl>
                                              <p:charRg st="157" end="16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linds(horizont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Ｃ文件的有关基本知识</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3238500" y="1785938"/>
            <a:ext cx="5857875" cy="4286250"/>
          </a:xfrm>
        </p:spPr>
        <p:txBody>
          <a:bodyPr vert="horz" wrap="square" lIns="91440" tIns="45720" rIns="91440" bIns="45720" anchor="t" anchorCtr="0"/>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1" action="ppaction://hlinksldjump"/>
              </a:rPr>
              <a:t>9.1.1 </a:t>
            </a:r>
            <a:r>
              <a:rPr kumimoji="1" lang="zh-CN" altLang="zh-CN" sz="3600" dirty="0">
                <a:latin typeface="+mn-lt"/>
                <a:ea typeface="+mn-ea"/>
                <a:cs typeface="+mn-cs"/>
                <a:hlinkClick r:id="rId1" action="ppaction://hlinksldjump"/>
              </a:rPr>
              <a:t>什么是文件</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2" action="ppaction://hlinksldjump"/>
              </a:rPr>
              <a:t>9.1.2 </a:t>
            </a:r>
            <a:r>
              <a:rPr kumimoji="1" lang="zh-CN" altLang="zh-CN" sz="3600" dirty="0">
                <a:latin typeface="+mn-lt"/>
                <a:ea typeface="+mn-ea"/>
                <a:cs typeface="+mn-cs"/>
                <a:hlinkClick r:id="rId2" action="ppaction://hlinksldjump"/>
              </a:rPr>
              <a:t>文件名</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3" action="ppaction://hlinksldjump"/>
              </a:rPr>
              <a:t>9.1.3 </a:t>
            </a:r>
            <a:r>
              <a:rPr kumimoji="1" lang="zh-CN" altLang="zh-CN" sz="3600" dirty="0">
                <a:latin typeface="+mn-lt"/>
                <a:ea typeface="+mn-ea"/>
                <a:cs typeface="+mn-cs"/>
                <a:hlinkClick r:id="rId3" action="ppaction://hlinksldjump"/>
              </a:rPr>
              <a:t>文件的分类</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4" action="ppaction://hlinksldjump"/>
              </a:rPr>
              <a:t>9.1.4 </a:t>
            </a:r>
            <a:r>
              <a:rPr kumimoji="1" lang="zh-CN" altLang="zh-CN" sz="3600" dirty="0">
                <a:latin typeface="+mn-lt"/>
                <a:ea typeface="+mn-ea"/>
                <a:cs typeface="+mn-cs"/>
                <a:hlinkClick r:id="rId4" action="ppaction://hlinksldjump"/>
              </a:rPr>
              <a:t>文件缓冲区</a:t>
            </a:r>
            <a:endParaRPr kumimoji="1" lang="en-US" altLang="zh-CN" sz="3600" dirty="0">
              <a:latin typeface="+mn-lt"/>
              <a:ea typeface="+mn-ea"/>
              <a:cs typeface="+mn-cs"/>
            </a:endParaRPr>
          </a:p>
          <a:p>
            <a:pPr eaLnBrk="1" hangingPunct="1">
              <a:lnSpc>
                <a:spcPct val="100000"/>
              </a:lnSpc>
              <a:spcBef>
                <a:spcPct val="50000"/>
              </a:spcBef>
              <a:buFont typeface="Wingdings" panose="05000000000000000000" pitchFamily="2" charset="2"/>
              <a:buNone/>
            </a:pPr>
            <a:r>
              <a:rPr kumimoji="1" lang="en-US" altLang="zh-CN" sz="3600" dirty="0">
                <a:latin typeface="+mn-lt"/>
                <a:ea typeface="+mn-ea"/>
                <a:cs typeface="+mn-cs"/>
                <a:hlinkClick r:id="rId5" action="ppaction://hlinksldjump"/>
              </a:rPr>
              <a:t>9.1.5 </a:t>
            </a:r>
            <a:r>
              <a:rPr kumimoji="1" lang="zh-CN" altLang="zh-CN" sz="3600" dirty="0">
                <a:latin typeface="+mn-lt"/>
                <a:ea typeface="+mn-ea"/>
                <a:cs typeface="+mn-cs"/>
                <a:hlinkClick r:id="rId5" action="ppaction://hlinksldjump"/>
              </a:rPr>
              <a:t>文件类型指针</a:t>
            </a:r>
            <a:endParaRPr kumimoji="1" lang="en-US" altLang="zh-CN" sz="3600" dirty="0">
              <a:latin typeface="+mn-lt"/>
              <a:ea typeface="+mn-ea"/>
              <a:cs typeface="+mn-cs"/>
            </a:endParaRPr>
          </a:p>
        </p:txBody>
      </p:sp>
      <p:pic>
        <p:nvPicPr>
          <p:cNvPr id="4100" name="图片 5" descr="Untitled.png">
            <a:hlinkClick r:id="rId6" action="ppaction://hlinksldjump"/>
          </p:cNvPr>
          <p:cNvPicPr>
            <a:picLocks noChangeAspect="1"/>
          </p:cNvPicPr>
          <p:nvPr/>
        </p:nvPicPr>
        <p:blipFill>
          <a:blip r:embed="rId7"/>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3"/>
          <p:cNvSpPr>
            <a:spLocks noGrp="1"/>
          </p:cNvSpPr>
          <p:nvPr>
            <p:ph idx="1"/>
          </p:nvPr>
        </p:nvSpPr>
        <p:spPr>
          <a:xfrm>
            <a:off x="2095500" y="785813"/>
            <a:ext cx="8001000" cy="3214687"/>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(6) C</a:t>
            </a:r>
            <a:r>
              <a:rPr kumimoji="1" lang="zh-CN" altLang="zh-CN" dirty="0">
                <a:latin typeface="+mn-lt"/>
                <a:ea typeface="+mn-ea"/>
              </a:rPr>
              <a:t>标准建议用表</a:t>
            </a:r>
            <a:r>
              <a:rPr kumimoji="1" lang="en-US" altLang="zh-CN" dirty="0">
                <a:latin typeface="+mn-lt"/>
                <a:ea typeface="+mn-ea"/>
              </a:rPr>
              <a:t>9.</a:t>
            </a:r>
            <a:r>
              <a:rPr kumimoji="1" lang="en-US" altLang="zh-CN" dirty="0">
                <a:latin typeface="+mn-lt"/>
                <a:ea typeface="+mn-ea"/>
              </a:rPr>
              <a:t>1</a:t>
            </a:r>
            <a:r>
              <a:rPr kumimoji="1" lang="zh-CN" altLang="zh-CN" dirty="0">
                <a:latin typeface="+mn-lt"/>
                <a:ea typeface="+mn-ea"/>
              </a:rPr>
              <a:t>列出的文件使用方式打开文本文件或二进制文件，但目前使用的有些</a:t>
            </a:r>
            <a:r>
              <a:rPr kumimoji="1" lang="en-US" altLang="zh-CN" dirty="0">
                <a:latin typeface="+mn-lt"/>
                <a:ea typeface="+mn-ea"/>
              </a:rPr>
              <a:t>C</a:t>
            </a:r>
            <a:r>
              <a:rPr kumimoji="1" lang="zh-CN" altLang="zh-CN" dirty="0">
                <a:latin typeface="+mn-lt"/>
                <a:ea typeface="+mn-ea"/>
              </a:rPr>
              <a:t>编译系统可能不完全提供所有这些功能</a:t>
            </a:r>
            <a:endParaRPr kumimoji="1" lang="zh-CN" altLang="zh-CN" dirty="0">
              <a:latin typeface="+mn-lt"/>
              <a:ea typeface="+mn-ea"/>
            </a:endParaRPr>
          </a:p>
        </p:txBody>
      </p:sp>
      <p:pic>
        <p:nvPicPr>
          <p:cNvPr id="4096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3"/>
          <p:cNvSpPr>
            <a:spLocks noGrp="1"/>
          </p:cNvSpPr>
          <p:nvPr>
            <p:ph idx="1"/>
          </p:nvPr>
        </p:nvSpPr>
        <p:spPr>
          <a:xfrm>
            <a:off x="2095500" y="785813"/>
            <a:ext cx="8001000" cy="4143375"/>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(7) </a:t>
            </a:r>
            <a:r>
              <a:rPr kumimoji="1" lang="zh-CN" altLang="zh-CN" dirty="0">
                <a:latin typeface="+mn-lt"/>
                <a:ea typeface="+mn-ea"/>
              </a:rPr>
              <a:t>计算机输从</a:t>
            </a:r>
            <a:r>
              <a:rPr kumimoji="1" lang="en-US" altLang="zh-CN" dirty="0">
                <a:latin typeface="+mn-lt"/>
                <a:ea typeface="+mn-ea"/>
              </a:rPr>
              <a:t>ASCII</a:t>
            </a:r>
            <a:r>
              <a:rPr kumimoji="1" lang="zh-CN" altLang="zh-CN" dirty="0">
                <a:latin typeface="+mn-lt"/>
                <a:ea typeface="+mn-ea"/>
              </a:rPr>
              <a:t>文件读入字符时，遇到回车换行符，系统把它转换为一个换行符，在输出时把换行符转换成为回车和换行两个字符。在用二进制文件时，不进行这种转换，在内存中的数据形式与输出到外部文件中的数据形式完全一致，一一对应。</a:t>
            </a:r>
            <a:endParaRPr kumimoji="1" lang="zh-CN" altLang="zh-CN" dirty="0">
              <a:latin typeface="+mn-lt"/>
              <a:ea typeface="+mn-ea"/>
            </a:endParaRPr>
          </a:p>
        </p:txBody>
      </p:sp>
      <p:pic>
        <p:nvPicPr>
          <p:cNvPr id="4198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3"/>
          <p:cNvSpPr>
            <a:spLocks noGrp="1"/>
          </p:cNvSpPr>
          <p:nvPr>
            <p:ph idx="1"/>
          </p:nvPr>
        </p:nvSpPr>
        <p:spPr>
          <a:xfrm>
            <a:off x="2095500" y="785813"/>
            <a:ext cx="8215313" cy="5429250"/>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(8) </a:t>
            </a:r>
            <a:r>
              <a:rPr kumimoji="1" lang="zh-CN" altLang="zh-CN" dirty="0">
                <a:latin typeface="+mn-lt"/>
                <a:ea typeface="+mn-ea"/>
              </a:rPr>
              <a:t>程序中可以使用</a:t>
            </a:r>
            <a:r>
              <a:rPr kumimoji="1" lang="en-US" altLang="zh-CN" dirty="0">
                <a:latin typeface="+mn-lt"/>
                <a:ea typeface="+mn-ea"/>
              </a:rPr>
              <a:t>3</a:t>
            </a:r>
            <a:r>
              <a:rPr kumimoji="1" lang="zh-CN" altLang="zh-CN" dirty="0">
                <a:latin typeface="+mn-lt"/>
                <a:ea typeface="+mn-ea"/>
              </a:rPr>
              <a:t>个标准的流文件</a:t>
            </a:r>
            <a:r>
              <a:rPr kumimoji="1" lang="zh-CN" altLang="en-US" dirty="0">
                <a:latin typeface="+mn-lt"/>
                <a:ea typeface="+mn-ea"/>
              </a:rPr>
              <a:t>：</a:t>
            </a:r>
            <a:r>
              <a:rPr kumimoji="1" lang="zh-CN" altLang="zh-CN" dirty="0">
                <a:latin typeface="+mn-lt"/>
                <a:ea typeface="+mn-ea"/>
              </a:rPr>
              <a:t>标准输入流、标准输出流、标准出错输出流。</a:t>
            </a:r>
            <a:endParaRPr kumimoji="1" lang="en-US" altLang="zh-CN" dirty="0">
              <a:latin typeface="+mn-lt"/>
              <a:ea typeface="+mn-ea"/>
            </a:endParaRPr>
          </a:p>
          <a:p>
            <a:pPr lvl="1"/>
            <a:r>
              <a:rPr kumimoji="1" lang="zh-CN" altLang="zh-CN" dirty="0">
                <a:latin typeface="+mn-lt"/>
                <a:ea typeface="+mn-ea"/>
              </a:rPr>
              <a:t>系统已对这</a:t>
            </a:r>
            <a:r>
              <a:rPr kumimoji="1" lang="en-US" altLang="zh-CN" dirty="0">
                <a:latin typeface="+mn-lt"/>
                <a:ea typeface="+mn-ea"/>
              </a:rPr>
              <a:t>3</a:t>
            </a:r>
            <a:r>
              <a:rPr kumimoji="1" lang="zh-CN" altLang="zh-CN" dirty="0">
                <a:latin typeface="+mn-lt"/>
                <a:ea typeface="+mn-ea"/>
              </a:rPr>
              <a:t>个文件指定了与终端的对应关系</a:t>
            </a:r>
            <a:endParaRPr kumimoji="1" lang="en-US" altLang="zh-CN" dirty="0">
              <a:latin typeface="+mn-lt"/>
              <a:ea typeface="+mn-ea"/>
            </a:endParaRPr>
          </a:p>
          <a:p>
            <a:pPr lvl="1"/>
            <a:r>
              <a:rPr kumimoji="1" lang="zh-CN" altLang="zh-CN" dirty="0">
                <a:latin typeface="+mn-lt"/>
                <a:ea typeface="+mn-ea"/>
              </a:rPr>
              <a:t>标准输入流是从终端的输入</a:t>
            </a:r>
            <a:endParaRPr kumimoji="1" lang="en-US" altLang="zh-CN" dirty="0">
              <a:latin typeface="+mn-lt"/>
              <a:ea typeface="+mn-ea"/>
            </a:endParaRPr>
          </a:p>
          <a:p>
            <a:pPr lvl="1"/>
            <a:r>
              <a:rPr kumimoji="1" lang="zh-CN" altLang="zh-CN" dirty="0">
                <a:latin typeface="+mn-lt"/>
                <a:ea typeface="+mn-ea"/>
              </a:rPr>
              <a:t>标准输出流是向终端的输出</a:t>
            </a:r>
            <a:endParaRPr kumimoji="1" lang="en-US" altLang="zh-CN" dirty="0">
              <a:latin typeface="+mn-lt"/>
              <a:ea typeface="+mn-ea"/>
            </a:endParaRPr>
          </a:p>
          <a:p>
            <a:pPr lvl="1"/>
            <a:r>
              <a:rPr kumimoji="1" lang="zh-CN" altLang="zh-CN" dirty="0">
                <a:latin typeface="+mn-lt"/>
                <a:ea typeface="+mn-ea"/>
              </a:rPr>
              <a:t>标准出错输出流是当程序出错时将出错信息发送到终端</a:t>
            </a:r>
            <a:endParaRPr kumimoji="1" lang="zh-CN" altLang="zh-CN" dirty="0">
              <a:latin typeface="+mn-lt"/>
              <a:ea typeface="+mn-ea"/>
            </a:endParaRPr>
          </a:p>
        </p:txBody>
      </p:sp>
      <p:pic>
        <p:nvPicPr>
          <p:cNvPr id="4301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2">
                                            <p:txEl>
                                              <p:charRg st="45" end="66"/>
                                            </p:txEl>
                                          </p:spTgt>
                                        </p:tgtEl>
                                        <p:attrNameLst>
                                          <p:attrName>style.visibility</p:attrName>
                                        </p:attrNameLst>
                                      </p:cBhvr>
                                      <p:to>
                                        <p:strVal val="visible"/>
                                      </p:to>
                                    </p:set>
                                    <p:animEffect transition="in" filter="blinds(horizontal)">
                                      <p:cBhvr>
                                        <p:cTn id="7" dur="500"/>
                                        <p:tgtEl>
                                          <p:spTgt spid="40962">
                                            <p:txEl>
                                              <p:charRg st="45"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62">
                                            <p:txEl>
                                              <p:charRg st="66" end="79"/>
                                            </p:txEl>
                                          </p:spTgt>
                                        </p:tgtEl>
                                        <p:attrNameLst>
                                          <p:attrName>style.visibility</p:attrName>
                                        </p:attrNameLst>
                                      </p:cBhvr>
                                      <p:to>
                                        <p:strVal val="visible"/>
                                      </p:to>
                                    </p:set>
                                    <p:animEffect transition="in" filter="blinds(horizontal)">
                                      <p:cBhvr>
                                        <p:cTn id="12" dur="500"/>
                                        <p:tgtEl>
                                          <p:spTgt spid="40962">
                                            <p:txEl>
                                              <p:charRg st="66" end="7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62">
                                            <p:txEl>
                                              <p:charRg st="79" end="92"/>
                                            </p:txEl>
                                          </p:spTgt>
                                        </p:tgtEl>
                                        <p:attrNameLst>
                                          <p:attrName>style.visibility</p:attrName>
                                        </p:attrNameLst>
                                      </p:cBhvr>
                                      <p:to>
                                        <p:strVal val="visible"/>
                                      </p:to>
                                    </p:set>
                                    <p:animEffect transition="in" filter="blinds(horizontal)">
                                      <p:cBhvr>
                                        <p:cTn id="17" dur="500"/>
                                        <p:tgtEl>
                                          <p:spTgt spid="40962">
                                            <p:txEl>
                                              <p:charRg st="79" end="9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62">
                                            <p:txEl>
                                              <p:charRg st="92" end="117"/>
                                            </p:txEl>
                                          </p:spTgt>
                                        </p:tgtEl>
                                        <p:attrNameLst>
                                          <p:attrName>style.visibility</p:attrName>
                                        </p:attrNameLst>
                                      </p:cBhvr>
                                      <p:to>
                                        <p:strVal val="visible"/>
                                      </p:to>
                                    </p:set>
                                    <p:animEffect transition="in" filter="blinds(horizontal)">
                                      <p:cBhvr>
                                        <p:cTn id="22" dur="500"/>
                                        <p:tgtEl>
                                          <p:spTgt spid="40962">
                                            <p:txEl>
                                              <p:charRg st="92"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3"/>
          <p:cNvSpPr>
            <a:spLocks noGrp="1"/>
          </p:cNvSpPr>
          <p:nvPr>
            <p:ph idx="1"/>
          </p:nvPr>
        </p:nvSpPr>
        <p:spPr>
          <a:xfrm>
            <a:off x="2095500" y="857250"/>
            <a:ext cx="7858125" cy="3857625"/>
          </a:xfrm>
        </p:spPr>
        <p:txBody>
          <a:bodyPr vert="horz" wrap="square" lIns="91440" tIns="45720" rIns="91440" bIns="45720" anchor="t" anchorCtr="0"/>
          <a:p>
            <a:r>
              <a:rPr kumimoji="1" lang="zh-CN" altLang="zh-CN" dirty="0">
                <a:latin typeface="+mn-lt"/>
                <a:ea typeface="+mn-ea"/>
                <a:cs typeface="+mn-cs"/>
              </a:rPr>
              <a:t>程序开始运行时系统自动打开这</a:t>
            </a:r>
            <a:r>
              <a:rPr kumimoji="1" lang="en-US" altLang="zh-CN" dirty="0">
                <a:latin typeface="+mn-lt"/>
                <a:ea typeface="+mn-ea"/>
                <a:cs typeface="+mn-cs"/>
              </a:rPr>
              <a:t>3</a:t>
            </a:r>
            <a:r>
              <a:rPr kumimoji="1" lang="zh-CN" altLang="zh-CN" dirty="0">
                <a:latin typeface="+mn-lt"/>
                <a:ea typeface="+mn-ea"/>
                <a:cs typeface="+mn-cs"/>
              </a:rPr>
              <a:t>个标准流文件。因此，程序编写者不需要在程序中用</a:t>
            </a:r>
            <a:r>
              <a:rPr kumimoji="1" lang="en-US" altLang="zh-CN" dirty="0">
                <a:latin typeface="+mn-lt"/>
                <a:ea typeface="+mn-ea"/>
                <a:cs typeface="+mn-cs"/>
              </a:rPr>
              <a:t>fopen</a:t>
            </a:r>
            <a:r>
              <a:rPr kumimoji="1" lang="zh-CN" altLang="zh-CN" dirty="0">
                <a:latin typeface="+mn-lt"/>
                <a:ea typeface="+mn-ea"/>
                <a:cs typeface="+mn-cs"/>
              </a:rPr>
              <a:t>函数打开它们。所以以前我们用到的从终端输入或输出到终端都不需要打开终端文件。</a:t>
            </a:r>
            <a:endParaRPr kumimoji="1" lang="zh-CN" altLang="zh-CN" dirty="0">
              <a:latin typeface="+mn-lt"/>
              <a:ea typeface="+mn-ea"/>
              <a:cs typeface="+mn-cs"/>
            </a:endParaRPr>
          </a:p>
        </p:txBody>
      </p:sp>
      <p:pic>
        <p:nvPicPr>
          <p:cNvPr id="44035"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715375"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9.2.2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400" b="1" i="0" u="none" strike="noStrike" kern="0" cap="none" spc="0" normalizeH="0" baseline="0" noProof="0" dirty="0" err="1"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fclose</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函数关闭数据文件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3011" name="Rectangle 3"/>
          <p:cNvSpPr>
            <a:spLocks noGrp="1"/>
          </p:cNvSpPr>
          <p:nvPr>
            <p:ph idx="1"/>
          </p:nvPr>
        </p:nvSpPr>
        <p:spPr>
          <a:xfrm>
            <a:off x="2095500" y="1643063"/>
            <a:ext cx="8001000" cy="4572000"/>
          </a:xfrm>
        </p:spPr>
        <p:txBody>
          <a:bodyPr vert="horz" wrap="square" lIns="91440" tIns="45720" rIns="91440" bIns="45720" anchor="t" anchorCtr="0"/>
          <a:p>
            <a:r>
              <a:rPr kumimoji="1" lang="zh-CN" altLang="zh-CN" dirty="0">
                <a:latin typeface="+mn-lt"/>
                <a:ea typeface="+mn-ea"/>
                <a:cs typeface="+mn-cs"/>
              </a:rPr>
              <a:t>关闭文件用</a:t>
            </a:r>
            <a:r>
              <a:rPr kumimoji="1" lang="en-US" altLang="zh-CN" dirty="0">
                <a:latin typeface="+mn-lt"/>
                <a:ea typeface="+mn-ea"/>
                <a:cs typeface="+mn-cs"/>
              </a:rPr>
              <a:t>fclose</a:t>
            </a:r>
            <a:r>
              <a:rPr kumimoji="1" lang="zh-CN" altLang="zh-CN" dirty="0">
                <a:latin typeface="+mn-lt"/>
                <a:ea typeface="+mn-ea"/>
                <a:cs typeface="+mn-cs"/>
              </a:rPr>
              <a:t>函数。</a:t>
            </a:r>
            <a:r>
              <a:rPr kumimoji="1" lang="en-US" altLang="zh-CN" dirty="0">
                <a:latin typeface="+mn-lt"/>
                <a:ea typeface="+mn-ea"/>
                <a:cs typeface="+mn-cs"/>
              </a:rPr>
              <a:t>fclose</a:t>
            </a:r>
            <a:r>
              <a:rPr kumimoji="1" lang="zh-CN" altLang="zh-CN" dirty="0">
                <a:latin typeface="+mn-lt"/>
                <a:ea typeface="+mn-ea"/>
                <a:cs typeface="+mn-cs"/>
              </a:rPr>
              <a:t>函数调用的一般形式为</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fclose(</a:t>
            </a:r>
            <a:r>
              <a:rPr kumimoji="1" lang="zh-CN" altLang="zh-CN" dirty="0">
                <a:latin typeface="+mn-lt"/>
                <a:ea typeface="+mn-ea"/>
              </a:rPr>
              <a:t>文件指针</a:t>
            </a:r>
            <a:r>
              <a:rPr kumimoji="1" lang="en-US" altLang="zh-CN" dirty="0">
                <a:latin typeface="+mn-lt"/>
                <a:ea typeface="+mn-ea"/>
              </a:rPr>
              <a:t>);</a:t>
            </a:r>
            <a:r>
              <a:rPr kumimoji="1" lang="zh-CN" altLang="zh-CN" dirty="0">
                <a:latin typeface="+mn-lt"/>
                <a:ea typeface="+mn-ea"/>
              </a:rPr>
              <a:t> </a:t>
            </a:r>
            <a:endParaRPr kumimoji="1" lang="zh-CN" altLang="zh-CN" dirty="0">
              <a:latin typeface="+mn-lt"/>
              <a:ea typeface="+mn-ea"/>
            </a:endParaRPr>
          </a:p>
          <a:p>
            <a:pPr lvl="1">
              <a:buFont typeface="Wingdings" panose="05000000000000000000" pitchFamily="2" charset="2"/>
              <a:buNone/>
            </a:pPr>
            <a:r>
              <a:rPr kumimoji="1" lang="zh-CN" altLang="zh-CN" dirty="0">
                <a:latin typeface="+mn-lt"/>
                <a:ea typeface="+mn-ea"/>
              </a:rPr>
              <a:t>例如：</a:t>
            </a:r>
            <a:r>
              <a:rPr kumimoji="1" lang="en-US" altLang="zh-CN" dirty="0">
                <a:latin typeface="+mn-lt"/>
                <a:ea typeface="+mn-ea"/>
              </a:rPr>
              <a:t> </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fclose  (fp); </a:t>
            </a:r>
            <a:endParaRPr kumimoji="1" lang="en-US" altLang="zh-CN" dirty="0">
              <a:latin typeface="+mn-lt"/>
              <a:ea typeface="+mn-ea"/>
            </a:endParaRPr>
          </a:p>
          <a:p>
            <a:r>
              <a:rPr kumimoji="1" lang="zh-CN" altLang="zh-CN" dirty="0">
                <a:latin typeface="+mn-lt"/>
                <a:ea typeface="+mn-ea"/>
                <a:cs typeface="+mn-cs"/>
              </a:rPr>
              <a:t>如果不关闭文件将会</a:t>
            </a:r>
            <a:r>
              <a:rPr kumimoji="1" lang="zh-CN" altLang="zh-CN" dirty="0">
                <a:solidFill>
                  <a:srgbClr val="C00000"/>
                </a:solidFill>
                <a:latin typeface="+mn-lt"/>
                <a:ea typeface="+mn-ea"/>
                <a:cs typeface="+mn-cs"/>
              </a:rPr>
              <a:t>丢失</a:t>
            </a:r>
            <a:r>
              <a:rPr kumimoji="1" lang="zh-CN" altLang="zh-CN" dirty="0">
                <a:latin typeface="+mn-lt"/>
                <a:ea typeface="+mn-ea"/>
                <a:cs typeface="+mn-cs"/>
              </a:rPr>
              <a:t>数据。</a:t>
            </a:r>
            <a:endParaRPr kumimoji="1" lang="zh-CN" altLang="zh-CN" dirty="0">
              <a:latin typeface="+mn-lt"/>
              <a:ea typeface="+mn-ea"/>
              <a:cs typeface="+mn-cs"/>
            </a:endParaRPr>
          </a:p>
        </p:txBody>
      </p:sp>
      <p:pic>
        <p:nvPicPr>
          <p:cNvPr id="4506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charRg st="68" end="83"/>
                                            </p:txEl>
                                          </p:spTgt>
                                        </p:tgtEl>
                                        <p:attrNameLst>
                                          <p:attrName>style.visibility</p:attrName>
                                        </p:attrNameLst>
                                      </p:cBhvr>
                                      <p:to>
                                        <p:strVal val="visible"/>
                                      </p:to>
                                    </p:set>
                                    <p:animEffect transition="in" filter="blinds(horizontal)">
                                      <p:cBhvr>
                                        <p:cTn id="7" dur="500"/>
                                        <p:tgtEl>
                                          <p:spTgt spid="43011">
                                            <p:txEl>
                                              <p:charRg st="68"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顺序读写数据文件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4035" name="Rectangle 3"/>
          <p:cNvSpPr>
            <a:spLocks noGrp="1"/>
          </p:cNvSpPr>
          <p:nvPr>
            <p:ph idx="1"/>
          </p:nvPr>
        </p:nvSpPr>
        <p:spPr>
          <a:xfrm>
            <a:off x="2095500" y="1500188"/>
            <a:ext cx="8001000" cy="4714875"/>
          </a:xfrm>
        </p:spPr>
        <p:txBody>
          <a:bodyPr vert="horz" wrap="square" lIns="91440" tIns="45720" rIns="91440" bIns="45720" anchor="t" anchorCtr="0"/>
          <a:p>
            <a:r>
              <a:rPr kumimoji="1" lang="zh-CN" altLang="zh-CN" dirty="0">
                <a:latin typeface="+mn-lt"/>
                <a:ea typeface="+mn-ea"/>
                <a:cs typeface="+mn-cs"/>
              </a:rPr>
              <a:t>在顺序写时，先写入的数据存放在文件中前面，后写入的数据存放在文件中后面</a:t>
            </a:r>
            <a:endParaRPr kumimoji="1" lang="en-US" altLang="zh-CN" dirty="0">
              <a:latin typeface="+mn-lt"/>
              <a:ea typeface="+mn-ea"/>
              <a:cs typeface="+mn-cs"/>
            </a:endParaRPr>
          </a:p>
          <a:p>
            <a:r>
              <a:rPr kumimoji="1" lang="zh-CN" altLang="zh-CN" dirty="0">
                <a:latin typeface="+mn-lt"/>
                <a:ea typeface="+mn-ea"/>
                <a:cs typeface="+mn-cs"/>
              </a:rPr>
              <a:t>在顺序读时，先读文件中前面的数据，后读文件中后面的数据</a:t>
            </a:r>
            <a:endParaRPr kumimoji="1" lang="en-US" altLang="zh-CN" dirty="0">
              <a:latin typeface="+mn-lt"/>
              <a:ea typeface="+mn-ea"/>
              <a:cs typeface="+mn-cs"/>
            </a:endParaRPr>
          </a:p>
          <a:p>
            <a:r>
              <a:rPr kumimoji="1" lang="zh-CN" altLang="zh-CN" dirty="0">
                <a:latin typeface="+mn-lt"/>
                <a:ea typeface="+mn-ea"/>
                <a:cs typeface="+mn-cs"/>
              </a:rPr>
              <a:t>对顺序读写来说，对文件读写数据的顺序和数据在文件中的物理顺序是一致的</a:t>
            </a:r>
            <a:r>
              <a:rPr kumimoji="1" lang="en-US" altLang="zh-CN" dirty="0">
                <a:latin typeface="+mn-lt"/>
                <a:ea typeface="+mn-ea"/>
                <a:cs typeface="+mn-cs"/>
              </a:rPr>
              <a:t> </a:t>
            </a:r>
            <a:endParaRPr kumimoji="1" lang="zh-CN" altLang="zh-CN" dirty="0">
              <a:latin typeface="+mn-lt"/>
              <a:ea typeface="+mn-ea"/>
              <a:cs typeface="+mn-cs"/>
            </a:endParaRPr>
          </a:p>
          <a:p>
            <a:r>
              <a:rPr kumimoji="1" lang="zh-CN" altLang="zh-CN" dirty="0">
                <a:latin typeface="+mn-lt"/>
                <a:ea typeface="+mn-ea"/>
                <a:cs typeface="+mn-cs"/>
              </a:rPr>
              <a:t>顺序读写需要用库函数实现</a:t>
            </a:r>
            <a:endParaRPr kumimoji="1" lang="zh-CN" altLang="zh-CN" dirty="0">
              <a:latin typeface="+mn-lt"/>
              <a:ea typeface="+mn-ea"/>
              <a:cs typeface="+mn-cs"/>
            </a:endParaRPr>
          </a:p>
        </p:txBody>
      </p:sp>
      <p:pic>
        <p:nvPicPr>
          <p:cNvPr id="46084"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5">
                                            <p:txEl>
                                              <p:charRg st="36" end="64"/>
                                            </p:txEl>
                                          </p:spTgt>
                                        </p:tgtEl>
                                        <p:attrNameLst>
                                          <p:attrName>style.visibility</p:attrName>
                                        </p:attrNameLst>
                                      </p:cBhvr>
                                      <p:to>
                                        <p:strVal val="visible"/>
                                      </p:to>
                                    </p:set>
                                    <p:animEffect transition="in" filter="blinds(horizontal)">
                                      <p:cBhvr>
                                        <p:cTn id="7" dur="500"/>
                                        <p:tgtEl>
                                          <p:spTgt spid="44035">
                                            <p:txEl>
                                              <p:charRg st="36"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4035">
                                            <p:txEl>
                                              <p:charRg st="64" end="100"/>
                                            </p:txEl>
                                          </p:spTgt>
                                        </p:tgtEl>
                                        <p:attrNameLst>
                                          <p:attrName>style.visibility</p:attrName>
                                        </p:attrNameLst>
                                      </p:cBhvr>
                                      <p:to>
                                        <p:strVal val="visible"/>
                                      </p:to>
                                    </p:set>
                                    <p:animEffect transition="in" filter="blinds(horizontal)">
                                      <p:cBhvr>
                                        <p:cTn id="12" dur="500"/>
                                        <p:tgtEl>
                                          <p:spTgt spid="44035">
                                            <p:txEl>
                                              <p:charRg st="64" end="10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4035">
                                            <p:txEl>
                                              <p:charRg st="100" end="113"/>
                                            </p:txEl>
                                          </p:spTgt>
                                        </p:tgtEl>
                                        <p:attrNameLst>
                                          <p:attrName>style.visibility</p:attrName>
                                        </p:attrNameLst>
                                      </p:cBhvr>
                                      <p:to>
                                        <p:strVal val="visible"/>
                                      </p:to>
                                    </p:set>
                                    <p:animEffect transition="in" filter="blinds(horizontal)">
                                      <p:cBhvr>
                                        <p:cTn id="17" dur="500"/>
                                        <p:tgtEl>
                                          <p:spTgt spid="44035">
                                            <p:txEl>
                                              <p:charRg st="100" end="1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顺序读写数据文件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7107" name="Rectangle 3"/>
          <p:cNvSpPr>
            <a:spLocks noGrp="1"/>
          </p:cNvSpPr>
          <p:nvPr>
            <p:ph idx="1"/>
          </p:nvPr>
        </p:nvSpPr>
        <p:spPr>
          <a:xfrm>
            <a:off x="2095500" y="1714500"/>
            <a:ext cx="8215313" cy="30718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hlinkClick r:id="rId1" action="ppaction://hlinksldjump"/>
              </a:rPr>
              <a:t>9.3.1 </a:t>
            </a:r>
            <a:r>
              <a:rPr kumimoji="1" lang="zh-CN" altLang="zh-CN" dirty="0">
                <a:latin typeface="+mn-lt"/>
                <a:ea typeface="+mn-ea"/>
                <a:cs typeface="+mn-cs"/>
                <a:hlinkClick r:id="rId1" action="ppaction://hlinksldjump"/>
              </a:rPr>
              <a:t>怎样向文件读写字符</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2" action="ppaction://hlinksldjump"/>
              </a:rPr>
              <a:t>9.3.2 </a:t>
            </a:r>
            <a:r>
              <a:rPr kumimoji="1" lang="zh-CN" altLang="zh-CN" dirty="0">
                <a:latin typeface="+mn-lt"/>
                <a:ea typeface="+mn-ea"/>
                <a:cs typeface="+mn-cs"/>
                <a:hlinkClick r:id="rId2" action="ppaction://hlinksldjump"/>
              </a:rPr>
              <a:t>怎样向文件读写一个字符串</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3" action="ppaction://hlinksldjump"/>
              </a:rPr>
              <a:t>9.3.3 </a:t>
            </a:r>
            <a:r>
              <a:rPr kumimoji="1" lang="zh-CN" altLang="zh-CN" dirty="0">
                <a:latin typeface="+mn-lt"/>
                <a:ea typeface="+mn-ea"/>
                <a:cs typeface="+mn-cs"/>
                <a:hlinkClick r:id="rId3" action="ppaction://hlinksldjump"/>
              </a:rPr>
              <a:t>用格式化的方式读写文</a:t>
            </a:r>
            <a:r>
              <a:rPr kumimoji="1" lang="zh-CN" altLang="zh-CN" dirty="0">
                <a:latin typeface="+mn-lt"/>
                <a:ea typeface="+mn-ea"/>
                <a:cs typeface="+mn-cs"/>
              </a:rPr>
              <a:t>件</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4" action="ppaction://hlinksldjump"/>
              </a:rPr>
              <a:t>9.3.4 </a:t>
            </a:r>
            <a:r>
              <a:rPr kumimoji="1" lang="zh-CN" altLang="zh-CN" dirty="0">
                <a:latin typeface="+mn-lt"/>
                <a:ea typeface="+mn-ea"/>
                <a:cs typeface="+mn-cs"/>
                <a:hlinkClick r:id="rId4" action="ppaction://hlinksldjump"/>
              </a:rPr>
              <a:t>用二进制方式向文件读写一组数据</a:t>
            </a:r>
            <a:endParaRPr kumimoji="1" lang="zh-CN" altLang="zh-CN" dirty="0">
              <a:latin typeface="+mn-lt"/>
              <a:ea typeface="+mn-ea"/>
              <a:cs typeface="+mn-cs"/>
            </a:endParaRPr>
          </a:p>
        </p:txBody>
      </p:sp>
      <p:pic>
        <p:nvPicPr>
          <p:cNvPr id="47108" name="图片 5" descr="Untitled.png">
            <a:hlinkClick r:id="rId5" action="ppaction://hlinksldjump"/>
          </p:cNvPr>
          <p:cNvPicPr>
            <a:picLocks noChangeAspect="1"/>
          </p:cNvPicPr>
          <p:nvPr/>
        </p:nvPicPr>
        <p:blipFill>
          <a:blip r:embed="rId6"/>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怎样向文件读写字符</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graphicFrame>
        <p:nvGraphicFramePr>
          <p:cNvPr id="5" name="表格 4"/>
          <p:cNvGraphicFramePr>
            <a:graphicFrameLocks noGrp="1"/>
          </p:cNvGraphicFramePr>
          <p:nvPr/>
        </p:nvGraphicFramePr>
        <p:xfrm>
          <a:off x="1738313" y="2286000"/>
          <a:ext cx="8429625" cy="4185285"/>
        </p:xfrm>
        <a:graphic>
          <a:graphicData uri="http://schemas.openxmlformats.org/drawingml/2006/table">
            <a:tbl>
              <a:tblPr/>
              <a:tblGrid>
                <a:gridCol w="1356995"/>
                <a:gridCol w="2000250"/>
                <a:gridCol w="2000250"/>
                <a:gridCol w="3072130"/>
              </a:tblGrid>
              <a:tr h="7715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函数名</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调用形式</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功能</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返回值</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068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fgetc</a:t>
                      </a:r>
                      <a:endParaRPr kumimoji="0" lang="zh-CN" altLang="zh-CN" sz="2800" b="1" i="0" u="none" strike="noStrike" cap="none" normalizeH="0" baseline="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fgetc(fp)</a:t>
                      </a: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从</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fp</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指向的文件读入一个字符</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读成功，带回所读的字符，失败则返回文件结束标志ＥＯＦ</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即</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068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fputc</a:t>
                      </a:r>
                      <a:endParaRPr kumimoji="0" lang="zh-CN" altLang="zh-CN" sz="2800" b="1" i="0" u="none" strike="noStrike" cap="none" normalizeH="0" baseline="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fputc(ch,fp)</a:t>
                      </a: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把字符</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ch</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写到文件指针变量</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fp</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所指向的文件中</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写成功，返回值就是输出的字符；输出失败，则返回ＥＯＦ（即</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8153" name="内容占位符 2"/>
          <p:cNvSpPr>
            <a:spLocks noGrp="1"/>
          </p:cNvSpPr>
          <p:nvPr>
            <p:ph idx="1"/>
          </p:nvPr>
        </p:nvSpPr>
        <p:spPr>
          <a:xfrm>
            <a:off x="2063750" y="1500188"/>
            <a:ext cx="8153400" cy="657225"/>
          </a:xfrm>
        </p:spPr>
        <p:txBody>
          <a:bodyPr vert="horz" wrap="square" lIns="91440" tIns="45720" rIns="91440" bIns="45720" anchor="t" anchorCtr="0"/>
          <a:p>
            <a:r>
              <a:rPr kumimoji="1" lang="zh-CN" altLang="zh-CN" dirty="0">
                <a:latin typeface="+mn-lt"/>
                <a:ea typeface="+mn-ea"/>
                <a:cs typeface="+mn-cs"/>
              </a:rPr>
              <a:t>读写一个字符的函数</a:t>
            </a:r>
            <a:endParaRPr kumimoji="1" lang="zh-CN" altLang="en-US" dirty="0">
              <a:latin typeface="+mn-lt"/>
              <a:ea typeface="+mn-ea"/>
              <a:cs typeface="+mn-cs"/>
            </a:endParaRPr>
          </a:p>
        </p:txBody>
      </p:sp>
      <p:pic>
        <p:nvPicPr>
          <p:cNvPr id="48154"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3"/>
          <p:cNvSpPr>
            <a:spLocks noGrp="1"/>
          </p:cNvSpPr>
          <p:nvPr>
            <p:ph idx="1"/>
          </p:nvPr>
        </p:nvSpPr>
        <p:spPr>
          <a:xfrm>
            <a:off x="2095500" y="1500188"/>
            <a:ext cx="8001000" cy="500062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1 </a:t>
            </a:r>
            <a:r>
              <a:rPr kumimoji="1" lang="zh-CN" altLang="zh-CN" dirty="0">
                <a:latin typeface="+mn-lt"/>
                <a:ea typeface="+mn-ea"/>
                <a:cs typeface="+mn-cs"/>
              </a:rPr>
              <a:t>从键盘输入一些字符，逐个把它们送到磁盘上去，直到用户输入一个“＃”为止。</a:t>
            </a:r>
            <a:r>
              <a:rPr kumimoji="1" lang="en-US" altLang="zh-CN" dirty="0">
                <a:latin typeface="+mn-lt"/>
                <a:ea typeface="+mn-ea"/>
                <a:cs typeface="+mn-cs"/>
              </a:rPr>
              <a:t> </a:t>
            </a:r>
            <a:endParaRPr kumimoji="1" lang="zh-CN" altLang="zh-CN" dirty="0">
              <a:latin typeface="+mn-lt"/>
              <a:ea typeface="+mn-ea"/>
              <a:cs typeface="+mn-cs"/>
            </a:endParaRPr>
          </a:p>
          <a:p>
            <a:r>
              <a:rPr kumimoji="1" lang="zh-CN" altLang="zh-CN" dirty="0">
                <a:latin typeface="+mn-lt"/>
                <a:ea typeface="+mn-ea"/>
                <a:cs typeface="+mn-cs"/>
              </a:rPr>
              <a:t>解题思路：用</a:t>
            </a:r>
            <a:r>
              <a:rPr kumimoji="1" lang="en-US" altLang="zh-CN" dirty="0">
                <a:latin typeface="+mn-lt"/>
                <a:ea typeface="+mn-ea"/>
                <a:cs typeface="+mn-cs"/>
              </a:rPr>
              <a:t>fgetc</a:t>
            </a:r>
            <a:r>
              <a:rPr kumimoji="1" lang="zh-CN" altLang="zh-CN" dirty="0">
                <a:latin typeface="+mn-lt"/>
                <a:ea typeface="+mn-ea"/>
                <a:cs typeface="+mn-cs"/>
              </a:rPr>
              <a:t>函数从键盘逐个输入字符，然后用</a:t>
            </a:r>
            <a:r>
              <a:rPr kumimoji="1" lang="en-US" altLang="zh-CN" dirty="0">
                <a:latin typeface="+mn-lt"/>
                <a:ea typeface="+mn-ea"/>
                <a:cs typeface="+mn-cs"/>
              </a:rPr>
              <a:t>fputc</a:t>
            </a:r>
            <a:r>
              <a:rPr kumimoji="1" lang="zh-CN" altLang="zh-CN" dirty="0">
                <a:latin typeface="+mn-lt"/>
                <a:ea typeface="+mn-ea"/>
                <a:cs typeface="+mn-cs"/>
              </a:rPr>
              <a:t>函数写到磁盘文件即可。</a:t>
            </a:r>
            <a:endParaRPr kumimoji="1" lang="zh-CN" altLang="zh-CN" dirty="0">
              <a:latin typeface="+mn-lt"/>
              <a:ea typeface="+mn-ea"/>
              <a:cs typeface="+mn-cs"/>
            </a:endParaRPr>
          </a:p>
        </p:txBody>
      </p:sp>
      <p:pic>
        <p:nvPicPr>
          <p:cNvPr id="49155"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46" end="89"/>
                                            </p:txEl>
                                          </p:spTgt>
                                        </p:tgtEl>
                                        <p:attrNameLst>
                                          <p:attrName>style.visibility</p:attrName>
                                        </p:attrNameLst>
                                      </p:cBhvr>
                                      <p:to>
                                        <p:strVal val="visible"/>
                                      </p:to>
                                    </p:set>
                                    <p:animEffect transition="in" filter="blinds(horizontal)">
                                      <p:cBhvr>
                                        <p:cTn id="7" dur="500"/>
                                        <p:tgtEl>
                                          <p:spTgt spid="4099">
                                            <p:txEl>
                                              <p:charRg st="46"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a:spLocks noGrp="1"/>
          </p:cNvSpPr>
          <p:nvPr>
            <p:ph idx="1"/>
          </p:nvPr>
        </p:nvSpPr>
        <p:spPr>
          <a:xfrm>
            <a:off x="2063750" y="500063"/>
            <a:ext cx="8153400" cy="585787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#include &lt;stdlib.h&gt;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FILE *fp;</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char ch,filename[10];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a:t>
            </a:r>
            <a:r>
              <a:rPr kumimoji="1" lang="zh-CN" altLang="zh-CN" sz="2800" dirty="0">
                <a:latin typeface="+mn-lt"/>
                <a:ea typeface="+mn-ea"/>
                <a:cs typeface="+mn-cs"/>
              </a:rPr>
              <a:t>请输入所用的文件名：</a:t>
            </a: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scanf("%s",</a:t>
            </a:r>
            <a:r>
              <a:rPr kumimoji="1" lang="en-US" altLang="zh-CN" sz="2800" dirty="0">
                <a:solidFill>
                  <a:srgbClr val="9D138D"/>
                </a:solidFill>
                <a:latin typeface="+mn-lt"/>
                <a:ea typeface="+mn-ea"/>
                <a:cs typeface="+mn-cs"/>
              </a:rPr>
              <a:t>filename</a:t>
            </a: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if((fp=</a:t>
            </a:r>
            <a:r>
              <a:rPr kumimoji="1" lang="en-US" altLang="zh-CN" sz="2800" dirty="0">
                <a:solidFill>
                  <a:srgbClr val="00B0F0"/>
                </a:solidFill>
                <a:latin typeface="+mn-lt"/>
                <a:ea typeface="+mn-ea"/>
                <a:cs typeface="+mn-cs"/>
              </a:rPr>
              <a:t>fopen</a:t>
            </a:r>
            <a:r>
              <a:rPr kumimoji="1" lang="en-US" altLang="zh-CN" sz="2800" dirty="0">
                <a:latin typeface="+mn-lt"/>
                <a:ea typeface="+mn-ea"/>
                <a:cs typeface="+mn-cs"/>
              </a:rPr>
              <a:t>(filename,“</a:t>
            </a:r>
            <a:r>
              <a:rPr kumimoji="1" lang="en-US" altLang="zh-CN" sz="2800" dirty="0">
                <a:solidFill>
                  <a:srgbClr val="C00000"/>
                </a:solidFill>
                <a:latin typeface="+mn-lt"/>
                <a:ea typeface="+mn-ea"/>
                <a:cs typeface="+mn-cs"/>
              </a:rPr>
              <a:t>w</a:t>
            </a:r>
            <a:r>
              <a:rPr kumimoji="1" lang="en-US" altLang="zh-CN" sz="2800" dirty="0">
                <a:latin typeface="+mn-lt"/>
                <a:ea typeface="+mn-ea"/>
                <a:cs typeface="+mn-cs"/>
              </a:rPr>
              <a:t>”))==NULL)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printf("</a:t>
            </a:r>
            <a:r>
              <a:rPr kumimoji="1" lang="zh-CN" altLang="zh-CN" sz="2800" dirty="0">
                <a:latin typeface="+mn-lt"/>
                <a:ea typeface="+mn-ea"/>
                <a:cs typeface="+mn-cs"/>
              </a:rPr>
              <a:t>无法打开此文件</a:t>
            </a:r>
            <a:r>
              <a:rPr kumimoji="1" lang="en-US" altLang="zh-CN" sz="2800" dirty="0">
                <a:latin typeface="+mn-lt"/>
                <a:ea typeface="+mn-ea"/>
                <a:cs typeface="+mn-cs"/>
              </a:rPr>
              <a:t>\n");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exit(0);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ch=getchar( );</a:t>
            </a:r>
            <a:endParaRPr kumimoji="1" lang="zh-CN" altLang="zh-CN" sz="2800" dirty="0">
              <a:latin typeface="+mn-lt"/>
              <a:ea typeface="+mn-ea"/>
              <a:cs typeface="+mn-cs"/>
            </a:endParaRPr>
          </a:p>
          <a:p>
            <a:pPr>
              <a:lnSpc>
                <a:spcPts val="3000"/>
              </a:lnSpc>
              <a:buFont typeface="Wingdings" panose="05000000000000000000" pitchFamily="2" charset="2"/>
              <a:buNone/>
            </a:pPr>
            <a:endParaRPr kumimoji="1" lang="zh-CN" altLang="en-US" sz="2800" dirty="0">
              <a:latin typeface="+mn-lt"/>
              <a:ea typeface="+mn-ea"/>
              <a:cs typeface="+mn-cs"/>
            </a:endParaRPr>
          </a:p>
        </p:txBody>
      </p:sp>
      <p:sp>
        <p:nvSpPr>
          <p:cNvPr id="4" name="圆角矩形标注 3"/>
          <p:cNvSpPr/>
          <p:nvPr/>
        </p:nvSpPr>
        <p:spPr>
          <a:xfrm>
            <a:off x="6310313" y="5214938"/>
            <a:ext cx="2214562" cy="1071562"/>
          </a:xfrm>
          <a:prstGeom prst="wedgeRoundRectCallout">
            <a:avLst>
              <a:gd name="adj1" fmla="val -86491"/>
              <a:gd name="adj2" fmla="val 6583"/>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接收最后输入的回车符</a:t>
            </a:r>
            <a:endParaRPr lang="zh-CN" altLang="en-US" sz="2800" b="1" dirty="0">
              <a:solidFill>
                <a:srgbClr val="0000CC"/>
              </a:solidFill>
              <a:latin typeface="Arial" panose="020B0604020202020204" pitchFamily="34" charset="0"/>
            </a:endParaRPr>
          </a:p>
        </p:txBody>
      </p:sp>
      <p:sp>
        <p:nvSpPr>
          <p:cNvPr id="5" name="圆角矩形标注 4"/>
          <p:cNvSpPr/>
          <p:nvPr/>
        </p:nvSpPr>
        <p:spPr>
          <a:xfrm>
            <a:off x="7096125" y="1857375"/>
            <a:ext cx="2214563" cy="642938"/>
          </a:xfrm>
          <a:prstGeom prst="wedgeRoundRectCallout">
            <a:avLst>
              <a:gd name="adj1" fmla="val -70653"/>
              <a:gd name="adj2" fmla="val 179977"/>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输入</a:t>
            </a:r>
            <a:r>
              <a:rPr lang="zh-CN" altLang="en-US" sz="2800" b="1" dirty="0">
                <a:solidFill>
                  <a:srgbClr val="0000CC"/>
                </a:solidFill>
                <a:latin typeface="Arial" panose="020B0604020202020204" pitchFamily="34" charset="0"/>
              </a:rPr>
              <a:t>文件名</a:t>
            </a:r>
            <a:endParaRPr lang="zh-CN" altLang="en-US" sz="2800" b="1" dirty="0">
              <a:solidFill>
                <a:srgbClr val="0000CC"/>
              </a:solidFill>
              <a:latin typeface="Arial" panose="020B0604020202020204" pitchFamily="34" charset="0"/>
            </a:endParaRPr>
          </a:p>
        </p:txBody>
      </p:sp>
      <p:sp>
        <p:nvSpPr>
          <p:cNvPr id="6" name="圆角矩形标注 5"/>
          <p:cNvSpPr/>
          <p:nvPr/>
        </p:nvSpPr>
        <p:spPr>
          <a:xfrm>
            <a:off x="8310563" y="3071813"/>
            <a:ext cx="1357312" cy="642937"/>
          </a:xfrm>
          <a:prstGeom prst="wedgeRoundRectCallout">
            <a:avLst>
              <a:gd name="adj1" fmla="val -106023"/>
              <a:gd name="adj2" fmla="val 74773"/>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只写</a:t>
            </a:r>
            <a:endParaRPr lang="zh-CN" altLang="en-US" sz="2800" b="1" dirty="0">
              <a:solidFill>
                <a:srgbClr val="0000CC"/>
              </a:solidFill>
              <a:latin typeface="Arial" panose="020B0604020202020204" pitchFamily="34" charset="0"/>
            </a:endParaRPr>
          </a:p>
        </p:txBody>
      </p:sp>
      <p:sp>
        <p:nvSpPr>
          <p:cNvPr id="7" name="圆角矩形标注 6"/>
          <p:cNvSpPr/>
          <p:nvPr/>
        </p:nvSpPr>
        <p:spPr>
          <a:xfrm>
            <a:off x="6953250" y="785813"/>
            <a:ext cx="3143250" cy="642937"/>
          </a:xfrm>
          <a:prstGeom prst="wedgeRoundRectCallout">
            <a:avLst>
              <a:gd name="adj1" fmla="val -75435"/>
              <a:gd name="adj2" fmla="val 1632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用</a:t>
            </a:r>
            <a:r>
              <a:rPr lang="en-US" altLang="zh-CN" sz="2800" b="1" dirty="0">
                <a:solidFill>
                  <a:srgbClr val="0000CC"/>
                </a:solidFill>
                <a:latin typeface="Arial" panose="020B0604020202020204" pitchFamily="34" charset="0"/>
              </a:rPr>
              <a:t>exit</a:t>
            </a:r>
            <a:r>
              <a:rPr lang="zh-CN" altLang="en-US" sz="2800" b="1" dirty="0">
                <a:solidFill>
                  <a:srgbClr val="0000CC"/>
                </a:solidFill>
                <a:latin typeface="Arial" panose="020B0604020202020204" pitchFamily="34" charset="0"/>
              </a:rPr>
              <a:t>函数时加</a:t>
            </a:r>
            <a:endParaRPr lang="zh-CN" altLang="en-US" sz="2800" b="1" dirty="0">
              <a:solidFill>
                <a:srgbClr val="0000CC"/>
              </a:solidFill>
              <a:latin typeface="Arial" panose="020B0604020202020204" pitchFamily="34" charset="0"/>
            </a:endParaRPr>
          </a:p>
        </p:txBody>
      </p:sp>
      <p:pic>
        <p:nvPicPr>
          <p:cNvPr id="5018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123" name="Rectangle 3"/>
          <p:cNvSpPr>
            <a:spLocks noGrp="1"/>
          </p:cNvSpPr>
          <p:nvPr>
            <p:ph idx="1"/>
          </p:nvPr>
        </p:nvSpPr>
        <p:spPr>
          <a:xfrm>
            <a:off x="2095500" y="1571625"/>
            <a:ext cx="8143875" cy="4929188"/>
          </a:xfrm>
        </p:spPr>
        <p:txBody>
          <a:bodyPr vert="horz" wrap="square" lIns="91440" tIns="45720" rIns="91440" bIns="45720" anchor="t" anchorCtr="0"/>
          <a:p>
            <a:r>
              <a:rPr kumimoji="1" lang="zh-CN" altLang="zh-CN" dirty="0">
                <a:latin typeface="+mn-lt"/>
                <a:ea typeface="+mn-ea"/>
                <a:cs typeface="+mn-cs"/>
              </a:rPr>
              <a:t>文件有不同的类型，在程序设计中，主要用到两种文件：</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solidFill>
                  <a:srgbClr val="C00000"/>
                </a:solidFill>
                <a:latin typeface="+mn-lt"/>
                <a:ea typeface="+mn-ea"/>
              </a:rPr>
              <a:t>程序文件</a:t>
            </a:r>
            <a:r>
              <a:rPr kumimoji="1" lang="zh-CN" altLang="zh-CN" dirty="0">
                <a:latin typeface="+mn-lt"/>
                <a:ea typeface="+mn-ea"/>
              </a:rPr>
              <a:t>。包括</a:t>
            </a:r>
            <a:r>
              <a:rPr kumimoji="1" lang="zh-CN" altLang="zh-CN" dirty="0">
                <a:solidFill>
                  <a:srgbClr val="0000CC"/>
                </a:solidFill>
                <a:latin typeface="+mn-lt"/>
                <a:ea typeface="+mn-ea"/>
              </a:rPr>
              <a:t>源程序文件</a:t>
            </a:r>
            <a:r>
              <a:rPr kumimoji="1" lang="en-US" altLang="zh-CN" dirty="0">
                <a:latin typeface="+mn-lt"/>
                <a:ea typeface="+mn-ea"/>
              </a:rPr>
              <a:t>(</a:t>
            </a:r>
            <a:r>
              <a:rPr kumimoji="1" lang="zh-CN" altLang="zh-CN" dirty="0">
                <a:latin typeface="+mn-lt"/>
                <a:ea typeface="+mn-ea"/>
              </a:rPr>
              <a:t>后缀为</a:t>
            </a:r>
            <a:r>
              <a:rPr kumimoji="1" lang="en-US" altLang="zh-CN" dirty="0">
                <a:latin typeface="+mn-lt"/>
                <a:ea typeface="+mn-ea"/>
              </a:rPr>
              <a:t>.c)</a:t>
            </a:r>
            <a:r>
              <a:rPr kumimoji="1" lang="zh-CN" altLang="zh-CN" dirty="0">
                <a:latin typeface="+mn-lt"/>
                <a:ea typeface="+mn-ea"/>
              </a:rPr>
              <a:t>、</a:t>
            </a:r>
            <a:r>
              <a:rPr kumimoji="1" lang="zh-CN" altLang="zh-CN" dirty="0">
                <a:solidFill>
                  <a:srgbClr val="0000CC"/>
                </a:solidFill>
                <a:latin typeface="+mn-lt"/>
                <a:ea typeface="+mn-ea"/>
              </a:rPr>
              <a:t>目标文件</a:t>
            </a:r>
            <a:r>
              <a:rPr kumimoji="1" lang="en-US" altLang="zh-CN" dirty="0">
                <a:latin typeface="+mn-lt"/>
                <a:ea typeface="+mn-ea"/>
              </a:rPr>
              <a:t>(</a:t>
            </a:r>
            <a:r>
              <a:rPr kumimoji="1" lang="zh-CN" altLang="zh-CN" dirty="0">
                <a:latin typeface="+mn-lt"/>
                <a:ea typeface="+mn-ea"/>
              </a:rPr>
              <a:t>后缀为</a:t>
            </a:r>
            <a:r>
              <a:rPr kumimoji="1" lang="en-US" altLang="zh-CN" dirty="0">
                <a:latin typeface="+mn-lt"/>
                <a:ea typeface="+mn-ea"/>
              </a:rPr>
              <a:t>.obj)</a:t>
            </a:r>
            <a:r>
              <a:rPr kumimoji="1" lang="zh-CN" altLang="zh-CN" dirty="0">
                <a:latin typeface="+mn-lt"/>
                <a:ea typeface="+mn-ea"/>
              </a:rPr>
              <a:t>、</a:t>
            </a:r>
            <a:r>
              <a:rPr kumimoji="1" lang="zh-CN" altLang="zh-CN" dirty="0">
                <a:solidFill>
                  <a:srgbClr val="0000CC"/>
                </a:solidFill>
                <a:latin typeface="+mn-lt"/>
                <a:ea typeface="+mn-ea"/>
              </a:rPr>
              <a:t>可执行文件</a:t>
            </a:r>
            <a:r>
              <a:rPr kumimoji="1" lang="en-US" altLang="zh-CN" dirty="0">
                <a:latin typeface="+mn-lt"/>
                <a:ea typeface="+mn-ea"/>
              </a:rPr>
              <a:t>(</a:t>
            </a:r>
            <a:r>
              <a:rPr kumimoji="1" lang="zh-CN" altLang="zh-CN" dirty="0">
                <a:latin typeface="+mn-lt"/>
                <a:ea typeface="+mn-ea"/>
              </a:rPr>
              <a:t>后缀为</a:t>
            </a:r>
            <a:r>
              <a:rPr kumimoji="1" lang="en-US" altLang="zh-CN" dirty="0">
                <a:latin typeface="+mn-lt"/>
                <a:ea typeface="+mn-ea"/>
              </a:rPr>
              <a:t>.exe)</a:t>
            </a:r>
            <a:r>
              <a:rPr kumimoji="1" lang="zh-CN" altLang="zh-CN" dirty="0">
                <a:latin typeface="+mn-lt"/>
                <a:ea typeface="+mn-ea"/>
              </a:rPr>
              <a:t>等。这种文件的内容是程序代码。</a:t>
            </a:r>
            <a:endParaRPr kumimoji="1" lang="zh-CN" altLang="zh-CN" dirty="0">
              <a:latin typeface="+mn-lt"/>
              <a:ea typeface="+mn-ea"/>
            </a:endParaRPr>
          </a:p>
        </p:txBody>
      </p:sp>
      <p:pic>
        <p:nvPicPr>
          <p:cNvPr id="5124"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2063750" y="928688"/>
            <a:ext cx="8153400" cy="528637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   printf(“</a:t>
            </a:r>
            <a:r>
              <a:rPr kumimoji="1" lang="zh-CN" altLang="zh-CN" sz="2800" dirty="0">
                <a:latin typeface="+mn-lt"/>
                <a:ea typeface="+mn-ea"/>
                <a:cs typeface="+mn-cs"/>
              </a:rPr>
              <a:t>请输入一个字符串</a:t>
            </a:r>
            <a:r>
              <a:rPr kumimoji="1" lang="en-US" altLang="zh-CN" sz="2800" dirty="0">
                <a:latin typeface="+mn-lt"/>
                <a:ea typeface="+mn-ea"/>
                <a:cs typeface="+mn-cs"/>
              </a:rPr>
              <a:t>(</a:t>
            </a:r>
            <a:r>
              <a:rPr kumimoji="1" lang="zh-CN" altLang="zh-CN" sz="2800" dirty="0">
                <a:latin typeface="+mn-lt"/>
                <a:ea typeface="+mn-ea"/>
                <a:cs typeface="+mn-cs"/>
              </a:rPr>
              <a:t>以</a:t>
            </a:r>
            <a:r>
              <a:rPr kumimoji="1" lang="en-US" altLang="zh-CN" sz="2800" dirty="0">
                <a:latin typeface="+mn-lt"/>
                <a:ea typeface="+mn-ea"/>
                <a:cs typeface="+mn-cs"/>
              </a:rPr>
              <a:t>#</a:t>
            </a:r>
            <a:r>
              <a:rPr kumimoji="1" lang="zh-CN" altLang="zh-CN" sz="2800" dirty="0">
                <a:latin typeface="+mn-lt"/>
                <a:ea typeface="+mn-ea"/>
                <a:cs typeface="+mn-cs"/>
              </a:rPr>
              <a:t>结束</a:t>
            </a:r>
            <a:r>
              <a:rPr kumimoji="1" lang="en-US" altLang="zh-CN" sz="2800" dirty="0">
                <a:latin typeface="+mn-lt"/>
                <a:ea typeface="+mn-ea"/>
                <a:cs typeface="+mn-cs"/>
              </a:rPr>
              <a:t>)</a:t>
            </a:r>
            <a:r>
              <a:rPr kumimoji="1" lang="zh-CN" altLang="zh-CN" sz="2800" dirty="0">
                <a:latin typeface="+mn-lt"/>
                <a:ea typeface="+mn-ea"/>
                <a:cs typeface="+mn-cs"/>
              </a:rPr>
              <a:t>：</a:t>
            </a: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ch=getchar( );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while(ch!=‘#’)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a:t>
            </a:r>
            <a:r>
              <a:rPr kumimoji="1" lang="en-US" altLang="zh-CN" sz="2800" dirty="0">
                <a:solidFill>
                  <a:srgbClr val="FF0000"/>
                </a:solidFill>
                <a:latin typeface="+mn-lt"/>
                <a:ea typeface="+mn-ea"/>
                <a:cs typeface="+mn-cs"/>
              </a:rPr>
              <a:t>fputc</a:t>
            </a:r>
            <a:r>
              <a:rPr kumimoji="1" lang="en-US" altLang="zh-CN" sz="2800" dirty="0">
                <a:latin typeface="+mn-lt"/>
                <a:ea typeface="+mn-ea"/>
                <a:cs typeface="+mn-cs"/>
              </a:rPr>
              <a:t>(ch,fp);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putchar(ch);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ch=getchar();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F0"/>
                </a:solidFill>
                <a:latin typeface="+mn-lt"/>
                <a:ea typeface="+mn-ea"/>
                <a:cs typeface="+mn-cs"/>
              </a:rPr>
              <a:t>fclose</a:t>
            </a:r>
            <a:r>
              <a:rPr kumimoji="1" lang="en-US" altLang="zh-CN" sz="2800" dirty="0">
                <a:latin typeface="+mn-lt"/>
                <a:ea typeface="+mn-ea"/>
                <a:cs typeface="+mn-cs"/>
              </a:rPr>
              <a:t>(fp);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putchar(10);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endParaRPr kumimoji="1" lang="zh-CN" altLang="en-US" sz="2800" dirty="0">
              <a:latin typeface="+mn-lt"/>
              <a:ea typeface="+mn-ea"/>
              <a:cs typeface="+mn-cs"/>
            </a:endParaRPr>
          </a:p>
        </p:txBody>
      </p:sp>
      <p:pic>
        <p:nvPicPr>
          <p:cNvPr id="5120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63750" y="928688"/>
            <a:ext cx="8153400" cy="471487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2 </a:t>
            </a:r>
            <a:r>
              <a:rPr kumimoji="1" lang="zh-CN" altLang="zh-CN" dirty="0">
                <a:latin typeface="+mn-lt"/>
                <a:ea typeface="+mn-ea"/>
                <a:cs typeface="+mn-cs"/>
              </a:rPr>
              <a:t>将一个磁盘文件中的信息复制到另一个磁盘文件中。 今要求将上例建立的</a:t>
            </a:r>
            <a:r>
              <a:rPr kumimoji="1" lang="en-US" altLang="zh-CN" dirty="0">
                <a:latin typeface="+mn-lt"/>
                <a:ea typeface="+mn-ea"/>
                <a:cs typeface="+mn-cs"/>
              </a:rPr>
              <a:t>file1.dat</a:t>
            </a:r>
            <a:r>
              <a:rPr kumimoji="1" lang="zh-CN" altLang="zh-CN" dirty="0">
                <a:latin typeface="+mn-lt"/>
                <a:ea typeface="+mn-ea"/>
                <a:cs typeface="+mn-cs"/>
              </a:rPr>
              <a:t>文件中的内容复制到另一个磁盘文件</a:t>
            </a:r>
            <a:r>
              <a:rPr kumimoji="1" lang="en-US" altLang="zh-CN" dirty="0">
                <a:latin typeface="+mn-lt"/>
                <a:ea typeface="+mn-ea"/>
                <a:cs typeface="+mn-cs"/>
              </a:rPr>
              <a:t>file2.dat</a:t>
            </a:r>
            <a:r>
              <a:rPr kumimoji="1" lang="zh-CN" altLang="zh-CN" dirty="0">
                <a:latin typeface="+mn-lt"/>
                <a:ea typeface="+mn-ea"/>
                <a:cs typeface="+mn-cs"/>
              </a:rPr>
              <a:t>中。</a:t>
            </a:r>
            <a:endParaRPr kumimoji="1" lang="zh-CN" altLang="zh-CN" dirty="0">
              <a:latin typeface="+mn-lt"/>
              <a:ea typeface="+mn-ea"/>
              <a:cs typeface="+mn-cs"/>
            </a:endParaRPr>
          </a:p>
          <a:p>
            <a:r>
              <a:rPr kumimoji="1" lang="zh-CN" altLang="zh-CN" dirty="0">
                <a:latin typeface="+mn-lt"/>
                <a:ea typeface="+mn-ea"/>
                <a:cs typeface="+mn-cs"/>
              </a:rPr>
              <a:t>解题思路：处理此问题的算法是：从</a:t>
            </a:r>
            <a:r>
              <a:rPr kumimoji="1" lang="en-US" altLang="zh-CN" dirty="0">
                <a:latin typeface="+mn-lt"/>
                <a:ea typeface="+mn-ea"/>
                <a:cs typeface="+mn-cs"/>
              </a:rPr>
              <a:t>file1.dat</a:t>
            </a:r>
            <a:r>
              <a:rPr kumimoji="1" lang="zh-CN" altLang="zh-CN" dirty="0">
                <a:latin typeface="+mn-lt"/>
                <a:ea typeface="+mn-ea"/>
                <a:cs typeface="+mn-cs"/>
              </a:rPr>
              <a:t>文件中逐个读入字符，然后逐个输出到</a:t>
            </a:r>
            <a:r>
              <a:rPr kumimoji="1" lang="en-US" altLang="zh-CN" dirty="0">
                <a:latin typeface="+mn-lt"/>
                <a:ea typeface="+mn-ea"/>
                <a:cs typeface="+mn-cs"/>
              </a:rPr>
              <a:t>file2.dat</a:t>
            </a:r>
            <a:r>
              <a:rPr kumimoji="1" lang="zh-CN" altLang="zh-CN" dirty="0">
                <a:latin typeface="+mn-lt"/>
                <a:ea typeface="+mn-ea"/>
                <a:cs typeface="+mn-cs"/>
              </a:rPr>
              <a:t>中。</a:t>
            </a:r>
            <a:endParaRPr kumimoji="1" lang="zh-CN" altLang="en-US" dirty="0">
              <a:latin typeface="+mn-lt"/>
              <a:ea typeface="+mn-ea"/>
              <a:cs typeface="+mn-cs"/>
            </a:endParaRPr>
          </a:p>
        </p:txBody>
      </p:sp>
      <p:pic>
        <p:nvPicPr>
          <p:cNvPr id="5222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78" end="132"/>
                                            </p:txEl>
                                          </p:spTgt>
                                        </p:tgtEl>
                                        <p:attrNameLst>
                                          <p:attrName>style.visibility</p:attrName>
                                        </p:attrNameLst>
                                      </p:cBhvr>
                                      <p:to>
                                        <p:strVal val="visible"/>
                                      </p:to>
                                    </p:set>
                                    <p:animEffect transition="in" filter="blinds(horizontal)">
                                      <p:cBhvr>
                                        <p:cTn id="7" dur="500"/>
                                        <p:tgtEl>
                                          <p:spTgt spid="3">
                                            <p:txEl>
                                              <p:charRg st="78"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内容占位符 2"/>
          <p:cNvSpPr>
            <a:spLocks noGrp="1"/>
          </p:cNvSpPr>
          <p:nvPr>
            <p:ph idx="1"/>
          </p:nvPr>
        </p:nvSpPr>
        <p:spPr>
          <a:xfrm>
            <a:off x="2063750" y="500063"/>
            <a:ext cx="8153400"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#include &lt;stdlib.h&gt;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FILE *</a:t>
            </a:r>
            <a:r>
              <a:rPr kumimoji="1" lang="en-US" altLang="zh-CN" sz="2800" dirty="0">
                <a:solidFill>
                  <a:srgbClr val="9D138D"/>
                </a:solidFill>
                <a:latin typeface="+mn-lt"/>
                <a:ea typeface="+mn-ea"/>
                <a:cs typeface="+mn-cs"/>
              </a:rPr>
              <a:t>in</a:t>
            </a:r>
            <a:r>
              <a:rPr kumimoji="1" lang="en-US" altLang="zh-CN" sz="2800" dirty="0">
                <a:latin typeface="+mn-lt"/>
                <a:ea typeface="+mn-ea"/>
                <a:cs typeface="+mn-cs"/>
              </a:rPr>
              <a:t>,*</a:t>
            </a:r>
            <a:r>
              <a:rPr kumimoji="1" lang="en-US" altLang="zh-CN" sz="2800" dirty="0">
                <a:solidFill>
                  <a:srgbClr val="9D138D"/>
                </a:solidFill>
                <a:latin typeface="+mn-lt"/>
                <a:ea typeface="+mn-ea"/>
                <a:cs typeface="+mn-cs"/>
              </a:rPr>
              <a:t>out</a:t>
            </a: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char  ch,infile[10],outfile[10];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a:t>
            </a:r>
            <a:r>
              <a:rPr kumimoji="1" lang="zh-CN" altLang="zh-CN" sz="2800" dirty="0">
                <a:latin typeface="+mn-lt"/>
                <a:ea typeface="+mn-ea"/>
                <a:cs typeface="+mn-cs"/>
              </a:rPr>
              <a:t>输入读入文件的名字</a:t>
            </a: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scanf("%s",infile);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a:t>
            </a:r>
            <a:r>
              <a:rPr kumimoji="1" lang="zh-CN" altLang="zh-CN" sz="2800" dirty="0">
                <a:latin typeface="+mn-lt"/>
                <a:ea typeface="+mn-ea"/>
                <a:cs typeface="+mn-cs"/>
              </a:rPr>
              <a:t>输入输出文件的名字</a:t>
            </a: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scanf(“%s”,outfile);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if((in=fopen(infile,“</a:t>
            </a:r>
            <a:r>
              <a:rPr kumimoji="1" lang="en-US" altLang="zh-CN" sz="2800" dirty="0">
                <a:solidFill>
                  <a:srgbClr val="00B050"/>
                </a:solidFill>
                <a:latin typeface="+mn-lt"/>
                <a:ea typeface="+mn-ea"/>
                <a:cs typeface="+mn-cs"/>
              </a:rPr>
              <a:t>r</a:t>
            </a:r>
            <a:r>
              <a:rPr kumimoji="1" lang="en-US" altLang="zh-CN" sz="2800" dirty="0">
                <a:latin typeface="+mn-lt"/>
                <a:ea typeface="+mn-ea"/>
                <a:cs typeface="+mn-cs"/>
              </a:rPr>
              <a:t>”))==NULL)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a:t>
            </a:r>
            <a:r>
              <a:rPr kumimoji="1" lang="zh-CN" altLang="zh-CN" sz="2800" dirty="0">
                <a:latin typeface="+mn-lt"/>
                <a:ea typeface="+mn-ea"/>
                <a:cs typeface="+mn-cs"/>
              </a:rPr>
              <a:t>无法打开此文件</a:t>
            </a:r>
            <a:r>
              <a:rPr kumimoji="1" lang="en-US" altLang="zh-CN" sz="2800" dirty="0">
                <a:latin typeface="+mn-lt"/>
                <a:ea typeface="+mn-ea"/>
                <a:cs typeface="+mn-cs"/>
              </a:rPr>
              <a:t>\n"); exit(0);}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if((out=fopen(outfile,“</a:t>
            </a:r>
            <a:r>
              <a:rPr kumimoji="1" lang="en-US" altLang="zh-CN" sz="2800" dirty="0">
                <a:solidFill>
                  <a:srgbClr val="00B050"/>
                </a:solidFill>
                <a:latin typeface="+mn-lt"/>
                <a:ea typeface="+mn-ea"/>
                <a:cs typeface="+mn-cs"/>
              </a:rPr>
              <a:t>w</a:t>
            </a:r>
            <a:r>
              <a:rPr kumimoji="1" lang="en-US" altLang="zh-CN" sz="2800" dirty="0">
                <a:latin typeface="+mn-lt"/>
                <a:ea typeface="+mn-ea"/>
                <a:cs typeface="+mn-cs"/>
              </a:rPr>
              <a:t>”))==NULL)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a:t>
            </a:r>
            <a:r>
              <a:rPr kumimoji="1" lang="zh-CN" altLang="zh-CN" sz="2800" dirty="0">
                <a:latin typeface="+mn-lt"/>
                <a:ea typeface="+mn-ea"/>
                <a:cs typeface="+mn-cs"/>
              </a:rPr>
              <a:t>无法打开此文件</a:t>
            </a:r>
            <a:r>
              <a:rPr kumimoji="1" lang="en-US" altLang="zh-CN" sz="2800" dirty="0">
                <a:latin typeface="+mn-lt"/>
                <a:ea typeface="+mn-ea"/>
                <a:cs typeface="+mn-cs"/>
              </a:rPr>
              <a:t>\n"); exit(0); }</a:t>
            </a:r>
            <a:endParaRPr kumimoji="1" lang="zh-CN" altLang="zh-CN" sz="2800" dirty="0">
              <a:latin typeface="+mn-lt"/>
              <a:ea typeface="+mn-ea"/>
              <a:cs typeface="+mn-cs"/>
            </a:endParaRPr>
          </a:p>
          <a:p>
            <a:pPr>
              <a:lnSpc>
                <a:spcPts val="3000"/>
              </a:lnSpc>
              <a:buFont typeface="Wingdings" panose="05000000000000000000" pitchFamily="2" charset="2"/>
              <a:buNone/>
            </a:pPr>
            <a:endParaRPr kumimoji="1" lang="zh-CN" altLang="en-US" sz="2800" dirty="0">
              <a:latin typeface="+mn-lt"/>
              <a:ea typeface="+mn-ea"/>
              <a:cs typeface="+mn-cs"/>
            </a:endParaRPr>
          </a:p>
        </p:txBody>
      </p:sp>
      <p:sp>
        <p:nvSpPr>
          <p:cNvPr id="4" name="圆角矩形标注 3"/>
          <p:cNvSpPr/>
          <p:nvPr/>
        </p:nvSpPr>
        <p:spPr>
          <a:xfrm>
            <a:off x="2667000" y="5286375"/>
            <a:ext cx="3429000" cy="1071563"/>
          </a:xfrm>
          <a:prstGeom prst="wedgeRoundRectCallout">
            <a:avLst>
              <a:gd name="adj1" fmla="val 57810"/>
              <a:gd name="adj2" fmla="val -80741"/>
              <a:gd name="adj3" fmla="val 16667"/>
            </a:avLst>
          </a:prstGeom>
          <a:solidFill>
            <a:srgbClr val="CCECFF"/>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改为</a:t>
            </a:r>
            <a:r>
              <a:rPr lang="en-US" altLang="zh-CN" sz="2800" b="1" dirty="0">
                <a:solidFill>
                  <a:srgbClr val="0000CC"/>
                </a:solidFill>
                <a:latin typeface="Arial" panose="020B0604020202020204" pitchFamily="34" charset="0"/>
              </a:rPr>
              <a:t>rb</a:t>
            </a:r>
            <a:r>
              <a:rPr lang="zh-CN" altLang="en-US" sz="2800" b="1" dirty="0">
                <a:solidFill>
                  <a:srgbClr val="0000CC"/>
                </a:solidFill>
                <a:latin typeface="Arial" panose="020B0604020202020204" pitchFamily="34" charset="0"/>
              </a:rPr>
              <a:t>和</a:t>
            </a:r>
            <a:r>
              <a:rPr lang="en-US" altLang="zh-CN" sz="2800" b="1" dirty="0">
                <a:solidFill>
                  <a:srgbClr val="0000CC"/>
                </a:solidFill>
                <a:latin typeface="Arial" panose="020B0604020202020204" pitchFamily="34" charset="0"/>
              </a:rPr>
              <a:t>wb</a:t>
            </a:r>
            <a:r>
              <a:rPr lang="zh-CN" altLang="en-US" sz="2800" b="1" dirty="0">
                <a:solidFill>
                  <a:srgbClr val="0000CC"/>
                </a:solidFill>
                <a:latin typeface="Arial" panose="020B0604020202020204" pitchFamily="34" charset="0"/>
              </a:rPr>
              <a:t>，则</a:t>
            </a:r>
            <a:r>
              <a:rPr lang="zh-CN" altLang="zh-CN" sz="2800" b="1" dirty="0">
                <a:solidFill>
                  <a:srgbClr val="0000CC"/>
                </a:solidFill>
                <a:latin typeface="Arial" panose="020B0604020202020204" pitchFamily="34" charset="0"/>
              </a:rPr>
              <a:t>复制一个二进制文件</a:t>
            </a:r>
            <a:endParaRPr lang="zh-CN" altLang="en-US" sz="2800" b="1" dirty="0">
              <a:solidFill>
                <a:srgbClr val="0000CC"/>
              </a:solidFill>
              <a:latin typeface="Arial" panose="020B0604020202020204" pitchFamily="34" charset="0"/>
            </a:endParaRPr>
          </a:p>
        </p:txBody>
      </p:sp>
      <p:sp>
        <p:nvSpPr>
          <p:cNvPr id="5" name="圆角矩形标注 4"/>
          <p:cNvSpPr/>
          <p:nvPr/>
        </p:nvSpPr>
        <p:spPr>
          <a:xfrm>
            <a:off x="2667000" y="5286375"/>
            <a:ext cx="3429000" cy="1071563"/>
          </a:xfrm>
          <a:prstGeom prst="wedgeRoundRectCallout">
            <a:avLst>
              <a:gd name="adj1" fmla="val 75708"/>
              <a:gd name="adj2" fmla="val 5759"/>
              <a:gd name="adj3" fmla="val 16667"/>
            </a:avLst>
          </a:prstGeom>
          <a:solidFill>
            <a:srgbClr val="CCECFF"/>
          </a:solidFill>
          <a:ln w="9525" cap="flat" cmpd="sng">
            <a:solidFill>
              <a:schemeClr val="tx1"/>
            </a:solidFill>
            <a:prstDash val="solid"/>
            <a:miter/>
            <a:headEnd type="none" w="med" len="med"/>
            <a:tailEnd type="none" w="med" len="med"/>
          </a:ln>
        </p:spPr>
        <p:txBody>
          <a:bodyPr/>
          <a:p>
            <a:r>
              <a:rPr lang="zh-CN" altLang="en-US" sz="2800" b="1" dirty="0">
                <a:solidFill>
                  <a:srgbClr val="FF0000"/>
                </a:solidFill>
                <a:latin typeface="Arial" panose="020B0604020202020204" pitchFamily="34" charset="0"/>
              </a:rPr>
              <a:t>改为</a:t>
            </a:r>
            <a:r>
              <a:rPr lang="en-US" altLang="zh-CN" sz="2800" b="1" dirty="0">
                <a:solidFill>
                  <a:srgbClr val="FF0000"/>
                </a:solidFill>
                <a:latin typeface="Arial" panose="020B0604020202020204" pitchFamily="34" charset="0"/>
              </a:rPr>
              <a:t>rb</a:t>
            </a:r>
            <a:r>
              <a:rPr lang="zh-CN" altLang="en-US" sz="2800" b="1" dirty="0">
                <a:solidFill>
                  <a:srgbClr val="FF0000"/>
                </a:solidFill>
                <a:latin typeface="Arial" panose="020B0604020202020204" pitchFamily="34" charset="0"/>
              </a:rPr>
              <a:t>和</a:t>
            </a:r>
            <a:r>
              <a:rPr lang="en-US" altLang="zh-CN" sz="2800" b="1" dirty="0">
                <a:solidFill>
                  <a:srgbClr val="FF0000"/>
                </a:solidFill>
                <a:latin typeface="Arial" panose="020B0604020202020204" pitchFamily="34" charset="0"/>
              </a:rPr>
              <a:t>wb</a:t>
            </a:r>
            <a:r>
              <a:rPr lang="zh-CN" altLang="en-US" sz="2800" b="1" dirty="0">
                <a:solidFill>
                  <a:srgbClr val="FF0000"/>
                </a:solidFill>
                <a:latin typeface="Arial" panose="020B0604020202020204" pitchFamily="34" charset="0"/>
              </a:rPr>
              <a:t>，则</a:t>
            </a:r>
            <a:r>
              <a:rPr lang="zh-CN" altLang="zh-CN" sz="2800" b="1" dirty="0">
                <a:solidFill>
                  <a:srgbClr val="FF0000"/>
                </a:solidFill>
                <a:latin typeface="Arial" panose="020B0604020202020204" pitchFamily="34" charset="0"/>
              </a:rPr>
              <a:t>复制一个二进制文件</a:t>
            </a:r>
            <a:endParaRPr lang="zh-CN" altLang="en-US" sz="2800" b="1" dirty="0">
              <a:solidFill>
                <a:srgbClr val="FF0000"/>
              </a:solidFill>
              <a:latin typeface="Arial" panose="020B0604020202020204" pitchFamily="34" charset="0"/>
            </a:endParaRPr>
          </a:p>
        </p:txBody>
      </p:sp>
      <p:pic>
        <p:nvPicPr>
          <p:cNvPr id="5325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内容占位符 2"/>
          <p:cNvSpPr>
            <a:spLocks noGrp="1"/>
          </p:cNvSpPr>
          <p:nvPr>
            <p:ph idx="1"/>
          </p:nvPr>
        </p:nvSpPr>
        <p:spPr>
          <a:xfrm>
            <a:off x="2063750" y="857250"/>
            <a:ext cx="5103813" cy="52863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while(!</a:t>
            </a:r>
            <a:r>
              <a:rPr kumimoji="1" lang="en-US" altLang="zh-CN" sz="2800" dirty="0">
                <a:solidFill>
                  <a:srgbClr val="FF0000"/>
                </a:solidFill>
                <a:latin typeface="+mn-lt"/>
                <a:ea typeface="+mn-ea"/>
                <a:cs typeface="+mn-cs"/>
              </a:rPr>
              <a:t>feof</a:t>
            </a:r>
            <a:r>
              <a:rPr kumimoji="1" lang="en-US" altLang="zh-CN" sz="2800" dirty="0">
                <a:latin typeface="+mn-lt"/>
                <a:ea typeface="+mn-ea"/>
                <a:cs typeface="+mn-cs"/>
              </a:rPr>
              <a:t>(in))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ch=</a:t>
            </a:r>
            <a:r>
              <a:rPr kumimoji="1" lang="en-US" altLang="zh-CN" sz="2800" dirty="0">
                <a:solidFill>
                  <a:srgbClr val="FF0000"/>
                </a:solidFill>
                <a:latin typeface="+mn-lt"/>
                <a:ea typeface="+mn-ea"/>
                <a:cs typeface="+mn-cs"/>
              </a:rPr>
              <a:t>fgetc</a:t>
            </a:r>
            <a:r>
              <a:rPr kumimoji="1" lang="en-US" altLang="zh-CN" sz="2800" dirty="0">
                <a:latin typeface="+mn-lt"/>
                <a:ea typeface="+mn-ea"/>
                <a:cs typeface="+mn-cs"/>
              </a:rPr>
              <a:t>(in);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FF0000"/>
                </a:solidFill>
                <a:latin typeface="+mn-lt"/>
                <a:ea typeface="+mn-ea"/>
                <a:cs typeface="+mn-cs"/>
              </a:rPr>
              <a:t>fputc</a:t>
            </a:r>
            <a:r>
              <a:rPr kumimoji="1" lang="en-US" altLang="zh-CN" sz="2800" dirty="0">
                <a:latin typeface="+mn-lt"/>
                <a:ea typeface="+mn-ea"/>
                <a:cs typeface="+mn-cs"/>
              </a:rPr>
              <a:t>(ch,out);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putchar(ch);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putchar(10);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fclose(in);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fclose(out);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sp>
        <p:nvSpPr>
          <p:cNvPr id="4" name="圆角矩形标注 3"/>
          <p:cNvSpPr/>
          <p:nvPr/>
        </p:nvSpPr>
        <p:spPr>
          <a:xfrm>
            <a:off x="6667500" y="571500"/>
            <a:ext cx="3357563" cy="1071563"/>
          </a:xfrm>
          <a:prstGeom prst="wedgeRoundRectCallout">
            <a:avLst>
              <a:gd name="adj1" fmla="val -81269"/>
              <a:gd name="adj2" fmla="val 12773"/>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检查当前读写位置是否移到文件末尾</a:t>
            </a:r>
            <a:endParaRPr lang="zh-CN" altLang="en-US" sz="2800" b="1" dirty="0">
              <a:solidFill>
                <a:srgbClr val="0000CC"/>
              </a:solidFill>
              <a:latin typeface="Arial" panose="020B0604020202020204" pitchFamily="34" charset="0"/>
            </a:endParaRPr>
          </a:p>
        </p:txBody>
      </p:sp>
      <p:pic>
        <p:nvPicPr>
          <p:cNvPr id="5427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738313" y="659606"/>
            <a:ext cx="87868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怎样向文件读写一个字符串</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5299" name="Rectangle 3"/>
          <p:cNvSpPr>
            <a:spLocks noGrp="1"/>
          </p:cNvSpPr>
          <p:nvPr>
            <p:ph idx="1"/>
          </p:nvPr>
        </p:nvSpPr>
        <p:spPr>
          <a:xfrm>
            <a:off x="2095500" y="1500188"/>
            <a:ext cx="8001000" cy="714375"/>
          </a:xfrm>
        </p:spPr>
        <p:txBody>
          <a:bodyPr vert="horz" wrap="square" lIns="91440" tIns="45720" rIns="91440" bIns="45720" anchor="t" anchorCtr="0"/>
          <a:p>
            <a:r>
              <a:rPr kumimoji="1" lang="zh-CN" altLang="zh-CN" dirty="0">
                <a:latin typeface="+mn-lt"/>
                <a:ea typeface="+mn-ea"/>
                <a:cs typeface="+mn-cs"/>
              </a:rPr>
              <a:t>读写一个字符串的函数</a:t>
            </a:r>
            <a:endParaRPr kumimoji="1" lang="zh-CN" altLang="zh-CN" dirty="0">
              <a:latin typeface="+mn-lt"/>
              <a:ea typeface="+mn-ea"/>
              <a:cs typeface="+mn-cs"/>
            </a:endParaRPr>
          </a:p>
        </p:txBody>
      </p:sp>
      <p:graphicFrame>
        <p:nvGraphicFramePr>
          <p:cNvPr id="4" name="表格 3"/>
          <p:cNvGraphicFramePr>
            <a:graphicFrameLocks noGrp="1"/>
          </p:cNvGraphicFramePr>
          <p:nvPr/>
        </p:nvGraphicFramePr>
        <p:xfrm>
          <a:off x="1738313" y="2312988"/>
          <a:ext cx="8715375" cy="4045585"/>
        </p:xfrm>
        <a:graphic>
          <a:graphicData uri="http://schemas.openxmlformats.org/drawingml/2006/table">
            <a:tbl>
              <a:tblPr/>
              <a:tblGrid>
                <a:gridCol w="1244600"/>
                <a:gridCol w="2255520"/>
                <a:gridCol w="3164205"/>
                <a:gridCol w="2051050"/>
              </a:tblGrid>
              <a:tr h="7797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函数名</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调用形式</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功能</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返回值</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068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9D138D"/>
                          </a:solidFill>
                          <a:effectLst/>
                          <a:latin typeface="Times New Roman" panose="02020603050405020304" pitchFamily="18" charset="0"/>
                          <a:ea typeface="宋体" panose="02010600030101010101" pitchFamily="2" charset="-122"/>
                          <a:cs typeface="Times New Roman" panose="02020603050405020304" pitchFamily="18" charset="0"/>
                        </a:rPr>
                        <a:t>fgets</a:t>
                      </a:r>
                      <a:endParaRPr kumimoji="0" lang="zh-CN" altLang="zh-CN" sz="2800" b="1" i="0" u="none" strike="noStrike" cap="none" normalizeH="0" baseline="0" smtClean="0">
                        <a:ln>
                          <a:noFill/>
                        </a:ln>
                        <a:solidFill>
                          <a:srgbClr val="9D138D"/>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fgets(str,n,fp)</a:t>
                      </a: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从</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fp</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指向的文件读入长度为</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(n-1)</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的字符串，存放到字符数组</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str</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读成功，返回地址</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str</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，失败则返回</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NULL)</a:t>
                      </a: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89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9D138D"/>
                          </a:solidFill>
                          <a:effectLst/>
                          <a:latin typeface="Times New Roman" panose="02020603050405020304" pitchFamily="18" charset="0"/>
                          <a:ea typeface="宋体" panose="02010600030101010101" pitchFamily="2" charset="-122"/>
                          <a:cs typeface="Times New Roman" panose="02020603050405020304" pitchFamily="18" charset="0"/>
                        </a:rPr>
                        <a:t>fputs</a:t>
                      </a:r>
                      <a:endParaRPr kumimoji="0" lang="zh-CN" altLang="zh-CN" sz="2800" b="1" i="0" u="none" strike="noStrike" cap="none" normalizeH="0" baseline="0" smtClean="0">
                        <a:ln>
                          <a:noFill/>
                        </a:ln>
                        <a:solidFill>
                          <a:srgbClr val="9D138D"/>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fputs(str,fp)</a:t>
                      </a: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str</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所指向的字符串写到文件指针变量</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fp</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所指向的文件中</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写成功，返回</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；否则返回非</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值</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5532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3"/>
          <p:cNvSpPr>
            <a:spLocks noGrp="1"/>
          </p:cNvSpPr>
          <p:nvPr>
            <p:ph idx="1"/>
          </p:nvPr>
        </p:nvSpPr>
        <p:spPr>
          <a:xfrm>
            <a:off x="2095500" y="642938"/>
            <a:ext cx="8143875" cy="5572125"/>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fgets</a:t>
            </a:r>
            <a:r>
              <a:rPr kumimoji="1" lang="zh-CN" altLang="zh-CN" dirty="0">
                <a:latin typeface="+mn-lt"/>
                <a:ea typeface="+mn-ea"/>
                <a:cs typeface="+mn-cs"/>
              </a:rPr>
              <a:t>函数的函数原型为：</a:t>
            </a:r>
            <a:endParaRPr kumimoji="1" lang="zh-CN" altLang="zh-CN"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char *fgets (char *str,int n,FILE *fp);</a:t>
            </a:r>
            <a:endParaRPr kumimoji="1" lang="zh-CN" altLang="zh-CN" sz="2800" dirty="0">
              <a:latin typeface="+mn-lt"/>
              <a:ea typeface="+mn-ea"/>
              <a:cs typeface="+mn-cs"/>
            </a:endParaRPr>
          </a:p>
          <a:p>
            <a:pPr lvl="1"/>
            <a:r>
              <a:rPr kumimoji="1" lang="zh-CN" altLang="zh-CN" dirty="0">
                <a:latin typeface="+mn-lt"/>
                <a:ea typeface="+mn-ea"/>
              </a:rPr>
              <a:t>其作用是从文件读入一个字符串</a:t>
            </a:r>
            <a:endParaRPr kumimoji="1" lang="en-US" altLang="zh-CN" dirty="0">
              <a:latin typeface="+mn-lt"/>
              <a:ea typeface="+mn-ea"/>
            </a:endParaRPr>
          </a:p>
          <a:p>
            <a:pPr lvl="1"/>
            <a:r>
              <a:rPr kumimoji="1" lang="zh-CN" altLang="zh-CN" dirty="0">
                <a:latin typeface="+mn-lt"/>
                <a:ea typeface="+mn-ea"/>
              </a:rPr>
              <a:t>调用时可以写成：</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       fgets(str,n,fp);</a:t>
            </a:r>
            <a:endParaRPr kumimoji="1" lang="zh-CN" altLang="zh-CN" dirty="0">
              <a:latin typeface="+mn-lt"/>
              <a:ea typeface="+mn-ea"/>
            </a:endParaRPr>
          </a:p>
        </p:txBody>
      </p:sp>
      <p:pic>
        <p:nvPicPr>
          <p:cNvPr id="5632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3"/>
          <p:cNvSpPr>
            <a:spLocks noGrp="1"/>
          </p:cNvSpPr>
          <p:nvPr>
            <p:ph idx="1"/>
          </p:nvPr>
        </p:nvSpPr>
        <p:spPr>
          <a:xfrm>
            <a:off x="2095500" y="642938"/>
            <a:ext cx="8429625" cy="6000750"/>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r>
              <a:rPr kumimoji="1" lang="en-US" altLang="zh-CN" dirty="0">
                <a:latin typeface="+mn-lt"/>
                <a:ea typeface="+mn-ea"/>
              </a:rPr>
              <a:t>fgets(str,n,fp);</a:t>
            </a:r>
            <a:r>
              <a:rPr kumimoji="1" lang="zh-CN" altLang="zh-CN" dirty="0">
                <a:latin typeface="+mn-lt"/>
                <a:ea typeface="+mn-ea"/>
              </a:rPr>
              <a:t>中</a:t>
            </a:r>
            <a:r>
              <a:rPr kumimoji="1" lang="en-US" altLang="zh-CN" dirty="0">
                <a:latin typeface="+mn-lt"/>
                <a:ea typeface="+mn-ea"/>
              </a:rPr>
              <a:t>n</a:t>
            </a:r>
            <a:r>
              <a:rPr kumimoji="1" lang="zh-CN" altLang="zh-CN" dirty="0">
                <a:latin typeface="+mn-lt"/>
                <a:ea typeface="+mn-ea"/>
              </a:rPr>
              <a:t>是要求得到的字符个数，但实际上只读</a:t>
            </a:r>
            <a:r>
              <a:rPr kumimoji="1" lang="en-US" altLang="zh-CN" dirty="0">
                <a:latin typeface="+mn-lt"/>
                <a:ea typeface="+mn-ea"/>
              </a:rPr>
              <a:t>n-1</a:t>
            </a:r>
            <a:r>
              <a:rPr kumimoji="1" lang="zh-CN" altLang="zh-CN" dirty="0">
                <a:latin typeface="+mn-lt"/>
                <a:ea typeface="+mn-ea"/>
              </a:rPr>
              <a:t>个字符，然后在最后加一个</a:t>
            </a:r>
            <a:r>
              <a:rPr kumimoji="1" lang="en-US" altLang="zh-CN" dirty="0">
                <a:latin typeface="+mn-lt"/>
                <a:ea typeface="+mn-ea"/>
              </a:rPr>
              <a:t>’\0’</a:t>
            </a:r>
            <a:r>
              <a:rPr kumimoji="1" lang="zh-CN" altLang="zh-CN" dirty="0">
                <a:latin typeface="+mn-lt"/>
                <a:ea typeface="+mn-ea"/>
              </a:rPr>
              <a:t>字符，这样得到的字符串共有</a:t>
            </a:r>
            <a:r>
              <a:rPr kumimoji="1" lang="en-US" altLang="zh-CN" dirty="0">
                <a:latin typeface="+mn-lt"/>
                <a:ea typeface="+mn-ea"/>
              </a:rPr>
              <a:t>n</a:t>
            </a:r>
            <a:r>
              <a:rPr kumimoji="1" lang="zh-CN" altLang="zh-CN" dirty="0">
                <a:latin typeface="+mn-lt"/>
                <a:ea typeface="+mn-ea"/>
              </a:rPr>
              <a:t>个字符，把它们放到字符数组</a:t>
            </a:r>
            <a:r>
              <a:rPr kumimoji="1" lang="en-US" altLang="zh-CN" dirty="0">
                <a:latin typeface="+mn-lt"/>
                <a:ea typeface="+mn-ea"/>
              </a:rPr>
              <a:t>str</a:t>
            </a:r>
            <a:r>
              <a:rPr kumimoji="1" lang="zh-CN" altLang="zh-CN" dirty="0">
                <a:latin typeface="+mn-lt"/>
                <a:ea typeface="+mn-ea"/>
              </a:rPr>
              <a:t>中</a:t>
            </a:r>
            <a:endParaRPr kumimoji="1" lang="en-US" altLang="zh-CN" dirty="0">
              <a:latin typeface="+mn-lt"/>
              <a:ea typeface="+mn-ea"/>
            </a:endParaRPr>
          </a:p>
          <a:p>
            <a:pPr lvl="1"/>
            <a:r>
              <a:rPr kumimoji="1" lang="zh-CN" altLang="zh-CN" dirty="0">
                <a:latin typeface="+mn-lt"/>
                <a:ea typeface="+mn-ea"/>
              </a:rPr>
              <a:t>如果在读完</a:t>
            </a:r>
            <a:r>
              <a:rPr kumimoji="1" lang="en-US" altLang="zh-CN" dirty="0">
                <a:latin typeface="+mn-lt"/>
                <a:ea typeface="+mn-ea"/>
              </a:rPr>
              <a:t>n-1</a:t>
            </a:r>
            <a:r>
              <a:rPr kumimoji="1" lang="zh-CN" altLang="zh-CN" dirty="0">
                <a:latin typeface="+mn-lt"/>
                <a:ea typeface="+mn-ea"/>
              </a:rPr>
              <a:t>个字符之前遇到换行符“</a:t>
            </a:r>
            <a:r>
              <a:rPr kumimoji="1" lang="en-US" altLang="zh-CN" dirty="0">
                <a:latin typeface="+mn-lt"/>
                <a:ea typeface="+mn-ea"/>
              </a:rPr>
              <a:t>\n</a:t>
            </a:r>
            <a:r>
              <a:rPr kumimoji="1" lang="zh-CN" altLang="zh-CN" dirty="0">
                <a:latin typeface="+mn-lt"/>
                <a:ea typeface="+mn-ea"/>
              </a:rPr>
              <a:t>”或文件结束符</a:t>
            </a:r>
            <a:r>
              <a:rPr kumimoji="1" lang="en-US" altLang="zh-CN" dirty="0">
                <a:latin typeface="+mn-lt"/>
                <a:ea typeface="+mn-ea"/>
              </a:rPr>
              <a:t>EOF</a:t>
            </a:r>
            <a:r>
              <a:rPr kumimoji="1" lang="zh-CN" altLang="zh-CN" dirty="0">
                <a:latin typeface="+mn-lt"/>
                <a:ea typeface="+mn-ea"/>
              </a:rPr>
              <a:t>，读入即结束，但将所遇到的换行符“</a:t>
            </a:r>
            <a:r>
              <a:rPr kumimoji="1" lang="en-US" altLang="zh-CN" dirty="0">
                <a:latin typeface="+mn-lt"/>
                <a:ea typeface="+mn-ea"/>
              </a:rPr>
              <a:t>\n</a:t>
            </a:r>
            <a:r>
              <a:rPr kumimoji="1" lang="zh-CN" altLang="zh-CN" dirty="0">
                <a:latin typeface="+mn-lt"/>
                <a:ea typeface="+mn-ea"/>
              </a:rPr>
              <a:t>”也作为一个字符读入</a:t>
            </a:r>
            <a:endParaRPr kumimoji="1" lang="en-US" altLang="zh-CN" dirty="0">
              <a:latin typeface="+mn-lt"/>
              <a:ea typeface="+mn-ea"/>
            </a:endParaRPr>
          </a:p>
          <a:p>
            <a:pPr lvl="1"/>
            <a:r>
              <a:rPr kumimoji="1" lang="zh-CN" altLang="zh-CN" dirty="0">
                <a:latin typeface="+mn-lt"/>
                <a:ea typeface="+mn-ea"/>
              </a:rPr>
              <a:t>执行</a:t>
            </a:r>
            <a:r>
              <a:rPr kumimoji="1" lang="en-US" altLang="zh-CN" dirty="0">
                <a:latin typeface="+mn-lt"/>
                <a:ea typeface="+mn-ea"/>
              </a:rPr>
              <a:t>fgets</a:t>
            </a:r>
            <a:r>
              <a:rPr kumimoji="1" lang="zh-CN" altLang="zh-CN" dirty="0">
                <a:latin typeface="+mn-lt"/>
                <a:ea typeface="+mn-ea"/>
              </a:rPr>
              <a:t>成功，返回</a:t>
            </a:r>
            <a:r>
              <a:rPr kumimoji="1" lang="en-US" altLang="zh-CN" dirty="0">
                <a:latin typeface="+mn-lt"/>
                <a:ea typeface="+mn-ea"/>
              </a:rPr>
              <a:t>str</a:t>
            </a:r>
            <a:r>
              <a:rPr kumimoji="1" lang="zh-CN" altLang="zh-CN" dirty="0">
                <a:latin typeface="+mn-lt"/>
                <a:ea typeface="+mn-ea"/>
              </a:rPr>
              <a:t>数组首地址，如果一开始就遇到文件尾或读数据错，返回</a:t>
            </a:r>
            <a:r>
              <a:rPr kumimoji="1" lang="en-US" altLang="zh-CN" dirty="0">
                <a:latin typeface="+mn-lt"/>
                <a:ea typeface="+mn-ea"/>
              </a:rPr>
              <a:t>NULL</a:t>
            </a:r>
            <a:endParaRPr kumimoji="1" lang="zh-CN" altLang="zh-CN" dirty="0">
              <a:latin typeface="+mn-lt"/>
              <a:ea typeface="+mn-ea"/>
            </a:endParaRPr>
          </a:p>
        </p:txBody>
      </p:sp>
      <p:pic>
        <p:nvPicPr>
          <p:cNvPr id="5734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8">
                                            <p:txEl>
                                              <p:charRg st="90" end="151"/>
                                            </p:txEl>
                                          </p:spTgt>
                                        </p:tgtEl>
                                        <p:attrNameLst>
                                          <p:attrName>style.visibility</p:attrName>
                                        </p:attrNameLst>
                                      </p:cBhvr>
                                      <p:to>
                                        <p:strVal val="visible"/>
                                      </p:to>
                                    </p:set>
                                    <p:animEffect transition="in" filter="blinds(horizontal)">
                                      <p:cBhvr>
                                        <p:cTn id="7" dur="500"/>
                                        <p:tgtEl>
                                          <p:spTgt spid="55298">
                                            <p:txEl>
                                              <p:charRg st="90" end="1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298">
                                            <p:txEl>
                                              <p:charRg st="151" end="196"/>
                                            </p:txEl>
                                          </p:spTgt>
                                        </p:tgtEl>
                                        <p:attrNameLst>
                                          <p:attrName>style.visibility</p:attrName>
                                        </p:attrNameLst>
                                      </p:cBhvr>
                                      <p:to>
                                        <p:strVal val="visible"/>
                                      </p:to>
                                    </p:set>
                                    <p:animEffect transition="in" filter="blinds(horizontal)">
                                      <p:cBhvr>
                                        <p:cTn id="12" dur="500"/>
                                        <p:tgtEl>
                                          <p:spTgt spid="55298">
                                            <p:txEl>
                                              <p:charRg st="151" end="1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3"/>
          <p:cNvSpPr>
            <a:spLocks noGrp="1"/>
          </p:cNvSpPr>
          <p:nvPr>
            <p:ph idx="1"/>
          </p:nvPr>
        </p:nvSpPr>
        <p:spPr>
          <a:xfrm>
            <a:off x="2095500" y="642938"/>
            <a:ext cx="8358188" cy="5715000"/>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fputs</a:t>
            </a:r>
            <a:r>
              <a:rPr kumimoji="1" lang="zh-CN" altLang="zh-CN" dirty="0">
                <a:latin typeface="+mn-lt"/>
                <a:ea typeface="+mn-ea"/>
                <a:cs typeface="+mn-cs"/>
              </a:rPr>
              <a:t>函数的函数原型为：</a:t>
            </a:r>
            <a:endParaRPr kumimoji="1" lang="zh-CN" altLang="zh-CN"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int fputs (char *str, FILE *fp);</a:t>
            </a:r>
            <a:endParaRPr kumimoji="1" lang="zh-CN" altLang="zh-CN" sz="2800" dirty="0">
              <a:latin typeface="+mn-lt"/>
              <a:ea typeface="+mn-ea"/>
              <a:cs typeface="+mn-cs"/>
            </a:endParaRPr>
          </a:p>
          <a:p>
            <a:pPr lvl="1"/>
            <a:r>
              <a:rPr kumimoji="1" lang="en-US" altLang="zh-CN" dirty="0">
                <a:latin typeface="+mn-lt"/>
                <a:ea typeface="+mn-ea"/>
              </a:rPr>
              <a:t>str</a:t>
            </a:r>
            <a:r>
              <a:rPr kumimoji="1" lang="zh-CN" altLang="zh-CN" dirty="0">
                <a:latin typeface="+mn-lt"/>
                <a:ea typeface="+mn-ea"/>
              </a:rPr>
              <a:t>指向的字符串输出到</a:t>
            </a:r>
            <a:r>
              <a:rPr kumimoji="1" lang="en-US" altLang="zh-CN" dirty="0">
                <a:latin typeface="+mn-lt"/>
                <a:ea typeface="+mn-ea"/>
              </a:rPr>
              <a:t>fp</a:t>
            </a:r>
            <a:r>
              <a:rPr kumimoji="1" lang="zh-CN" altLang="zh-CN" dirty="0">
                <a:latin typeface="+mn-lt"/>
                <a:ea typeface="+mn-ea"/>
              </a:rPr>
              <a:t>所指向的文件中</a:t>
            </a:r>
            <a:endParaRPr kumimoji="1" lang="en-US" altLang="zh-CN" dirty="0">
              <a:latin typeface="+mn-lt"/>
              <a:ea typeface="+mn-ea"/>
            </a:endParaRPr>
          </a:p>
          <a:p>
            <a:pPr lvl="1"/>
            <a:r>
              <a:rPr kumimoji="1" lang="zh-CN" altLang="zh-CN" dirty="0">
                <a:latin typeface="+mn-lt"/>
                <a:ea typeface="+mn-ea"/>
              </a:rPr>
              <a:t>调用时可以写成：</a:t>
            </a:r>
            <a:r>
              <a:rPr kumimoji="1" lang="en-US" altLang="zh-CN" dirty="0">
                <a:latin typeface="+mn-lt"/>
                <a:ea typeface="+mn-ea"/>
              </a:rPr>
              <a:t> fputs(</a:t>
            </a:r>
            <a:r>
              <a:rPr kumimoji="1" lang="zh-CN" altLang="zh-CN" dirty="0">
                <a:latin typeface="+mn-lt"/>
                <a:ea typeface="+mn-ea"/>
              </a:rPr>
              <a:t>″</a:t>
            </a:r>
            <a:r>
              <a:rPr kumimoji="1" lang="en-US" altLang="zh-CN" dirty="0">
                <a:latin typeface="+mn-lt"/>
                <a:ea typeface="+mn-ea"/>
              </a:rPr>
              <a:t>China”,fp);</a:t>
            </a:r>
            <a:endParaRPr kumimoji="1" lang="en-US" altLang="zh-CN" dirty="0">
              <a:latin typeface="+mn-lt"/>
              <a:ea typeface="+mn-ea"/>
            </a:endParaRPr>
          </a:p>
          <a:p>
            <a:pPr lvl="1"/>
            <a:r>
              <a:rPr kumimoji="1" lang="en-US" altLang="zh-CN" dirty="0">
                <a:latin typeface="+mn-lt"/>
                <a:ea typeface="+mn-ea"/>
              </a:rPr>
              <a:t>fputs</a:t>
            </a:r>
            <a:r>
              <a:rPr kumimoji="1" lang="zh-CN" altLang="zh-CN" dirty="0">
                <a:latin typeface="+mn-lt"/>
                <a:ea typeface="+mn-ea"/>
              </a:rPr>
              <a:t>函数中第一个参数可以是字符串常量、字符数组名或字符型指针</a:t>
            </a:r>
            <a:endParaRPr kumimoji="1" lang="en-US" altLang="zh-CN" dirty="0">
              <a:latin typeface="+mn-lt"/>
              <a:ea typeface="+mn-ea"/>
            </a:endParaRPr>
          </a:p>
          <a:p>
            <a:pPr lvl="1"/>
            <a:r>
              <a:rPr kumimoji="1" lang="zh-CN" altLang="zh-CN" dirty="0">
                <a:latin typeface="+mn-lt"/>
                <a:ea typeface="+mn-ea"/>
              </a:rPr>
              <a:t>字符串末尾的′</a:t>
            </a:r>
            <a:r>
              <a:rPr kumimoji="1" lang="en-US" altLang="zh-CN" dirty="0">
                <a:latin typeface="+mn-lt"/>
                <a:ea typeface="+mn-ea"/>
              </a:rPr>
              <a:t>\0</a:t>
            </a:r>
            <a:r>
              <a:rPr kumimoji="1" lang="zh-CN" altLang="zh-CN" dirty="0">
                <a:latin typeface="+mn-lt"/>
                <a:ea typeface="+mn-ea"/>
              </a:rPr>
              <a:t>′不输出</a:t>
            </a:r>
            <a:endParaRPr kumimoji="1" lang="en-US" altLang="zh-CN" dirty="0">
              <a:latin typeface="+mn-lt"/>
              <a:ea typeface="+mn-ea"/>
            </a:endParaRPr>
          </a:p>
          <a:p>
            <a:pPr lvl="1"/>
            <a:r>
              <a:rPr kumimoji="1" lang="zh-CN" altLang="zh-CN" dirty="0">
                <a:latin typeface="+mn-lt"/>
                <a:ea typeface="+mn-ea"/>
              </a:rPr>
              <a:t>输出成功，函数值为０；失败，函数值为</a:t>
            </a:r>
            <a:r>
              <a:rPr kumimoji="1" lang="en-US" altLang="zh-CN" dirty="0">
                <a:latin typeface="+mn-lt"/>
                <a:ea typeface="+mn-ea"/>
              </a:rPr>
              <a:t>EOF</a:t>
            </a:r>
            <a:endParaRPr kumimoji="1" lang="zh-CN" altLang="zh-CN" dirty="0">
              <a:latin typeface="+mn-lt"/>
              <a:ea typeface="+mn-ea"/>
            </a:endParaRPr>
          </a:p>
        </p:txBody>
      </p:sp>
      <p:pic>
        <p:nvPicPr>
          <p:cNvPr id="5837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xEl>
                                              <p:charRg st="56" end="78"/>
                                            </p:txEl>
                                          </p:spTgt>
                                        </p:tgtEl>
                                        <p:attrNameLst>
                                          <p:attrName>style.visibility</p:attrName>
                                        </p:attrNameLst>
                                      </p:cBhvr>
                                      <p:to>
                                        <p:strVal val="visible"/>
                                      </p:to>
                                    </p:set>
                                    <p:animEffect transition="in" filter="blinds(horizontal)">
                                      <p:cBhvr>
                                        <p:cTn id="7" dur="500"/>
                                        <p:tgtEl>
                                          <p:spTgt spid="56322">
                                            <p:txEl>
                                              <p:charRg st="56" end="7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322">
                                            <p:txEl>
                                              <p:charRg st="78" end="106"/>
                                            </p:txEl>
                                          </p:spTgt>
                                        </p:tgtEl>
                                        <p:attrNameLst>
                                          <p:attrName>style.visibility</p:attrName>
                                        </p:attrNameLst>
                                      </p:cBhvr>
                                      <p:to>
                                        <p:strVal val="visible"/>
                                      </p:to>
                                    </p:set>
                                    <p:animEffect transition="in" filter="blinds(horizontal)">
                                      <p:cBhvr>
                                        <p:cTn id="12" dur="500"/>
                                        <p:tgtEl>
                                          <p:spTgt spid="56322">
                                            <p:txEl>
                                              <p:charRg st="78" end="10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6322">
                                            <p:txEl>
                                              <p:charRg st="106" end="140"/>
                                            </p:txEl>
                                          </p:spTgt>
                                        </p:tgtEl>
                                        <p:attrNameLst>
                                          <p:attrName>style.visibility</p:attrName>
                                        </p:attrNameLst>
                                      </p:cBhvr>
                                      <p:to>
                                        <p:strVal val="visible"/>
                                      </p:to>
                                    </p:set>
                                    <p:animEffect transition="in" filter="blinds(horizontal)">
                                      <p:cBhvr>
                                        <p:cTn id="17" dur="500"/>
                                        <p:tgtEl>
                                          <p:spTgt spid="56322">
                                            <p:txEl>
                                              <p:charRg st="106" end="14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6322">
                                            <p:txEl>
                                              <p:charRg st="140" end="154"/>
                                            </p:txEl>
                                          </p:spTgt>
                                        </p:tgtEl>
                                        <p:attrNameLst>
                                          <p:attrName>style.visibility</p:attrName>
                                        </p:attrNameLst>
                                      </p:cBhvr>
                                      <p:to>
                                        <p:strVal val="visible"/>
                                      </p:to>
                                    </p:set>
                                    <p:animEffect transition="in" filter="blinds(horizontal)">
                                      <p:cBhvr>
                                        <p:cTn id="22" dur="500"/>
                                        <p:tgtEl>
                                          <p:spTgt spid="56322">
                                            <p:txEl>
                                              <p:charRg st="140" end="15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6322">
                                            <p:txEl>
                                              <p:charRg st="154" end="176"/>
                                            </p:txEl>
                                          </p:spTgt>
                                        </p:tgtEl>
                                        <p:attrNameLst>
                                          <p:attrName>style.visibility</p:attrName>
                                        </p:attrNameLst>
                                      </p:cBhvr>
                                      <p:to>
                                        <p:strVal val="visible"/>
                                      </p:to>
                                    </p:set>
                                    <p:animEffect transition="in" filter="blinds(horizontal)">
                                      <p:cBhvr>
                                        <p:cTn id="27" dur="500"/>
                                        <p:tgtEl>
                                          <p:spTgt spid="56322">
                                            <p:txEl>
                                              <p:charRg st="154" end="1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3"/>
          <p:cNvSpPr>
            <a:spLocks noGrp="1"/>
          </p:cNvSpPr>
          <p:nvPr>
            <p:ph idx="1"/>
          </p:nvPr>
        </p:nvSpPr>
        <p:spPr>
          <a:xfrm>
            <a:off x="2095500" y="642938"/>
            <a:ext cx="8358188" cy="571500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3 </a:t>
            </a:r>
            <a:r>
              <a:rPr kumimoji="1" lang="zh-CN" altLang="zh-CN" dirty="0">
                <a:latin typeface="+mn-lt"/>
                <a:ea typeface="+mn-ea"/>
                <a:cs typeface="+mn-cs"/>
              </a:rPr>
              <a:t>从键盘读入若干个字符串，对它们按字母大小的顺序排序，然后把排好序的字符串送到磁盘文件中保存。</a:t>
            </a:r>
            <a:endParaRPr kumimoji="1" lang="zh-CN" altLang="zh-CN" dirty="0">
              <a:latin typeface="+mn-lt"/>
              <a:ea typeface="+mn-ea"/>
              <a:cs typeface="+mn-cs"/>
            </a:endParaRPr>
          </a:p>
          <a:p>
            <a:r>
              <a:rPr kumimoji="1" lang="zh-CN" altLang="zh-CN" dirty="0">
                <a:latin typeface="+mn-lt"/>
                <a:ea typeface="+mn-ea"/>
                <a:cs typeface="+mn-cs"/>
              </a:rPr>
              <a:t>解题思路：为解决问题，可分为三个步骤：</a:t>
            </a:r>
            <a:endParaRPr kumimoji="1" lang="zh-CN" altLang="zh-CN" dirty="0">
              <a:latin typeface="+mn-lt"/>
              <a:ea typeface="+mn-ea"/>
              <a:cs typeface="+mn-cs"/>
            </a:endParaRPr>
          </a:p>
          <a:p>
            <a:pPr lvl="1"/>
            <a:r>
              <a:rPr kumimoji="1" lang="zh-CN" altLang="zh-CN" dirty="0">
                <a:latin typeface="+mn-lt"/>
                <a:ea typeface="+mn-ea"/>
              </a:rPr>
              <a:t>从键盘读入</a:t>
            </a:r>
            <a:r>
              <a:rPr kumimoji="1" lang="en-US" altLang="zh-CN" dirty="0">
                <a:latin typeface="+mn-lt"/>
                <a:ea typeface="+mn-ea"/>
              </a:rPr>
              <a:t>n</a:t>
            </a:r>
            <a:r>
              <a:rPr kumimoji="1" lang="zh-CN" altLang="zh-CN" dirty="0">
                <a:latin typeface="+mn-lt"/>
                <a:ea typeface="+mn-ea"/>
              </a:rPr>
              <a:t>个字符串，存放在一个二维字符数组中，每一个一维数组存放一个字符串；</a:t>
            </a:r>
            <a:endParaRPr kumimoji="1" lang="zh-CN" altLang="zh-CN" dirty="0">
              <a:latin typeface="+mn-lt"/>
              <a:ea typeface="+mn-ea"/>
            </a:endParaRPr>
          </a:p>
          <a:p>
            <a:pPr lvl="1"/>
            <a:r>
              <a:rPr kumimoji="1" lang="zh-CN" altLang="zh-CN" dirty="0">
                <a:latin typeface="+mn-lt"/>
                <a:ea typeface="+mn-ea"/>
              </a:rPr>
              <a:t>对字符数组中的</a:t>
            </a:r>
            <a:r>
              <a:rPr kumimoji="1" lang="en-US" altLang="zh-CN" dirty="0">
                <a:latin typeface="+mn-lt"/>
                <a:ea typeface="+mn-ea"/>
              </a:rPr>
              <a:t>n</a:t>
            </a:r>
            <a:r>
              <a:rPr kumimoji="1" lang="zh-CN" altLang="zh-CN" dirty="0">
                <a:latin typeface="+mn-lt"/>
                <a:ea typeface="+mn-ea"/>
              </a:rPr>
              <a:t>个字符串按字</a:t>
            </a:r>
            <a:r>
              <a:rPr kumimoji="1" lang="zh-CN" altLang="en-US" dirty="0">
                <a:latin typeface="+mn-lt"/>
                <a:ea typeface="+mn-ea"/>
              </a:rPr>
              <a:t>母</a:t>
            </a:r>
            <a:r>
              <a:rPr kumimoji="1" lang="zh-CN" altLang="zh-CN" dirty="0">
                <a:latin typeface="+mn-lt"/>
                <a:ea typeface="+mn-ea"/>
              </a:rPr>
              <a:t>顺序排序，排好序的字符串仍存放在字符数组中；</a:t>
            </a:r>
            <a:endParaRPr kumimoji="1" lang="zh-CN" altLang="zh-CN" dirty="0">
              <a:latin typeface="+mn-lt"/>
              <a:ea typeface="+mn-ea"/>
            </a:endParaRPr>
          </a:p>
          <a:p>
            <a:pPr lvl="1"/>
            <a:r>
              <a:rPr kumimoji="1" lang="zh-CN" altLang="zh-CN" dirty="0">
                <a:latin typeface="+mn-lt"/>
                <a:ea typeface="+mn-ea"/>
              </a:rPr>
              <a:t>将字符数组中的字符串顺序输出。</a:t>
            </a:r>
            <a:endParaRPr kumimoji="1" lang="zh-CN" altLang="zh-CN" dirty="0">
              <a:latin typeface="+mn-lt"/>
              <a:ea typeface="+mn-ea"/>
            </a:endParaRPr>
          </a:p>
        </p:txBody>
      </p:sp>
      <p:pic>
        <p:nvPicPr>
          <p:cNvPr id="59395"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55" end="75"/>
                                            </p:txEl>
                                          </p:spTgt>
                                        </p:tgtEl>
                                        <p:attrNameLst>
                                          <p:attrName>style.visibility</p:attrName>
                                        </p:attrNameLst>
                                      </p:cBhvr>
                                      <p:to>
                                        <p:strVal val="visible"/>
                                      </p:to>
                                    </p:set>
                                    <p:animEffect transition="in" filter="blinds(horizontal)">
                                      <p:cBhvr>
                                        <p:cTn id="7" dur="500"/>
                                        <p:tgtEl>
                                          <p:spTgt spid="4099">
                                            <p:txEl>
                                              <p:charRg st="55" end="7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xEl>
                                              <p:charRg st="75" end="115"/>
                                            </p:txEl>
                                          </p:spTgt>
                                        </p:tgtEl>
                                        <p:attrNameLst>
                                          <p:attrName>style.visibility</p:attrName>
                                        </p:attrNameLst>
                                      </p:cBhvr>
                                      <p:to>
                                        <p:strVal val="visible"/>
                                      </p:to>
                                    </p:set>
                                    <p:animEffect transition="in" filter="blinds(horizontal)">
                                      <p:cBhvr>
                                        <p:cTn id="10" dur="500"/>
                                        <p:tgtEl>
                                          <p:spTgt spid="4099">
                                            <p:txEl>
                                              <p:charRg st="75" end="11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099">
                                            <p:txEl>
                                              <p:charRg st="115" end="153"/>
                                            </p:txEl>
                                          </p:spTgt>
                                        </p:tgtEl>
                                        <p:attrNameLst>
                                          <p:attrName>style.visibility</p:attrName>
                                        </p:attrNameLst>
                                      </p:cBhvr>
                                      <p:to>
                                        <p:strVal val="visible"/>
                                      </p:to>
                                    </p:set>
                                    <p:animEffect transition="in" filter="blinds(horizontal)">
                                      <p:cBhvr>
                                        <p:cTn id="13" dur="500"/>
                                        <p:tgtEl>
                                          <p:spTgt spid="4099">
                                            <p:txEl>
                                              <p:charRg st="115" end="15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099">
                                            <p:txEl>
                                              <p:charRg st="153" end="169"/>
                                            </p:txEl>
                                          </p:spTgt>
                                        </p:tgtEl>
                                        <p:attrNameLst>
                                          <p:attrName>style.visibility</p:attrName>
                                        </p:attrNameLst>
                                      </p:cBhvr>
                                      <p:to>
                                        <p:strVal val="visible"/>
                                      </p:to>
                                    </p:set>
                                    <p:animEffect transition="in" filter="blinds(horizontal)">
                                      <p:cBhvr>
                                        <p:cTn id="16" dur="500"/>
                                        <p:tgtEl>
                                          <p:spTgt spid="4099">
                                            <p:txEl>
                                              <p:charRg st="153"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p:cNvSpPr>
          <p:nvPr>
            <p:ph idx="1"/>
          </p:nvPr>
        </p:nvSpPr>
        <p:spPr>
          <a:xfrm>
            <a:off x="2095500" y="642938"/>
            <a:ext cx="8358188" cy="5715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&lt;stdlib.h&gt;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&lt;string.h&gt;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FILE *fp;</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str[3][10],temp[10];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i,j,k,n=3;</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printf(“Enter strings:\n”);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for(i=0;i&lt;n;i++)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gets(str[i]);</a:t>
            </a:r>
            <a:endParaRPr kumimoji="1" lang="zh-CN" altLang="zh-CN" sz="2800" dirty="0">
              <a:latin typeface="+mn-lt"/>
              <a:ea typeface="+mn-ea"/>
              <a:cs typeface="+mn-cs"/>
            </a:endParaRPr>
          </a:p>
        </p:txBody>
      </p:sp>
      <p:pic>
        <p:nvPicPr>
          <p:cNvPr id="60419"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095500" y="1571625"/>
            <a:ext cx="8143875" cy="4714875"/>
          </a:xfrm>
        </p:spPr>
        <p:txBody>
          <a:bodyPr vert="horz" wrap="square" lIns="91440" tIns="45720" rIns="91440" bIns="45720" anchor="t" anchorCtr="0"/>
          <a:p>
            <a:r>
              <a:rPr kumimoji="1" lang="zh-CN" altLang="zh-CN" dirty="0">
                <a:latin typeface="+mn-lt"/>
                <a:ea typeface="+mn-ea"/>
                <a:cs typeface="+mn-cs"/>
              </a:rPr>
              <a:t>文件有不同的类型，在程序设计中，主要用到两种文件：</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(2) </a:t>
            </a:r>
            <a:r>
              <a:rPr kumimoji="1" lang="zh-CN" altLang="zh-CN" dirty="0">
                <a:solidFill>
                  <a:srgbClr val="C00000"/>
                </a:solidFill>
                <a:latin typeface="+mn-lt"/>
                <a:ea typeface="+mn-ea"/>
              </a:rPr>
              <a:t>数据文件</a:t>
            </a:r>
            <a:r>
              <a:rPr kumimoji="1" lang="zh-CN" altLang="zh-CN" dirty="0">
                <a:latin typeface="+mn-lt"/>
                <a:ea typeface="+mn-ea"/>
              </a:rPr>
              <a:t>。文件的内容不是程序，而是供程序运行时读写的数据，如在程序运行过程中输出到磁盘</a:t>
            </a:r>
            <a:r>
              <a:rPr kumimoji="1" lang="en-US" altLang="zh-CN" dirty="0">
                <a:latin typeface="+mn-lt"/>
                <a:ea typeface="+mn-ea"/>
              </a:rPr>
              <a:t>(</a:t>
            </a:r>
            <a:r>
              <a:rPr kumimoji="1" lang="zh-CN" altLang="zh-CN" dirty="0">
                <a:latin typeface="+mn-lt"/>
                <a:ea typeface="+mn-ea"/>
              </a:rPr>
              <a:t>或其他外部设备</a:t>
            </a:r>
            <a:r>
              <a:rPr kumimoji="1" lang="en-US" altLang="zh-CN" dirty="0">
                <a:latin typeface="+mn-lt"/>
                <a:ea typeface="+mn-ea"/>
              </a:rPr>
              <a:t>)</a:t>
            </a:r>
            <a:r>
              <a:rPr kumimoji="1" lang="zh-CN" altLang="zh-CN" dirty="0">
                <a:latin typeface="+mn-lt"/>
                <a:ea typeface="+mn-ea"/>
              </a:rPr>
              <a:t>的数据，或在程序运行过程中供读入的数据。如一批学生的成绩数据，或货物交易的数据等。</a:t>
            </a:r>
            <a:endParaRPr kumimoji="1" lang="en-US" altLang="zh-CN" dirty="0">
              <a:latin typeface="+mn-lt"/>
              <a:ea typeface="+mn-ea"/>
            </a:endParaRPr>
          </a:p>
          <a:p>
            <a:r>
              <a:rPr kumimoji="1" lang="zh-CN" altLang="zh-CN" dirty="0">
                <a:latin typeface="+mn-lt"/>
                <a:ea typeface="+mn-ea"/>
                <a:cs typeface="+mn-cs"/>
              </a:rPr>
              <a:t>本章主要讨论的是</a:t>
            </a:r>
            <a:r>
              <a:rPr kumimoji="1" lang="zh-CN" altLang="zh-CN" dirty="0">
                <a:solidFill>
                  <a:srgbClr val="C00000"/>
                </a:solidFill>
                <a:latin typeface="+mn-lt"/>
                <a:ea typeface="+mn-ea"/>
                <a:cs typeface="+mn-cs"/>
              </a:rPr>
              <a:t>数据文件</a:t>
            </a:r>
            <a:endParaRPr kumimoji="1" lang="en-US" altLang="zh-CN" dirty="0">
              <a:solidFill>
                <a:srgbClr val="C00000"/>
              </a:solidFill>
              <a:latin typeface="+mn-lt"/>
              <a:ea typeface="+mn-ea"/>
              <a:cs typeface="+mn-cs"/>
            </a:endParaRPr>
          </a:p>
        </p:txBody>
      </p:sp>
      <p:pic>
        <p:nvPicPr>
          <p:cNvPr id="614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124" end="137"/>
                                            </p:txEl>
                                          </p:spTgt>
                                        </p:tgtEl>
                                        <p:attrNameLst>
                                          <p:attrName>style.visibility</p:attrName>
                                        </p:attrNameLst>
                                      </p:cBhvr>
                                      <p:to>
                                        <p:strVal val="visible"/>
                                      </p:to>
                                    </p:set>
                                    <p:animEffect transition="in" filter="blinds(horizontal)">
                                      <p:cBhvr>
                                        <p:cTn id="7" dur="500"/>
                                        <p:tgtEl>
                                          <p:spTgt spid="4099">
                                            <p:txEl>
                                              <p:charRg st="124" end="1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3"/>
          <p:cNvSpPr>
            <a:spLocks noGrp="1"/>
          </p:cNvSpPr>
          <p:nvPr>
            <p:ph idx="1"/>
          </p:nvPr>
        </p:nvSpPr>
        <p:spPr>
          <a:xfrm>
            <a:off x="2095500" y="857250"/>
            <a:ext cx="8358188" cy="52149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for(i=0;i&lt;n-1;i++)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k=i;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for(j=i+1;j&lt;n;j++)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if(strcmp(str[k],str[j])&gt;0) k=j;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if(k!=i)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strcpy(temp,str[i]);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strcpy(str[i],str[k]);</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strcpy(str[k],temp);}</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zh-CN" sz="2800" dirty="0">
              <a:latin typeface="+mn-lt"/>
              <a:ea typeface="+mn-ea"/>
              <a:cs typeface="+mn-cs"/>
            </a:endParaRPr>
          </a:p>
        </p:txBody>
      </p:sp>
      <p:pic>
        <p:nvPicPr>
          <p:cNvPr id="6144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3"/>
          <p:cNvSpPr>
            <a:spLocks noGrp="1"/>
          </p:cNvSpPr>
          <p:nvPr>
            <p:ph idx="1"/>
          </p:nvPr>
        </p:nvSpPr>
        <p:spPr>
          <a:xfrm>
            <a:off x="1809750" y="857250"/>
            <a:ext cx="8643938" cy="52149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if((fp=fopen(“D:</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\CC</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\string.dat”,</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“w”))==NULL)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{printf("can't open file!\n"); exit(0);}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printf("\nThe new sequence:\n");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for(i=0;i&lt;n;i++)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fputs(str[i],fp);</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fputs(“\n”,fp);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printf(“%s\n”,str[i]);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圆角矩形标注 2"/>
          <p:cNvSpPr/>
          <p:nvPr/>
        </p:nvSpPr>
        <p:spPr>
          <a:xfrm>
            <a:off x="6596063" y="3214688"/>
            <a:ext cx="3500437" cy="714375"/>
          </a:xfrm>
          <a:prstGeom prst="wedgeRoundRectCallout">
            <a:avLst>
              <a:gd name="adj1" fmla="val -74829"/>
              <a:gd name="adj2" fmla="val 86417"/>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人为地输出一个</a:t>
            </a:r>
            <a:r>
              <a:rPr lang="en-US" altLang="zh-CN" sz="2800" b="1" dirty="0">
                <a:solidFill>
                  <a:srgbClr val="0000CC"/>
                </a:solidFill>
                <a:latin typeface="Arial" panose="020B0604020202020204" pitchFamily="34" charset="0"/>
              </a:rPr>
              <a:t>’\n’</a:t>
            </a:r>
            <a:endParaRPr lang="zh-CN" altLang="en-US" sz="2800" b="1" dirty="0">
              <a:solidFill>
                <a:srgbClr val="0000CC"/>
              </a:solidFill>
              <a:latin typeface="Arial" panose="020B0604020202020204" pitchFamily="34" charset="0"/>
            </a:endParaRPr>
          </a:p>
        </p:txBody>
      </p:sp>
      <p:pic>
        <p:nvPicPr>
          <p:cNvPr id="6246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3"/>
          <p:cNvSpPr>
            <a:spLocks noGrp="1"/>
          </p:cNvSpPr>
          <p:nvPr>
            <p:ph idx="1"/>
          </p:nvPr>
        </p:nvSpPr>
        <p:spPr>
          <a:xfrm>
            <a:off x="2095500" y="1357313"/>
            <a:ext cx="8358188" cy="2928937"/>
          </a:xfrm>
        </p:spPr>
        <p:txBody>
          <a:bodyPr vert="horz" wrap="square" lIns="91440" tIns="45720" rIns="91440" bIns="45720" anchor="t" anchorCtr="0"/>
          <a:p>
            <a:r>
              <a:rPr kumimoji="1" lang="zh-CN" altLang="en-US" dirty="0">
                <a:latin typeface="+mn-lt"/>
                <a:ea typeface="+mn-ea"/>
                <a:cs typeface="+mn-cs"/>
              </a:rPr>
              <a:t>思考：</a:t>
            </a:r>
            <a:endParaRPr kumimoji="1" lang="en-US" altLang="zh-CN" dirty="0">
              <a:latin typeface="+mn-lt"/>
              <a:ea typeface="+mn-ea"/>
              <a:cs typeface="+mn-cs"/>
            </a:endParaRPr>
          </a:p>
          <a:p>
            <a:pPr lvl="1"/>
            <a:r>
              <a:rPr kumimoji="1" lang="zh-CN" altLang="zh-CN" sz="3200" dirty="0">
                <a:latin typeface="+mn-lt"/>
                <a:ea typeface="+mn-ea"/>
              </a:rPr>
              <a:t>从文件</a:t>
            </a:r>
            <a:r>
              <a:rPr kumimoji="1" lang="en-US" altLang="zh-CN" sz="3200" dirty="0">
                <a:latin typeface="+mn-lt"/>
                <a:ea typeface="+mn-ea"/>
              </a:rPr>
              <a:t>string.dat</a:t>
            </a:r>
            <a:r>
              <a:rPr kumimoji="1" lang="zh-CN" altLang="zh-CN" sz="3200" dirty="0">
                <a:latin typeface="+mn-lt"/>
                <a:ea typeface="+mn-ea"/>
              </a:rPr>
              <a:t>中读回字符串，并在屏幕上显示</a:t>
            </a:r>
            <a:r>
              <a:rPr kumimoji="1" lang="zh-CN" altLang="en-US" sz="3200" dirty="0">
                <a:latin typeface="+mn-lt"/>
                <a:ea typeface="+mn-ea"/>
              </a:rPr>
              <a:t>，应如何编写程序？</a:t>
            </a:r>
            <a:endParaRPr kumimoji="1" lang="zh-CN" altLang="zh-CN" sz="3200" dirty="0">
              <a:latin typeface="+mn-lt"/>
              <a:ea typeface="+mn-ea"/>
            </a:endParaRPr>
          </a:p>
        </p:txBody>
      </p:sp>
      <p:pic>
        <p:nvPicPr>
          <p:cNvPr id="6349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3"/>
          <p:cNvSpPr>
            <a:spLocks noGrp="1"/>
          </p:cNvSpPr>
          <p:nvPr>
            <p:ph idx="1"/>
          </p:nvPr>
        </p:nvSpPr>
        <p:spPr>
          <a:xfrm>
            <a:off x="2095500" y="785813"/>
            <a:ext cx="8358188" cy="5786437"/>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#include &lt;stdlib.h&gt;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FILE *fp;  char  str[3][10];  int i=0;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if((fp=fopen(“D:</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\CC</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\string.dat”,</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“r”))==NULL)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{printf("can't open file!\n");exit(0);}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while(fgets(str[i],10,fp)!=NULL)</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printf("%s",str[i]);   i++;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fclose (fp);</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圆角矩形标注 2"/>
          <p:cNvSpPr/>
          <p:nvPr/>
        </p:nvSpPr>
        <p:spPr>
          <a:xfrm>
            <a:off x="5024438" y="5357813"/>
            <a:ext cx="3500437" cy="714375"/>
          </a:xfrm>
          <a:prstGeom prst="wedgeRoundRectCallout">
            <a:avLst>
              <a:gd name="adj1" fmla="val -45486"/>
              <a:gd name="adj2" fmla="val -11698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不用</a:t>
            </a:r>
            <a:r>
              <a:rPr lang="zh-CN" altLang="zh-CN" sz="2800" b="1" dirty="0">
                <a:solidFill>
                  <a:srgbClr val="0000CC"/>
                </a:solidFill>
                <a:latin typeface="Arial" panose="020B0604020202020204" pitchFamily="34" charset="0"/>
              </a:rPr>
              <a:t>人为地输出</a:t>
            </a:r>
            <a:r>
              <a:rPr lang="en-US" altLang="zh-CN" sz="2800" b="1" dirty="0">
                <a:solidFill>
                  <a:srgbClr val="0000CC"/>
                </a:solidFill>
                <a:latin typeface="Arial" panose="020B0604020202020204" pitchFamily="34" charset="0"/>
              </a:rPr>
              <a:t>’\n’</a:t>
            </a:r>
            <a:endParaRPr lang="zh-CN" altLang="en-US" sz="2800" b="1" dirty="0">
              <a:solidFill>
                <a:srgbClr val="0000CC"/>
              </a:solidFill>
              <a:latin typeface="Arial" panose="020B0604020202020204" pitchFamily="34" charset="0"/>
            </a:endParaRPr>
          </a:p>
        </p:txBody>
      </p:sp>
      <p:pic>
        <p:nvPicPr>
          <p:cNvPr id="6451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9.3.3</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用格式化的方式读写文件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3491" name="Rectangle 3"/>
          <p:cNvSpPr>
            <a:spLocks noGrp="1"/>
          </p:cNvSpPr>
          <p:nvPr>
            <p:ph idx="1"/>
          </p:nvPr>
        </p:nvSpPr>
        <p:spPr>
          <a:xfrm>
            <a:off x="2095500" y="1643063"/>
            <a:ext cx="8001000" cy="4143375"/>
          </a:xfrm>
        </p:spPr>
        <p:txBody>
          <a:bodyPr vert="horz" wrap="square" lIns="91440" tIns="45720" rIns="91440" bIns="45720" anchor="t" anchorCtr="0"/>
          <a:p>
            <a:r>
              <a:rPr kumimoji="1" lang="zh-CN" altLang="zh-CN" dirty="0">
                <a:latin typeface="+mn-lt"/>
                <a:ea typeface="+mn-ea"/>
                <a:cs typeface="+mn-cs"/>
              </a:rPr>
              <a:t>一般调用方式为：</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fprintf(</a:t>
            </a:r>
            <a:r>
              <a:rPr kumimoji="1" lang="zh-CN" altLang="zh-CN" dirty="0">
                <a:latin typeface="+mn-lt"/>
                <a:ea typeface="+mn-ea"/>
              </a:rPr>
              <a:t>文件指针</a:t>
            </a:r>
            <a:r>
              <a:rPr kumimoji="1" lang="en-US" altLang="zh-CN" dirty="0">
                <a:latin typeface="+mn-lt"/>
                <a:ea typeface="+mn-ea"/>
              </a:rPr>
              <a:t>,</a:t>
            </a:r>
            <a:r>
              <a:rPr kumimoji="1" lang="zh-CN" altLang="zh-CN" dirty="0">
                <a:latin typeface="+mn-lt"/>
                <a:ea typeface="+mn-ea"/>
              </a:rPr>
              <a:t>格式字符串</a:t>
            </a:r>
            <a:r>
              <a:rPr kumimoji="1" lang="en-US" altLang="zh-CN" dirty="0">
                <a:latin typeface="+mn-lt"/>
                <a:ea typeface="+mn-ea"/>
              </a:rPr>
              <a:t>,</a:t>
            </a:r>
            <a:r>
              <a:rPr kumimoji="1" lang="zh-CN" altLang="zh-CN" dirty="0">
                <a:latin typeface="+mn-lt"/>
                <a:ea typeface="+mn-ea"/>
              </a:rPr>
              <a:t>输出表列</a:t>
            </a:r>
            <a:r>
              <a:rPr kumimoji="1" lang="en-US" altLang="zh-CN" dirty="0">
                <a:latin typeface="+mn-lt"/>
                <a:ea typeface="+mn-ea"/>
              </a:rPr>
              <a:t>);</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fscanf (</a:t>
            </a:r>
            <a:r>
              <a:rPr kumimoji="1" lang="zh-CN" altLang="zh-CN" dirty="0">
                <a:latin typeface="+mn-lt"/>
                <a:ea typeface="+mn-ea"/>
              </a:rPr>
              <a:t>文件指针</a:t>
            </a:r>
            <a:r>
              <a:rPr kumimoji="1" lang="en-US" altLang="zh-CN" dirty="0">
                <a:latin typeface="+mn-lt"/>
                <a:ea typeface="+mn-ea"/>
              </a:rPr>
              <a:t>,</a:t>
            </a:r>
            <a:r>
              <a:rPr kumimoji="1" lang="zh-CN" altLang="zh-CN" dirty="0">
                <a:latin typeface="+mn-lt"/>
                <a:ea typeface="+mn-ea"/>
              </a:rPr>
              <a:t>格式字符串</a:t>
            </a:r>
            <a:r>
              <a:rPr kumimoji="1" lang="en-US" altLang="zh-CN" dirty="0">
                <a:latin typeface="+mn-lt"/>
                <a:ea typeface="+mn-ea"/>
              </a:rPr>
              <a:t>,</a:t>
            </a:r>
            <a:r>
              <a:rPr kumimoji="1" lang="zh-CN" altLang="zh-CN" dirty="0">
                <a:latin typeface="+mn-lt"/>
                <a:ea typeface="+mn-ea"/>
              </a:rPr>
              <a:t>输入表列</a:t>
            </a:r>
            <a:r>
              <a:rPr kumimoji="1" lang="en-US" altLang="zh-CN" dirty="0">
                <a:latin typeface="+mn-lt"/>
                <a:ea typeface="+mn-ea"/>
              </a:rPr>
              <a:t>);</a:t>
            </a:r>
            <a:endParaRPr kumimoji="1" lang="en-US" altLang="zh-CN" dirty="0">
              <a:latin typeface="+mn-lt"/>
              <a:ea typeface="+mn-ea"/>
            </a:endParaRPr>
          </a:p>
          <a:p>
            <a:pPr lvl="1">
              <a:buFont typeface="Wingdings" panose="05000000000000000000" pitchFamily="2" charset="2"/>
              <a:buNone/>
            </a:pPr>
            <a:r>
              <a:rPr kumimoji="1" lang="zh-CN" altLang="en-US" dirty="0">
                <a:latin typeface="+mn-lt"/>
                <a:ea typeface="+mn-ea"/>
              </a:rPr>
              <a:t>如：</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fprintf (fp,”%d,%6.2f”,i,f);</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fscanf (fp,”%d,%f”,&amp;i,&amp;f);</a:t>
            </a:r>
            <a:r>
              <a:rPr kumimoji="1" lang="zh-CN" altLang="zh-CN" dirty="0">
                <a:latin typeface="+mn-lt"/>
                <a:ea typeface="+mn-ea"/>
              </a:rPr>
              <a:t></a:t>
            </a:r>
            <a:endParaRPr kumimoji="1" lang="zh-CN" altLang="zh-CN" dirty="0">
              <a:latin typeface="+mn-lt"/>
              <a:ea typeface="+mn-ea"/>
            </a:endParaRPr>
          </a:p>
        </p:txBody>
      </p:sp>
      <p:pic>
        <p:nvPicPr>
          <p:cNvPr id="6554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491">
                                            <p:txEl>
                                              <p:charRg st="63" end="66"/>
                                            </p:txEl>
                                          </p:spTgt>
                                        </p:tgtEl>
                                        <p:attrNameLst>
                                          <p:attrName>style.visibility</p:attrName>
                                        </p:attrNameLst>
                                      </p:cBhvr>
                                      <p:to>
                                        <p:strVal val="visible"/>
                                      </p:to>
                                    </p:set>
                                    <p:animEffect transition="in" filter="blinds(horizontal)">
                                      <p:cBhvr>
                                        <p:cTn id="7" dur="500"/>
                                        <p:tgtEl>
                                          <p:spTgt spid="63491">
                                            <p:txEl>
                                              <p:charRg st="63" end="6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491">
                                            <p:txEl>
                                              <p:charRg st="66" end="95"/>
                                            </p:txEl>
                                          </p:spTgt>
                                        </p:tgtEl>
                                        <p:attrNameLst>
                                          <p:attrName>style.visibility</p:attrName>
                                        </p:attrNameLst>
                                      </p:cBhvr>
                                      <p:to>
                                        <p:strVal val="visible"/>
                                      </p:to>
                                    </p:set>
                                    <p:animEffect transition="in" filter="blinds(horizontal)">
                                      <p:cBhvr>
                                        <p:cTn id="10" dur="500"/>
                                        <p:tgtEl>
                                          <p:spTgt spid="63491">
                                            <p:txEl>
                                              <p:charRg st="66" end="9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3491">
                                            <p:txEl>
                                              <p:charRg st="95" end="123"/>
                                            </p:txEl>
                                          </p:spTgt>
                                        </p:tgtEl>
                                        <p:attrNameLst>
                                          <p:attrName>style.visibility</p:attrName>
                                        </p:attrNameLst>
                                      </p:cBhvr>
                                      <p:to>
                                        <p:strVal val="visible"/>
                                      </p:to>
                                    </p:set>
                                    <p:animEffect transition="in" filter="blinds(horizontal)">
                                      <p:cBhvr>
                                        <p:cTn id="13" dur="500"/>
                                        <p:tgtEl>
                                          <p:spTgt spid="63491">
                                            <p:txEl>
                                              <p:charRg st="95"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721201"/>
            <a:ext cx="8501063" cy="64516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9.3.4 </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用二进制方式向文件读写一组数据</a:t>
            </a:r>
            <a:endParaRPr kumimoji="1" lang="zh-CN" altLang="en-US"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6563" name="Rectangle 3"/>
          <p:cNvSpPr>
            <a:spLocks noGrp="1"/>
          </p:cNvSpPr>
          <p:nvPr>
            <p:ph idx="1"/>
          </p:nvPr>
        </p:nvSpPr>
        <p:spPr>
          <a:xfrm>
            <a:off x="2095500" y="1643063"/>
            <a:ext cx="8001000" cy="4143375"/>
          </a:xfrm>
        </p:spPr>
        <p:txBody>
          <a:bodyPr vert="horz" wrap="square" lIns="91440" tIns="45720" rIns="91440" bIns="45720" anchor="t" anchorCtr="0"/>
          <a:p>
            <a:r>
              <a:rPr kumimoji="1" lang="zh-CN" altLang="zh-CN" dirty="0">
                <a:latin typeface="+mn-lt"/>
                <a:ea typeface="+mn-ea"/>
                <a:cs typeface="+mn-cs"/>
              </a:rPr>
              <a:t>一般调用形式为</a:t>
            </a:r>
            <a:r>
              <a:rPr kumimoji="1" lang="en-US" altLang="zh-CN" dirty="0">
                <a:latin typeface="+mn-lt"/>
                <a:ea typeface="+mn-ea"/>
                <a:cs typeface="+mn-cs"/>
              </a:rPr>
              <a:t>:</a:t>
            </a:r>
            <a:r>
              <a:rPr kumimoji="1" lang="zh-CN" altLang="zh-CN" dirty="0">
                <a:latin typeface="+mn-lt"/>
                <a:ea typeface="+mn-ea"/>
                <a:cs typeface="+mn-cs"/>
              </a:rPr>
              <a:t></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fread(buffer</a:t>
            </a:r>
            <a:r>
              <a:rPr kumimoji="1" lang="zh-CN" altLang="zh-CN" dirty="0">
                <a:latin typeface="+mn-lt"/>
                <a:ea typeface="+mn-ea"/>
              </a:rPr>
              <a:t>，</a:t>
            </a:r>
            <a:r>
              <a:rPr kumimoji="1" lang="en-US" altLang="zh-CN" dirty="0">
                <a:latin typeface="+mn-lt"/>
                <a:ea typeface="+mn-ea"/>
              </a:rPr>
              <a:t>size</a:t>
            </a:r>
            <a:r>
              <a:rPr kumimoji="1" lang="zh-CN" altLang="zh-CN" dirty="0">
                <a:latin typeface="+mn-lt"/>
                <a:ea typeface="+mn-ea"/>
              </a:rPr>
              <a:t>，</a:t>
            </a:r>
            <a:r>
              <a:rPr kumimoji="1" lang="en-US" altLang="zh-CN" dirty="0">
                <a:latin typeface="+mn-lt"/>
                <a:ea typeface="+mn-ea"/>
              </a:rPr>
              <a:t>count</a:t>
            </a:r>
            <a:r>
              <a:rPr kumimoji="1" lang="zh-CN" altLang="zh-CN" dirty="0">
                <a:latin typeface="+mn-lt"/>
                <a:ea typeface="+mn-ea"/>
              </a:rPr>
              <a:t>，</a:t>
            </a:r>
            <a:r>
              <a:rPr kumimoji="1" lang="en-US" altLang="zh-CN" dirty="0">
                <a:latin typeface="+mn-lt"/>
                <a:ea typeface="+mn-ea"/>
              </a:rPr>
              <a:t>fp);</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fwrite(buffer</a:t>
            </a:r>
            <a:r>
              <a:rPr kumimoji="1" lang="zh-CN" altLang="zh-CN" dirty="0">
                <a:latin typeface="+mn-lt"/>
                <a:ea typeface="+mn-ea"/>
              </a:rPr>
              <a:t>，</a:t>
            </a:r>
            <a:r>
              <a:rPr kumimoji="1" lang="en-US" altLang="zh-CN" dirty="0">
                <a:latin typeface="+mn-lt"/>
                <a:ea typeface="+mn-ea"/>
              </a:rPr>
              <a:t>size</a:t>
            </a:r>
            <a:r>
              <a:rPr kumimoji="1" lang="zh-CN" altLang="zh-CN" dirty="0">
                <a:latin typeface="+mn-lt"/>
                <a:ea typeface="+mn-ea"/>
              </a:rPr>
              <a:t>，</a:t>
            </a:r>
            <a:r>
              <a:rPr kumimoji="1" lang="en-US" altLang="zh-CN" dirty="0">
                <a:latin typeface="+mn-lt"/>
                <a:ea typeface="+mn-ea"/>
              </a:rPr>
              <a:t>count</a:t>
            </a:r>
            <a:r>
              <a:rPr kumimoji="1" lang="zh-CN" altLang="zh-CN" dirty="0">
                <a:latin typeface="+mn-lt"/>
                <a:ea typeface="+mn-ea"/>
              </a:rPr>
              <a:t>，</a:t>
            </a:r>
            <a:r>
              <a:rPr kumimoji="1" lang="en-US" altLang="zh-CN" dirty="0">
                <a:latin typeface="+mn-lt"/>
                <a:ea typeface="+mn-ea"/>
              </a:rPr>
              <a:t>fp);</a:t>
            </a:r>
            <a:r>
              <a:rPr kumimoji="1" lang="zh-CN" altLang="zh-CN" dirty="0">
                <a:latin typeface="+mn-lt"/>
                <a:ea typeface="+mn-ea"/>
              </a:rPr>
              <a:t></a:t>
            </a:r>
            <a:endParaRPr kumimoji="1" lang="zh-CN" altLang="zh-CN" dirty="0">
              <a:latin typeface="+mn-lt"/>
              <a:ea typeface="+mn-ea"/>
            </a:endParaRPr>
          </a:p>
          <a:p>
            <a:pPr>
              <a:buFont typeface="Wingdings" panose="05000000000000000000" pitchFamily="2" charset="2"/>
              <a:buNone/>
            </a:pPr>
            <a:r>
              <a:rPr kumimoji="1" lang="en-US" altLang="zh-CN" dirty="0">
                <a:latin typeface="+mn-lt"/>
                <a:ea typeface="+mn-ea"/>
                <a:cs typeface="+mn-cs"/>
              </a:rPr>
              <a:t>    </a:t>
            </a:r>
            <a:endParaRPr kumimoji="1" lang="zh-CN" altLang="zh-CN" dirty="0">
              <a:latin typeface="+mn-lt"/>
              <a:ea typeface="+mn-ea"/>
              <a:cs typeface="+mn-cs"/>
            </a:endParaRPr>
          </a:p>
        </p:txBody>
      </p:sp>
      <p:pic>
        <p:nvPicPr>
          <p:cNvPr id="66564"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721201"/>
            <a:ext cx="8501063" cy="64516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9.3.4 </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用二进制方式向文件读写一组数据</a:t>
            </a:r>
            <a:endParaRPr kumimoji="1" lang="zh-CN" altLang="en-US"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7587" name="Rectangle 3"/>
          <p:cNvSpPr>
            <a:spLocks noGrp="1"/>
          </p:cNvSpPr>
          <p:nvPr>
            <p:ph idx="1"/>
          </p:nvPr>
        </p:nvSpPr>
        <p:spPr>
          <a:xfrm>
            <a:off x="2095500" y="1571625"/>
            <a:ext cx="8001000" cy="4572000"/>
          </a:xfrm>
        </p:spPr>
        <p:txBody>
          <a:bodyPr vert="horz" wrap="square" lIns="91440" tIns="45720" rIns="91440" bIns="45720" anchor="t" anchorCtr="0"/>
          <a:p>
            <a:r>
              <a:rPr kumimoji="1" lang="en-US" altLang="zh-CN" sz="2800" dirty="0">
                <a:latin typeface="+mn-lt"/>
                <a:ea typeface="+mn-ea"/>
                <a:cs typeface="+mn-cs"/>
              </a:rPr>
              <a:t>buffer</a:t>
            </a:r>
            <a:r>
              <a:rPr kumimoji="1" lang="zh-CN" altLang="zh-CN" sz="2800" dirty="0">
                <a:latin typeface="+mn-lt"/>
                <a:ea typeface="+mn-ea"/>
                <a:cs typeface="+mn-cs"/>
              </a:rPr>
              <a:t>：是一个地址</a:t>
            </a:r>
            <a:endParaRPr kumimoji="1" lang="en-US" altLang="zh-CN" sz="2800" dirty="0">
              <a:latin typeface="+mn-lt"/>
              <a:ea typeface="+mn-ea"/>
              <a:cs typeface="+mn-cs"/>
            </a:endParaRPr>
          </a:p>
          <a:p>
            <a:pPr lvl="1"/>
            <a:r>
              <a:rPr kumimoji="1" lang="zh-CN" altLang="zh-CN" dirty="0">
                <a:latin typeface="+mn-lt"/>
                <a:ea typeface="+mn-ea"/>
              </a:rPr>
              <a:t>对</a:t>
            </a:r>
            <a:r>
              <a:rPr kumimoji="1" lang="en-US" altLang="zh-CN" dirty="0">
                <a:latin typeface="+mn-lt"/>
                <a:ea typeface="+mn-ea"/>
              </a:rPr>
              <a:t>fread</a:t>
            </a:r>
            <a:r>
              <a:rPr kumimoji="1" lang="zh-CN" altLang="zh-CN" dirty="0">
                <a:latin typeface="+mn-lt"/>
                <a:ea typeface="+mn-ea"/>
              </a:rPr>
              <a:t>来说，它是用来存放从文件读入的数据的存储区的地址</a:t>
            </a:r>
            <a:endParaRPr kumimoji="1" lang="en-US" altLang="zh-CN" dirty="0">
              <a:latin typeface="+mn-lt"/>
              <a:ea typeface="+mn-ea"/>
            </a:endParaRPr>
          </a:p>
          <a:p>
            <a:pPr lvl="1"/>
            <a:r>
              <a:rPr kumimoji="1" lang="zh-CN" altLang="zh-CN" dirty="0">
                <a:latin typeface="+mn-lt"/>
                <a:ea typeface="+mn-ea"/>
              </a:rPr>
              <a:t>对</a:t>
            </a:r>
            <a:r>
              <a:rPr kumimoji="1" lang="en-US" altLang="zh-CN" dirty="0">
                <a:latin typeface="+mn-lt"/>
                <a:ea typeface="+mn-ea"/>
              </a:rPr>
              <a:t>fwrite</a:t>
            </a:r>
            <a:r>
              <a:rPr kumimoji="1" lang="zh-CN" altLang="zh-CN" dirty="0">
                <a:latin typeface="+mn-lt"/>
                <a:ea typeface="+mn-ea"/>
              </a:rPr>
              <a:t>来说，是要把此地址开始的存储区中的数据向文件输出</a:t>
            </a:r>
            <a:endParaRPr kumimoji="1" lang="zh-CN" altLang="zh-CN" dirty="0">
              <a:latin typeface="+mn-lt"/>
              <a:ea typeface="+mn-ea"/>
            </a:endParaRPr>
          </a:p>
          <a:p>
            <a:r>
              <a:rPr kumimoji="1" lang="en-US" altLang="zh-CN" sz="2800" dirty="0">
                <a:latin typeface="+mn-lt"/>
                <a:ea typeface="+mn-ea"/>
                <a:cs typeface="+mn-cs"/>
              </a:rPr>
              <a:t>size</a:t>
            </a:r>
            <a:r>
              <a:rPr kumimoji="1" lang="zh-CN" altLang="zh-CN" sz="2800" dirty="0">
                <a:latin typeface="+mn-lt"/>
                <a:ea typeface="+mn-ea"/>
                <a:cs typeface="+mn-cs"/>
              </a:rPr>
              <a:t>：要读写的字节数</a:t>
            </a:r>
            <a:endParaRPr kumimoji="1" lang="zh-CN" altLang="zh-CN" sz="2800" dirty="0">
              <a:latin typeface="+mn-lt"/>
              <a:ea typeface="+mn-ea"/>
              <a:cs typeface="+mn-cs"/>
            </a:endParaRPr>
          </a:p>
          <a:p>
            <a:r>
              <a:rPr kumimoji="1" lang="en-US" altLang="zh-CN" sz="2800" dirty="0">
                <a:latin typeface="+mn-lt"/>
                <a:ea typeface="+mn-ea"/>
                <a:cs typeface="+mn-cs"/>
              </a:rPr>
              <a:t>count</a:t>
            </a:r>
            <a:r>
              <a:rPr kumimoji="1" lang="zh-CN" altLang="zh-CN" sz="2800" dirty="0">
                <a:latin typeface="+mn-lt"/>
                <a:ea typeface="+mn-ea"/>
                <a:cs typeface="+mn-cs"/>
              </a:rPr>
              <a:t>：要读写多少个数据项</a:t>
            </a:r>
            <a:endParaRPr kumimoji="1" lang="zh-CN" altLang="zh-CN" sz="2800" dirty="0">
              <a:latin typeface="+mn-lt"/>
              <a:ea typeface="+mn-ea"/>
              <a:cs typeface="+mn-cs"/>
            </a:endParaRPr>
          </a:p>
          <a:p>
            <a:r>
              <a:rPr kumimoji="1" lang="en-US" altLang="zh-CN" sz="2800" dirty="0">
                <a:latin typeface="+mn-lt"/>
                <a:ea typeface="+mn-ea"/>
                <a:cs typeface="+mn-cs"/>
              </a:rPr>
              <a:t>fp</a:t>
            </a:r>
            <a:r>
              <a:rPr kumimoji="1" lang="zh-CN" altLang="zh-CN" sz="2800" dirty="0">
                <a:latin typeface="+mn-lt"/>
                <a:ea typeface="+mn-ea"/>
                <a:cs typeface="+mn-cs"/>
              </a:rPr>
              <a:t>：</a:t>
            </a:r>
            <a:r>
              <a:rPr kumimoji="1" lang="en-US" altLang="zh-CN" sz="2800" dirty="0">
                <a:latin typeface="+mn-lt"/>
                <a:ea typeface="+mn-ea"/>
                <a:cs typeface="+mn-cs"/>
              </a:rPr>
              <a:t>FILE</a:t>
            </a:r>
            <a:r>
              <a:rPr kumimoji="1" lang="zh-CN" altLang="zh-CN" sz="2800" dirty="0">
                <a:latin typeface="+mn-lt"/>
                <a:ea typeface="+mn-ea"/>
                <a:cs typeface="+mn-cs"/>
              </a:rPr>
              <a:t>类型指针</a:t>
            </a:r>
            <a:endParaRPr kumimoji="1" lang="zh-CN" altLang="zh-CN" dirty="0">
              <a:latin typeface="+mn-lt"/>
              <a:ea typeface="+mn-ea"/>
              <a:cs typeface="+mn-cs"/>
            </a:endParaRPr>
          </a:p>
        </p:txBody>
      </p:sp>
      <p:pic>
        <p:nvPicPr>
          <p:cNvPr id="6758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63750" y="785813"/>
            <a:ext cx="8153400" cy="533876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4 </a:t>
            </a:r>
            <a:r>
              <a:rPr kumimoji="1" lang="zh-CN" altLang="zh-CN" dirty="0">
                <a:latin typeface="+mn-lt"/>
                <a:ea typeface="+mn-ea"/>
                <a:cs typeface="+mn-cs"/>
              </a:rPr>
              <a:t>从键盘输入</a:t>
            </a:r>
            <a:r>
              <a:rPr kumimoji="1" lang="en-US" altLang="zh-CN" dirty="0">
                <a:latin typeface="+mn-lt"/>
                <a:ea typeface="+mn-ea"/>
                <a:cs typeface="+mn-cs"/>
              </a:rPr>
              <a:t>10</a:t>
            </a:r>
            <a:r>
              <a:rPr kumimoji="1" lang="zh-CN" altLang="zh-CN" dirty="0">
                <a:latin typeface="+mn-lt"/>
                <a:ea typeface="+mn-ea"/>
                <a:cs typeface="+mn-cs"/>
              </a:rPr>
              <a:t>个学生的有关数据，然后把它们转存到磁盘文件上去。</a:t>
            </a:r>
            <a:r>
              <a:rPr kumimoji="1" lang="en-US" altLang="zh-CN" dirty="0">
                <a:latin typeface="+mn-lt"/>
                <a:ea typeface="+mn-ea"/>
                <a:cs typeface="+mn-cs"/>
              </a:rPr>
              <a:t> </a:t>
            </a:r>
            <a:endParaRPr kumimoji="1" lang="zh-CN"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定义有</a:t>
            </a:r>
            <a:r>
              <a:rPr kumimoji="1" lang="en-US" altLang="zh-CN" dirty="0">
                <a:latin typeface="+mn-lt"/>
                <a:ea typeface="+mn-ea"/>
              </a:rPr>
              <a:t>10</a:t>
            </a:r>
            <a:r>
              <a:rPr kumimoji="1" lang="zh-CN" altLang="zh-CN" dirty="0">
                <a:latin typeface="+mn-lt"/>
                <a:ea typeface="+mn-ea"/>
              </a:rPr>
              <a:t>个元素的结构体数组，用来存放</a:t>
            </a:r>
            <a:r>
              <a:rPr kumimoji="1" lang="en-US" altLang="zh-CN" dirty="0">
                <a:latin typeface="+mn-lt"/>
                <a:ea typeface="+mn-ea"/>
              </a:rPr>
              <a:t>10</a:t>
            </a:r>
            <a:r>
              <a:rPr kumimoji="1" lang="zh-CN" altLang="zh-CN" dirty="0">
                <a:latin typeface="+mn-lt"/>
                <a:ea typeface="+mn-ea"/>
              </a:rPr>
              <a:t>个学生的数据</a:t>
            </a:r>
            <a:endParaRPr kumimoji="1" lang="en-US" altLang="zh-CN" dirty="0">
              <a:latin typeface="+mn-lt"/>
              <a:ea typeface="+mn-ea"/>
            </a:endParaRPr>
          </a:p>
          <a:p>
            <a:pPr lvl="1"/>
            <a:r>
              <a:rPr kumimoji="1" lang="zh-CN" altLang="zh-CN" dirty="0">
                <a:latin typeface="+mn-lt"/>
                <a:ea typeface="+mn-ea"/>
              </a:rPr>
              <a:t>从</a:t>
            </a:r>
            <a:r>
              <a:rPr kumimoji="1" lang="en-US" altLang="zh-CN" dirty="0">
                <a:latin typeface="+mn-lt"/>
                <a:ea typeface="+mn-ea"/>
              </a:rPr>
              <a:t>main</a:t>
            </a:r>
            <a:r>
              <a:rPr kumimoji="1" lang="zh-CN" altLang="zh-CN" dirty="0">
                <a:latin typeface="+mn-lt"/>
                <a:ea typeface="+mn-ea"/>
              </a:rPr>
              <a:t>函数输入</a:t>
            </a:r>
            <a:r>
              <a:rPr kumimoji="1" lang="en-US" altLang="zh-CN" dirty="0">
                <a:latin typeface="+mn-lt"/>
                <a:ea typeface="+mn-ea"/>
              </a:rPr>
              <a:t>10</a:t>
            </a:r>
            <a:r>
              <a:rPr kumimoji="1" lang="zh-CN" altLang="zh-CN" dirty="0">
                <a:latin typeface="+mn-lt"/>
                <a:ea typeface="+mn-ea"/>
              </a:rPr>
              <a:t>个学生的数据</a:t>
            </a:r>
            <a:endParaRPr kumimoji="1" lang="en-US" altLang="zh-CN" dirty="0">
              <a:latin typeface="+mn-lt"/>
              <a:ea typeface="+mn-ea"/>
            </a:endParaRPr>
          </a:p>
          <a:p>
            <a:pPr lvl="1"/>
            <a:r>
              <a:rPr kumimoji="1" lang="zh-CN" altLang="zh-CN" dirty="0">
                <a:latin typeface="+mn-lt"/>
                <a:ea typeface="+mn-ea"/>
              </a:rPr>
              <a:t>用</a:t>
            </a:r>
            <a:r>
              <a:rPr kumimoji="1" lang="en-US" altLang="zh-CN" dirty="0">
                <a:latin typeface="+mn-lt"/>
                <a:ea typeface="+mn-ea"/>
              </a:rPr>
              <a:t>save</a:t>
            </a:r>
            <a:r>
              <a:rPr kumimoji="1" lang="zh-CN" altLang="zh-CN" dirty="0">
                <a:latin typeface="+mn-lt"/>
                <a:ea typeface="+mn-ea"/>
              </a:rPr>
              <a:t>函数实现向磁盘输出学生数据</a:t>
            </a:r>
            <a:endParaRPr kumimoji="1" lang="en-US" altLang="zh-CN" dirty="0">
              <a:latin typeface="+mn-lt"/>
              <a:ea typeface="+mn-ea"/>
            </a:endParaRPr>
          </a:p>
          <a:p>
            <a:pPr lvl="1"/>
            <a:r>
              <a:rPr kumimoji="1" lang="zh-CN" altLang="zh-CN" dirty="0">
                <a:latin typeface="+mn-lt"/>
                <a:ea typeface="+mn-ea"/>
              </a:rPr>
              <a:t>用</a:t>
            </a:r>
            <a:r>
              <a:rPr kumimoji="1" lang="en-US" altLang="zh-CN" dirty="0">
                <a:latin typeface="+mn-lt"/>
                <a:ea typeface="+mn-ea"/>
              </a:rPr>
              <a:t>fwrite</a:t>
            </a:r>
            <a:r>
              <a:rPr kumimoji="1" lang="zh-CN" altLang="zh-CN" dirty="0">
                <a:latin typeface="+mn-lt"/>
                <a:ea typeface="+mn-ea"/>
              </a:rPr>
              <a:t>函数一次输出一个学生的数据</a:t>
            </a:r>
            <a:endParaRPr kumimoji="1" lang="zh-CN" altLang="en-US" dirty="0">
              <a:latin typeface="+mn-lt"/>
              <a:ea typeface="+mn-ea"/>
            </a:endParaRPr>
          </a:p>
        </p:txBody>
      </p:sp>
      <p:pic>
        <p:nvPicPr>
          <p:cNvPr id="6861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41" end="47"/>
                                            </p:txEl>
                                          </p:spTgt>
                                        </p:tgtEl>
                                        <p:attrNameLst>
                                          <p:attrName>style.visibility</p:attrName>
                                        </p:attrNameLst>
                                      </p:cBhvr>
                                      <p:to>
                                        <p:strVal val="visible"/>
                                      </p:to>
                                    </p:set>
                                    <p:animEffect transition="in" filter="blinds(horizontal)">
                                      <p:cBhvr>
                                        <p:cTn id="7" dur="500"/>
                                        <p:tgtEl>
                                          <p:spTgt spid="3">
                                            <p:txEl>
                                              <p:charRg st="41" end="47"/>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xEl>
                                              <p:charRg st="47" end="75"/>
                                            </p:txEl>
                                          </p:spTgt>
                                        </p:tgtEl>
                                        <p:attrNameLst>
                                          <p:attrName>style.visibility</p:attrName>
                                        </p:attrNameLst>
                                      </p:cBhvr>
                                      <p:to>
                                        <p:strVal val="visible"/>
                                      </p:to>
                                    </p:set>
                                    <p:animEffect transition="in" filter="blinds(horizontal)">
                                      <p:cBhvr>
                                        <p:cTn id="11" dur="500"/>
                                        <p:tgtEl>
                                          <p:spTgt spid="3">
                                            <p:txEl>
                                              <p:charRg st="47" end="7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charRg st="75" end="93"/>
                                            </p:txEl>
                                          </p:spTgt>
                                        </p:tgtEl>
                                        <p:attrNameLst>
                                          <p:attrName>style.visibility</p:attrName>
                                        </p:attrNameLst>
                                      </p:cBhvr>
                                      <p:to>
                                        <p:strVal val="visible"/>
                                      </p:to>
                                    </p:set>
                                    <p:animEffect transition="in" filter="blinds(horizontal)">
                                      <p:cBhvr>
                                        <p:cTn id="16" dur="500"/>
                                        <p:tgtEl>
                                          <p:spTgt spid="3">
                                            <p:txEl>
                                              <p:charRg st="75" end="9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charRg st="93" end="112"/>
                                            </p:txEl>
                                          </p:spTgt>
                                        </p:tgtEl>
                                        <p:attrNameLst>
                                          <p:attrName>style.visibility</p:attrName>
                                        </p:attrNameLst>
                                      </p:cBhvr>
                                      <p:to>
                                        <p:strVal val="visible"/>
                                      </p:to>
                                    </p:set>
                                    <p:animEffect transition="in" filter="blinds(horizontal)">
                                      <p:cBhvr>
                                        <p:cTn id="21" dur="500"/>
                                        <p:tgtEl>
                                          <p:spTgt spid="3">
                                            <p:txEl>
                                              <p:charRg st="93" end="11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charRg st="112" end="133"/>
                                            </p:txEl>
                                          </p:spTgt>
                                        </p:tgtEl>
                                        <p:attrNameLst>
                                          <p:attrName>style.visibility</p:attrName>
                                        </p:attrNameLst>
                                      </p:cBhvr>
                                      <p:to>
                                        <p:strVal val="visible"/>
                                      </p:to>
                                    </p:set>
                                    <p:animEffect transition="in" filter="blinds(horizontal)">
                                      <p:cBhvr>
                                        <p:cTn id="26" dur="500"/>
                                        <p:tgtEl>
                                          <p:spTgt spid="3">
                                            <p:txEl>
                                              <p:charRg st="112"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内容占位符 2"/>
          <p:cNvSpPr>
            <a:spLocks noGrp="1"/>
          </p:cNvSpPr>
          <p:nvPr>
            <p:ph idx="1"/>
          </p:nvPr>
        </p:nvSpPr>
        <p:spPr>
          <a:xfrm>
            <a:off x="2420938" y="1000125"/>
            <a:ext cx="6961187" cy="44291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#define SIZE 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struct Student_type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name[10];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num;</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age;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addr[15];</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}stud[SIZE]; </a:t>
            </a:r>
            <a:endParaRPr kumimoji="1" lang="zh-CN" altLang="en-US" sz="2800" dirty="0">
              <a:latin typeface="+mn-lt"/>
              <a:ea typeface="+mn-ea"/>
              <a:cs typeface="+mn-cs"/>
            </a:endParaRPr>
          </a:p>
        </p:txBody>
      </p:sp>
      <p:pic>
        <p:nvPicPr>
          <p:cNvPr id="69635"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内容占位符 2"/>
          <p:cNvSpPr>
            <a:spLocks noGrp="1"/>
          </p:cNvSpPr>
          <p:nvPr>
            <p:ph idx="1"/>
          </p:nvPr>
        </p:nvSpPr>
        <p:spPr>
          <a:xfrm>
            <a:off x="1738313" y="571500"/>
            <a:ext cx="8572500" cy="6072188"/>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void save( )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FILE *fp;   int i;</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if((fp=fopen("stu.dat","</a:t>
            </a:r>
            <a:r>
              <a:rPr kumimoji="1" lang="en-US" altLang="zh-CN" sz="2800" dirty="0">
                <a:solidFill>
                  <a:srgbClr val="00B050"/>
                </a:solidFill>
                <a:latin typeface="+mn-lt"/>
                <a:ea typeface="+mn-ea"/>
                <a:cs typeface="+mn-cs"/>
              </a:rPr>
              <a:t>wb</a:t>
            </a:r>
            <a:r>
              <a:rPr kumimoji="1" lang="en-US" altLang="zh-CN" sz="2800" dirty="0">
                <a:latin typeface="+mn-lt"/>
                <a:ea typeface="+mn-ea"/>
                <a:cs typeface="+mn-cs"/>
              </a:rPr>
              <a:t>"))==NULL)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printf("cannot open file\n");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for(i=0;i&lt;SIZE;i++)</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a:t>
            </a:r>
            <a:r>
              <a:rPr kumimoji="1" lang="en-US" altLang="zh-CN" sz="2800" dirty="0">
                <a:solidFill>
                  <a:srgbClr val="9D138D"/>
                </a:solidFill>
                <a:latin typeface="+mn-lt"/>
                <a:ea typeface="+mn-ea"/>
                <a:cs typeface="+mn-cs"/>
              </a:rPr>
              <a:t>fwrite</a:t>
            </a:r>
            <a:r>
              <a:rPr kumimoji="1" lang="en-US" altLang="zh-CN" sz="2800" dirty="0">
                <a:latin typeface="+mn-lt"/>
                <a:ea typeface="+mn-ea"/>
                <a:cs typeface="+mn-cs"/>
              </a:rPr>
              <a:t>(&amp;stud[i],</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solidFill>
                  <a:srgbClr val="FF0000"/>
                </a:solidFill>
                <a:latin typeface="+mn-lt"/>
                <a:ea typeface="+mn-ea"/>
                <a:cs typeface="+mn-cs"/>
              </a:rPr>
              <a:t>                   </a:t>
            </a:r>
            <a:r>
              <a:rPr kumimoji="1" lang="en-US" altLang="zh-CN" sz="2800" dirty="0">
                <a:solidFill>
                  <a:srgbClr val="C00000"/>
                </a:solidFill>
                <a:latin typeface="+mn-lt"/>
                <a:ea typeface="+mn-ea"/>
                <a:cs typeface="+mn-cs"/>
              </a:rPr>
              <a:t>sizeof(struct Student_type</a:t>
            </a:r>
            <a:r>
              <a:rPr kumimoji="1" lang="en-US" altLang="zh-CN" sz="2800" dirty="0">
                <a:latin typeface="+mn-lt"/>
                <a:ea typeface="+mn-ea"/>
                <a:cs typeface="+mn-cs"/>
              </a:rPr>
              <a:t>),</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1,fp)!=1)</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printf("file write error\n");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fclose(fp);</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4" name="圆角矩形标注 3"/>
          <p:cNvSpPr/>
          <p:nvPr/>
        </p:nvSpPr>
        <p:spPr>
          <a:xfrm>
            <a:off x="5881688" y="2500313"/>
            <a:ext cx="4429125" cy="1000125"/>
          </a:xfrm>
          <a:prstGeom prst="wedgeRoundRectCallout">
            <a:avLst>
              <a:gd name="adj1" fmla="val -19898"/>
              <a:gd name="adj2" fmla="val 13118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10+4+4+15=33</a:t>
            </a:r>
            <a:r>
              <a:rPr lang="zh-CN" altLang="zh-CN" sz="2800" b="1" dirty="0">
                <a:solidFill>
                  <a:srgbClr val="0000CC"/>
                </a:solidFill>
                <a:latin typeface="Arial" panose="020B0604020202020204" pitchFamily="34" charset="0"/>
              </a:rPr>
              <a:t>，实际上</a:t>
            </a:r>
            <a:r>
              <a:rPr lang="zh-CN" altLang="en-US" sz="2800" b="1" dirty="0">
                <a:solidFill>
                  <a:srgbClr val="0000CC"/>
                </a:solidFill>
                <a:latin typeface="Arial" panose="020B0604020202020204" pitchFamily="34" charset="0"/>
              </a:rPr>
              <a:t>开辟</a:t>
            </a:r>
            <a:r>
              <a:rPr lang="en-US" altLang="zh-CN" sz="2800" b="1" dirty="0">
                <a:solidFill>
                  <a:srgbClr val="0000CC"/>
                </a:solidFill>
                <a:latin typeface="Arial" panose="020B0604020202020204" pitchFamily="34" charset="0"/>
              </a:rPr>
              <a:t>36</a:t>
            </a:r>
            <a:r>
              <a:rPr lang="zh-CN" altLang="zh-CN" sz="2800" b="1" dirty="0">
                <a:solidFill>
                  <a:srgbClr val="0000CC"/>
                </a:solidFill>
                <a:latin typeface="Arial" panose="020B0604020202020204" pitchFamily="34" charset="0"/>
              </a:rPr>
              <a:t>字节，是</a:t>
            </a:r>
            <a:r>
              <a:rPr lang="en-US" altLang="zh-CN" sz="2800" b="1" dirty="0">
                <a:solidFill>
                  <a:srgbClr val="0000CC"/>
                </a:solidFill>
                <a:latin typeface="Arial" panose="020B0604020202020204" pitchFamily="34" charset="0"/>
              </a:rPr>
              <a:t>4</a:t>
            </a:r>
            <a:r>
              <a:rPr lang="zh-CN" altLang="zh-CN" sz="2800" b="1" dirty="0">
                <a:solidFill>
                  <a:srgbClr val="0000CC"/>
                </a:solidFill>
                <a:latin typeface="Arial" panose="020B0604020202020204" pitchFamily="34" charset="0"/>
              </a:rPr>
              <a:t>的倍数</a:t>
            </a:r>
            <a:endParaRPr lang="zh-CN" altLang="en-US" sz="2800" b="1" dirty="0">
              <a:solidFill>
                <a:srgbClr val="0000CC"/>
              </a:solidFill>
              <a:latin typeface="Arial" panose="020B0604020202020204" pitchFamily="34" charset="0"/>
            </a:endParaRPr>
          </a:p>
        </p:txBody>
      </p:sp>
      <p:sp>
        <p:nvSpPr>
          <p:cNvPr id="5" name="圆角矩形标注 4"/>
          <p:cNvSpPr/>
          <p:nvPr/>
        </p:nvSpPr>
        <p:spPr>
          <a:xfrm>
            <a:off x="4738688" y="357188"/>
            <a:ext cx="3500437" cy="642937"/>
          </a:xfrm>
          <a:prstGeom prst="wedgeRoundRectCallout">
            <a:avLst>
              <a:gd name="adj1" fmla="val -19898"/>
              <a:gd name="adj2" fmla="val 13118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当前路径下的文件</a:t>
            </a:r>
            <a:endParaRPr lang="zh-CN" altLang="en-US" sz="2800" b="1" dirty="0">
              <a:solidFill>
                <a:srgbClr val="0000CC"/>
              </a:solidFill>
              <a:latin typeface="Arial" panose="020B0604020202020204" pitchFamily="34" charset="0"/>
            </a:endParaRPr>
          </a:p>
        </p:txBody>
      </p:sp>
      <p:pic>
        <p:nvPicPr>
          <p:cNvPr id="7066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171" name="Rectangle 3"/>
          <p:cNvSpPr>
            <a:spLocks noGrp="1"/>
          </p:cNvSpPr>
          <p:nvPr>
            <p:ph idx="1"/>
          </p:nvPr>
        </p:nvSpPr>
        <p:spPr>
          <a:xfrm>
            <a:off x="2095500" y="1571625"/>
            <a:ext cx="8143875" cy="4071938"/>
          </a:xfrm>
        </p:spPr>
        <p:txBody>
          <a:bodyPr vert="horz" wrap="square" lIns="91440" tIns="45720" rIns="91440" bIns="45720" anchor="t" anchorCtr="0"/>
          <a:p>
            <a:r>
              <a:rPr kumimoji="1" lang="zh-CN" altLang="zh-CN" dirty="0">
                <a:latin typeface="+mn-lt"/>
                <a:ea typeface="+mn-ea"/>
                <a:cs typeface="+mn-cs"/>
              </a:rPr>
              <a:t>在以前各章中所处理的数据的输入和输出</a:t>
            </a:r>
            <a:r>
              <a:rPr kumimoji="1" lang="zh-CN" altLang="en-US" dirty="0">
                <a:latin typeface="+mn-lt"/>
                <a:ea typeface="+mn-ea"/>
                <a:cs typeface="+mn-cs"/>
              </a:rPr>
              <a:t>，</a:t>
            </a:r>
            <a:r>
              <a:rPr kumimoji="1" lang="zh-CN" altLang="zh-CN" dirty="0">
                <a:latin typeface="+mn-lt"/>
                <a:ea typeface="+mn-ea"/>
                <a:cs typeface="+mn-cs"/>
              </a:rPr>
              <a:t>从终端的键盘输入数据，运行结果输出到终端显示器上</a:t>
            </a:r>
            <a:endParaRPr kumimoji="1" lang="en-US" altLang="zh-CN" dirty="0">
              <a:latin typeface="+mn-lt"/>
              <a:ea typeface="+mn-ea"/>
              <a:cs typeface="+mn-cs"/>
            </a:endParaRPr>
          </a:p>
          <a:p>
            <a:r>
              <a:rPr kumimoji="1" lang="zh-CN" altLang="zh-CN" dirty="0">
                <a:latin typeface="+mn-lt"/>
                <a:ea typeface="+mn-ea"/>
                <a:cs typeface="+mn-cs"/>
              </a:rPr>
              <a:t>常常需要将一些数据输出到磁盘上保存起来，以后</a:t>
            </a:r>
            <a:r>
              <a:rPr kumimoji="1" lang="zh-CN" altLang="en-US" dirty="0">
                <a:latin typeface="+mn-lt"/>
                <a:ea typeface="+mn-ea"/>
                <a:cs typeface="+mn-cs"/>
              </a:rPr>
              <a:t>使用</a:t>
            </a:r>
            <a:endParaRPr kumimoji="1" lang="en-US" altLang="zh-CN" dirty="0">
              <a:latin typeface="+mn-lt"/>
              <a:ea typeface="+mn-ea"/>
              <a:cs typeface="+mn-cs"/>
            </a:endParaRPr>
          </a:p>
          <a:p>
            <a:r>
              <a:rPr kumimoji="1" lang="zh-CN" altLang="zh-CN" dirty="0">
                <a:latin typeface="+mn-lt"/>
                <a:ea typeface="+mn-ea"/>
                <a:cs typeface="+mn-cs"/>
              </a:rPr>
              <a:t>这就要用到磁盘文件</a:t>
            </a:r>
            <a:endParaRPr kumimoji="1" lang="en-US" altLang="zh-CN" dirty="0">
              <a:solidFill>
                <a:srgbClr val="C00000"/>
              </a:solidFill>
              <a:latin typeface="+mn-lt"/>
              <a:ea typeface="+mn-ea"/>
              <a:cs typeface="+mn-cs"/>
            </a:endParaRPr>
          </a:p>
        </p:txBody>
      </p:sp>
      <p:pic>
        <p:nvPicPr>
          <p:cNvPr id="717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xEl>
                                              <p:charRg st="44" end="69"/>
                                            </p:txEl>
                                          </p:spTgt>
                                        </p:tgtEl>
                                        <p:attrNameLst>
                                          <p:attrName>style.visibility</p:attrName>
                                        </p:attrNameLst>
                                      </p:cBhvr>
                                      <p:to>
                                        <p:strVal val="visible"/>
                                      </p:to>
                                    </p:set>
                                    <p:animEffect transition="in" filter="blinds(horizontal)">
                                      <p:cBhvr>
                                        <p:cTn id="7" dur="500"/>
                                        <p:tgtEl>
                                          <p:spTgt spid="7171">
                                            <p:txEl>
                                              <p:charRg st="44" end="6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71">
                                            <p:txEl>
                                              <p:charRg st="69" end="79"/>
                                            </p:txEl>
                                          </p:spTgt>
                                        </p:tgtEl>
                                        <p:attrNameLst>
                                          <p:attrName>style.visibility</p:attrName>
                                        </p:attrNameLst>
                                      </p:cBhvr>
                                      <p:to>
                                        <p:strVal val="visible"/>
                                      </p:to>
                                    </p:set>
                                    <p:animEffect transition="in" filter="blinds(horizontal)">
                                      <p:cBhvr>
                                        <p:cTn id="12" dur="500"/>
                                        <p:tgtEl>
                                          <p:spTgt spid="7171">
                                            <p:txEl>
                                              <p:charRg st="69"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内容占位符 2"/>
          <p:cNvSpPr>
            <a:spLocks noGrp="1"/>
          </p:cNvSpPr>
          <p:nvPr>
            <p:ph idx="1"/>
          </p:nvPr>
        </p:nvSpPr>
        <p:spPr>
          <a:xfrm>
            <a:off x="1952625" y="785813"/>
            <a:ext cx="8286750" cy="535781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printf(“enter data of students:\n");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for(i=0;i&lt;SIZE;i++)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scanf("%s%d%d%s",</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stud[i].name,&amp;stud[i].num,</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&amp;stud[i].age,stud[i].addr);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save(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7168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内容占位符 2"/>
          <p:cNvSpPr>
            <a:spLocks noGrp="1"/>
          </p:cNvSpPr>
          <p:nvPr>
            <p:ph idx="1"/>
          </p:nvPr>
        </p:nvSpPr>
        <p:spPr>
          <a:xfrm>
            <a:off x="2238375" y="1500188"/>
            <a:ext cx="7715250" cy="3071812"/>
          </a:xfrm>
        </p:spPr>
        <p:txBody>
          <a:bodyPr vert="horz" wrap="square" lIns="91440" tIns="45720" rIns="91440" bIns="45720" anchor="t" anchorCtr="0"/>
          <a:p>
            <a:r>
              <a:rPr kumimoji="1" lang="zh-CN" altLang="zh-CN" dirty="0">
                <a:latin typeface="+mn-lt"/>
                <a:ea typeface="+mn-ea"/>
                <a:cs typeface="+mn-cs"/>
              </a:rPr>
              <a:t>为了验证在磁盘文件“</a:t>
            </a:r>
            <a:r>
              <a:rPr kumimoji="1" lang="en-US" altLang="zh-CN" dirty="0">
                <a:latin typeface="+mn-lt"/>
                <a:ea typeface="+mn-ea"/>
                <a:cs typeface="+mn-cs"/>
              </a:rPr>
              <a:t>stu.dat</a:t>
            </a:r>
            <a:r>
              <a:rPr kumimoji="1" lang="zh-CN" altLang="zh-CN" dirty="0">
                <a:latin typeface="+mn-lt"/>
                <a:ea typeface="+mn-ea"/>
                <a:cs typeface="+mn-cs"/>
              </a:rPr>
              <a:t>”中是否已存在此数据，可以用以下程序从“</a:t>
            </a:r>
            <a:r>
              <a:rPr kumimoji="1" lang="en-US" altLang="zh-CN" dirty="0">
                <a:latin typeface="+mn-lt"/>
                <a:ea typeface="+mn-ea"/>
                <a:cs typeface="+mn-cs"/>
              </a:rPr>
              <a:t>stu.dat</a:t>
            </a:r>
            <a:r>
              <a:rPr kumimoji="1" lang="zh-CN" altLang="zh-CN" dirty="0">
                <a:latin typeface="+mn-lt"/>
                <a:ea typeface="+mn-ea"/>
                <a:cs typeface="+mn-cs"/>
              </a:rPr>
              <a:t>”文件中读入数据，然后在屏幕上输出。</a:t>
            </a:r>
            <a:endParaRPr kumimoji="1" lang="zh-CN" altLang="zh-CN" dirty="0">
              <a:latin typeface="+mn-lt"/>
              <a:ea typeface="+mn-ea"/>
              <a:cs typeface="+mn-cs"/>
            </a:endParaRPr>
          </a:p>
        </p:txBody>
      </p:sp>
      <p:pic>
        <p:nvPicPr>
          <p:cNvPr id="7270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内容占位符 2"/>
          <p:cNvSpPr>
            <a:spLocks noGrp="1"/>
          </p:cNvSpPr>
          <p:nvPr>
            <p:ph idx="1"/>
          </p:nvPr>
        </p:nvSpPr>
        <p:spPr>
          <a:xfrm>
            <a:off x="2381250" y="928688"/>
            <a:ext cx="6215063" cy="535781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&lt;stdlib.h&gt;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#define SIZE 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struct Student_type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name[10];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num;</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age;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addr[15];</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}stud[SIZE]; </a:t>
            </a:r>
            <a:endParaRPr kumimoji="1" lang="zh-CN" altLang="zh-CN" sz="2800" dirty="0">
              <a:latin typeface="+mn-lt"/>
              <a:ea typeface="+mn-ea"/>
              <a:cs typeface="+mn-cs"/>
            </a:endParaRPr>
          </a:p>
        </p:txBody>
      </p:sp>
      <p:pic>
        <p:nvPicPr>
          <p:cNvPr id="7373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内容占位符 2"/>
          <p:cNvSpPr>
            <a:spLocks noGrp="1"/>
          </p:cNvSpPr>
          <p:nvPr>
            <p:ph idx="1"/>
          </p:nvPr>
        </p:nvSpPr>
        <p:spPr>
          <a:xfrm>
            <a:off x="1738313" y="500063"/>
            <a:ext cx="8715375" cy="6215062"/>
          </a:xfrm>
        </p:spPr>
        <p:txBody>
          <a:bodyPr vert="horz" wrap="square" lIns="91440" tIns="45720" rIns="91440" bIns="45720" anchor="t" anchorCtr="0"/>
          <a:p>
            <a:pPr>
              <a:lnSpc>
                <a:spcPts val="2800"/>
              </a:lnSpc>
              <a:buFont typeface="Wingdings" panose="05000000000000000000" pitchFamily="2" charset="2"/>
              <a:buNone/>
            </a:pPr>
            <a:r>
              <a:rPr kumimoji="1" lang="en-US" altLang="zh-CN" sz="2800" dirty="0">
                <a:latin typeface="+mn-lt"/>
                <a:ea typeface="+mn-ea"/>
                <a:cs typeface="+mn-cs"/>
              </a:rPr>
              <a:t>int main(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{int i;   FILE *fp;</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if((fp=fopen("stu.dat","</a:t>
            </a:r>
            <a:r>
              <a:rPr kumimoji="1" lang="en-US" altLang="zh-CN" sz="2800" dirty="0">
                <a:solidFill>
                  <a:srgbClr val="00B050"/>
                </a:solidFill>
                <a:latin typeface="+mn-lt"/>
                <a:ea typeface="+mn-ea"/>
                <a:cs typeface="+mn-cs"/>
              </a:rPr>
              <a:t>rb</a:t>
            </a:r>
            <a:r>
              <a:rPr kumimoji="1" lang="en-US" altLang="zh-CN" sz="2800" dirty="0">
                <a:latin typeface="+mn-lt"/>
                <a:ea typeface="+mn-ea"/>
                <a:cs typeface="+mn-cs"/>
              </a:rPr>
              <a:t>"))==NULL)</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{printf("cannot open file\n"); exit(0);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for(i=0;i&lt;SIZE;i++)</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fread</a:t>
            </a:r>
            <a:r>
              <a:rPr kumimoji="1" lang="en-US" altLang="zh-CN" sz="2800" dirty="0">
                <a:latin typeface="+mn-lt"/>
                <a:ea typeface="+mn-ea"/>
                <a:cs typeface="+mn-cs"/>
              </a:rPr>
              <a:t> (&amp;stud[i],sizeof(struct</a:t>
            </a:r>
            <a:endParaRPr kumimoji="1" lang="en-US"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Student_type),1,fp);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printf (“%-10s %4d %4d  %-15s\n”,</a:t>
            </a:r>
            <a:endParaRPr kumimoji="1" lang="en-US"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stud[i].name,stud[i].num,</a:t>
            </a:r>
            <a:endParaRPr kumimoji="1" lang="en-US"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stud[i]. age,stud[i].addr);</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fclose (fp);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74755"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63750" y="785813"/>
            <a:ext cx="8153400" cy="5338762"/>
          </a:xfrm>
        </p:spPr>
        <p:txBody>
          <a:bodyPr vert="horz" wrap="square" lIns="91440" tIns="45720" rIns="91440" bIns="45720" anchor="t" anchorCtr="0"/>
          <a:p>
            <a:r>
              <a:rPr kumimoji="1" lang="en-US" altLang="zh-CN" dirty="0">
                <a:latin typeface="+mn-lt"/>
                <a:ea typeface="+mn-ea"/>
                <a:cs typeface="+mn-cs"/>
              </a:rPr>
              <a:t>  </a:t>
            </a:r>
            <a:r>
              <a:rPr kumimoji="1" lang="zh-CN" altLang="en-US" dirty="0">
                <a:latin typeface="+mn-lt"/>
                <a:ea typeface="+mn-ea"/>
                <a:cs typeface="+mn-cs"/>
              </a:rPr>
              <a:t>如果修改</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4</a:t>
            </a:r>
            <a:r>
              <a:rPr kumimoji="1" lang="zh-CN" altLang="en-US" dirty="0">
                <a:latin typeface="+mn-lt"/>
                <a:ea typeface="+mn-ea"/>
                <a:cs typeface="+mn-cs"/>
              </a:rPr>
              <a:t>：从</a:t>
            </a:r>
            <a:r>
              <a:rPr kumimoji="1" lang="zh-CN" altLang="zh-CN" dirty="0">
                <a:latin typeface="+mn-lt"/>
                <a:ea typeface="+mn-ea"/>
                <a:cs typeface="+mn-cs"/>
              </a:rPr>
              <a:t>已有的二进制</a:t>
            </a:r>
            <a:r>
              <a:rPr kumimoji="1" lang="zh-CN" altLang="en-US" dirty="0">
                <a:latin typeface="+mn-lt"/>
                <a:ea typeface="+mn-ea"/>
                <a:cs typeface="+mn-cs"/>
              </a:rPr>
              <a:t>文件</a:t>
            </a:r>
            <a:r>
              <a:rPr kumimoji="1" lang="zh-CN" altLang="zh-CN" dirty="0">
                <a:latin typeface="+mn-lt"/>
                <a:ea typeface="+mn-ea"/>
                <a:cs typeface="+mn-cs"/>
              </a:rPr>
              <a:t>“</a:t>
            </a:r>
            <a:r>
              <a:rPr kumimoji="1" lang="en-US" altLang="zh-CN" dirty="0">
                <a:latin typeface="+mn-lt"/>
                <a:ea typeface="+mn-ea"/>
                <a:cs typeface="+mn-cs"/>
              </a:rPr>
              <a:t>stu.list</a:t>
            </a:r>
            <a:r>
              <a:rPr kumimoji="1" lang="zh-CN" altLang="zh-CN" dirty="0">
                <a:latin typeface="+mn-lt"/>
                <a:ea typeface="+mn-ea"/>
                <a:cs typeface="+mn-cs"/>
              </a:rPr>
              <a:t>”中，读入数据并输出到“</a:t>
            </a:r>
            <a:r>
              <a:rPr kumimoji="1" lang="en-US" altLang="zh-CN" dirty="0">
                <a:latin typeface="+mn-lt"/>
                <a:ea typeface="+mn-ea"/>
                <a:cs typeface="+mn-cs"/>
              </a:rPr>
              <a:t>stu.dat</a:t>
            </a:r>
            <a:r>
              <a:rPr kumimoji="1" lang="zh-CN" altLang="zh-CN" dirty="0">
                <a:latin typeface="+mn-lt"/>
                <a:ea typeface="+mn-ea"/>
                <a:cs typeface="+mn-cs"/>
              </a:rPr>
              <a:t>”文件中</a:t>
            </a:r>
            <a:r>
              <a:rPr kumimoji="1" lang="zh-CN" altLang="en-US" dirty="0">
                <a:latin typeface="+mn-lt"/>
                <a:ea typeface="+mn-ea"/>
                <a:cs typeface="+mn-cs"/>
              </a:rPr>
              <a:t>，应如何修改程序？</a:t>
            </a:r>
            <a:r>
              <a:rPr kumimoji="1" lang="en-US" altLang="zh-CN" dirty="0">
                <a:latin typeface="+mn-lt"/>
                <a:ea typeface="+mn-ea"/>
                <a:cs typeface="+mn-cs"/>
              </a:rPr>
              <a:t> </a:t>
            </a:r>
            <a:endParaRPr kumimoji="1" lang="zh-CN"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sz="3200" dirty="0">
                <a:latin typeface="+mn-lt"/>
                <a:ea typeface="+mn-ea"/>
              </a:rPr>
              <a:t>编写</a:t>
            </a:r>
            <a:r>
              <a:rPr kumimoji="1" lang="en-US" altLang="zh-CN" sz="3200" dirty="0">
                <a:latin typeface="+mn-lt"/>
                <a:ea typeface="+mn-ea"/>
              </a:rPr>
              <a:t>load</a:t>
            </a:r>
            <a:r>
              <a:rPr kumimoji="1" lang="zh-CN" altLang="zh-CN" sz="3200" dirty="0">
                <a:latin typeface="+mn-lt"/>
                <a:ea typeface="+mn-ea"/>
              </a:rPr>
              <a:t>函数</a:t>
            </a:r>
            <a:endParaRPr kumimoji="1" lang="en-US" altLang="zh-CN" sz="3200" dirty="0">
              <a:latin typeface="+mn-lt"/>
              <a:ea typeface="+mn-ea"/>
            </a:endParaRPr>
          </a:p>
          <a:p>
            <a:pPr lvl="1"/>
            <a:r>
              <a:rPr kumimoji="1" lang="en-US" altLang="zh-CN" sz="3200" dirty="0">
                <a:latin typeface="+mn-lt"/>
                <a:ea typeface="+mn-ea"/>
              </a:rPr>
              <a:t>main</a:t>
            </a:r>
            <a:r>
              <a:rPr kumimoji="1" lang="zh-CN" altLang="en-US" sz="3200" dirty="0">
                <a:latin typeface="+mn-lt"/>
                <a:ea typeface="+mn-ea"/>
              </a:rPr>
              <a:t>函数中再调用</a:t>
            </a:r>
            <a:r>
              <a:rPr kumimoji="1" lang="en-US" altLang="zh-CN" sz="3200" dirty="0">
                <a:latin typeface="+mn-lt"/>
                <a:ea typeface="+mn-ea"/>
              </a:rPr>
              <a:t>load</a:t>
            </a:r>
            <a:r>
              <a:rPr kumimoji="1" lang="zh-CN" altLang="zh-CN" sz="3200" dirty="0">
                <a:latin typeface="+mn-lt"/>
                <a:ea typeface="+mn-ea"/>
              </a:rPr>
              <a:t>函数</a:t>
            </a:r>
            <a:endParaRPr kumimoji="1" lang="zh-CN" altLang="en-US" sz="3200" dirty="0">
              <a:latin typeface="+mn-lt"/>
              <a:ea typeface="+mn-ea"/>
            </a:endParaRPr>
          </a:p>
        </p:txBody>
      </p:sp>
      <p:pic>
        <p:nvPicPr>
          <p:cNvPr id="75779"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64" end="70"/>
                                            </p:txEl>
                                          </p:spTgt>
                                        </p:tgtEl>
                                        <p:attrNameLst>
                                          <p:attrName>style.visibility</p:attrName>
                                        </p:attrNameLst>
                                      </p:cBhvr>
                                      <p:to>
                                        <p:strVal val="visible"/>
                                      </p:to>
                                    </p:set>
                                    <p:animEffect transition="in" filter="blinds(horizontal)">
                                      <p:cBhvr>
                                        <p:cTn id="7" dur="500"/>
                                        <p:tgtEl>
                                          <p:spTgt spid="3">
                                            <p:txEl>
                                              <p:charRg st="64" end="7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charRg st="70" end="79"/>
                                            </p:txEl>
                                          </p:spTgt>
                                        </p:tgtEl>
                                        <p:attrNameLst>
                                          <p:attrName>style.visibility</p:attrName>
                                        </p:attrNameLst>
                                      </p:cBhvr>
                                      <p:to>
                                        <p:strVal val="visible"/>
                                      </p:to>
                                    </p:set>
                                    <p:animEffect transition="in" filter="blinds(horizontal)">
                                      <p:cBhvr>
                                        <p:cTn id="10" dur="500"/>
                                        <p:tgtEl>
                                          <p:spTgt spid="3">
                                            <p:txEl>
                                              <p:charRg st="70" end="79"/>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charRg st="79" end="96"/>
                                            </p:txEl>
                                          </p:spTgt>
                                        </p:tgtEl>
                                        <p:attrNameLst>
                                          <p:attrName>style.visibility</p:attrName>
                                        </p:attrNameLst>
                                      </p:cBhvr>
                                      <p:to>
                                        <p:strVal val="visible"/>
                                      </p:to>
                                    </p:set>
                                    <p:animEffect transition="in" filter="blinds(horizontal)">
                                      <p:cBhvr>
                                        <p:cTn id="13" dur="500"/>
                                        <p:tgtEl>
                                          <p:spTgt spid="3">
                                            <p:txEl>
                                              <p:charRg st="79"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内容占位符 2"/>
          <p:cNvSpPr>
            <a:spLocks noGrp="1"/>
          </p:cNvSpPr>
          <p:nvPr>
            <p:ph idx="1"/>
          </p:nvPr>
        </p:nvSpPr>
        <p:spPr>
          <a:xfrm>
            <a:off x="1595438" y="571500"/>
            <a:ext cx="8858250" cy="5786438"/>
          </a:xfrm>
        </p:spPr>
        <p:txBody>
          <a:bodyPr vert="horz" wrap="square" lIns="91440" tIns="45720" rIns="91440" bIns="45720" anchor="t" anchorCtr="0"/>
          <a:p>
            <a:pPr>
              <a:lnSpc>
                <a:spcPts val="2800"/>
              </a:lnSpc>
              <a:buFont typeface="Wingdings" panose="05000000000000000000" pitchFamily="2" charset="2"/>
              <a:buNone/>
            </a:pPr>
            <a:r>
              <a:rPr kumimoji="1" lang="en-US" altLang="zh-CN" sz="2800" dirty="0">
                <a:latin typeface="+mn-lt"/>
                <a:ea typeface="+mn-ea"/>
                <a:cs typeface="+mn-cs"/>
              </a:rPr>
              <a:t>void load(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FILE *fp;   int i;   if((fp=fopen("stu_list","rb"))==NULL)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{printf("cannot open infile\n"); return;}</a:t>
            </a:r>
            <a:endParaRPr kumimoji="1" lang="en-US"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for(i=0;i&lt;SIZE;i++)</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if(fread(&amp;stud[i],sizeof(struct</a:t>
            </a:r>
            <a:endParaRPr kumimoji="1" lang="en-US"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student_type),1,fp)!=1)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 if(feof(fp))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   fclose(fp);   return;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printf("file read error\n");</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   fclose (fp);</a:t>
            </a:r>
            <a:endParaRPr kumimoji="1" lang="zh-CN" altLang="zh-CN" sz="2800" dirty="0">
              <a:latin typeface="+mn-lt"/>
              <a:ea typeface="+mn-ea"/>
              <a:cs typeface="+mn-cs"/>
            </a:endParaRPr>
          </a:p>
          <a:p>
            <a:pPr>
              <a:lnSpc>
                <a:spcPts val="28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pic>
        <p:nvPicPr>
          <p:cNvPr id="7680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内容占位符 2"/>
          <p:cNvSpPr>
            <a:spLocks noGrp="1"/>
          </p:cNvSpPr>
          <p:nvPr>
            <p:ph idx="1"/>
          </p:nvPr>
        </p:nvSpPr>
        <p:spPr>
          <a:xfrm>
            <a:off x="2452688" y="1357313"/>
            <a:ext cx="4500562" cy="335756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main()</a:t>
            </a:r>
            <a:r>
              <a:rPr kumimoji="1" lang="zh-CN"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zh-CN" altLang="zh-CN" sz="2800" dirty="0">
                <a:latin typeface="+mn-lt"/>
                <a:ea typeface="+mn-ea"/>
                <a:cs typeface="+mn-cs"/>
              </a:rPr>
              <a:t> </a:t>
            </a:r>
            <a:r>
              <a:rPr kumimoji="1" lang="en-US" altLang="zh-CN" sz="2800" dirty="0">
                <a:latin typeface="+mn-lt"/>
                <a:ea typeface="+mn-ea"/>
                <a:cs typeface="+mn-cs"/>
              </a:rPr>
              <a:t>load();</a:t>
            </a:r>
            <a:r>
              <a:rPr kumimoji="1" lang="zh-CN"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zh-CN" altLang="zh-CN" sz="2800" dirty="0">
                <a:latin typeface="+mn-lt"/>
                <a:ea typeface="+mn-ea"/>
                <a:cs typeface="+mn-cs"/>
              </a:rPr>
              <a:t>　　 </a:t>
            </a:r>
            <a:r>
              <a:rPr kumimoji="1" lang="en-US" altLang="zh-CN" sz="2800" dirty="0">
                <a:latin typeface="+mn-lt"/>
                <a:ea typeface="+mn-ea"/>
                <a:cs typeface="+mn-cs"/>
              </a:rPr>
              <a:t>save(); </a:t>
            </a:r>
            <a:r>
              <a:rPr kumimoji="1" lang="zh-CN"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7782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随机读写数据文件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6803" name="Rectangle 3"/>
          <p:cNvSpPr>
            <a:spLocks noGrp="1"/>
          </p:cNvSpPr>
          <p:nvPr>
            <p:ph idx="1"/>
          </p:nvPr>
        </p:nvSpPr>
        <p:spPr>
          <a:xfrm>
            <a:off x="2095500" y="1643063"/>
            <a:ext cx="8001000" cy="4143375"/>
          </a:xfrm>
        </p:spPr>
        <p:txBody>
          <a:bodyPr vert="horz" wrap="square" lIns="91440" tIns="45720" rIns="91440" bIns="45720" anchor="t" anchorCtr="0"/>
          <a:p>
            <a:r>
              <a:rPr kumimoji="1" lang="zh-CN" altLang="zh-CN" dirty="0">
                <a:latin typeface="+mn-lt"/>
                <a:ea typeface="+mn-ea"/>
                <a:cs typeface="+mn-cs"/>
              </a:rPr>
              <a:t>对文件进行顺序读写比较容易理解，也容易操作，但有时效率不高</a:t>
            </a:r>
            <a:endParaRPr kumimoji="1" lang="en-US" altLang="zh-CN" dirty="0">
              <a:latin typeface="+mn-lt"/>
              <a:ea typeface="+mn-ea"/>
              <a:cs typeface="+mn-cs"/>
            </a:endParaRPr>
          </a:p>
          <a:p>
            <a:r>
              <a:rPr kumimoji="1" lang="zh-CN" altLang="zh-CN" dirty="0">
                <a:latin typeface="+mn-lt"/>
                <a:ea typeface="+mn-ea"/>
                <a:cs typeface="+mn-cs"/>
              </a:rPr>
              <a:t>随机访问不是按数据在文件中的物理位置次序进行读写，而是可以对任何位置上的数据进行访问，显然这种方法比顺序访问效率高得多</a:t>
            </a:r>
            <a:endParaRPr kumimoji="1" lang="zh-CN" altLang="zh-CN" dirty="0">
              <a:latin typeface="+mn-lt"/>
              <a:ea typeface="+mn-ea"/>
              <a:cs typeface="+mn-cs"/>
            </a:endParaRPr>
          </a:p>
        </p:txBody>
      </p:sp>
      <p:pic>
        <p:nvPicPr>
          <p:cNvPr id="78852"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803">
                                            <p:txEl>
                                              <p:charRg st="30" end="91"/>
                                            </p:txEl>
                                          </p:spTgt>
                                        </p:tgtEl>
                                        <p:attrNameLst>
                                          <p:attrName>style.visibility</p:attrName>
                                        </p:attrNameLst>
                                      </p:cBhvr>
                                      <p:to>
                                        <p:strVal val="visible"/>
                                      </p:to>
                                    </p:set>
                                    <p:animEffect transition="in" filter="blinds(horizontal)">
                                      <p:cBhvr>
                                        <p:cTn id="7" dur="500"/>
                                        <p:tgtEl>
                                          <p:spTgt spid="76803">
                                            <p:txEl>
                                              <p:charRg st="30"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随机读写数据文件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9875" name="Rectangle 3"/>
          <p:cNvSpPr>
            <a:spLocks noGrp="1"/>
          </p:cNvSpPr>
          <p:nvPr>
            <p:ph idx="1"/>
          </p:nvPr>
        </p:nvSpPr>
        <p:spPr>
          <a:xfrm>
            <a:off x="2595563" y="2143125"/>
            <a:ext cx="7143750" cy="2643188"/>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9.4.1 </a:t>
            </a:r>
            <a:r>
              <a:rPr kumimoji="1" lang="zh-CN" altLang="zh-CN" sz="3600" dirty="0">
                <a:latin typeface="+mn-lt"/>
                <a:ea typeface="+mn-ea"/>
                <a:cs typeface="+mn-cs"/>
                <a:hlinkClick r:id="rId1" action="ppaction://hlinksldjump"/>
              </a:rPr>
              <a:t>文件位置标记及其定位</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9.4.2  </a:t>
            </a:r>
            <a:r>
              <a:rPr kumimoji="1" lang="zh-CN" altLang="zh-CN" sz="3600" dirty="0">
                <a:latin typeface="+mn-lt"/>
                <a:ea typeface="+mn-ea"/>
                <a:cs typeface="+mn-cs"/>
                <a:hlinkClick r:id="rId2" action="ppaction://hlinksldjump"/>
              </a:rPr>
              <a:t>随机读写</a:t>
            </a:r>
            <a:endParaRPr kumimoji="1" lang="zh-CN" altLang="zh-CN" sz="3600" dirty="0">
              <a:latin typeface="+mn-lt"/>
              <a:ea typeface="+mn-ea"/>
              <a:cs typeface="+mn-cs"/>
            </a:endParaRPr>
          </a:p>
        </p:txBody>
      </p:sp>
      <p:pic>
        <p:nvPicPr>
          <p:cNvPr id="79876" name="图片 5"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0899" name="Rectangle 3"/>
          <p:cNvSpPr>
            <a:spLocks noGrp="1"/>
          </p:cNvSpPr>
          <p:nvPr>
            <p:ph idx="1"/>
          </p:nvPr>
        </p:nvSpPr>
        <p:spPr>
          <a:xfrm>
            <a:off x="2381250" y="1714500"/>
            <a:ext cx="7143750" cy="392906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文件位置标记</a:t>
            </a:r>
            <a:endParaRPr kumimoji="1" lang="en-US" altLang="zh-CN" dirty="0">
              <a:latin typeface="+mn-lt"/>
              <a:ea typeface="+mn-ea"/>
              <a:cs typeface="+mn-cs"/>
            </a:endParaRPr>
          </a:p>
          <a:p>
            <a:r>
              <a:rPr kumimoji="1" lang="zh-CN" altLang="zh-CN" dirty="0">
                <a:latin typeface="+mn-lt"/>
                <a:ea typeface="+mn-ea"/>
                <a:cs typeface="+mn-cs"/>
              </a:rPr>
              <a:t>为了对读写进行控制，系统为每个文件设置了一个文件读写位置标记</a:t>
            </a:r>
            <a:r>
              <a:rPr kumimoji="1" lang="en-US" altLang="zh-CN" dirty="0">
                <a:latin typeface="+mn-lt"/>
                <a:ea typeface="+mn-ea"/>
                <a:cs typeface="+mn-cs"/>
              </a:rPr>
              <a:t>(</a:t>
            </a:r>
            <a:r>
              <a:rPr kumimoji="1" lang="zh-CN" altLang="zh-CN" dirty="0">
                <a:latin typeface="+mn-lt"/>
                <a:ea typeface="+mn-ea"/>
                <a:cs typeface="+mn-cs"/>
              </a:rPr>
              <a:t>简称文件标记</a:t>
            </a:r>
            <a:r>
              <a:rPr kumimoji="1" lang="en-US" altLang="zh-CN" dirty="0">
                <a:latin typeface="+mn-lt"/>
                <a:ea typeface="+mn-ea"/>
                <a:cs typeface="+mn-cs"/>
              </a:rPr>
              <a:t>)</a:t>
            </a:r>
            <a:r>
              <a:rPr kumimoji="1" lang="zh-CN" altLang="zh-CN" dirty="0">
                <a:latin typeface="+mn-lt"/>
                <a:ea typeface="+mn-ea"/>
                <a:cs typeface="+mn-cs"/>
              </a:rPr>
              <a:t>，用来指示“接下来要读写的下一个字符的位置”</a:t>
            </a:r>
            <a:endParaRPr kumimoji="1" lang="zh-CN" altLang="zh-CN" dirty="0">
              <a:latin typeface="+mn-lt"/>
              <a:ea typeface="+mn-ea"/>
              <a:cs typeface="+mn-cs"/>
            </a:endParaRPr>
          </a:p>
        </p:txBody>
      </p:sp>
      <p:pic>
        <p:nvPicPr>
          <p:cNvPr id="8090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195" name="Rectangle 3"/>
          <p:cNvSpPr>
            <a:spLocks noGrp="1"/>
          </p:cNvSpPr>
          <p:nvPr>
            <p:ph idx="1"/>
          </p:nvPr>
        </p:nvSpPr>
        <p:spPr>
          <a:xfrm>
            <a:off x="2095500" y="1571625"/>
            <a:ext cx="8143875" cy="4429125"/>
          </a:xfrm>
        </p:spPr>
        <p:txBody>
          <a:bodyPr vert="horz" wrap="square" lIns="91440" tIns="45720" rIns="91440" bIns="45720" anchor="t" anchorCtr="0"/>
          <a:p>
            <a:r>
              <a:rPr kumimoji="1" lang="zh-CN" altLang="zh-CN" dirty="0">
                <a:latin typeface="+mn-lt"/>
                <a:ea typeface="+mn-ea"/>
                <a:cs typeface="+mn-cs"/>
              </a:rPr>
              <a:t>操作系统把各种设备都统一作为文件处理</a:t>
            </a:r>
            <a:endParaRPr kumimoji="1" lang="en-US" altLang="zh-CN">
              <a:latin typeface="+mn-lt"/>
              <a:ea typeface="+mn-ea"/>
              <a:cs typeface="+mn-cs"/>
            </a:endParaRPr>
          </a:p>
          <a:p>
            <a:r>
              <a:rPr kumimoji="1" lang="zh-CN" altLang="zh-CN" dirty="0">
                <a:latin typeface="+mn-lt"/>
                <a:ea typeface="+mn-ea"/>
                <a:cs typeface="+mn-cs"/>
              </a:rPr>
              <a:t>从操作系统的角度看，每一个与主机相联的输入输出设备都看作是文件。例如</a:t>
            </a:r>
            <a:r>
              <a:rPr kumimoji="1" lang="zh-CN" altLang="en-US" dirty="0">
                <a:latin typeface="+mn-lt"/>
                <a:ea typeface="+mn-ea"/>
                <a:cs typeface="+mn-cs"/>
              </a:rPr>
              <a:t>：</a:t>
            </a:r>
            <a:endParaRPr kumimoji="1" lang="en-US" altLang="zh-CN" dirty="0">
              <a:latin typeface="+mn-lt"/>
              <a:ea typeface="+mn-ea"/>
              <a:cs typeface="+mn-cs"/>
            </a:endParaRPr>
          </a:p>
          <a:p>
            <a:pPr lvl="1"/>
            <a:r>
              <a:rPr kumimoji="1" lang="zh-CN" altLang="zh-CN" dirty="0">
                <a:latin typeface="+mn-lt"/>
                <a:ea typeface="+mn-ea"/>
              </a:rPr>
              <a:t>终端键盘是输入文件</a:t>
            </a:r>
            <a:endParaRPr kumimoji="1" lang="en-US" altLang="zh-CN">
              <a:latin typeface="+mn-lt"/>
              <a:ea typeface="+mn-ea"/>
            </a:endParaRPr>
          </a:p>
          <a:p>
            <a:pPr lvl="1"/>
            <a:r>
              <a:rPr kumimoji="1" lang="zh-CN" altLang="zh-CN" dirty="0">
                <a:latin typeface="+mn-lt"/>
                <a:ea typeface="+mn-ea"/>
              </a:rPr>
              <a:t>显示屏和打印机是输出文件</a:t>
            </a:r>
            <a:endParaRPr kumimoji="1" lang="en-US" altLang="zh-CN">
              <a:solidFill>
                <a:srgbClr val="C00000"/>
              </a:solidFill>
              <a:latin typeface="+mn-lt"/>
              <a:ea typeface="+mn-ea"/>
            </a:endParaRPr>
          </a:p>
        </p:txBody>
      </p:sp>
      <p:pic>
        <p:nvPicPr>
          <p:cNvPr id="819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charRg st="19" end="55"/>
                                            </p:txEl>
                                          </p:spTgt>
                                        </p:tgtEl>
                                        <p:attrNameLst>
                                          <p:attrName>style.visibility</p:attrName>
                                        </p:attrNameLst>
                                      </p:cBhvr>
                                      <p:to>
                                        <p:strVal val="visible"/>
                                      </p:to>
                                    </p:set>
                                    <p:animEffect transition="in" filter="blinds(horizontal)">
                                      <p:cBhvr>
                                        <p:cTn id="7" dur="500"/>
                                        <p:tgtEl>
                                          <p:spTgt spid="8195">
                                            <p:txEl>
                                              <p:charRg st="19" end="5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195">
                                            <p:txEl>
                                              <p:charRg st="55" end="65"/>
                                            </p:txEl>
                                          </p:spTgt>
                                        </p:tgtEl>
                                        <p:attrNameLst>
                                          <p:attrName>style.visibility</p:attrName>
                                        </p:attrNameLst>
                                      </p:cBhvr>
                                      <p:to>
                                        <p:strVal val="visible"/>
                                      </p:to>
                                    </p:set>
                                    <p:animEffect transition="in" filter="blinds(horizontal)">
                                      <p:cBhvr>
                                        <p:cTn id="10" dur="500"/>
                                        <p:tgtEl>
                                          <p:spTgt spid="8195">
                                            <p:txEl>
                                              <p:charRg st="55" end="6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195">
                                            <p:txEl>
                                              <p:charRg st="65" end="78"/>
                                            </p:txEl>
                                          </p:spTgt>
                                        </p:tgtEl>
                                        <p:attrNameLst>
                                          <p:attrName>style.visibility</p:attrName>
                                        </p:attrNameLst>
                                      </p:cBhvr>
                                      <p:to>
                                        <p:strVal val="visible"/>
                                      </p:to>
                                    </p:set>
                                    <p:animEffect transition="in" filter="blinds(horizontal)">
                                      <p:cBhvr>
                                        <p:cTn id="13" dur="500"/>
                                        <p:tgtEl>
                                          <p:spTgt spid="8195">
                                            <p:txEl>
                                              <p:charRg st="65"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grpSp>
        <p:nvGrpSpPr>
          <p:cNvPr id="81923" name="组合 4"/>
          <p:cNvGrpSpPr/>
          <p:nvPr/>
        </p:nvGrpSpPr>
        <p:grpSpPr>
          <a:xfrm>
            <a:off x="6024563" y="2927350"/>
            <a:ext cx="1643062" cy="2643188"/>
            <a:chOff x="1928794" y="2786058"/>
            <a:chExt cx="1643074" cy="2643206"/>
          </a:xfrm>
        </p:grpSpPr>
        <p:sp>
          <p:nvSpPr>
            <p:cNvPr id="81933" name="矩形 5"/>
            <p:cNvSpPr/>
            <p:nvPr/>
          </p:nvSpPr>
          <p:spPr>
            <a:xfrm>
              <a:off x="1928794" y="2786058"/>
              <a:ext cx="1643074" cy="2643206"/>
            </a:xfrm>
            <a:prstGeom prst="rect">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81934" name="直接连接符 6"/>
            <p:cNvCxnSpPr/>
            <p:nvPr/>
          </p:nvCxnSpPr>
          <p:spPr>
            <a:xfrm>
              <a:off x="1928794" y="3143248"/>
              <a:ext cx="1643074" cy="0"/>
            </a:xfrm>
            <a:prstGeom prst="line">
              <a:avLst/>
            </a:prstGeom>
            <a:ln w="38100" cap="flat" cmpd="sng">
              <a:solidFill>
                <a:schemeClr val="tx1"/>
              </a:solidFill>
              <a:prstDash val="dash"/>
              <a:miter/>
              <a:headEnd type="none" w="med" len="med"/>
              <a:tailEnd type="none" w="med" len="med"/>
            </a:ln>
          </p:spPr>
        </p:cxnSp>
        <p:cxnSp>
          <p:nvCxnSpPr>
            <p:cNvPr id="81935" name="直接连接符 7"/>
            <p:cNvCxnSpPr/>
            <p:nvPr/>
          </p:nvCxnSpPr>
          <p:spPr>
            <a:xfrm>
              <a:off x="1928794" y="3500438"/>
              <a:ext cx="1643074" cy="0"/>
            </a:xfrm>
            <a:prstGeom prst="line">
              <a:avLst/>
            </a:prstGeom>
            <a:ln w="38100" cap="flat" cmpd="sng">
              <a:solidFill>
                <a:schemeClr val="tx1"/>
              </a:solidFill>
              <a:prstDash val="dash"/>
              <a:miter/>
              <a:headEnd type="none" w="med" len="med"/>
              <a:tailEnd type="none" w="med" len="med"/>
            </a:ln>
          </p:spPr>
        </p:cxnSp>
        <p:cxnSp>
          <p:nvCxnSpPr>
            <p:cNvPr id="81936" name="直接连接符 8"/>
            <p:cNvCxnSpPr/>
            <p:nvPr/>
          </p:nvCxnSpPr>
          <p:spPr>
            <a:xfrm>
              <a:off x="1928794" y="3857628"/>
              <a:ext cx="1643074" cy="0"/>
            </a:xfrm>
            <a:prstGeom prst="line">
              <a:avLst/>
            </a:prstGeom>
            <a:ln w="38100" cap="flat" cmpd="sng">
              <a:solidFill>
                <a:schemeClr val="tx1"/>
              </a:solidFill>
              <a:prstDash val="dash"/>
              <a:miter/>
              <a:headEnd type="none" w="med" len="med"/>
              <a:tailEnd type="none" w="med" len="med"/>
            </a:ln>
          </p:spPr>
        </p:cxnSp>
      </p:grpSp>
      <p:sp>
        <p:nvSpPr>
          <p:cNvPr id="81924" name="TextBox 9"/>
          <p:cNvSpPr txBox="1"/>
          <p:nvPr/>
        </p:nvSpPr>
        <p:spPr>
          <a:xfrm>
            <a:off x="3595688" y="2286000"/>
            <a:ext cx="1928812" cy="521970"/>
          </a:xfrm>
          <a:prstGeom prst="rect">
            <a:avLst/>
          </a:prstGeom>
          <a:noFill/>
          <a:ln w="9525">
            <a:noFill/>
          </a:ln>
        </p:spPr>
        <p:txBody>
          <a:bodyPr>
            <a:spAutoFit/>
          </a:bodyPr>
          <a:p>
            <a:pPr algn="ctr"/>
            <a:r>
              <a:rPr lang="zh-CN" altLang="en-US" sz="2800" b="1" dirty="0">
                <a:solidFill>
                  <a:srgbClr val="9D138D"/>
                </a:solidFill>
                <a:latin typeface="Arial" panose="020B0604020202020204" pitchFamily="34" charset="0"/>
              </a:rPr>
              <a:t>文件指针</a:t>
            </a:r>
            <a:endParaRPr lang="zh-CN" altLang="en-US" sz="2800" b="1" dirty="0">
              <a:solidFill>
                <a:srgbClr val="9D138D"/>
              </a:solidFill>
              <a:latin typeface="Arial" panose="020B0604020202020204" pitchFamily="34" charset="0"/>
            </a:endParaRPr>
          </a:p>
        </p:txBody>
      </p:sp>
      <p:cxnSp>
        <p:nvCxnSpPr>
          <p:cNvPr id="81925" name="直接箭头连接符 10"/>
          <p:cNvCxnSpPr/>
          <p:nvPr/>
        </p:nvCxnSpPr>
        <p:spPr>
          <a:xfrm>
            <a:off x="4167188" y="2928938"/>
            <a:ext cx="1357312" cy="1587"/>
          </a:xfrm>
          <a:prstGeom prst="straightConnector1">
            <a:avLst/>
          </a:prstGeom>
          <a:ln w="38100" cap="flat" cmpd="sng">
            <a:solidFill>
              <a:srgbClr val="9D138D"/>
            </a:solidFill>
            <a:prstDash val="solid"/>
            <a:miter/>
            <a:headEnd type="none" w="med" len="med"/>
            <a:tailEnd type="arrow" w="med" len="med"/>
          </a:ln>
        </p:spPr>
      </p:cxnSp>
      <p:sp>
        <p:nvSpPr>
          <p:cNvPr id="81926" name="TextBox 12"/>
          <p:cNvSpPr txBox="1"/>
          <p:nvPr/>
        </p:nvSpPr>
        <p:spPr>
          <a:xfrm>
            <a:off x="3238500" y="3427413"/>
            <a:ext cx="2714625" cy="521970"/>
          </a:xfrm>
          <a:prstGeom prst="rect">
            <a:avLst/>
          </a:prstGeom>
          <a:noFill/>
          <a:ln w="9525">
            <a:noFill/>
          </a:ln>
        </p:spPr>
        <p:txBody>
          <a:bodyPr>
            <a:spAutoFit/>
          </a:bodyPr>
          <a:p>
            <a:pPr algn="ctr"/>
            <a:r>
              <a:rPr lang="zh-CN" altLang="en-US" sz="2800" b="1" dirty="0">
                <a:solidFill>
                  <a:srgbClr val="00B050"/>
                </a:solidFill>
                <a:latin typeface="Arial" panose="020B0604020202020204" pitchFamily="34" charset="0"/>
              </a:rPr>
              <a:t>读写当前位置</a:t>
            </a:r>
            <a:endParaRPr lang="zh-CN" altLang="en-US" sz="2800" b="1" dirty="0">
              <a:solidFill>
                <a:srgbClr val="00B050"/>
              </a:solidFill>
              <a:latin typeface="Arial" panose="020B0604020202020204" pitchFamily="34" charset="0"/>
            </a:endParaRPr>
          </a:p>
        </p:txBody>
      </p:sp>
      <p:cxnSp>
        <p:nvCxnSpPr>
          <p:cNvPr id="81927" name="直接箭头连接符 13"/>
          <p:cNvCxnSpPr/>
          <p:nvPr/>
        </p:nvCxnSpPr>
        <p:spPr>
          <a:xfrm>
            <a:off x="4667250" y="3998913"/>
            <a:ext cx="1357313" cy="1587"/>
          </a:xfrm>
          <a:prstGeom prst="straightConnector1">
            <a:avLst/>
          </a:prstGeom>
          <a:ln w="38100" cap="flat" cmpd="sng">
            <a:solidFill>
              <a:srgbClr val="00B050"/>
            </a:solidFill>
            <a:prstDash val="solid"/>
            <a:miter/>
            <a:headEnd type="none" w="med" len="med"/>
            <a:tailEnd type="arrow" w="med" len="med"/>
          </a:ln>
        </p:spPr>
      </p:cxnSp>
      <p:sp>
        <p:nvSpPr>
          <p:cNvPr id="81928" name="TextBox 14"/>
          <p:cNvSpPr txBox="1"/>
          <p:nvPr/>
        </p:nvSpPr>
        <p:spPr>
          <a:xfrm>
            <a:off x="4524375" y="4999038"/>
            <a:ext cx="1285875" cy="521970"/>
          </a:xfrm>
          <a:prstGeom prst="rect">
            <a:avLst/>
          </a:prstGeom>
          <a:noFill/>
          <a:ln w="9525">
            <a:noFill/>
          </a:ln>
        </p:spPr>
        <p:txBody>
          <a:bodyPr>
            <a:spAutoFit/>
          </a:bodyPr>
          <a:p>
            <a:pPr algn="ctr"/>
            <a:r>
              <a:rPr lang="zh-CN" altLang="en-US" sz="2800" b="1" dirty="0">
                <a:solidFill>
                  <a:srgbClr val="00B050"/>
                </a:solidFill>
                <a:latin typeface="Arial" panose="020B0604020202020204" pitchFamily="34" charset="0"/>
              </a:rPr>
              <a:t>文件尾</a:t>
            </a:r>
            <a:endParaRPr lang="zh-CN" altLang="en-US" sz="2800" b="1" dirty="0">
              <a:solidFill>
                <a:srgbClr val="00B050"/>
              </a:solidFill>
              <a:latin typeface="Arial" panose="020B0604020202020204" pitchFamily="34" charset="0"/>
            </a:endParaRPr>
          </a:p>
        </p:txBody>
      </p:sp>
      <p:cxnSp>
        <p:nvCxnSpPr>
          <p:cNvPr id="81929" name="直接箭头连接符 15"/>
          <p:cNvCxnSpPr/>
          <p:nvPr/>
        </p:nvCxnSpPr>
        <p:spPr>
          <a:xfrm>
            <a:off x="4738688" y="5570538"/>
            <a:ext cx="1357312" cy="1587"/>
          </a:xfrm>
          <a:prstGeom prst="straightConnector1">
            <a:avLst/>
          </a:prstGeom>
          <a:ln w="38100" cap="flat" cmpd="sng">
            <a:solidFill>
              <a:srgbClr val="00B050"/>
            </a:solidFill>
            <a:prstDash val="solid"/>
            <a:miter/>
            <a:headEnd type="none" w="med" len="med"/>
            <a:tailEnd type="arrow" w="med" len="med"/>
          </a:ln>
        </p:spPr>
      </p:cxnSp>
      <p:sp>
        <p:nvSpPr>
          <p:cNvPr id="17" name="Rectangle 3"/>
          <p:cNvSpPr txBox="1">
            <a:spLocks noChangeArrowheads="1"/>
          </p:cNvSpPr>
          <p:nvPr/>
        </p:nvSpPr>
        <p:spPr bwMode="auto">
          <a:xfrm>
            <a:off x="2381250" y="1714500"/>
            <a:ext cx="7643813" cy="642938"/>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3200" b="1" kern="0" cap="none" spc="0" normalizeH="0" baseline="0" noProof="0" dirty="0">
                <a:latin typeface="+mn-lt"/>
                <a:ea typeface="+mn-ea"/>
                <a:cs typeface="+mn-cs"/>
              </a:rPr>
              <a:t>1.</a:t>
            </a:r>
            <a:r>
              <a:rPr kumimoji="1" lang="zh-CN" altLang="zh-CN" sz="3200" b="1" kern="0" cap="none" spc="0" normalizeH="0" baseline="0" noProof="0" dirty="0">
                <a:latin typeface="+mn-lt"/>
                <a:ea typeface="+mn-ea"/>
                <a:cs typeface="+mn-cs"/>
              </a:rPr>
              <a:t>文件位置标记</a:t>
            </a:r>
            <a:endParaRPr kumimoji="1" lang="zh-CN" altLang="zh-CN" sz="3200" b="1" kern="0" cap="none" spc="0" normalizeH="0" baseline="0" noProof="0" dirty="0">
              <a:latin typeface="+mn-lt"/>
              <a:ea typeface="+mn-ea"/>
              <a:cs typeface="+mn-cs"/>
            </a:endParaRPr>
          </a:p>
        </p:txBody>
      </p:sp>
      <p:sp>
        <p:nvSpPr>
          <p:cNvPr id="81931" name="TextBox 17"/>
          <p:cNvSpPr txBox="1"/>
          <p:nvPr/>
        </p:nvSpPr>
        <p:spPr>
          <a:xfrm>
            <a:off x="3238500" y="3000375"/>
            <a:ext cx="1285875" cy="521970"/>
          </a:xfrm>
          <a:prstGeom prst="rect">
            <a:avLst/>
          </a:prstGeom>
          <a:noFill/>
          <a:ln w="9525">
            <a:noFill/>
          </a:ln>
        </p:spPr>
        <p:txBody>
          <a:bodyPr>
            <a:spAutoFit/>
          </a:bodyPr>
          <a:p>
            <a:pPr algn="ctr"/>
            <a:r>
              <a:rPr lang="zh-CN" altLang="en-US" sz="2800" b="1" dirty="0">
                <a:solidFill>
                  <a:srgbClr val="00B050"/>
                </a:solidFill>
                <a:latin typeface="Arial" panose="020B0604020202020204" pitchFamily="34" charset="0"/>
              </a:rPr>
              <a:t>文件头</a:t>
            </a:r>
            <a:endParaRPr lang="zh-CN" altLang="en-US" sz="2800" b="1" dirty="0">
              <a:solidFill>
                <a:srgbClr val="00B050"/>
              </a:solidFill>
              <a:latin typeface="Arial" panose="020B0604020202020204" pitchFamily="34" charset="0"/>
            </a:endParaRPr>
          </a:p>
        </p:txBody>
      </p:sp>
      <p:pic>
        <p:nvPicPr>
          <p:cNvPr id="8193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2947" name="Rectangle 3"/>
          <p:cNvSpPr>
            <a:spLocks noGrp="1"/>
          </p:cNvSpPr>
          <p:nvPr>
            <p:ph idx="1"/>
          </p:nvPr>
        </p:nvSpPr>
        <p:spPr>
          <a:xfrm>
            <a:off x="2381250" y="1714500"/>
            <a:ext cx="7643813" cy="442912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文件位置标记</a:t>
            </a:r>
            <a:endParaRPr kumimoji="1" lang="en-US" altLang="zh-CN" dirty="0">
              <a:latin typeface="+mn-lt"/>
              <a:ea typeface="+mn-ea"/>
              <a:cs typeface="+mn-cs"/>
            </a:endParaRPr>
          </a:p>
          <a:p>
            <a:r>
              <a:rPr kumimoji="1" lang="zh-CN" altLang="zh-CN" dirty="0">
                <a:latin typeface="+mn-lt"/>
                <a:ea typeface="+mn-ea"/>
                <a:cs typeface="+mn-cs"/>
              </a:rPr>
              <a:t>一般情况下，在对字符文件进行顺序读写时，文件标记指向文件开头，进行读的操作</a:t>
            </a:r>
            <a:r>
              <a:rPr kumimoji="1" lang="zh-CN" altLang="en-US" dirty="0">
                <a:latin typeface="+mn-lt"/>
                <a:ea typeface="+mn-ea"/>
                <a:cs typeface="+mn-cs"/>
              </a:rPr>
              <a:t>时</a:t>
            </a:r>
            <a:r>
              <a:rPr kumimoji="1" lang="zh-CN" altLang="zh-CN" dirty="0">
                <a:latin typeface="+mn-lt"/>
                <a:ea typeface="+mn-ea"/>
                <a:cs typeface="+mn-cs"/>
              </a:rPr>
              <a:t>，就读第一个字符，然后文件标记向后移一个位置，在下一次读操作时，就将位置标记指向的第二个字符读入。依此类推，直到遇文件尾，结束</a:t>
            </a:r>
            <a:endParaRPr kumimoji="1" lang="zh-CN" altLang="zh-CN" dirty="0">
              <a:latin typeface="+mn-lt"/>
              <a:ea typeface="+mn-ea"/>
              <a:cs typeface="+mn-cs"/>
            </a:endParaRPr>
          </a:p>
        </p:txBody>
      </p:sp>
      <p:pic>
        <p:nvPicPr>
          <p:cNvPr id="8294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3971" name="Rectangle 3"/>
          <p:cNvSpPr>
            <a:spLocks noGrp="1"/>
          </p:cNvSpPr>
          <p:nvPr>
            <p:ph idx="1"/>
          </p:nvPr>
        </p:nvSpPr>
        <p:spPr>
          <a:xfrm>
            <a:off x="2381250" y="1714500"/>
            <a:ext cx="7643813" cy="442912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文件位置标记</a:t>
            </a:r>
            <a:endParaRPr kumimoji="1" lang="en-US" altLang="zh-CN" dirty="0">
              <a:latin typeface="+mn-lt"/>
              <a:ea typeface="+mn-ea"/>
              <a:cs typeface="+mn-cs"/>
            </a:endParaRPr>
          </a:p>
          <a:p>
            <a:r>
              <a:rPr kumimoji="1" lang="zh-CN" altLang="zh-CN" dirty="0">
                <a:latin typeface="+mn-lt"/>
                <a:ea typeface="+mn-ea"/>
                <a:cs typeface="+mn-cs"/>
              </a:rPr>
              <a:t>如果是顺序写文件，则每写完一个数据后，文件标记顺序向后移一个位置，然后在下一次执行写操作时把数据写入指针所指的位置。直到把全部数据写完，此时文件位置标记在最后一个数据之后</a:t>
            </a:r>
            <a:endParaRPr kumimoji="1" lang="zh-CN" altLang="zh-CN" dirty="0">
              <a:latin typeface="+mn-lt"/>
              <a:ea typeface="+mn-ea"/>
              <a:cs typeface="+mn-cs"/>
            </a:endParaRPr>
          </a:p>
        </p:txBody>
      </p:sp>
      <p:pic>
        <p:nvPicPr>
          <p:cNvPr id="83972"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2947" name="Rectangle 3"/>
          <p:cNvSpPr>
            <a:spLocks noGrp="1"/>
          </p:cNvSpPr>
          <p:nvPr>
            <p:ph idx="1"/>
          </p:nvPr>
        </p:nvSpPr>
        <p:spPr>
          <a:xfrm>
            <a:off x="2381250" y="1714500"/>
            <a:ext cx="7643813" cy="4643438"/>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文件位置标记</a:t>
            </a:r>
            <a:endParaRPr kumimoji="1" lang="en-US" altLang="zh-CN" dirty="0">
              <a:latin typeface="+mn-lt"/>
              <a:ea typeface="+mn-ea"/>
              <a:cs typeface="+mn-cs"/>
            </a:endParaRPr>
          </a:p>
          <a:p>
            <a:r>
              <a:rPr kumimoji="1" lang="zh-CN" altLang="zh-CN" dirty="0">
                <a:latin typeface="+mn-lt"/>
                <a:ea typeface="+mn-ea"/>
                <a:cs typeface="+mn-cs"/>
              </a:rPr>
              <a:t>可以根据读写的需要，人为地移动了文件标记的位置。文件标记可以向前移、向后移，移到文件头或文件尾，然后对该位置进行读写</a:t>
            </a:r>
            <a:r>
              <a:rPr kumimoji="1" lang="en-US" altLang="zh-CN" dirty="0">
                <a:latin typeface="+mn-lt"/>
                <a:ea typeface="+mn-ea"/>
                <a:cs typeface="+mn-cs"/>
              </a:rPr>
              <a:t>——</a:t>
            </a:r>
            <a:r>
              <a:rPr kumimoji="1" lang="zh-CN" altLang="zh-CN" dirty="0">
                <a:solidFill>
                  <a:srgbClr val="9D138D"/>
                </a:solidFill>
                <a:latin typeface="+mn-lt"/>
                <a:ea typeface="+mn-ea"/>
                <a:cs typeface="+mn-cs"/>
              </a:rPr>
              <a:t>随机读写</a:t>
            </a:r>
            <a:endParaRPr kumimoji="1" lang="en-US" altLang="zh-CN" dirty="0">
              <a:solidFill>
                <a:srgbClr val="9D138D"/>
              </a:solidFill>
              <a:latin typeface="+mn-lt"/>
              <a:ea typeface="+mn-ea"/>
              <a:cs typeface="+mn-cs"/>
            </a:endParaRPr>
          </a:p>
          <a:p>
            <a:r>
              <a:rPr kumimoji="1" lang="zh-CN" altLang="zh-CN" dirty="0">
                <a:solidFill>
                  <a:srgbClr val="9D138D"/>
                </a:solidFill>
                <a:latin typeface="+mn-lt"/>
                <a:ea typeface="+mn-ea"/>
                <a:cs typeface="+mn-cs"/>
              </a:rPr>
              <a:t>随机读写</a:t>
            </a:r>
            <a:r>
              <a:rPr kumimoji="1" lang="zh-CN" altLang="zh-CN" dirty="0">
                <a:latin typeface="+mn-lt"/>
                <a:ea typeface="+mn-ea"/>
                <a:cs typeface="+mn-cs"/>
              </a:rPr>
              <a:t>可以在任何位置写入数据，在任何位置读取数据</a:t>
            </a:r>
            <a:endParaRPr kumimoji="1" lang="zh-CN" altLang="zh-CN" dirty="0">
              <a:latin typeface="+mn-lt"/>
              <a:ea typeface="+mn-ea"/>
              <a:cs typeface="+mn-cs"/>
            </a:endParaRPr>
          </a:p>
        </p:txBody>
      </p:sp>
      <p:pic>
        <p:nvPicPr>
          <p:cNvPr id="8499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2947">
                                            <p:txEl>
                                              <p:charRg st="74" end="100"/>
                                            </p:txEl>
                                          </p:spTgt>
                                        </p:tgtEl>
                                        <p:attrNameLst>
                                          <p:attrName>style.visibility</p:attrName>
                                        </p:attrNameLst>
                                      </p:cBhvr>
                                      <p:to>
                                        <p:strVal val="visible"/>
                                      </p:to>
                                    </p:set>
                                    <p:animEffect transition="in" filter="blinds(horizontal)">
                                      <p:cBhvr>
                                        <p:cTn id="7" dur="500"/>
                                        <p:tgtEl>
                                          <p:spTgt spid="82947">
                                            <p:txEl>
                                              <p:charRg st="74"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3971" name="Rectangle 3"/>
          <p:cNvSpPr>
            <a:spLocks noGrp="1"/>
          </p:cNvSpPr>
          <p:nvPr>
            <p:ph idx="1"/>
          </p:nvPr>
        </p:nvSpPr>
        <p:spPr>
          <a:xfrm>
            <a:off x="2166938" y="1571625"/>
            <a:ext cx="8143875" cy="385762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 </a:t>
            </a:r>
            <a:r>
              <a:rPr kumimoji="1" lang="zh-CN" altLang="zh-CN" dirty="0">
                <a:latin typeface="+mn-lt"/>
                <a:ea typeface="+mn-ea"/>
                <a:cs typeface="+mn-cs"/>
              </a:rPr>
              <a:t>文件位置标记的定位</a:t>
            </a:r>
            <a:endParaRPr kumimoji="1" lang="en-US" altLang="zh-CN" dirty="0">
              <a:latin typeface="+mn-lt"/>
              <a:ea typeface="+mn-ea"/>
              <a:cs typeface="+mn-cs"/>
            </a:endParaRPr>
          </a:p>
          <a:p>
            <a:pPr lvl="1"/>
            <a:r>
              <a:rPr kumimoji="1" lang="zh-CN" altLang="zh-CN" dirty="0">
                <a:latin typeface="+mn-lt"/>
                <a:ea typeface="+mn-ea"/>
              </a:rPr>
              <a:t>可以强制使文件位置标记指向指定的位置</a:t>
            </a:r>
            <a:endParaRPr kumimoji="1" lang="en-US" altLang="zh-CN" dirty="0">
              <a:latin typeface="+mn-lt"/>
              <a:ea typeface="+mn-ea"/>
            </a:endParaRPr>
          </a:p>
          <a:p>
            <a:pPr lvl="1"/>
            <a:r>
              <a:rPr kumimoji="1" lang="zh-CN" altLang="zh-CN" dirty="0">
                <a:latin typeface="+mn-lt"/>
                <a:ea typeface="+mn-ea"/>
              </a:rPr>
              <a:t>可以用以下函数实现</a:t>
            </a:r>
            <a:r>
              <a:rPr kumimoji="1" lang="zh-CN" altLang="en-US" dirty="0">
                <a:latin typeface="+mn-lt"/>
                <a:ea typeface="+mn-ea"/>
              </a:rPr>
              <a:t>：</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(1)</a:t>
            </a:r>
            <a:r>
              <a:rPr kumimoji="1" lang="zh-CN" altLang="zh-CN" dirty="0">
                <a:latin typeface="+mn-lt"/>
                <a:ea typeface="+mn-ea"/>
              </a:rPr>
              <a:t>用</a:t>
            </a:r>
            <a:r>
              <a:rPr kumimoji="1" lang="en-US" altLang="zh-CN" dirty="0">
                <a:latin typeface="+mn-lt"/>
                <a:ea typeface="+mn-ea"/>
              </a:rPr>
              <a:t>rewind</a:t>
            </a:r>
            <a:r>
              <a:rPr kumimoji="1" lang="zh-CN" altLang="zh-CN" dirty="0">
                <a:latin typeface="+mn-lt"/>
                <a:ea typeface="+mn-ea"/>
              </a:rPr>
              <a:t>函数使文件标记指向文件开头</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   rewind</a:t>
            </a:r>
            <a:r>
              <a:rPr kumimoji="1" lang="zh-CN" altLang="zh-CN" dirty="0">
                <a:latin typeface="+mn-lt"/>
                <a:ea typeface="+mn-ea"/>
              </a:rPr>
              <a:t>函数的作用是使文件标记重新返回文件的开头，此函数没有返回值。</a:t>
            </a:r>
            <a:endParaRPr kumimoji="1" lang="zh-CN" altLang="zh-CN" dirty="0">
              <a:latin typeface="+mn-lt"/>
              <a:ea typeface="+mn-ea"/>
            </a:endParaRPr>
          </a:p>
        </p:txBody>
      </p:sp>
      <p:pic>
        <p:nvPicPr>
          <p:cNvPr id="8602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xEl>
                                              <p:charRg st="13" end="32"/>
                                            </p:txEl>
                                          </p:spTgt>
                                        </p:tgtEl>
                                        <p:attrNameLst>
                                          <p:attrName>style.visibility</p:attrName>
                                        </p:attrNameLst>
                                      </p:cBhvr>
                                      <p:to>
                                        <p:strVal val="visible"/>
                                      </p:to>
                                    </p:set>
                                    <p:animEffect transition="in" filter="blinds(horizontal)">
                                      <p:cBhvr>
                                        <p:cTn id="7" dur="500"/>
                                        <p:tgtEl>
                                          <p:spTgt spid="83971">
                                            <p:txEl>
                                              <p:charRg st="13" end="3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3971">
                                            <p:txEl>
                                              <p:charRg st="32" end="44"/>
                                            </p:txEl>
                                          </p:spTgt>
                                        </p:tgtEl>
                                        <p:attrNameLst>
                                          <p:attrName>style.visibility</p:attrName>
                                        </p:attrNameLst>
                                      </p:cBhvr>
                                      <p:to>
                                        <p:strVal val="visible"/>
                                      </p:to>
                                    </p:set>
                                    <p:animEffect transition="in" filter="blinds(horizontal)">
                                      <p:cBhvr>
                                        <p:cTn id="12" dur="500"/>
                                        <p:tgtEl>
                                          <p:spTgt spid="83971">
                                            <p:txEl>
                                              <p:charRg st="32"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3971">
                                            <p:txEl>
                                              <p:charRg st="44" end="69"/>
                                            </p:txEl>
                                          </p:spTgt>
                                        </p:tgtEl>
                                        <p:attrNameLst>
                                          <p:attrName>style.visibility</p:attrName>
                                        </p:attrNameLst>
                                      </p:cBhvr>
                                      <p:to>
                                        <p:strVal val="visible"/>
                                      </p:to>
                                    </p:set>
                                    <p:animEffect transition="in" filter="blinds(horizontal)">
                                      <p:cBhvr>
                                        <p:cTn id="17" dur="500"/>
                                        <p:tgtEl>
                                          <p:spTgt spid="83971">
                                            <p:txEl>
                                              <p:charRg st="44" end="69"/>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83971">
                                            <p:txEl>
                                              <p:charRg st="69" end="109"/>
                                            </p:txEl>
                                          </p:spTgt>
                                        </p:tgtEl>
                                        <p:attrNameLst>
                                          <p:attrName>style.visibility</p:attrName>
                                        </p:attrNameLst>
                                      </p:cBhvr>
                                      <p:to>
                                        <p:strVal val="visible"/>
                                      </p:to>
                                    </p:set>
                                    <p:animEffect transition="in" filter="blinds(horizontal)">
                                      <p:cBhvr>
                                        <p:cTn id="20" dur="500"/>
                                        <p:tgtEl>
                                          <p:spTgt spid="83971">
                                            <p:txEl>
                                              <p:charRg st="69"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内容占位符 2"/>
          <p:cNvSpPr>
            <a:spLocks noGrp="1"/>
          </p:cNvSpPr>
          <p:nvPr>
            <p:ph idx="1"/>
          </p:nvPr>
        </p:nvSpPr>
        <p:spPr>
          <a:xfrm>
            <a:off x="2063750" y="1285875"/>
            <a:ext cx="8175625" cy="30718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5 </a:t>
            </a:r>
            <a:r>
              <a:rPr kumimoji="1" lang="zh-CN" altLang="zh-CN" dirty="0">
                <a:latin typeface="+mn-lt"/>
                <a:ea typeface="+mn-ea"/>
                <a:cs typeface="+mn-cs"/>
              </a:rPr>
              <a:t>有一个磁盘文件，内有一些信息。要求第一次将它的内容显示在屏幕上，第二次把它复制到另一文件上</a:t>
            </a:r>
            <a:r>
              <a:rPr kumimoji="1" lang="zh-CN" altLang="en-US" dirty="0">
                <a:latin typeface="+mn-lt"/>
                <a:ea typeface="+mn-ea"/>
                <a:cs typeface="+mn-cs"/>
              </a:rPr>
              <a:t>。</a:t>
            </a:r>
            <a:endParaRPr kumimoji="1" lang="en-US" altLang="zh-CN" dirty="0">
              <a:latin typeface="+mn-lt"/>
              <a:ea typeface="+mn-ea"/>
              <a:cs typeface="+mn-cs"/>
            </a:endParaRPr>
          </a:p>
        </p:txBody>
      </p:sp>
      <p:pic>
        <p:nvPicPr>
          <p:cNvPr id="8704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内容占位符 2"/>
          <p:cNvSpPr>
            <a:spLocks noGrp="1"/>
          </p:cNvSpPr>
          <p:nvPr>
            <p:ph idx="1"/>
          </p:nvPr>
        </p:nvSpPr>
        <p:spPr>
          <a:xfrm>
            <a:off x="2095500" y="928688"/>
            <a:ext cx="7675563" cy="4500562"/>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因为在第一次读入完文件内容后，文件标记已指到文件的末尾，如果再接着读数据，就遇到文件结束标志，</a:t>
            </a:r>
            <a:r>
              <a:rPr kumimoji="1" lang="en-US" altLang="zh-CN" dirty="0">
                <a:latin typeface="+mn-lt"/>
                <a:ea typeface="+mn-ea"/>
              </a:rPr>
              <a:t>feof</a:t>
            </a:r>
            <a:r>
              <a:rPr kumimoji="1" lang="zh-CN" altLang="zh-CN" dirty="0">
                <a:latin typeface="+mn-lt"/>
                <a:ea typeface="+mn-ea"/>
              </a:rPr>
              <a:t>函数的值等于</a:t>
            </a:r>
            <a:r>
              <a:rPr kumimoji="1" lang="en-US" altLang="zh-CN" dirty="0">
                <a:latin typeface="+mn-lt"/>
                <a:ea typeface="+mn-ea"/>
              </a:rPr>
              <a:t>1(</a:t>
            </a:r>
            <a:r>
              <a:rPr kumimoji="1" lang="zh-CN" altLang="zh-CN" dirty="0">
                <a:latin typeface="+mn-lt"/>
                <a:ea typeface="+mn-ea"/>
              </a:rPr>
              <a:t>真</a:t>
            </a:r>
            <a:r>
              <a:rPr kumimoji="1" lang="en-US" altLang="zh-CN" dirty="0">
                <a:latin typeface="+mn-lt"/>
                <a:ea typeface="+mn-ea"/>
              </a:rPr>
              <a:t>)</a:t>
            </a:r>
            <a:r>
              <a:rPr kumimoji="1" lang="zh-CN" altLang="zh-CN" dirty="0">
                <a:latin typeface="+mn-lt"/>
                <a:ea typeface="+mn-ea"/>
              </a:rPr>
              <a:t>，无法再读数据</a:t>
            </a:r>
            <a:endParaRPr kumimoji="1" lang="en-US" altLang="zh-CN" dirty="0">
              <a:latin typeface="+mn-lt"/>
              <a:ea typeface="+mn-ea"/>
            </a:endParaRPr>
          </a:p>
          <a:p>
            <a:pPr lvl="1"/>
            <a:r>
              <a:rPr kumimoji="1" lang="zh-CN" altLang="zh-CN" dirty="0">
                <a:latin typeface="+mn-lt"/>
                <a:ea typeface="+mn-ea"/>
              </a:rPr>
              <a:t>必须在程序中用</a:t>
            </a:r>
            <a:r>
              <a:rPr kumimoji="1" lang="en-US" altLang="zh-CN" dirty="0">
                <a:latin typeface="+mn-lt"/>
                <a:ea typeface="+mn-ea"/>
              </a:rPr>
              <a:t>rewind</a:t>
            </a:r>
            <a:r>
              <a:rPr kumimoji="1" lang="zh-CN" altLang="zh-CN" dirty="0">
                <a:latin typeface="+mn-lt"/>
                <a:ea typeface="+mn-ea"/>
              </a:rPr>
              <a:t>函数使位置指针返回文件的开头</a:t>
            </a:r>
            <a:endParaRPr kumimoji="1" lang="zh-CN" altLang="en-US" dirty="0">
              <a:latin typeface="+mn-lt"/>
              <a:ea typeface="+mn-ea"/>
            </a:endParaRPr>
          </a:p>
        </p:txBody>
      </p:sp>
      <p:pic>
        <p:nvPicPr>
          <p:cNvPr id="8806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6018">
                                            <p:txEl>
                                              <p:charRg st="6" end="75"/>
                                            </p:txEl>
                                          </p:spTgt>
                                        </p:tgtEl>
                                        <p:attrNameLst>
                                          <p:attrName>style.visibility</p:attrName>
                                        </p:attrNameLst>
                                      </p:cBhvr>
                                      <p:to>
                                        <p:strVal val="visible"/>
                                      </p:to>
                                    </p:set>
                                    <p:animEffect transition="in" filter="blinds(horizontal)">
                                      <p:cBhvr>
                                        <p:cTn id="7" dur="500"/>
                                        <p:tgtEl>
                                          <p:spTgt spid="86018">
                                            <p:txEl>
                                              <p:charRg st="6" end="7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6018">
                                            <p:txEl>
                                              <p:charRg st="75" end="103"/>
                                            </p:txEl>
                                          </p:spTgt>
                                        </p:tgtEl>
                                        <p:attrNameLst>
                                          <p:attrName>style.visibility</p:attrName>
                                        </p:attrNameLst>
                                      </p:cBhvr>
                                      <p:to>
                                        <p:strVal val="visible"/>
                                      </p:to>
                                    </p:set>
                                    <p:animEffect transition="in" filter="blinds(horizontal)">
                                      <p:cBhvr>
                                        <p:cTn id="12" dur="500"/>
                                        <p:tgtEl>
                                          <p:spTgt spid="86018">
                                            <p:txEl>
                                              <p:charRg st="75"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内容占位符 2"/>
          <p:cNvSpPr>
            <a:spLocks noGrp="1"/>
          </p:cNvSpPr>
          <p:nvPr>
            <p:ph idx="1"/>
          </p:nvPr>
        </p:nvSpPr>
        <p:spPr>
          <a:xfrm>
            <a:off x="2095500" y="428625"/>
            <a:ext cx="8001000" cy="6286500"/>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FILE *fp1,*fp2;</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fp1=fopen(“file1.dat”,“r”);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fp2=fopen(“file2.dat”,“w”);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while(!feof(fp1))   </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putchar(getc(fp1));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putchar(10);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rewind(fp1);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while(!feof(fp1)) </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putc(getc(fp1),fp2);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fclose(fp1);   fclose(fp2);</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8909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166938" y="1571625"/>
            <a:ext cx="8143875" cy="47863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 </a:t>
            </a:r>
            <a:r>
              <a:rPr kumimoji="1" lang="zh-CN" altLang="zh-CN" dirty="0">
                <a:latin typeface="+mn-lt"/>
                <a:ea typeface="+mn-ea"/>
                <a:cs typeface="+mn-cs"/>
              </a:rPr>
              <a:t>文件位置标记的定位</a:t>
            </a:r>
            <a:endParaRPr kumimoji="1" lang="en-US" altLang="zh-CN" dirty="0">
              <a:latin typeface="+mn-lt"/>
              <a:ea typeface="+mn-ea"/>
              <a:cs typeface="+mn-cs"/>
            </a:endParaRPr>
          </a:p>
          <a:p>
            <a:pPr lvl="1"/>
            <a:r>
              <a:rPr kumimoji="1" lang="zh-CN" altLang="zh-CN" dirty="0">
                <a:latin typeface="+mn-lt"/>
                <a:ea typeface="+mn-ea"/>
              </a:rPr>
              <a:t>可以强制使文件标记指向指定的位置</a:t>
            </a:r>
            <a:endParaRPr kumimoji="1" lang="en-US" altLang="zh-CN" dirty="0">
              <a:latin typeface="+mn-lt"/>
              <a:ea typeface="+mn-ea"/>
            </a:endParaRPr>
          </a:p>
          <a:p>
            <a:pPr lvl="1"/>
            <a:r>
              <a:rPr kumimoji="1" lang="zh-CN" altLang="zh-CN" dirty="0">
                <a:latin typeface="+mn-lt"/>
                <a:ea typeface="+mn-ea"/>
              </a:rPr>
              <a:t>可以用以下函数实现</a:t>
            </a:r>
            <a:r>
              <a:rPr kumimoji="1" lang="zh-CN" altLang="en-US" dirty="0">
                <a:latin typeface="+mn-lt"/>
                <a:ea typeface="+mn-ea"/>
              </a:rPr>
              <a:t>：</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用</a:t>
            </a:r>
            <a:r>
              <a:rPr kumimoji="1" lang="en-US" altLang="zh-CN" dirty="0">
                <a:latin typeface="+mn-lt"/>
                <a:ea typeface="+mn-ea"/>
              </a:rPr>
              <a:t>fseek</a:t>
            </a:r>
            <a:r>
              <a:rPr kumimoji="1" lang="zh-CN" altLang="zh-CN" dirty="0">
                <a:latin typeface="+mn-lt"/>
                <a:ea typeface="+mn-ea"/>
              </a:rPr>
              <a:t>函数改变文件标记</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fseek</a:t>
            </a:r>
            <a:r>
              <a:rPr kumimoji="1" lang="zh-CN" altLang="zh-CN" dirty="0">
                <a:latin typeface="+mn-lt"/>
                <a:ea typeface="+mn-ea"/>
              </a:rPr>
              <a:t>函数的调用形式为</a:t>
            </a:r>
            <a:r>
              <a:rPr kumimoji="1" lang="zh-CN" altLang="en-US" dirty="0">
                <a:latin typeface="+mn-lt"/>
                <a:ea typeface="+mn-ea"/>
              </a:rPr>
              <a:t>：</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fseek(</a:t>
            </a:r>
            <a:r>
              <a:rPr kumimoji="1" lang="zh-CN" altLang="zh-CN" dirty="0">
                <a:latin typeface="+mn-lt"/>
                <a:ea typeface="+mn-ea"/>
              </a:rPr>
              <a:t>文件类型指针</a:t>
            </a:r>
            <a:r>
              <a:rPr kumimoji="1" lang="en-US" altLang="zh-CN" dirty="0">
                <a:latin typeface="+mn-lt"/>
                <a:ea typeface="+mn-ea"/>
              </a:rPr>
              <a:t>,</a:t>
            </a:r>
            <a:r>
              <a:rPr kumimoji="1" lang="zh-CN" altLang="zh-CN" dirty="0">
                <a:latin typeface="+mn-lt"/>
                <a:ea typeface="+mn-ea"/>
              </a:rPr>
              <a:t>位移量</a:t>
            </a:r>
            <a:r>
              <a:rPr kumimoji="1" lang="en-US" altLang="zh-CN" dirty="0">
                <a:latin typeface="+mn-lt"/>
                <a:ea typeface="+mn-ea"/>
              </a:rPr>
              <a:t>,</a:t>
            </a:r>
            <a:r>
              <a:rPr kumimoji="1" lang="zh-CN" altLang="zh-CN" dirty="0">
                <a:latin typeface="+mn-lt"/>
                <a:ea typeface="+mn-ea"/>
              </a:rPr>
              <a:t>起始点</a:t>
            </a:r>
            <a:r>
              <a:rPr kumimoji="1" lang="en-US" altLang="zh-CN" dirty="0">
                <a:latin typeface="+mn-lt"/>
                <a:ea typeface="+mn-ea"/>
              </a:rPr>
              <a:t>)</a:t>
            </a:r>
            <a:r>
              <a:rPr kumimoji="1" lang="zh-CN" altLang="zh-CN" dirty="0">
                <a:latin typeface="+mn-lt"/>
                <a:ea typeface="+mn-ea"/>
              </a:rPr>
              <a:t> </a:t>
            </a:r>
            <a:endParaRPr kumimoji="1" lang="zh-CN" altLang="zh-CN" dirty="0">
              <a:latin typeface="+mn-lt"/>
              <a:ea typeface="+mn-ea"/>
            </a:endParaRPr>
          </a:p>
          <a:p>
            <a:pPr lvl="1"/>
            <a:r>
              <a:rPr kumimoji="1" lang="zh-CN" altLang="zh-CN" dirty="0">
                <a:latin typeface="+mn-lt"/>
                <a:ea typeface="+mn-ea"/>
              </a:rPr>
              <a:t>起始点</a:t>
            </a:r>
            <a:r>
              <a:rPr kumimoji="1" lang="en-US" altLang="zh-CN" dirty="0">
                <a:latin typeface="+mn-lt"/>
                <a:ea typeface="+mn-ea"/>
              </a:rPr>
              <a:t>0</a:t>
            </a:r>
            <a:r>
              <a:rPr kumimoji="1" lang="zh-CN" altLang="zh-CN" dirty="0">
                <a:latin typeface="+mn-lt"/>
                <a:ea typeface="+mn-ea"/>
              </a:rPr>
              <a:t>代表“文件开始位置”，</a:t>
            </a:r>
            <a:r>
              <a:rPr kumimoji="1" lang="en-US" altLang="zh-CN" dirty="0">
                <a:latin typeface="+mn-lt"/>
                <a:ea typeface="+mn-ea"/>
              </a:rPr>
              <a:t>1</a:t>
            </a:r>
            <a:r>
              <a:rPr kumimoji="1" lang="zh-CN" altLang="zh-CN" dirty="0">
                <a:latin typeface="+mn-lt"/>
                <a:ea typeface="+mn-ea"/>
              </a:rPr>
              <a:t>为“当前位置”，</a:t>
            </a:r>
            <a:r>
              <a:rPr kumimoji="1" lang="en-US" altLang="zh-CN" dirty="0">
                <a:latin typeface="+mn-lt"/>
                <a:ea typeface="+mn-ea"/>
              </a:rPr>
              <a:t>2</a:t>
            </a:r>
            <a:r>
              <a:rPr kumimoji="1" lang="zh-CN" altLang="zh-CN" dirty="0">
                <a:latin typeface="+mn-lt"/>
                <a:ea typeface="+mn-ea"/>
              </a:rPr>
              <a:t>为“文件末尾位置”</a:t>
            </a:r>
            <a:endParaRPr kumimoji="1" lang="zh-CN" altLang="zh-CN" dirty="0">
              <a:latin typeface="+mn-lt"/>
              <a:ea typeface="+mn-ea"/>
            </a:endParaRPr>
          </a:p>
        </p:txBody>
      </p:sp>
      <p:pic>
        <p:nvPicPr>
          <p:cNvPr id="9011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099">
                                            <p:txEl>
                                              <p:charRg st="42" end="61"/>
                                            </p:txEl>
                                          </p:spTgt>
                                        </p:tgtEl>
                                        <p:attrNameLst>
                                          <p:attrName>style.visibility</p:attrName>
                                        </p:attrNameLst>
                                      </p:cBhvr>
                                      <p:to>
                                        <p:strVal val="visible"/>
                                      </p:to>
                                    </p:set>
                                    <p:animEffect transition="in" filter="blinds(horizontal)">
                                      <p:cBhvr>
                                        <p:cTn id="7" dur="500"/>
                                        <p:tgtEl>
                                          <p:spTgt spid="4099">
                                            <p:txEl>
                                              <p:charRg st="42" end="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9">
                                            <p:txEl>
                                              <p:charRg st="61" end="77"/>
                                            </p:txEl>
                                          </p:spTgt>
                                        </p:tgtEl>
                                        <p:attrNameLst>
                                          <p:attrName>style.visibility</p:attrName>
                                        </p:attrNameLst>
                                      </p:cBhvr>
                                      <p:to>
                                        <p:strVal val="visible"/>
                                      </p:to>
                                    </p:set>
                                    <p:animEffect transition="in" filter="blinds(horizontal)">
                                      <p:cBhvr>
                                        <p:cTn id="12" dur="500"/>
                                        <p:tgtEl>
                                          <p:spTgt spid="4099">
                                            <p:txEl>
                                              <p:charRg st="61" end="77"/>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099">
                                            <p:txEl>
                                              <p:charRg st="77" end="101"/>
                                            </p:txEl>
                                          </p:spTgt>
                                        </p:tgtEl>
                                        <p:attrNameLst>
                                          <p:attrName>style.visibility</p:attrName>
                                        </p:attrNameLst>
                                      </p:cBhvr>
                                      <p:to>
                                        <p:strVal val="visible"/>
                                      </p:to>
                                    </p:set>
                                    <p:animEffect transition="in" filter="blinds(horizontal)">
                                      <p:cBhvr>
                                        <p:cTn id="15" dur="500"/>
                                        <p:tgtEl>
                                          <p:spTgt spid="4099">
                                            <p:txEl>
                                              <p:charRg st="77" end="10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099">
                                            <p:txEl>
                                              <p:charRg st="101" end="136"/>
                                            </p:txEl>
                                          </p:spTgt>
                                        </p:tgtEl>
                                        <p:attrNameLst>
                                          <p:attrName>style.visibility</p:attrName>
                                        </p:attrNameLst>
                                      </p:cBhvr>
                                      <p:to>
                                        <p:strVal val="visible"/>
                                      </p:to>
                                    </p:set>
                                    <p:animEffect transition="in" filter="blinds(horizontal)">
                                      <p:cBhvr>
                                        <p:cTn id="18" dur="500"/>
                                        <p:tgtEl>
                                          <p:spTgt spid="4099">
                                            <p:txEl>
                                              <p:charRg st="101"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Rectangle 3"/>
          <p:cNvSpPr>
            <a:spLocks noGrp="1"/>
          </p:cNvSpPr>
          <p:nvPr>
            <p:ph idx="1"/>
          </p:nvPr>
        </p:nvSpPr>
        <p:spPr>
          <a:xfrm>
            <a:off x="2166938" y="1571625"/>
            <a:ext cx="8143875" cy="785813"/>
          </a:xfrm>
        </p:spPr>
        <p:txBody>
          <a:bodyPr vert="horz" wrap="square" lIns="91440" tIns="45720" rIns="91440" bIns="45720" anchor="t" anchorCtr="0"/>
          <a:p>
            <a:r>
              <a:rPr kumimoji="1" lang="zh-CN" altLang="zh-CN" dirty="0">
                <a:latin typeface="+mn-lt"/>
                <a:ea typeface="+mn-ea"/>
                <a:cs typeface="+mn-cs"/>
              </a:rPr>
              <a:t>Ｃ标准指定的名字</a:t>
            </a:r>
            <a:endParaRPr kumimoji="1" lang="zh-CN" altLang="zh-CN" dirty="0">
              <a:latin typeface="+mn-lt"/>
              <a:ea typeface="+mn-ea"/>
              <a:cs typeface="+mn-cs"/>
            </a:endParaRPr>
          </a:p>
        </p:txBody>
      </p:sp>
      <p:graphicFrame>
        <p:nvGraphicFramePr>
          <p:cNvPr id="5" name="表格 4"/>
          <p:cNvGraphicFramePr>
            <a:graphicFrameLocks noGrp="1"/>
          </p:cNvGraphicFramePr>
          <p:nvPr/>
        </p:nvGraphicFramePr>
        <p:xfrm>
          <a:off x="2595563" y="2428875"/>
          <a:ext cx="7216140" cy="2428892"/>
        </p:xfrm>
        <a:graphic>
          <a:graphicData uri="http://schemas.openxmlformats.org/drawingml/2006/table">
            <a:tbl>
              <a:tblPr/>
              <a:tblGrid>
                <a:gridCol w="2405380"/>
                <a:gridCol w="2405380"/>
                <a:gridCol w="2405380"/>
              </a:tblGrid>
              <a:tr h="607223">
                <a:tc>
                  <a:txBody>
                    <a:bodyPr/>
                    <a:lstStyle/>
                    <a:p>
                      <a:pPr algn="ctr">
                        <a:spcAft>
                          <a:spcPts val="0"/>
                        </a:spcAft>
                      </a:pPr>
                      <a:r>
                        <a:rPr lang="zh-CN" sz="2800" b="1" kern="100">
                          <a:latin typeface="Times New Roman" panose="02020603050405020304"/>
                          <a:ea typeface="宋体" panose="02010600030101010101" pitchFamily="2" charset="-122"/>
                          <a:cs typeface="Times New Roman" panose="02020603050405020304"/>
                        </a:rPr>
                        <a:t>起始点</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Times New Roman" panose="02020603050405020304"/>
                          <a:ea typeface="宋体" panose="02010600030101010101" pitchFamily="2" charset="-122"/>
                          <a:cs typeface="Times New Roman" panose="02020603050405020304"/>
                        </a:rPr>
                        <a:t>名</a:t>
                      </a:r>
                      <a:r>
                        <a:rPr lang="en-US" sz="2800" b="1" kern="100">
                          <a:latin typeface="Times New Roman" panose="02020603050405020304"/>
                          <a:ea typeface="宋体" panose="02010600030101010101" pitchFamily="2" charset="-122"/>
                          <a:cs typeface="Times New Roman" panose="02020603050405020304"/>
                        </a:rPr>
                        <a:t>  </a:t>
                      </a:r>
                      <a:r>
                        <a:rPr lang="zh-CN" sz="2800" b="1" kern="100">
                          <a:latin typeface="Times New Roman" panose="02020603050405020304"/>
                          <a:ea typeface="宋体" panose="02010600030101010101" pitchFamily="2" charset="-122"/>
                          <a:cs typeface="Times New Roman" panose="02020603050405020304"/>
                        </a:rPr>
                        <a:t>字</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Times New Roman" panose="02020603050405020304"/>
                          <a:ea typeface="宋体" panose="02010600030101010101" pitchFamily="2" charset="-122"/>
                          <a:cs typeface="Times New Roman" panose="02020603050405020304"/>
                        </a:rPr>
                        <a:t>用数字代表</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7223">
                <a:tc>
                  <a:txBody>
                    <a:bodyPr/>
                    <a:lstStyle/>
                    <a:p>
                      <a:pPr algn="ctr">
                        <a:spcAft>
                          <a:spcPts val="0"/>
                        </a:spcAft>
                      </a:pPr>
                      <a:r>
                        <a:rPr lang="zh-CN" sz="2800" b="1" kern="100">
                          <a:latin typeface="Times New Roman" panose="02020603050405020304"/>
                          <a:ea typeface="宋体" panose="02010600030101010101" pitchFamily="2" charset="-122"/>
                          <a:cs typeface="Times New Roman" panose="02020603050405020304"/>
                        </a:rPr>
                        <a:t>文件开始位置</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Times New Roman" panose="02020603050405020304"/>
                          <a:ea typeface="宋体" panose="02010600030101010101" pitchFamily="2" charset="-122"/>
                          <a:cs typeface="Times New Roman" panose="02020603050405020304"/>
                        </a:rPr>
                        <a:t>SEEK_SET</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Times New Roman" panose="02020603050405020304"/>
                          <a:ea typeface="宋体" panose="02010600030101010101" pitchFamily="2" charset="-122"/>
                          <a:cs typeface="Times New Roman" panose="02020603050405020304"/>
                        </a:rPr>
                        <a:t>0</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7223">
                <a:tc>
                  <a:txBody>
                    <a:bodyPr/>
                    <a:lstStyle/>
                    <a:p>
                      <a:pPr algn="ctr">
                        <a:spcAft>
                          <a:spcPts val="0"/>
                        </a:spcAft>
                      </a:pPr>
                      <a:r>
                        <a:rPr lang="zh-CN" sz="2800" b="1" kern="100">
                          <a:latin typeface="Times New Roman" panose="02020603050405020304"/>
                          <a:ea typeface="宋体" panose="02010600030101010101" pitchFamily="2" charset="-122"/>
                          <a:cs typeface="Times New Roman" panose="02020603050405020304"/>
                        </a:rPr>
                        <a:t>文件当前位置</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Times New Roman" panose="02020603050405020304"/>
                          <a:ea typeface="宋体" panose="02010600030101010101" pitchFamily="2" charset="-122"/>
                          <a:cs typeface="Times New Roman" panose="02020603050405020304"/>
                        </a:rPr>
                        <a:t>SEEK_CUR</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Times New Roman" panose="02020603050405020304"/>
                          <a:ea typeface="宋体" panose="02010600030101010101" pitchFamily="2" charset="-122"/>
                          <a:cs typeface="Times New Roman" panose="02020603050405020304"/>
                        </a:rPr>
                        <a:t>1</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7223">
                <a:tc>
                  <a:txBody>
                    <a:bodyPr/>
                    <a:lstStyle/>
                    <a:p>
                      <a:pPr algn="ctr">
                        <a:spcAft>
                          <a:spcPts val="0"/>
                        </a:spcAft>
                      </a:pPr>
                      <a:r>
                        <a:rPr lang="zh-CN" sz="2800" b="1" kern="100">
                          <a:latin typeface="Times New Roman" panose="02020603050405020304"/>
                          <a:ea typeface="宋体" panose="02010600030101010101" pitchFamily="2" charset="-122"/>
                          <a:cs typeface="Times New Roman" panose="02020603050405020304"/>
                        </a:rPr>
                        <a:t>文件末尾位置</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Times New Roman" panose="02020603050405020304"/>
                          <a:ea typeface="宋体" panose="02010600030101010101" pitchFamily="2" charset="-122"/>
                          <a:cs typeface="Times New Roman" panose="02020603050405020304"/>
                        </a:rPr>
                        <a:t>SEEK_END</a:t>
                      </a:r>
                      <a:endParaRPr lang="zh-CN" sz="28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Times New Roman" panose="02020603050405020304"/>
                          <a:ea typeface="宋体" panose="02010600030101010101" pitchFamily="2" charset="-122"/>
                          <a:cs typeface="Times New Roman" panose="02020603050405020304"/>
                        </a:rPr>
                        <a:t>2</a:t>
                      </a:r>
                      <a:endParaRPr lang="zh-CN" sz="28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116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什么是文件</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095500" y="1571625"/>
            <a:ext cx="8143875" cy="4786313"/>
          </a:xfrm>
        </p:spPr>
        <p:txBody>
          <a:bodyPr vert="horz" wrap="square" lIns="91440" tIns="45720" rIns="91440" bIns="45720" anchor="t" anchorCtr="0"/>
          <a:p>
            <a:r>
              <a:rPr kumimoji="1" lang="zh-CN" altLang="zh-CN" dirty="0">
                <a:latin typeface="+mn-lt"/>
                <a:ea typeface="+mn-ea"/>
                <a:cs typeface="+mn-cs"/>
              </a:rPr>
              <a:t>“</a:t>
            </a:r>
            <a:r>
              <a:rPr kumimoji="1" lang="zh-CN" altLang="zh-CN" dirty="0">
                <a:solidFill>
                  <a:srgbClr val="C00000"/>
                </a:solidFill>
                <a:latin typeface="+mn-lt"/>
                <a:ea typeface="+mn-ea"/>
                <a:cs typeface="+mn-cs"/>
              </a:rPr>
              <a:t>文件</a:t>
            </a:r>
            <a:r>
              <a:rPr kumimoji="1" lang="zh-CN" altLang="zh-CN" dirty="0">
                <a:latin typeface="+mn-lt"/>
                <a:ea typeface="+mn-ea"/>
                <a:cs typeface="+mn-cs"/>
              </a:rPr>
              <a:t>”指存储在外部介质上数据的集合</a:t>
            </a:r>
            <a:endParaRPr kumimoji="1" lang="en-US" altLang="zh-CN">
              <a:latin typeface="+mn-lt"/>
              <a:ea typeface="+mn-ea"/>
              <a:cs typeface="+mn-cs"/>
            </a:endParaRPr>
          </a:p>
          <a:p>
            <a:pPr lvl="1"/>
            <a:r>
              <a:rPr kumimoji="1" lang="zh-CN" altLang="zh-CN" dirty="0">
                <a:latin typeface="+mn-lt"/>
                <a:ea typeface="+mn-ea"/>
              </a:rPr>
              <a:t>一批数据是以文件的形式存放在外部介质上的</a:t>
            </a:r>
            <a:endParaRPr kumimoji="1" lang="en-US" altLang="zh-CN">
              <a:latin typeface="+mn-lt"/>
              <a:ea typeface="+mn-ea"/>
            </a:endParaRPr>
          </a:p>
          <a:p>
            <a:pPr lvl="1"/>
            <a:r>
              <a:rPr kumimoji="1" lang="zh-CN" altLang="zh-CN" dirty="0">
                <a:latin typeface="+mn-lt"/>
                <a:ea typeface="+mn-ea"/>
              </a:rPr>
              <a:t>操作系统是以文件为单位对数据进行管理</a:t>
            </a:r>
            <a:endParaRPr kumimoji="1" lang="en-US" altLang="zh-CN">
              <a:latin typeface="+mn-lt"/>
              <a:ea typeface="+mn-ea"/>
            </a:endParaRPr>
          </a:p>
          <a:p>
            <a:pPr lvl="1"/>
            <a:r>
              <a:rPr kumimoji="1" lang="zh-CN" altLang="zh-CN" dirty="0">
                <a:latin typeface="+mn-lt"/>
                <a:ea typeface="+mn-ea"/>
              </a:rPr>
              <a:t>想找存放在外部介质上的数据，先按文件名找到所指定的文件，然后再从该文件读数据</a:t>
            </a:r>
            <a:endParaRPr kumimoji="1" lang="en-US" altLang="zh-CN">
              <a:latin typeface="+mn-lt"/>
              <a:ea typeface="+mn-ea"/>
            </a:endParaRPr>
          </a:p>
          <a:p>
            <a:pPr lvl="1"/>
            <a:r>
              <a:rPr kumimoji="1" lang="zh-CN" altLang="zh-CN" dirty="0">
                <a:latin typeface="+mn-lt"/>
                <a:ea typeface="+mn-ea"/>
              </a:rPr>
              <a:t>要向外部介质上存储数据也必须先建立一个文件（以文件名作为标志），才能向它输出数据</a:t>
            </a:r>
            <a:endParaRPr kumimoji="1" lang="en-US" altLang="zh-CN">
              <a:solidFill>
                <a:srgbClr val="C00000"/>
              </a:solidFill>
              <a:latin typeface="+mn-lt"/>
              <a:ea typeface="+mn-ea"/>
            </a:endParaRPr>
          </a:p>
        </p:txBody>
      </p:sp>
      <p:pic>
        <p:nvPicPr>
          <p:cNvPr id="922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19" end="40"/>
                                            </p:txEl>
                                          </p:spTgt>
                                        </p:tgtEl>
                                        <p:attrNameLst>
                                          <p:attrName>style.visibility</p:attrName>
                                        </p:attrNameLst>
                                      </p:cBhvr>
                                      <p:to>
                                        <p:strVal val="visible"/>
                                      </p:to>
                                    </p:set>
                                    <p:animEffect transition="in" filter="blinds(horizontal)">
                                      <p:cBhvr>
                                        <p:cTn id="7" dur="500"/>
                                        <p:tgtEl>
                                          <p:spTgt spid="9219">
                                            <p:txEl>
                                              <p:charRg st="19"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40" end="59"/>
                                            </p:txEl>
                                          </p:spTgt>
                                        </p:tgtEl>
                                        <p:attrNameLst>
                                          <p:attrName>style.visibility</p:attrName>
                                        </p:attrNameLst>
                                      </p:cBhvr>
                                      <p:to>
                                        <p:strVal val="visible"/>
                                      </p:to>
                                    </p:set>
                                    <p:animEffect transition="in" filter="blinds(horizontal)">
                                      <p:cBhvr>
                                        <p:cTn id="12" dur="500"/>
                                        <p:tgtEl>
                                          <p:spTgt spid="9219">
                                            <p:txEl>
                                              <p:charRg st="40" end="5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59" end="98"/>
                                            </p:txEl>
                                          </p:spTgt>
                                        </p:tgtEl>
                                        <p:attrNameLst>
                                          <p:attrName>style.visibility</p:attrName>
                                        </p:attrNameLst>
                                      </p:cBhvr>
                                      <p:to>
                                        <p:strVal val="visible"/>
                                      </p:to>
                                    </p:set>
                                    <p:animEffect transition="in" filter="blinds(horizontal)">
                                      <p:cBhvr>
                                        <p:cTn id="17" dur="500"/>
                                        <p:tgtEl>
                                          <p:spTgt spid="9219">
                                            <p:txEl>
                                              <p:charRg st="59" end="9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9">
                                            <p:txEl>
                                              <p:charRg st="98" end="139"/>
                                            </p:txEl>
                                          </p:spTgt>
                                        </p:tgtEl>
                                        <p:attrNameLst>
                                          <p:attrName>style.visibility</p:attrName>
                                        </p:attrNameLst>
                                      </p:cBhvr>
                                      <p:to>
                                        <p:strVal val="visible"/>
                                      </p:to>
                                    </p:set>
                                    <p:animEffect transition="in" filter="blinds(horizontal)">
                                      <p:cBhvr>
                                        <p:cTn id="22" dur="500"/>
                                        <p:tgtEl>
                                          <p:spTgt spid="9219">
                                            <p:txEl>
                                              <p:charRg st="98" end="1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3"/>
          <p:cNvSpPr>
            <a:spLocks noGrp="1"/>
          </p:cNvSpPr>
          <p:nvPr>
            <p:ph idx="1"/>
          </p:nvPr>
        </p:nvSpPr>
        <p:spPr>
          <a:xfrm>
            <a:off x="2166938" y="642938"/>
            <a:ext cx="8143875" cy="5715000"/>
          </a:xfrm>
        </p:spPr>
        <p:txBody>
          <a:bodyPr vert="horz" wrap="square" lIns="91440" tIns="45720" rIns="91440" bIns="45720" anchor="t" anchorCtr="0"/>
          <a:p>
            <a:r>
              <a:rPr kumimoji="1" lang="zh-CN" altLang="zh-CN" dirty="0">
                <a:latin typeface="+mn-lt"/>
                <a:ea typeface="+mn-ea"/>
                <a:cs typeface="+mn-cs"/>
              </a:rPr>
              <a:t>位移量指以起始点为基点，向前移动的字节数。位移量应是</a:t>
            </a:r>
            <a:r>
              <a:rPr kumimoji="1" lang="en-US" altLang="zh-CN" dirty="0">
                <a:latin typeface="+mn-lt"/>
                <a:ea typeface="+mn-ea"/>
                <a:cs typeface="+mn-cs"/>
              </a:rPr>
              <a:t>long</a:t>
            </a:r>
            <a:r>
              <a:rPr kumimoji="1" lang="zh-CN" altLang="zh-CN" dirty="0">
                <a:latin typeface="+mn-lt"/>
                <a:ea typeface="+mn-ea"/>
                <a:cs typeface="+mn-cs"/>
              </a:rPr>
              <a:t>型数据</a:t>
            </a:r>
            <a:r>
              <a:rPr kumimoji="1" lang="en-US" altLang="zh-CN" dirty="0">
                <a:latin typeface="+mn-lt"/>
                <a:ea typeface="+mn-ea"/>
                <a:cs typeface="+mn-cs"/>
              </a:rPr>
              <a:t>(</a:t>
            </a:r>
            <a:r>
              <a:rPr kumimoji="1" lang="zh-CN" altLang="zh-CN" dirty="0">
                <a:latin typeface="+mn-lt"/>
                <a:ea typeface="+mn-ea"/>
                <a:cs typeface="+mn-cs"/>
              </a:rPr>
              <a:t>在数字的末尾加一个字母</a:t>
            </a:r>
            <a:r>
              <a:rPr kumimoji="1" lang="en-US" altLang="zh-CN" dirty="0">
                <a:latin typeface="+mn-lt"/>
                <a:ea typeface="+mn-ea"/>
                <a:cs typeface="+mn-cs"/>
              </a:rPr>
              <a:t>L)</a:t>
            </a:r>
            <a:r>
              <a:rPr kumimoji="1" lang="zh-CN" altLang="zh-CN" dirty="0">
                <a:latin typeface="+mn-lt"/>
                <a:ea typeface="+mn-ea"/>
                <a:cs typeface="+mn-cs"/>
              </a:rPr>
              <a:t>。</a:t>
            </a:r>
            <a:r>
              <a:rPr kumimoji="1" lang="zh-CN" altLang="zh-CN" sz="2800" dirty="0">
                <a:latin typeface="+mn-lt"/>
                <a:ea typeface="+mn-ea"/>
                <a:cs typeface="+mn-cs"/>
              </a:rPr>
              <a:t></a:t>
            </a:r>
            <a:endParaRPr kumimoji="1" lang="zh-CN" altLang="zh-CN" sz="2800" dirty="0">
              <a:latin typeface="+mn-lt"/>
              <a:ea typeface="+mn-ea"/>
              <a:cs typeface="+mn-cs"/>
            </a:endParaRPr>
          </a:p>
          <a:p>
            <a:r>
              <a:rPr kumimoji="1" lang="en-US" altLang="zh-CN" dirty="0">
                <a:latin typeface="+mn-lt"/>
                <a:ea typeface="+mn-ea"/>
                <a:cs typeface="+mn-cs"/>
              </a:rPr>
              <a:t>fseek</a:t>
            </a:r>
            <a:r>
              <a:rPr kumimoji="1" lang="zh-CN" altLang="zh-CN" dirty="0">
                <a:latin typeface="+mn-lt"/>
                <a:ea typeface="+mn-ea"/>
                <a:cs typeface="+mn-cs"/>
              </a:rPr>
              <a:t>函数一般用于二进制文件。下面是</a:t>
            </a:r>
            <a:r>
              <a:rPr kumimoji="1" lang="en-US" altLang="zh-CN" dirty="0">
                <a:latin typeface="+mn-lt"/>
                <a:ea typeface="+mn-ea"/>
                <a:cs typeface="+mn-cs"/>
              </a:rPr>
              <a:t>fseek</a:t>
            </a:r>
            <a:r>
              <a:rPr kumimoji="1" lang="zh-CN" altLang="zh-CN" dirty="0">
                <a:latin typeface="+mn-lt"/>
                <a:ea typeface="+mn-ea"/>
                <a:cs typeface="+mn-cs"/>
              </a:rPr>
              <a:t>函数调用的几个例子：</a:t>
            </a:r>
            <a:r>
              <a:rPr kumimoji="1" lang="en-US" altLang="zh-CN" dirty="0">
                <a:latin typeface="+mn-lt"/>
                <a:ea typeface="+mn-ea"/>
                <a:cs typeface="+mn-cs"/>
              </a:rPr>
              <a:t> </a:t>
            </a:r>
            <a:endParaRPr kumimoji="1" lang="zh-CN" altLang="zh-CN" dirty="0">
              <a:latin typeface="+mn-lt"/>
              <a:ea typeface="+mn-ea"/>
              <a:cs typeface="+mn-cs"/>
            </a:endParaRPr>
          </a:p>
          <a:p>
            <a:pPr lvl="1"/>
            <a:r>
              <a:rPr kumimoji="1" lang="en-US" altLang="zh-CN" dirty="0">
                <a:latin typeface="+mn-lt"/>
                <a:ea typeface="+mn-ea"/>
              </a:rPr>
              <a:t>fseek (fp,100L,0); </a:t>
            </a:r>
            <a:r>
              <a:rPr kumimoji="1" lang="zh-CN" altLang="zh-CN" dirty="0">
                <a:latin typeface="+mn-lt"/>
                <a:ea typeface="+mn-ea"/>
              </a:rPr>
              <a:t></a:t>
            </a:r>
            <a:endParaRPr kumimoji="1" lang="zh-CN" altLang="zh-CN" dirty="0">
              <a:latin typeface="+mn-lt"/>
              <a:ea typeface="+mn-ea"/>
            </a:endParaRPr>
          </a:p>
          <a:p>
            <a:pPr lvl="1"/>
            <a:r>
              <a:rPr kumimoji="1" lang="en-US" altLang="zh-CN" dirty="0">
                <a:latin typeface="+mn-lt"/>
                <a:ea typeface="+mn-ea"/>
              </a:rPr>
              <a:t>fseek (fp,50L,1); </a:t>
            </a:r>
            <a:r>
              <a:rPr kumimoji="1" lang="zh-CN" altLang="zh-CN" dirty="0">
                <a:latin typeface="+mn-lt"/>
                <a:ea typeface="+mn-ea"/>
              </a:rPr>
              <a:t></a:t>
            </a:r>
            <a:endParaRPr kumimoji="1" lang="zh-CN" altLang="zh-CN" dirty="0">
              <a:latin typeface="+mn-lt"/>
              <a:ea typeface="+mn-ea"/>
            </a:endParaRPr>
          </a:p>
          <a:p>
            <a:pPr lvl="1"/>
            <a:r>
              <a:rPr kumimoji="1" lang="en-US" altLang="zh-CN" dirty="0">
                <a:latin typeface="+mn-lt"/>
                <a:ea typeface="+mn-ea"/>
              </a:rPr>
              <a:t>fseek (fp,-10L,2); </a:t>
            </a:r>
            <a:endParaRPr kumimoji="1" lang="zh-CN" altLang="zh-CN" dirty="0">
              <a:latin typeface="+mn-lt"/>
              <a:ea typeface="+mn-ea"/>
            </a:endParaRPr>
          </a:p>
        </p:txBody>
      </p:sp>
      <p:pic>
        <p:nvPicPr>
          <p:cNvPr id="9216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0114">
                                            <p:txEl>
                                              <p:charRg st="50" end="87"/>
                                            </p:txEl>
                                          </p:spTgt>
                                        </p:tgtEl>
                                        <p:attrNameLst>
                                          <p:attrName>style.visibility</p:attrName>
                                        </p:attrNameLst>
                                      </p:cBhvr>
                                      <p:to>
                                        <p:strVal val="visible"/>
                                      </p:to>
                                    </p:set>
                                    <p:animEffect transition="in" filter="blinds(horizontal)">
                                      <p:cBhvr>
                                        <p:cTn id="7" dur="500"/>
                                        <p:tgtEl>
                                          <p:spTgt spid="90114">
                                            <p:txEl>
                                              <p:charRg st="50" end="8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0114">
                                            <p:txEl>
                                              <p:charRg st="87" end="108"/>
                                            </p:txEl>
                                          </p:spTgt>
                                        </p:tgtEl>
                                        <p:attrNameLst>
                                          <p:attrName>style.visibility</p:attrName>
                                        </p:attrNameLst>
                                      </p:cBhvr>
                                      <p:to>
                                        <p:strVal val="visible"/>
                                      </p:to>
                                    </p:set>
                                    <p:animEffect transition="in" filter="blinds(horizontal)">
                                      <p:cBhvr>
                                        <p:cTn id="10" dur="500"/>
                                        <p:tgtEl>
                                          <p:spTgt spid="90114">
                                            <p:txEl>
                                              <p:charRg st="87" end="10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0114">
                                            <p:txEl>
                                              <p:charRg st="108" end="128"/>
                                            </p:txEl>
                                          </p:spTgt>
                                        </p:tgtEl>
                                        <p:attrNameLst>
                                          <p:attrName>style.visibility</p:attrName>
                                        </p:attrNameLst>
                                      </p:cBhvr>
                                      <p:to>
                                        <p:strVal val="visible"/>
                                      </p:to>
                                    </p:set>
                                    <p:animEffect transition="in" filter="blinds(horizontal)">
                                      <p:cBhvr>
                                        <p:cTn id="13" dur="500"/>
                                        <p:tgtEl>
                                          <p:spTgt spid="90114">
                                            <p:txEl>
                                              <p:charRg st="108" end="128"/>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0114">
                                            <p:txEl>
                                              <p:charRg st="128" end="148"/>
                                            </p:txEl>
                                          </p:spTgt>
                                        </p:tgtEl>
                                        <p:attrNameLst>
                                          <p:attrName>style.visibility</p:attrName>
                                        </p:attrNameLst>
                                      </p:cBhvr>
                                      <p:to>
                                        <p:strVal val="visible"/>
                                      </p:to>
                                    </p:set>
                                    <p:animEffect transition="in" filter="blinds(horizontal)">
                                      <p:cBhvr>
                                        <p:cTn id="16" dur="500"/>
                                        <p:tgtEl>
                                          <p:spTgt spid="90114">
                                            <p:txEl>
                                              <p:charRg st="128"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文件位置标记及其定位</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166938" y="1571625"/>
            <a:ext cx="8143875" cy="47863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 </a:t>
            </a:r>
            <a:r>
              <a:rPr kumimoji="1" lang="zh-CN" altLang="zh-CN" dirty="0">
                <a:latin typeface="+mn-lt"/>
                <a:ea typeface="+mn-ea"/>
                <a:cs typeface="+mn-cs"/>
              </a:rPr>
              <a:t>文件位置标记的定位</a:t>
            </a:r>
            <a:endParaRPr kumimoji="1" lang="en-US" altLang="zh-CN" dirty="0">
              <a:latin typeface="+mn-lt"/>
              <a:ea typeface="+mn-ea"/>
              <a:cs typeface="+mn-cs"/>
            </a:endParaRPr>
          </a:p>
          <a:p>
            <a:pPr lvl="1"/>
            <a:r>
              <a:rPr kumimoji="1" lang="zh-CN" altLang="zh-CN" dirty="0">
                <a:latin typeface="+mn-lt"/>
                <a:ea typeface="+mn-ea"/>
              </a:rPr>
              <a:t>可以强制使文件位置标记指向指定的位置</a:t>
            </a:r>
            <a:endParaRPr kumimoji="1" lang="en-US" altLang="zh-CN" dirty="0">
              <a:latin typeface="+mn-lt"/>
              <a:ea typeface="+mn-ea"/>
            </a:endParaRPr>
          </a:p>
          <a:p>
            <a:pPr lvl="1"/>
            <a:r>
              <a:rPr kumimoji="1" lang="zh-CN" altLang="zh-CN" dirty="0">
                <a:latin typeface="+mn-lt"/>
                <a:ea typeface="+mn-ea"/>
              </a:rPr>
              <a:t>可以用以下函数实现</a:t>
            </a:r>
            <a:r>
              <a:rPr kumimoji="1" lang="zh-CN" altLang="en-US" dirty="0">
                <a:latin typeface="+mn-lt"/>
                <a:ea typeface="+mn-ea"/>
              </a:rPr>
              <a:t>：</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(3) </a:t>
            </a:r>
            <a:r>
              <a:rPr kumimoji="1" lang="zh-CN" altLang="zh-CN" dirty="0">
                <a:latin typeface="+mn-lt"/>
                <a:ea typeface="+mn-ea"/>
              </a:rPr>
              <a:t>用</a:t>
            </a:r>
            <a:r>
              <a:rPr kumimoji="1" lang="en-US" altLang="zh-CN" dirty="0">
                <a:latin typeface="+mn-lt"/>
                <a:ea typeface="+mn-ea"/>
              </a:rPr>
              <a:t>ftell</a:t>
            </a:r>
            <a:r>
              <a:rPr kumimoji="1" lang="zh-CN" altLang="zh-CN" dirty="0">
                <a:latin typeface="+mn-lt"/>
                <a:ea typeface="+mn-ea"/>
              </a:rPr>
              <a:t>函数测定文件位置标记的当前位置</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ftell</a:t>
            </a:r>
            <a:r>
              <a:rPr kumimoji="1" lang="zh-CN" altLang="zh-CN" dirty="0">
                <a:latin typeface="+mn-lt"/>
                <a:ea typeface="+mn-ea"/>
              </a:rPr>
              <a:t>函数的作用是得到流式文件中文件位置标记的当前位置。</a:t>
            </a:r>
            <a:endParaRPr kumimoji="1" lang="zh-CN" altLang="zh-CN" dirty="0">
              <a:latin typeface="+mn-lt"/>
              <a:ea typeface="+mn-ea"/>
            </a:endParaRPr>
          </a:p>
        </p:txBody>
      </p:sp>
      <p:pic>
        <p:nvPicPr>
          <p:cNvPr id="93188"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099">
                                            <p:txEl>
                                              <p:charRg st="44" end="70"/>
                                            </p:txEl>
                                          </p:spTgt>
                                        </p:tgtEl>
                                        <p:attrNameLst>
                                          <p:attrName>style.visibility</p:attrName>
                                        </p:attrNameLst>
                                      </p:cBhvr>
                                      <p:to>
                                        <p:strVal val="visible"/>
                                      </p:to>
                                    </p:set>
                                    <p:animEffect transition="in" filter="blinds(horizontal)">
                                      <p:cBhvr>
                                        <p:cTn id="7" dur="500"/>
                                        <p:tgtEl>
                                          <p:spTgt spid="4099">
                                            <p:txEl>
                                              <p:charRg st="44" end="7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099">
                                            <p:txEl>
                                              <p:charRg st="70" end="101"/>
                                            </p:txEl>
                                          </p:spTgt>
                                        </p:tgtEl>
                                        <p:attrNameLst>
                                          <p:attrName>style.visibility</p:attrName>
                                        </p:attrNameLst>
                                      </p:cBhvr>
                                      <p:to>
                                        <p:strVal val="visible"/>
                                      </p:to>
                                    </p:set>
                                    <p:animEffect transition="in" filter="blinds(horizontal)">
                                      <p:cBhvr>
                                        <p:cTn id="11" dur="500"/>
                                        <p:tgtEl>
                                          <p:spTgt spid="4099">
                                            <p:txEl>
                                              <p:charRg st="70"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内容占位符 2"/>
          <p:cNvSpPr>
            <a:spLocks noGrp="1"/>
          </p:cNvSpPr>
          <p:nvPr>
            <p:ph idx="1"/>
          </p:nvPr>
        </p:nvSpPr>
        <p:spPr>
          <a:xfrm>
            <a:off x="2063750" y="714375"/>
            <a:ext cx="8153400" cy="5410200"/>
          </a:xfrm>
        </p:spPr>
        <p:txBody>
          <a:bodyPr vert="horz" wrap="square" lIns="91440" tIns="45720" rIns="91440" bIns="45720" anchor="t" anchorCtr="0"/>
          <a:p>
            <a:r>
              <a:rPr kumimoji="1" lang="zh-CN" altLang="zh-CN" dirty="0">
                <a:latin typeface="+mn-lt"/>
                <a:ea typeface="+mn-ea"/>
                <a:cs typeface="+mn-cs"/>
              </a:rPr>
              <a:t>由于文件中的文件位置标记经常移动，人们往往不容易知道其当前位置，所以常用</a:t>
            </a:r>
            <a:r>
              <a:rPr kumimoji="1" lang="en-US" altLang="zh-CN" dirty="0">
                <a:latin typeface="+mn-lt"/>
                <a:ea typeface="+mn-ea"/>
                <a:cs typeface="+mn-cs"/>
              </a:rPr>
              <a:t>ftell</a:t>
            </a:r>
            <a:r>
              <a:rPr kumimoji="1" lang="zh-CN" altLang="zh-CN" dirty="0">
                <a:latin typeface="+mn-lt"/>
                <a:ea typeface="+mn-ea"/>
                <a:cs typeface="+mn-cs"/>
              </a:rPr>
              <a:t>函数得到当前位置，用相对于文件开头的位移量来表示。如果调用函数时出错（如不存在</a:t>
            </a:r>
            <a:r>
              <a:rPr kumimoji="1" lang="en-US" altLang="zh-CN" dirty="0">
                <a:latin typeface="+mn-lt"/>
                <a:ea typeface="+mn-ea"/>
                <a:cs typeface="+mn-cs"/>
              </a:rPr>
              <a:t>fp</a:t>
            </a:r>
            <a:r>
              <a:rPr kumimoji="1" lang="zh-CN" altLang="zh-CN" dirty="0">
                <a:latin typeface="+mn-lt"/>
                <a:ea typeface="+mn-ea"/>
                <a:cs typeface="+mn-cs"/>
              </a:rPr>
              <a:t>指向的文件），</a:t>
            </a:r>
            <a:r>
              <a:rPr kumimoji="1" lang="en-US" altLang="zh-CN" dirty="0">
                <a:latin typeface="+mn-lt"/>
                <a:ea typeface="+mn-ea"/>
                <a:cs typeface="+mn-cs"/>
              </a:rPr>
              <a:t>ftell</a:t>
            </a:r>
            <a:r>
              <a:rPr kumimoji="1" lang="zh-CN" altLang="zh-CN" dirty="0">
                <a:latin typeface="+mn-lt"/>
                <a:ea typeface="+mn-ea"/>
                <a:cs typeface="+mn-cs"/>
              </a:rPr>
              <a:t>函数返回值为</a:t>
            </a:r>
            <a:r>
              <a:rPr kumimoji="1" lang="en-US" altLang="zh-CN" dirty="0">
                <a:latin typeface="+mn-lt"/>
                <a:ea typeface="+mn-ea"/>
                <a:cs typeface="+mn-cs"/>
              </a:rPr>
              <a:t>-1L</a:t>
            </a:r>
            <a:r>
              <a:rPr kumimoji="1" lang="zh-CN" altLang="zh-CN" dirty="0">
                <a:latin typeface="+mn-lt"/>
                <a:ea typeface="+mn-ea"/>
                <a:cs typeface="+mn-cs"/>
              </a:rPr>
              <a:t>。例如：</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i=ftell(fp);</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if(i==-1L) printf(“error\n”); </a:t>
            </a:r>
            <a:endParaRPr kumimoji="1" lang="zh-CN" altLang="en-US" dirty="0">
              <a:latin typeface="+mn-lt"/>
              <a:ea typeface="+mn-ea"/>
            </a:endParaRPr>
          </a:p>
        </p:txBody>
      </p:sp>
      <p:pic>
        <p:nvPicPr>
          <p:cNvPr id="94211"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随机读写</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5235" name="Rectangle 3"/>
          <p:cNvSpPr>
            <a:spLocks noGrp="1"/>
          </p:cNvSpPr>
          <p:nvPr>
            <p:ph idx="1"/>
          </p:nvPr>
        </p:nvSpPr>
        <p:spPr>
          <a:xfrm>
            <a:off x="2166938" y="1571625"/>
            <a:ext cx="8143875" cy="30718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9.</a:t>
            </a:r>
            <a:r>
              <a:rPr kumimoji="1" lang="en-US" altLang="zh-CN" dirty="0">
                <a:latin typeface="+mn-lt"/>
                <a:ea typeface="+mn-ea"/>
                <a:cs typeface="+mn-cs"/>
              </a:rPr>
              <a:t>6 </a:t>
            </a:r>
            <a:r>
              <a:rPr kumimoji="1" lang="zh-CN" altLang="zh-CN" dirty="0">
                <a:latin typeface="+mn-lt"/>
                <a:ea typeface="+mn-ea"/>
                <a:cs typeface="+mn-cs"/>
              </a:rPr>
              <a:t>在磁盘文件上存有</a:t>
            </a:r>
            <a:r>
              <a:rPr kumimoji="1" lang="en-US" altLang="zh-CN" dirty="0">
                <a:latin typeface="+mn-lt"/>
                <a:ea typeface="+mn-ea"/>
                <a:cs typeface="+mn-cs"/>
              </a:rPr>
              <a:t>10</a:t>
            </a:r>
            <a:r>
              <a:rPr kumimoji="1" lang="zh-CN" altLang="zh-CN" dirty="0">
                <a:latin typeface="+mn-lt"/>
                <a:ea typeface="+mn-ea"/>
                <a:cs typeface="+mn-cs"/>
              </a:rPr>
              <a:t>个学生的数据。要求将第</a:t>
            </a:r>
            <a:r>
              <a:rPr kumimoji="1" lang="en-US" altLang="zh-CN" dirty="0">
                <a:latin typeface="+mn-lt"/>
                <a:ea typeface="+mn-ea"/>
                <a:cs typeface="+mn-cs"/>
              </a:rPr>
              <a:t>1,3,5,7,9</a:t>
            </a:r>
            <a:r>
              <a:rPr kumimoji="1" lang="zh-CN" altLang="zh-CN" dirty="0">
                <a:latin typeface="+mn-lt"/>
                <a:ea typeface="+mn-ea"/>
                <a:cs typeface="+mn-cs"/>
              </a:rPr>
              <a:t>个学生数据输入计算机，并在屏幕上显示出来。</a:t>
            </a:r>
            <a:endParaRPr kumimoji="1" lang="en-US" altLang="zh-CN" dirty="0">
              <a:latin typeface="+mn-lt"/>
              <a:ea typeface="+mn-ea"/>
              <a:cs typeface="+mn-cs"/>
            </a:endParaRPr>
          </a:p>
          <a:p>
            <a:r>
              <a:rPr kumimoji="1" lang="zh-CN" altLang="en-US" dirty="0">
                <a:latin typeface="+mn-lt"/>
                <a:ea typeface="+mn-ea"/>
                <a:cs typeface="+mn-cs"/>
              </a:rPr>
              <a:t>要求：从例</a:t>
            </a:r>
            <a:r>
              <a:rPr kumimoji="1" lang="en-US" altLang="zh-CN" dirty="0">
                <a:latin typeface="+mn-lt"/>
                <a:ea typeface="+mn-ea"/>
                <a:cs typeface="+mn-cs"/>
              </a:rPr>
              <a:t>9.</a:t>
            </a:r>
            <a:r>
              <a:rPr kumimoji="1" lang="en-US" altLang="zh-CN" dirty="0">
                <a:latin typeface="+mn-lt"/>
                <a:ea typeface="+mn-ea"/>
                <a:cs typeface="+mn-cs"/>
              </a:rPr>
              <a:t>4</a:t>
            </a:r>
            <a:r>
              <a:rPr kumimoji="1" lang="zh-CN" altLang="en-US" dirty="0">
                <a:latin typeface="+mn-lt"/>
                <a:ea typeface="+mn-ea"/>
                <a:cs typeface="+mn-cs"/>
              </a:rPr>
              <a:t>中建立的“</a:t>
            </a:r>
            <a:r>
              <a:rPr kumimoji="1" lang="en-US" altLang="zh-CN" dirty="0">
                <a:latin typeface="+mn-lt"/>
                <a:ea typeface="+mn-ea"/>
                <a:cs typeface="+mn-cs"/>
              </a:rPr>
              <a:t>stu.dat</a:t>
            </a:r>
            <a:r>
              <a:rPr kumimoji="1" lang="zh-CN" altLang="en-US" dirty="0">
                <a:latin typeface="+mn-lt"/>
                <a:ea typeface="+mn-ea"/>
                <a:cs typeface="+mn-cs"/>
              </a:rPr>
              <a:t>”中读入数据</a:t>
            </a:r>
            <a:endParaRPr kumimoji="1" lang="zh-CN" altLang="zh-CN" dirty="0">
              <a:latin typeface="+mn-lt"/>
              <a:ea typeface="+mn-ea"/>
              <a:cs typeface="+mn-cs"/>
            </a:endParaRPr>
          </a:p>
        </p:txBody>
      </p:sp>
      <p:pic>
        <p:nvPicPr>
          <p:cNvPr id="95236"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9.4.2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随机读写</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4211" name="Rectangle 3"/>
          <p:cNvSpPr>
            <a:spLocks noGrp="1"/>
          </p:cNvSpPr>
          <p:nvPr>
            <p:ph idx="1"/>
          </p:nvPr>
        </p:nvSpPr>
        <p:spPr>
          <a:xfrm>
            <a:off x="1881188" y="1428750"/>
            <a:ext cx="8429625" cy="4786313"/>
          </a:xfrm>
        </p:spPr>
        <p:txBody>
          <a:bodyPr vert="horz" wrap="square" lIns="91440" tIns="45720" rIns="91440" bIns="45720" anchor="t" anchorCtr="0"/>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按二进制只读方式打开文件</a:t>
            </a:r>
            <a:endParaRPr kumimoji="1" lang="zh-CN" altLang="zh-CN" dirty="0">
              <a:latin typeface="+mn-lt"/>
              <a:ea typeface="+mn-ea"/>
            </a:endParaRPr>
          </a:p>
          <a:p>
            <a:pPr lvl="1"/>
            <a:r>
              <a:rPr kumimoji="1" lang="zh-CN" altLang="zh-CN" dirty="0">
                <a:latin typeface="+mn-lt"/>
                <a:ea typeface="+mn-ea"/>
              </a:rPr>
              <a:t>将文件位置标记指向文件的开头，读入一个学生的信息，并把它显示在屏幕上</a:t>
            </a:r>
            <a:endParaRPr kumimoji="1" lang="zh-CN" altLang="zh-CN" dirty="0">
              <a:latin typeface="+mn-lt"/>
              <a:ea typeface="+mn-ea"/>
            </a:endParaRPr>
          </a:p>
          <a:p>
            <a:pPr lvl="1"/>
            <a:r>
              <a:rPr kumimoji="1" lang="zh-CN" altLang="zh-CN" dirty="0">
                <a:latin typeface="+mn-lt"/>
                <a:ea typeface="+mn-ea"/>
              </a:rPr>
              <a:t>再将文件标记指向文件中第</a:t>
            </a:r>
            <a:r>
              <a:rPr kumimoji="1" lang="en-US" altLang="zh-CN" dirty="0">
                <a:latin typeface="+mn-lt"/>
                <a:ea typeface="+mn-ea"/>
              </a:rPr>
              <a:t>3</a:t>
            </a:r>
            <a:r>
              <a:rPr kumimoji="1" lang="zh-CN" altLang="zh-CN" dirty="0">
                <a:latin typeface="+mn-lt"/>
                <a:ea typeface="+mn-ea"/>
              </a:rPr>
              <a:t>，</a:t>
            </a:r>
            <a:r>
              <a:rPr kumimoji="1" lang="en-US" altLang="zh-CN" dirty="0">
                <a:latin typeface="+mn-lt"/>
                <a:ea typeface="+mn-ea"/>
              </a:rPr>
              <a:t>5</a:t>
            </a:r>
            <a:r>
              <a:rPr kumimoji="1" lang="zh-CN" altLang="zh-CN" dirty="0">
                <a:latin typeface="+mn-lt"/>
                <a:ea typeface="+mn-ea"/>
              </a:rPr>
              <a:t>，</a:t>
            </a:r>
            <a:r>
              <a:rPr kumimoji="1" lang="en-US" altLang="zh-CN" dirty="0">
                <a:latin typeface="+mn-lt"/>
                <a:ea typeface="+mn-ea"/>
              </a:rPr>
              <a:t>7</a:t>
            </a:r>
            <a:r>
              <a:rPr kumimoji="1" lang="zh-CN" altLang="zh-CN" dirty="0">
                <a:latin typeface="+mn-lt"/>
                <a:ea typeface="+mn-ea"/>
              </a:rPr>
              <a:t>，</a:t>
            </a:r>
            <a:r>
              <a:rPr kumimoji="1" lang="en-US" altLang="zh-CN" dirty="0">
                <a:latin typeface="+mn-lt"/>
                <a:ea typeface="+mn-ea"/>
              </a:rPr>
              <a:t>9</a:t>
            </a:r>
            <a:r>
              <a:rPr kumimoji="1" lang="zh-CN" altLang="zh-CN" dirty="0">
                <a:latin typeface="+mn-lt"/>
                <a:ea typeface="+mn-ea"/>
              </a:rPr>
              <a:t>个学生的数据区的开头，读入相应学生的信息，并把它显示在屏幕上</a:t>
            </a:r>
            <a:endParaRPr kumimoji="1" lang="zh-CN" altLang="zh-CN" dirty="0">
              <a:latin typeface="+mn-lt"/>
              <a:ea typeface="+mn-ea"/>
            </a:endParaRPr>
          </a:p>
          <a:p>
            <a:pPr lvl="1"/>
            <a:r>
              <a:rPr kumimoji="1" lang="zh-CN" altLang="zh-CN" dirty="0">
                <a:latin typeface="+mn-lt"/>
                <a:ea typeface="+mn-ea"/>
              </a:rPr>
              <a:t>关闭文件</a:t>
            </a:r>
            <a:endParaRPr kumimoji="1" lang="zh-CN" altLang="zh-CN" dirty="0">
              <a:latin typeface="+mn-lt"/>
              <a:ea typeface="+mn-ea"/>
            </a:endParaRPr>
          </a:p>
          <a:p>
            <a:pPr>
              <a:buFont typeface="Wingdings" panose="05000000000000000000" pitchFamily="2" charset="2"/>
              <a:buNone/>
            </a:pPr>
            <a:endParaRPr kumimoji="1" lang="zh-CN" altLang="zh-CN" dirty="0">
              <a:latin typeface="+mn-lt"/>
              <a:ea typeface="+mn-ea"/>
              <a:cs typeface="+mn-cs"/>
            </a:endParaRPr>
          </a:p>
        </p:txBody>
      </p:sp>
      <p:pic>
        <p:nvPicPr>
          <p:cNvPr id="96260"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11">
                                            <p:txEl>
                                              <p:charRg st="19" end="54"/>
                                            </p:txEl>
                                          </p:spTgt>
                                        </p:tgtEl>
                                        <p:attrNameLst>
                                          <p:attrName>style.visibility</p:attrName>
                                        </p:attrNameLst>
                                      </p:cBhvr>
                                      <p:to>
                                        <p:strVal val="visible"/>
                                      </p:to>
                                    </p:set>
                                    <p:animEffect transition="in" filter="blinds(horizontal)">
                                      <p:cBhvr>
                                        <p:cTn id="7" dur="500"/>
                                        <p:tgtEl>
                                          <p:spTgt spid="94211">
                                            <p:txEl>
                                              <p:charRg st="19"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4211">
                                            <p:txEl>
                                              <p:charRg st="54" end="104"/>
                                            </p:txEl>
                                          </p:spTgt>
                                        </p:tgtEl>
                                        <p:attrNameLst>
                                          <p:attrName>style.visibility</p:attrName>
                                        </p:attrNameLst>
                                      </p:cBhvr>
                                      <p:to>
                                        <p:strVal val="visible"/>
                                      </p:to>
                                    </p:set>
                                    <p:animEffect transition="in" filter="blinds(horizontal)">
                                      <p:cBhvr>
                                        <p:cTn id="12" dur="500"/>
                                        <p:tgtEl>
                                          <p:spTgt spid="94211">
                                            <p:txEl>
                                              <p:charRg st="54" end="10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4211">
                                            <p:txEl>
                                              <p:charRg st="104" end="109"/>
                                            </p:txEl>
                                          </p:spTgt>
                                        </p:tgtEl>
                                        <p:attrNameLst>
                                          <p:attrName>style.visibility</p:attrName>
                                        </p:attrNameLst>
                                      </p:cBhvr>
                                      <p:to>
                                        <p:strVal val="visible"/>
                                      </p:to>
                                    </p:set>
                                    <p:animEffect transition="in" filter="blinds(horizontal)">
                                      <p:cBhvr>
                                        <p:cTn id="17" dur="500"/>
                                        <p:tgtEl>
                                          <p:spTgt spid="94211">
                                            <p:txEl>
                                              <p:charRg st="104"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内容占位符 2"/>
          <p:cNvSpPr>
            <a:spLocks noGrp="1"/>
          </p:cNvSpPr>
          <p:nvPr>
            <p:ph idx="1"/>
          </p:nvPr>
        </p:nvSpPr>
        <p:spPr>
          <a:xfrm>
            <a:off x="2063750" y="928688"/>
            <a:ext cx="8153400" cy="5195887"/>
          </a:xfrm>
        </p:spPr>
        <p:txBody>
          <a:bodyPr vert="horz" wrap="square" lIns="91440" tIns="45720" rIns="91440" bIns="45720" anchor="t" anchorCtr="0"/>
          <a:p>
            <a:pPr>
              <a:buFont typeface="Wingdings" panose="05000000000000000000" pitchFamily="2" charset="2"/>
              <a:buNone/>
            </a:pPr>
            <a:r>
              <a:rPr kumimoji="1" lang="en-US" altLang="zh-CN" sz="2800" dirty="0">
                <a:latin typeface="+mn-lt"/>
                <a:ea typeface="+mn-ea"/>
                <a:cs typeface="+mn-cs"/>
              </a:rPr>
              <a:t>#include&lt;stdio.h&gt;</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#include &lt;stdlib.h&gt;</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struct St</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char name[10];</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int num;</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int age;</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char addr[15];</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}stud[10]; </a:t>
            </a:r>
            <a:endParaRPr kumimoji="1" lang="zh-CN" altLang="zh-CN" sz="2800" dirty="0">
              <a:latin typeface="+mn-lt"/>
              <a:ea typeface="+mn-ea"/>
              <a:cs typeface="+mn-cs"/>
            </a:endParaRPr>
          </a:p>
          <a:p>
            <a:pPr>
              <a:buFont typeface="Wingdings" panose="05000000000000000000" pitchFamily="2" charset="2"/>
              <a:buNone/>
            </a:pPr>
            <a:endParaRPr kumimoji="1" lang="zh-CN" altLang="en-US" sz="2800" dirty="0">
              <a:latin typeface="+mn-lt"/>
              <a:ea typeface="+mn-ea"/>
              <a:cs typeface="+mn-cs"/>
            </a:endParaRPr>
          </a:p>
        </p:txBody>
      </p:sp>
      <p:pic>
        <p:nvPicPr>
          <p:cNvPr id="97283"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内容占位符 2"/>
          <p:cNvSpPr>
            <a:spLocks noGrp="1"/>
          </p:cNvSpPr>
          <p:nvPr>
            <p:ph idx="1"/>
          </p:nvPr>
        </p:nvSpPr>
        <p:spPr>
          <a:xfrm>
            <a:off x="1524000" y="428625"/>
            <a:ext cx="9001125" cy="6215063"/>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i;  FILE *fp;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if((fp=fopen(“stu.dat”,“rb”))==NULL)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printf("can not open file\n"); exit(0);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for(i=0;i&lt;10;i+=2)</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fseek(fp,i*sizeof(struct St),0);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fread(&amp;stud[i], sizeof(struct St),1,fp);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printf(“%-10s %4d %4d %-15s\n”,</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stud[i].name,stud[i].num,</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stud[i].age,stud[i].addr);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fclose(fp);  return 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endParaRPr kumimoji="1" lang="zh-CN" altLang="zh-CN" sz="2800" dirty="0">
              <a:latin typeface="+mn-lt"/>
              <a:ea typeface="+mn-ea"/>
              <a:cs typeface="+mn-cs"/>
            </a:endParaRPr>
          </a:p>
          <a:p>
            <a:pPr>
              <a:lnSpc>
                <a:spcPts val="3000"/>
              </a:lnSpc>
              <a:buFont typeface="Wingdings" panose="05000000000000000000" pitchFamily="2" charset="2"/>
              <a:buNone/>
            </a:pPr>
            <a:endParaRPr kumimoji="1" lang="zh-CN" altLang="en-US" sz="2800" dirty="0">
              <a:latin typeface="+mn-lt"/>
              <a:ea typeface="+mn-ea"/>
              <a:cs typeface="+mn-cs"/>
            </a:endParaRPr>
          </a:p>
        </p:txBody>
      </p:sp>
      <p:pic>
        <p:nvPicPr>
          <p:cNvPr id="98307" name="图片 6" descr="Untitled2.png">
            <a:hlinkClick r:id="rId1" action="ppaction://hlinksldjump"/>
          </p:cNvPr>
          <p:cNvPicPr>
            <a:picLocks noChangeAspect="1"/>
          </p:cNvPicPr>
          <p:nvPr/>
        </p:nvPicPr>
        <p:blipFill>
          <a:blip r:embed="rId2"/>
          <a:stretch>
            <a:fillRect/>
          </a:stretch>
        </p:blipFill>
        <p:spPr>
          <a:xfrm>
            <a:off x="9953625" y="6215063"/>
            <a:ext cx="469900" cy="469900"/>
          </a:xfrm>
          <a:prstGeom prst="rect">
            <a:avLst/>
          </a:prstGeom>
          <a:noFill/>
          <a:ln w="9525">
            <a:noFill/>
          </a:ln>
        </p:spPr>
      </p:pic>
    </p:spTree>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文件读写的出错检测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7283" name="Rectangle 3"/>
          <p:cNvSpPr>
            <a:spLocks noGrp="1"/>
          </p:cNvSpPr>
          <p:nvPr>
            <p:ph idx="1"/>
          </p:nvPr>
        </p:nvSpPr>
        <p:spPr>
          <a:xfrm>
            <a:off x="2166938" y="1571625"/>
            <a:ext cx="8143875" cy="450056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1.ferror</a:t>
            </a:r>
            <a:r>
              <a:rPr kumimoji="1" lang="zh-CN" altLang="zh-CN" dirty="0">
                <a:latin typeface="+mn-lt"/>
                <a:ea typeface="+mn-ea"/>
                <a:cs typeface="+mn-cs"/>
              </a:rPr>
              <a:t>函数</a:t>
            </a:r>
            <a:endParaRPr kumimoji="1" lang="en-US" altLang="zh-CN" dirty="0">
              <a:latin typeface="+mn-lt"/>
              <a:ea typeface="+mn-ea"/>
              <a:cs typeface="+mn-cs"/>
            </a:endParaRPr>
          </a:p>
          <a:p>
            <a:r>
              <a:rPr kumimoji="1" lang="en-US" altLang="zh-CN" dirty="0">
                <a:latin typeface="+mn-lt"/>
                <a:ea typeface="+mn-ea"/>
                <a:cs typeface="+mn-cs"/>
              </a:rPr>
              <a:t>ferror</a:t>
            </a:r>
            <a:r>
              <a:rPr kumimoji="1" lang="zh-CN" altLang="zh-CN" dirty="0">
                <a:latin typeface="+mn-lt"/>
                <a:ea typeface="+mn-ea"/>
                <a:cs typeface="+mn-cs"/>
              </a:rPr>
              <a:t>函数的一般调用形式为</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ferror(fp); </a:t>
            </a:r>
            <a:r>
              <a:rPr kumimoji="1" lang="zh-CN" altLang="zh-CN" dirty="0">
                <a:latin typeface="+mn-lt"/>
                <a:ea typeface="+mn-ea"/>
              </a:rPr>
              <a:t></a:t>
            </a:r>
            <a:endParaRPr kumimoji="1" lang="zh-CN" altLang="zh-CN" dirty="0">
              <a:latin typeface="+mn-lt"/>
              <a:ea typeface="+mn-ea"/>
            </a:endParaRPr>
          </a:p>
          <a:p>
            <a:pPr lvl="1"/>
            <a:r>
              <a:rPr kumimoji="1" lang="zh-CN" altLang="zh-CN" dirty="0">
                <a:latin typeface="+mn-lt"/>
                <a:ea typeface="+mn-ea"/>
              </a:rPr>
              <a:t>如果返回值为</a:t>
            </a:r>
            <a:r>
              <a:rPr kumimoji="1" lang="en-US" altLang="zh-CN" dirty="0">
                <a:latin typeface="+mn-lt"/>
                <a:ea typeface="+mn-ea"/>
              </a:rPr>
              <a:t>0</a:t>
            </a:r>
            <a:r>
              <a:rPr kumimoji="1" lang="zh-CN" altLang="zh-CN" dirty="0">
                <a:latin typeface="+mn-lt"/>
                <a:ea typeface="+mn-ea"/>
              </a:rPr>
              <a:t>，表示未出错</a:t>
            </a:r>
            <a:r>
              <a:rPr kumimoji="1" lang="zh-CN" altLang="en-US" dirty="0">
                <a:latin typeface="+mn-lt"/>
                <a:ea typeface="+mn-ea"/>
              </a:rPr>
              <a:t>，否则</a:t>
            </a:r>
            <a:r>
              <a:rPr kumimoji="1" lang="zh-CN" altLang="zh-CN" dirty="0">
                <a:latin typeface="+mn-lt"/>
                <a:ea typeface="+mn-ea"/>
              </a:rPr>
              <a:t>表示出错</a:t>
            </a:r>
            <a:endParaRPr kumimoji="1" lang="zh-CN" altLang="zh-CN" dirty="0">
              <a:latin typeface="+mn-lt"/>
              <a:ea typeface="+mn-ea"/>
            </a:endParaRPr>
          </a:p>
          <a:p>
            <a:pPr lvl="1"/>
            <a:r>
              <a:rPr kumimoji="1" lang="zh-CN" altLang="zh-CN" dirty="0">
                <a:latin typeface="+mn-lt"/>
                <a:ea typeface="+mn-ea"/>
              </a:rPr>
              <a:t>每次调用输入输出函数，都产生新的</a:t>
            </a:r>
            <a:r>
              <a:rPr kumimoji="1" lang="en-US" altLang="zh-CN" dirty="0">
                <a:latin typeface="+mn-lt"/>
                <a:ea typeface="+mn-ea"/>
              </a:rPr>
              <a:t>ferror</a:t>
            </a:r>
            <a:r>
              <a:rPr kumimoji="1" lang="zh-CN" altLang="zh-CN" dirty="0">
                <a:latin typeface="+mn-lt"/>
                <a:ea typeface="+mn-ea"/>
              </a:rPr>
              <a:t>函数值，因此调用输入输出函数后立即检查</a:t>
            </a:r>
            <a:endParaRPr kumimoji="1" lang="en-US" altLang="zh-CN" dirty="0">
              <a:latin typeface="+mn-lt"/>
              <a:ea typeface="+mn-ea"/>
            </a:endParaRPr>
          </a:p>
          <a:p>
            <a:pPr lvl="1"/>
            <a:r>
              <a:rPr kumimoji="1" lang="zh-CN" altLang="en-US" dirty="0">
                <a:latin typeface="+mn-lt"/>
                <a:ea typeface="+mn-ea"/>
              </a:rPr>
              <a:t>调用</a:t>
            </a:r>
            <a:r>
              <a:rPr kumimoji="1" lang="en-US" altLang="zh-CN" dirty="0">
                <a:latin typeface="+mn-lt"/>
                <a:ea typeface="+mn-ea"/>
              </a:rPr>
              <a:t>fopen</a:t>
            </a:r>
            <a:r>
              <a:rPr kumimoji="1" lang="zh-CN" altLang="zh-CN" dirty="0">
                <a:latin typeface="+mn-lt"/>
                <a:ea typeface="+mn-ea"/>
              </a:rPr>
              <a:t>时，</a:t>
            </a:r>
            <a:r>
              <a:rPr kumimoji="1" lang="en-US" altLang="zh-CN" dirty="0">
                <a:latin typeface="+mn-lt"/>
                <a:ea typeface="+mn-ea"/>
              </a:rPr>
              <a:t>ferror</a:t>
            </a:r>
            <a:r>
              <a:rPr kumimoji="1" lang="zh-CN" altLang="zh-CN" dirty="0">
                <a:latin typeface="+mn-lt"/>
                <a:ea typeface="+mn-ea"/>
              </a:rPr>
              <a:t>的初始值自动置为</a:t>
            </a:r>
            <a:r>
              <a:rPr kumimoji="1" lang="en-US" altLang="zh-CN" dirty="0">
                <a:latin typeface="+mn-lt"/>
                <a:ea typeface="+mn-ea"/>
              </a:rPr>
              <a:t>0</a:t>
            </a:r>
            <a:endParaRPr kumimoji="1" lang="zh-CN" altLang="zh-CN" dirty="0">
              <a:latin typeface="+mn-lt"/>
              <a:ea typeface="+mn-ea"/>
            </a:endParaRPr>
          </a:p>
        </p:txBody>
      </p:sp>
      <p:pic>
        <p:nvPicPr>
          <p:cNvPr id="99332"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7283">
                                            <p:txEl>
                                              <p:charRg st="44" end="65"/>
                                            </p:txEl>
                                          </p:spTgt>
                                        </p:tgtEl>
                                        <p:attrNameLst>
                                          <p:attrName>style.visibility</p:attrName>
                                        </p:attrNameLst>
                                      </p:cBhvr>
                                      <p:to>
                                        <p:strVal val="visible"/>
                                      </p:to>
                                    </p:set>
                                    <p:animEffect transition="in" filter="blinds(horizontal)">
                                      <p:cBhvr>
                                        <p:cTn id="7" dur="500"/>
                                        <p:tgtEl>
                                          <p:spTgt spid="97283">
                                            <p:txEl>
                                              <p:charRg st="44" end="6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7283">
                                            <p:txEl>
                                              <p:charRg st="65" end="107"/>
                                            </p:txEl>
                                          </p:spTgt>
                                        </p:tgtEl>
                                        <p:attrNameLst>
                                          <p:attrName>style.visibility</p:attrName>
                                        </p:attrNameLst>
                                      </p:cBhvr>
                                      <p:to>
                                        <p:strVal val="visible"/>
                                      </p:to>
                                    </p:set>
                                    <p:animEffect transition="in" filter="blinds(horizontal)">
                                      <p:cBhvr>
                                        <p:cTn id="10" dur="500"/>
                                        <p:tgtEl>
                                          <p:spTgt spid="97283">
                                            <p:txEl>
                                              <p:charRg st="65" end="10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7283">
                                            <p:txEl>
                                              <p:charRg st="107" end="132"/>
                                            </p:txEl>
                                          </p:spTgt>
                                        </p:tgtEl>
                                        <p:attrNameLst>
                                          <p:attrName>style.visibility</p:attrName>
                                        </p:attrNameLst>
                                      </p:cBhvr>
                                      <p:to>
                                        <p:strVal val="visible"/>
                                      </p:to>
                                    </p:set>
                                    <p:animEffect transition="in" filter="blinds(horizontal)">
                                      <p:cBhvr>
                                        <p:cTn id="13" dur="500"/>
                                        <p:tgtEl>
                                          <p:spTgt spid="97283">
                                            <p:txEl>
                                              <p:charRg st="107"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659607"/>
            <a:ext cx="850106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9.5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文件读写的出错检测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00355" name="Rectangle 3"/>
          <p:cNvSpPr>
            <a:spLocks noGrp="1"/>
          </p:cNvSpPr>
          <p:nvPr>
            <p:ph idx="1"/>
          </p:nvPr>
        </p:nvSpPr>
        <p:spPr>
          <a:xfrm>
            <a:off x="2166938" y="1571625"/>
            <a:ext cx="8143875" cy="450056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 clearerr</a:t>
            </a:r>
            <a:r>
              <a:rPr kumimoji="1" lang="zh-CN" altLang="zh-CN" dirty="0">
                <a:latin typeface="+mn-lt"/>
                <a:ea typeface="+mn-ea"/>
                <a:cs typeface="+mn-cs"/>
              </a:rPr>
              <a:t>函数</a:t>
            </a:r>
            <a:endParaRPr kumimoji="1" lang="en-US" altLang="zh-CN" dirty="0">
              <a:latin typeface="+mn-lt"/>
              <a:ea typeface="+mn-ea"/>
              <a:cs typeface="+mn-cs"/>
            </a:endParaRPr>
          </a:p>
          <a:p>
            <a:pPr lvl="1"/>
            <a:r>
              <a:rPr kumimoji="1" lang="zh-CN" altLang="zh-CN" dirty="0">
                <a:solidFill>
                  <a:srgbClr val="C00000"/>
                </a:solidFill>
                <a:latin typeface="+mn-lt"/>
                <a:ea typeface="+mn-ea"/>
              </a:rPr>
              <a:t>作用</a:t>
            </a:r>
            <a:r>
              <a:rPr kumimoji="1" lang="zh-CN" altLang="zh-CN" dirty="0">
                <a:latin typeface="+mn-lt"/>
                <a:ea typeface="+mn-ea"/>
              </a:rPr>
              <a:t>是使文件错误标志和文件结束标志置为</a:t>
            </a:r>
            <a:r>
              <a:rPr kumimoji="1" lang="en-US" altLang="zh-CN" dirty="0">
                <a:latin typeface="+mn-lt"/>
                <a:ea typeface="+mn-ea"/>
              </a:rPr>
              <a:t>0</a:t>
            </a:r>
            <a:endParaRPr kumimoji="1" lang="en-US" altLang="zh-CN" dirty="0">
              <a:latin typeface="+mn-lt"/>
              <a:ea typeface="+mn-ea"/>
            </a:endParaRPr>
          </a:p>
          <a:p>
            <a:pPr lvl="1"/>
            <a:r>
              <a:rPr kumimoji="1" lang="zh-CN" altLang="zh-CN" dirty="0">
                <a:latin typeface="+mn-lt"/>
                <a:ea typeface="+mn-ea"/>
              </a:rPr>
              <a:t>调用一个输入输出函数时出现错误</a:t>
            </a:r>
            <a:r>
              <a:rPr kumimoji="1" lang="zh-CN" altLang="en-US" dirty="0">
                <a:latin typeface="+mn-lt"/>
                <a:ea typeface="+mn-ea"/>
              </a:rPr>
              <a:t>（</a:t>
            </a:r>
            <a:r>
              <a:rPr kumimoji="1" lang="en-US" altLang="zh-CN" dirty="0">
                <a:latin typeface="+mn-lt"/>
                <a:ea typeface="+mn-ea"/>
              </a:rPr>
              <a:t>ferror</a:t>
            </a:r>
            <a:r>
              <a:rPr kumimoji="1" lang="zh-CN" altLang="zh-CN" dirty="0">
                <a:latin typeface="+mn-lt"/>
                <a:ea typeface="+mn-ea"/>
              </a:rPr>
              <a:t>值为非零值</a:t>
            </a:r>
            <a:r>
              <a:rPr kumimoji="1" lang="zh-CN" altLang="en-US" dirty="0">
                <a:latin typeface="+mn-lt"/>
                <a:ea typeface="+mn-ea"/>
              </a:rPr>
              <a:t>），</a:t>
            </a:r>
            <a:r>
              <a:rPr kumimoji="1" lang="zh-CN" altLang="zh-CN" dirty="0">
                <a:latin typeface="+mn-lt"/>
                <a:ea typeface="+mn-ea"/>
              </a:rPr>
              <a:t>立即调用</a:t>
            </a:r>
            <a:r>
              <a:rPr kumimoji="1" lang="en-US" altLang="zh-CN" dirty="0">
                <a:latin typeface="+mn-lt"/>
                <a:ea typeface="+mn-ea"/>
              </a:rPr>
              <a:t>clearerr(fp)</a:t>
            </a:r>
            <a:r>
              <a:rPr kumimoji="1" lang="zh-CN" altLang="zh-CN" dirty="0">
                <a:latin typeface="+mn-lt"/>
                <a:ea typeface="+mn-ea"/>
              </a:rPr>
              <a:t>，使</a:t>
            </a:r>
            <a:r>
              <a:rPr kumimoji="1" lang="en-US" altLang="zh-CN" dirty="0">
                <a:latin typeface="+mn-lt"/>
                <a:ea typeface="+mn-ea"/>
              </a:rPr>
              <a:t>ferror(fp)</a:t>
            </a:r>
            <a:r>
              <a:rPr kumimoji="1" lang="zh-CN" altLang="zh-CN" dirty="0">
                <a:latin typeface="+mn-lt"/>
                <a:ea typeface="+mn-ea"/>
              </a:rPr>
              <a:t>值变</a:t>
            </a:r>
            <a:r>
              <a:rPr kumimoji="1" lang="en-US" altLang="zh-CN" dirty="0">
                <a:latin typeface="+mn-lt"/>
                <a:ea typeface="+mn-ea"/>
              </a:rPr>
              <a:t>0</a:t>
            </a:r>
            <a:r>
              <a:rPr kumimoji="1" lang="zh-CN" altLang="zh-CN" dirty="0">
                <a:latin typeface="+mn-lt"/>
                <a:ea typeface="+mn-ea"/>
              </a:rPr>
              <a:t>，以便再进行下一次检测</a:t>
            </a:r>
            <a:endParaRPr kumimoji="1" lang="zh-CN" altLang="zh-CN" dirty="0">
              <a:latin typeface="+mn-lt"/>
              <a:ea typeface="+mn-ea"/>
            </a:endParaRPr>
          </a:p>
          <a:p>
            <a:pPr lvl="1"/>
            <a:r>
              <a:rPr kumimoji="1" lang="zh-CN" altLang="zh-CN" dirty="0">
                <a:latin typeface="+mn-lt"/>
                <a:ea typeface="+mn-ea"/>
              </a:rPr>
              <a:t>只要出现文件读写错误标志，它就一直保留，直到对同一文件调用</a:t>
            </a:r>
            <a:r>
              <a:rPr kumimoji="1" lang="en-US" altLang="zh-CN" dirty="0">
                <a:latin typeface="+mn-lt"/>
                <a:ea typeface="+mn-ea"/>
              </a:rPr>
              <a:t>clearerr</a:t>
            </a:r>
            <a:r>
              <a:rPr kumimoji="1" lang="zh-CN" altLang="zh-CN" dirty="0">
                <a:latin typeface="+mn-lt"/>
                <a:ea typeface="+mn-ea"/>
              </a:rPr>
              <a:t>函数或</a:t>
            </a:r>
            <a:r>
              <a:rPr kumimoji="1" lang="en-US" altLang="zh-CN" dirty="0">
                <a:latin typeface="+mn-lt"/>
                <a:ea typeface="+mn-ea"/>
              </a:rPr>
              <a:t>rewind</a:t>
            </a:r>
            <a:r>
              <a:rPr kumimoji="1" lang="zh-CN" altLang="zh-CN" dirty="0">
                <a:latin typeface="+mn-lt"/>
                <a:ea typeface="+mn-ea"/>
              </a:rPr>
              <a:t>函数，或任何其他一个输入输出函数</a:t>
            </a:r>
            <a:endParaRPr kumimoji="1" lang="zh-CN" altLang="zh-CN" dirty="0">
              <a:latin typeface="+mn-lt"/>
              <a:ea typeface="+mn-ea"/>
            </a:endParaRPr>
          </a:p>
        </p:txBody>
      </p:sp>
      <p:pic>
        <p:nvPicPr>
          <p:cNvPr id="100356"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1,&quot;width&quot;:19200}"/>
</p:tagLst>
</file>

<file path=ppt/tags/tag3.xml><?xml version="1.0" encoding="utf-8"?>
<p:tagLst xmlns:p="http://schemas.openxmlformats.org/presentationml/2006/main">
  <p:tag name="COMMONDATA" val="eyJoZGlkIjoiNTFkOTIyMDY2YjE4NTIwODdhMjI4ZTBiNTExZWIyMjgifQ=="/>
  <p:tag name="KSO_WPP_MARK_KEY" val="9c2819c2-b7c2-4c90-ac85-5be0471c64ba"/>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淘PPT</Template>
  <TotalTime>0</TotalTime>
  <Words>13068</Words>
  <Application>WPS 演示</Application>
  <PresentationFormat>宽屏</PresentationFormat>
  <Paragraphs>853</Paragraphs>
  <Slides>98</Slides>
  <Notes>35</Notes>
  <HiddenSlides>5</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98</vt:i4>
      </vt:variant>
    </vt:vector>
  </HeadingPairs>
  <TitlesOfParts>
    <vt:vector size="110" baseType="lpstr">
      <vt:lpstr>Arial</vt:lpstr>
      <vt:lpstr>宋体</vt:lpstr>
      <vt:lpstr>Wingdings</vt:lpstr>
      <vt:lpstr>微软雅黑</vt:lpstr>
      <vt:lpstr>Arial Unicode MS</vt:lpstr>
      <vt:lpstr>黑体</vt:lpstr>
      <vt:lpstr>华文新魏</vt:lpstr>
      <vt:lpstr>Calibri</vt:lpstr>
      <vt:lpstr>Arial Unicode MS</vt:lpstr>
      <vt:lpstr>Times New Roman</vt:lpstr>
      <vt:lpstr>Times New Roman</vt:lpstr>
      <vt:lpstr>1_Office 主题</vt:lpstr>
      <vt:lpstr>项目10：文件</vt:lpstr>
      <vt:lpstr>PowerPoint 演示文稿</vt:lpstr>
      <vt:lpstr>PowerPoint 演示文稿</vt:lpstr>
      <vt:lpstr>10.1 Ｃ文件的有关基本知识</vt:lpstr>
      <vt:lpstr>10.1.1 什么是文件</vt:lpstr>
      <vt:lpstr>10.1.1 什么是文件</vt:lpstr>
      <vt:lpstr>10.1.1 什么是文件</vt:lpstr>
      <vt:lpstr>10.1.1 什么是文件</vt:lpstr>
      <vt:lpstr>10.1.1 什么是文件</vt:lpstr>
      <vt:lpstr>10.1.1 什么是文件</vt:lpstr>
      <vt:lpstr>10.1.1 什么是文件</vt:lpstr>
      <vt:lpstr>10.1.1 什么是文件</vt:lpstr>
      <vt:lpstr>10.1.1 什么是文件</vt:lpstr>
      <vt:lpstr>10.1.2 文件名</vt:lpstr>
      <vt:lpstr>10.1.2 文件名</vt:lpstr>
      <vt:lpstr>10.1.2 文件名</vt:lpstr>
      <vt:lpstr>10.1.2 文件名</vt:lpstr>
      <vt:lpstr>10.1.2 文件名</vt:lpstr>
      <vt:lpstr>10.1.3 文件的分类</vt:lpstr>
      <vt:lpstr>10.1.3 文件的分类</vt:lpstr>
      <vt:lpstr>10.1.3 文件的分类</vt:lpstr>
      <vt:lpstr>10.1.4 文件缓冲区</vt:lpstr>
      <vt:lpstr>10.1.4 文件缓冲区</vt:lpstr>
      <vt:lpstr>10.1.4 文件缓冲区</vt:lpstr>
      <vt:lpstr>10.1.4 文件缓冲区</vt:lpstr>
      <vt:lpstr>10.1.5  文件类型指针</vt:lpstr>
      <vt:lpstr>10.1.5  文件类型指针</vt:lpstr>
      <vt:lpstr>10.1.5  文件类型指针</vt:lpstr>
      <vt:lpstr>10.2 打开与关闭文件</vt:lpstr>
      <vt:lpstr>10.2.1 用fopen函数打开数据文件</vt:lpstr>
      <vt:lpstr>10.2.1 用fopen函数打开数据文件</vt:lpstr>
      <vt:lpstr>10.2.1 用fopen函数打开数据文件</vt:lpstr>
      <vt:lpstr>10.2.1 用fopen函数打开数据文件</vt:lpstr>
      <vt:lpstr>10.2.1 用fopen函数打开数据文件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10.2.2 用fclose函数关闭数据文件</vt:lpstr>
      <vt:lpstr>10.3 顺序读写数据文件</vt:lpstr>
      <vt:lpstr>10.3 顺序读写数据文件</vt:lpstr>
      <vt:lpstr>10.3.1 怎样向文件读写字符</vt:lpstr>
      <vt:lpstr>PowerPoint 演示文稿</vt:lpstr>
      <vt:lpstr>PowerPoint 演示文稿</vt:lpstr>
      <vt:lpstr>PowerPoint 演示文稿</vt:lpstr>
      <vt:lpstr>PowerPoint 演示文稿</vt:lpstr>
      <vt:lpstr>PowerPoint 演示文稿</vt:lpstr>
      <vt:lpstr>PowerPoint 演示文稿</vt:lpstr>
      <vt:lpstr>10.3.2 怎样向文件读写一个字符串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10.3.3用格式化的方式读写文件</vt:lpstr>
      <vt:lpstr>10.3.4 用二进制方式向文件读写一组数据</vt:lpstr>
      <vt:lpstr>10.3.4 用二进制方式向文件读写一组数据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10.4 随机读写数据文件</vt:lpstr>
      <vt:lpstr>10.4 随机读写数据文件</vt:lpstr>
      <vt:lpstr>10.4.1 文件位置标记及其定位</vt:lpstr>
      <vt:lpstr>10.4.1 文件位置标记及其定位</vt:lpstr>
      <vt:lpstr>10.4.1 文件位置标记及其定位</vt:lpstr>
      <vt:lpstr>10.4.1 文件位置标记及其定位</vt:lpstr>
      <vt:lpstr>10.4.1 文件位置标记及其定位</vt:lpstr>
      <vt:lpstr>10.4.1 文件位置标记及其定位</vt:lpstr>
      <vt:lpstr>PowerPoint 演示文稿</vt:lpstr>
      <vt:lpstr>PowerPoint 演示文稿</vt:lpstr>
      <vt:lpstr>PowerPoint 演示文稿</vt:lpstr>
      <vt:lpstr>10.4.1 文件位置标记及其定位</vt:lpstr>
      <vt:lpstr>PowerPoint 演示文稿</vt:lpstr>
      <vt:lpstr>PowerPoint 演示文稿</vt:lpstr>
      <vt:lpstr>10.4.1 文件位置标记及其定位</vt:lpstr>
      <vt:lpstr>PowerPoint 演示文稿</vt:lpstr>
      <vt:lpstr>10.4.2  随机读写</vt:lpstr>
      <vt:lpstr>10.4.2  随机读写</vt:lpstr>
      <vt:lpstr>PowerPoint 演示文稿</vt:lpstr>
      <vt:lpstr>PowerPoint 演示文稿</vt:lpstr>
      <vt:lpstr>10.5 文件读写的出错检测</vt:lpstr>
      <vt:lpstr>10.5 文件读写的出错检测</vt:lpstr>
    </vt:vector>
  </TitlesOfParts>
  <Company>淘PPT模板</Company>
  <LinksUpToDate>false</LinksUpToDate>
  <SharedDoc>false</SharedDoc>
  <HyperlinksChanged>false</HyperlinksChanged>
  <AppVersion>14.0000</AppVersion>
  <Manager>淘PPT模板</Manager>
  <HyperlinkBase>淘PPT模板</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淘PPT模板</dc:title>
  <dc:creator>tppt.taobao.com</dc:creator>
  <cp:keywords>淘PPT模板</cp:keywords>
  <dc:description>tppt.taobao.com</dc:description>
  <dc:subject>淘PPT模板</dc:subject>
  <cp:category>淘PPT模板</cp:category>
  <cp:lastModifiedBy>郑茵</cp:lastModifiedBy>
  <cp:revision>54</cp:revision>
  <dcterms:created xsi:type="dcterms:W3CDTF">2015-10-15T01:42:00Z</dcterms:created>
  <dcterms:modified xsi:type="dcterms:W3CDTF">2023-08-22T11:08:30Z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C58FCBCEAD884167ACE8AF9169790323_13</vt:lpwstr>
  </property>
</Properties>
</file>