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443" r:id="rId3"/>
    <p:sldId id="444" r:id="rId4"/>
    <p:sldId id="347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49" r:id="rId14"/>
    <p:sldId id="550" r:id="rId15"/>
    <p:sldId id="551" r:id="rId16"/>
    <p:sldId id="552" r:id="rId17"/>
    <p:sldId id="553" r:id="rId18"/>
    <p:sldId id="554" r:id="rId19"/>
    <p:sldId id="555" r:id="rId20"/>
    <p:sldId id="556" r:id="rId21"/>
    <p:sldId id="557" r:id="rId22"/>
    <p:sldId id="559" r:id="rId23"/>
    <p:sldId id="560" r:id="rId24"/>
    <p:sldId id="561" r:id="rId25"/>
    <p:sldId id="562" r:id="rId26"/>
    <p:sldId id="563" r:id="rId27"/>
    <p:sldId id="564" r:id="rId28"/>
    <p:sldId id="565" r:id="rId29"/>
    <p:sldId id="566" r:id="rId30"/>
    <p:sldId id="567" r:id="rId31"/>
    <p:sldId id="568" r:id="rId32"/>
    <p:sldId id="569" r:id="rId33"/>
    <p:sldId id="570" r:id="rId34"/>
    <p:sldId id="573" r:id="rId35"/>
    <p:sldId id="581" r:id="rId36"/>
    <p:sldId id="582" r:id="rId37"/>
    <p:sldId id="583" r:id="rId38"/>
    <p:sldId id="574" r:id="rId39"/>
    <p:sldId id="575" r:id="rId40"/>
    <p:sldId id="576" r:id="rId41"/>
    <p:sldId id="577" r:id="rId42"/>
    <p:sldId id="578" r:id="rId43"/>
    <p:sldId id="579" r:id="rId44"/>
    <p:sldId id="580" r:id="rId45"/>
    <p:sldId id="585" r:id="rId46"/>
    <p:sldId id="586" r:id="rId47"/>
    <p:sldId id="587" r:id="rId48"/>
    <p:sldId id="588" r:id="rId49"/>
    <p:sldId id="589" r:id="rId50"/>
    <p:sldId id="590" r:id="rId51"/>
    <p:sldId id="591" r:id="rId52"/>
    <p:sldId id="592" r:id="rId53"/>
    <p:sldId id="593" r:id="rId54"/>
    <p:sldId id="594" r:id="rId55"/>
    <p:sldId id="595" r:id="rId56"/>
    <p:sldId id="596" r:id="rId57"/>
    <p:sldId id="597" r:id="rId58"/>
    <p:sldId id="598" r:id="rId59"/>
  </p:sldIdLst>
  <p:sldSz cx="12192000" cy="6858000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N Fermin" initials="C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D06"/>
    <a:srgbClr val="06ACFF"/>
    <a:srgbClr val="ADE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 showGuides="1">
      <p:cViewPr varScale="1">
        <p:scale>
          <a:sx n="78" d="100"/>
          <a:sy n="78" d="100"/>
        </p:scale>
        <p:origin x="600" y="84"/>
      </p:cViewPr>
      <p:guideLst>
        <p:guide orient="horz" pos="213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6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/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/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/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000">
                <a:srgbClr val="AFDEFA">
                  <a:alpha val="52000"/>
                </a:srgbClr>
              </a:gs>
              <a:gs pos="92000">
                <a:srgbClr val="84CDF8">
                  <a:lumMod val="94000"/>
                </a:srgbClr>
              </a:gs>
              <a:gs pos="0">
                <a:schemeClr val="bg1"/>
              </a:gs>
              <a:gs pos="100000">
                <a:srgbClr val="0198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927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762000"/>
            <a:ext cx="108839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628775"/>
            <a:ext cx="10871200" cy="4495800"/>
          </a:xfrm>
        </p:spPr>
        <p:txBody>
          <a:bodyPr/>
          <a:lstStyle>
            <a:lvl1pPr>
              <a:buClrTx/>
              <a:buFont typeface="Wingdings" panose="05000000000000000000" pitchFamily="2" charset="2"/>
              <a:buChar char="Ø"/>
              <a:defRPr/>
            </a:lvl1pPr>
            <a:lvl2pPr>
              <a:buClrTx/>
              <a:buFont typeface="Wingdings" panose="05000000000000000000" pitchFamily="2" charset="2"/>
              <a:buChar char="u"/>
              <a:defRPr/>
            </a:lvl2pPr>
            <a:lvl3pPr>
              <a:buClrTx/>
              <a:buFont typeface="Wingdings" panose="05000000000000000000" pitchFamily="2" charset="2"/>
              <a:buChar char="l"/>
              <a:defRPr sz="28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36700" y="6286500"/>
            <a:ext cx="2540000" cy="4572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87900" y="6286500"/>
            <a:ext cx="3860800" cy="4572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9900" y="6286500"/>
            <a:ext cx="2540000" cy="457200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CONTENTS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TRANSITION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一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人事管理与人力资源管理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三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四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五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white"/>
                </a:solidFill>
              </a:rPr>
              <a:t>‹#›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3" y="2429828"/>
            <a:ext cx="8215313" cy="922020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</a:rPr>
              <a:t>学习任务10   综合案例</a:t>
            </a:r>
            <a:endParaRPr kumimoji="1" sz="54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2879090" y="3928110"/>
            <a:ext cx="6922770" cy="1245235"/>
          </a:xfrm>
        </p:spPr>
        <p:txBody>
          <a:bodyPr vert="horz" wrap="square" lIns="91440" tIns="45720" rIns="91440" bIns="45720" numCol="1" anchor="t" anchorCtr="0" compatLnSpc="1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思政育人主题：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防疫抗疫，贡献青春力量</a:t>
            </a:r>
            <a:endParaRPr lang="zh-CN" altLang="en-US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68910"/>
            <a:ext cx="3694430" cy="57899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main( )		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{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  int op;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menu( );	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	scanf("%d",          ); /*输入选择功能的编号*/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	while(op)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{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	  	switch(op)  /*根据用户输入的数字调用相应函数*/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   	{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		 	case 1: insert( );break;   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     	  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83730" y="168910"/>
            <a:ext cx="3694430" cy="57899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t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Ø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   	    case 2: del( );break;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     	case 3: update( );break;      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    	case 4: order( );break;     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	   		case 5: show( );break;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   	default:break;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 	}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getch( );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menu( ); /*执行完功能再次显示菜单界面*/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  scanf("%d",&amp;op);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  	}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2000" dirty="0">
                <a:solidFill>
                  <a:schemeClr val="dk1"/>
                </a:solidFill>
                <a:sym typeface="+mn-ea"/>
              </a:rPr>
              <a:t>}</a:t>
            </a:r>
            <a:endParaRPr kumimoji="1" altLang="zh-CN" sz="2000" dirty="0">
              <a:solidFill>
                <a:schemeClr val="dk1"/>
              </a:solidFill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void menu( )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system("cls");  /*清屏*/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printf("\n\n\n\n");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      学生成绩管理系统         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  printf("\t\t\t_______________________________________________\n\n");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*****  1. 添加学生成绩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*****  2. 删除学生信息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*****  3. 修改学生成绩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*****  4. 总分排名    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	printf("\t\t\t        *****  5. 查看所有信息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printf("\t\t\t        *****  0. 退出系统      *****\n");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  printf("\t\t\t_______________________________________________\n\n");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printf("\t\t\t选择您要进行的操作(0-8):");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816860" y="128270"/>
            <a:ext cx="5512435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void insert( )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{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int i,m=0;  /* m是记录的条数*/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char ch[2];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FILE *fp;/*定义文件指针*/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if((fp=fopen("data.txt","a+"))==NULL) /*打开指定文件*/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{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  	printf("文件不存在！\n");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  	return;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while(!feof(fp))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 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  	if(fread(&amp;stu[m] ,sizeof(struct xuesheng),1,fp)==1)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 /*从文件中每次读取一组成绩记录*/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latin typeface="+mn-lt"/>
                <a:ea typeface="+mn-ea"/>
                <a:cs typeface="+mn-cs"/>
              </a:rPr>
              <a:t>	  	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	m++;  /*统计当前记录条数*/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fclose(fp);  /*关闭文件*/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if(m==0)  /* m等于0，说明文件中没有数据*/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printf("文件中没有记录!\n");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else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 show(); /*调用show函数，显示原有信息*/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if((fp=fopen("          ","wb"))==NULL)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/* 打开文件（wb 只允许写数据）失败  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3803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printf("文件不存在！\n");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return;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	 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printf("输入学生成绩信息？(“是”输入y/“否”输入n):");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scanf("%s",ch);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while(strcmp(ch,"Y")==0||strcmp(ch,"y")==0) /*输入字母y添加记录*/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/*strcmp函数功能是比较两个字符串，相等返回1，否则返回0*/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	printf("请输入学号:");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scanf("%d",&amp;stu[m].num); /*输入学生学号*/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	for(i=0;i&lt;m;i++)  /*判断输入的学号是否已存在*/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	if(stu[i].num==stu[m].num)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		printf("该学号已经存在，按任意键返回主菜单!");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		getch();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		fclose(fp);  /*关闭文件*/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	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printf("请输入学生姓名:");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scanf("%s",          ); /*输入学生姓名*/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printf("java成绩:");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scanf("%lf",          ); /*输入选修课成绩*/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printf("C语言成绩:");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scanf("%lf",          ); /*输入实验课成绩*/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printf("数据库成绩:");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scanf("%lf",          ); /*输入必修课成绩*/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	stu[m].sum=stu[m].sc1+stu[m].sc2+stu[m].sc3; /*总成绩计算*/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/*将新录入的信息写入文件data.txt*/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if(fwrite(&amp;stu[m],sizeof(struct xuesheng),1,fp)!=1)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/* sizeof返回结构体xuesheng的长度。*/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	printf("不能保存!");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	getch();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else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{	printf("保存成功!\n");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	m++;   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printf("是否继续添加成绩记录?(“是”输入y/“否”输入n):");/*询问是否继续*/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scanf("%s",ch);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printf("录入信息已经存入磁盘文件!\n");}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show()		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FILE *fp;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int m=0;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fp=fopen("          ","rb");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while(!feof(fp))  /*逐行读取文件内容*/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if(fread(&amp;stu[m] ,sizeof(struct xuesheng),1,fp)==1)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		m++;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	}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	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if(m==0)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printf("没有记录!\n");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43084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r>
              <a:rPr kumimoji="1" altLang="zh-CN" sz="1800" dirty="0">
                <a:sym typeface="+mn-ea"/>
              </a:rPr>
              <a:t>else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printf("\n学生成绩记录：\n");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		printf("\n学号  姓名  java    C语言  数据库  总分\t\n");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printStu( stu, m) ;  /*输出学生成绩信息*/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7213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printStu ( xuesheng  *stu , int n)       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	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i;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for (i=0;i&lt;n;i++)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printf("%-8d", stu[i].num);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printf("%-15s", stu[i].name);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printf("%-12.1lf",stu[i].sc1);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printf("%-12.1lf",stu[i].sc2);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printf("%-12.1lf",stu[i].sc3);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printf("%-12.1lf\n",stu[i].sum);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2192000" cy="685863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endParaRPr lang="zh-CN" altLang="en-US"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2970" y="1350010"/>
            <a:ext cx="88760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案例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2022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年吉林市的疫情发生后，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我们学院的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在校大学生积极响应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学校的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号召，成立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学生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防疫志愿服务队，为此次无硝烟之战投身。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他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们的主动与坚定，让我们看到了青年应有的勇敢与担当；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他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们的坚守与执著，让我们看到了青年应有的责任与奉献！为防控传染病疫情而努力奋斗的他们，不负韶华，贡献了“青春的力量”。</a:t>
            </a:r>
            <a:endParaRPr sz="24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 spd="med"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del( )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FILE *fp;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int delstu,i,j,m=0;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if((fp=fopen("data.txt","r+"))==NULL)		/*data.txt文件不存在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printf("对不起，文件不存在！\n");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/*读取文件放入结构体数组*/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while(!feof(fp))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if(fread(&amp;stu[m],sizeof(struct xuesheng),1,fp)==1)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m++;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49377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if(m==0)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printf("文件中没有成绩信息！\n");		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/*data.txt文件存在，但里面没有内容*/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printf("删除学生成绩\n");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printf("请输入学生学号：");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scanf("%d",&amp;delstu);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88708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for(i=0;i&lt;m;i++)    {    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if(delstu==stu[i].num)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	{		 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	for(j=i;j&lt;m;j++)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  		          =stu[j+1];  /*将后一个记录移到前一个记录的位置*/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   		m--;   /*记录的总个数减1*/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		if((fp=fopen("data.txt","wb"))==NULL)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	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 	printf("文件不存在\n");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		for(j=0;j&lt;m;j++)  /*将更改后的记录重新写入文件*/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		if(fwrite(&amp;stu[j] ,sizeof(struct xuesheng),1,fp)!=1)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5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   	printf("删除失败!\n");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			getch();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		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		printf("删除成功!\n");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i=-1;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		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if(i==m) /*如果没找到要删除的学生*/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	printf("没有找到这名学生!\n");  /*未找到要查找的信息*/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186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order()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FILE *fp;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struct xuesheng temp;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int i=0,j=0,m=0;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if((fp=fopen("data.txt","r+"))==NULL)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printf("文件不存在！\n");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while(!feof(fp)) 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if(fread(&amp;stu[m] ,sizeof(struct xuesheng),1,fp)==1)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m++;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if(m==0)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printf("文件中没有记录!\n");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if((fp=fopen("data.txt","wb"))==NULL)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printf("文件不存在！\n");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for(i=0;i&lt;m-1;i++)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for(j=i+1;j&lt;m;j++)  /*双重循环实现成绩比较并交换*/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if(stu[i].sum&lt;stu[j].sum)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	temp=          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          =          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          =          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if((fp=fopen("data.txt","wb"))==NULL)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printf("文件不存在！\n");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447611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for(i=0;i&lt;m;i++)  /*将重新排好序的内容重新写入指定的磁盘文件中*/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if(fwrite(&amp;stu[i] ,sizeof(struct xuesheng),1,fp)!=1)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	printf("%s 不能保存文件!\n");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	getch();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printf("排名结果如下：\n");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show();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update()		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FILE *fp;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int i=0,j=0,m=0,sno;     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if((fp=fopen("data.txt","r+"))==NULL)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printf("文件不存在！\n");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while(!feof(fp))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if(fread(&amp;stu[m] ,sizeof(struct xuesheng),1,fp)==1)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m++;  	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1041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if(m==0)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printf("文件中没有记录！\n");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fclose(fp);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show();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printf("修改学生成绩信息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printf("请输入学号： 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scanf("%d",          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for(i=0;i&lt;m;i++)	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408305"/>
            <a:ext cx="8022590" cy="555053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4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10.1  学生成绩管理系统</a:t>
            </a:r>
            <a:endParaRPr kumimoji="1" altLang="zh-CN" sz="20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1. 添加学生成绩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实现添加学生成绩信息的功能。输入1，开始输入学生成绩。按照提示输入学生的学号、姓名、三门课程的成绩，然后保存到文件里。在输入学生学号的时候，需要进行查重验证，如果输入的学号已经存在，会提示“该学号已经存在，按任意键返回主菜单!”输入三门课程的成绩以后，系统会自动计算出三门课程的总分并存入文件data.txt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2. 删除学生信息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实现删除学生成绩信息的功能。输入2，开始删除学生成绩信息。按照提示输入学号，首先判断文件里是否存在这个学号。如果存在则删除该名学生的成绩信息 ，提示：删除成功；否则给出提示：没有找到这名学生。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if(sno==</a:t>
            </a:r>
            <a:r>
              <a:rPr kumimoji="1" altLang="zh-CN" sz="1800" u="sng" dirty="0">
                <a:sym typeface="+mn-ea"/>
              </a:rPr>
              <a:t>          </a:t>
            </a:r>
            <a:r>
              <a:rPr kumimoji="1" altLang="zh-CN" sz="1800" dirty="0">
                <a:sym typeface="+mn-ea"/>
              </a:rPr>
              <a:t>)  /*判断是否有要修改的学生*/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printf("找到学生,输入新信息：\n");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printf("姓名:");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scanf("%s",stu[i].name); /*输入名字*/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	   	printf("java:");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scanf("%lf",&amp;stu[i].sc1); /*输入选修课成绩*/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    printf("C语言:");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scanf("%lf",&amp;stu[i].sc2); /*输入实验课成绩*/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    printf("数据库:");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scanf("%lf",&amp;stu[i].sc3); /*输入必修课成绩*/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printf("修改成功!");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stu[i].sum=stu[i].sc1+stu[i].sc2+stu[i].sc3;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if((fp=fopen("data.txt","wb"))==NULL)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		printf("无法打开文件!\n");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 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for(j=0;j&lt;m;j++)  /*将新修改的信息写入文件*/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if(fwrite(&amp;stu[j] ,sizeof(struct xuesheng),1,fp)!=1)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	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 		printf("修改失败!");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 		getch();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	fclose(fp);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		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189355"/>
            <a:ext cx="6140450" cy="44024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	if(i==m) 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	printf("该名学生信息不存在!\n"); /*未找到要修改的学生*/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1563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4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10.2  个人通讯录管理系统</a:t>
            </a:r>
            <a:endParaRPr kumimoji="1" altLang="zh-CN" sz="24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1. 显示所有联系人功能 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可显示所有的联系人记录，内容包括联系人的姓名、电话号码、地址和E-MAIL地址。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2. 联系人的添加功能 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用户根据提示输入姓名、电话号码、地址和E-MAIL地址，系统将这些信息进行保存。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3. 删除联系人功能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用户输入联系人的名字，系统找到要删除的联系人并删除。删除时会出现三种情况：第一种是未找到联系人；第二种是找到1个要删除的联系人；第三种情况是找到2个以上要删除的联系人。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4. 查找联系人功能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用户输入联系人的姓名，系统进行查找并显示出查找结果，结果包括所有找到的联系人的姓名、电话号码、地址和E-MAIL地址。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5.退出系统的功能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系统提供退出的功能键。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知识点归纳：</a:t>
            </a:r>
            <a:endParaRPr kumimoji="1" altLang="zh-CN" sz="18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1.系统实现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用链表实现学生信息管理系统。构建一个结构体用于建立一个链表，链表里面包括了联系人的姓名、电话、地址、EMSIL。实现链表的建立，以及链表元素的插入、查找、删除、输出等操作。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2.链表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（1）结构体链表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typedef struct Node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int data;   //数据域，用来存放数据域;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struct Node  *pNext;  //定义一个结构体指针， 指向下一节点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}NODE,*PNODE; 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NODE等价于struct Node;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PNODE等价于struct Node *; 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（2）创建链表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创建头节点，用头指针指向头节点；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用malloc向计算机申请内存，并定义一个指向与头节点数据类型相同的指针；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用循环每次创建一个节点， 并把每个节点连在一起。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（3）向链表中插入元素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在节点2之前插入节点p，假设q指针指向节点1，代码如下：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p-&gt; pNext=q-&gt; pNext;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q-&gt; pNext=p; 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（4）删除链表中的元素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链表有3个节点，要删除节点2，只需要把节点1指针域指针指向节点3，然后释放节点2所占的内存。假设p指向节点1，代码如下：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q=p-&gt; pNext;   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p-&gt; pNext=q-&gt; pNext;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free(q); 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2.自定义函数：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menu( ): 显示主菜单。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show (PADDRESS  pHead) ：显示所有联系人的信息，参数为存放联系人信息链表的头节点。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PADDRESS newlist( )：新建链表。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bool insert(PADDRESS pHead, int pos)：添加联系人信息。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int len(PADDRESS pHead)：计算链表长度。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deletelist (PADDRESS pHead, int pos)：删除链表中的节点。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del(PADDRESS pHead)：删除联系人信息。</a:t>
            </a:r>
            <a:endParaRPr kumimoji="1" altLang="zh-CN" sz="1800" dirty="0"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search(PADDRESS pHead)：按名字查找联系人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#include&lt;stdio.h&gt;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#include&lt;stdlib.h&gt;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#include&lt;conio.h&gt;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#include&lt;string.h&gt;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typedef struct Address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char name[25];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char phone[20];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char address[50];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char email[30];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struct Address *next;	/*开辟动态内存*/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}ADDRESS, *PADDRESS;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if(sno==</a:t>
            </a:r>
            <a:r>
              <a:rPr kumimoji="1" altLang="zh-CN" sz="1800" u="sng" dirty="0">
                <a:sym typeface="+mn-ea"/>
              </a:rPr>
              <a:t>          </a:t>
            </a:r>
            <a:r>
              <a:rPr kumimoji="1" altLang="zh-CN" sz="1800" dirty="0">
                <a:sym typeface="+mn-ea"/>
              </a:rPr>
              <a:t>)  /*判断是否有要修改的学生*/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printf("找到学生,输入新信息：\n");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printf("姓名:");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scanf("%s",stu[i].name); /*输入名字*/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	   	printf("java:");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scanf("%lf",&amp;stu[i].sc1); /*输入选修课成绩*/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    printf("C语言:");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scanf("%lf",&amp;stu[i].sc2); /*输入实验课成绩*/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	    printf("数据库:");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scanf("%lf",&amp;stu[i].sc3); /*输入必修课成绩*/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printf("修改成功!");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stu[i].sum=stu[i].sc1+stu[i].sc2+stu[i].sc3;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5354955" cy="43751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menu();			/*主菜单*/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show (PADDRESS pHead);  /*显示记录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PADDRESS newlist();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bool insert(PADDRESS pHead, int pos); /*添加记录*/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int len(PADDRESS pHead);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deletelist (PADDRESS pHead, int pos);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del(PADDRESS pHead);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search(PADDRESS pHead);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128395"/>
            <a:ext cx="8022590" cy="48304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3. 修改学生成绩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实现修改学生成绩信息的功能。输入3，开始修改学生成绩信息。按照提示输入学号，找到该条记录以后依次输入新的姓名和各门成绩。如果没有找到此同学，提示：该名学生信息不存在!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4. 总分排名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实现按照学生总分进行排名的功能。输入4，自动进行按照总分排名，然后输出排名后的所有学生成绩信息。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5. 显示所有信息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输入5， 显示所有学生的学号、姓名、各科成绩和总成绩。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0. 退出系统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输入0，退出系统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int main ( 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system ("color f0"); /*C语言中调用dos函数颜色*/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system ("cls"); /*调用DOS命令CLS能够清屏*/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pHead = NULL;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pHead = newlist 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int 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menu();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scanf("%d",&amp;n);/*输入选择功能的编号*/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while(n)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   int i = 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		switch(n)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3601085" cy="46697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case 1: show (pHead); 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case 2: insert(pHead, ++i); 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</a:t>
            </a:r>
            <a:r>
              <a:rPr kumimoji="1" lang="en-US" sz="1800" dirty="0">
                <a:sym typeface="+mn-ea"/>
              </a:rPr>
              <a:t>      </a:t>
            </a:r>
            <a:r>
              <a:rPr kumimoji="1" altLang="zh-CN" sz="1800" dirty="0">
                <a:sym typeface="+mn-ea"/>
              </a:rPr>
              <a:t>case 3: del(pHead); 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case 4: search(pHead); 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sz="1800" dirty="0">
                <a:sym typeface="+mn-ea"/>
              </a:rPr>
              <a:t>         </a:t>
            </a:r>
            <a:r>
              <a:rPr kumimoji="1" altLang="zh-CN" sz="1800" dirty="0">
                <a:sym typeface="+mn-ea"/>
              </a:rPr>
              <a:t>case 5: exit (0); break;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default: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printf ("请输入数字1到5：\n");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printf ("\t按任意键返回主菜单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    	getch();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</a:t>
            </a:r>
            <a:endParaRPr kumimoji="1" altLang="zh-CN" sz="1800" dirty="0">
              <a:sym typeface="+mn-ea"/>
            </a:endParaRP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737985" y="128270"/>
            <a:ext cx="3536950" cy="46697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t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Ø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u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l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	{ 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		system ("CLS");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            </a:t>
            </a:r>
            <a:r>
              <a:rPr kumimoji="1" altLang="zh-CN" sz="1800" dirty="0">
                <a:sym typeface="+mn-ea"/>
              </a:rPr>
              <a:t> menu();/*执行完功能再次显示菜单界面*/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		    scanf("%d",&amp;n);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  	}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	return 0;</a:t>
            </a:r>
            <a:endParaRPr kumimoji="1" altLang="zh-CN" sz="1800" dirty="0">
              <a:sym typeface="+mn-ea"/>
            </a:endParaRPr>
          </a:p>
          <a:p>
            <a:pPr lvl="0" algn="l">
              <a:spcBef>
                <a:spcPct val="50000"/>
              </a:spcBef>
              <a:buSzTx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9899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menu() /*功能选择面板*/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("\n\t\t     个人通讯录管理系统\n");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printf("\t*****************************************************\n");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("\t\t\t1. 所有联系人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("\t\t\t2. 新建联系人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("\t\t\t3. 删除联系人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("\t\t\t4. 查找联系人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("\t\t\t5. 退出系统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("\t*****************************************************\n");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printf("\t\t选择你需要操作的功能(1-6):");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 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show(PADDRESS pHead)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	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length = len (pHead);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 = pHead-&gt;next;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i;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system ("CLS");  /*调用DOS命令CLS能够清屏*/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                        所有联系人                       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(NULL != p)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for (i = 0;            ; ++i, p = p-&gt;next)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    联系人姓名:%s\n",             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    联系人电话号码:%s\n",             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    联系人地址:%s\n",             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    联系人邮箱:%s\n",             );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736600"/>
            <a:ext cx="5309235" cy="47999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else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("对不起!!没有任何人的记录!!\n\n");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("=============================================================\n");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PADDRESS newlist()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/*分配了一个不存放有效数据的头结点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head = (PADDRESS)malloc( sizeof(ADDRESS) );  /*分配地址，malloc是动态内存分配函数。 */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(NULL == head)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exit (-1); /*分配内存失败，终止程序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            = NULL;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return head;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bool insert(PADDRESS pHead, int pos)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i = 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 = pHead;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while (NULL != p &amp;&amp; i &lt; pos-1)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 =             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i++;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(i &gt; pos-1 || NULL == p)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return false;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4313555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/* 分配新的结点*/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in = (PADDRESS)malloc(sizeof(ADDRESS));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(NULL == in)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exit(-1);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system ("CLS");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("\t\t输入联系人信息：");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("\n-----------------------------------------------------\n");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 /*要插入节点的值*/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("请输入联系人姓名:");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scanf("%s",in-&gt;name);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171690" y="128270"/>
            <a:ext cx="4313555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342900" indent="-3429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Ø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u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Wingdings" panose="05000000000000000000" pitchFamily="2" charset="2"/>
              <a:buChar char="l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printf("请输入联系人电话号码:");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scanf("%s",in-&gt;phone);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("请输入联系人地址:");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scanf("%s",in-&gt;address);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("请输入联系人邮箱:");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scanf("%s",in-&gt;email);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("添加成功!");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("\n\n");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245" y="902970"/>
            <a:ext cx="5060315" cy="46888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/*将新的结点存入p节点的后面*/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t = p-&gt;next;  /*填充in节点的指针域，也就是说把in的指针域指向t的下一个节点*/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p-&gt;next = in;  /*填充p节点的指针域，把p的指针城重新指向in*/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in-&gt;next = 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return true;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128395"/>
            <a:ext cx="8022590" cy="48304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知识点归纳：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1. 头文件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stdlib.h头文件里包含了本任务中需要用到的清屏语句：system("cls")。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conio.h头文件定义了通过控制台进行数据输入和数据输出的函数，主要是一些用户通过键盘按键产生的对应操作，比如getch( )函数等等。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string.h头文件在使用到字符数组时需要使用，该文件中包含了本任务中需要用到的字符串比较函数strcmp ( )。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2. 结构体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结构体从本质上讲是一种自定义的数据类型，只不过这种数据类型比较复杂，是由 int、char、float 等基本类型组成的。 在本任务中，学生的学号、姓名、各科成绩以及总成绩需要使用结构体数组保存。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int len(PADDRESS pHead)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 = pHead-&gt;next;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l = 0;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while (NULL != p)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++l;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 =             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return l;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del(PADDRESS pHead)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i, pos,dn;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deln = 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ll = len(pHead); /*记录容量的最大值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char name[25];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 = pHead-&gt;next;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system ("CLS");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                          删除联系人                      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("=========================================================    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printf ("输入要删除联系人的姓名:");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   scanf("%s",name);  /*用户输入要删除的联系人名 */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726440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 /* 判断是否有记录*/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(p != NULL)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for (i = 1; i &lt;= ll; i++, p = p-&gt;next)  /*查找要删除的联系人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if (strcmp (name,             ) == 0)   /* 字符串比对 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pos = i;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deln++;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if (deln== 1 )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("\n\t\t找到1个联系人,是否确定删除?(y/n)");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if (getch() =='y' || getch() =='Y')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deletelist(pHead, pos); /* 删除节点*/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printf ("\n\t\t删除成功!\n");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65068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else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{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printf ("");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getch();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	return;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}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else if (deln &gt; 1)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("找到%d个联系人！\n", deln);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("您想删除第几个？\n");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scanf ("%d", &amp;dn);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pos = pos - deln + dn;  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deletelist (pHead, pos); /*删除节点*/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("\n\t\t删除成功!\n");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else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("此联系人不存在!\n\n");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	printf ("=============================================================\n");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else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("通讯录为空!\n\n");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("=============================================================\n");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删除在pHead所指向链表的第pos个节点。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void deletelist(PADDRESS pHead, int pos)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int i = 0;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p = pHead;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if (            ==NULL 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("通讯录为空!\n\n");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printf ("=============================================================\n");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return;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28270"/>
            <a:ext cx="8022590" cy="54635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while (NULL != p-&gt;next &amp;&amp; i &lt; pos - 1)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{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p = p-&gt;next;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	++i;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}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PADDRESS t = p-&gt;next;  /* q指向待删除的结点*/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p-&gt;next = p-&gt;next-&gt;next; /* 删除p节点后面的结点*/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free (t); //* 释放q所指向的节点所占的内存*/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	t = NULL;</a:t>
            </a:r>
            <a:endParaRPr kumimoji="1" altLang="zh-CN" sz="18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1800" dirty="0">
                <a:sym typeface="+mn-ea"/>
              </a:rPr>
              <a:t>}</a:t>
            </a:r>
            <a:endParaRPr kumimoji="1" altLang="zh-CN" sz="1800" dirty="0"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485390" y="584200"/>
            <a:ext cx="8022590" cy="554101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sym typeface="+mn-ea"/>
              </a:rPr>
              <a:t>3. switch语句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sym typeface="+mn-ea"/>
              </a:rPr>
              <a:t>switch语句的功能是测试一个变量等于多个值时的情况。每个值称为一个 case，且被测试的变量会对每个 switch case 进行检查。任务中使用switch语句实现菜单功能的跳转。根将用户输入的值存入变量op，然后根据op的值决定调用哪个函数。</a:t>
            </a:r>
            <a:endParaRPr kumimoji="1" altLang="zh-CN" sz="20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sym typeface="+mn-ea"/>
              </a:rPr>
              <a:t>4. 相关函数</a:t>
            </a:r>
            <a:endParaRPr kumimoji="1" altLang="zh-CN" sz="2000" dirty="0"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getch( ) 从键盘上读入一个字符。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strcmp (ch,"Y") 比较两个字符串，判断变量ch里面的值是否是字母”Y”。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fopen( )使用给定的模式打开文件指针所指向的文件。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fread( ) 从给定流读取数据到文件指针所指向的数组中。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feof( )是检测流上的文件结束符的函数，如果文件结束，则返回非0值，否则返回0。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fclose( ) 关闭文件。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128395"/>
            <a:ext cx="8022590" cy="48304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5. 自定义函数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menu( ) 主菜单函数；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insert( ) 添加学生成绩信息函数；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show( ) 查看学生信息函数；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del( ) 	删除学生成绩信息函数；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printStu(xuesheng  *stu , int n)  打印学生成绩信息。需要传入两个实参：分别是存放所有学生成绩信息的结构体数组，以及学生的人数；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order( ) 成绩排名函数；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update( ) 修改学生成绩函数。 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519430"/>
            <a:ext cx="8022590" cy="587311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#include&lt;stdio.h&gt;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#include&lt;stdlib.h&gt;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#include&lt;conio.h&gt;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#include&lt;string.h&gt;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struct xuesheng 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{ 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	int num;		/*学号*/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char  </a:t>
            </a:r>
            <a:r>
              <a:rPr kumimoji="1" altLang="zh-CN" sz="2000" u="sng" dirty="0">
                <a:latin typeface="+mn-lt"/>
                <a:ea typeface="+mn-ea"/>
                <a:cs typeface="+mn-cs"/>
              </a:rPr>
              <a:t>         </a:t>
            </a:r>
            <a:r>
              <a:rPr kumimoji="1" altLang="zh-CN" sz="2000" dirty="0">
                <a:latin typeface="+mn-lt"/>
                <a:ea typeface="+mn-ea"/>
                <a:cs typeface="+mn-cs"/>
              </a:rPr>
              <a:t> ;	/*姓名*/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double </a:t>
            </a:r>
            <a:r>
              <a:rPr kumimoji="1" altLang="zh-CN" sz="2000" u="sng" dirty="0">
                <a:sym typeface="+mn-ea"/>
              </a:rPr>
              <a:t>         </a:t>
            </a:r>
            <a:r>
              <a:rPr kumimoji="1" altLang="zh-CN" sz="2000" dirty="0">
                <a:latin typeface="+mn-lt"/>
                <a:ea typeface="+mn-ea"/>
                <a:cs typeface="+mn-cs"/>
              </a:rPr>
              <a:t>          ;	    /*课程1*/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double </a:t>
            </a:r>
            <a:r>
              <a:rPr kumimoji="1" altLang="zh-CN" sz="2000" u="sng" dirty="0">
                <a:sym typeface="+mn-ea"/>
              </a:rPr>
              <a:t>         </a:t>
            </a:r>
            <a:r>
              <a:rPr kumimoji="1" altLang="zh-CN" sz="2000" dirty="0">
                <a:latin typeface="+mn-lt"/>
                <a:ea typeface="+mn-ea"/>
                <a:cs typeface="+mn-cs"/>
              </a:rPr>
              <a:t>;	    /*课程2*/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double   </a:t>
            </a:r>
            <a:r>
              <a:rPr kumimoji="1" altLang="zh-CN" sz="2000" u="sng" dirty="0">
                <a:sym typeface="+mn-ea"/>
              </a:rPr>
              <a:t>         </a:t>
            </a:r>
            <a:r>
              <a:rPr kumimoji="1" altLang="zh-CN" sz="2000" dirty="0">
                <a:latin typeface="+mn-lt"/>
                <a:ea typeface="+mn-ea"/>
                <a:cs typeface="+mn-cs"/>
              </a:rPr>
              <a:t>;	    /*课程3*/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  	double sum;	</a:t>
            </a:r>
            <a:r>
              <a:rPr kumimoji="1" altLang="zh-CN" sz="2000" u="sng" dirty="0">
                <a:sym typeface="+mn-ea"/>
              </a:rPr>
              <a:t>         </a:t>
            </a:r>
            <a:r>
              <a:rPr kumimoji="1" altLang="zh-CN" sz="2000" dirty="0">
                <a:latin typeface="+mn-lt"/>
                <a:ea typeface="+mn-ea"/>
                <a:cs typeface="+mn-cs"/>
              </a:rPr>
              <a:t>/*总分*/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};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595880" y="1128395"/>
            <a:ext cx="8022590" cy="48304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struct xuesheng stu[50];	/*定义结构体数组*/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menu( );			/*主菜单*/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insert( );				/*添加学生成绩信息*/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show( );			/*查看学生信息*/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del( );				/*删除学生成绩信息*/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printStu(xuesheng  *stu , int n);	/*显示学生成绩信息*/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order( );  /*成绩排名*/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altLang="zh-CN" sz="2000" dirty="0">
                <a:latin typeface="+mn-lt"/>
                <a:ea typeface="+mn-ea"/>
                <a:cs typeface="+mn-cs"/>
              </a:rPr>
              <a:t>void update( ); /*修改学生成绩*/</a:t>
            </a:r>
            <a:endParaRPr kumimoji="1" altLang="zh-CN" sz="2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0801,&quot;width&quot;:19200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FkOTIyMDY2YjE4NTIwODdhMjI4ZTBiNTExZWIyMjgifQ=="/>
  <p:tag name="KSO_WPP_MARK_KEY" val="9c2819c2-b7c2-4c90-ac85-5be0471c64ba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淘PPT</Template>
  <TotalTime>0</TotalTime>
  <Words>14575</Words>
  <Application>WPS 演示</Application>
  <PresentationFormat>宽屏</PresentationFormat>
  <Paragraphs>738</Paragraphs>
  <Slides>57</Slides>
  <Notes>35</Notes>
  <HiddenSlides>5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黑体</vt:lpstr>
      <vt:lpstr>华文新魏</vt:lpstr>
      <vt:lpstr>Calibri</vt:lpstr>
      <vt:lpstr>Arial Unicode MS</vt:lpstr>
      <vt:lpstr>Times New Roman</vt:lpstr>
      <vt:lpstr>Times New Roman</vt:lpstr>
      <vt:lpstr>1_Office 主题</vt:lpstr>
      <vt:lpstr>学习任务9   文件-家庭理财程序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淘PPT模板</Company>
  <LinksUpToDate>false</LinksUpToDate>
  <SharedDoc>false</SharedDoc>
  <HyperlinksChanged>false</HyperlinksChanged>
  <AppVersion>14.0000</AppVersion>
  <Manager>淘PPT模板</Manager>
  <HyperlinkBase>淘PPT模板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淘PPT模板</dc:title>
  <dc:creator>tppt.taobao.com</dc:creator>
  <cp:keywords>淘PPT模板</cp:keywords>
  <dc:description>tppt.taobao.com</dc:description>
  <dc:subject>淘PPT模板</dc:subject>
  <cp:category>淘PPT模板</cp:category>
  <cp:lastModifiedBy>郑茵</cp:lastModifiedBy>
  <cp:revision>55</cp:revision>
  <dcterms:created xsi:type="dcterms:W3CDTF">2015-10-15T01:42:00Z</dcterms:created>
  <dcterms:modified xsi:type="dcterms:W3CDTF">2023-08-22T11:48:24Z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699690C021B949128E1E08A08087F530_13</vt:lpwstr>
  </property>
</Properties>
</file>