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5"/>
  </p:notesMasterIdLst>
  <p:sldIdLst>
    <p:sldId id="439" r:id="rId3"/>
    <p:sldId id="440" r:id="rId4"/>
    <p:sldId id="349" r:id="rId5"/>
    <p:sldId id="350" r:id="rId6"/>
    <p:sldId id="351" r:id="rId7"/>
    <p:sldId id="352" r:id="rId8"/>
    <p:sldId id="353" r:id="rId9"/>
    <p:sldId id="354" r:id="rId10"/>
    <p:sldId id="355" r:id="rId11"/>
    <p:sldId id="356" r:id="rId12"/>
    <p:sldId id="357" r:id="rId13"/>
    <p:sldId id="358" r:id="rId14"/>
    <p:sldId id="359" r:id="rId15"/>
    <p:sldId id="360" r:id="rId16"/>
    <p:sldId id="361" r:id="rId17"/>
    <p:sldId id="362" r:id="rId18"/>
    <p:sldId id="363" r:id="rId19"/>
    <p:sldId id="364" r:id="rId20"/>
    <p:sldId id="365" r:id="rId21"/>
    <p:sldId id="366" r:id="rId22"/>
    <p:sldId id="367" r:id="rId23"/>
    <p:sldId id="368" r:id="rId24"/>
    <p:sldId id="369" r:id="rId25"/>
    <p:sldId id="370" r:id="rId26"/>
    <p:sldId id="371" r:id="rId27"/>
    <p:sldId id="372" r:id="rId28"/>
    <p:sldId id="373" r:id="rId29"/>
    <p:sldId id="374" r:id="rId30"/>
    <p:sldId id="375" r:id="rId31"/>
    <p:sldId id="376" r:id="rId32"/>
    <p:sldId id="377" r:id="rId33"/>
    <p:sldId id="378" r:id="rId34"/>
    <p:sldId id="379" r:id="rId35"/>
    <p:sldId id="380" r:id="rId36"/>
    <p:sldId id="381" r:id="rId37"/>
    <p:sldId id="382" r:id="rId38"/>
    <p:sldId id="383" r:id="rId39"/>
    <p:sldId id="384" r:id="rId40"/>
    <p:sldId id="385" r:id="rId41"/>
    <p:sldId id="386" r:id="rId42"/>
    <p:sldId id="387" r:id="rId43"/>
    <p:sldId id="388" r:id="rId44"/>
    <p:sldId id="389" r:id="rId45"/>
    <p:sldId id="390" r:id="rId46"/>
    <p:sldId id="391" r:id="rId47"/>
    <p:sldId id="392" r:id="rId48"/>
    <p:sldId id="393" r:id="rId49"/>
    <p:sldId id="394" r:id="rId50"/>
    <p:sldId id="395" r:id="rId51"/>
    <p:sldId id="396" r:id="rId52"/>
    <p:sldId id="397" r:id="rId53"/>
    <p:sldId id="398" r:id="rId54"/>
    <p:sldId id="399" r:id="rId55"/>
    <p:sldId id="400" r:id="rId56"/>
    <p:sldId id="401" r:id="rId57"/>
    <p:sldId id="402" r:id="rId58"/>
    <p:sldId id="403" r:id="rId59"/>
    <p:sldId id="404" r:id="rId60"/>
    <p:sldId id="405" r:id="rId61"/>
    <p:sldId id="406" r:id="rId62"/>
    <p:sldId id="407" r:id="rId63"/>
    <p:sldId id="408" r:id="rId64"/>
    <p:sldId id="409" r:id="rId65"/>
    <p:sldId id="410" r:id="rId66"/>
    <p:sldId id="411" r:id="rId67"/>
    <p:sldId id="412" r:id="rId68"/>
    <p:sldId id="413" r:id="rId69"/>
    <p:sldId id="414" r:id="rId70"/>
    <p:sldId id="415" r:id="rId71"/>
    <p:sldId id="416" r:id="rId72"/>
    <p:sldId id="417" r:id="rId73"/>
    <p:sldId id="418" r:id="rId74"/>
    <p:sldId id="419" r:id="rId75"/>
    <p:sldId id="420" r:id="rId76"/>
    <p:sldId id="421" r:id="rId77"/>
    <p:sldId id="422" r:id="rId78"/>
    <p:sldId id="423" r:id="rId79"/>
    <p:sldId id="424" r:id="rId80"/>
    <p:sldId id="425" r:id="rId81"/>
    <p:sldId id="426" r:id="rId82"/>
    <p:sldId id="427" r:id="rId83"/>
    <p:sldId id="428" r:id="rId84"/>
    <p:sldId id="429" r:id="rId85"/>
    <p:sldId id="430" r:id="rId86"/>
    <p:sldId id="431" r:id="rId87"/>
    <p:sldId id="432" r:id="rId88"/>
    <p:sldId id="433" r:id="rId89"/>
    <p:sldId id="434" r:id="rId90"/>
    <p:sldId id="435" r:id="rId91"/>
    <p:sldId id="436" r:id="rId92"/>
    <p:sldId id="437" r:id="rId93"/>
    <p:sldId id="438" r:id="rId94"/>
  </p:sldIdLst>
  <p:sldSz cx="12192000" cy="6858000"/>
  <p:notesSz cx="6858000" cy="9144000"/>
  <p:custDataLst>
    <p:tags r:id="rId10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7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AN Fermin" initials="CF" lastIdx="3"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3D06"/>
    <a:srgbClr val="06ACFF"/>
    <a:srgbClr val="ADE40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69" autoAdjust="0"/>
    <p:restoredTop sz="94800" autoAdjust="0"/>
  </p:normalViewPr>
  <p:slideViewPr>
    <p:cSldViewPr snapToGrid="0" showGuides="1">
      <p:cViewPr varScale="1">
        <p:scale>
          <a:sx n="78" d="100"/>
          <a:sy n="78" d="100"/>
        </p:scale>
        <p:origin x="600" y="84"/>
      </p:cViewPr>
      <p:guideLst>
        <p:guide orient="horz" pos="2160"/>
        <p:guide pos="387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commentAuthors" Target="commentAuthors.xml"/><Relationship Id="rId98" Type="http://schemas.openxmlformats.org/officeDocument/2006/relationships/tableStyles" Target="tableStyles.xml"/><Relationship Id="rId97" Type="http://schemas.openxmlformats.org/officeDocument/2006/relationships/viewProps" Target="viewProps.xml"/><Relationship Id="rId96" Type="http://schemas.openxmlformats.org/officeDocument/2006/relationships/presProps" Target="presProps.xml"/><Relationship Id="rId95" Type="http://schemas.openxmlformats.org/officeDocument/2006/relationships/notesMaster" Target="notesMasters/notesMaster1.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0" Type="http://schemas.openxmlformats.org/officeDocument/2006/relationships/tags" Target="tags/tag3.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C5CD234-1A59-463F-8B12-F9DAA98A294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EBB733-DF6B-4801-AFF9-46967ACB994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grpSp>
        <p:nvGrpSpPr>
          <p:cNvPr id="15" name="Group 106"/>
          <p:cNvGrpSpPr>
            <a:grpSpLocks noChangeAspect="1"/>
          </p:cNvGrpSpPr>
          <p:nvPr userDrawn="1"/>
        </p:nvGrpSpPr>
        <p:grpSpPr bwMode="auto">
          <a:xfrm>
            <a:off x="0" y="-275"/>
            <a:ext cx="12192000" cy="4930268"/>
            <a:chOff x="1602" y="283"/>
            <a:chExt cx="5028" cy="2711"/>
          </a:xfrm>
        </p:grpSpPr>
        <p:sp>
          <p:nvSpPr>
            <p:cNvPr id="17" name="Freeform 107"/>
            <p:cNvSpPr/>
            <p:nvPr/>
          </p:nvSpPr>
          <p:spPr bwMode="auto">
            <a:xfrm>
              <a:off x="1602" y="426"/>
              <a:ext cx="5028" cy="2568"/>
            </a:xfrm>
            <a:custGeom>
              <a:avLst/>
              <a:gdLst/>
              <a:ahLst/>
              <a:cxnLst>
                <a:cxn ang="0">
                  <a:pos x="2129" y="670"/>
                </a:cxn>
                <a:cxn ang="0">
                  <a:pos x="2129" y="640"/>
                </a:cxn>
                <a:cxn ang="0">
                  <a:pos x="0" y="0"/>
                </a:cxn>
                <a:cxn ang="0">
                  <a:pos x="0" y="688"/>
                </a:cxn>
                <a:cxn ang="0">
                  <a:pos x="1053" y="1054"/>
                </a:cxn>
                <a:cxn ang="0">
                  <a:pos x="2129" y="670"/>
                </a:cxn>
              </a:cxnLst>
              <a:rect l="0" t="0" r="r" b="b"/>
              <a:pathLst>
                <a:path w="2129" h="1054">
                  <a:moveTo>
                    <a:pt x="2129" y="670"/>
                  </a:moveTo>
                  <a:cubicBezTo>
                    <a:pt x="2129" y="640"/>
                    <a:pt x="2129" y="640"/>
                    <a:pt x="2129" y="640"/>
                  </a:cubicBezTo>
                  <a:cubicBezTo>
                    <a:pt x="1070" y="830"/>
                    <a:pt x="360" y="617"/>
                    <a:pt x="0" y="0"/>
                  </a:cubicBezTo>
                  <a:cubicBezTo>
                    <a:pt x="0" y="688"/>
                    <a:pt x="0" y="688"/>
                    <a:pt x="0" y="688"/>
                  </a:cubicBezTo>
                  <a:cubicBezTo>
                    <a:pt x="310" y="932"/>
                    <a:pt x="661" y="1054"/>
                    <a:pt x="1053" y="1054"/>
                  </a:cubicBezTo>
                  <a:cubicBezTo>
                    <a:pt x="1454" y="1054"/>
                    <a:pt x="1813" y="926"/>
                    <a:pt x="2129" y="670"/>
                  </a:cubicBezTo>
                  <a:close/>
                </a:path>
              </a:pathLst>
            </a:custGeom>
            <a:gradFill flip="none" rotWithShape="1">
              <a:gsLst>
                <a:gs pos="0">
                  <a:srgbClr val="2B9BD3"/>
                </a:gs>
                <a:gs pos="31000">
                  <a:srgbClr val="21D6E0"/>
                </a:gs>
                <a:gs pos="77000">
                  <a:srgbClr val="0087E6"/>
                </a:gs>
              </a:gsLst>
              <a:path path="circle">
                <a:fillToRect l="100000" t="100000"/>
              </a:path>
              <a:tileRect r="-100000" b="-100000"/>
            </a:grad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18" name="Freeform 108"/>
            <p:cNvSpPr/>
            <p:nvPr/>
          </p:nvSpPr>
          <p:spPr bwMode="auto">
            <a:xfrm>
              <a:off x="1602" y="283"/>
              <a:ext cx="5028" cy="2200"/>
            </a:xfrm>
            <a:custGeom>
              <a:avLst/>
              <a:gdLst/>
              <a:ahLst/>
              <a:cxnLst>
                <a:cxn ang="0">
                  <a:pos x="2129" y="697"/>
                </a:cxn>
                <a:cxn ang="0">
                  <a:pos x="2129" y="623"/>
                </a:cxn>
                <a:cxn ang="0">
                  <a:pos x="1181" y="0"/>
                </a:cxn>
                <a:cxn ang="0">
                  <a:pos x="0" y="0"/>
                </a:cxn>
                <a:cxn ang="0">
                  <a:pos x="0" y="57"/>
                </a:cxn>
                <a:cxn ang="0">
                  <a:pos x="2129" y="697"/>
                </a:cxn>
              </a:cxnLst>
              <a:rect l="0" t="0" r="r" b="b"/>
              <a:pathLst>
                <a:path w="2129" h="887">
                  <a:moveTo>
                    <a:pt x="2129" y="697"/>
                  </a:moveTo>
                  <a:cubicBezTo>
                    <a:pt x="2129" y="623"/>
                    <a:pt x="2129" y="623"/>
                    <a:pt x="2129" y="623"/>
                  </a:cubicBezTo>
                  <a:cubicBezTo>
                    <a:pt x="1448" y="642"/>
                    <a:pt x="1132" y="434"/>
                    <a:pt x="1181" y="0"/>
                  </a:cubicBezTo>
                  <a:cubicBezTo>
                    <a:pt x="0" y="0"/>
                    <a:pt x="0" y="0"/>
                    <a:pt x="0" y="0"/>
                  </a:cubicBezTo>
                  <a:cubicBezTo>
                    <a:pt x="0" y="57"/>
                    <a:pt x="0" y="57"/>
                    <a:pt x="0" y="57"/>
                  </a:cubicBezTo>
                  <a:cubicBezTo>
                    <a:pt x="360" y="674"/>
                    <a:pt x="1070" y="887"/>
                    <a:pt x="2129" y="697"/>
                  </a:cubicBezTo>
                  <a:close/>
                </a:path>
              </a:pathLst>
            </a:custGeom>
            <a:gradFill flip="none" rotWithShape="1">
              <a:gsLst>
                <a:gs pos="27000">
                  <a:srgbClr val="0D7AB9"/>
                </a:gs>
                <a:gs pos="17000">
                  <a:srgbClr val="21D6E0"/>
                </a:gs>
                <a:gs pos="75000">
                  <a:srgbClr val="0087E6"/>
                </a:gs>
              </a:gsLst>
              <a:lin ang="7200000" scaled="0"/>
              <a:tileRect/>
            </a:grad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19" name="Freeform 109"/>
            <p:cNvSpPr/>
            <p:nvPr/>
          </p:nvSpPr>
          <p:spPr bwMode="auto">
            <a:xfrm>
              <a:off x="4255" y="283"/>
              <a:ext cx="2375" cy="1650"/>
            </a:xfrm>
            <a:custGeom>
              <a:avLst/>
              <a:gdLst/>
              <a:ahLst/>
              <a:cxnLst>
                <a:cxn ang="0">
                  <a:pos x="997" y="623"/>
                </a:cxn>
                <a:cxn ang="0">
                  <a:pos x="997" y="0"/>
                </a:cxn>
                <a:cxn ang="0">
                  <a:pos x="49" y="0"/>
                </a:cxn>
                <a:cxn ang="0">
                  <a:pos x="997" y="623"/>
                </a:cxn>
              </a:cxnLst>
              <a:rect l="0" t="0" r="r" b="b"/>
              <a:pathLst>
                <a:path w="997" h="642">
                  <a:moveTo>
                    <a:pt x="997" y="623"/>
                  </a:moveTo>
                  <a:cubicBezTo>
                    <a:pt x="997" y="0"/>
                    <a:pt x="997" y="0"/>
                    <a:pt x="997" y="0"/>
                  </a:cubicBezTo>
                  <a:cubicBezTo>
                    <a:pt x="49" y="0"/>
                    <a:pt x="49" y="0"/>
                    <a:pt x="49" y="0"/>
                  </a:cubicBezTo>
                  <a:cubicBezTo>
                    <a:pt x="0" y="434"/>
                    <a:pt x="316" y="642"/>
                    <a:pt x="997" y="623"/>
                  </a:cubicBezTo>
                  <a:close/>
                </a:path>
              </a:pathLst>
            </a:custGeom>
            <a:gradFill flip="none" rotWithShape="1">
              <a:gsLst>
                <a:gs pos="18000">
                  <a:srgbClr val="4ABEEE"/>
                </a:gs>
                <a:gs pos="75000">
                  <a:srgbClr val="0D7AB9"/>
                </a:gs>
              </a:gsLst>
              <a:path path="circle">
                <a:fillToRect l="100000" b="100000"/>
              </a:path>
              <a:tileRect t="-100000" r="-100000"/>
            </a:gradFill>
            <a:ln w="9525">
              <a:noFill/>
              <a:round/>
            </a:ln>
          </p:spPr>
          <p:txBody>
            <a:bodyPr vert="horz" wrap="square" lIns="91440" tIns="45720" rIns="91440" bIns="45720" numCol="1" anchor="t" anchorCtr="0" compatLnSpc="1"/>
            <a:lstStyle/>
            <a:p>
              <a:endParaRPr lang="zh-CN" altLang="en-US">
                <a:solidFill>
                  <a:prstClr val="black"/>
                </a:solidFill>
              </a:endParaRPr>
            </a:p>
          </p:txBody>
        </p:sp>
      </p:grpSp>
      <p:sp>
        <p:nvSpPr>
          <p:cNvPr id="22" name="Freeform 26"/>
          <p:cNvSpPr/>
          <p:nvPr userDrawn="1"/>
        </p:nvSpPr>
        <p:spPr bwMode="auto">
          <a:xfrm>
            <a:off x="0" y="3968740"/>
            <a:ext cx="12192000" cy="2889261"/>
          </a:xfrm>
          <a:custGeom>
            <a:avLst/>
            <a:gdLst/>
            <a:ahLst/>
            <a:cxnLst>
              <a:cxn ang="0">
                <a:pos x="2861" y="904"/>
              </a:cxn>
              <a:cxn ang="0">
                <a:pos x="2861" y="0"/>
              </a:cxn>
              <a:cxn ang="0">
                <a:pos x="1382" y="332"/>
              </a:cxn>
              <a:cxn ang="0">
                <a:pos x="0" y="46"/>
              </a:cxn>
              <a:cxn ang="0">
                <a:pos x="0" y="904"/>
              </a:cxn>
              <a:cxn ang="0">
                <a:pos x="2861" y="904"/>
              </a:cxn>
            </a:cxnLst>
            <a:rect l="0" t="0" r="r" b="b"/>
            <a:pathLst>
              <a:path w="2861" h="904">
                <a:moveTo>
                  <a:pt x="2861" y="904"/>
                </a:moveTo>
                <a:cubicBezTo>
                  <a:pt x="2861" y="0"/>
                  <a:pt x="2861" y="0"/>
                  <a:pt x="2861" y="0"/>
                </a:cubicBezTo>
                <a:cubicBezTo>
                  <a:pt x="2414" y="221"/>
                  <a:pt x="1921" y="332"/>
                  <a:pt x="1382" y="332"/>
                </a:cubicBezTo>
                <a:cubicBezTo>
                  <a:pt x="882" y="332"/>
                  <a:pt x="421" y="237"/>
                  <a:pt x="0" y="46"/>
                </a:cubicBezTo>
                <a:cubicBezTo>
                  <a:pt x="0" y="904"/>
                  <a:pt x="0" y="904"/>
                  <a:pt x="0" y="904"/>
                </a:cubicBezTo>
                <a:cubicBezTo>
                  <a:pt x="2861" y="904"/>
                  <a:pt x="2861" y="904"/>
                  <a:pt x="2861" y="904"/>
                </a:cubicBezTo>
                <a:close/>
              </a:path>
            </a:pathLst>
          </a:custGeom>
          <a:gradFill flip="none" rotWithShape="1">
            <a:gsLst>
              <a:gs pos="0">
                <a:schemeClr val="bg1">
                  <a:lumMod val="75000"/>
                </a:schemeClr>
              </a:gs>
              <a:gs pos="59000">
                <a:schemeClr val="bg1">
                  <a:lumMod val="95000"/>
                </a:schemeClr>
              </a:gs>
              <a:gs pos="100000">
                <a:schemeClr val="bg1">
                  <a:lumMod val="75000"/>
                </a:schemeClr>
              </a:gs>
            </a:gsLst>
            <a:path path="circle">
              <a:fillToRect l="100000" t="100000"/>
            </a:path>
            <a:tileRect r="-100000" b="-100000"/>
          </a:grad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23" name="Freeform 27"/>
          <p:cNvSpPr/>
          <p:nvPr/>
        </p:nvSpPr>
        <p:spPr bwMode="auto">
          <a:xfrm>
            <a:off x="0" y="3148980"/>
            <a:ext cx="12192000" cy="1780219"/>
          </a:xfrm>
          <a:custGeom>
            <a:avLst/>
            <a:gdLst/>
            <a:ahLst/>
            <a:cxnLst>
              <a:cxn ang="0">
                <a:pos x="2861" y="225"/>
              </a:cxn>
              <a:cxn ang="0">
                <a:pos x="2861" y="0"/>
              </a:cxn>
              <a:cxn ang="0">
                <a:pos x="1415" y="516"/>
              </a:cxn>
              <a:cxn ang="0">
                <a:pos x="0" y="25"/>
              </a:cxn>
              <a:cxn ang="0">
                <a:pos x="0" y="271"/>
              </a:cxn>
              <a:cxn ang="0">
                <a:pos x="1382" y="557"/>
              </a:cxn>
              <a:cxn ang="0">
                <a:pos x="2861" y="225"/>
              </a:cxn>
            </a:cxnLst>
            <a:rect l="0" t="0" r="r" b="b"/>
            <a:pathLst>
              <a:path w="2861" h="557">
                <a:moveTo>
                  <a:pt x="2861" y="225"/>
                </a:moveTo>
                <a:cubicBezTo>
                  <a:pt x="2861" y="0"/>
                  <a:pt x="2861" y="0"/>
                  <a:pt x="2861" y="0"/>
                </a:cubicBezTo>
                <a:cubicBezTo>
                  <a:pt x="2436" y="344"/>
                  <a:pt x="1954" y="516"/>
                  <a:pt x="1415" y="516"/>
                </a:cubicBezTo>
                <a:cubicBezTo>
                  <a:pt x="889" y="516"/>
                  <a:pt x="417" y="352"/>
                  <a:pt x="0" y="25"/>
                </a:cubicBezTo>
                <a:cubicBezTo>
                  <a:pt x="0" y="271"/>
                  <a:pt x="0" y="271"/>
                  <a:pt x="0" y="271"/>
                </a:cubicBezTo>
                <a:cubicBezTo>
                  <a:pt x="421" y="462"/>
                  <a:pt x="882" y="557"/>
                  <a:pt x="1382" y="557"/>
                </a:cubicBezTo>
                <a:cubicBezTo>
                  <a:pt x="1921" y="557"/>
                  <a:pt x="2414" y="446"/>
                  <a:pt x="2861" y="225"/>
                </a:cubicBezTo>
                <a:close/>
              </a:path>
            </a:pathLst>
          </a:custGeom>
          <a:solidFill>
            <a:srgbClr val="000000"/>
          </a:solid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24" name="Freeform 28"/>
          <p:cNvSpPr/>
          <p:nvPr/>
        </p:nvSpPr>
        <p:spPr bwMode="auto">
          <a:xfrm>
            <a:off x="0" y="3840896"/>
            <a:ext cx="12192000" cy="1188944"/>
          </a:xfrm>
          <a:custGeom>
            <a:avLst/>
            <a:gdLst/>
            <a:ahLst/>
            <a:cxnLst>
              <a:cxn ang="0">
                <a:pos x="2861" y="40"/>
              </a:cxn>
              <a:cxn ang="0">
                <a:pos x="2861" y="0"/>
              </a:cxn>
              <a:cxn ang="0">
                <a:pos x="1382" y="332"/>
              </a:cxn>
              <a:cxn ang="0">
                <a:pos x="0" y="46"/>
              </a:cxn>
              <a:cxn ang="0">
                <a:pos x="0" y="86"/>
              </a:cxn>
              <a:cxn ang="0">
                <a:pos x="1382" y="372"/>
              </a:cxn>
              <a:cxn ang="0">
                <a:pos x="2861" y="40"/>
              </a:cxn>
            </a:cxnLst>
            <a:rect l="0" t="0" r="r" b="b"/>
            <a:pathLst>
              <a:path w="2861" h="372">
                <a:moveTo>
                  <a:pt x="2861" y="40"/>
                </a:moveTo>
                <a:cubicBezTo>
                  <a:pt x="2861" y="0"/>
                  <a:pt x="2861" y="0"/>
                  <a:pt x="2861" y="0"/>
                </a:cubicBezTo>
                <a:cubicBezTo>
                  <a:pt x="2414" y="221"/>
                  <a:pt x="1921" y="332"/>
                  <a:pt x="1382" y="332"/>
                </a:cubicBezTo>
                <a:cubicBezTo>
                  <a:pt x="882" y="332"/>
                  <a:pt x="421" y="237"/>
                  <a:pt x="0" y="46"/>
                </a:cubicBezTo>
                <a:cubicBezTo>
                  <a:pt x="0" y="86"/>
                  <a:pt x="0" y="86"/>
                  <a:pt x="0" y="86"/>
                </a:cubicBezTo>
                <a:cubicBezTo>
                  <a:pt x="421" y="277"/>
                  <a:pt x="882" y="372"/>
                  <a:pt x="1382" y="372"/>
                </a:cubicBezTo>
                <a:cubicBezTo>
                  <a:pt x="1921" y="372"/>
                  <a:pt x="2414" y="261"/>
                  <a:pt x="2861" y="40"/>
                </a:cubicBezTo>
                <a:close/>
              </a:path>
            </a:pathLst>
          </a:custGeom>
          <a:solidFill>
            <a:srgbClr val="97BD4F"/>
          </a:solidFill>
          <a:ln w="9525">
            <a:noFill/>
            <a:round/>
          </a:ln>
        </p:spPr>
        <p:txBody>
          <a:bodyPr vert="horz" wrap="square" lIns="91440" tIns="45720" rIns="91440" bIns="45720" numCol="1" anchor="t" anchorCtr="0" compatLnSpc="1"/>
          <a:lstStyle/>
          <a:p>
            <a:endParaRPr lang="zh-CN" altLang="en-US">
              <a:solidFill>
                <a:prstClr val="black"/>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尾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gradFill flip="none" rotWithShape="1">
            <a:gsLst>
              <a:gs pos="61000">
                <a:srgbClr val="AFDEFA">
                  <a:alpha val="52000"/>
                </a:srgbClr>
              </a:gs>
              <a:gs pos="92000">
                <a:srgbClr val="84CDF8">
                  <a:lumMod val="94000"/>
                </a:srgbClr>
              </a:gs>
              <a:gs pos="0">
                <a:schemeClr val="bg1"/>
              </a:gs>
              <a:gs pos="100000">
                <a:srgbClr val="0198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0" y="0"/>
            <a:ext cx="12192000" cy="927463"/>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11200" y="762000"/>
            <a:ext cx="10883900" cy="762000"/>
          </a:xfr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719667" y="1628775"/>
            <a:ext cx="10871200" cy="4495800"/>
          </a:xfrm>
        </p:spPr>
        <p:txBody>
          <a:bodyPr/>
          <a:lstStyle>
            <a:lvl1pPr>
              <a:buClrTx/>
              <a:buFont typeface="Wingdings" panose="05000000000000000000" pitchFamily="2" charset="2"/>
              <a:buChar char="Ø"/>
              <a:defRPr/>
            </a:lvl1pPr>
            <a:lvl2pPr>
              <a:buClrTx/>
              <a:buFont typeface="Wingdings" panose="05000000000000000000" pitchFamily="2" charset="2"/>
              <a:buChar char="u"/>
              <a:defRPr/>
            </a:lvl2pPr>
            <a:lvl3pPr>
              <a:buClrTx/>
              <a:buFont typeface="Wingdings" panose="05000000000000000000" pitchFamily="2" charset="2"/>
              <a:buChar char="l"/>
              <a:defRPr sz="2800"/>
            </a:lvl3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endParaRPr lang="zh-CN" altLang="en-US" dirty="0"/>
          </a:p>
        </p:txBody>
      </p:sp>
      <p:sp>
        <p:nvSpPr>
          <p:cNvPr id="4" name="日期占位符 3"/>
          <p:cNvSpPr>
            <a:spLocks noGrp="1"/>
          </p:cNvSpPr>
          <p:nvPr>
            <p:ph type="dt" sz="half" idx="10"/>
          </p:nvPr>
        </p:nvSpPr>
        <p:spPr>
          <a:xfrm>
            <a:off x="1536700" y="6286500"/>
            <a:ext cx="2540000" cy="457200"/>
          </a:xfrm>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a:xfrm>
            <a:off x="4787900" y="6286500"/>
            <a:ext cx="3860800" cy="457200"/>
          </a:xfrm>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a:xfrm>
            <a:off x="9359900" y="6286500"/>
            <a:ext cx="2540000" cy="457200"/>
          </a:xfrm>
        </p:spPr>
        <p:txBody>
          <a:bodyPr/>
          <a:p>
            <a:pPr lvl="0" eaLnBrk="1" hangingPunct="1">
              <a:buNone/>
            </a:pPr>
            <a:fld id="{9A0DB2DC-4C9A-4742-B13C-FB6460FD3503}" type="slidenum">
              <a:rPr lang="en-US" altLang="zh-CN" dirty="0"/>
            </a:fld>
            <a:endParaRPr lang="en-US" altLang="zh-CN" dirty="0">
              <a:latin typeface="Arial" panose="020B0604020202020204" pitchFamily="34" charset="0"/>
            </a:endParaRPr>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10" name="TextBox 3"/>
          <p:cNvSpPr txBox="1"/>
          <p:nvPr userDrawn="1"/>
        </p:nvSpPr>
        <p:spPr>
          <a:xfrm>
            <a:off x="2280569" y="692254"/>
            <a:ext cx="1451474"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目录页</a:t>
            </a:r>
            <a:endParaRPr lang="zh-CN" altLang="en-US"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1" name="矩形 24"/>
          <p:cNvSpPr>
            <a:spLocks noChangeArrowheads="1"/>
          </p:cNvSpPr>
          <p:nvPr userDrawn="1"/>
        </p:nvSpPr>
        <p:spPr bwMode="auto">
          <a:xfrm>
            <a:off x="1056752" y="704309"/>
            <a:ext cx="1079839" cy="492443"/>
          </a:xfrm>
          <a:prstGeom prst="rect">
            <a:avLst/>
          </a:prstGeom>
          <a:noFill/>
          <a:ln w="9525">
            <a:noFill/>
            <a:miter lim="800000"/>
          </a:ln>
        </p:spPr>
        <p:txBody>
          <a:bodyPr wrap="square" lIns="0" tIns="0" rIns="0" bIns="0">
            <a:spAutoFit/>
          </a:bodyPr>
          <a:lstStyle/>
          <a:p>
            <a:pPr algn="ctr"/>
            <a:r>
              <a:rPr lang="en-US" altLang="zh-CN" sz="1600" dirty="0">
                <a:solidFill>
                  <a:prstClr val="white"/>
                </a:solidFill>
                <a:ea typeface="微软雅黑" panose="020B0503020204020204" pitchFamily="34" charset="-122"/>
                <a:cs typeface="Arial Unicode MS" pitchFamily="34" charset="-122"/>
              </a:rPr>
              <a:t>CONTENTS</a:t>
            </a:r>
            <a:endParaRPr lang="en-US" altLang="zh-CN" sz="1600" dirty="0">
              <a:solidFill>
                <a:prstClr val="white"/>
              </a:solidFill>
              <a:ea typeface="微软雅黑" panose="020B0503020204020204" pitchFamily="34" charset="-122"/>
              <a:cs typeface="Arial Unicode MS" pitchFamily="34" charset="-122"/>
            </a:endParaRPr>
          </a:p>
          <a:p>
            <a:pPr algn="ctr"/>
            <a:r>
              <a:rPr lang="en-US" altLang="zh-CN" sz="1600" dirty="0">
                <a:solidFill>
                  <a:prstClr val="white"/>
                </a:solidFill>
                <a:ea typeface="微软雅黑" panose="020B0503020204020204" pitchFamily="34" charset="-122"/>
                <a:cs typeface="Arial Unicode MS" pitchFamily="34" charset="-122"/>
              </a:rPr>
              <a:t> PAGE</a:t>
            </a:r>
            <a:endParaRPr lang="en-US" altLang="zh-CN" sz="1600"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10" name="TextBox 3"/>
          <p:cNvSpPr txBox="1"/>
          <p:nvPr userDrawn="1"/>
        </p:nvSpPr>
        <p:spPr>
          <a:xfrm>
            <a:off x="2280569" y="692254"/>
            <a:ext cx="1451474"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过渡页</a:t>
            </a:r>
            <a:endParaRPr lang="zh-CN" altLang="en-US"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1" name="矩形 24"/>
          <p:cNvSpPr>
            <a:spLocks noChangeArrowheads="1"/>
          </p:cNvSpPr>
          <p:nvPr userDrawn="1"/>
        </p:nvSpPr>
        <p:spPr bwMode="auto">
          <a:xfrm>
            <a:off x="1056752" y="704309"/>
            <a:ext cx="1079839" cy="492443"/>
          </a:xfrm>
          <a:prstGeom prst="rect">
            <a:avLst/>
          </a:prstGeom>
          <a:noFill/>
          <a:ln w="9525">
            <a:noFill/>
            <a:miter lim="800000"/>
          </a:ln>
        </p:spPr>
        <p:txBody>
          <a:bodyPr wrap="square" lIns="0" tIns="0" rIns="0" bIns="0">
            <a:spAutoFit/>
          </a:bodyPr>
          <a:lstStyle/>
          <a:p>
            <a:pPr algn="ctr"/>
            <a:r>
              <a:rPr lang="en-US" altLang="zh-CN" sz="1600" dirty="0">
                <a:solidFill>
                  <a:prstClr val="white"/>
                </a:solidFill>
                <a:ea typeface="微软雅黑" panose="020B0503020204020204" pitchFamily="34" charset="-122"/>
                <a:cs typeface="Arial Unicode MS" pitchFamily="34" charset="-122"/>
              </a:rPr>
              <a:t>TRANSITION PAGE</a:t>
            </a:r>
            <a:endParaRPr lang="en-US" altLang="zh-CN" sz="1600"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页1">
    <p:spTree>
      <p:nvGrpSpPr>
        <p:cNvPr id="1" name=""/>
        <p:cNvGrpSpPr/>
        <p:nvPr/>
      </p:nvGrpSpPr>
      <p:grpSpPr>
        <a:xfrm>
          <a:off x="0" y="0"/>
          <a:ext cx="0" cy="0"/>
          <a:chOff x="0" y="0"/>
          <a:chExt cx="0" cy="0"/>
        </a:xfrm>
      </p:grpSpPr>
      <p:sp>
        <p:nvSpPr>
          <p:cNvPr id="5" name="矩形 24"/>
          <p:cNvSpPr>
            <a:spLocks noChangeArrowheads="1"/>
          </p:cNvSpPr>
          <p:nvPr userDrawn="1"/>
        </p:nvSpPr>
        <p:spPr bwMode="auto">
          <a:xfrm>
            <a:off x="1056752" y="565810"/>
            <a:ext cx="1079839" cy="415290"/>
          </a:xfrm>
          <a:prstGeom prst="rect">
            <a:avLst/>
          </a:prstGeom>
          <a:noFill/>
          <a:ln w="9525">
            <a:noFill/>
            <a:miter lim="800000"/>
          </a:ln>
        </p:spPr>
        <p:txBody>
          <a:bodyPr wrap="square" lIns="0" tIns="0" rIns="0" bIns="0">
            <a:spAutoFit/>
          </a:bodyPr>
          <a:lstStyle/>
          <a:p>
            <a:pPr algn="ctr">
              <a:lnSpc>
                <a:spcPct val="150000"/>
              </a:lnSpc>
            </a:pPr>
            <a:r>
              <a:rPr lang="zh-CN" altLang="en-US" b="1" dirty="0">
                <a:solidFill>
                  <a:prstClr val="white"/>
                </a:solidFill>
                <a:ea typeface="微软雅黑" panose="020B0503020204020204" pitchFamily="34" charset="-122"/>
                <a:cs typeface="Arial Unicode MS" pitchFamily="34" charset="-122"/>
              </a:rPr>
              <a:t>一</a:t>
            </a:r>
            <a:endParaRPr lang="en-US" altLang="zh-CN" b="1"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过渡页1">
    <p:spTree>
      <p:nvGrpSpPr>
        <p:cNvPr id="1" name=""/>
        <p:cNvGrpSpPr/>
        <p:nvPr/>
      </p:nvGrpSpPr>
      <p:grpSpPr>
        <a:xfrm>
          <a:off x="0" y="0"/>
          <a:ext cx="0" cy="0"/>
          <a:chOff x="0" y="0"/>
          <a:chExt cx="0" cy="0"/>
        </a:xfrm>
      </p:grpSpPr>
      <p:sp>
        <p:nvSpPr>
          <p:cNvPr id="3" name="矩形 24"/>
          <p:cNvSpPr>
            <a:spLocks noChangeArrowheads="1"/>
          </p:cNvSpPr>
          <p:nvPr userDrawn="1"/>
        </p:nvSpPr>
        <p:spPr bwMode="auto">
          <a:xfrm>
            <a:off x="1056752" y="565810"/>
            <a:ext cx="1079839" cy="415290"/>
          </a:xfrm>
          <a:prstGeom prst="rect">
            <a:avLst/>
          </a:prstGeom>
          <a:noFill/>
          <a:ln w="9525">
            <a:noFill/>
            <a:miter lim="800000"/>
          </a:ln>
        </p:spPr>
        <p:txBody>
          <a:bodyPr wrap="square" lIns="0" tIns="0" rIns="0" bIns="0">
            <a:spAutoFit/>
          </a:bodyPr>
          <a:lstStyle/>
          <a:p>
            <a:pPr algn="ctr">
              <a:lnSpc>
                <a:spcPct val="150000"/>
              </a:lnSpc>
            </a:pPr>
            <a:r>
              <a:rPr lang="zh-CN" altLang="en-US" b="1" dirty="0">
                <a:solidFill>
                  <a:prstClr val="white"/>
                </a:solidFill>
                <a:ea typeface="微软雅黑" panose="020B0503020204020204" pitchFamily="34" charset="-122"/>
                <a:cs typeface="Arial Unicode MS" pitchFamily="34" charset="-122"/>
              </a:rPr>
              <a:t>二</a:t>
            </a:r>
            <a:endParaRPr lang="en-US" altLang="zh-CN" b="1"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6" name="TextBox 3"/>
          <p:cNvSpPr txBox="1"/>
          <p:nvPr userDrawn="1"/>
        </p:nvSpPr>
        <p:spPr>
          <a:xfrm>
            <a:off x="2280569" y="692254"/>
            <a:ext cx="3167527"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人事管理与人力资源管理</a:t>
            </a:r>
            <a:endParaRPr lang="zh-CN" altLang="en-US"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7" name="矩形 24"/>
          <p:cNvSpPr>
            <a:spLocks noChangeArrowheads="1"/>
          </p:cNvSpPr>
          <p:nvPr userDrawn="1"/>
        </p:nvSpPr>
        <p:spPr bwMode="auto">
          <a:xfrm>
            <a:off x="1056752" y="565810"/>
            <a:ext cx="1079839" cy="630555"/>
          </a:xfrm>
          <a:prstGeom prst="rect">
            <a:avLst/>
          </a:prstGeom>
          <a:noFill/>
          <a:ln w="9525">
            <a:noFill/>
            <a:miter lim="800000"/>
          </a:ln>
        </p:spPr>
        <p:txBody>
          <a:bodyPr wrap="square" lIns="0" tIns="0" rIns="0" bIns="0">
            <a:spAutoFit/>
          </a:bodyPr>
          <a:lstStyle/>
          <a:p>
            <a:pPr algn="ctr">
              <a:lnSpc>
                <a:spcPct val="150000"/>
              </a:lnSpc>
            </a:pPr>
            <a:r>
              <a:rPr lang="zh-CN" altLang="en-US" b="1" dirty="0">
                <a:solidFill>
                  <a:prstClr val="white"/>
                </a:solidFill>
                <a:ea typeface="微软雅黑" panose="020B0503020204020204" pitchFamily="34" charset="-122"/>
                <a:cs typeface="Arial Unicode MS" pitchFamily="34" charset="-122"/>
              </a:rPr>
              <a:t>二</a:t>
            </a:r>
            <a:endParaRPr lang="en-US" altLang="zh-CN" b="1" dirty="0">
              <a:solidFill>
                <a:prstClr val="white"/>
              </a:solidFill>
              <a:ea typeface="微软雅黑" panose="020B0503020204020204" pitchFamily="34" charset="-122"/>
              <a:cs typeface="Arial Unicode MS" pitchFamily="34" charset="-122"/>
            </a:endParaRPr>
          </a:p>
          <a:p>
            <a:pPr algn="ctr"/>
            <a:r>
              <a:rPr lang="zh-CN" altLang="en-US" sz="1400" dirty="0">
                <a:solidFill>
                  <a:prstClr val="white"/>
                </a:solidFill>
                <a:ea typeface="微软雅黑" panose="020B0503020204020204" pitchFamily="34" charset="-122"/>
                <a:cs typeface="Arial Unicode MS" pitchFamily="34" charset="-122"/>
              </a:rPr>
              <a:t>正文</a:t>
            </a:r>
            <a:endParaRPr lang="en-US" altLang="zh-CN" sz="1400"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
        <p:nvSpPr>
          <p:cNvPr id="5" name="矩形 24"/>
          <p:cNvSpPr>
            <a:spLocks noChangeArrowheads="1"/>
          </p:cNvSpPr>
          <p:nvPr userDrawn="1"/>
        </p:nvSpPr>
        <p:spPr bwMode="auto">
          <a:xfrm>
            <a:off x="1056752" y="565810"/>
            <a:ext cx="1079839" cy="415290"/>
          </a:xfrm>
          <a:prstGeom prst="rect">
            <a:avLst/>
          </a:prstGeom>
          <a:noFill/>
          <a:ln w="9525">
            <a:noFill/>
            <a:miter lim="800000"/>
          </a:ln>
        </p:spPr>
        <p:txBody>
          <a:bodyPr wrap="square" lIns="0" tIns="0" rIns="0" bIns="0">
            <a:spAutoFit/>
          </a:bodyPr>
          <a:lstStyle/>
          <a:p>
            <a:pPr algn="ctr">
              <a:lnSpc>
                <a:spcPct val="150000"/>
              </a:lnSpc>
            </a:pPr>
            <a:r>
              <a:rPr lang="zh-CN" altLang="en-US" b="1" dirty="0">
                <a:solidFill>
                  <a:prstClr val="white"/>
                </a:solidFill>
                <a:ea typeface="微软雅黑" panose="020B0503020204020204" pitchFamily="34" charset="-122"/>
                <a:cs typeface="Arial Unicode MS" pitchFamily="34" charset="-122"/>
              </a:rPr>
              <a:t>三</a:t>
            </a:r>
            <a:endParaRPr lang="en-US" altLang="zh-CN" b="1"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两栏内容">
    <p:spTree>
      <p:nvGrpSpPr>
        <p:cNvPr id="1" name=""/>
        <p:cNvGrpSpPr/>
        <p:nvPr/>
      </p:nvGrpSpPr>
      <p:grpSpPr>
        <a:xfrm>
          <a:off x="0" y="0"/>
          <a:ext cx="0" cy="0"/>
          <a:chOff x="0" y="0"/>
          <a:chExt cx="0" cy="0"/>
        </a:xfrm>
      </p:grpSpPr>
      <p:sp>
        <p:nvSpPr>
          <p:cNvPr id="6" name="矩形 24"/>
          <p:cNvSpPr>
            <a:spLocks noChangeArrowheads="1"/>
          </p:cNvSpPr>
          <p:nvPr userDrawn="1"/>
        </p:nvSpPr>
        <p:spPr bwMode="auto">
          <a:xfrm>
            <a:off x="1056752" y="565810"/>
            <a:ext cx="1079839" cy="415290"/>
          </a:xfrm>
          <a:prstGeom prst="rect">
            <a:avLst/>
          </a:prstGeom>
          <a:noFill/>
          <a:ln w="9525">
            <a:noFill/>
            <a:miter lim="800000"/>
          </a:ln>
        </p:spPr>
        <p:txBody>
          <a:bodyPr wrap="square" lIns="0" tIns="0" rIns="0" bIns="0">
            <a:spAutoFit/>
          </a:bodyPr>
          <a:lstStyle/>
          <a:p>
            <a:pPr algn="ctr">
              <a:lnSpc>
                <a:spcPct val="150000"/>
              </a:lnSpc>
            </a:pPr>
            <a:r>
              <a:rPr lang="zh-CN" altLang="en-US" b="1" dirty="0">
                <a:solidFill>
                  <a:prstClr val="white"/>
                </a:solidFill>
                <a:ea typeface="微软雅黑" panose="020B0503020204020204" pitchFamily="34" charset="-122"/>
                <a:cs typeface="Arial Unicode MS" pitchFamily="34" charset="-122"/>
              </a:rPr>
              <a:t>四</a:t>
            </a:r>
            <a:endParaRPr lang="en-US" altLang="zh-CN" b="1"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两栏内容">
    <p:spTree>
      <p:nvGrpSpPr>
        <p:cNvPr id="1" name=""/>
        <p:cNvGrpSpPr/>
        <p:nvPr/>
      </p:nvGrpSpPr>
      <p:grpSpPr>
        <a:xfrm>
          <a:off x="0" y="0"/>
          <a:ext cx="0" cy="0"/>
          <a:chOff x="0" y="0"/>
          <a:chExt cx="0" cy="0"/>
        </a:xfrm>
      </p:grpSpPr>
      <p:sp>
        <p:nvSpPr>
          <p:cNvPr id="6" name="矩形 24"/>
          <p:cNvSpPr>
            <a:spLocks noChangeArrowheads="1"/>
          </p:cNvSpPr>
          <p:nvPr userDrawn="1"/>
        </p:nvSpPr>
        <p:spPr bwMode="auto">
          <a:xfrm>
            <a:off x="1056752" y="565810"/>
            <a:ext cx="1079839" cy="415290"/>
          </a:xfrm>
          <a:prstGeom prst="rect">
            <a:avLst/>
          </a:prstGeom>
          <a:noFill/>
          <a:ln w="9525">
            <a:noFill/>
            <a:miter lim="800000"/>
          </a:ln>
        </p:spPr>
        <p:txBody>
          <a:bodyPr wrap="square" lIns="0" tIns="0" rIns="0" bIns="0">
            <a:spAutoFit/>
          </a:bodyPr>
          <a:lstStyle/>
          <a:p>
            <a:pPr algn="ctr">
              <a:lnSpc>
                <a:spcPct val="150000"/>
              </a:lnSpc>
            </a:pPr>
            <a:r>
              <a:rPr lang="zh-CN" altLang="en-US" b="1" dirty="0">
                <a:solidFill>
                  <a:prstClr val="white"/>
                </a:solidFill>
                <a:ea typeface="微软雅黑" panose="020B0503020204020204" pitchFamily="34" charset="-122"/>
                <a:cs typeface="Arial Unicode MS" pitchFamily="34" charset="-122"/>
              </a:rPr>
              <a:t>五</a:t>
            </a:r>
            <a:endParaRPr lang="en-US" altLang="zh-CN" b="1"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五边形 18"/>
          <p:cNvSpPr/>
          <p:nvPr userDrawn="1"/>
        </p:nvSpPr>
        <p:spPr>
          <a:xfrm rot="5400000">
            <a:off x="1226035" y="502221"/>
            <a:ext cx="741272" cy="1079839"/>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矩形 19"/>
          <p:cNvSpPr/>
          <p:nvPr userDrawn="1"/>
        </p:nvSpPr>
        <p:spPr>
          <a:xfrm>
            <a:off x="1056752" y="0"/>
            <a:ext cx="1079839" cy="67150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22" name="直接连接符 21"/>
          <p:cNvCxnSpPr/>
          <p:nvPr userDrawn="1"/>
        </p:nvCxnSpPr>
        <p:spPr>
          <a:xfrm>
            <a:off x="2264807" y="692696"/>
            <a:ext cx="0" cy="36004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7" name="矩形 26"/>
          <p:cNvSpPr/>
          <p:nvPr userDrawn="1"/>
        </p:nvSpPr>
        <p:spPr>
          <a:xfrm>
            <a:off x="0" y="6265681"/>
            <a:ext cx="11397485" cy="43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矩形 27"/>
          <p:cNvSpPr/>
          <p:nvPr userDrawn="1"/>
        </p:nvSpPr>
        <p:spPr>
          <a:xfrm>
            <a:off x="11518379" y="6265681"/>
            <a:ext cx="673622" cy="43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TextBox 15"/>
          <p:cNvSpPr txBox="1"/>
          <p:nvPr userDrawn="1"/>
        </p:nvSpPr>
        <p:spPr>
          <a:xfrm>
            <a:off x="11646102" y="6312404"/>
            <a:ext cx="425005" cy="338554"/>
          </a:xfrm>
          <a:prstGeom prst="rect">
            <a:avLst/>
          </a:prstGeom>
          <a:noFill/>
        </p:spPr>
        <p:txBody>
          <a:bodyPr wrap="none" rtlCol="0">
            <a:spAutoFit/>
          </a:bodyPr>
          <a:lstStyle/>
          <a:p>
            <a:r>
              <a:rPr lang="en-US" altLang="zh-CN" sz="1600" smtClean="0">
                <a:solidFill>
                  <a:prstClr val="white"/>
                </a:solidFill>
              </a:rPr>
              <a:t>‹#›</a:t>
            </a:r>
            <a:endParaRPr lang="zh-CN" altLang="en-US" sz="1600" dirty="0">
              <a:solidFill>
                <a:prstClr val="white"/>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png"/><Relationship Id="rId2" Type="http://schemas.openxmlformats.org/officeDocument/2006/relationships/slide" Target="slide4.xml"/><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png"/><Relationship Id="rId2" Type="http://schemas.openxmlformats.org/officeDocument/2006/relationships/slide" Target="slide4.xml"/><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jpeg"/><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png"/><Relationship Id="rId2" Type="http://schemas.openxmlformats.org/officeDocument/2006/relationships/slide" Target="slide4.xml"/><Relationship Id="rId1" Type="http://schemas.openxmlformats.org/officeDocument/2006/relationships/image" Target="../media/image6.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3.xml"/></Relationships>
</file>

<file path=ppt/slides/_rels/slide29.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slide" Target="slide3.xml"/><Relationship Id="rId4" Type="http://schemas.openxmlformats.org/officeDocument/2006/relationships/slide" Target="slide34.xml"/><Relationship Id="rId3" Type="http://schemas.openxmlformats.org/officeDocument/2006/relationships/slide" Target="slide32.xml"/><Relationship Id="rId2" Type="http://schemas.openxmlformats.org/officeDocument/2006/relationships/slide" Target="slide31.xml"/><Relationship Id="rId1" Type="http://schemas.openxmlformats.org/officeDocument/2006/relationships/slide" Target="slide2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27.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27.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27.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27.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27.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27.xml"/></Relationships>
</file>

<file path=ppt/slides/_rels/slide36.xml.rels><?xml version="1.0" encoding="UTF-8" standalone="yes"?>
<Relationships xmlns="http://schemas.openxmlformats.org/package/2006/relationships"><Relationship Id="rId8" Type="http://schemas.openxmlformats.org/officeDocument/2006/relationships/vmlDrawing" Target="../drawings/vmlDrawing1.vml"/><Relationship Id="rId7" Type="http://schemas.openxmlformats.org/officeDocument/2006/relationships/slideLayout" Target="../slideLayouts/slideLayout12.xml"/><Relationship Id="rId6" Type="http://schemas.openxmlformats.org/officeDocument/2006/relationships/image" Target="../media/image3.png"/><Relationship Id="rId5" Type="http://schemas.openxmlformats.org/officeDocument/2006/relationships/slide" Target="slide27.xml"/><Relationship Id="rId4" Type="http://schemas.openxmlformats.org/officeDocument/2006/relationships/image" Target="../media/image8.wmf"/><Relationship Id="rId3" Type="http://schemas.openxmlformats.org/officeDocument/2006/relationships/oleObject" Target="../embeddings/oleObject2.bin"/><Relationship Id="rId2" Type="http://schemas.openxmlformats.org/officeDocument/2006/relationships/image" Target="../media/image7.wmf"/><Relationship Id="rId1" Type="http://schemas.openxmlformats.org/officeDocument/2006/relationships/oleObject" Target="../embeddings/oleObject1.bin"/></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27.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27.xml"/></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png"/><Relationship Id="rId2" Type="http://schemas.openxmlformats.org/officeDocument/2006/relationships/slide" Target="slide27.xml"/><Relationship Id="rId1" Type="http://schemas.openxmlformats.org/officeDocument/2006/relationships/image" Target="../media/image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27.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27.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27.xml"/></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png"/><Relationship Id="rId2" Type="http://schemas.openxmlformats.org/officeDocument/2006/relationships/slide" Target="slide27.xml"/><Relationship Id="rId1" Type="http://schemas.openxmlformats.org/officeDocument/2006/relationships/image" Target="../media/image10.png"/></Relationships>
</file>

<file path=ppt/slides/_rels/slide44.xml.rels><?xml version="1.0" encoding="UTF-8" standalone="yes"?>
<Relationships xmlns="http://schemas.openxmlformats.org/package/2006/relationships"><Relationship Id="rId9" Type="http://schemas.openxmlformats.org/officeDocument/2006/relationships/image" Target="../media/image2.png"/><Relationship Id="rId8" Type="http://schemas.openxmlformats.org/officeDocument/2006/relationships/slide" Target="slide3.xml"/><Relationship Id="rId7" Type="http://schemas.openxmlformats.org/officeDocument/2006/relationships/slide" Target="slide80.xml"/><Relationship Id="rId6" Type="http://schemas.openxmlformats.org/officeDocument/2006/relationships/slide" Target="slide59.xml"/><Relationship Id="rId5" Type="http://schemas.openxmlformats.org/officeDocument/2006/relationships/slide" Target="slide55.xml"/><Relationship Id="rId4" Type="http://schemas.openxmlformats.org/officeDocument/2006/relationships/slide" Target="slide51.xml"/><Relationship Id="rId3" Type="http://schemas.openxmlformats.org/officeDocument/2006/relationships/slide" Target="slide47.xml"/><Relationship Id="rId2" Type="http://schemas.openxmlformats.org/officeDocument/2006/relationships/slide" Target="slide45.xml"/><Relationship Id="rId10" Type="http://schemas.openxmlformats.org/officeDocument/2006/relationships/slideLayout" Target="../slideLayouts/slideLayout12.xml"/><Relationship Id="rId1" Type="http://schemas.openxmlformats.org/officeDocument/2006/relationships/slide" Target="slide43.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2.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2.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2.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2.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2.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42.xml"/><Relationship Id="rId2" Type="http://schemas.openxmlformats.org/officeDocument/2006/relationships/slide" Target="slide26.xml"/><Relationship Id="rId1" Type="http://schemas.openxmlformats.org/officeDocument/2006/relationships/slide" Target="slide4.xml"/></Relationships>
</file>

<file path=ppt/slides/_rels/slide50.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png"/><Relationship Id="rId2" Type="http://schemas.openxmlformats.org/officeDocument/2006/relationships/slide" Target="slide42.xml"/><Relationship Id="rId1" Type="http://schemas.openxmlformats.org/officeDocument/2006/relationships/image" Target="../media/image11.png"/></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2.xml"/></Relationships>
</file>

<file path=ppt/slides/_rels/slide5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png"/><Relationship Id="rId2" Type="http://schemas.openxmlformats.org/officeDocument/2006/relationships/slide" Target="slide42.xml"/><Relationship Id="rId1" Type="http://schemas.openxmlformats.org/officeDocument/2006/relationships/image" Target="../media/image12.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2.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2.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2.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2.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2.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2.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2.xml"/></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slide" Target="slide3.xml"/><Relationship Id="rId4" Type="http://schemas.openxmlformats.org/officeDocument/2006/relationships/slide" Target="slide16.xml"/><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 Target="slide5.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2.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2.xml"/></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2.xml"/></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2.xml"/></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2.xml"/></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2.xml"/></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2.xml"/></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2.xml"/></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2.xml"/></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xml"/></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2.xml"/></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2.xml"/></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2.xml"/></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2.xml"/></Relationships>
</file>

<file path=ppt/slides/_rels/slide7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2.xml"/></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2.xml"/></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2.xml"/></Relationships>
</file>

<file path=ppt/slides/_rels/slide7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2.xml"/></Relationships>
</file>

<file path=ppt/slides/_rels/slide7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2.xml"/></Relationships>
</file>

<file path=ppt/slides/_rels/slide7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xml"/></Relationships>
</file>

<file path=ppt/slides/_rels/slide8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2.xml"/></Relationships>
</file>

<file path=ppt/slides/_rels/slide8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2.xml"/></Relationships>
</file>

<file path=ppt/slides/_rels/slide8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2.xml"/></Relationships>
</file>

<file path=ppt/slides/_rels/slide8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2.xml"/></Relationships>
</file>

<file path=ppt/slides/_rels/slide8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2.xml"/></Relationships>
</file>

<file path=ppt/slides/_rels/slide8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2.xml"/></Relationships>
</file>

<file path=ppt/slides/_rels/slide8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2.xml"/></Relationships>
</file>

<file path=ppt/slides/_rels/slide8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2.xml"/></Relationships>
</file>

<file path=ppt/slides/_rels/slide88.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png"/><Relationship Id="rId2" Type="http://schemas.openxmlformats.org/officeDocument/2006/relationships/slide" Target="slide42.xml"/><Relationship Id="rId1" Type="http://schemas.openxmlformats.org/officeDocument/2006/relationships/image" Target="../media/image13.png"/></Relationships>
</file>

<file path=ppt/slides/_rels/slide8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xml"/></Relationships>
</file>

<file path=ppt/slides/_rels/slide90.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png"/><Relationship Id="rId2" Type="http://schemas.openxmlformats.org/officeDocument/2006/relationships/slide" Target="slide42.xml"/><Relationship Id="rId1" Type="http://schemas.openxmlformats.org/officeDocument/2006/relationships/image" Target="../media/image14.png"/></Relationships>
</file>

<file path=ppt/slides/_rels/slide9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slide" Target="slide42.xml"/></Relationships>
</file>

<file path=ppt/slides/_rels/slide9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png"/><Relationship Id="rId2" Type="http://schemas.openxmlformats.org/officeDocument/2006/relationships/slide" Target="slide42.xml"/><Relationship Id="rId1"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2024063" y="2014220"/>
            <a:ext cx="8215313" cy="1753235"/>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sz="5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学习任务6  数组--银行窗口满意度调查</a:t>
            </a:r>
            <a:endParaRPr kumimoji="1" sz="5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215043" name="Rectangle 3"/>
          <p:cNvSpPr>
            <a:spLocks noGrp="1" noChangeArrowheads="1"/>
          </p:cNvSpPr>
          <p:nvPr>
            <p:ph idx="1"/>
            <p:custDataLst>
              <p:tags r:id="rId1"/>
            </p:custDataLst>
          </p:nvPr>
        </p:nvSpPr>
        <p:spPr>
          <a:xfrm>
            <a:off x="2879090" y="3928110"/>
            <a:ext cx="6505575" cy="1245235"/>
          </a:xfrm>
        </p:spPr>
        <p:txBody>
          <a:bodyPr vert="horz" wrap="square" lIns="91440" tIns="45720" rIns="91440" bIns="45720" numCol="1" anchor="t" anchorCtr="0" compatLnSpc="1"/>
          <a:p>
            <a:pPr marL="342900" marR="0" lvl="0" indent="-342900" algn="l" defTabSz="914400" rtl="0" eaLnBrk="1" fontAlgn="base" latinLnBrk="0" hangingPunct="1">
              <a:lnSpc>
                <a:spcPct val="100000"/>
              </a:lnSpc>
              <a:spcBef>
                <a:spcPct val="50000"/>
              </a:spcBef>
              <a:spcAft>
                <a:spcPct val="0"/>
              </a:spcAft>
              <a:buClrTx/>
              <a:buSzTx/>
              <a:buFont typeface="Wingdings" panose="05000000000000000000" pitchFamily="2" charset="2"/>
              <a:buNone/>
              <a:defRPr/>
            </a:pPr>
            <a:r>
              <a:rPr lang="en-US" sz="2800" b="0">
                <a:latin typeface="宋体" panose="02010600030101010101" pitchFamily="2" charset="-122"/>
                <a:ea typeface="宋体" panose="02010600030101010101" pitchFamily="2" charset="-122"/>
                <a:cs typeface="宋体" panose="02010600030101010101" pitchFamily="2" charset="-122"/>
                <a:sym typeface="+mn-ea"/>
              </a:rPr>
              <a:t>思政育人主题：党建平台，学习强国</a:t>
            </a:r>
            <a:r>
              <a:rPr lang="en-US" sz="3600" b="0">
                <a:latin typeface="宋体" panose="02010600030101010101" pitchFamily="2" charset="-122"/>
                <a:ea typeface="宋体" panose="02010600030101010101" pitchFamily="2" charset="-122"/>
                <a:cs typeface="宋体" panose="02010600030101010101" pitchFamily="2" charset="-122"/>
                <a:sym typeface="+mn-ea"/>
              </a:rPr>
              <a:t> </a:t>
            </a:r>
            <a:endParaRPr kumimoji="1" lang="zh-CN" altLang="en-US" sz="3600" b="1" i="0" u="none" strike="noStrike" kern="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ransition spd="med">
    <p:blinds/>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2024063" y="714534"/>
            <a:ext cx="8286750" cy="829945"/>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6.1.1</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怎样定义一维数组</a:t>
            </a:r>
            <a:endParaRPr kumimoji="1" lang="zh-CN" altLang="en-US"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9219" name="Rectangle 3"/>
          <p:cNvSpPr>
            <a:spLocks noGrp="1"/>
          </p:cNvSpPr>
          <p:nvPr>
            <p:ph idx="1"/>
          </p:nvPr>
        </p:nvSpPr>
        <p:spPr>
          <a:xfrm>
            <a:off x="2738438" y="1857375"/>
            <a:ext cx="7643812" cy="3786188"/>
          </a:xfrm>
        </p:spPr>
        <p:txBody>
          <a:bodyPr vert="horz" wrap="square" lIns="91440" tIns="45720" rIns="91440" bIns="45720" anchor="t" anchorCtr="0"/>
          <a:p>
            <a:r>
              <a:rPr kumimoji="1" lang="zh-CN" altLang="zh-CN" dirty="0">
                <a:latin typeface="+mn-lt"/>
                <a:ea typeface="+mn-ea"/>
                <a:cs typeface="+mn-cs"/>
              </a:rPr>
              <a:t>定义一维数组的一般形式为：</a:t>
            </a:r>
            <a:endParaRPr kumimoji="1" lang="zh-CN" altLang="zh-CN" dirty="0">
              <a:latin typeface="+mn-lt"/>
              <a:ea typeface="+mn-ea"/>
              <a:cs typeface="+mn-cs"/>
            </a:endParaRPr>
          </a:p>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类型符</a:t>
            </a:r>
            <a:r>
              <a:rPr kumimoji="1" lang="en-US" altLang="zh-CN" dirty="0">
                <a:latin typeface="+mn-lt"/>
                <a:ea typeface="+mn-ea"/>
                <a:cs typeface="+mn-cs"/>
              </a:rPr>
              <a:t>  </a:t>
            </a:r>
            <a:r>
              <a:rPr kumimoji="1" lang="zh-CN" altLang="zh-CN" dirty="0">
                <a:latin typeface="+mn-lt"/>
                <a:ea typeface="+mn-ea"/>
                <a:cs typeface="+mn-cs"/>
              </a:rPr>
              <a:t>数组名</a:t>
            </a:r>
            <a:r>
              <a:rPr kumimoji="1" lang="en-US" altLang="zh-CN" dirty="0">
                <a:latin typeface="+mn-lt"/>
                <a:ea typeface="+mn-ea"/>
                <a:cs typeface="+mn-cs"/>
              </a:rPr>
              <a:t>[</a:t>
            </a:r>
            <a:r>
              <a:rPr kumimoji="1" lang="zh-CN" altLang="zh-CN" dirty="0">
                <a:latin typeface="+mn-lt"/>
                <a:ea typeface="+mn-ea"/>
                <a:cs typeface="+mn-cs"/>
              </a:rPr>
              <a:t>常量表达式</a:t>
            </a:r>
            <a:r>
              <a:rPr kumimoji="1" lang="en-US" altLang="zh-CN" dirty="0">
                <a:latin typeface="+mn-lt"/>
                <a:ea typeface="+mn-ea"/>
                <a:cs typeface="+mn-cs"/>
              </a:rPr>
              <a:t>];</a:t>
            </a:r>
            <a:endParaRPr kumimoji="1" lang="en-US" altLang="zh-CN" dirty="0">
              <a:latin typeface="+mn-lt"/>
              <a:ea typeface="+mn-ea"/>
              <a:cs typeface="+mn-cs"/>
            </a:endParaRPr>
          </a:p>
          <a:p>
            <a:r>
              <a:rPr kumimoji="1" lang="zh-CN" altLang="zh-CN" dirty="0">
                <a:latin typeface="+mn-lt"/>
                <a:ea typeface="+mn-ea"/>
                <a:cs typeface="+mn-cs"/>
              </a:rPr>
              <a:t>数组名的命名规则和变量名相同</a:t>
            </a:r>
            <a:endParaRPr kumimoji="1" lang="en-US" altLang="zh-CN" dirty="0">
              <a:latin typeface="+mn-lt"/>
              <a:ea typeface="+mn-ea"/>
              <a:cs typeface="+mn-cs"/>
            </a:endParaRPr>
          </a:p>
          <a:p>
            <a:pPr>
              <a:buFont typeface="Wingdings" panose="05000000000000000000" pitchFamily="2" charset="2"/>
              <a:buNone/>
            </a:pPr>
            <a:r>
              <a:rPr kumimoji="1" lang="zh-CN" altLang="en-US" dirty="0">
                <a:latin typeface="+mn-lt"/>
                <a:ea typeface="+mn-ea"/>
                <a:cs typeface="+mn-cs"/>
              </a:rPr>
              <a:t>如  </a:t>
            </a:r>
            <a:r>
              <a:rPr kumimoji="1" lang="en-US" altLang="zh-CN" dirty="0">
                <a:latin typeface="+mn-lt"/>
                <a:ea typeface="+mn-ea"/>
                <a:cs typeface="+mn-cs"/>
              </a:rPr>
              <a:t>int a[10];</a:t>
            </a:r>
            <a:endParaRPr kumimoji="1" lang="en-US" altLang="zh-CN" dirty="0">
              <a:latin typeface="+mn-lt"/>
              <a:ea typeface="+mn-ea"/>
              <a:cs typeface="+mn-cs"/>
            </a:endParaRPr>
          </a:p>
          <a:p>
            <a:pPr>
              <a:buFont typeface="Wingdings" panose="05000000000000000000" pitchFamily="2" charset="2"/>
              <a:buNone/>
            </a:pPr>
            <a:r>
              <a:rPr kumimoji="1" lang="en-US" altLang="zh-CN" dirty="0">
                <a:latin typeface="+mn-lt"/>
                <a:ea typeface="+mn-ea"/>
                <a:cs typeface="+mn-cs"/>
              </a:rPr>
              <a:t>10</a:t>
            </a:r>
            <a:r>
              <a:rPr kumimoji="1" lang="zh-CN" altLang="zh-CN" dirty="0">
                <a:latin typeface="+mn-lt"/>
                <a:ea typeface="+mn-ea"/>
                <a:cs typeface="+mn-cs"/>
              </a:rPr>
              <a:t>个元素</a:t>
            </a:r>
            <a:r>
              <a:rPr kumimoji="1" lang="zh-CN" altLang="en-US" dirty="0">
                <a:latin typeface="+mn-lt"/>
                <a:ea typeface="+mn-ea"/>
                <a:cs typeface="+mn-cs"/>
              </a:rPr>
              <a:t>：</a:t>
            </a:r>
            <a:r>
              <a:rPr kumimoji="1" lang="en-US" altLang="zh-CN" dirty="0">
                <a:latin typeface="+mn-lt"/>
                <a:ea typeface="+mn-ea"/>
                <a:cs typeface="+mn-cs"/>
              </a:rPr>
              <a:t>a[</a:t>
            </a:r>
            <a:r>
              <a:rPr kumimoji="1" lang="en-US" altLang="zh-CN" dirty="0">
                <a:solidFill>
                  <a:srgbClr val="FF0000"/>
                </a:solidFill>
                <a:latin typeface="+mn-lt"/>
                <a:ea typeface="+mn-ea"/>
                <a:cs typeface="+mn-cs"/>
              </a:rPr>
              <a:t>0</a:t>
            </a:r>
            <a:r>
              <a:rPr kumimoji="1" lang="en-US" altLang="zh-CN" dirty="0">
                <a:latin typeface="+mn-lt"/>
                <a:ea typeface="+mn-ea"/>
                <a:cs typeface="+mn-cs"/>
              </a:rPr>
              <a:t>],a[1],a[2],…,a[</a:t>
            </a:r>
            <a:r>
              <a:rPr kumimoji="1" lang="en-US" altLang="zh-CN" dirty="0">
                <a:solidFill>
                  <a:srgbClr val="FF0000"/>
                </a:solidFill>
                <a:latin typeface="+mn-lt"/>
                <a:ea typeface="+mn-ea"/>
                <a:cs typeface="+mn-cs"/>
              </a:rPr>
              <a:t>9</a:t>
            </a:r>
            <a:r>
              <a:rPr kumimoji="1" lang="en-US" altLang="zh-CN" dirty="0">
                <a:latin typeface="+mn-lt"/>
                <a:ea typeface="+mn-ea"/>
                <a:cs typeface="+mn-cs"/>
              </a:rPr>
              <a:t>]</a:t>
            </a:r>
            <a:endParaRPr kumimoji="1" lang="en-US" altLang="zh-CN" dirty="0">
              <a:latin typeface="+mn-lt"/>
              <a:ea typeface="+mn-ea"/>
              <a:cs typeface="+mn-cs"/>
            </a:endParaRPr>
          </a:p>
          <a:p>
            <a:endParaRPr kumimoji="1" lang="zh-CN" altLang="zh-CN" dirty="0">
              <a:latin typeface="+mn-lt"/>
              <a:ea typeface="+mn-ea"/>
              <a:cs typeface="+mn-cs"/>
            </a:endParaRPr>
          </a:p>
        </p:txBody>
      </p:sp>
      <p:sp>
        <p:nvSpPr>
          <p:cNvPr id="6" name="流程图: 过程 5"/>
          <p:cNvSpPr/>
          <p:nvPr/>
        </p:nvSpPr>
        <p:spPr>
          <a:xfrm>
            <a:off x="3414713" y="3929063"/>
            <a:ext cx="785812" cy="714375"/>
          </a:xfrm>
          <a:prstGeom prst="flowChartProcess">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7" name="圆角矩形标注 6"/>
          <p:cNvSpPr/>
          <p:nvPr/>
        </p:nvSpPr>
        <p:spPr>
          <a:xfrm>
            <a:off x="2881313" y="2500313"/>
            <a:ext cx="4214812" cy="642937"/>
          </a:xfrm>
          <a:prstGeom prst="wedgeRoundRectCallout">
            <a:avLst>
              <a:gd name="adj1" fmla="val -26153"/>
              <a:gd name="adj2" fmla="val 167653"/>
              <a:gd name="adj3" fmla="val 16667"/>
            </a:avLst>
          </a:prstGeom>
          <a:solidFill>
            <a:srgbClr val="FFFFCC"/>
          </a:solidFill>
          <a:ln w="9525" cap="flat" cmpd="sng">
            <a:solidFill>
              <a:schemeClr val="tx1"/>
            </a:solidFill>
            <a:prstDash val="solid"/>
            <a:miter/>
            <a:headEnd type="none" w="med" len="med"/>
            <a:tailEnd type="none" w="med" len="med"/>
          </a:ln>
        </p:spPr>
        <p:txBody>
          <a:bodyPr wrap="none"/>
          <a:p>
            <a:pPr algn="ctr"/>
            <a:r>
              <a:rPr lang="zh-CN" altLang="en-US" sz="3200" b="1" dirty="0">
                <a:solidFill>
                  <a:srgbClr val="FF0000"/>
                </a:solidFill>
                <a:latin typeface="Arial" panose="020B0604020202020204" pitchFamily="34" charset="0"/>
              </a:rPr>
              <a:t>每个元素的数据类型</a:t>
            </a:r>
            <a:endParaRPr lang="zh-CN" altLang="en-US" sz="3200" b="1" dirty="0">
              <a:solidFill>
                <a:srgbClr val="FF0000"/>
              </a:solidFill>
              <a:latin typeface="Arial" panose="020B0604020202020204" pitchFamily="34" charset="0"/>
            </a:endParaRPr>
          </a:p>
        </p:txBody>
      </p:sp>
      <p:graphicFrame>
        <p:nvGraphicFramePr>
          <p:cNvPr id="8" name="表格 7"/>
          <p:cNvGraphicFramePr>
            <a:graphicFrameLocks noGrp="1"/>
          </p:cNvGraphicFramePr>
          <p:nvPr/>
        </p:nvGraphicFramePr>
        <p:xfrm>
          <a:off x="1881188" y="5500688"/>
          <a:ext cx="8429625" cy="642620"/>
        </p:xfrm>
        <a:graphic>
          <a:graphicData uri="http://schemas.openxmlformats.org/drawingml/2006/table">
            <a:tbl>
              <a:tblPr firstRow="1" bandRow="1">
                <a:tableStyleId>{5C22544A-7EE6-4342-B048-85BDC9FD1C3A}</a:tableStyleId>
              </a:tblPr>
              <a:tblGrid>
                <a:gridCol w="1071880"/>
                <a:gridCol w="1071245"/>
                <a:gridCol w="1071880"/>
                <a:gridCol w="1071245"/>
                <a:gridCol w="929005"/>
                <a:gridCol w="1071245"/>
                <a:gridCol w="1071880"/>
                <a:gridCol w="1071245"/>
              </a:tblGrid>
              <a:tr h="642620">
                <a:tc>
                  <a:txBody>
                    <a:bodyPr/>
                    <a:lstStyle/>
                    <a:p>
                      <a:r>
                        <a:rPr lang="en-US" altLang="zh-CN" sz="2800" dirty="0" smtClean="0">
                          <a:solidFill>
                            <a:srgbClr val="0000CC"/>
                          </a:solidFill>
                        </a:rPr>
                        <a:t>a[0]</a:t>
                      </a:r>
                      <a:endParaRPr lang="zh-CN" altLang="en-US" sz="2800" dirty="0">
                        <a:solidFill>
                          <a:srgbClr val="0000CC"/>
                        </a:solidFill>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800" dirty="0" smtClean="0">
                          <a:solidFill>
                            <a:srgbClr val="0000CC"/>
                          </a:solidFill>
                        </a:rPr>
                        <a:t>a[1]</a:t>
                      </a:r>
                      <a:endParaRPr lang="zh-CN" altLang="en-US" sz="2800" dirty="0">
                        <a:solidFill>
                          <a:srgbClr val="0000CC"/>
                        </a:solidFill>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800" dirty="0" smtClean="0">
                          <a:solidFill>
                            <a:srgbClr val="0000CC"/>
                          </a:solidFill>
                        </a:rPr>
                        <a:t>a[2]</a:t>
                      </a:r>
                      <a:endParaRPr lang="zh-CN" altLang="en-US" sz="2800" dirty="0" smtClean="0">
                        <a:solidFill>
                          <a:srgbClr val="0000CC"/>
                        </a:solidFill>
                      </a:endParaRPr>
                    </a:p>
                  </a:txBody>
                  <a:tcPr anchor="ctr"/>
                </a:tc>
                <a:tc>
                  <a:txBody>
                    <a:bodyPr/>
                    <a:lstStyle/>
                    <a:p>
                      <a:r>
                        <a:rPr lang="en-US" altLang="zh-CN" sz="2800" dirty="0" smtClean="0">
                          <a:solidFill>
                            <a:srgbClr val="0000CC"/>
                          </a:solidFill>
                        </a:rPr>
                        <a:t>a[3]</a:t>
                      </a:r>
                      <a:endParaRPr lang="zh-CN" altLang="en-US" sz="2800" dirty="0">
                        <a:solidFill>
                          <a:srgbClr val="0000CC"/>
                        </a:solidFill>
                      </a:endParaRPr>
                    </a:p>
                  </a:txBody>
                  <a:tcPr anchor="ctr"/>
                </a:tc>
                <a:tc>
                  <a:txBody>
                    <a:bodyPr/>
                    <a:lstStyle/>
                    <a:p>
                      <a:pPr algn="ctr"/>
                      <a:r>
                        <a:rPr lang="en-US" altLang="zh-CN" sz="2800" dirty="0" smtClean="0">
                          <a:solidFill>
                            <a:srgbClr val="0000CC"/>
                          </a:solidFill>
                        </a:rPr>
                        <a:t>…</a:t>
                      </a:r>
                      <a:endParaRPr lang="zh-CN" altLang="en-US" sz="2800" dirty="0">
                        <a:solidFill>
                          <a:srgbClr val="0000CC"/>
                        </a:solidFill>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800" dirty="0" smtClean="0">
                          <a:solidFill>
                            <a:srgbClr val="0000CC"/>
                          </a:solidFill>
                        </a:rPr>
                        <a:t>a[7]</a:t>
                      </a:r>
                      <a:endParaRPr lang="zh-CN" altLang="en-US" sz="2800" dirty="0">
                        <a:solidFill>
                          <a:srgbClr val="0000CC"/>
                        </a:solidFill>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800" dirty="0" smtClean="0">
                          <a:solidFill>
                            <a:srgbClr val="0000CC"/>
                          </a:solidFill>
                        </a:rPr>
                        <a:t>a[8]</a:t>
                      </a:r>
                      <a:endParaRPr lang="zh-CN" altLang="en-US" sz="2800" dirty="0" smtClean="0">
                        <a:solidFill>
                          <a:srgbClr val="0000CC"/>
                        </a:solidFill>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800" dirty="0" smtClean="0">
                          <a:solidFill>
                            <a:srgbClr val="0000CC"/>
                          </a:solidFill>
                        </a:rPr>
                        <a:t>a[9]</a:t>
                      </a:r>
                      <a:endParaRPr lang="zh-CN" altLang="en-US" sz="2800" dirty="0" smtClean="0">
                        <a:solidFill>
                          <a:srgbClr val="0000CC"/>
                        </a:solidFill>
                      </a:endParaRPr>
                    </a:p>
                  </a:txBody>
                  <a:tcPr anchor="ctr"/>
                </a:tc>
              </a:tr>
            </a:tbl>
          </a:graphicData>
        </a:graphic>
      </p:graphicFrame>
      <p:pic>
        <p:nvPicPr>
          <p:cNvPr id="13338" name="图片 8"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9219">
                                            <p:txEl>
                                              <p:charRg st="63" end="91"/>
                                            </p:txEl>
                                          </p:spTgt>
                                        </p:tgtEl>
                                        <p:attrNameLst>
                                          <p:attrName>style.visibility</p:attrName>
                                        </p:attrNameLst>
                                      </p:cBhvr>
                                      <p:to>
                                        <p:strVal val="visible"/>
                                      </p:to>
                                    </p:set>
                                    <p:animEffect transition="in" filter="blinds(horizontal)">
                                      <p:cBhvr>
                                        <p:cTn id="7" dur="500"/>
                                        <p:tgtEl>
                                          <p:spTgt spid="9219">
                                            <p:txEl>
                                              <p:charRg st="63" end="9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par>
                          <p:cTn id="18" fill="hold">
                            <p:stCondLst>
                              <p:cond delay="500"/>
                            </p:stCondLst>
                            <p:childTnLst>
                              <p:par>
                                <p:cTn id="19" presetID="3" presetClass="entr" presetSubtype="1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linds(horizontal)">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2024063" y="714534"/>
            <a:ext cx="8286750" cy="829945"/>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6.1.1</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怎样定义一维数组</a:t>
            </a:r>
            <a:endParaRPr kumimoji="1" lang="zh-CN" altLang="en-US"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9219" name="Rectangle 3"/>
          <p:cNvSpPr>
            <a:spLocks noGrp="1"/>
          </p:cNvSpPr>
          <p:nvPr>
            <p:ph idx="1"/>
          </p:nvPr>
        </p:nvSpPr>
        <p:spPr>
          <a:xfrm>
            <a:off x="2738438" y="1857375"/>
            <a:ext cx="7643812" cy="3786188"/>
          </a:xfrm>
        </p:spPr>
        <p:txBody>
          <a:bodyPr vert="horz" wrap="square" lIns="91440" tIns="45720" rIns="91440" bIns="45720" anchor="t" anchorCtr="0"/>
          <a:p>
            <a:r>
              <a:rPr kumimoji="1" lang="zh-CN" altLang="zh-CN" dirty="0">
                <a:latin typeface="+mn-lt"/>
                <a:ea typeface="+mn-ea"/>
                <a:cs typeface="+mn-cs"/>
              </a:rPr>
              <a:t>定义一维数组的一般形式为：</a:t>
            </a:r>
            <a:endParaRPr kumimoji="1" lang="zh-CN" altLang="zh-CN" dirty="0">
              <a:latin typeface="+mn-lt"/>
              <a:ea typeface="+mn-ea"/>
              <a:cs typeface="+mn-cs"/>
            </a:endParaRPr>
          </a:p>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类型符</a:t>
            </a:r>
            <a:r>
              <a:rPr kumimoji="1" lang="en-US" altLang="zh-CN" dirty="0">
                <a:latin typeface="+mn-lt"/>
                <a:ea typeface="+mn-ea"/>
                <a:cs typeface="+mn-cs"/>
              </a:rPr>
              <a:t>  </a:t>
            </a:r>
            <a:r>
              <a:rPr kumimoji="1" lang="zh-CN" altLang="zh-CN" dirty="0">
                <a:latin typeface="+mn-lt"/>
                <a:ea typeface="+mn-ea"/>
                <a:cs typeface="+mn-cs"/>
              </a:rPr>
              <a:t>数组名</a:t>
            </a:r>
            <a:r>
              <a:rPr kumimoji="1" lang="en-US" altLang="zh-CN" dirty="0">
                <a:latin typeface="+mn-lt"/>
                <a:ea typeface="+mn-ea"/>
                <a:cs typeface="+mn-cs"/>
              </a:rPr>
              <a:t>[</a:t>
            </a:r>
            <a:r>
              <a:rPr kumimoji="1" lang="zh-CN" altLang="zh-CN" dirty="0">
                <a:latin typeface="+mn-lt"/>
                <a:ea typeface="+mn-ea"/>
                <a:cs typeface="+mn-cs"/>
              </a:rPr>
              <a:t>常量表达式</a:t>
            </a:r>
            <a:r>
              <a:rPr kumimoji="1" lang="en-US" altLang="zh-CN" dirty="0">
                <a:latin typeface="+mn-lt"/>
                <a:ea typeface="+mn-ea"/>
                <a:cs typeface="+mn-cs"/>
              </a:rPr>
              <a:t>];</a:t>
            </a:r>
            <a:endParaRPr kumimoji="1" lang="en-US" altLang="zh-CN" dirty="0">
              <a:latin typeface="+mn-lt"/>
              <a:ea typeface="+mn-ea"/>
              <a:cs typeface="+mn-cs"/>
            </a:endParaRPr>
          </a:p>
          <a:p>
            <a:pPr>
              <a:buFont typeface="Wingdings" panose="05000000000000000000" pitchFamily="2" charset="2"/>
              <a:buNone/>
            </a:pPr>
            <a:r>
              <a:rPr kumimoji="1" lang="en-US" altLang="zh-CN" dirty="0">
                <a:latin typeface="+mn-lt"/>
                <a:ea typeface="+mn-ea"/>
                <a:cs typeface="+mn-cs"/>
              </a:rPr>
              <a:t>int a[4+6];  </a:t>
            </a:r>
            <a:r>
              <a:rPr kumimoji="1" lang="zh-CN" altLang="en-US" dirty="0">
                <a:latin typeface="+mn-lt"/>
                <a:ea typeface="+mn-ea"/>
                <a:cs typeface="+mn-cs"/>
              </a:rPr>
              <a:t>合法</a:t>
            </a:r>
            <a:endParaRPr kumimoji="1" lang="en-US" altLang="zh-CN" dirty="0">
              <a:latin typeface="+mn-lt"/>
              <a:ea typeface="+mn-ea"/>
              <a:cs typeface="+mn-cs"/>
            </a:endParaRPr>
          </a:p>
          <a:p>
            <a:pPr>
              <a:buFont typeface="Wingdings" panose="05000000000000000000" pitchFamily="2" charset="2"/>
              <a:buNone/>
            </a:pPr>
            <a:r>
              <a:rPr kumimoji="1" lang="en-US" altLang="zh-CN" dirty="0">
                <a:solidFill>
                  <a:srgbClr val="FF0000"/>
                </a:solidFill>
                <a:latin typeface="+mn-lt"/>
                <a:ea typeface="+mn-ea"/>
                <a:cs typeface="+mn-cs"/>
              </a:rPr>
              <a:t>int n=10;  </a:t>
            </a:r>
            <a:endParaRPr kumimoji="1" lang="zh-CN" altLang="zh-CN" dirty="0">
              <a:solidFill>
                <a:srgbClr val="FF0000"/>
              </a:solidFill>
              <a:latin typeface="+mn-lt"/>
              <a:ea typeface="+mn-ea"/>
              <a:cs typeface="+mn-cs"/>
            </a:endParaRPr>
          </a:p>
          <a:p>
            <a:pPr>
              <a:buFont typeface="Wingdings" panose="05000000000000000000" pitchFamily="2" charset="2"/>
              <a:buNone/>
            </a:pPr>
            <a:r>
              <a:rPr kumimoji="1" lang="en-US" altLang="zh-CN" dirty="0">
                <a:solidFill>
                  <a:srgbClr val="FF0000"/>
                </a:solidFill>
                <a:latin typeface="+mn-lt"/>
                <a:ea typeface="+mn-ea"/>
                <a:cs typeface="+mn-cs"/>
              </a:rPr>
              <a:t>int a[n];</a:t>
            </a:r>
            <a:endParaRPr kumimoji="1" lang="zh-CN" altLang="zh-CN" dirty="0">
              <a:latin typeface="+mn-lt"/>
              <a:ea typeface="+mn-ea"/>
              <a:cs typeface="+mn-cs"/>
            </a:endParaRPr>
          </a:p>
        </p:txBody>
      </p:sp>
      <p:sp>
        <p:nvSpPr>
          <p:cNvPr id="8" name="圆角矩形标注 7"/>
          <p:cNvSpPr/>
          <p:nvPr/>
        </p:nvSpPr>
        <p:spPr>
          <a:xfrm>
            <a:off x="5595938" y="3929063"/>
            <a:ext cx="1857375" cy="642937"/>
          </a:xfrm>
          <a:prstGeom prst="wedgeRoundRectCallout">
            <a:avLst>
              <a:gd name="adj1" fmla="val -74032"/>
              <a:gd name="adj2" fmla="val 68296"/>
              <a:gd name="adj3" fmla="val 16667"/>
            </a:avLst>
          </a:prstGeom>
          <a:solidFill>
            <a:srgbClr val="FFFFCC"/>
          </a:solidFill>
          <a:ln w="9525" cap="flat" cmpd="sng">
            <a:solidFill>
              <a:schemeClr val="tx1"/>
            </a:solidFill>
            <a:prstDash val="solid"/>
            <a:miter/>
            <a:headEnd type="none" w="med" len="med"/>
            <a:tailEnd type="none" w="med" len="med"/>
          </a:ln>
        </p:spPr>
        <p:txBody>
          <a:bodyPr wrap="none"/>
          <a:p>
            <a:pPr algn="ctr"/>
            <a:r>
              <a:rPr lang="zh-CN" altLang="en-US" sz="3200" b="1" dirty="0">
                <a:solidFill>
                  <a:srgbClr val="FF0000"/>
                </a:solidFill>
                <a:latin typeface="Arial" panose="020B0604020202020204" pitchFamily="34" charset="0"/>
              </a:rPr>
              <a:t>不合法</a:t>
            </a:r>
            <a:endParaRPr lang="zh-CN" altLang="en-US" sz="3200" b="1" dirty="0">
              <a:solidFill>
                <a:srgbClr val="FF0000"/>
              </a:solidFill>
              <a:latin typeface="Arial" panose="020B0604020202020204" pitchFamily="34" charset="0"/>
            </a:endParaRPr>
          </a:p>
        </p:txBody>
      </p:sp>
      <p:pic>
        <p:nvPicPr>
          <p:cNvPr id="14341" name="图片 4"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9219">
                                            <p:txEl>
                                              <p:charRg st="34" end="50"/>
                                            </p:txEl>
                                          </p:spTgt>
                                        </p:tgtEl>
                                        <p:attrNameLst>
                                          <p:attrName>style.visibility</p:attrName>
                                        </p:attrNameLst>
                                      </p:cBhvr>
                                      <p:to>
                                        <p:strVal val="visible"/>
                                      </p:to>
                                    </p:set>
                                    <p:animEffect transition="in" filter="blinds(horizontal)">
                                      <p:cBhvr>
                                        <p:cTn id="7" dur="500"/>
                                        <p:tgtEl>
                                          <p:spTgt spid="9219">
                                            <p:txEl>
                                              <p:charRg st="34" end="5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219">
                                            <p:txEl>
                                              <p:charRg st="50" end="62"/>
                                            </p:txEl>
                                          </p:spTgt>
                                        </p:tgtEl>
                                        <p:attrNameLst>
                                          <p:attrName>style.visibility</p:attrName>
                                        </p:attrNameLst>
                                      </p:cBhvr>
                                      <p:to>
                                        <p:strVal val="visible"/>
                                      </p:to>
                                    </p:set>
                                    <p:animEffect transition="in" filter="blinds(horizontal)">
                                      <p:cBhvr>
                                        <p:cTn id="12" dur="500"/>
                                        <p:tgtEl>
                                          <p:spTgt spid="9219">
                                            <p:txEl>
                                              <p:charRg st="50" end="62"/>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9219">
                                            <p:txEl>
                                              <p:charRg st="62" end="72"/>
                                            </p:txEl>
                                          </p:spTgt>
                                        </p:tgtEl>
                                        <p:attrNameLst>
                                          <p:attrName>style.visibility</p:attrName>
                                        </p:attrNameLst>
                                      </p:cBhvr>
                                      <p:to>
                                        <p:strVal val="visible"/>
                                      </p:to>
                                    </p:set>
                                    <p:animEffect transition="in" filter="blinds(horizontal)">
                                      <p:cBhvr>
                                        <p:cTn id="15" dur="500"/>
                                        <p:tgtEl>
                                          <p:spTgt spid="9219">
                                            <p:txEl>
                                              <p:charRg st="62" end="72"/>
                                            </p:txEl>
                                          </p:spTgt>
                                        </p:tgtEl>
                                      </p:cBhvr>
                                    </p:animEffect>
                                  </p:childTnLst>
                                </p:cTn>
                              </p:par>
                            </p:childTnLst>
                          </p:cTn>
                        </p:par>
                        <p:par>
                          <p:cTn id="16" fill="hold">
                            <p:stCondLst>
                              <p:cond delay="500"/>
                            </p:stCondLst>
                            <p:childTnLst>
                              <p:par>
                                <p:cTn id="17" presetID="3" presetClass="entr" presetSubtype="1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714534"/>
            <a:ext cx="8501063" cy="829945"/>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6.1.2 </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怎样引用一维数组元素</a:t>
            </a:r>
            <a:endParaRPr kumimoji="1" lang="zh-CN" altLang="en-US"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9219" name="Rectangle 3"/>
          <p:cNvSpPr>
            <a:spLocks noGrp="1"/>
          </p:cNvSpPr>
          <p:nvPr>
            <p:ph idx="1"/>
          </p:nvPr>
        </p:nvSpPr>
        <p:spPr>
          <a:xfrm>
            <a:off x="2309813" y="1785938"/>
            <a:ext cx="7643812" cy="2928937"/>
          </a:xfrm>
        </p:spPr>
        <p:txBody>
          <a:bodyPr vert="horz" wrap="square" lIns="91440" tIns="45720" rIns="91440" bIns="45720" anchor="t" anchorCtr="0"/>
          <a:p>
            <a:r>
              <a:rPr kumimoji="1" lang="zh-CN" altLang="zh-CN" dirty="0">
                <a:latin typeface="+mn-lt"/>
                <a:ea typeface="+mn-ea"/>
                <a:cs typeface="+mn-cs"/>
              </a:rPr>
              <a:t>在定义数组并对其中各元素赋值后，就可以引用数组中的元素</a:t>
            </a:r>
            <a:endParaRPr kumimoji="1" lang="en-US" altLang="zh-CN" dirty="0">
              <a:latin typeface="+mn-lt"/>
              <a:ea typeface="+mn-ea"/>
              <a:cs typeface="+mn-cs"/>
            </a:endParaRPr>
          </a:p>
          <a:p>
            <a:r>
              <a:rPr kumimoji="1" lang="zh-CN" altLang="zh-CN" dirty="0">
                <a:latin typeface="+mn-lt"/>
                <a:ea typeface="+mn-ea"/>
                <a:cs typeface="+mn-cs"/>
              </a:rPr>
              <a:t>注意：只能引用数组元素而不能一次整体调用整个数组全部元素的值</a:t>
            </a:r>
            <a:endParaRPr kumimoji="1" lang="en-US" altLang="zh-CN" dirty="0">
              <a:latin typeface="+mn-lt"/>
              <a:ea typeface="+mn-ea"/>
              <a:cs typeface="+mn-cs"/>
            </a:endParaRPr>
          </a:p>
        </p:txBody>
      </p:sp>
      <p:pic>
        <p:nvPicPr>
          <p:cNvPr id="15364" name="图片 3"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9">
                                            <p:txEl>
                                              <p:charRg st="28" end="59"/>
                                            </p:txEl>
                                          </p:spTgt>
                                        </p:tgtEl>
                                        <p:attrNameLst>
                                          <p:attrName>style.visibility</p:attrName>
                                        </p:attrNameLst>
                                      </p:cBhvr>
                                      <p:to>
                                        <p:strVal val="visible"/>
                                      </p:to>
                                    </p:set>
                                    <p:animEffect transition="in" filter="blinds(horizontal)">
                                      <p:cBhvr>
                                        <p:cTn id="7" dur="500"/>
                                        <p:tgtEl>
                                          <p:spTgt spid="9219">
                                            <p:txEl>
                                              <p:charRg st="28" end="5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714534"/>
            <a:ext cx="8501063" cy="829945"/>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6.1.2 </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怎样引用一维数组元素</a:t>
            </a:r>
            <a:endParaRPr kumimoji="1" lang="zh-CN" altLang="en-US"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9219" name="Rectangle 3"/>
          <p:cNvSpPr>
            <a:spLocks noGrp="1"/>
          </p:cNvSpPr>
          <p:nvPr>
            <p:ph idx="1"/>
          </p:nvPr>
        </p:nvSpPr>
        <p:spPr>
          <a:xfrm>
            <a:off x="2238375" y="1785938"/>
            <a:ext cx="7643813" cy="4286250"/>
          </a:xfrm>
        </p:spPr>
        <p:txBody>
          <a:bodyPr vert="horz" wrap="square" lIns="91440" tIns="45720" rIns="91440" bIns="45720" anchor="t" anchorCtr="0"/>
          <a:p>
            <a:r>
              <a:rPr kumimoji="1" lang="zh-CN" altLang="zh-CN" dirty="0">
                <a:latin typeface="+mn-lt"/>
                <a:ea typeface="+mn-ea"/>
                <a:cs typeface="+mn-cs"/>
              </a:rPr>
              <a:t>引用数组元素的表示形式为：</a:t>
            </a:r>
            <a:endParaRPr kumimoji="1" lang="zh-CN" altLang="zh-CN" dirty="0">
              <a:latin typeface="+mn-lt"/>
              <a:ea typeface="+mn-ea"/>
              <a:cs typeface="+mn-cs"/>
            </a:endParaRPr>
          </a:p>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数组名［下标］</a:t>
            </a:r>
            <a:endParaRPr kumimoji="1" lang="en-US" altLang="zh-CN" dirty="0">
              <a:latin typeface="+mn-lt"/>
              <a:ea typeface="+mn-ea"/>
              <a:cs typeface="+mn-cs"/>
            </a:endParaRPr>
          </a:p>
          <a:p>
            <a:pPr>
              <a:buFont typeface="Wingdings" panose="05000000000000000000" pitchFamily="2" charset="2"/>
              <a:buNone/>
            </a:pPr>
            <a:r>
              <a:rPr kumimoji="1" lang="zh-CN" altLang="en-US" dirty="0">
                <a:latin typeface="+mn-lt"/>
                <a:ea typeface="+mn-ea"/>
                <a:cs typeface="+mn-cs"/>
              </a:rPr>
              <a:t>如</a:t>
            </a:r>
            <a:r>
              <a:rPr kumimoji="1" lang="en-US" altLang="zh-CN" dirty="0">
                <a:latin typeface="+mn-lt"/>
                <a:ea typeface="+mn-ea"/>
                <a:cs typeface="+mn-cs"/>
              </a:rPr>
              <a:t>a[0]=a[5]+a[7]-a[2*3]   </a:t>
            </a:r>
            <a:r>
              <a:rPr kumimoji="1" lang="zh-CN" altLang="en-US" dirty="0">
                <a:latin typeface="+mn-lt"/>
                <a:ea typeface="+mn-ea"/>
                <a:cs typeface="+mn-cs"/>
              </a:rPr>
              <a:t>合法</a:t>
            </a:r>
            <a:endParaRPr kumimoji="1" lang="en-US" altLang="zh-CN" dirty="0">
              <a:latin typeface="+mn-lt"/>
              <a:ea typeface="+mn-ea"/>
              <a:cs typeface="+mn-cs"/>
            </a:endParaRPr>
          </a:p>
          <a:p>
            <a:pPr>
              <a:buFont typeface="Wingdings" panose="05000000000000000000" pitchFamily="2" charset="2"/>
              <a:buNone/>
            </a:pPr>
            <a:endParaRPr kumimoji="1" lang="en-US" altLang="zh-CN" dirty="0">
              <a:latin typeface="+mn-lt"/>
              <a:ea typeface="+mn-ea"/>
              <a:cs typeface="+mn-cs"/>
            </a:endParaRPr>
          </a:p>
          <a:p>
            <a:pPr>
              <a:buFont typeface="Wingdings" panose="05000000000000000000" pitchFamily="2" charset="2"/>
              <a:buNone/>
            </a:pPr>
            <a:r>
              <a:rPr kumimoji="1" lang="en-US" altLang="zh-CN" dirty="0">
                <a:solidFill>
                  <a:srgbClr val="FF0000"/>
                </a:solidFill>
                <a:latin typeface="+mn-lt"/>
                <a:ea typeface="+mn-ea"/>
                <a:cs typeface="+mn-cs"/>
              </a:rPr>
              <a:t>int n=5,a[10];</a:t>
            </a:r>
            <a:endParaRPr kumimoji="1" lang="en-US" altLang="zh-CN" dirty="0">
              <a:solidFill>
                <a:srgbClr val="FF0000"/>
              </a:solidFill>
              <a:latin typeface="+mn-lt"/>
              <a:ea typeface="+mn-ea"/>
              <a:cs typeface="+mn-cs"/>
            </a:endParaRPr>
          </a:p>
          <a:p>
            <a:pPr>
              <a:buFont typeface="Wingdings" panose="05000000000000000000" pitchFamily="2" charset="2"/>
              <a:buNone/>
            </a:pPr>
            <a:r>
              <a:rPr kumimoji="1" lang="en-US" altLang="zh-CN" dirty="0">
                <a:solidFill>
                  <a:srgbClr val="FF0000"/>
                </a:solidFill>
                <a:latin typeface="+mn-lt"/>
                <a:ea typeface="+mn-ea"/>
                <a:cs typeface="+mn-cs"/>
              </a:rPr>
              <a:t>a[n]=20;</a:t>
            </a:r>
            <a:endParaRPr kumimoji="1" lang="zh-CN" altLang="zh-CN" dirty="0">
              <a:solidFill>
                <a:srgbClr val="FF0000"/>
              </a:solidFill>
              <a:latin typeface="+mn-lt"/>
              <a:ea typeface="+mn-ea"/>
              <a:cs typeface="+mn-cs"/>
            </a:endParaRPr>
          </a:p>
        </p:txBody>
      </p:sp>
      <p:sp>
        <p:nvSpPr>
          <p:cNvPr id="4" name="圆角矩形标注 3"/>
          <p:cNvSpPr/>
          <p:nvPr/>
        </p:nvSpPr>
        <p:spPr>
          <a:xfrm>
            <a:off x="5953125" y="4572000"/>
            <a:ext cx="1857375" cy="642938"/>
          </a:xfrm>
          <a:prstGeom prst="wedgeRoundRectCallout">
            <a:avLst>
              <a:gd name="adj1" fmla="val -74032"/>
              <a:gd name="adj2" fmla="val 68296"/>
              <a:gd name="adj3" fmla="val 16667"/>
            </a:avLst>
          </a:prstGeom>
          <a:solidFill>
            <a:srgbClr val="FFFFCC"/>
          </a:solidFill>
          <a:ln w="9525" cap="flat" cmpd="sng">
            <a:solidFill>
              <a:schemeClr val="tx1"/>
            </a:solidFill>
            <a:prstDash val="solid"/>
            <a:miter/>
            <a:headEnd type="none" w="med" len="med"/>
            <a:tailEnd type="none" w="med" len="med"/>
          </a:ln>
        </p:spPr>
        <p:txBody>
          <a:bodyPr wrap="none"/>
          <a:p>
            <a:pPr algn="ctr"/>
            <a:r>
              <a:rPr lang="zh-CN" altLang="en-US" sz="3200" b="1" dirty="0">
                <a:solidFill>
                  <a:srgbClr val="FF0000"/>
                </a:solidFill>
                <a:latin typeface="Arial" panose="020B0604020202020204" pitchFamily="34" charset="0"/>
              </a:rPr>
              <a:t>合法</a:t>
            </a:r>
            <a:endParaRPr lang="zh-CN" altLang="en-US" sz="3200" b="1" dirty="0">
              <a:solidFill>
                <a:srgbClr val="FF0000"/>
              </a:solidFill>
              <a:latin typeface="Arial" panose="020B0604020202020204" pitchFamily="34" charset="0"/>
            </a:endParaRPr>
          </a:p>
        </p:txBody>
      </p:sp>
      <p:pic>
        <p:nvPicPr>
          <p:cNvPr id="16389" name="图片 4"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9">
                                            <p:txEl>
                                              <p:charRg st="30" end="58"/>
                                            </p:txEl>
                                          </p:spTgt>
                                        </p:tgtEl>
                                        <p:attrNameLst>
                                          <p:attrName>style.visibility</p:attrName>
                                        </p:attrNameLst>
                                      </p:cBhvr>
                                      <p:to>
                                        <p:strVal val="visible"/>
                                      </p:to>
                                    </p:set>
                                    <p:animEffect transition="in" filter="blinds(horizontal)">
                                      <p:cBhvr>
                                        <p:cTn id="7" dur="500"/>
                                        <p:tgtEl>
                                          <p:spTgt spid="9219">
                                            <p:txEl>
                                              <p:charRg st="30" end="58"/>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219">
                                            <p:txEl>
                                              <p:charRg st="59" end="74"/>
                                            </p:txEl>
                                          </p:spTgt>
                                        </p:tgtEl>
                                        <p:attrNameLst>
                                          <p:attrName>style.visibility</p:attrName>
                                        </p:attrNameLst>
                                      </p:cBhvr>
                                      <p:to>
                                        <p:strVal val="visible"/>
                                      </p:to>
                                    </p:set>
                                    <p:animEffect transition="in" filter="blinds(horizontal)">
                                      <p:cBhvr>
                                        <p:cTn id="12" dur="500"/>
                                        <p:tgtEl>
                                          <p:spTgt spid="9219">
                                            <p:txEl>
                                              <p:charRg st="59" end="74"/>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9219">
                                            <p:txEl>
                                              <p:charRg st="74" end="83"/>
                                            </p:txEl>
                                          </p:spTgt>
                                        </p:tgtEl>
                                        <p:attrNameLst>
                                          <p:attrName>style.visibility</p:attrName>
                                        </p:attrNameLst>
                                      </p:cBhvr>
                                      <p:to>
                                        <p:strVal val="visible"/>
                                      </p:to>
                                    </p:set>
                                    <p:animEffect transition="in" filter="blinds(horizontal)">
                                      <p:cBhvr>
                                        <p:cTn id="15" dur="500"/>
                                        <p:tgtEl>
                                          <p:spTgt spid="9219">
                                            <p:txEl>
                                              <p:charRg st="74" end="83"/>
                                            </p:txEl>
                                          </p:spTgt>
                                        </p:tgtEl>
                                      </p:cBhvr>
                                    </p:animEffect>
                                  </p:childTnLst>
                                </p:cTn>
                              </p:par>
                            </p:childTnLst>
                          </p:cTn>
                        </p:par>
                        <p:par>
                          <p:cTn id="16" fill="hold">
                            <p:stCondLst>
                              <p:cond delay="500"/>
                            </p:stCondLst>
                            <p:childTnLst>
                              <p:par>
                                <p:cTn id="17" presetID="3" presetClass="entr" presetSubtype="1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linds(horizont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714534"/>
            <a:ext cx="8501063" cy="829945"/>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6.1.2 </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怎样引用一维数组元素</a:t>
            </a:r>
            <a:endParaRPr kumimoji="1" lang="zh-CN" altLang="en-US"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9219" name="Rectangle 3"/>
          <p:cNvSpPr>
            <a:spLocks noGrp="1"/>
          </p:cNvSpPr>
          <p:nvPr>
            <p:ph idx="1"/>
          </p:nvPr>
        </p:nvSpPr>
        <p:spPr>
          <a:xfrm>
            <a:off x="1881188" y="1785938"/>
            <a:ext cx="8286750" cy="4286250"/>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例</a:t>
            </a:r>
            <a:r>
              <a:rPr kumimoji="1" lang="en-US" altLang="zh-CN" dirty="0">
                <a:latin typeface="+mn-lt"/>
                <a:ea typeface="+mn-ea"/>
                <a:cs typeface="+mn-cs"/>
              </a:rPr>
              <a:t>6.1 </a:t>
            </a:r>
            <a:r>
              <a:rPr kumimoji="1" lang="zh-CN" altLang="zh-CN" dirty="0">
                <a:latin typeface="+mn-lt"/>
                <a:ea typeface="+mn-ea"/>
                <a:cs typeface="+mn-cs"/>
              </a:rPr>
              <a:t>对</a:t>
            </a:r>
            <a:r>
              <a:rPr kumimoji="1" lang="en-US" altLang="zh-CN" dirty="0">
                <a:latin typeface="+mn-lt"/>
                <a:ea typeface="+mn-ea"/>
                <a:cs typeface="+mn-cs"/>
              </a:rPr>
              <a:t>10</a:t>
            </a:r>
            <a:r>
              <a:rPr kumimoji="1" lang="zh-CN" altLang="zh-CN" dirty="0">
                <a:latin typeface="+mn-lt"/>
                <a:ea typeface="+mn-ea"/>
                <a:cs typeface="+mn-cs"/>
              </a:rPr>
              <a:t>个数组元素依次赋值为</a:t>
            </a:r>
            <a:r>
              <a:rPr kumimoji="1" lang="en-US" altLang="zh-CN" dirty="0">
                <a:latin typeface="+mn-lt"/>
                <a:ea typeface="+mn-ea"/>
                <a:cs typeface="+mn-cs"/>
              </a:rPr>
              <a:t>0,1,</a:t>
            </a:r>
            <a:endParaRPr kumimoji="1" lang="en-US" altLang="zh-CN" dirty="0">
              <a:latin typeface="+mn-lt"/>
              <a:ea typeface="+mn-ea"/>
              <a:cs typeface="+mn-cs"/>
            </a:endParaRPr>
          </a:p>
          <a:p>
            <a:pPr>
              <a:buFont typeface="Wingdings" panose="05000000000000000000" pitchFamily="2" charset="2"/>
              <a:buNone/>
            </a:pPr>
            <a:r>
              <a:rPr kumimoji="1" lang="en-US" altLang="zh-CN" dirty="0">
                <a:latin typeface="+mn-lt"/>
                <a:ea typeface="+mn-ea"/>
                <a:cs typeface="+mn-cs"/>
              </a:rPr>
              <a:t>      2,3,4,5,6,7,8,9</a:t>
            </a:r>
            <a:r>
              <a:rPr kumimoji="1" lang="zh-CN" altLang="zh-CN" dirty="0">
                <a:latin typeface="+mn-lt"/>
                <a:ea typeface="+mn-ea"/>
                <a:cs typeface="+mn-cs"/>
              </a:rPr>
              <a:t>，要求按逆序输出。</a:t>
            </a:r>
            <a:endParaRPr kumimoji="1" lang="en-US" altLang="zh-CN" dirty="0">
              <a:latin typeface="+mn-lt"/>
              <a:ea typeface="+mn-ea"/>
              <a:cs typeface="+mn-cs"/>
            </a:endParaRPr>
          </a:p>
          <a:p>
            <a:r>
              <a:rPr kumimoji="1" lang="zh-CN" altLang="zh-CN" dirty="0">
                <a:latin typeface="+mn-lt"/>
                <a:ea typeface="+mn-ea"/>
                <a:cs typeface="+mn-cs"/>
              </a:rPr>
              <a:t>解题思路：</a:t>
            </a:r>
            <a:endParaRPr kumimoji="1" lang="en-US" altLang="zh-CN" dirty="0">
              <a:latin typeface="+mn-lt"/>
              <a:ea typeface="+mn-ea"/>
              <a:cs typeface="+mn-cs"/>
            </a:endParaRPr>
          </a:p>
          <a:p>
            <a:pPr lvl="1"/>
            <a:r>
              <a:rPr kumimoji="1" lang="zh-CN" altLang="zh-CN" dirty="0">
                <a:latin typeface="+mn-lt"/>
                <a:ea typeface="+mn-ea"/>
              </a:rPr>
              <a:t>定义一个长度为</a:t>
            </a:r>
            <a:r>
              <a:rPr kumimoji="1" lang="en-US" altLang="zh-CN" dirty="0">
                <a:latin typeface="+mn-lt"/>
                <a:ea typeface="+mn-ea"/>
              </a:rPr>
              <a:t>10</a:t>
            </a:r>
            <a:r>
              <a:rPr kumimoji="1" lang="zh-CN" altLang="zh-CN" dirty="0">
                <a:latin typeface="+mn-lt"/>
                <a:ea typeface="+mn-ea"/>
              </a:rPr>
              <a:t>的数组，数组定义为整型</a:t>
            </a:r>
            <a:endParaRPr kumimoji="1" lang="en-US" altLang="zh-CN" dirty="0">
              <a:latin typeface="+mn-lt"/>
              <a:ea typeface="+mn-ea"/>
            </a:endParaRPr>
          </a:p>
          <a:p>
            <a:pPr lvl="1"/>
            <a:r>
              <a:rPr kumimoji="1" lang="zh-CN" altLang="zh-CN" dirty="0">
                <a:latin typeface="+mn-lt"/>
                <a:ea typeface="+mn-ea"/>
              </a:rPr>
              <a:t>要赋的值是从</a:t>
            </a:r>
            <a:r>
              <a:rPr kumimoji="1" lang="en-US" altLang="zh-CN" dirty="0">
                <a:latin typeface="+mn-lt"/>
                <a:ea typeface="+mn-ea"/>
              </a:rPr>
              <a:t>0</a:t>
            </a:r>
            <a:r>
              <a:rPr kumimoji="1" lang="zh-CN" altLang="zh-CN" dirty="0">
                <a:latin typeface="+mn-lt"/>
                <a:ea typeface="+mn-ea"/>
              </a:rPr>
              <a:t>到</a:t>
            </a:r>
            <a:r>
              <a:rPr kumimoji="1" lang="en-US" altLang="zh-CN" dirty="0">
                <a:latin typeface="+mn-lt"/>
                <a:ea typeface="+mn-ea"/>
              </a:rPr>
              <a:t>9</a:t>
            </a:r>
            <a:r>
              <a:rPr kumimoji="1" lang="zh-CN" altLang="zh-CN" dirty="0">
                <a:latin typeface="+mn-lt"/>
                <a:ea typeface="+mn-ea"/>
              </a:rPr>
              <a:t>，可以用循环来赋值</a:t>
            </a:r>
            <a:endParaRPr kumimoji="1" lang="en-US" altLang="zh-CN" dirty="0">
              <a:latin typeface="+mn-lt"/>
              <a:ea typeface="+mn-ea"/>
            </a:endParaRPr>
          </a:p>
          <a:p>
            <a:pPr lvl="1"/>
            <a:r>
              <a:rPr kumimoji="1" lang="zh-CN" altLang="zh-CN" dirty="0">
                <a:latin typeface="+mn-lt"/>
                <a:ea typeface="+mn-ea"/>
              </a:rPr>
              <a:t>用循环按下标从大到小输出这</a:t>
            </a:r>
            <a:r>
              <a:rPr kumimoji="1" lang="en-US" altLang="zh-CN" dirty="0">
                <a:latin typeface="+mn-lt"/>
                <a:ea typeface="+mn-ea"/>
              </a:rPr>
              <a:t>10</a:t>
            </a:r>
            <a:r>
              <a:rPr kumimoji="1" lang="zh-CN" altLang="zh-CN" dirty="0">
                <a:latin typeface="+mn-lt"/>
                <a:ea typeface="+mn-ea"/>
              </a:rPr>
              <a:t>个元素</a:t>
            </a:r>
            <a:endParaRPr kumimoji="1" lang="zh-CN" altLang="zh-CN" dirty="0">
              <a:solidFill>
                <a:srgbClr val="FF0000"/>
              </a:solidFill>
              <a:latin typeface="+mn-lt"/>
              <a:ea typeface="+mn-ea"/>
            </a:endParaRPr>
          </a:p>
        </p:txBody>
      </p:sp>
      <p:pic>
        <p:nvPicPr>
          <p:cNvPr id="17412" name="图片 3"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9">
                                            <p:txEl>
                                              <p:charRg st="56" end="62"/>
                                            </p:txEl>
                                          </p:spTgt>
                                        </p:tgtEl>
                                        <p:attrNameLst>
                                          <p:attrName>style.visibility</p:attrName>
                                        </p:attrNameLst>
                                      </p:cBhvr>
                                      <p:to>
                                        <p:strVal val="visible"/>
                                      </p:to>
                                    </p:set>
                                    <p:animEffect transition="in" filter="blinds(horizontal)">
                                      <p:cBhvr>
                                        <p:cTn id="7" dur="500"/>
                                        <p:tgtEl>
                                          <p:spTgt spid="9219">
                                            <p:txEl>
                                              <p:charRg st="56" end="6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219">
                                            <p:txEl>
                                              <p:charRg st="62" end="83"/>
                                            </p:txEl>
                                          </p:spTgt>
                                        </p:tgtEl>
                                        <p:attrNameLst>
                                          <p:attrName>style.visibility</p:attrName>
                                        </p:attrNameLst>
                                      </p:cBhvr>
                                      <p:to>
                                        <p:strVal val="visible"/>
                                      </p:to>
                                    </p:set>
                                    <p:animEffect transition="in" filter="blinds(horizontal)">
                                      <p:cBhvr>
                                        <p:cTn id="12" dur="500"/>
                                        <p:tgtEl>
                                          <p:spTgt spid="9219">
                                            <p:txEl>
                                              <p:charRg st="62" end="8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219">
                                            <p:txEl>
                                              <p:charRg st="83" end="102"/>
                                            </p:txEl>
                                          </p:spTgt>
                                        </p:tgtEl>
                                        <p:attrNameLst>
                                          <p:attrName>style.visibility</p:attrName>
                                        </p:attrNameLst>
                                      </p:cBhvr>
                                      <p:to>
                                        <p:strVal val="visible"/>
                                      </p:to>
                                    </p:set>
                                    <p:animEffect transition="in" filter="blinds(horizontal)">
                                      <p:cBhvr>
                                        <p:cTn id="17" dur="500"/>
                                        <p:tgtEl>
                                          <p:spTgt spid="9219">
                                            <p:txEl>
                                              <p:charRg st="83" end="10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219">
                                            <p:txEl>
                                              <p:charRg st="102" end="121"/>
                                            </p:txEl>
                                          </p:spTgt>
                                        </p:tgtEl>
                                        <p:attrNameLst>
                                          <p:attrName>style.visibility</p:attrName>
                                        </p:attrNameLst>
                                      </p:cBhvr>
                                      <p:to>
                                        <p:strVal val="visible"/>
                                      </p:to>
                                    </p:set>
                                    <p:animEffect transition="in" filter="blinds(horizontal)">
                                      <p:cBhvr>
                                        <p:cTn id="22" dur="500"/>
                                        <p:tgtEl>
                                          <p:spTgt spid="9219">
                                            <p:txEl>
                                              <p:charRg st="102" end="12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Rectangle 3"/>
          <p:cNvSpPr>
            <a:spLocks noGrp="1"/>
          </p:cNvSpPr>
          <p:nvPr>
            <p:ph idx="1"/>
          </p:nvPr>
        </p:nvSpPr>
        <p:spPr>
          <a:xfrm>
            <a:off x="1881188" y="571500"/>
            <a:ext cx="8286750" cy="5357813"/>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int i,a[10];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 (i=</a:t>
            </a:r>
            <a:r>
              <a:rPr kumimoji="1" lang="en-US" altLang="zh-CN" sz="2800" dirty="0">
                <a:solidFill>
                  <a:srgbClr val="FF0000"/>
                </a:solidFill>
                <a:latin typeface="+mn-lt"/>
                <a:ea typeface="+mn-ea"/>
                <a:cs typeface="+mn-cs"/>
              </a:rPr>
              <a:t>0</a:t>
            </a:r>
            <a:r>
              <a:rPr kumimoji="1" lang="en-US" altLang="zh-CN" sz="2800" dirty="0">
                <a:latin typeface="+mn-lt"/>
                <a:ea typeface="+mn-ea"/>
                <a:cs typeface="+mn-cs"/>
              </a:rPr>
              <a:t>; i&lt;=</a:t>
            </a:r>
            <a:r>
              <a:rPr kumimoji="1" lang="en-US" altLang="zh-CN" sz="2800" dirty="0">
                <a:solidFill>
                  <a:srgbClr val="FF0000"/>
                </a:solidFill>
                <a:latin typeface="+mn-lt"/>
                <a:ea typeface="+mn-ea"/>
                <a:cs typeface="+mn-cs"/>
              </a:rPr>
              <a:t>9</a:t>
            </a:r>
            <a:r>
              <a:rPr kumimoji="1" lang="en-US" altLang="zh-CN" sz="2800" dirty="0">
                <a:latin typeface="+mn-lt"/>
                <a:ea typeface="+mn-ea"/>
                <a:cs typeface="+mn-cs"/>
              </a:rPr>
              <a:t>;i++)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a[i]=i;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for(i=</a:t>
            </a:r>
            <a:r>
              <a:rPr kumimoji="1" lang="en-US" altLang="zh-CN" sz="2800" dirty="0">
                <a:solidFill>
                  <a:srgbClr val="FF0000"/>
                </a:solidFill>
                <a:latin typeface="+mn-lt"/>
                <a:ea typeface="+mn-ea"/>
                <a:cs typeface="+mn-cs"/>
              </a:rPr>
              <a:t>9</a:t>
            </a:r>
            <a:r>
              <a:rPr kumimoji="1" lang="en-US" altLang="zh-CN" sz="2800" dirty="0">
                <a:latin typeface="+mn-lt"/>
                <a:ea typeface="+mn-ea"/>
                <a:cs typeface="+mn-cs"/>
              </a:rPr>
              <a:t>;i&gt;=</a:t>
            </a:r>
            <a:r>
              <a:rPr kumimoji="1" lang="en-US" altLang="zh-CN" sz="2800" dirty="0">
                <a:solidFill>
                  <a:srgbClr val="FF0000"/>
                </a:solidFill>
                <a:latin typeface="+mn-lt"/>
                <a:ea typeface="+mn-ea"/>
                <a:cs typeface="+mn-cs"/>
              </a:rPr>
              <a:t>0</a:t>
            </a:r>
            <a:r>
              <a:rPr kumimoji="1" lang="en-US" altLang="zh-CN" sz="2800" dirty="0">
                <a:latin typeface="+mn-lt"/>
                <a:ea typeface="+mn-ea"/>
                <a:cs typeface="+mn-cs"/>
              </a:rPr>
              <a:t>; 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printf("%d ",a[i]);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p:txBody>
      </p:sp>
      <p:sp>
        <p:nvSpPr>
          <p:cNvPr id="5" name="流程图: 过程 4"/>
          <p:cNvSpPr/>
          <p:nvPr/>
        </p:nvSpPr>
        <p:spPr>
          <a:xfrm>
            <a:off x="2452688" y="2071688"/>
            <a:ext cx="4143375" cy="1143000"/>
          </a:xfrm>
          <a:prstGeom prst="flowChartProcess">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6" name="圆角矩形标注 5"/>
          <p:cNvSpPr/>
          <p:nvPr/>
        </p:nvSpPr>
        <p:spPr>
          <a:xfrm>
            <a:off x="7024688" y="3143250"/>
            <a:ext cx="2714625" cy="1071563"/>
          </a:xfrm>
          <a:prstGeom prst="wedgeRoundRectCallout">
            <a:avLst>
              <a:gd name="adj1" fmla="val -62778"/>
              <a:gd name="adj2" fmla="val -103796"/>
              <a:gd name="adj3" fmla="val 16667"/>
            </a:avLst>
          </a:prstGeom>
          <a:solidFill>
            <a:srgbClr val="FFFFCC"/>
          </a:solidFill>
          <a:ln w="9525" cap="flat" cmpd="sng">
            <a:solidFill>
              <a:schemeClr val="tx1"/>
            </a:solidFill>
            <a:prstDash val="solid"/>
            <a:miter/>
            <a:headEnd type="none" w="med" len="med"/>
            <a:tailEnd type="none" w="med" len="med"/>
          </a:ln>
        </p:spPr>
        <p:txBody>
          <a:bodyPr/>
          <a:p>
            <a:pPr algn="ctr"/>
            <a:r>
              <a:rPr lang="zh-CN" altLang="zh-CN" sz="3200" b="1" dirty="0">
                <a:solidFill>
                  <a:srgbClr val="FF0000"/>
                </a:solidFill>
                <a:latin typeface="Arial" panose="020B0604020202020204" pitchFamily="34" charset="0"/>
              </a:rPr>
              <a:t>使</a:t>
            </a:r>
            <a:r>
              <a:rPr lang="en-US" altLang="zh-CN" sz="3200" b="1" dirty="0">
                <a:solidFill>
                  <a:srgbClr val="FF0000"/>
                </a:solidFill>
                <a:latin typeface="Arial" panose="020B0604020202020204" pitchFamily="34" charset="0"/>
              </a:rPr>
              <a:t>a[0]</a:t>
            </a:r>
            <a:r>
              <a:rPr lang="zh-CN" altLang="zh-CN" sz="3200" b="1" dirty="0">
                <a:solidFill>
                  <a:srgbClr val="FF0000"/>
                </a:solidFill>
                <a:latin typeface="Arial" panose="020B0604020202020204" pitchFamily="34" charset="0"/>
              </a:rPr>
              <a:t>～</a:t>
            </a:r>
            <a:r>
              <a:rPr lang="en-US" altLang="zh-CN" sz="3200" b="1" dirty="0">
                <a:solidFill>
                  <a:srgbClr val="FF0000"/>
                </a:solidFill>
                <a:latin typeface="Arial" panose="020B0604020202020204" pitchFamily="34" charset="0"/>
              </a:rPr>
              <a:t>a[9]</a:t>
            </a:r>
            <a:r>
              <a:rPr lang="zh-CN" altLang="zh-CN" sz="3200" b="1" dirty="0">
                <a:solidFill>
                  <a:srgbClr val="FF0000"/>
                </a:solidFill>
                <a:latin typeface="Arial" panose="020B0604020202020204" pitchFamily="34" charset="0"/>
              </a:rPr>
              <a:t>的值为</a:t>
            </a:r>
            <a:r>
              <a:rPr lang="en-US" altLang="zh-CN" sz="3200" b="1" dirty="0">
                <a:solidFill>
                  <a:srgbClr val="FF0000"/>
                </a:solidFill>
                <a:latin typeface="Arial" panose="020B0604020202020204" pitchFamily="34" charset="0"/>
              </a:rPr>
              <a:t>0</a:t>
            </a:r>
            <a:r>
              <a:rPr lang="zh-CN" altLang="zh-CN" sz="3200" b="1" dirty="0">
                <a:solidFill>
                  <a:srgbClr val="FF0000"/>
                </a:solidFill>
                <a:latin typeface="Arial" panose="020B0604020202020204" pitchFamily="34" charset="0"/>
              </a:rPr>
              <a:t>～</a:t>
            </a:r>
            <a:r>
              <a:rPr lang="en-US" altLang="zh-CN" sz="3200" b="1" dirty="0">
                <a:solidFill>
                  <a:srgbClr val="FF0000"/>
                </a:solidFill>
                <a:latin typeface="Arial" panose="020B0604020202020204" pitchFamily="34" charset="0"/>
              </a:rPr>
              <a:t>9</a:t>
            </a:r>
            <a:endParaRPr lang="zh-CN" altLang="en-US" sz="3200" b="1" dirty="0">
              <a:solidFill>
                <a:srgbClr val="FF0000"/>
              </a:solidFill>
              <a:latin typeface="Arial" panose="020B0604020202020204" pitchFamily="34" charset="0"/>
            </a:endParaRPr>
          </a:p>
        </p:txBody>
      </p:sp>
      <p:graphicFrame>
        <p:nvGraphicFramePr>
          <p:cNvPr id="7" name="表格 6"/>
          <p:cNvGraphicFramePr>
            <a:graphicFrameLocks noGrp="1"/>
          </p:cNvGraphicFramePr>
          <p:nvPr/>
        </p:nvGraphicFramePr>
        <p:xfrm>
          <a:off x="3595688" y="5768975"/>
          <a:ext cx="6238875" cy="518160"/>
        </p:xfrm>
        <a:graphic>
          <a:graphicData uri="http://schemas.openxmlformats.org/drawingml/2006/table">
            <a:tbl>
              <a:tblPr firstRow="1" bandRow="1">
                <a:tableStyleId>{5C22544A-7EE6-4342-B048-85BDC9FD1C3A}</a:tableStyleId>
              </a:tblPr>
              <a:tblGrid>
                <a:gridCol w="624205"/>
                <a:gridCol w="623570"/>
                <a:gridCol w="624205"/>
                <a:gridCol w="623570"/>
                <a:gridCol w="624205"/>
                <a:gridCol w="623570"/>
                <a:gridCol w="624205"/>
                <a:gridCol w="623570"/>
                <a:gridCol w="624205"/>
                <a:gridCol w="623570"/>
              </a:tblGrid>
              <a:tr h="518160">
                <a:tc>
                  <a:txBody>
                    <a:bodyPr/>
                    <a:lstStyle/>
                    <a:p>
                      <a:pPr algn="ctr"/>
                      <a:r>
                        <a:rPr lang="en-US" altLang="zh-CN" sz="2800" dirty="0" smtClean="0">
                          <a:solidFill>
                            <a:srgbClr val="0000CC"/>
                          </a:solidFill>
                        </a:rPr>
                        <a:t>0</a:t>
                      </a:r>
                      <a:endParaRPr lang="zh-CN" altLang="en-US" sz="2800" dirty="0">
                        <a:solidFill>
                          <a:srgbClr val="0000CC"/>
                        </a:solidFill>
                      </a:endParaRPr>
                    </a:p>
                  </a:txBody>
                  <a:tcPr/>
                </a:tc>
                <a:tc>
                  <a:txBody>
                    <a:bodyPr/>
                    <a:lstStyle/>
                    <a:p>
                      <a:pPr algn="ctr"/>
                      <a:r>
                        <a:rPr lang="en-US" altLang="zh-CN" sz="2800" dirty="0" smtClean="0">
                          <a:solidFill>
                            <a:srgbClr val="0000CC"/>
                          </a:solidFill>
                        </a:rPr>
                        <a:t>1</a:t>
                      </a:r>
                      <a:endParaRPr lang="zh-CN" altLang="en-US" sz="2800" dirty="0">
                        <a:solidFill>
                          <a:srgbClr val="0000CC"/>
                        </a:solidFill>
                      </a:endParaRPr>
                    </a:p>
                  </a:txBody>
                  <a:tcPr/>
                </a:tc>
                <a:tc>
                  <a:txBody>
                    <a:bodyPr/>
                    <a:lstStyle/>
                    <a:p>
                      <a:pPr algn="ctr"/>
                      <a:r>
                        <a:rPr lang="en-US" altLang="zh-CN" sz="2800" dirty="0" smtClean="0">
                          <a:solidFill>
                            <a:srgbClr val="0000CC"/>
                          </a:solidFill>
                        </a:rPr>
                        <a:t>2</a:t>
                      </a:r>
                      <a:endParaRPr lang="zh-CN" altLang="en-US" sz="2800" dirty="0">
                        <a:solidFill>
                          <a:srgbClr val="0000CC"/>
                        </a:solidFill>
                      </a:endParaRPr>
                    </a:p>
                  </a:txBody>
                  <a:tcPr/>
                </a:tc>
                <a:tc>
                  <a:txBody>
                    <a:bodyPr/>
                    <a:lstStyle/>
                    <a:p>
                      <a:pPr algn="ctr"/>
                      <a:r>
                        <a:rPr lang="en-US" altLang="zh-CN" sz="2800" dirty="0" smtClean="0">
                          <a:solidFill>
                            <a:srgbClr val="0000CC"/>
                          </a:solidFill>
                        </a:rPr>
                        <a:t>3</a:t>
                      </a:r>
                      <a:endParaRPr lang="zh-CN" altLang="en-US" sz="2800" dirty="0">
                        <a:solidFill>
                          <a:srgbClr val="0000CC"/>
                        </a:solidFill>
                      </a:endParaRPr>
                    </a:p>
                  </a:txBody>
                  <a:tcPr/>
                </a:tc>
                <a:tc>
                  <a:txBody>
                    <a:bodyPr/>
                    <a:lstStyle/>
                    <a:p>
                      <a:pPr algn="ctr"/>
                      <a:r>
                        <a:rPr lang="en-US" altLang="zh-CN" sz="2800" dirty="0" smtClean="0">
                          <a:solidFill>
                            <a:srgbClr val="0000CC"/>
                          </a:solidFill>
                        </a:rPr>
                        <a:t>4</a:t>
                      </a:r>
                      <a:endParaRPr lang="zh-CN" altLang="en-US" sz="2800" dirty="0">
                        <a:solidFill>
                          <a:srgbClr val="0000CC"/>
                        </a:solidFill>
                      </a:endParaRPr>
                    </a:p>
                  </a:txBody>
                  <a:tcPr/>
                </a:tc>
                <a:tc>
                  <a:txBody>
                    <a:bodyPr/>
                    <a:lstStyle/>
                    <a:p>
                      <a:pPr algn="ctr"/>
                      <a:r>
                        <a:rPr lang="en-US" altLang="zh-CN" sz="2800" dirty="0" smtClean="0">
                          <a:solidFill>
                            <a:srgbClr val="0000CC"/>
                          </a:solidFill>
                        </a:rPr>
                        <a:t>5</a:t>
                      </a:r>
                      <a:endParaRPr lang="zh-CN" altLang="en-US" sz="2800" dirty="0">
                        <a:solidFill>
                          <a:srgbClr val="0000CC"/>
                        </a:solidFill>
                      </a:endParaRPr>
                    </a:p>
                  </a:txBody>
                  <a:tcPr/>
                </a:tc>
                <a:tc>
                  <a:txBody>
                    <a:bodyPr/>
                    <a:lstStyle/>
                    <a:p>
                      <a:pPr algn="ctr"/>
                      <a:r>
                        <a:rPr lang="en-US" altLang="zh-CN" sz="2800" dirty="0" smtClean="0">
                          <a:solidFill>
                            <a:srgbClr val="0000CC"/>
                          </a:solidFill>
                        </a:rPr>
                        <a:t>6</a:t>
                      </a:r>
                      <a:endParaRPr lang="zh-CN" altLang="en-US" sz="2800" dirty="0">
                        <a:solidFill>
                          <a:srgbClr val="0000CC"/>
                        </a:solidFill>
                      </a:endParaRPr>
                    </a:p>
                  </a:txBody>
                  <a:tcPr/>
                </a:tc>
                <a:tc>
                  <a:txBody>
                    <a:bodyPr/>
                    <a:lstStyle/>
                    <a:p>
                      <a:pPr algn="ctr"/>
                      <a:r>
                        <a:rPr lang="en-US" altLang="zh-CN" sz="2800" dirty="0" smtClean="0">
                          <a:solidFill>
                            <a:srgbClr val="0000CC"/>
                          </a:solidFill>
                        </a:rPr>
                        <a:t>7</a:t>
                      </a:r>
                      <a:endParaRPr lang="zh-CN" altLang="en-US" sz="2800" dirty="0">
                        <a:solidFill>
                          <a:srgbClr val="0000CC"/>
                        </a:solidFill>
                      </a:endParaRPr>
                    </a:p>
                  </a:txBody>
                  <a:tcPr/>
                </a:tc>
                <a:tc>
                  <a:txBody>
                    <a:bodyPr/>
                    <a:lstStyle/>
                    <a:p>
                      <a:pPr algn="ctr"/>
                      <a:r>
                        <a:rPr lang="en-US" altLang="zh-CN" sz="2800" dirty="0" smtClean="0">
                          <a:solidFill>
                            <a:srgbClr val="0000CC"/>
                          </a:solidFill>
                        </a:rPr>
                        <a:t>8</a:t>
                      </a:r>
                      <a:endParaRPr lang="zh-CN" altLang="en-US" sz="2800" dirty="0">
                        <a:solidFill>
                          <a:srgbClr val="0000CC"/>
                        </a:solidFill>
                      </a:endParaRPr>
                    </a:p>
                  </a:txBody>
                  <a:tcPr/>
                </a:tc>
                <a:tc>
                  <a:txBody>
                    <a:bodyPr/>
                    <a:lstStyle/>
                    <a:p>
                      <a:pPr algn="ctr"/>
                      <a:r>
                        <a:rPr lang="en-US" altLang="zh-CN" sz="2800" dirty="0" smtClean="0">
                          <a:solidFill>
                            <a:srgbClr val="0000CC"/>
                          </a:solidFill>
                        </a:rPr>
                        <a:t>9</a:t>
                      </a:r>
                      <a:endParaRPr lang="zh-CN" altLang="en-US" sz="2800" dirty="0">
                        <a:solidFill>
                          <a:srgbClr val="0000CC"/>
                        </a:solidFill>
                      </a:endParaRPr>
                    </a:p>
                  </a:txBody>
                  <a:tcPr/>
                </a:tc>
              </a:tr>
            </a:tbl>
          </a:graphicData>
        </a:graphic>
      </p:graphicFrame>
      <p:sp>
        <p:nvSpPr>
          <p:cNvPr id="8" name="TextBox 7"/>
          <p:cNvSpPr txBox="1"/>
          <p:nvPr/>
        </p:nvSpPr>
        <p:spPr>
          <a:xfrm>
            <a:off x="3524250" y="5210175"/>
            <a:ext cx="6715125" cy="521970"/>
          </a:xfrm>
          <a:prstGeom prst="rect">
            <a:avLst/>
          </a:prstGeom>
          <a:noFill/>
          <a:ln w="9525">
            <a:noFill/>
          </a:ln>
        </p:spPr>
        <p:txBody>
          <a:bodyPr>
            <a:spAutoFit/>
          </a:bodyPr>
          <a:p>
            <a:r>
              <a:rPr lang="en-US" altLang="zh-CN" sz="2800" b="1" dirty="0">
                <a:latin typeface="Arial" panose="020B0604020202020204" pitchFamily="34" charset="0"/>
              </a:rPr>
              <a:t>a[0]a[1]a[2]a[3]a[4]a[5]a[6]a[7]a[8]a[9]</a:t>
            </a:r>
            <a:endParaRPr lang="zh-CN" altLang="en-US" sz="2800" b="1" dirty="0">
              <a:latin typeface="Arial" panose="020B0604020202020204" pitchFamily="34" charset="0"/>
            </a:endParaRPr>
          </a:p>
        </p:txBody>
      </p:sp>
      <p:pic>
        <p:nvPicPr>
          <p:cNvPr id="18462" name="图片 8"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linds(horizontal)">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linds(horizontal)">
                                      <p:cBhvr>
                                        <p:cTn id="16" dur="500"/>
                                        <p:tgtEl>
                                          <p:spTgt spid="7"/>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3"/>
          <p:cNvSpPr>
            <a:spLocks noGrp="1"/>
          </p:cNvSpPr>
          <p:nvPr>
            <p:ph idx="1"/>
          </p:nvPr>
        </p:nvSpPr>
        <p:spPr>
          <a:xfrm>
            <a:off x="1881188" y="571500"/>
            <a:ext cx="8286750" cy="5357813"/>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int i,a[10];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 (i=</a:t>
            </a:r>
            <a:r>
              <a:rPr kumimoji="1" lang="en-US" altLang="zh-CN" sz="2800" dirty="0">
                <a:solidFill>
                  <a:srgbClr val="FF0000"/>
                </a:solidFill>
                <a:latin typeface="+mn-lt"/>
                <a:ea typeface="+mn-ea"/>
                <a:cs typeface="+mn-cs"/>
              </a:rPr>
              <a:t>0</a:t>
            </a:r>
            <a:r>
              <a:rPr kumimoji="1" lang="en-US" altLang="zh-CN" sz="2800" dirty="0">
                <a:latin typeface="+mn-lt"/>
                <a:ea typeface="+mn-ea"/>
                <a:cs typeface="+mn-cs"/>
              </a:rPr>
              <a:t>; i&lt;=</a:t>
            </a:r>
            <a:r>
              <a:rPr kumimoji="1" lang="en-US" altLang="zh-CN" sz="2800" dirty="0">
                <a:solidFill>
                  <a:srgbClr val="FF0000"/>
                </a:solidFill>
                <a:latin typeface="+mn-lt"/>
                <a:ea typeface="+mn-ea"/>
                <a:cs typeface="+mn-cs"/>
              </a:rPr>
              <a:t>9</a:t>
            </a:r>
            <a:r>
              <a:rPr kumimoji="1" lang="en-US" altLang="zh-CN" sz="2800" dirty="0">
                <a:latin typeface="+mn-lt"/>
                <a:ea typeface="+mn-ea"/>
                <a:cs typeface="+mn-cs"/>
              </a:rPr>
              <a:t>;i++)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a[i]=i;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for(i=</a:t>
            </a:r>
            <a:r>
              <a:rPr kumimoji="1" lang="en-US" altLang="zh-CN" sz="2800" dirty="0">
                <a:solidFill>
                  <a:srgbClr val="FF0000"/>
                </a:solidFill>
                <a:latin typeface="+mn-lt"/>
                <a:ea typeface="+mn-ea"/>
                <a:cs typeface="+mn-cs"/>
              </a:rPr>
              <a:t>9</a:t>
            </a:r>
            <a:r>
              <a:rPr kumimoji="1" lang="en-US" altLang="zh-CN" sz="2800" dirty="0">
                <a:latin typeface="+mn-lt"/>
                <a:ea typeface="+mn-ea"/>
                <a:cs typeface="+mn-cs"/>
              </a:rPr>
              <a:t>;i&gt;=</a:t>
            </a:r>
            <a:r>
              <a:rPr kumimoji="1" lang="en-US" altLang="zh-CN" sz="2800" dirty="0">
                <a:solidFill>
                  <a:srgbClr val="FF0000"/>
                </a:solidFill>
                <a:latin typeface="+mn-lt"/>
                <a:ea typeface="+mn-ea"/>
                <a:cs typeface="+mn-cs"/>
              </a:rPr>
              <a:t>0</a:t>
            </a:r>
            <a:r>
              <a:rPr kumimoji="1" lang="en-US" altLang="zh-CN" sz="2800" dirty="0">
                <a:latin typeface="+mn-lt"/>
                <a:ea typeface="+mn-ea"/>
                <a:cs typeface="+mn-cs"/>
              </a:rPr>
              <a:t>; 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printf("%d ",a[i]);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p:txBody>
      </p:sp>
      <p:sp>
        <p:nvSpPr>
          <p:cNvPr id="5" name="流程图: 过程 4"/>
          <p:cNvSpPr/>
          <p:nvPr/>
        </p:nvSpPr>
        <p:spPr>
          <a:xfrm>
            <a:off x="2524125" y="3071813"/>
            <a:ext cx="4500563" cy="1143000"/>
          </a:xfrm>
          <a:prstGeom prst="flowChartProcess">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6" name="圆角矩形标注 5"/>
          <p:cNvSpPr/>
          <p:nvPr/>
        </p:nvSpPr>
        <p:spPr>
          <a:xfrm>
            <a:off x="7239000" y="3786188"/>
            <a:ext cx="3178175" cy="1285875"/>
          </a:xfrm>
          <a:prstGeom prst="wedgeRoundRectCallout">
            <a:avLst>
              <a:gd name="adj1" fmla="val -55394"/>
              <a:gd name="adj2" fmla="val -85060"/>
              <a:gd name="adj3" fmla="val 16667"/>
            </a:avLst>
          </a:prstGeom>
          <a:solidFill>
            <a:srgbClr val="FFFFCC"/>
          </a:solidFill>
          <a:ln w="9525" cap="flat" cmpd="sng">
            <a:solidFill>
              <a:schemeClr val="tx1"/>
            </a:solidFill>
            <a:prstDash val="solid"/>
            <a:miter/>
            <a:headEnd type="none" w="med" len="med"/>
            <a:tailEnd type="none" w="med" len="med"/>
          </a:ln>
        </p:spPr>
        <p:txBody>
          <a:bodyPr/>
          <a:p>
            <a:r>
              <a:rPr lang="zh-CN" altLang="en-US" sz="3200" b="1" dirty="0">
                <a:solidFill>
                  <a:srgbClr val="FF0000"/>
                </a:solidFill>
                <a:latin typeface="Arial" panose="020B0604020202020204" pitchFamily="34" charset="0"/>
              </a:rPr>
              <a:t>先输出</a:t>
            </a:r>
            <a:r>
              <a:rPr lang="en-US" altLang="zh-CN" sz="3200" b="1" dirty="0">
                <a:solidFill>
                  <a:srgbClr val="FF0000"/>
                </a:solidFill>
                <a:latin typeface="Arial" panose="020B0604020202020204" pitchFamily="34" charset="0"/>
              </a:rPr>
              <a:t>a[9]</a:t>
            </a:r>
            <a:r>
              <a:rPr lang="zh-CN" altLang="en-US" sz="3200" b="1" dirty="0">
                <a:solidFill>
                  <a:srgbClr val="FF0000"/>
                </a:solidFill>
                <a:latin typeface="Arial" panose="020B0604020202020204" pitchFamily="34" charset="0"/>
              </a:rPr>
              <a:t>，最后输出</a:t>
            </a:r>
            <a:r>
              <a:rPr lang="en-US" altLang="zh-CN" sz="3200" b="1" dirty="0">
                <a:solidFill>
                  <a:srgbClr val="FF0000"/>
                </a:solidFill>
                <a:latin typeface="Arial" panose="020B0604020202020204" pitchFamily="34" charset="0"/>
              </a:rPr>
              <a:t>a[0]</a:t>
            </a:r>
            <a:endParaRPr lang="zh-CN" altLang="en-US" sz="3200" b="1" dirty="0">
              <a:solidFill>
                <a:srgbClr val="FF0000"/>
              </a:solidFill>
              <a:latin typeface="Arial" panose="020B0604020202020204" pitchFamily="34" charset="0"/>
            </a:endParaRPr>
          </a:p>
        </p:txBody>
      </p:sp>
      <p:graphicFrame>
        <p:nvGraphicFramePr>
          <p:cNvPr id="7" name="表格 6"/>
          <p:cNvGraphicFramePr>
            <a:graphicFrameLocks noGrp="1"/>
          </p:cNvGraphicFramePr>
          <p:nvPr/>
        </p:nvGraphicFramePr>
        <p:xfrm>
          <a:off x="3595688" y="5768975"/>
          <a:ext cx="6238875" cy="518160"/>
        </p:xfrm>
        <a:graphic>
          <a:graphicData uri="http://schemas.openxmlformats.org/drawingml/2006/table">
            <a:tbl>
              <a:tblPr firstRow="1" bandRow="1">
                <a:tableStyleId>{5C22544A-7EE6-4342-B048-85BDC9FD1C3A}</a:tableStyleId>
              </a:tblPr>
              <a:tblGrid>
                <a:gridCol w="624205"/>
                <a:gridCol w="623570"/>
                <a:gridCol w="624205"/>
                <a:gridCol w="623570"/>
                <a:gridCol w="624205"/>
                <a:gridCol w="623570"/>
                <a:gridCol w="624205"/>
                <a:gridCol w="623570"/>
                <a:gridCol w="624205"/>
                <a:gridCol w="623570"/>
              </a:tblGrid>
              <a:tr h="518160">
                <a:tc>
                  <a:txBody>
                    <a:bodyPr/>
                    <a:lstStyle/>
                    <a:p>
                      <a:pPr algn="ctr"/>
                      <a:r>
                        <a:rPr lang="en-US" altLang="zh-CN" sz="2800" dirty="0" smtClean="0">
                          <a:solidFill>
                            <a:srgbClr val="0000CC"/>
                          </a:solidFill>
                        </a:rPr>
                        <a:t>0</a:t>
                      </a:r>
                      <a:endParaRPr lang="zh-CN" altLang="en-US" sz="2800" dirty="0">
                        <a:solidFill>
                          <a:srgbClr val="0000CC"/>
                        </a:solidFill>
                      </a:endParaRPr>
                    </a:p>
                  </a:txBody>
                  <a:tcPr/>
                </a:tc>
                <a:tc>
                  <a:txBody>
                    <a:bodyPr/>
                    <a:lstStyle/>
                    <a:p>
                      <a:pPr algn="ctr"/>
                      <a:r>
                        <a:rPr lang="en-US" altLang="zh-CN" sz="2800" dirty="0" smtClean="0">
                          <a:solidFill>
                            <a:srgbClr val="0000CC"/>
                          </a:solidFill>
                        </a:rPr>
                        <a:t>1</a:t>
                      </a:r>
                      <a:endParaRPr lang="zh-CN" altLang="en-US" sz="2800" dirty="0">
                        <a:solidFill>
                          <a:srgbClr val="0000CC"/>
                        </a:solidFill>
                      </a:endParaRPr>
                    </a:p>
                  </a:txBody>
                  <a:tcPr/>
                </a:tc>
                <a:tc>
                  <a:txBody>
                    <a:bodyPr/>
                    <a:lstStyle/>
                    <a:p>
                      <a:pPr algn="ctr"/>
                      <a:r>
                        <a:rPr lang="en-US" altLang="zh-CN" sz="2800" dirty="0" smtClean="0">
                          <a:solidFill>
                            <a:srgbClr val="0000CC"/>
                          </a:solidFill>
                        </a:rPr>
                        <a:t>2</a:t>
                      </a:r>
                      <a:endParaRPr lang="zh-CN" altLang="en-US" sz="2800" dirty="0">
                        <a:solidFill>
                          <a:srgbClr val="0000CC"/>
                        </a:solidFill>
                      </a:endParaRPr>
                    </a:p>
                  </a:txBody>
                  <a:tcPr/>
                </a:tc>
                <a:tc>
                  <a:txBody>
                    <a:bodyPr/>
                    <a:lstStyle/>
                    <a:p>
                      <a:pPr algn="ctr"/>
                      <a:r>
                        <a:rPr lang="en-US" altLang="zh-CN" sz="2800" dirty="0" smtClean="0">
                          <a:solidFill>
                            <a:srgbClr val="0000CC"/>
                          </a:solidFill>
                        </a:rPr>
                        <a:t>3</a:t>
                      </a:r>
                      <a:endParaRPr lang="zh-CN" altLang="en-US" sz="2800" dirty="0">
                        <a:solidFill>
                          <a:srgbClr val="0000CC"/>
                        </a:solidFill>
                      </a:endParaRPr>
                    </a:p>
                  </a:txBody>
                  <a:tcPr/>
                </a:tc>
                <a:tc>
                  <a:txBody>
                    <a:bodyPr/>
                    <a:lstStyle/>
                    <a:p>
                      <a:pPr algn="ctr"/>
                      <a:r>
                        <a:rPr lang="en-US" altLang="zh-CN" sz="2800" dirty="0" smtClean="0">
                          <a:solidFill>
                            <a:srgbClr val="0000CC"/>
                          </a:solidFill>
                        </a:rPr>
                        <a:t>4</a:t>
                      </a:r>
                      <a:endParaRPr lang="zh-CN" altLang="en-US" sz="2800" dirty="0">
                        <a:solidFill>
                          <a:srgbClr val="0000CC"/>
                        </a:solidFill>
                      </a:endParaRPr>
                    </a:p>
                  </a:txBody>
                  <a:tcPr/>
                </a:tc>
                <a:tc>
                  <a:txBody>
                    <a:bodyPr/>
                    <a:lstStyle/>
                    <a:p>
                      <a:pPr algn="ctr"/>
                      <a:r>
                        <a:rPr lang="en-US" altLang="zh-CN" sz="2800" dirty="0" smtClean="0">
                          <a:solidFill>
                            <a:srgbClr val="0000CC"/>
                          </a:solidFill>
                        </a:rPr>
                        <a:t>5</a:t>
                      </a:r>
                      <a:endParaRPr lang="zh-CN" altLang="en-US" sz="2800" dirty="0">
                        <a:solidFill>
                          <a:srgbClr val="0000CC"/>
                        </a:solidFill>
                      </a:endParaRPr>
                    </a:p>
                  </a:txBody>
                  <a:tcPr/>
                </a:tc>
                <a:tc>
                  <a:txBody>
                    <a:bodyPr/>
                    <a:lstStyle/>
                    <a:p>
                      <a:pPr algn="ctr"/>
                      <a:r>
                        <a:rPr lang="en-US" altLang="zh-CN" sz="2800" dirty="0" smtClean="0">
                          <a:solidFill>
                            <a:srgbClr val="0000CC"/>
                          </a:solidFill>
                        </a:rPr>
                        <a:t>6</a:t>
                      </a:r>
                      <a:endParaRPr lang="zh-CN" altLang="en-US" sz="2800" dirty="0">
                        <a:solidFill>
                          <a:srgbClr val="0000CC"/>
                        </a:solidFill>
                      </a:endParaRPr>
                    </a:p>
                  </a:txBody>
                  <a:tcPr/>
                </a:tc>
                <a:tc>
                  <a:txBody>
                    <a:bodyPr/>
                    <a:lstStyle/>
                    <a:p>
                      <a:pPr algn="ctr"/>
                      <a:r>
                        <a:rPr lang="en-US" altLang="zh-CN" sz="2800" dirty="0" smtClean="0">
                          <a:solidFill>
                            <a:srgbClr val="0000CC"/>
                          </a:solidFill>
                        </a:rPr>
                        <a:t>7</a:t>
                      </a:r>
                      <a:endParaRPr lang="zh-CN" altLang="en-US" sz="2800" dirty="0">
                        <a:solidFill>
                          <a:srgbClr val="0000CC"/>
                        </a:solidFill>
                      </a:endParaRPr>
                    </a:p>
                  </a:txBody>
                  <a:tcPr/>
                </a:tc>
                <a:tc>
                  <a:txBody>
                    <a:bodyPr/>
                    <a:lstStyle/>
                    <a:p>
                      <a:pPr algn="ctr"/>
                      <a:r>
                        <a:rPr lang="en-US" altLang="zh-CN" sz="2800" dirty="0" smtClean="0">
                          <a:solidFill>
                            <a:srgbClr val="0000CC"/>
                          </a:solidFill>
                        </a:rPr>
                        <a:t>8</a:t>
                      </a:r>
                      <a:endParaRPr lang="zh-CN" altLang="en-US" sz="2800" dirty="0">
                        <a:solidFill>
                          <a:srgbClr val="0000CC"/>
                        </a:solidFill>
                      </a:endParaRPr>
                    </a:p>
                  </a:txBody>
                  <a:tcPr/>
                </a:tc>
                <a:tc>
                  <a:txBody>
                    <a:bodyPr/>
                    <a:lstStyle/>
                    <a:p>
                      <a:pPr algn="ctr"/>
                      <a:r>
                        <a:rPr lang="en-US" altLang="zh-CN" sz="2800" dirty="0" smtClean="0">
                          <a:solidFill>
                            <a:srgbClr val="0000CC"/>
                          </a:solidFill>
                        </a:rPr>
                        <a:t>9</a:t>
                      </a:r>
                      <a:endParaRPr lang="zh-CN" altLang="en-US" sz="2800" dirty="0">
                        <a:solidFill>
                          <a:srgbClr val="0000CC"/>
                        </a:solidFill>
                      </a:endParaRPr>
                    </a:p>
                  </a:txBody>
                  <a:tcPr/>
                </a:tc>
              </a:tr>
            </a:tbl>
          </a:graphicData>
        </a:graphic>
      </p:graphicFrame>
      <p:sp>
        <p:nvSpPr>
          <p:cNvPr id="19485" name="TextBox 7"/>
          <p:cNvSpPr txBox="1"/>
          <p:nvPr/>
        </p:nvSpPr>
        <p:spPr>
          <a:xfrm>
            <a:off x="3524250" y="5210175"/>
            <a:ext cx="6715125" cy="521970"/>
          </a:xfrm>
          <a:prstGeom prst="rect">
            <a:avLst/>
          </a:prstGeom>
          <a:noFill/>
          <a:ln w="9525">
            <a:noFill/>
          </a:ln>
        </p:spPr>
        <p:txBody>
          <a:bodyPr>
            <a:spAutoFit/>
          </a:bodyPr>
          <a:p>
            <a:r>
              <a:rPr lang="en-US" altLang="zh-CN" sz="2800" b="1" dirty="0">
                <a:latin typeface="Arial" panose="020B0604020202020204" pitchFamily="34" charset="0"/>
              </a:rPr>
              <a:t>a[0]a[1]a[2]a[3]a[4]a[5]a[6]a[7]a[8]a[9]</a:t>
            </a:r>
            <a:endParaRPr lang="zh-CN" altLang="en-US" sz="2800" b="1" dirty="0">
              <a:latin typeface="Arial" panose="020B0604020202020204" pitchFamily="34" charset="0"/>
            </a:endParaRPr>
          </a:p>
        </p:txBody>
      </p:sp>
      <p:pic>
        <p:nvPicPr>
          <p:cNvPr id="24578" name="Picture 2"/>
          <p:cNvPicPr>
            <a:picLocks noChangeAspect="1"/>
          </p:cNvPicPr>
          <p:nvPr/>
        </p:nvPicPr>
        <p:blipFill>
          <a:blip r:embed="rId1"/>
          <a:stretch>
            <a:fillRect/>
          </a:stretch>
        </p:blipFill>
        <p:spPr>
          <a:xfrm>
            <a:off x="5595938" y="1285875"/>
            <a:ext cx="4879975" cy="642938"/>
          </a:xfrm>
          <a:prstGeom prst="rect">
            <a:avLst/>
          </a:prstGeom>
          <a:noFill/>
          <a:ln w="9525">
            <a:noFill/>
          </a:ln>
        </p:spPr>
      </p:pic>
      <p:pic>
        <p:nvPicPr>
          <p:cNvPr id="19487" name="图片 7" descr="Untitled2.png">
            <a:hlinkClick r:id="rId2" action="ppaction://hlinksldjump"/>
          </p:cNvPr>
          <p:cNvPicPr>
            <a:picLocks noChangeAspect="1"/>
          </p:cNvPicPr>
          <p:nvPr/>
        </p:nvPicPr>
        <p:blipFill>
          <a:blip r:embed="rId3"/>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linds(horizontal)">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24578"/>
                                        </p:tgtEl>
                                        <p:attrNameLst>
                                          <p:attrName>style.visibility</p:attrName>
                                        </p:attrNameLst>
                                      </p:cBhvr>
                                      <p:to>
                                        <p:strVal val="visible"/>
                                      </p:to>
                                    </p:set>
                                    <p:animEffect transition="in" filter="blinds(horizontal)">
                                      <p:cBhvr>
                                        <p:cTn id="16" dur="500"/>
                                        <p:tgtEl>
                                          <p:spTgt spid="245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428784"/>
            <a:ext cx="8501063" cy="829945"/>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6.1.3</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一维数组的初始化</a:t>
            </a:r>
            <a:endParaRPr kumimoji="1" lang="zh-CN" altLang="en-US"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9219" name="Rectangle 3"/>
          <p:cNvSpPr>
            <a:spLocks noGrp="1"/>
          </p:cNvSpPr>
          <p:nvPr>
            <p:ph idx="1"/>
          </p:nvPr>
        </p:nvSpPr>
        <p:spPr>
          <a:xfrm>
            <a:off x="1881188" y="1285875"/>
            <a:ext cx="8143875" cy="5357813"/>
          </a:xfrm>
        </p:spPr>
        <p:txBody>
          <a:bodyPr vert="horz" wrap="square" lIns="91440" tIns="45720" rIns="91440" bIns="45720" anchor="t" anchorCtr="0"/>
          <a:p>
            <a:r>
              <a:rPr kumimoji="1" lang="zh-CN" altLang="zh-CN" dirty="0">
                <a:latin typeface="+mn-lt"/>
                <a:ea typeface="+mn-ea"/>
                <a:cs typeface="+mn-cs"/>
              </a:rPr>
              <a:t>在定义数组的同时，给各数组元素赋值</a:t>
            </a:r>
            <a:endParaRPr kumimoji="1" lang="en-US" altLang="zh-CN" dirty="0">
              <a:latin typeface="+mn-lt"/>
              <a:ea typeface="+mn-ea"/>
              <a:cs typeface="+mn-cs"/>
            </a:endParaRPr>
          </a:p>
          <a:p>
            <a:r>
              <a:rPr kumimoji="1" lang="en-US" altLang="zh-CN" sz="2800" dirty="0">
                <a:latin typeface="+mn-lt"/>
                <a:ea typeface="+mn-ea"/>
                <a:cs typeface="+mn-cs"/>
              </a:rPr>
              <a:t>int a[10]={0,1,2,3,4,5,6,7,8,9};</a:t>
            </a:r>
            <a:endParaRPr kumimoji="1" lang="en-US" altLang="zh-CN" sz="2800" dirty="0">
              <a:latin typeface="+mn-lt"/>
              <a:ea typeface="+mn-ea"/>
              <a:cs typeface="+mn-cs"/>
            </a:endParaRPr>
          </a:p>
          <a:p>
            <a:r>
              <a:rPr kumimoji="1" lang="en-US" altLang="zh-CN" sz="2800" dirty="0">
                <a:solidFill>
                  <a:srgbClr val="00B050"/>
                </a:solidFill>
                <a:latin typeface="+mn-lt"/>
                <a:ea typeface="+mn-ea"/>
                <a:cs typeface="+mn-cs"/>
              </a:rPr>
              <a:t>int a[10]={0,1,2,3,4};</a:t>
            </a:r>
            <a:r>
              <a:rPr kumimoji="1" lang="zh-CN" altLang="en-US" sz="2800" dirty="0">
                <a:solidFill>
                  <a:srgbClr val="FF0000"/>
                </a:solidFill>
                <a:latin typeface="+mn-lt"/>
                <a:ea typeface="+mn-ea"/>
                <a:cs typeface="+mn-cs"/>
              </a:rPr>
              <a:t>相当于</a:t>
            </a:r>
            <a:endParaRPr kumimoji="1" lang="en-US" altLang="zh-CN" sz="2800" dirty="0">
              <a:solidFill>
                <a:srgbClr val="FF0000"/>
              </a:solidFill>
              <a:latin typeface="+mn-lt"/>
              <a:ea typeface="+mn-ea"/>
              <a:cs typeface="+mn-cs"/>
            </a:endParaRPr>
          </a:p>
          <a:p>
            <a:pPr>
              <a:buFont typeface="Wingdings" panose="05000000000000000000" pitchFamily="2" charset="2"/>
              <a:buNone/>
            </a:pPr>
            <a:r>
              <a:rPr kumimoji="1" lang="en-US" altLang="zh-CN" sz="2800" dirty="0">
                <a:solidFill>
                  <a:srgbClr val="00B050"/>
                </a:solidFill>
                <a:latin typeface="+mn-lt"/>
                <a:ea typeface="+mn-ea"/>
                <a:cs typeface="+mn-cs"/>
              </a:rPr>
              <a:t>   int a[10]={0,1,2,3,4,0,0,0,0,0};</a:t>
            </a:r>
            <a:endParaRPr kumimoji="1" lang="en-US" altLang="zh-CN" sz="2800" dirty="0">
              <a:solidFill>
                <a:srgbClr val="00B050"/>
              </a:solidFill>
              <a:latin typeface="+mn-lt"/>
              <a:ea typeface="+mn-ea"/>
              <a:cs typeface="+mn-cs"/>
            </a:endParaRPr>
          </a:p>
          <a:p>
            <a:r>
              <a:rPr kumimoji="1" lang="en-US" altLang="zh-CN" sz="2800" dirty="0">
                <a:solidFill>
                  <a:srgbClr val="9D138D"/>
                </a:solidFill>
                <a:latin typeface="+mn-lt"/>
                <a:ea typeface="+mn-ea"/>
                <a:cs typeface="+mn-cs"/>
              </a:rPr>
              <a:t>int a[10]={0,0,0,0,0,0,0,0,0,0};</a:t>
            </a:r>
            <a:r>
              <a:rPr kumimoji="1" lang="zh-CN" altLang="en-US" sz="2800" dirty="0">
                <a:solidFill>
                  <a:srgbClr val="FF0000"/>
                </a:solidFill>
                <a:latin typeface="+mn-lt"/>
                <a:ea typeface="+mn-ea"/>
                <a:cs typeface="+mn-cs"/>
              </a:rPr>
              <a:t>相当于</a:t>
            </a:r>
            <a:endParaRPr kumimoji="1" lang="en-US" altLang="zh-CN" sz="2800" dirty="0">
              <a:solidFill>
                <a:srgbClr val="FF0000"/>
              </a:solidFill>
              <a:latin typeface="+mn-lt"/>
              <a:ea typeface="+mn-ea"/>
              <a:cs typeface="+mn-cs"/>
            </a:endParaRPr>
          </a:p>
          <a:p>
            <a:pPr>
              <a:buFont typeface="Wingdings" panose="05000000000000000000" pitchFamily="2" charset="2"/>
              <a:buNone/>
            </a:pPr>
            <a:r>
              <a:rPr kumimoji="1" lang="en-US" altLang="zh-CN" sz="2800" dirty="0">
                <a:solidFill>
                  <a:srgbClr val="9D138D"/>
                </a:solidFill>
                <a:latin typeface="+mn-lt"/>
                <a:ea typeface="+mn-ea"/>
                <a:cs typeface="+mn-cs"/>
              </a:rPr>
              <a:t>   int a[10]={0};</a:t>
            </a:r>
            <a:endParaRPr kumimoji="1" lang="en-US" altLang="zh-CN" sz="2800" dirty="0">
              <a:solidFill>
                <a:srgbClr val="9D138D"/>
              </a:solidFill>
              <a:latin typeface="+mn-lt"/>
              <a:ea typeface="+mn-ea"/>
              <a:cs typeface="+mn-cs"/>
            </a:endParaRPr>
          </a:p>
          <a:p>
            <a:r>
              <a:rPr kumimoji="1" lang="en-US" altLang="zh-CN" sz="2800" dirty="0">
                <a:solidFill>
                  <a:srgbClr val="0000CC"/>
                </a:solidFill>
                <a:latin typeface="+mn-lt"/>
                <a:ea typeface="+mn-ea"/>
                <a:cs typeface="+mn-cs"/>
              </a:rPr>
              <a:t>int a[5]={1,2,3,4,5};</a:t>
            </a:r>
            <a:r>
              <a:rPr kumimoji="1" lang="zh-CN" altLang="en-US" sz="2800" dirty="0">
                <a:solidFill>
                  <a:srgbClr val="FF0000"/>
                </a:solidFill>
                <a:latin typeface="+mn-lt"/>
                <a:ea typeface="+mn-ea"/>
                <a:cs typeface="+mn-cs"/>
              </a:rPr>
              <a:t>可写为</a:t>
            </a:r>
            <a:endParaRPr kumimoji="1" lang="en-US" altLang="zh-CN" sz="2800" dirty="0">
              <a:solidFill>
                <a:srgbClr val="FF0000"/>
              </a:solidFill>
              <a:latin typeface="+mn-lt"/>
              <a:ea typeface="+mn-ea"/>
              <a:cs typeface="+mn-cs"/>
            </a:endParaRPr>
          </a:p>
          <a:p>
            <a:pPr>
              <a:buFont typeface="Wingdings" panose="05000000000000000000" pitchFamily="2" charset="2"/>
              <a:buNone/>
            </a:pPr>
            <a:r>
              <a:rPr kumimoji="1" lang="en-US" altLang="zh-CN" sz="2800" dirty="0">
                <a:solidFill>
                  <a:srgbClr val="0000CC"/>
                </a:solidFill>
                <a:latin typeface="+mn-lt"/>
                <a:ea typeface="+mn-ea"/>
                <a:cs typeface="+mn-cs"/>
              </a:rPr>
              <a:t>   int a[ ]={1,2,3,4,5};</a:t>
            </a:r>
            <a:endParaRPr kumimoji="1" lang="zh-CN" altLang="zh-CN" sz="2800" dirty="0">
              <a:solidFill>
                <a:srgbClr val="0000CC"/>
              </a:solidFill>
              <a:latin typeface="+mn-lt"/>
              <a:ea typeface="+mn-ea"/>
              <a:cs typeface="+mn-cs"/>
            </a:endParaRPr>
          </a:p>
        </p:txBody>
      </p:sp>
      <p:pic>
        <p:nvPicPr>
          <p:cNvPr id="20484" name="图片 3"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9">
                                            <p:txEl>
                                              <p:charRg st="18" end="51"/>
                                            </p:txEl>
                                          </p:spTgt>
                                        </p:tgtEl>
                                        <p:attrNameLst>
                                          <p:attrName>style.visibility</p:attrName>
                                        </p:attrNameLst>
                                      </p:cBhvr>
                                      <p:to>
                                        <p:strVal val="visible"/>
                                      </p:to>
                                    </p:set>
                                    <p:animEffect transition="in" filter="blinds(horizontal)">
                                      <p:cBhvr>
                                        <p:cTn id="7" dur="500"/>
                                        <p:tgtEl>
                                          <p:spTgt spid="9219">
                                            <p:txEl>
                                              <p:charRg st="18" end="5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219">
                                            <p:txEl>
                                              <p:charRg st="51" end="77"/>
                                            </p:txEl>
                                          </p:spTgt>
                                        </p:tgtEl>
                                        <p:attrNameLst>
                                          <p:attrName>style.visibility</p:attrName>
                                        </p:attrNameLst>
                                      </p:cBhvr>
                                      <p:to>
                                        <p:strVal val="visible"/>
                                      </p:to>
                                    </p:set>
                                    <p:animEffect transition="in" filter="blinds(horizontal)">
                                      <p:cBhvr>
                                        <p:cTn id="12" dur="500"/>
                                        <p:tgtEl>
                                          <p:spTgt spid="9219">
                                            <p:txEl>
                                              <p:charRg st="51" end="77"/>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9219">
                                            <p:txEl>
                                              <p:charRg st="77" end="113"/>
                                            </p:txEl>
                                          </p:spTgt>
                                        </p:tgtEl>
                                        <p:attrNameLst>
                                          <p:attrName>style.visibility</p:attrName>
                                        </p:attrNameLst>
                                      </p:cBhvr>
                                      <p:to>
                                        <p:strVal val="visible"/>
                                      </p:to>
                                    </p:set>
                                    <p:animEffect transition="in" filter="blinds(horizontal)">
                                      <p:cBhvr>
                                        <p:cTn id="15" dur="500"/>
                                        <p:tgtEl>
                                          <p:spTgt spid="9219">
                                            <p:txEl>
                                              <p:charRg st="77" end="11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9219">
                                            <p:txEl>
                                              <p:charRg st="113" end="149"/>
                                            </p:txEl>
                                          </p:spTgt>
                                        </p:tgtEl>
                                        <p:attrNameLst>
                                          <p:attrName>style.visibility</p:attrName>
                                        </p:attrNameLst>
                                      </p:cBhvr>
                                      <p:to>
                                        <p:strVal val="visible"/>
                                      </p:to>
                                    </p:set>
                                    <p:animEffect transition="in" filter="blinds(horizontal)">
                                      <p:cBhvr>
                                        <p:cTn id="20" dur="500"/>
                                        <p:tgtEl>
                                          <p:spTgt spid="9219">
                                            <p:txEl>
                                              <p:charRg st="113" end="149"/>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9219">
                                            <p:txEl>
                                              <p:charRg st="149" end="167"/>
                                            </p:txEl>
                                          </p:spTgt>
                                        </p:tgtEl>
                                        <p:attrNameLst>
                                          <p:attrName>style.visibility</p:attrName>
                                        </p:attrNameLst>
                                      </p:cBhvr>
                                      <p:to>
                                        <p:strVal val="visible"/>
                                      </p:to>
                                    </p:set>
                                    <p:animEffect transition="in" filter="blinds(horizontal)">
                                      <p:cBhvr>
                                        <p:cTn id="23" dur="500"/>
                                        <p:tgtEl>
                                          <p:spTgt spid="9219">
                                            <p:txEl>
                                              <p:charRg st="149" end="167"/>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9219">
                                            <p:txEl>
                                              <p:charRg st="167" end="192"/>
                                            </p:txEl>
                                          </p:spTgt>
                                        </p:tgtEl>
                                        <p:attrNameLst>
                                          <p:attrName>style.visibility</p:attrName>
                                        </p:attrNameLst>
                                      </p:cBhvr>
                                      <p:to>
                                        <p:strVal val="visible"/>
                                      </p:to>
                                    </p:set>
                                    <p:animEffect transition="in" filter="blinds(horizontal)">
                                      <p:cBhvr>
                                        <p:cTn id="28" dur="500"/>
                                        <p:tgtEl>
                                          <p:spTgt spid="9219">
                                            <p:txEl>
                                              <p:charRg st="167" end="192"/>
                                            </p:txEl>
                                          </p:spTgt>
                                        </p:tgtEl>
                                      </p:cBhvr>
                                    </p:animEffect>
                                  </p:childTnLst>
                                </p:cTn>
                              </p:par>
                              <p:par>
                                <p:cTn id="29" presetID="3" presetClass="entr" presetSubtype="10" fill="hold" nodeType="withEffect">
                                  <p:stCondLst>
                                    <p:cond delay="0"/>
                                  </p:stCondLst>
                                  <p:childTnLst>
                                    <p:set>
                                      <p:cBhvr>
                                        <p:cTn id="30" dur="1" fill="hold">
                                          <p:stCondLst>
                                            <p:cond delay="0"/>
                                          </p:stCondLst>
                                        </p:cTn>
                                        <p:tgtEl>
                                          <p:spTgt spid="9219">
                                            <p:txEl>
                                              <p:charRg st="192" end="217"/>
                                            </p:txEl>
                                          </p:spTgt>
                                        </p:tgtEl>
                                        <p:attrNameLst>
                                          <p:attrName>style.visibility</p:attrName>
                                        </p:attrNameLst>
                                      </p:cBhvr>
                                      <p:to>
                                        <p:strVal val="visible"/>
                                      </p:to>
                                    </p:set>
                                    <p:animEffect transition="in" filter="blinds(horizontal)">
                                      <p:cBhvr>
                                        <p:cTn id="31" dur="500"/>
                                        <p:tgtEl>
                                          <p:spTgt spid="9219">
                                            <p:txEl>
                                              <p:charRg st="192" end="2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598647"/>
            <a:ext cx="8501063" cy="829945"/>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6.1.4</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一维数组程序举例</a:t>
            </a:r>
            <a:endParaRPr kumimoji="1" lang="zh-CN" altLang="en-US"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20483" name="Rectangle 3"/>
          <p:cNvSpPr>
            <a:spLocks noGrp="1"/>
          </p:cNvSpPr>
          <p:nvPr>
            <p:ph idx="1"/>
          </p:nvPr>
        </p:nvSpPr>
        <p:spPr>
          <a:xfrm>
            <a:off x="1881188" y="1643063"/>
            <a:ext cx="8143875" cy="4714875"/>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例</a:t>
            </a:r>
            <a:r>
              <a:rPr kumimoji="1" lang="en-US" altLang="zh-CN" dirty="0">
                <a:latin typeface="+mn-lt"/>
                <a:ea typeface="+mn-ea"/>
                <a:cs typeface="+mn-cs"/>
              </a:rPr>
              <a:t>6.2 </a:t>
            </a:r>
            <a:r>
              <a:rPr kumimoji="1" lang="zh-CN" altLang="zh-CN" dirty="0">
                <a:latin typeface="+mn-lt"/>
                <a:ea typeface="+mn-ea"/>
                <a:cs typeface="+mn-cs"/>
              </a:rPr>
              <a:t>用数组处理求</a:t>
            </a:r>
            <a:r>
              <a:rPr kumimoji="1" lang="en-US" altLang="zh-CN" dirty="0">
                <a:latin typeface="+mn-lt"/>
                <a:ea typeface="+mn-ea"/>
                <a:cs typeface="+mn-cs"/>
              </a:rPr>
              <a:t>Fibonacci</a:t>
            </a:r>
            <a:r>
              <a:rPr kumimoji="1" lang="zh-CN" altLang="zh-CN" dirty="0">
                <a:latin typeface="+mn-lt"/>
                <a:ea typeface="+mn-ea"/>
                <a:cs typeface="+mn-cs"/>
              </a:rPr>
              <a:t>数列问题</a:t>
            </a:r>
            <a:endParaRPr kumimoji="1" lang="en-US" altLang="zh-CN" dirty="0">
              <a:latin typeface="+mn-lt"/>
              <a:ea typeface="+mn-ea"/>
              <a:cs typeface="+mn-cs"/>
            </a:endParaRPr>
          </a:p>
          <a:p>
            <a:r>
              <a:rPr kumimoji="1" lang="zh-CN" altLang="zh-CN" dirty="0">
                <a:latin typeface="+mn-lt"/>
                <a:ea typeface="+mn-ea"/>
                <a:cs typeface="+mn-cs"/>
              </a:rPr>
              <a:t>解题思路：</a:t>
            </a:r>
            <a:endParaRPr kumimoji="1" lang="en-US" altLang="zh-CN" dirty="0">
              <a:latin typeface="+mn-lt"/>
              <a:ea typeface="+mn-ea"/>
              <a:cs typeface="+mn-cs"/>
            </a:endParaRPr>
          </a:p>
          <a:p>
            <a:pPr lvl="1"/>
            <a:r>
              <a:rPr kumimoji="1" lang="zh-CN" altLang="zh-CN" dirty="0">
                <a:latin typeface="+mn-lt"/>
                <a:ea typeface="+mn-ea"/>
              </a:rPr>
              <a:t>例</a:t>
            </a:r>
            <a:r>
              <a:rPr kumimoji="1" lang="en-US" altLang="zh-CN" dirty="0">
                <a:latin typeface="+mn-lt"/>
                <a:ea typeface="+mn-ea"/>
              </a:rPr>
              <a:t>5.8</a:t>
            </a:r>
            <a:r>
              <a:rPr kumimoji="1" lang="zh-CN" altLang="zh-CN" dirty="0">
                <a:latin typeface="+mn-lt"/>
                <a:ea typeface="+mn-ea"/>
              </a:rPr>
              <a:t>中用简单变量处理的，</a:t>
            </a:r>
            <a:r>
              <a:rPr kumimoji="1" lang="zh-CN" altLang="en-US" dirty="0">
                <a:latin typeface="+mn-lt"/>
                <a:ea typeface="+mn-ea"/>
              </a:rPr>
              <a:t>缺点</a:t>
            </a:r>
            <a:r>
              <a:rPr kumimoji="1" lang="zh-CN" altLang="zh-CN" dirty="0">
                <a:latin typeface="+mn-lt"/>
                <a:ea typeface="+mn-ea"/>
              </a:rPr>
              <a:t>不能在内存中保存这些数。假如想直接输出数列中第</a:t>
            </a:r>
            <a:r>
              <a:rPr kumimoji="1" lang="en-US" altLang="zh-CN" dirty="0">
                <a:latin typeface="+mn-lt"/>
                <a:ea typeface="+mn-ea"/>
              </a:rPr>
              <a:t>25</a:t>
            </a:r>
            <a:r>
              <a:rPr kumimoji="1" lang="zh-CN" altLang="zh-CN" dirty="0">
                <a:latin typeface="+mn-lt"/>
                <a:ea typeface="+mn-ea"/>
              </a:rPr>
              <a:t>个数，是很困难的。</a:t>
            </a:r>
            <a:endParaRPr kumimoji="1" lang="en-US" altLang="zh-CN" dirty="0">
              <a:latin typeface="+mn-lt"/>
              <a:ea typeface="+mn-ea"/>
            </a:endParaRPr>
          </a:p>
          <a:p>
            <a:pPr lvl="1"/>
            <a:r>
              <a:rPr kumimoji="1" lang="zh-CN" altLang="zh-CN" dirty="0">
                <a:latin typeface="+mn-lt"/>
                <a:ea typeface="+mn-ea"/>
              </a:rPr>
              <a:t>如果用数组处理，每一个数组元素代表数列中的一个数，依次求出各数并存放在相应的数组元素中</a:t>
            </a:r>
            <a:endParaRPr kumimoji="1" lang="zh-CN" altLang="zh-CN" dirty="0">
              <a:latin typeface="+mn-lt"/>
              <a:ea typeface="+mn-ea"/>
            </a:endParaRPr>
          </a:p>
          <a:p>
            <a:pPr>
              <a:buFont typeface="Wingdings" panose="05000000000000000000" pitchFamily="2" charset="2"/>
              <a:buNone/>
            </a:pPr>
            <a:endParaRPr kumimoji="1" lang="zh-CN" altLang="zh-CN" sz="2800" dirty="0">
              <a:solidFill>
                <a:srgbClr val="0000CC"/>
              </a:solidFill>
              <a:latin typeface="+mn-lt"/>
              <a:ea typeface="+mn-ea"/>
              <a:cs typeface="+mn-cs"/>
            </a:endParaRPr>
          </a:p>
        </p:txBody>
      </p:sp>
      <p:pic>
        <p:nvPicPr>
          <p:cNvPr id="21508" name="图片 3"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483">
                                            <p:txEl>
                                              <p:charRg st="28" end="34"/>
                                            </p:txEl>
                                          </p:spTgt>
                                        </p:tgtEl>
                                        <p:attrNameLst>
                                          <p:attrName>style.visibility</p:attrName>
                                        </p:attrNameLst>
                                      </p:cBhvr>
                                      <p:to>
                                        <p:strVal val="visible"/>
                                      </p:to>
                                    </p:set>
                                    <p:animEffect transition="in" filter="blinds(horizontal)">
                                      <p:cBhvr>
                                        <p:cTn id="7" dur="500"/>
                                        <p:tgtEl>
                                          <p:spTgt spid="20483">
                                            <p:txEl>
                                              <p:charRg st="28" end="3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483">
                                            <p:txEl>
                                              <p:charRg st="34" end="85"/>
                                            </p:txEl>
                                          </p:spTgt>
                                        </p:tgtEl>
                                        <p:attrNameLst>
                                          <p:attrName>style.visibility</p:attrName>
                                        </p:attrNameLst>
                                      </p:cBhvr>
                                      <p:to>
                                        <p:strVal val="visible"/>
                                      </p:to>
                                    </p:set>
                                    <p:animEffect transition="in" filter="blinds(horizontal)">
                                      <p:cBhvr>
                                        <p:cTn id="12" dur="500"/>
                                        <p:tgtEl>
                                          <p:spTgt spid="20483">
                                            <p:txEl>
                                              <p:charRg st="34" end="8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0483">
                                            <p:txEl>
                                              <p:charRg st="85" end="129"/>
                                            </p:txEl>
                                          </p:spTgt>
                                        </p:tgtEl>
                                        <p:attrNameLst>
                                          <p:attrName>style.visibility</p:attrName>
                                        </p:attrNameLst>
                                      </p:cBhvr>
                                      <p:to>
                                        <p:strVal val="visible"/>
                                      </p:to>
                                    </p:set>
                                    <p:animEffect transition="in" filter="blinds(horizontal)">
                                      <p:cBhvr>
                                        <p:cTn id="17" dur="500"/>
                                        <p:tgtEl>
                                          <p:spTgt spid="20483">
                                            <p:txEl>
                                              <p:charRg st="85" end="12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Rectangle 3"/>
          <p:cNvSpPr>
            <a:spLocks noGrp="1"/>
          </p:cNvSpPr>
          <p:nvPr>
            <p:ph idx="1"/>
          </p:nvPr>
        </p:nvSpPr>
        <p:spPr>
          <a:xfrm>
            <a:off x="1952625" y="500063"/>
            <a:ext cx="7143750" cy="6143625"/>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int i;  int f[20]={1,1};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for(i=2;i&lt;20;i++)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f[i]=f[i-2]+f[i-1];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for(i=0;i&lt;20;i++)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if(i%5==0) printf(“\n”);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printf(“%12d”,f[i]);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a:p>
            <a:pPr>
              <a:lnSpc>
                <a:spcPct val="100000"/>
              </a:lnSpc>
              <a:buFont typeface="Wingdings" panose="05000000000000000000" pitchFamily="2" charset="2"/>
              <a:buNone/>
            </a:pPr>
            <a:endParaRPr kumimoji="1" lang="zh-CN" altLang="zh-CN" sz="2800" dirty="0">
              <a:solidFill>
                <a:srgbClr val="0000CC"/>
              </a:solidFill>
              <a:latin typeface="+mn-lt"/>
              <a:ea typeface="+mn-ea"/>
              <a:cs typeface="+mn-cs"/>
            </a:endParaRPr>
          </a:p>
        </p:txBody>
      </p:sp>
      <p:pic>
        <p:nvPicPr>
          <p:cNvPr id="25602" name="Picture 2"/>
          <p:cNvPicPr>
            <a:picLocks noChangeAspect="1"/>
          </p:cNvPicPr>
          <p:nvPr/>
        </p:nvPicPr>
        <p:blipFill>
          <a:blip r:embed="rId1"/>
          <a:stretch>
            <a:fillRect/>
          </a:stretch>
        </p:blipFill>
        <p:spPr>
          <a:xfrm>
            <a:off x="1809750" y="4714875"/>
            <a:ext cx="8620125" cy="1428750"/>
          </a:xfrm>
          <a:prstGeom prst="rect">
            <a:avLst/>
          </a:prstGeom>
          <a:noFill/>
          <a:ln w="9525">
            <a:noFill/>
          </a:ln>
        </p:spPr>
      </p:pic>
      <p:pic>
        <p:nvPicPr>
          <p:cNvPr id="22532" name="图片 3" descr="Untitled2.png">
            <a:hlinkClick r:id="rId2" action="ppaction://hlinksldjump"/>
          </p:cNvPr>
          <p:cNvPicPr>
            <a:picLocks noChangeAspect="1"/>
          </p:cNvPicPr>
          <p:nvPr/>
        </p:nvPicPr>
        <p:blipFill>
          <a:blip r:embed="rId3"/>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blinds(horizontal)">
                                      <p:cBhvr>
                                        <p:cTn id="7" dur="500"/>
                                        <p:tgtEl>
                                          <p:spTgt spid="256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0" y="0"/>
            <a:ext cx="12192000" cy="6858635"/>
          </a:xfrm>
          <a:prstGeom prst="rect">
            <a:avLst/>
          </a:prstGeom>
          <a:blipFill rotWithShape="1">
            <a:blip r:embed="rId2"/>
            <a:stretch>
              <a:fillRect/>
            </a:stretch>
          </a:blipFill>
        </p:spPr>
        <p:txBody>
          <a:bodyPr wrap="square" rtlCol="0">
            <a:noAutofit/>
          </a:bodyPr>
          <a:p>
            <a:pPr algn="l">
              <a:buClrTx/>
              <a:buSzTx/>
              <a:buFontTx/>
            </a:pPr>
            <a:endParaRPr lang="zh-CN" altLang="en-US" sz="1600">
              <a:latin typeface="宋体" panose="02010600030101010101" pitchFamily="2" charset="-122"/>
              <a:cs typeface="宋体" panose="02010600030101010101" pitchFamily="2" charset="-122"/>
            </a:endParaRPr>
          </a:p>
        </p:txBody>
      </p:sp>
      <p:sp>
        <p:nvSpPr>
          <p:cNvPr id="6" name="文本框 5"/>
          <p:cNvSpPr txBox="1"/>
          <p:nvPr/>
        </p:nvSpPr>
        <p:spPr>
          <a:xfrm>
            <a:off x="2414270" y="764540"/>
            <a:ext cx="8876030" cy="3046095"/>
          </a:xfrm>
          <a:prstGeom prst="rect">
            <a:avLst/>
          </a:prstGeom>
          <a:noFill/>
        </p:spPr>
        <p:txBody>
          <a:bodyPr wrap="square" rtlCol="0">
            <a:spAutoFit/>
          </a:bodyPr>
          <a:p>
            <a:r>
              <a:rPr lang="zh-CN" altLang="en-US" sz="2400" b="1">
                <a:latin typeface="宋体" panose="02010600030101010101" pitchFamily="2" charset="-122"/>
                <a:cs typeface="宋体" panose="02010600030101010101" pitchFamily="2" charset="-122"/>
                <a:sym typeface="+mn-ea"/>
              </a:rPr>
              <a:t>案例</a:t>
            </a:r>
            <a:r>
              <a:rPr lang="zh-CN" altLang="en-US" sz="2400">
                <a:latin typeface="宋体" panose="02010600030101010101" pitchFamily="2" charset="-122"/>
                <a:cs typeface="宋体" panose="02010600030101010101" pitchFamily="2" charset="-122"/>
                <a:sym typeface="+mn-ea"/>
              </a:rPr>
              <a:t>：</a:t>
            </a:r>
            <a:r>
              <a:rPr sz="2400">
                <a:latin typeface="华文新魏" panose="02010800040101010101" charset="-122"/>
                <a:ea typeface="华文新魏" panose="02010800040101010101" charset="-122"/>
                <a:cs typeface="华文新魏" panose="02010800040101010101" charset="-122"/>
                <a:sym typeface="+mn-ea"/>
              </a:rPr>
              <a:t>信息技术，特别是软件技术在结合了互联网技术之后，将以传统方式开展的党建工作，升级为信息化、网络化、数据化的形式，软件技术能够助力新时代党建工作有力而高效地开展。“学习强国”平台是由中共中央宣传部主管，以习近平新时代中国特色社会主义思想和党的十九大精神为主要内容，立足全体党员、面向全社会的优质平台，极大地满足了互联网条件下广大党员干部和人民群众多样化、自主化、便捷化的学习需求。</a:t>
            </a:r>
            <a:endParaRPr sz="2400">
              <a:latin typeface="华文新魏" panose="02010800040101010101" charset="-122"/>
              <a:ea typeface="华文新魏" panose="02010800040101010101" charset="-122"/>
              <a:cs typeface="华文新魏" panose="02010800040101010101" charset="-122"/>
              <a:sym typeface="+mn-ea"/>
            </a:endParaRPr>
          </a:p>
          <a:p>
            <a:endParaRPr lang="zh-CN" altLang="en-US" sz="2400"/>
          </a:p>
        </p:txBody>
      </p:sp>
    </p:spTree>
  </p:cSld>
  <p:clrMapOvr>
    <a:masterClrMapping/>
  </p:clrMapOvr>
  <p:transition spd="med">
    <p:blinds/>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Rectangle 3"/>
          <p:cNvSpPr>
            <a:spLocks noGrp="1"/>
          </p:cNvSpPr>
          <p:nvPr>
            <p:ph idx="1"/>
          </p:nvPr>
        </p:nvSpPr>
        <p:spPr>
          <a:xfrm>
            <a:off x="1809750" y="1214438"/>
            <a:ext cx="8143875" cy="4714875"/>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例</a:t>
            </a:r>
            <a:r>
              <a:rPr kumimoji="1" lang="en-US" altLang="zh-CN" dirty="0">
                <a:latin typeface="+mn-lt"/>
                <a:ea typeface="+mn-ea"/>
                <a:cs typeface="+mn-cs"/>
              </a:rPr>
              <a:t>6.3 </a:t>
            </a:r>
            <a:r>
              <a:rPr kumimoji="1" lang="zh-CN" altLang="zh-CN" dirty="0">
                <a:latin typeface="+mn-lt"/>
                <a:ea typeface="+mn-ea"/>
                <a:cs typeface="+mn-cs"/>
              </a:rPr>
              <a:t>有</a:t>
            </a:r>
            <a:r>
              <a:rPr kumimoji="1" lang="en-US" altLang="zh-CN" dirty="0">
                <a:latin typeface="+mn-lt"/>
                <a:ea typeface="+mn-ea"/>
                <a:cs typeface="+mn-cs"/>
              </a:rPr>
              <a:t>10</a:t>
            </a:r>
            <a:r>
              <a:rPr kumimoji="1" lang="zh-CN" altLang="zh-CN" dirty="0">
                <a:latin typeface="+mn-lt"/>
                <a:ea typeface="+mn-ea"/>
                <a:cs typeface="+mn-cs"/>
              </a:rPr>
              <a:t>个地区的面积，要求对它们按由小到大的顺序排列。</a:t>
            </a:r>
            <a:endParaRPr kumimoji="1" lang="en-US" altLang="zh-CN" dirty="0">
              <a:latin typeface="+mn-lt"/>
              <a:ea typeface="+mn-ea"/>
              <a:cs typeface="+mn-cs"/>
            </a:endParaRPr>
          </a:p>
          <a:p>
            <a:r>
              <a:rPr kumimoji="1" lang="zh-CN" altLang="zh-CN" dirty="0">
                <a:latin typeface="+mn-lt"/>
                <a:ea typeface="+mn-ea"/>
                <a:cs typeface="+mn-cs"/>
              </a:rPr>
              <a:t>解题思路：</a:t>
            </a:r>
            <a:endParaRPr kumimoji="1" lang="zh-CN" altLang="zh-CN" dirty="0">
              <a:latin typeface="+mn-lt"/>
              <a:ea typeface="+mn-ea"/>
              <a:cs typeface="+mn-cs"/>
            </a:endParaRPr>
          </a:p>
          <a:p>
            <a:pPr lvl="1"/>
            <a:r>
              <a:rPr kumimoji="1" lang="zh-CN" altLang="zh-CN" dirty="0">
                <a:latin typeface="+mn-lt"/>
                <a:ea typeface="+mn-ea"/>
              </a:rPr>
              <a:t>排序的规律有两种：一种是“升序”</a:t>
            </a:r>
            <a:r>
              <a:rPr kumimoji="1" lang="zh-CN" altLang="en-US" dirty="0">
                <a:latin typeface="+mn-lt"/>
                <a:ea typeface="+mn-ea"/>
              </a:rPr>
              <a:t>，</a:t>
            </a:r>
            <a:r>
              <a:rPr kumimoji="1" lang="zh-CN" altLang="zh-CN" dirty="0">
                <a:latin typeface="+mn-lt"/>
                <a:ea typeface="+mn-ea"/>
              </a:rPr>
              <a:t>从小到大；另一种是“降序”，从大到小</a:t>
            </a:r>
            <a:endParaRPr kumimoji="1" lang="en-US" altLang="zh-CN" dirty="0">
              <a:latin typeface="+mn-lt"/>
              <a:ea typeface="+mn-ea"/>
            </a:endParaRPr>
          </a:p>
          <a:p>
            <a:pPr lvl="1"/>
            <a:r>
              <a:rPr kumimoji="1" lang="zh-CN" altLang="zh-CN" dirty="0">
                <a:latin typeface="+mn-lt"/>
                <a:ea typeface="+mn-ea"/>
              </a:rPr>
              <a:t>把题目抽象为：“对</a:t>
            </a:r>
            <a:r>
              <a:rPr kumimoji="1" lang="en-US" altLang="zh-CN" dirty="0">
                <a:latin typeface="+mn-lt"/>
                <a:ea typeface="+mn-ea"/>
              </a:rPr>
              <a:t>n</a:t>
            </a:r>
            <a:r>
              <a:rPr kumimoji="1" lang="zh-CN" altLang="zh-CN" dirty="0">
                <a:latin typeface="+mn-lt"/>
                <a:ea typeface="+mn-ea"/>
              </a:rPr>
              <a:t>个数按升序排序”</a:t>
            </a:r>
            <a:endParaRPr kumimoji="1" lang="en-US" altLang="zh-CN" dirty="0">
              <a:latin typeface="+mn-lt"/>
              <a:ea typeface="+mn-ea"/>
            </a:endParaRPr>
          </a:p>
          <a:p>
            <a:pPr lvl="1"/>
            <a:r>
              <a:rPr kumimoji="1" lang="zh-CN" altLang="en-US" dirty="0">
                <a:latin typeface="+mn-lt"/>
                <a:ea typeface="+mn-ea"/>
              </a:rPr>
              <a:t>采用起泡法排序</a:t>
            </a:r>
            <a:endParaRPr kumimoji="1" lang="zh-CN" altLang="zh-CN" dirty="0">
              <a:latin typeface="+mn-lt"/>
              <a:ea typeface="+mn-ea"/>
            </a:endParaRPr>
          </a:p>
        </p:txBody>
      </p:sp>
      <p:pic>
        <p:nvPicPr>
          <p:cNvPr id="23555" name="图片 2"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9">
                                            <p:txEl>
                                              <p:charRg st="41" end="77"/>
                                            </p:txEl>
                                          </p:spTgt>
                                        </p:tgtEl>
                                        <p:attrNameLst>
                                          <p:attrName>style.visibility</p:attrName>
                                        </p:attrNameLst>
                                      </p:cBhvr>
                                      <p:to>
                                        <p:strVal val="visible"/>
                                      </p:to>
                                    </p:set>
                                    <p:animEffect transition="in" filter="blinds(horizontal)">
                                      <p:cBhvr>
                                        <p:cTn id="7" dur="500"/>
                                        <p:tgtEl>
                                          <p:spTgt spid="9219">
                                            <p:txEl>
                                              <p:charRg st="41" end="77"/>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219">
                                            <p:txEl>
                                              <p:charRg st="77" end="96"/>
                                            </p:txEl>
                                          </p:spTgt>
                                        </p:tgtEl>
                                        <p:attrNameLst>
                                          <p:attrName>style.visibility</p:attrName>
                                        </p:attrNameLst>
                                      </p:cBhvr>
                                      <p:to>
                                        <p:strVal val="visible"/>
                                      </p:to>
                                    </p:set>
                                    <p:animEffect transition="in" filter="blinds(horizontal)">
                                      <p:cBhvr>
                                        <p:cTn id="12" dur="500"/>
                                        <p:tgtEl>
                                          <p:spTgt spid="9219">
                                            <p:txEl>
                                              <p:charRg st="77" end="9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219">
                                            <p:txEl>
                                              <p:charRg st="96" end="104"/>
                                            </p:txEl>
                                          </p:spTgt>
                                        </p:tgtEl>
                                        <p:attrNameLst>
                                          <p:attrName>style.visibility</p:attrName>
                                        </p:attrNameLst>
                                      </p:cBhvr>
                                      <p:to>
                                        <p:strVal val="visible"/>
                                      </p:to>
                                    </p:set>
                                    <p:animEffect transition="in" filter="blinds(horizontal)">
                                      <p:cBhvr>
                                        <p:cTn id="17" dur="500"/>
                                        <p:tgtEl>
                                          <p:spTgt spid="9219">
                                            <p:txEl>
                                              <p:charRg st="96" end="10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Rectangle 3"/>
          <p:cNvSpPr>
            <a:spLocks noGrp="1"/>
          </p:cNvSpPr>
          <p:nvPr>
            <p:ph idx="1"/>
          </p:nvPr>
        </p:nvSpPr>
        <p:spPr>
          <a:xfrm>
            <a:off x="3810000" y="1711325"/>
            <a:ext cx="714375" cy="4143375"/>
          </a:xfrm>
        </p:spPr>
        <p:txBody>
          <a:bodyPr vert="horz" wrap="square" lIns="91440" tIns="45720" rIns="91440" bIns="45720" anchor="t" anchorCtr="0"/>
          <a:p>
            <a:pPr>
              <a:buFont typeface="Wingdings" panose="05000000000000000000" pitchFamily="2" charset="2"/>
              <a:buNone/>
            </a:pPr>
            <a:r>
              <a:rPr kumimoji="1" lang="en-US" altLang="zh-CN" dirty="0">
                <a:solidFill>
                  <a:srgbClr val="9D138D"/>
                </a:solidFill>
                <a:latin typeface="+mn-lt"/>
                <a:ea typeface="+mn-ea"/>
                <a:cs typeface="+mn-cs"/>
              </a:rPr>
              <a:t>9</a:t>
            </a:r>
            <a:endParaRPr kumimoji="1" lang="en-US" altLang="zh-CN" dirty="0">
              <a:solidFill>
                <a:srgbClr val="9D138D"/>
              </a:solidFill>
              <a:latin typeface="+mn-lt"/>
              <a:ea typeface="+mn-ea"/>
              <a:cs typeface="+mn-cs"/>
            </a:endParaRPr>
          </a:p>
          <a:p>
            <a:pPr>
              <a:buFont typeface="Wingdings" panose="05000000000000000000" pitchFamily="2" charset="2"/>
              <a:buNone/>
            </a:pPr>
            <a:r>
              <a:rPr kumimoji="1" lang="en-US" altLang="zh-CN" dirty="0">
                <a:latin typeface="+mn-lt"/>
                <a:ea typeface="+mn-ea"/>
                <a:cs typeface="+mn-cs"/>
              </a:rPr>
              <a:t>8</a:t>
            </a:r>
            <a:endParaRPr kumimoji="1" lang="en-US" altLang="zh-CN" dirty="0">
              <a:latin typeface="+mn-lt"/>
              <a:ea typeface="+mn-ea"/>
              <a:cs typeface="+mn-cs"/>
            </a:endParaRPr>
          </a:p>
          <a:p>
            <a:pPr>
              <a:buFont typeface="Wingdings" panose="05000000000000000000" pitchFamily="2" charset="2"/>
              <a:buNone/>
            </a:pPr>
            <a:r>
              <a:rPr kumimoji="1" lang="en-US" altLang="zh-CN" dirty="0">
                <a:latin typeface="+mn-lt"/>
                <a:ea typeface="+mn-ea"/>
                <a:cs typeface="+mn-cs"/>
              </a:rPr>
              <a:t>5</a:t>
            </a:r>
            <a:endParaRPr kumimoji="1" lang="en-US" altLang="zh-CN" dirty="0">
              <a:latin typeface="+mn-lt"/>
              <a:ea typeface="+mn-ea"/>
              <a:cs typeface="+mn-cs"/>
            </a:endParaRPr>
          </a:p>
          <a:p>
            <a:pPr>
              <a:buFont typeface="Wingdings" panose="05000000000000000000" pitchFamily="2" charset="2"/>
              <a:buNone/>
            </a:pPr>
            <a:r>
              <a:rPr kumimoji="1" lang="en-US" altLang="zh-CN" dirty="0">
                <a:latin typeface="+mn-lt"/>
                <a:ea typeface="+mn-ea"/>
                <a:cs typeface="+mn-cs"/>
              </a:rPr>
              <a:t>4</a:t>
            </a:r>
            <a:endParaRPr kumimoji="1" lang="en-US" altLang="zh-CN" dirty="0">
              <a:latin typeface="+mn-lt"/>
              <a:ea typeface="+mn-ea"/>
              <a:cs typeface="+mn-cs"/>
            </a:endParaRPr>
          </a:p>
          <a:p>
            <a:pPr>
              <a:buFont typeface="Wingdings" panose="05000000000000000000" pitchFamily="2" charset="2"/>
              <a:buNone/>
            </a:pPr>
            <a:r>
              <a:rPr kumimoji="1" lang="en-US" altLang="zh-CN" dirty="0">
                <a:latin typeface="+mn-lt"/>
                <a:ea typeface="+mn-ea"/>
                <a:cs typeface="+mn-cs"/>
              </a:rPr>
              <a:t>2</a:t>
            </a:r>
            <a:endParaRPr kumimoji="1" lang="en-US" altLang="zh-CN" dirty="0">
              <a:latin typeface="+mn-lt"/>
              <a:ea typeface="+mn-ea"/>
              <a:cs typeface="+mn-cs"/>
            </a:endParaRPr>
          </a:p>
          <a:p>
            <a:pPr>
              <a:buFont typeface="Wingdings" panose="05000000000000000000" pitchFamily="2" charset="2"/>
              <a:buNone/>
            </a:pPr>
            <a:r>
              <a:rPr kumimoji="1" lang="en-US" altLang="zh-CN" dirty="0">
                <a:latin typeface="+mn-lt"/>
                <a:ea typeface="+mn-ea"/>
                <a:cs typeface="+mn-cs"/>
              </a:rPr>
              <a:t>0</a:t>
            </a:r>
            <a:endParaRPr kumimoji="1" lang="zh-CN" altLang="zh-CN" dirty="0">
              <a:latin typeface="+mn-lt"/>
              <a:ea typeface="+mn-ea"/>
              <a:cs typeface="+mn-cs"/>
            </a:endParaRPr>
          </a:p>
        </p:txBody>
      </p:sp>
      <p:sp>
        <p:nvSpPr>
          <p:cNvPr id="3" name="流程图: 过程 2"/>
          <p:cNvSpPr/>
          <p:nvPr/>
        </p:nvSpPr>
        <p:spPr>
          <a:xfrm>
            <a:off x="3738563" y="1711325"/>
            <a:ext cx="571500" cy="1285875"/>
          </a:xfrm>
          <a:prstGeom prst="flowChartProcess">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5" name="任意多边形 4"/>
          <p:cNvSpPr/>
          <p:nvPr/>
        </p:nvSpPr>
        <p:spPr>
          <a:xfrm>
            <a:off x="4184650" y="2024063"/>
            <a:ext cx="220663" cy="739775"/>
          </a:xfrm>
          <a:custGeom>
            <a:avLst/>
            <a:gdLst>
              <a:gd name="txL" fmla="*/ 0 w 221293"/>
              <a:gd name="txT" fmla="*/ 0 h 739036"/>
              <a:gd name="txR" fmla="*/ 221293 w 221293"/>
              <a:gd name="txB" fmla="*/ 739036 h 739036"/>
            </a:gdLst>
            <a:ahLst/>
            <a:cxnLst>
              <a:cxn ang="0">
                <a:pos x="49677" y="741255"/>
              </a:cxn>
              <a:cxn ang="0">
                <a:pos x="211129" y="301528"/>
              </a:cxn>
              <a:cxn ang="0">
                <a:pos x="0" y="0"/>
              </a:cxn>
            </a:cxnLst>
            <a:rect l="txL" t="txT" r="txR" b="txB"/>
            <a:pathLst>
              <a:path w="221293" h="739036">
                <a:moveTo>
                  <a:pt x="50104" y="739036"/>
                </a:moveTo>
                <a:cubicBezTo>
                  <a:pt x="135698" y="581417"/>
                  <a:pt x="221293" y="423798"/>
                  <a:pt x="212942" y="300625"/>
                </a:cubicBezTo>
                <a:cubicBezTo>
                  <a:pt x="204591" y="177452"/>
                  <a:pt x="102295" y="88726"/>
                  <a:pt x="0" y="0"/>
                </a:cubicBezTo>
              </a:path>
            </a:pathLst>
          </a:custGeom>
          <a:solidFill>
            <a:schemeClr val="accent1">
              <a:alpha val="100000"/>
            </a:schemeClr>
          </a:solidFill>
          <a:ln w="38100" cap="flat" cmpd="sng">
            <a:solidFill>
              <a:srgbClr val="0000CC">
                <a:alpha val="100000"/>
              </a:srgbClr>
            </a:solidFill>
            <a:prstDash val="solid"/>
            <a:miter lim="800000"/>
            <a:headEnd type="arrow" w="med" len="med"/>
            <a:tailEnd type="arrow" w="med" len="med"/>
          </a:ln>
        </p:spPr>
        <p:txBody>
          <a:bodyPr/>
          <a:p>
            <a:endParaRPr lang="zh-CN" altLang="en-US"/>
          </a:p>
        </p:txBody>
      </p:sp>
      <p:sp>
        <p:nvSpPr>
          <p:cNvPr id="6" name="Rectangle 3"/>
          <p:cNvSpPr txBox="1">
            <a:spLocks noChangeArrowheads="1"/>
          </p:cNvSpPr>
          <p:nvPr/>
        </p:nvSpPr>
        <p:spPr bwMode="auto">
          <a:xfrm>
            <a:off x="4881563" y="1711325"/>
            <a:ext cx="714375" cy="4143375"/>
          </a:xfrm>
          <a:prstGeom prst="rect">
            <a:avLst/>
          </a:prstGeom>
          <a:noFill/>
          <a:ln w="9525">
            <a:noFill/>
            <a:miter lim="800000"/>
          </a:ln>
        </p:spPr>
        <p:txBody>
          <a:bodyPr/>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8</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solidFill>
                  <a:srgbClr val="9D138D"/>
                </a:solidFill>
                <a:latin typeface="Verdana" panose="020B0604030504040204" pitchFamily="34" charset="0"/>
              </a:rPr>
              <a:t>9</a:t>
            </a:r>
            <a:endParaRPr lang="en-US" altLang="zh-CN" sz="3200" b="1" dirty="0">
              <a:solidFill>
                <a:srgbClr val="9D138D"/>
              </a:solidFill>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5</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4</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2</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0</a:t>
            </a:r>
            <a:endParaRPr lang="zh-CN" altLang="zh-CN" sz="3200" b="1" dirty="0">
              <a:latin typeface="Verdana" panose="020B0604030504040204" pitchFamily="34" charset="0"/>
            </a:endParaRPr>
          </a:p>
        </p:txBody>
      </p:sp>
      <p:sp>
        <p:nvSpPr>
          <p:cNvPr id="7" name="流程图: 过程 6"/>
          <p:cNvSpPr/>
          <p:nvPr/>
        </p:nvSpPr>
        <p:spPr>
          <a:xfrm>
            <a:off x="4810125" y="2497138"/>
            <a:ext cx="571500" cy="1285875"/>
          </a:xfrm>
          <a:prstGeom prst="flowChartProcess">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8" name="任意多边形 7"/>
          <p:cNvSpPr/>
          <p:nvPr/>
        </p:nvSpPr>
        <p:spPr>
          <a:xfrm>
            <a:off x="5256213" y="2809875"/>
            <a:ext cx="220662" cy="739775"/>
          </a:xfrm>
          <a:custGeom>
            <a:avLst/>
            <a:gdLst>
              <a:gd name="txL" fmla="*/ 0 w 221293"/>
              <a:gd name="txT" fmla="*/ 0 h 739036"/>
              <a:gd name="txR" fmla="*/ 221293 w 221293"/>
              <a:gd name="txB" fmla="*/ 739036 h 739036"/>
            </a:gdLst>
            <a:ahLst/>
            <a:cxnLst>
              <a:cxn ang="0">
                <a:pos x="49677" y="741255"/>
              </a:cxn>
              <a:cxn ang="0">
                <a:pos x="211126" y="301528"/>
              </a:cxn>
              <a:cxn ang="0">
                <a:pos x="0" y="0"/>
              </a:cxn>
            </a:cxnLst>
            <a:rect l="txL" t="txT" r="txR" b="txB"/>
            <a:pathLst>
              <a:path w="221293" h="739036">
                <a:moveTo>
                  <a:pt x="50104" y="739036"/>
                </a:moveTo>
                <a:cubicBezTo>
                  <a:pt x="135698" y="581417"/>
                  <a:pt x="221293" y="423798"/>
                  <a:pt x="212942" y="300625"/>
                </a:cubicBezTo>
                <a:cubicBezTo>
                  <a:pt x="204591" y="177452"/>
                  <a:pt x="102295" y="88726"/>
                  <a:pt x="0" y="0"/>
                </a:cubicBezTo>
              </a:path>
            </a:pathLst>
          </a:custGeom>
          <a:solidFill>
            <a:schemeClr val="accent1">
              <a:alpha val="100000"/>
            </a:schemeClr>
          </a:solidFill>
          <a:ln w="38100" cap="flat" cmpd="sng">
            <a:solidFill>
              <a:srgbClr val="0000CC">
                <a:alpha val="100000"/>
              </a:srgbClr>
            </a:solidFill>
            <a:prstDash val="solid"/>
            <a:miter lim="800000"/>
            <a:headEnd type="arrow" w="med" len="med"/>
            <a:tailEnd type="arrow" w="med" len="med"/>
          </a:ln>
        </p:spPr>
        <p:txBody>
          <a:bodyPr/>
          <a:p>
            <a:endParaRPr lang="zh-CN" altLang="en-US"/>
          </a:p>
        </p:txBody>
      </p:sp>
      <p:sp>
        <p:nvSpPr>
          <p:cNvPr id="9" name="Rectangle 3"/>
          <p:cNvSpPr txBox="1">
            <a:spLocks noChangeArrowheads="1"/>
          </p:cNvSpPr>
          <p:nvPr/>
        </p:nvSpPr>
        <p:spPr bwMode="auto">
          <a:xfrm>
            <a:off x="5881688" y="1714500"/>
            <a:ext cx="714375" cy="4143375"/>
          </a:xfrm>
          <a:prstGeom prst="rect">
            <a:avLst/>
          </a:prstGeom>
          <a:noFill/>
          <a:ln w="9525">
            <a:noFill/>
            <a:miter lim="800000"/>
          </a:ln>
        </p:spPr>
        <p:txBody>
          <a:bodyPr/>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8</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5</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solidFill>
                  <a:srgbClr val="9D138D"/>
                </a:solidFill>
                <a:latin typeface="Verdana" panose="020B0604030504040204" pitchFamily="34" charset="0"/>
              </a:rPr>
              <a:t>9</a:t>
            </a:r>
            <a:endParaRPr lang="en-US" altLang="zh-CN" sz="3200" b="1" dirty="0">
              <a:solidFill>
                <a:srgbClr val="9D138D"/>
              </a:solidFill>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4</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2</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0</a:t>
            </a:r>
            <a:endParaRPr lang="zh-CN" altLang="zh-CN" sz="3200" b="1" dirty="0">
              <a:latin typeface="Verdana" panose="020B0604030504040204" pitchFamily="34" charset="0"/>
            </a:endParaRPr>
          </a:p>
        </p:txBody>
      </p:sp>
      <p:sp>
        <p:nvSpPr>
          <p:cNvPr id="10" name="流程图: 过程 9"/>
          <p:cNvSpPr/>
          <p:nvPr/>
        </p:nvSpPr>
        <p:spPr>
          <a:xfrm>
            <a:off x="5810250" y="3140075"/>
            <a:ext cx="571500" cy="1285875"/>
          </a:xfrm>
          <a:prstGeom prst="flowChartProcess">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1" name="任意多边形 10"/>
          <p:cNvSpPr/>
          <p:nvPr/>
        </p:nvSpPr>
        <p:spPr>
          <a:xfrm>
            <a:off x="6256338" y="3452813"/>
            <a:ext cx="220662" cy="739775"/>
          </a:xfrm>
          <a:custGeom>
            <a:avLst/>
            <a:gdLst>
              <a:gd name="txL" fmla="*/ 0 w 221293"/>
              <a:gd name="txT" fmla="*/ 0 h 739036"/>
              <a:gd name="txR" fmla="*/ 221293 w 221293"/>
              <a:gd name="txB" fmla="*/ 739036 h 739036"/>
            </a:gdLst>
            <a:ahLst/>
            <a:cxnLst>
              <a:cxn ang="0">
                <a:pos x="49677" y="741255"/>
              </a:cxn>
              <a:cxn ang="0">
                <a:pos x="211126" y="301528"/>
              </a:cxn>
              <a:cxn ang="0">
                <a:pos x="0" y="0"/>
              </a:cxn>
            </a:cxnLst>
            <a:rect l="txL" t="txT" r="txR" b="txB"/>
            <a:pathLst>
              <a:path w="221293" h="739036">
                <a:moveTo>
                  <a:pt x="50104" y="739036"/>
                </a:moveTo>
                <a:cubicBezTo>
                  <a:pt x="135698" y="581417"/>
                  <a:pt x="221293" y="423798"/>
                  <a:pt x="212942" y="300625"/>
                </a:cubicBezTo>
                <a:cubicBezTo>
                  <a:pt x="204591" y="177452"/>
                  <a:pt x="102295" y="88726"/>
                  <a:pt x="0" y="0"/>
                </a:cubicBezTo>
              </a:path>
            </a:pathLst>
          </a:custGeom>
          <a:solidFill>
            <a:schemeClr val="accent1">
              <a:alpha val="100000"/>
            </a:schemeClr>
          </a:solidFill>
          <a:ln w="38100" cap="flat" cmpd="sng">
            <a:solidFill>
              <a:srgbClr val="0000CC">
                <a:alpha val="100000"/>
              </a:srgbClr>
            </a:solidFill>
            <a:prstDash val="solid"/>
            <a:miter lim="800000"/>
            <a:headEnd type="arrow" w="med" len="med"/>
            <a:tailEnd type="arrow" w="med" len="med"/>
          </a:ln>
        </p:spPr>
        <p:txBody>
          <a:bodyPr/>
          <a:p>
            <a:endParaRPr lang="zh-CN" altLang="en-US"/>
          </a:p>
        </p:txBody>
      </p:sp>
      <p:sp>
        <p:nvSpPr>
          <p:cNvPr id="12" name="Rectangle 3"/>
          <p:cNvSpPr txBox="1">
            <a:spLocks noChangeArrowheads="1"/>
          </p:cNvSpPr>
          <p:nvPr/>
        </p:nvSpPr>
        <p:spPr bwMode="auto">
          <a:xfrm>
            <a:off x="6810375" y="1711325"/>
            <a:ext cx="714375" cy="4143375"/>
          </a:xfrm>
          <a:prstGeom prst="rect">
            <a:avLst/>
          </a:prstGeom>
          <a:noFill/>
          <a:ln w="9525">
            <a:noFill/>
            <a:miter lim="800000"/>
          </a:ln>
        </p:spPr>
        <p:txBody>
          <a:bodyPr/>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8</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5</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4</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solidFill>
                  <a:srgbClr val="9D138D"/>
                </a:solidFill>
                <a:latin typeface="Verdana" panose="020B0604030504040204" pitchFamily="34" charset="0"/>
              </a:rPr>
              <a:t>9</a:t>
            </a:r>
            <a:endParaRPr lang="en-US" altLang="zh-CN" sz="3200" b="1" dirty="0">
              <a:solidFill>
                <a:srgbClr val="9D138D"/>
              </a:solidFill>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2</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0</a:t>
            </a:r>
            <a:endParaRPr lang="zh-CN" altLang="zh-CN" sz="3200" b="1" dirty="0">
              <a:latin typeface="Verdana" panose="020B0604030504040204" pitchFamily="34" charset="0"/>
            </a:endParaRPr>
          </a:p>
        </p:txBody>
      </p:sp>
      <p:sp>
        <p:nvSpPr>
          <p:cNvPr id="13" name="流程图: 过程 12"/>
          <p:cNvSpPr/>
          <p:nvPr/>
        </p:nvSpPr>
        <p:spPr>
          <a:xfrm>
            <a:off x="6738938" y="3854450"/>
            <a:ext cx="571500" cy="1285875"/>
          </a:xfrm>
          <a:prstGeom prst="flowChartProcess">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4" name="任意多边形 13"/>
          <p:cNvSpPr/>
          <p:nvPr/>
        </p:nvSpPr>
        <p:spPr>
          <a:xfrm>
            <a:off x="7185025" y="4167188"/>
            <a:ext cx="220663" cy="739775"/>
          </a:xfrm>
          <a:custGeom>
            <a:avLst/>
            <a:gdLst>
              <a:gd name="txL" fmla="*/ 0 w 221293"/>
              <a:gd name="txT" fmla="*/ 0 h 739036"/>
              <a:gd name="txR" fmla="*/ 221293 w 221293"/>
              <a:gd name="txB" fmla="*/ 739036 h 739036"/>
            </a:gdLst>
            <a:ahLst/>
            <a:cxnLst>
              <a:cxn ang="0">
                <a:pos x="49677" y="741255"/>
              </a:cxn>
              <a:cxn ang="0">
                <a:pos x="211129" y="301528"/>
              </a:cxn>
              <a:cxn ang="0">
                <a:pos x="0" y="0"/>
              </a:cxn>
            </a:cxnLst>
            <a:rect l="txL" t="txT" r="txR" b="txB"/>
            <a:pathLst>
              <a:path w="221293" h="739036">
                <a:moveTo>
                  <a:pt x="50104" y="739036"/>
                </a:moveTo>
                <a:cubicBezTo>
                  <a:pt x="135698" y="581417"/>
                  <a:pt x="221293" y="423798"/>
                  <a:pt x="212942" y="300625"/>
                </a:cubicBezTo>
                <a:cubicBezTo>
                  <a:pt x="204591" y="177452"/>
                  <a:pt x="102295" y="88726"/>
                  <a:pt x="0" y="0"/>
                </a:cubicBezTo>
              </a:path>
            </a:pathLst>
          </a:custGeom>
          <a:solidFill>
            <a:schemeClr val="accent1">
              <a:alpha val="100000"/>
            </a:schemeClr>
          </a:solidFill>
          <a:ln w="38100" cap="flat" cmpd="sng">
            <a:solidFill>
              <a:srgbClr val="0000CC">
                <a:alpha val="100000"/>
              </a:srgbClr>
            </a:solidFill>
            <a:prstDash val="solid"/>
            <a:miter lim="800000"/>
            <a:headEnd type="arrow" w="med" len="med"/>
            <a:tailEnd type="arrow" w="med" len="med"/>
          </a:ln>
        </p:spPr>
        <p:txBody>
          <a:bodyPr/>
          <a:p>
            <a:endParaRPr lang="zh-CN" altLang="en-US"/>
          </a:p>
        </p:txBody>
      </p:sp>
      <p:sp>
        <p:nvSpPr>
          <p:cNvPr id="15" name="Rectangle 3"/>
          <p:cNvSpPr txBox="1">
            <a:spLocks noChangeArrowheads="1"/>
          </p:cNvSpPr>
          <p:nvPr/>
        </p:nvSpPr>
        <p:spPr bwMode="auto">
          <a:xfrm>
            <a:off x="7881938" y="1711325"/>
            <a:ext cx="714375" cy="4143375"/>
          </a:xfrm>
          <a:prstGeom prst="rect">
            <a:avLst/>
          </a:prstGeom>
          <a:noFill/>
          <a:ln w="9525">
            <a:noFill/>
            <a:miter lim="800000"/>
          </a:ln>
        </p:spPr>
        <p:txBody>
          <a:bodyPr/>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8</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5</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4</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2</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solidFill>
                  <a:srgbClr val="9D138D"/>
                </a:solidFill>
                <a:latin typeface="Verdana" panose="020B0604030504040204" pitchFamily="34" charset="0"/>
              </a:rPr>
              <a:t>9</a:t>
            </a:r>
            <a:endParaRPr lang="en-US" altLang="zh-CN" sz="3200" b="1" dirty="0">
              <a:solidFill>
                <a:srgbClr val="9D138D"/>
              </a:solidFill>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0</a:t>
            </a:r>
            <a:endParaRPr lang="zh-CN" altLang="zh-CN" sz="3200" b="1" dirty="0">
              <a:latin typeface="Verdana" panose="020B0604030504040204" pitchFamily="34" charset="0"/>
            </a:endParaRPr>
          </a:p>
        </p:txBody>
      </p:sp>
      <p:sp>
        <p:nvSpPr>
          <p:cNvPr id="16" name="流程图: 过程 15"/>
          <p:cNvSpPr/>
          <p:nvPr/>
        </p:nvSpPr>
        <p:spPr>
          <a:xfrm>
            <a:off x="7810500" y="4497388"/>
            <a:ext cx="571500" cy="1285875"/>
          </a:xfrm>
          <a:prstGeom prst="flowChartProcess">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7" name="任意多边形 16"/>
          <p:cNvSpPr/>
          <p:nvPr/>
        </p:nvSpPr>
        <p:spPr>
          <a:xfrm>
            <a:off x="8256588" y="4810125"/>
            <a:ext cx="220662" cy="739775"/>
          </a:xfrm>
          <a:custGeom>
            <a:avLst/>
            <a:gdLst>
              <a:gd name="txL" fmla="*/ 0 w 221293"/>
              <a:gd name="txT" fmla="*/ 0 h 739036"/>
              <a:gd name="txR" fmla="*/ 221293 w 221293"/>
              <a:gd name="txB" fmla="*/ 739036 h 739036"/>
            </a:gdLst>
            <a:ahLst/>
            <a:cxnLst>
              <a:cxn ang="0">
                <a:pos x="49677" y="741255"/>
              </a:cxn>
              <a:cxn ang="0">
                <a:pos x="211126" y="301528"/>
              </a:cxn>
              <a:cxn ang="0">
                <a:pos x="0" y="0"/>
              </a:cxn>
            </a:cxnLst>
            <a:rect l="txL" t="txT" r="txR" b="txB"/>
            <a:pathLst>
              <a:path w="221293" h="739036">
                <a:moveTo>
                  <a:pt x="50104" y="739036"/>
                </a:moveTo>
                <a:cubicBezTo>
                  <a:pt x="135698" y="581417"/>
                  <a:pt x="221293" y="423798"/>
                  <a:pt x="212942" y="300625"/>
                </a:cubicBezTo>
                <a:cubicBezTo>
                  <a:pt x="204591" y="177452"/>
                  <a:pt x="102295" y="88726"/>
                  <a:pt x="0" y="0"/>
                </a:cubicBezTo>
              </a:path>
            </a:pathLst>
          </a:custGeom>
          <a:solidFill>
            <a:schemeClr val="accent1">
              <a:alpha val="100000"/>
            </a:schemeClr>
          </a:solidFill>
          <a:ln w="38100" cap="flat" cmpd="sng">
            <a:solidFill>
              <a:srgbClr val="0000CC">
                <a:alpha val="100000"/>
              </a:srgbClr>
            </a:solidFill>
            <a:prstDash val="solid"/>
            <a:miter lim="800000"/>
            <a:headEnd type="arrow" w="med" len="med"/>
            <a:tailEnd type="arrow" w="med" len="med"/>
          </a:ln>
        </p:spPr>
        <p:txBody>
          <a:bodyPr/>
          <a:p>
            <a:endParaRPr lang="zh-CN" altLang="en-US"/>
          </a:p>
        </p:txBody>
      </p:sp>
      <p:sp>
        <p:nvSpPr>
          <p:cNvPr id="18" name="Rectangle 3"/>
          <p:cNvSpPr txBox="1">
            <a:spLocks noChangeArrowheads="1"/>
          </p:cNvSpPr>
          <p:nvPr/>
        </p:nvSpPr>
        <p:spPr bwMode="auto">
          <a:xfrm>
            <a:off x="8953500" y="1711325"/>
            <a:ext cx="714375" cy="4143375"/>
          </a:xfrm>
          <a:prstGeom prst="rect">
            <a:avLst/>
          </a:prstGeom>
          <a:noFill/>
          <a:ln w="9525">
            <a:noFill/>
            <a:miter lim="800000"/>
          </a:ln>
        </p:spPr>
        <p:txBody>
          <a:bodyPr/>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8</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5</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4</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2</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0</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solidFill>
                  <a:srgbClr val="9D138D"/>
                </a:solidFill>
                <a:latin typeface="Verdana" panose="020B0604030504040204" pitchFamily="34" charset="0"/>
              </a:rPr>
              <a:t>9</a:t>
            </a:r>
            <a:endParaRPr lang="zh-CN" altLang="zh-CN" sz="3200" b="1" dirty="0">
              <a:solidFill>
                <a:srgbClr val="9D138D"/>
              </a:solidFill>
              <a:latin typeface="Verdana" panose="020B0604030504040204" pitchFamily="34" charset="0"/>
            </a:endParaRPr>
          </a:p>
        </p:txBody>
      </p:sp>
      <p:sp>
        <p:nvSpPr>
          <p:cNvPr id="19" name="流程图: 过程 18"/>
          <p:cNvSpPr/>
          <p:nvPr/>
        </p:nvSpPr>
        <p:spPr>
          <a:xfrm>
            <a:off x="8882063" y="5140325"/>
            <a:ext cx="571500" cy="642938"/>
          </a:xfrm>
          <a:prstGeom prst="flowChartProcess">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21" name="圆角矩形标注 20"/>
          <p:cNvSpPr/>
          <p:nvPr/>
        </p:nvSpPr>
        <p:spPr>
          <a:xfrm>
            <a:off x="5453063" y="6000750"/>
            <a:ext cx="4286250" cy="571500"/>
          </a:xfrm>
          <a:prstGeom prst="wedgeRoundRectCallout">
            <a:avLst>
              <a:gd name="adj1" fmla="val 30185"/>
              <a:gd name="adj2" fmla="val -98245"/>
              <a:gd name="adj3" fmla="val 16667"/>
            </a:avLst>
          </a:prstGeom>
          <a:solidFill>
            <a:srgbClr val="FFFFCC"/>
          </a:solidFill>
          <a:ln w="9525" cap="flat" cmpd="sng">
            <a:solidFill>
              <a:schemeClr val="tx1"/>
            </a:solidFill>
            <a:prstDash val="solid"/>
            <a:miter/>
            <a:headEnd type="none" w="med" len="med"/>
            <a:tailEnd type="none" w="med" len="med"/>
          </a:ln>
        </p:spPr>
        <p:txBody>
          <a:bodyPr/>
          <a:p>
            <a:pPr algn="ctr"/>
            <a:r>
              <a:rPr lang="zh-CN" altLang="en-US" sz="3200" b="1" dirty="0">
                <a:solidFill>
                  <a:srgbClr val="FF0000"/>
                </a:solidFill>
                <a:latin typeface="Arial" panose="020B0604020202020204" pitchFamily="34" charset="0"/>
              </a:rPr>
              <a:t>大数沉淀，小数起泡</a:t>
            </a:r>
            <a:endParaRPr lang="zh-CN" altLang="en-US" sz="3200" b="1" dirty="0">
              <a:solidFill>
                <a:srgbClr val="FF0000"/>
              </a:solidFill>
              <a:latin typeface="Arial" panose="020B0604020202020204" pitchFamily="34" charset="0"/>
            </a:endParaRPr>
          </a:p>
        </p:txBody>
      </p:sp>
      <p:sp>
        <p:nvSpPr>
          <p:cNvPr id="22" name="Rectangle 3"/>
          <p:cNvSpPr txBox="1">
            <a:spLocks noChangeArrowheads="1"/>
          </p:cNvSpPr>
          <p:nvPr/>
        </p:nvSpPr>
        <p:spPr bwMode="auto">
          <a:xfrm>
            <a:off x="2166938" y="1643063"/>
            <a:ext cx="1357313" cy="4143375"/>
          </a:xfrm>
          <a:prstGeom prst="rect">
            <a:avLst/>
          </a:prstGeom>
          <a:solidFill>
            <a:schemeClr val="accent2"/>
          </a:solidFill>
          <a:ln w="9525">
            <a:noFill/>
            <a:miter lim="800000"/>
          </a:ln>
        </p:spPr>
        <p:txBody>
          <a:bodyPr/>
          <a:lstStyle/>
          <a:p>
            <a:pPr marL="342900" marR="0" indent="-342900" defTabSz="914400" eaLnBrk="0" hangingPunct="0">
              <a:lnSpc>
                <a:spcPct val="120000"/>
              </a:lnSpc>
              <a:spcBef>
                <a:spcPct val="20000"/>
              </a:spcBef>
              <a:buClrTx/>
              <a:buSzTx/>
              <a:buFont typeface="Wingdings" panose="05000000000000000000" pitchFamily="2" charset="2"/>
              <a:buNone/>
              <a:defRPr/>
            </a:pPr>
            <a:r>
              <a:rPr kumimoji="1" lang="en-US" altLang="zh-CN" sz="3200" b="1" kern="0" cap="none" spc="0" normalizeH="0" baseline="0" noProof="0" dirty="0">
                <a:latin typeface="+mn-lt"/>
                <a:ea typeface="+mn-ea"/>
                <a:cs typeface="+mn-cs"/>
              </a:rPr>
              <a:t>a[0]</a:t>
            </a:r>
            <a:endParaRPr kumimoji="1" lang="en-US" altLang="zh-CN" sz="32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Tx/>
              <a:buNone/>
              <a:defRPr/>
            </a:pPr>
            <a:r>
              <a:rPr kumimoji="1" lang="en-US" altLang="zh-CN" sz="3200" b="1" kern="0" cap="none" spc="0" normalizeH="0" baseline="0" noProof="0" dirty="0">
                <a:latin typeface="+mn-lt"/>
                <a:ea typeface="+mn-ea"/>
                <a:cs typeface="+mn-cs"/>
              </a:rPr>
              <a:t>a[1]</a:t>
            </a:r>
            <a:endParaRPr kumimoji="1" lang="en-US" altLang="zh-CN" sz="32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Tx/>
              <a:buNone/>
              <a:defRPr/>
            </a:pPr>
            <a:r>
              <a:rPr kumimoji="1" lang="en-US" altLang="zh-CN" sz="3200" b="1" kern="0" cap="none" spc="0" normalizeH="0" baseline="0" noProof="0" dirty="0">
                <a:latin typeface="+mn-lt"/>
                <a:ea typeface="+mn-ea"/>
                <a:cs typeface="+mn-cs"/>
              </a:rPr>
              <a:t>a[2]</a:t>
            </a:r>
            <a:endParaRPr kumimoji="1" lang="en-US" altLang="zh-CN" sz="32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Tx/>
              <a:buNone/>
              <a:defRPr/>
            </a:pPr>
            <a:r>
              <a:rPr kumimoji="1" lang="en-US" altLang="zh-CN" sz="3200" b="1" kern="0" cap="none" spc="0" normalizeH="0" baseline="0" noProof="0" dirty="0">
                <a:latin typeface="+mn-lt"/>
                <a:ea typeface="+mn-ea"/>
                <a:cs typeface="+mn-cs"/>
              </a:rPr>
              <a:t>a[3]</a:t>
            </a:r>
            <a:endParaRPr kumimoji="1" lang="en-US" altLang="zh-CN" sz="32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Tx/>
              <a:buNone/>
              <a:defRPr/>
            </a:pPr>
            <a:r>
              <a:rPr kumimoji="1" lang="en-US" altLang="zh-CN" sz="3200" b="1" kern="0" cap="none" spc="0" normalizeH="0" baseline="0" noProof="0" dirty="0">
                <a:latin typeface="+mn-lt"/>
                <a:ea typeface="+mn-ea"/>
                <a:cs typeface="+mn-cs"/>
              </a:rPr>
              <a:t>a[4]</a:t>
            </a:r>
            <a:endParaRPr kumimoji="1" lang="en-US" altLang="zh-CN" sz="32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Tx/>
              <a:buNone/>
              <a:defRPr/>
            </a:pPr>
            <a:r>
              <a:rPr kumimoji="1" lang="en-US" altLang="zh-CN" sz="3200" b="1" kern="0" cap="none" spc="0" normalizeH="0" baseline="0" noProof="0" dirty="0">
                <a:latin typeface="+mn-lt"/>
                <a:ea typeface="+mn-ea"/>
                <a:cs typeface="+mn-cs"/>
              </a:rPr>
              <a:t>a[5]</a:t>
            </a:r>
            <a:endParaRPr kumimoji="1" lang="en-US" altLang="zh-CN" sz="3200" b="1" kern="0" cap="none" spc="0" normalizeH="0" baseline="0" noProof="0" dirty="0">
              <a:latin typeface="+mn-lt"/>
              <a:ea typeface="+mn-ea"/>
              <a:cs typeface="+mn-cs"/>
            </a:endParaRPr>
          </a:p>
        </p:txBody>
      </p:sp>
      <p:sp>
        <p:nvSpPr>
          <p:cNvPr id="23" name="TextBox 22"/>
          <p:cNvSpPr txBox="1"/>
          <p:nvPr/>
        </p:nvSpPr>
        <p:spPr>
          <a:xfrm>
            <a:off x="3595688" y="71438"/>
            <a:ext cx="5931535" cy="1568450"/>
          </a:xfrm>
          <a:prstGeom prst="rect">
            <a:avLst/>
          </a:prstGeom>
          <a:solidFill>
            <a:srgbClr val="FFCCFF"/>
          </a:solidFill>
          <a:ln w="9525">
            <a:noFill/>
          </a:ln>
        </p:spPr>
        <p:txBody>
          <a:bodyPr wrap="none">
            <a:spAutoFit/>
          </a:bodyPr>
          <a:p>
            <a:r>
              <a:rPr lang="en-US" altLang="zh-CN" sz="3200" b="1" dirty="0">
                <a:latin typeface="Arial" panose="020B0604020202020204" pitchFamily="34" charset="0"/>
              </a:rPr>
              <a:t>for(i=0;i&lt;</a:t>
            </a:r>
            <a:r>
              <a:rPr lang="en-US" altLang="zh-CN" sz="3200" b="1" dirty="0">
                <a:solidFill>
                  <a:srgbClr val="FF0000"/>
                </a:solidFill>
                <a:latin typeface="Arial" panose="020B0604020202020204" pitchFamily="34" charset="0"/>
              </a:rPr>
              <a:t>5</a:t>
            </a:r>
            <a:r>
              <a:rPr lang="en-US" altLang="zh-CN" sz="3200" b="1" dirty="0">
                <a:latin typeface="Arial" panose="020B0604020202020204" pitchFamily="34" charset="0"/>
              </a:rPr>
              <a:t>;i++)                   </a:t>
            </a:r>
            <a:endParaRPr lang="en-US" altLang="zh-CN" sz="3200" b="1" dirty="0">
              <a:latin typeface="Arial" panose="020B0604020202020204" pitchFamily="34" charset="0"/>
            </a:endParaRPr>
          </a:p>
          <a:p>
            <a:r>
              <a:rPr lang="en-US" altLang="zh-CN" sz="3200" b="1" dirty="0">
                <a:latin typeface="Arial" panose="020B0604020202020204" pitchFamily="34" charset="0"/>
              </a:rPr>
              <a:t>    if (a[i]&gt;a[i+1])     </a:t>
            </a:r>
            <a:endParaRPr lang="zh-CN" altLang="zh-CN" sz="3200" b="1" dirty="0">
              <a:latin typeface="Arial" panose="020B0604020202020204" pitchFamily="34" charset="0"/>
            </a:endParaRPr>
          </a:p>
          <a:p>
            <a:r>
              <a:rPr lang="en-US" altLang="zh-CN" sz="3200" b="1" dirty="0">
                <a:latin typeface="Arial" panose="020B0604020202020204" pitchFamily="34" charset="0"/>
              </a:rPr>
              <a:t>    { t=a[i];a[i]=a[i+1];a[i+1]=t; }</a:t>
            </a:r>
            <a:endParaRPr lang="zh-CN" altLang="en-US" sz="3200" b="1" dirty="0">
              <a:latin typeface="Arial" panose="020B0604020202020204" pitchFamily="34" charset="0"/>
            </a:endParaRPr>
          </a:p>
        </p:txBody>
      </p:sp>
      <p:pic>
        <p:nvPicPr>
          <p:cNvPr id="24598" name="图片 23"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2"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ppt_w/2"/>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ppt_w</p:attrName>
                                        </p:attrNameLst>
                                      </p:cBhvr>
                                      <p:tavLst>
                                        <p:tav tm="0">
                                          <p:val>
                                            <p:fltVal val="0.000000"/>
                                          </p:val>
                                        </p:tav>
                                        <p:tav tm="100000">
                                          <p:val>
                                            <p:strVal val="#ppt_w"/>
                                          </p:val>
                                        </p:tav>
                                      </p:tavLst>
                                    </p:anim>
                                    <p:anim calcmode="lin" valueType="num">
                                      <p:cBhvr>
                                        <p:cTn id="15" dur="500" fill="hold"/>
                                        <p:tgtEl>
                                          <p:spTgt spid="5"/>
                                        </p:tgtEl>
                                        <p:attrNameLst>
                                          <p:attrName>ppt_h</p:attrName>
                                        </p:attrNameLst>
                                      </p:cBhvr>
                                      <p:tavLst>
                                        <p:tav tm="0">
                                          <p:val>
                                            <p:strVal val="#ppt_h"/>
                                          </p:val>
                                        </p:tav>
                                        <p:tav tm="100000">
                                          <p:val>
                                            <p:strVal val="#ppt_h"/>
                                          </p:val>
                                        </p:tav>
                                      </p:tavLst>
                                    </p:anim>
                                  </p:childTnLst>
                                </p:cTn>
                              </p:par>
                            </p:childTnLst>
                          </p:cTn>
                        </p:par>
                        <p:par>
                          <p:cTn id="16" fill="hold">
                            <p:stCondLst>
                              <p:cond delay="500"/>
                            </p:stCondLst>
                            <p:childTnLst>
                              <p:par>
                                <p:cTn id="17" presetID="3" presetClass="entr" presetSubtype="1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linds(horizontal)">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linds(horizontal)">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7" presetClass="entr" presetSubtype="2"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ppt_x</p:attrName>
                                        </p:attrNameLst>
                                      </p:cBhvr>
                                      <p:tavLst>
                                        <p:tav tm="0">
                                          <p:val>
                                            <p:strVal val="#ppt_x+#ppt_w/2"/>
                                          </p:val>
                                        </p:tav>
                                        <p:tav tm="100000">
                                          <p:val>
                                            <p:strVal val="#ppt_x"/>
                                          </p:val>
                                        </p:tav>
                                      </p:tavLst>
                                    </p:anim>
                                    <p:anim calcmode="lin" valueType="num">
                                      <p:cBhvr>
                                        <p:cTn id="30" dur="500" fill="hold"/>
                                        <p:tgtEl>
                                          <p:spTgt spid="8"/>
                                        </p:tgtEl>
                                        <p:attrNameLst>
                                          <p:attrName>ppt_y</p:attrName>
                                        </p:attrNameLst>
                                      </p:cBhvr>
                                      <p:tavLst>
                                        <p:tav tm="0">
                                          <p:val>
                                            <p:strVal val="#ppt_y"/>
                                          </p:val>
                                        </p:tav>
                                        <p:tav tm="100000">
                                          <p:val>
                                            <p:strVal val="#ppt_y"/>
                                          </p:val>
                                        </p:tav>
                                      </p:tavLst>
                                    </p:anim>
                                    <p:anim calcmode="lin" valueType="num">
                                      <p:cBhvr>
                                        <p:cTn id="31" dur="500" fill="hold"/>
                                        <p:tgtEl>
                                          <p:spTgt spid="8"/>
                                        </p:tgtEl>
                                        <p:attrNameLst>
                                          <p:attrName>ppt_w</p:attrName>
                                        </p:attrNameLst>
                                      </p:cBhvr>
                                      <p:tavLst>
                                        <p:tav tm="0">
                                          <p:val>
                                            <p:fltVal val="0.000000"/>
                                          </p:val>
                                        </p:tav>
                                        <p:tav tm="100000">
                                          <p:val>
                                            <p:strVal val="#ppt_w"/>
                                          </p:val>
                                        </p:tav>
                                      </p:tavLst>
                                    </p:anim>
                                    <p:anim calcmode="lin" valueType="num">
                                      <p:cBhvr>
                                        <p:cTn id="32" dur="500" fill="hold"/>
                                        <p:tgtEl>
                                          <p:spTgt spid="8"/>
                                        </p:tgtEl>
                                        <p:attrNameLst>
                                          <p:attrName>ppt_h</p:attrName>
                                        </p:attrNameLst>
                                      </p:cBhvr>
                                      <p:tavLst>
                                        <p:tav tm="0">
                                          <p:val>
                                            <p:strVal val="#ppt_h"/>
                                          </p:val>
                                        </p:tav>
                                        <p:tav tm="100000">
                                          <p:val>
                                            <p:strVal val="#ppt_h"/>
                                          </p:val>
                                        </p:tav>
                                      </p:tavLst>
                                    </p:anim>
                                  </p:childTnLst>
                                </p:cTn>
                              </p:par>
                            </p:childTnLst>
                          </p:cTn>
                        </p:par>
                        <p:par>
                          <p:cTn id="33" fill="hold">
                            <p:stCondLst>
                              <p:cond delay="500"/>
                            </p:stCondLst>
                            <p:childTnLst>
                              <p:par>
                                <p:cTn id="34" presetID="3" presetClass="entr" presetSubtype="1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blinds(horizontal)">
                                      <p:cBhvr>
                                        <p:cTn id="36" dur="5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blinds(horizontal)">
                                      <p:cBhvr>
                                        <p:cTn id="41" dur="500"/>
                                        <p:tgtEl>
                                          <p:spTgt spid="10"/>
                                        </p:tgtEl>
                                      </p:cBhvr>
                                    </p:animEffect>
                                  </p:childTnLst>
                                </p:cTn>
                              </p:par>
                            </p:childTnLst>
                          </p:cTn>
                        </p:par>
                      </p:childTnLst>
                    </p:cTn>
                  </p:par>
                  <p:par>
                    <p:cTn id="42" fill="hold">
                      <p:stCondLst>
                        <p:cond delay="indefinite"/>
                      </p:stCondLst>
                      <p:childTnLst>
                        <p:par>
                          <p:cTn id="43" fill="hold">
                            <p:stCondLst>
                              <p:cond delay="0"/>
                            </p:stCondLst>
                            <p:childTnLst>
                              <p:par>
                                <p:cTn id="44" presetID="17" presetClass="entr" presetSubtype="2" fill="hold" nodeType="click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ppt_x</p:attrName>
                                        </p:attrNameLst>
                                      </p:cBhvr>
                                      <p:tavLst>
                                        <p:tav tm="0">
                                          <p:val>
                                            <p:strVal val="#ppt_x+#ppt_w/2"/>
                                          </p:val>
                                        </p:tav>
                                        <p:tav tm="100000">
                                          <p:val>
                                            <p:strVal val="#ppt_x"/>
                                          </p:val>
                                        </p:tav>
                                      </p:tavLst>
                                    </p:anim>
                                    <p:anim calcmode="lin" valueType="num">
                                      <p:cBhvr>
                                        <p:cTn id="47" dur="500" fill="hold"/>
                                        <p:tgtEl>
                                          <p:spTgt spid="11"/>
                                        </p:tgtEl>
                                        <p:attrNameLst>
                                          <p:attrName>ppt_y</p:attrName>
                                        </p:attrNameLst>
                                      </p:cBhvr>
                                      <p:tavLst>
                                        <p:tav tm="0">
                                          <p:val>
                                            <p:strVal val="#ppt_y"/>
                                          </p:val>
                                        </p:tav>
                                        <p:tav tm="100000">
                                          <p:val>
                                            <p:strVal val="#ppt_y"/>
                                          </p:val>
                                        </p:tav>
                                      </p:tavLst>
                                    </p:anim>
                                    <p:anim calcmode="lin" valueType="num">
                                      <p:cBhvr>
                                        <p:cTn id="48" dur="500" fill="hold"/>
                                        <p:tgtEl>
                                          <p:spTgt spid="11"/>
                                        </p:tgtEl>
                                        <p:attrNameLst>
                                          <p:attrName>ppt_w</p:attrName>
                                        </p:attrNameLst>
                                      </p:cBhvr>
                                      <p:tavLst>
                                        <p:tav tm="0">
                                          <p:val>
                                            <p:fltVal val="0.000000"/>
                                          </p:val>
                                        </p:tav>
                                        <p:tav tm="100000">
                                          <p:val>
                                            <p:strVal val="#ppt_w"/>
                                          </p:val>
                                        </p:tav>
                                      </p:tavLst>
                                    </p:anim>
                                    <p:anim calcmode="lin" valueType="num">
                                      <p:cBhvr>
                                        <p:cTn id="49" dur="500" fill="hold"/>
                                        <p:tgtEl>
                                          <p:spTgt spid="11"/>
                                        </p:tgtEl>
                                        <p:attrNameLst>
                                          <p:attrName>ppt_h</p:attrName>
                                        </p:attrNameLst>
                                      </p:cBhvr>
                                      <p:tavLst>
                                        <p:tav tm="0">
                                          <p:val>
                                            <p:strVal val="#ppt_h"/>
                                          </p:val>
                                        </p:tav>
                                        <p:tav tm="100000">
                                          <p:val>
                                            <p:strVal val="#ppt_h"/>
                                          </p:val>
                                        </p:tav>
                                      </p:tavLst>
                                    </p:anim>
                                  </p:childTnLst>
                                </p:cTn>
                              </p:par>
                            </p:childTnLst>
                          </p:cTn>
                        </p:par>
                        <p:par>
                          <p:cTn id="50" fill="hold">
                            <p:stCondLst>
                              <p:cond delay="500"/>
                            </p:stCondLst>
                            <p:childTnLst>
                              <p:par>
                                <p:cTn id="51" presetID="3" presetClass="entr" presetSubtype="10"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blinds(horizontal)">
                                      <p:cBhvr>
                                        <p:cTn id="53" dur="500"/>
                                        <p:tgtEl>
                                          <p:spTgt spid="12"/>
                                        </p:tgtEl>
                                      </p:cBhvr>
                                    </p:animEffect>
                                  </p:childTnLst>
                                </p:cTn>
                              </p:par>
                            </p:childTnLst>
                          </p:cTn>
                        </p:par>
                      </p:childTnLst>
                    </p:cTn>
                  </p:par>
                  <p:par>
                    <p:cTn id="54" fill="hold">
                      <p:stCondLst>
                        <p:cond delay="indefinite"/>
                      </p:stCondLst>
                      <p:childTnLst>
                        <p:par>
                          <p:cTn id="55" fill="hold">
                            <p:stCondLst>
                              <p:cond delay="0"/>
                            </p:stCondLst>
                            <p:childTnLst>
                              <p:par>
                                <p:cTn id="56" presetID="3" presetClass="entr" presetSubtype="10" fill="hold" grpId="0" nodeType="click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blinds(horizontal)">
                                      <p:cBhvr>
                                        <p:cTn id="58" dur="500"/>
                                        <p:tgtEl>
                                          <p:spTgt spid="13"/>
                                        </p:tgtEl>
                                      </p:cBhvr>
                                    </p:animEffect>
                                  </p:childTnLst>
                                </p:cTn>
                              </p:par>
                            </p:childTnLst>
                          </p:cTn>
                        </p:par>
                      </p:childTnLst>
                    </p:cTn>
                  </p:par>
                  <p:par>
                    <p:cTn id="59" fill="hold">
                      <p:stCondLst>
                        <p:cond delay="indefinite"/>
                      </p:stCondLst>
                      <p:childTnLst>
                        <p:par>
                          <p:cTn id="60" fill="hold">
                            <p:stCondLst>
                              <p:cond delay="0"/>
                            </p:stCondLst>
                            <p:childTnLst>
                              <p:par>
                                <p:cTn id="61" presetID="17" presetClass="entr" presetSubtype="2" fill="hold" nodeType="click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ppt_x</p:attrName>
                                        </p:attrNameLst>
                                      </p:cBhvr>
                                      <p:tavLst>
                                        <p:tav tm="0">
                                          <p:val>
                                            <p:strVal val="#ppt_x+#ppt_w/2"/>
                                          </p:val>
                                        </p:tav>
                                        <p:tav tm="100000">
                                          <p:val>
                                            <p:strVal val="#ppt_x"/>
                                          </p:val>
                                        </p:tav>
                                      </p:tavLst>
                                    </p:anim>
                                    <p:anim calcmode="lin" valueType="num">
                                      <p:cBhvr>
                                        <p:cTn id="64" dur="500" fill="hold"/>
                                        <p:tgtEl>
                                          <p:spTgt spid="14"/>
                                        </p:tgtEl>
                                        <p:attrNameLst>
                                          <p:attrName>ppt_y</p:attrName>
                                        </p:attrNameLst>
                                      </p:cBhvr>
                                      <p:tavLst>
                                        <p:tav tm="0">
                                          <p:val>
                                            <p:strVal val="#ppt_y"/>
                                          </p:val>
                                        </p:tav>
                                        <p:tav tm="100000">
                                          <p:val>
                                            <p:strVal val="#ppt_y"/>
                                          </p:val>
                                        </p:tav>
                                      </p:tavLst>
                                    </p:anim>
                                    <p:anim calcmode="lin" valueType="num">
                                      <p:cBhvr>
                                        <p:cTn id="65" dur="500" fill="hold"/>
                                        <p:tgtEl>
                                          <p:spTgt spid="14"/>
                                        </p:tgtEl>
                                        <p:attrNameLst>
                                          <p:attrName>ppt_w</p:attrName>
                                        </p:attrNameLst>
                                      </p:cBhvr>
                                      <p:tavLst>
                                        <p:tav tm="0">
                                          <p:val>
                                            <p:fltVal val="0.000000"/>
                                          </p:val>
                                        </p:tav>
                                        <p:tav tm="100000">
                                          <p:val>
                                            <p:strVal val="#ppt_w"/>
                                          </p:val>
                                        </p:tav>
                                      </p:tavLst>
                                    </p:anim>
                                    <p:anim calcmode="lin" valueType="num">
                                      <p:cBhvr>
                                        <p:cTn id="66" dur="500" fill="hold"/>
                                        <p:tgtEl>
                                          <p:spTgt spid="14"/>
                                        </p:tgtEl>
                                        <p:attrNameLst>
                                          <p:attrName>ppt_h</p:attrName>
                                        </p:attrNameLst>
                                      </p:cBhvr>
                                      <p:tavLst>
                                        <p:tav tm="0">
                                          <p:val>
                                            <p:strVal val="#ppt_h"/>
                                          </p:val>
                                        </p:tav>
                                        <p:tav tm="100000">
                                          <p:val>
                                            <p:strVal val="#ppt_h"/>
                                          </p:val>
                                        </p:tav>
                                      </p:tavLst>
                                    </p:anim>
                                  </p:childTnLst>
                                </p:cTn>
                              </p:par>
                            </p:childTnLst>
                          </p:cTn>
                        </p:par>
                        <p:par>
                          <p:cTn id="67" fill="hold">
                            <p:stCondLst>
                              <p:cond delay="500"/>
                            </p:stCondLst>
                            <p:childTnLst>
                              <p:par>
                                <p:cTn id="68" presetID="3" presetClass="entr" presetSubtype="10" fill="hold" grpId="0" nodeType="after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blinds(horizontal)">
                                      <p:cBhvr>
                                        <p:cTn id="70" dur="500"/>
                                        <p:tgtEl>
                                          <p:spTgt spid="15"/>
                                        </p:tgtEl>
                                      </p:cBhvr>
                                    </p:animEffect>
                                  </p:childTnLst>
                                </p:cTn>
                              </p:par>
                            </p:childTnLst>
                          </p:cTn>
                        </p:par>
                      </p:childTnLst>
                    </p:cTn>
                  </p:par>
                  <p:par>
                    <p:cTn id="71" fill="hold">
                      <p:stCondLst>
                        <p:cond delay="indefinite"/>
                      </p:stCondLst>
                      <p:childTnLst>
                        <p:par>
                          <p:cTn id="72" fill="hold">
                            <p:stCondLst>
                              <p:cond delay="0"/>
                            </p:stCondLst>
                            <p:childTnLst>
                              <p:par>
                                <p:cTn id="73" presetID="3" presetClass="entr" presetSubtype="10" fill="hold" grpId="0" nodeType="click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blinds(horizontal)">
                                      <p:cBhvr>
                                        <p:cTn id="75" dur="500"/>
                                        <p:tgtEl>
                                          <p:spTgt spid="16"/>
                                        </p:tgtEl>
                                      </p:cBhvr>
                                    </p:animEffect>
                                  </p:childTnLst>
                                </p:cTn>
                              </p:par>
                            </p:childTnLst>
                          </p:cTn>
                        </p:par>
                      </p:childTnLst>
                    </p:cTn>
                  </p:par>
                  <p:par>
                    <p:cTn id="76" fill="hold">
                      <p:stCondLst>
                        <p:cond delay="indefinite"/>
                      </p:stCondLst>
                      <p:childTnLst>
                        <p:par>
                          <p:cTn id="77" fill="hold">
                            <p:stCondLst>
                              <p:cond delay="0"/>
                            </p:stCondLst>
                            <p:childTnLst>
                              <p:par>
                                <p:cTn id="78" presetID="17" presetClass="entr" presetSubtype="2" fill="hold" nodeType="clickEffect">
                                  <p:stCondLst>
                                    <p:cond delay="0"/>
                                  </p:stCondLst>
                                  <p:childTnLst>
                                    <p:set>
                                      <p:cBhvr>
                                        <p:cTn id="79" dur="1" fill="hold">
                                          <p:stCondLst>
                                            <p:cond delay="0"/>
                                          </p:stCondLst>
                                        </p:cTn>
                                        <p:tgtEl>
                                          <p:spTgt spid="17"/>
                                        </p:tgtEl>
                                        <p:attrNameLst>
                                          <p:attrName>style.visibility</p:attrName>
                                        </p:attrNameLst>
                                      </p:cBhvr>
                                      <p:to>
                                        <p:strVal val="visible"/>
                                      </p:to>
                                    </p:set>
                                    <p:anim calcmode="lin" valueType="num">
                                      <p:cBhvr>
                                        <p:cTn id="80" dur="500" fill="hold"/>
                                        <p:tgtEl>
                                          <p:spTgt spid="17"/>
                                        </p:tgtEl>
                                        <p:attrNameLst>
                                          <p:attrName>ppt_x</p:attrName>
                                        </p:attrNameLst>
                                      </p:cBhvr>
                                      <p:tavLst>
                                        <p:tav tm="0">
                                          <p:val>
                                            <p:strVal val="#ppt_x+#ppt_w/2"/>
                                          </p:val>
                                        </p:tav>
                                        <p:tav tm="100000">
                                          <p:val>
                                            <p:strVal val="#ppt_x"/>
                                          </p:val>
                                        </p:tav>
                                      </p:tavLst>
                                    </p:anim>
                                    <p:anim calcmode="lin" valueType="num">
                                      <p:cBhvr>
                                        <p:cTn id="81" dur="500" fill="hold"/>
                                        <p:tgtEl>
                                          <p:spTgt spid="17"/>
                                        </p:tgtEl>
                                        <p:attrNameLst>
                                          <p:attrName>ppt_y</p:attrName>
                                        </p:attrNameLst>
                                      </p:cBhvr>
                                      <p:tavLst>
                                        <p:tav tm="0">
                                          <p:val>
                                            <p:strVal val="#ppt_y"/>
                                          </p:val>
                                        </p:tav>
                                        <p:tav tm="100000">
                                          <p:val>
                                            <p:strVal val="#ppt_y"/>
                                          </p:val>
                                        </p:tav>
                                      </p:tavLst>
                                    </p:anim>
                                    <p:anim calcmode="lin" valueType="num">
                                      <p:cBhvr>
                                        <p:cTn id="82" dur="500" fill="hold"/>
                                        <p:tgtEl>
                                          <p:spTgt spid="17"/>
                                        </p:tgtEl>
                                        <p:attrNameLst>
                                          <p:attrName>ppt_w</p:attrName>
                                        </p:attrNameLst>
                                      </p:cBhvr>
                                      <p:tavLst>
                                        <p:tav tm="0">
                                          <p:val>
                                            <p:fltVal val="0.000000"/>
                                          </p:val>
                                        </p:tav>
                                        <p:tav tm="100000">
                                          <p:val>
                                            <p:strVal val="#ppt_w"/>
                                          </p:val>
                                        </p:tav>
                                      </p:tavLst>
                                    </p:anim>
                                    <p:anim calcmode="lin" valueType="num">
                                      <p:cBhvr>
                                        <p:cTn id="83" dur="500" fill="hold"/>
                                        <p:tgtEl>
                                          <p:spTgt spid="17"/>
                                        </p:tgtEl>
                                        <p:attrNameLst>
                                          <p:attrName>ppt_h</p:attrName>
                                        </p:attrNameLst>
                                      </p:cBhvr>
                                      <p:tavLst>
                                        <p:tav tm="0">
                                          <p:val>
                                            <p:strVal val="#ppt_h"/>
                                          </p:val>
                                        </p:tav>
                                        <p:tav tm="100000">
                                          <p:val>
                                            <p:strVal val="#ppt_h"/>
                                          </p:val>
                                        </p:tav>
                                      </p:tavLst>
                                    </p:anim>
                                  </p:childTnLst>
                                </p:cTn>
                              </p:par>
                            </p:childTnLst>
                          </p:cTn>
                        </p:par>
                        <p:par>
                          <p:cTn id="84" fill="hold">
                            <p:stCondLst>
                              <p:cond delay="500"/>
                            </p:stCondLst>
                            <p:childTnLst>
                              <p:par>
                                <p:cTn id="85" presetID="3" presetClass="entr" presetSubtype="10" fill="hold" grpId="0" nodeType="afterEffect">
                                  <p:stCondLst>
                                    <p:cond delay="0"/>
                                  </p:stCondLst>
                                  <p:childTnLst>
                                    <p:set>
                                      <p:cBhvr>
                                        <p:cTn id="86" dur="1" fill="hold">
                                          <p:stCondLst>
                                            <p:cond delay="0"/>
                                          </p:stCondLst>
                                        </p:cTn>
                                        <p:tgtEl>
                                          <p:spTgt spid="18"/>
                                        </p:tgtEl>
                                        <p:attrNameLst>
                                          <p:attrName>style.visibility</p:attrName>
                                        </p:attrNameLst>
                                      </p:cBhvr>
                                      <p:to>
                                        <p:strVal val="visible"/>
                                      </p:to>
                                    </p:set>
                                    <p:animEffect transition="in" filter="blinds(horizontal)">
                                      <p:cBhvr>
                                        <p:cTn id="87" dur="500"/>
                                        <p:tgtEl>
                                          <p:spTgt spid="18"/>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19"/>
                                        </p:tgtEl>
                                        <p:attrNameLst>
                                          <p:attrName>style.visibility</p:attrName>
                                        </p:attrNameLst>
                                      </p:cBhvr>
                                      <p:to>
                                        <p:strVal val="visible"/>
                                      </p:to>
                                    </p:set>
                                    <p:animEffect transition="in" filter="blinds(horizontal)">
                                      <p:cBhvr>
                                        <p:cTn id="92" dur="500"/>
                                        <p:tgtEl>
                                          <p:spTgt spid="19"/>
                                        </p:tgtEl>
                                      </p:cBhvr>
                                    </p:animEffect>
                                  </p:childTnLst>
                                </p:cTn>
                              </p:par>
                            </p:childTnLst>
                          </p:cTn>
                        </p:par>
                        <p:par>
                          <p:cTn id="93" fill="hold">
                            <p:stCondLst>
                              <p:cond delay="500"/>
                            </p:stCondLst>
                            <p:childTnLst>
                              <p:par>
                                <p:cTn id="94" presetID="3" presetClass="entr" presetSubtype="10" fill="hold" grpId="0" nodeType="afterEffect">
                                  <p:stCondLst>
                                    <p:cond delay="0"/>
                                  </p:stCondLst>
                                  <p:childTnLst>
                                    <p:set>
                                      <p:cBhvr>
                                        <p:cTn id="95" dur="1" fill="hold">
                                          <p:stCondLst>
                                            <p:cond delay="0"/>
                                          </p:stCondLst>
                                        </p:cTn>
                                        <p:tgtEl>
                                          <p:spTgt spid="21"/>
                                        </p:tgtEl>
                                        <p:attrNameLst>
                                          <p:attrName>style.visibility</p:attrName>
                                        </p:attrNameLst>
                                      </p:cBhvr>
                                      <p:to>
                                        <p:strVal val="visible"/>
                                      </p:to>
                                    </p:set>
                                    <p:animEffect transition="in" filter="blinds(horizontal)">
                                      <p:cBhvr>
                                        <p:cTn id="96" dur="500"/>
                                        <p:tgtEl>
                                          <p:spTgt spid="21"/>
                                        </p:tgtEl>
                                      </p:cBhvr>
                                    </p:animEffect>
                                  </p:childTnLst>
                                </p:cTn>
                              </p:par>
                            </p:childTnLst>
                          </p:cTn>
                        </p:par>
                      </p:childTnLst>
                    </p:cTn>
                  </p:par>
                  <p:par>
                    <p:cTn id="97" fill="hold">
                      <p:stCondLst>
                        <p:cond delay="indefinite"/>
                      </p:stCondLst>
                      <p:childTnLst>
                        <p:par>
                          <p:cTn id="98" fill="hold">
                            <p:stCondLst>
                              <p:cond delay="0"/>
                            </p:stCondLst>
                            <p:childTnLst>
                              <p:par>
                                <p:cTn id="99" presetID="3" presetClass="entr" presetSubtype="10" fill="hold" grpId="0" nodeType="clickEffect">
                                  <p:stCondLst>
                                    <p:cond delay="0"/>
                                  </p:stCondLst>
                                  <p:childTnLst>
                                    <p:set>
                                      <p:cBhvr>
                                        <p:cTn id="100" dur="1" fill="hold">
                                          <p:stCondLst>
                                            <p:cond delay="0"/>
                                          </p:stCondLst>
                                        </p:cTn>
                                        <p:tgtEl>
                                          <p:spTgt spid="23"/>
                                        </p:tgtEl>
                                        <p:attrNameLst>
                                          <p:attrName>style.visibility</p:attrName>
                                        </p:attrNameLst>
                                      </p:cBhvr>
                                      <p:to>
                                        <p:strVal val="visible"/>
                                      </p:to>
                                    </p:set>
                                    <p:animEffect transition="in" filter="blinds(horizontal)">
                                      <p:cBhvr>
                                        <p:cTn id="10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6" grpId="0"/>
      <p:bldP spid="7" grpId="0" bldLvl="0" animBg="1"/>
      <p:bldP spid="9" grpId="0"/>
      <p:bldP spid="10" grpId="0" bldLvl="0" animBg="1"/>
      <p:bldP spid="12" grpId="0"/>
      <p:bldP spid="13" grpId="0" bldLvl="0" animBg="1"/>
      <p:bldP spid="15" grpId="0"/>
      <p:bldP spid="16" grpId="0" bldLvl="0" animBg="1"/>
      <p:bldP spid="18" grpId="0"/>
      <p:bldP spid="19" grpId="0" bldLvl="0" animBg="1"/>
      <p:bldP spid="21" grpId="0" bldLvl="0" animBg="1"/>
      <p:bldP spid="23"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 name="Rectangle 3"/>
          <p:cNvSpPr txBox="1">
            <a:spLocks noChangeArrowheads="1"/>
          </p:cNvSpPr>
          <p:nvPr/>
        </p:nvSpPr>
        <p:spPr bwMode="auto">
          <a:xfrm>
            <a:off x="4452938" y="1997075"/>
            <a:ext cx="714375" cy="4143375"/>
          </a:xfrm>
          <a:prstGeom prst="rect">
            <a:avLst/>
          </a:prstGeom>
          <a:noFill/>
          <a:ln w="9525">
            <a:noFill/>
            <a:miter lim="800000"/>
          </a:ln>
        </p:spPr>
        <p:txBody>
          <a:bodyPr/>
          <a:p>
            <a:pPr marL="342900" indent="-342900" eaLnBrk="0" hangingPunct="0">
              <a:lnSpc>
                <a:spcPct val="120000"/>
              </a:lnSpc>
              <a:spcBef>
                <a:spcPct val="20000"/>
              </a:spcBef>
              <a:buFont typeface="Wingdings" panose="05000000000000000000" pitchFamily="2" charset="2"/>
              <a:buNone/>
            </a:pPr>
            <a:r>
              <a:rPr lang="en-US" altLang="zh-CN" sz="3200" b="1" dirty="0">
                <a:solidFill>
                  <a:srgbClr val="9D138D"/>
                </a:solidFill>
                <a:latin typeface="Verdana" panose="020B0604030504040204" pitchFamily="34" charset="0"/>
              </a:rPr>
              <a:t>8</a:t>
            </a:r>
            <a:endParaRPr lang="en-US" altLang="zh-CN" sz="3200" b="1" dirty="0">
              <a:solidFill>
                <a:srgbClr val="9D138D"/>
              </a:solidFill>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5</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4</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2</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0</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solidFill>
                  <a:srgbClr val="9D138D"/>
                </a:solidFill>
                <a:latin typeface="Verdana" panose="020B0604030504040204" pitchFamily="34" charset="0"/>
              </a:rPr>
              <a:t>9</a:t>
            </a:r>
            <a:endParaRPr lang="zh-CN" altLang="zh-CN" sz="3200" b="1" dirty="0">
              <a:solidFill>
                <a:srgbClr val="9D138D"/>
              </a:solidFill>
              <a:latin typeface="Verdana" panose="020B0604030504040204" pitchFamily="34" charset="0"/>
            </a:endParaRPr>
          </a:p>
        </p:txBody>
      </p:sp>
      <p:cxnSp>
        <p:nvCxnSpPr>
          <p:cNvPr id="23" name="直接连接符 22"/>
          <p:cNvCxnSpPr/>
          <p:nvPr/>
        </p:nvCxnSpPr>
        <p:spPr>
          <a:xfrm>
            <a:off x="3881438" y="5429250"/>
            <a:ext cx="5786437" cy="0"/>
          </a:xfrm>
          <a:prstGeom prst="line">
            <a:avLst/>
          </a:prstGeom>
          <a:ln w="38100" cap="flat" cmpd="sng">
            <a:solidFill>
              <a:schemeClr val="tx1"/>
            </a:solidFill>
            <a:prstDash val="solid"/>
            <a:miter/>
            <a:headEnd type="none" w="med" len="med"/>
            <a:tailEnd type="none" w="med" len="med"/>
          </a:ln>
        </p:spPr>
      </p:cxnSp>
      <p:sp>
        <p:nvSpPr>
          <p:cNvPr id="24" name="Rectangle 3"/>
          <p:cNvSpPr txBox="1">
            <a:spLocks noChangeArrowheads="1"/>
          </p:cNvSpPr>
          <p:nvPr/>
        </p:nvSpPr>
        <p:spPr bwMode="auto">
          <a:xfrm>
            <a:off x="5381625" y="2000250"/>
            <a:ext cx="714375" cy="4143375"/>
          </a:xfrm>
          <a:prstGeom prst="rect">
            <a:avLst/>
          </a:prstGeom>
          <a:noFill/>
          <a:ln w="9525">
            <a:noFill/>
            <a:miter lim="800000"/>
          </a:ln>
        </p:spPr>
        <p:txBody>
          <a:bodyPr/>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5</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solidFill>
                  <a:srgbClr val="9D138D"/>
                </a:solidFill>
                <a:latin typeface="Verdana" panose="020B0604030504040204" pitchFamily="34" charset="0"/>
              </a:rPr>
              <a:t>8</a:t>
            </a:r>
            <a:endParaRPr lang="en-US" altLang="zh-CN" sz="3200" b="1" dirty="0">
              <a:solidFill>
                <a:srgbClr val="9D138D"/>
              </a:solidFill>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4</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2</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0</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solidFill>
                  <a:srgbClr val="9D138D"/>
                </a:solidFill>
                <a:latin typeface="Verdana" panose="020B0604030504040204" pitchFamily="34" charset="0"/>
              </a:rPr>
              <a:t>9</a:t>
            </a:r>
            <a:endParaRPr lang="zh-CN" altLang="zh-CN" sz="3200" b="1" dirty="0">
              <a:solidFill>
                <a:srgbClr val="9D138D"/>
              </a:solidFill>
              <a:latin typeface="Verdana" panose="020B0604030504040204" pitchFamily="34" charset="0"/>
            </a:endParaRPr>
          </a:p>
        </p:txBody>
      </p:sp>
      <p:sp>
        <p:nvSpPr>
          <p:cNvPr id="25" name="流程图: 过程 24"/>
          <p:cNvSpPr/>
          <p:nvPr/>
        </p:nvSpPr>
        <p:spPr>
          <a:xfrm>
            <a:off x="4452938" y="1997075"/>
            <a:ext cx="571500" cy="1285875"/>
          </a:xfrm>
          <a:prstGeom prst="flowChartProcess">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26" name="任意多边形 25"/>
          <p:cNvSpPr/>
          <p:nvPr/>
        </p:nvSpPr>
        <p:spPr>
          <a:xfrm>
            <a:off x="4899025" y="2309813"/>
            <a:ext cx="220663" cy="739775"/>
          </a:xfrm>
          <a:custGeom>
            <a:avLst/>
            <a:gdLst>
              <a:gd name="txL" fmla="*/ 0 w 221293"/>
              <a:gd name="txT" fmla="*/ 0 h 739036"/>
              <a:gd name="txR" fmla="*/ 221293 w 221293"/>
              <a:gd name="txB" fmla="*/ 739036 h 739036"/>
            </a:gdLst>
            <a:ahLst/>
            <a:cxnLst>
              <a:cxn ang="0">
                <a:pos x="49677" y="741255"/>
              </a:cxn>
              <a:cxn ang="0">
                <a:pos x="211129" y="301528"/>
              </a:cxn>
              <a:cxn ang="0">
                <a:pos x="0" y="0"/>
              </a:cxn>
            </a:cxnLst>
            <a:rect l="txL" t="txT" r="txR" b="txB"/>
            <a:pathLst>
              <a:path w="221293" h="739036">
                <a:moveTo>
                  <a:pt x="50104" y="739036"/>
                </a:moveTo>
                <a:cubicBezTo>
                  <a:pt x="135698" y="581417"/>
                  <a:pt x="221293" y="423798"/>
                  <a:pt x="212942" y="300625"/>
                </a:cubicBezTo>
                <a:cubicBezTo>
                  <a:pt x="204591" y="177452"/>
                  <a:pt x="102295" y="88726"/>
                  <a:pt x="0" y="0"/>
                </a:cubicBezTo>
              </a:path>
            </a:pathLst>
          </a:custGeom>
          <a:solidFill>
            <a:schemeClr val="accent1">
              <a:alpha val="100000"/>
            </a:schemeClr>
          </a:solidFill>
          <a:ln w="38100" cap="flat" cmpd="sng">
            <a:solidFill>
              <a:srgbClr val="0000CC">
                <a:alpha val="100000"/>
              </a:srgbClr>
            </a:solidFill>
            <a:prstDash val="solid"/>
            <a:miter lim="800000"/>
            <a:headEnd type="arrow" w="med" len="med"/>
            <a:tailEnd type="arrow" w="med" len="med"/>
          </a:ln>
        </p:spPr>
        <p:txBody>
          <a:bodyPr/>
          <a:p>
            <a:endParaRPr lang="zh-CN" altLang="en-US"/>
          </a:p>
        </p:txBody>
      </p:sp>
      <p:sp>
        <p:nvSpPr>
          <p:cNvPr id="27" name="流程图: 过程 26"/>
          <p:cNvSpPr/>
          <p:nvPr/>
        </p:nvSpPr>
        <p:spPr>
          <a:xfrm>
            <a:off x="5310188" y="2643188"/>
            <a:ext cx="571500" cy="1285875"/>
          </a:xfrm>
          <a:prstGeom prst="flowChartProcess">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28" name="任意多边形 27"/>
          <p:cNvSpPr/>
          <p:nvPr/>
        </p:nvSpPr>
        <p:spPr>
          <a:xfrm>
            <a:off x="5756275" y="2957513"/>
            <a:ext cx="220663" cy="738187"/>
          </a:xfrm>
          <a:custGeom>
            <a:avLst/>
            <a:gdLst>
              <a:gd name="txL" fmla="*/ 0 w 221293"/>
              <a:gd name="txT" fmla="*/ 0 h 739036"/>
              <a:gd name="txR" fmla="*/ 221293 w 221293"/>
              <a:gd name="txB" fmla="*/ 739036 h 739036"/>
            </a:gdLst>
            <a:ahLst/>
            <a:cxnLst>
              <a:cxn ang="0">
                <a:pos x="49677" y="736492"/>
              </a:cxn>
              <a:cxn ang="0">
                <a:pos x="211129" y="299590"/>
              </a:cxn>
              <a:cxn ang="0">
                <a:pos x="0" y="0"/>
              </a:cxn>
            </a:cxnLst>
            <a:rect l="txL" t="txT" r="txR" b="txB"/>
            <a:pathLst>
              <a:path w="221293" h="739036">
                <a:moveTo>
                  <a:pt x="50104" y="739036"/>
                </a:moveTo>
                <a:cubicBezTo>
                  <a:pt x="135698" y="581417"/>
                  <a:pt x="221293" y="423798"/>
                  <a:pt x="212942" y="300625"/>
                </a:cubicBezTo>
                <a:cubicBezTo>
                  <a:pt x="204591" y="177452"/>
                  <a:pt x="102295" y="88726"/>
                  <a:pt x="0" y="0"/>
                </a:cubicBezTo>
              </a:path>
            </a:pathLst>
          </a:custGeom>
          <a:solidFill>
            <a:schemeClr val="accent1">
              <a:alpha val="100000"/>
            </a:schemeClr>
          </a:solidFill>
          <a:ln w="38100" cap="flat" cmpd="sng">
            <a:solidFill>
              <a:srgbClr val="0000CC">
                <a:alpha val="100000"/>
              </a:srgbClr>
            </a:solidFill>
            <a:prstDash val="solid"/>
            <a:miter lim="800000"/>
            <a:headEnd type="arrow" w="med" len="med"/>
            <a:tailEnd type="arrow" w="med" len="med"/>
          </a:ln>
        </p:spPr>
        <p:txBody>
          <a:bodyPr/>
          <a:p>
            <a:endParaRPr lang="zh-CN" altLang="en-US"/>
          </a:p>
        </p:txBody>
      </p:sp>
      <p:sp>
        <p:nvSpPr>
          <p:cNvPr id="29" name="Rectangle 3"/>
          <p:cNvSpPr txBox="1">
            <a:spLocks noChangeArrowheads="1"/>
          </p:cNvSpPr>
          <p:nvPr/>
        </p:nvSpPr>
        <p:spPr bwMode="auto">
          <a:xfrm>
            <a:off x="6310313" y="2000250"/>
            <a:ext cx="714375" cy="4143375"/>
          </a:xfrm>
          <a:prstGeom prst="rect">
            <a:avLst/>
          </a:prstGeom>
          <a:noFill/>
          <a:ln w="9525">
            <a:noFill/>
            <a:miter lim="800000"/>
          </a:ln>
        </p:spPr>
        <p:txBody>
          <a:bodyPr/>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5</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4</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solidFill>
                  <a:srgbClr val="9D138D"/>
                </a:solidFill>
                <a:latin typeface="Verdana" panose="020B0604030504040204" pitchFamily="34" charset="0"/>
              </a:rPr>
              <a:t>8</a:t>
            </a:r>
            <a:endParaRPr lang="en-US" altLang="zh-CN" sz="3200" b="1" dirty="0">
              <a:solidFill>
                <a:srgbClr val="9D138D"/>
              </a:solidFill>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2</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0</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solidFill>
                  <a:srgbClr val="9D138D"/>
                </a:solidFill>
                <a:latin typeface="Verdana" panose="020B0604030504040204" pitchFamily="34" charset="0"/>
              </a:rPr>
              <a:t>9</a:t>
            </a:r>
            <a:endParaRPr lang="zh-CN" altLang="zh-CN" sz="3200" b="1" dirty="0">
              <a:solidFill>
                <a:srgbClr val="9D138D"/>
              </a:solidFill>
              <a:latin typeface="Verdana" panose="020B0604030504040204" pitchFamily="34" charset="0"/>
            </a:endParaRPr>
          </a:p>
        </p:txBody>
      </p:sp>
      <p:sp>
        <p:nvSpPr>
          <p:cNvPr id="30" name="流程图: 过程 29"/>
          <p:cNvSpPr/>
          <p:nvPr/>
        </p:nvSpPr>
        <p:spPr>
          <a:xfrm>
            <a:off x="6238875" y="3429000"/>
            <a:ext cx="571500" cy="1285875"/>
          </a:xfrm>
          <a:prstGeom prst="flowChartProcess">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31" name="任意多边形 30"/>
          <p:cNvSpPr/>
          <p:nvPr/>
        </p:nvSpPr>
        <p:spPr>
          <a:xfrm>
            <a:off x="6684963" y="3743325"/>
            <a:ext cx="220662" cy="738188"/>
          </a:xfrm>
          <a:custGeom>
            <a:avLst/>
            <a:gdLst>
              <a:gd name="txL" fmla="*/ 0 w 221293"/>
              <a:gd name="txT" fmla="*/ 0 h 739036"/>
              <a:gd name="txR" fmla="*/ 221293 w 221293"/>
              <a:gd name="txB" fmla="*/ 739036 h 739036"/>
            </a:gdLst>
            <a:ahLst/>
            <a:cxnLst>
              <a:cxn ang="0">
                <a:pos x="49677" y="736495"/>
              </a:cxn>
              <a:cxn ang="0">
                <a:pos x="211126" y="299591"/>
              </a:cxn>
              <a:cxn ang="0">
                <a:pos x="0" y="0"/>
              </a:cxn>
            </a:cxnLst>
            <a:rect l="txL" t="txT" r="txR" b="txB"/>
            <a:pathLst>
              <a:path w="221293" h="739036">
                <a:moveTo>
                  <a:pt x="50104" y="739036"/>
                </a:moveTo>
                <a:cubicBezTo>
                  <a:pt x="135698" y="581417"/>
                  <a:pt x="221293" y="423798"/>
                  <a:pt x="212942" y="300625"/>
                </a:cubicBezTo>
                <a:cubicBezTo>
                  <a:pt x="204591" y="177452"/>
                  <a:pt x="102295" y="88726"/>
                  <a:pt x="0" y="0"/>
                </a:cubicBezTo>
              </a:path>
            </a:pathLst>
          </a:custGeom>
          <a:solidFill>
            <a:schemeClr val="accent1">
              <a:alpha val="100000"/>
            </a:schemeClr>
          </a:solidFill>
          <a:ln w="38100" cap="flat" cmpd="sng">
            <a:solidFill>
              <a:srgbClr val="0000CC">
                <a:alpha val="100000"/>
              </a:srgbClr>
            </a:solidFill>
            <a:prstDash val="solid"/>
            <a:miter lim="800000"/>
            <a:headEnd type="arrow" w="med" len="med"/>
            <a:tailEnd type="arrow" w="med" len="med"/>
          </a:ln>
        </p:spPr>
        <p:txBody>
          <a:bodyPr/>
          <a:p>
            <a:endParaRPr lang="zh-CN" altLang="en-US"/>
          </a:p>
        </p:txBody>
      </p:sp>
      <p:sp>
        <p:nvSpPr>
          <p:cNvPr id="32" name="Rectangle 3"/>
          <p:cNvSpPr txBox="1">
            <a:spLocks noChangeArrowheads="1"/>
          </p:cNvSpPr>
          <p:nvPr/>
        </p:nvSpPr>
        <p:spPr bwMode="auto">
          <a:xfrm>
            <a:off x="7381875" y="2000250"/>
            <a:ext cx="714375" cy="4143375"/>
          </a:xfrm>
          <a:prstGeom prst="rect">
            <a:avLst/>
          </a:prstGeom>
          <a:noFill/>
          <a:ln w="9525">
            <a:noFill/>
            <a:miter lim="800000"/>
          </a:ln>
        </p:spPr>
        <p:txBody>
          <a:bodyPr/>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5</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4</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2</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solidFill>
                  <a:srgbClr val="9D138D"/>
                </a:solidFill>
                <a:latin typeface="Verdana" panose="020B0604030504040204" pitchFamily="34" charset="0"/>
              </a:rPr>
              <a:t>8</a:t>
            </a:r>
            <a:endParaRPr lang="en-US" altLang="zh-CN" sz="3200" b="1" dirty="0">
              <a:solidFill>
                <a:srgbClr val="9D138D"/>
              </a:solidFill>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0</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solidFill>
                  <a:srgbClr val="9D138D"/>
                </a:solidFill>
                <a:latin typeface="Verdana" panose="020B0604030504040204" pitchFamily="34" charset="0"/>
              </a:rPr>
              <a:t>9</a:t>
            </a:r>
            <a:endParaRPr lang="zh-CN" altLang="zh-CN" sz="3200" b="1" dirty="0">
              <a:solidFill>
                <a:srgbClr val="9D138D"/>
              </a:solidFill>
              <a:latin typeface="Verdana" panose="020B0604030504040204" pitchFamily="34" charset="0"/>
            </a:endParaRPr>
          </a:p>
        </p:txBody>
      </p:sp>
      <p:sp>
        <p:nvSpPr>
          <p:cNvPr id="33" name="流程图: 过程 32"/>
          <p:cNvSpPr/>
          <p:nvPr/>
        </p:nvSpPr>
        <p:spPr>
          <a:xfrm>
            <a:off x="7310438" y="4071938"/>
            <a:ext cx="571500" cy="1285875"/>
          </a:xfrm>
          <a:prstGeom prst="flowChartProcess">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34" name="任意多边形 33"/>
          <p:cNvSpPr/>
          <p:nvPr/>
        </p:nvSpPr>
        <p:spPr>
          <a:xfrm>
            <a:off x="7756525" y="4386263"/>
            <a:ext cx="220663" cy="738187"/>
          </a:xfrm>
          <a:custGeom>
            <a:avLst/>
            <a:gdLst>
              <a:gd name="txL" fmla="*/ 0 w 221293"/>
              <a:gd name="txT" fmla="*/ 0 h 739036"/>
              <a:gd name="txR" fmla="*/ 221293 w 221293"/>
              <a:gd name="txB" fmla="*/ 739036 h 739036"/>
            </a:gdLst>
            <a:ahLst/>
            <a:cxnLst>
              <a:cxn ang="0">
                <a:pos x="49677" y="736492"/>
              </a:cxn>
              <a:cxn ang="0">
                <a:pos x="211129" y="299590"/>
              </a:cxn>
              <a:cxn ang="0">
                <a:pos x="0" y="0"/>
              </a:cxn>
            </a:cxnLst>
            <a:rect l="txL" t="txT" r="txR" b="txB"/>
            <a:pathLst>
              <a:path w="221293" h="739036">
                <a:moveTo>
                  <a:pt x="50104" y="739036"/>
                </a:moveTo>
                <a:cubicBezTo>
                  <a:pt x="135698" y="581417"/>
                  <a:pt x="221293" y="423798"/>
                  <a:pt x="212942" y="300625"/>
                </a:cubicBezTo>
                <a:cubicBezTo>
                  <a:pt x="204591" y="177452"/>
                  <a:pt x="102295" y="88726"/>
                  <a:pt x="0" y="0"/>
                </a:cubicBezTo>
              </a:path>
            </a:pathLst>
          </a:custGeom>
          <a:solidFill>
            <a:schemeClr val="accent1">
              <a:alpha val="100000"/>
            </a:schemeClr>
          </a:solidFill>
          <a:ln w="38100" cap="flat" cmpd="sng">
            <a:solidFill>
              <a:srgbClr val="0000CC">
                <a:alpha val="100000"/>
              </a:srgbClr>
            </a:solidFill>
            <a:prstDash val="solid"/>
            <a:miter lim="800000"/>
            <a:headEnd type="arrow" w="med" len="med"/>
            <a:tailEnd type="arrow" w="med" len="med"/>
          </a:ln>
        </p:spPr>
        <p:txBody>
          <a:bodyPr/>
          <a:p>
            <a:endParaRPr lang="zh-CN" altLang="en-US"/>
          </a:p>
        </p:txBody>
      </p:sp>
      <p:sp>
        <p:nvSpPr>
          <p:cNvPr id="35" name="Rectangle 3"/>
          <p:cNvSpPr txBox="1">
            <a:spLocks noChangeArrowheads="1"/>
          </p:cNvSpPr>
          <p:nvPr/>
        </p:nvSpPr>
        <p:spPr bwMode="auto">
          <a:xfrm>
            <a:off x="8382000" y="2000250"/>
            <a:ext cx="714375" cy="4143375"/>
          </a:xfrm>
          <a:prstGeom prst="rect">
            <a:avLst/>
          </a:prstGeom>
          <a:noFill/>
          <a:ln w="9525">
            <a:noFill/>
            <a:miter lim="800000"/>
          </a:ln>
        </p:spPr>
        <p:txBody>
          <a:bodyPr/>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5</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4</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2</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0</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solidFill>
                  <a:srgbClr val="9D138D"/>
                </a:solidFill>
                <a:latin typeface="Verdana" panose="020B0604030504040204" pitchFamily="34" charset="0"/>
              </a:rPr>
              <a:t>8</a:t>
            </a:r>
            <a:endParaRPr lang="en-US" altLang="zh-CN" sz="3200" b="1" dirty="0">
              <a:solidFill>
                <a:srgbClr val="9D138D"/>
              </a:solidFill>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solidFill>
                  <a:srgbClr val="9D138D"/>
                </a:solidFill>
                <a:latin typeface="Verdana" panose="020B0604030504040204" pitchFamily="34" charset="0"/>
              </a:rPr>
              <a:t>9</a:t>
            </a:r>
            <a:endParaRPr lang="zh-CN" altLang="zh-CN" sz="3200" b="1" dirty="0">
              <a:solidFill>
                <a:srgbClr val="9D138D"/>
              </a:solidFill>
              <a:latin typeface="Verdana" panose="020B0604030504040204" pitchFamily="34" charset="0"/>
            </a:endParaRPr>
          </a:p>
        </p:txBody>
      </p:sp>
      <p:sp>
        <p:nvSpPr>
          <p:cNvPr id="36" name="流程图: 过程 35"/>
          <p:cNvSpPr/>
          <p:nvPr/>
        </p:nvSpPr>
        <p:spPr>
          <a:xfrm>
            <a:off x="8310563" y="4714875"/>
            <a:ext cx="571500" cy="642938"/>
          </a:xfrm>
          <a:prstGeom prst="flowChartProcess">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39" name="Rectangle 3"/>
          <p:cNvSpPr txBox="1">
            <a:spLocks noChangeArrowheads="1"/>
          </p:cNvSpPr>
          <p:nvPr/>
        </p:nvSpPr>
        <p:spPr bwMode="auto">
          <a:xfrm>
            <a:off x="2667000" y="2000250"/>
            <a:ext cx="1357313" cy="4143375"/>
          </a:xfrm>
          <a:prstGeom prst="rect">
            <a:avLst/>
          </a:prstGeom>
          <a:solidFill>
            <a:schemeClr val="accent2"/>
          </a:solidFill>
          <a:ln w="9525">
            <a:noFill/>
            <a:miter lim="800000"/>
          </a:ln>
        </p:spPr>
        <p:txBody>
          <a:bodyPr/>
          <a:lstStyle/>
          <a:p>
            <a:pPr marL="342900" marR="0" indent="-342900" defTabSz="914400" eaLnBrk="0" hangingPunct="0">
              <a:lnSpc>
                <a:spcPct val="120000"/>
              </a:lnSpc>
              <a:spcBef>
                <a:spcPct val="20000"/>
              </a:spcBef>
              <a:buClrTx/>
              <a:buSzTx/>
              <a:buFont typeface="Wingdings" panose="05000000000000000000" pitchFamily="2" charset="2"/>
              <a:buNone/>
              <a:defRPr/>
            </a:pPr>
            <a:r>
              <a:rPr kumimoji="1" lang="en-US" altLang="zh-CN" sz="3200" b="1" kern="0" cap="none" spc="0" normalizeH="0" baseline="0" noProof="0" dirty="0">
                <a:latin typeface="+mn-lt"/>
                <a:ea typeface="+mn-ea"/>
                <a:cs typeface="+mn-cs"/>
              </a:rPr>
              <a:t>a[0]</a:t>
            </a:r>
            <a:endParaRPr kumimoji="1" lang="en-US" altLang="zh-CN" sz="32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Tx/>
              <a:buNone/>
              <a:defRPr/>
            </a:pPr>
            <a:r>
              <a:rPr kumimoji="1" lang="en-US" altLang="zh-CN" sz="3200" b="1" kern="0" cap="none" spc="0" normalizeH="0" baseline="0" noProof="0" dirty="0">
                <a:latin typeface="+mn-lt"/>
                <a:ea typeface="+mn-ea"/>
                <a:cs typeface="+mn-cs"/>
              </a:rPr>
              <a:t>a[1]</a:t>
            </a:r>
            <a:endParaRPr kumimoji="1" lang="en-US" altLang="zh-CN" sz="32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Tx/>
              <a:buNone/>
              <a:defRPr/>
            </a:pPr>
            <a:r>
              <a:rPr kumimoji="1" lang="en-US" altLang="zh-CN" sz="3200" b="1" kern="0" cap="none" spc="0" normalizeH="0" baseline="0" noProof="0" dirty="0">
                <a:latin typeface="+mn-lt"/>
                <a:ea typeface="+mn-ea"/>
                <a:cs typeface="+mn-cs"/>
              </a:rPr>
              <a:t>a[2]</a:t>
            </a:r>
            <a:endParaRPr kumimoji="1" lang="en-US" altLang="zh-CN" sz="32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Tx/>
              <a:buNone/>
              <a:defRPr/>
            </a:pPr>
            <a:r>
              <a:rPr kumimoji="1" lang="en-US" altLang="zh-CN" sz="3200" b="1" kern="0" cap="none" spc="0" normalizeH="0" baseline="0" noProof="0" dirty="0">
                <a:latin typeface="+mn-lt"/>
                <a:ea typeface="+mn-ea"/>
                <a:cs typeface="+mn-cs"/>
              </a:rPr>
              <a:t>a[3]</a:t>
            </a:r>
            <a:endParaRPr kumimoji="1" lang="en-US" altLang="zh-CN" sz="32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Tx/>
              <a:buNone/>
              <a:defRPr/>
            </a:pPr>
            <a:r>
              <a:rPr kumimoji="1" lang="en-US" altLang="zh-CN" sz="3200" b="1" kern="0" cap="none" spc="0" normalizeH="0" baseline="0" noProof="0" dirty="0">
                <a:latin typeface="+mn-lt"/>
                <a:ea typeface="+mn-ea"/>
                <a:cs typeface="+mn-cs"/>
              </a:rPr>
              <a:t>a[4]</a:t>
            </a:r>
            <a:endParaRPr kumimoji="1" lang="en-US" altLang="zh-CN" sz="32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Tx/>
              <a:buNone/>
              <a:defRPr/>
            </a:pPr>
            <a:r>
              <a:rPr kumimoji="1" lang="en-US" altLang="zh-CN" sz="3200" b="1" kern="0" cap="none" spc="0" normalizeH="0" baseline="0" noProof="0" dirty="0">
                <a:latin typeface="+mn-lt"/>
                <a:ea typeface="+mn-ea"/>
                <a:cs typeface="+mn-cs"/>
              </a:rPr>
              <a:t>a[5]</a:t>
            </a:r>
            <a:endParaRPr kumimoji="1" lang="en-US" altLang="zh-CN" sz="3200" b="1" kern="0" cap="none" spc="0" normalizeH="0" baseline="0" noProof="0" dirty="0">
              <a:latin typeface="+mn-lt"/>
              <a:ea typeface="+mn-ea"/>
              <a:cs typeface="+mn-cs"/>
            </a:endParaRPr>
          </a:p>
        </p:txBody>
      </p:sp>
      <p:sp>
        <p:nvSpPr>
          <p:cNvPr id="40" name="TextBox 39"/>
          <p:cNvSpPr txBox="1"/>
          <p:nvPr/>
        </p:nvSpPr>
        <p:spPr>
          <a:xfrm>
            <a:off x="3595688" y="215900"/>
            <a:ext cx="5931535" cy="1568450"/>
          </a:xfrm>
          <a:prstGeom prst="rect">
            <a:avLst/>
          </a:prstGeom>
          <a:solidFill>
            <a:srgbClr val="FFCCFF"/>
          </a:solidFill>
          <a:ln w="9525">
            <a:noFill/>
          </a:ln>
        </p:spPr>
        <p:txBody>
          <a:bodyPr wrap="none">
            <a:spAutoFit/>
          </a:bodyPr>
          <a:p>
            <a:r>
              <a:rPr lang="en-US" altLang="zh-CN" sz="3200" b="1" dirty="0">
                <a:latin typeface="Arial" panose="020B0604020202020204" pitchFamily="34" charset="0"/>
              </a:rPr>
              <a:t>for(i=0;i&lt;</a:t>
            </a:r>
            <a:r>
              <a:rPr lang="en-US" altLang="zh-CN" sz="3200" b="1" dirty="0">
                <a:solidFill>
                  <a:srgbClr val="FF0000"/>
                </a:solidFill>
                <a:latin typeface="Arial" panose="020B0604020202020204" pitchFamily="34" charset="0"/>
              </a:rPr>
              <a:t>4</a:t>
            </a:r>
            <a:r>
              <a:rPr lang="en-US" altLang="zh-CN" sz="3200" b="1" dirty="0">
                <a:latin typeface="Arial" panose="020B0604020202020204" pitchFamily="34" charset="0"/>
              </a:rPr>
              <a:t>;i++)                   </a:t>
            </a:r>
            <a:endParaRPr lang="en-US" altLang="zh-CN" sz="3200" b="1" dirty="0">
              <a:latin typeface="Arial" panose="020B0604020202020204" pitchFamily="34" charset="0"/>
            </a:endParaRPr>
          </a:p>
          <a:p>
            <a:r>
              <a:rPr lang="en-US" altLang="zh-CN" sz="3200" b="1" dirty="0">
                <a:latin typeface="Arial" panose="020B0604020202020204" pitchFamily="34" charset="0"/>
              </a:rPr>
              <a:t>    if (a[i]&gt;a[i+1])     </a:t>
            </a:r>
            <a:endParaRPr lang="zh-CN" altLang="zh-CN" sz="3200" b="1" dirty="0">
              <a:latin typeface="Arial" panose="020B0604020202020204" pitchFamily="34" charset="0"/>
            </a:endParaRPr>
          </a:p>
          <a:p>
            <a:r>
              <a:rPr lang="en-US" altLang="zh-CN" sz="3200" b="1" dirty="0">
                <a:latin typeface="Arial" panose="020B0604020202020204" pitchFamily="34" charset="0"/>
              </a:rPr>
              <a:t>    { t=a[i];a[i]=a[i+1];a[i+1]=t; }</a:t>
            </a:r>
            <a:endParaRPr lang="zh-CN" altLang="en-US" sz="3200" b="1" dirty="0">
              <a:latin typeface="Arial" panose="020B0604020202020204" pitchFamily="34" charset="0"/>
            </a:endParaRPr>
          </a:p>
        </p:txBody>
      </p:sp>
      <p:pic>
        <p:nvPicPr>
          <p:cNvPr id="25619" name="图片 18"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slide(fromLeft)">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blinds(horizontal)">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17" presetClass="entr" presetSubtype="2"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p:cTn id="17" dur="500" fill="hold"/>
                                        <p:tgtEl>
                                          <p:spTgt spid="26"/>
                                        </p:tgtEl>
                                        <p:attrNameLst>
                                          <p:attrName>ppt_x</p:attrName>
                                        </p:attrNameLst>
                                      </p:cBhvr>
                                      <p:tavLst>
                                        <p:tav tm="0">
                                          <p:val>
                                            <p:strVal val="#ppt_x+#ppt_w/2"/>
                                          </p:val>
                                        </p:tav>
                                        <p:tav tm="100000">
                                          <p:val>
                                            <p:strVal val="#ppt_x"/>
                                          </p:val>
                                        </p:tav>
                                      </p:tavLst>
                                    </p:anim>
                                    <p:anim calcmode="lin" valueType="num">
                                      <p:cBhvr>
                                        <p:cTn id="18" dur="500" fill="hold"/>
                                        <p:tgtEl>
                                          <p:spTgt spid="26"/>
                                        </p:tgtEl>
                                        <p:attrNameLst>
                                          <p:attrName>ppt_y</p:attrName>
                                        </p:attrNameLst>
                                      </p:cBhvr>
                                      <p:tavLst>
                                        <p:tav tm="0">
                                          <p:val>
                                            <p:strVal val="#ppt_y"/>
                                          </p:val>
                                        </p:tav>
                                        <p:tav tm="100000">
                                          <p:val>
                                            <p:strVal val="#ppt_y"/>
                                          </p:val>
                                        </p:tav>
                                      </p:tavLst>
                                    </p:anim>
                                    <p:anim calcmode="lin" valueType="num">
                                      <p:cBhvr>
                                        <p:cTn id="19" dur="500" fill="hold"/>
                                        <p:tgtEl>
                                          <p:spTgt spid="26"/>
                                        </p:tgtEl>
                                        <p:attrNameLst>
                                          <p:attrName>ppt_w</p:attrName>
                                        </p:attrNameLst>
                                      </p:cBhvr>
                                      <p:tavLst>
                                        <p:tav tm="0">
                                          <p:val>
                                            <p:fltVal val="0.000000"/>
                                          </p:val>
                                        </p:tav>
                                        <p:tav tm="100000">
                                          <p:val>
                                            <p:strVal val="#ppt_w"/>
                                          </p:val>
                                        </p:tav>
                                      </p:tavLst>
                                    </p:anim>
                                    <p:anim calcmode="lin" valueType="num">
                                      <p:cBhvr>
                                        <p:cTn id="20" dur="500" fill="hold"/>
                                        <p:tgtEl>
                                          <p:spTgt spid="26"/>
                                        </p:tgtEl>
                                        <p:attrNameLst>
                                          <p:attrName>ppt_h</p:attrName>
                                        </p:attrNameLst>
                                      </p:cBhvr>
                                      <p:tavLst>
                                        <p:tav tm="0">
                                          <p:val>
                                            <p:strVal val="#ppt_h"/>
                                          </p:val>
                                        </p:tav>
                                        <p:tav tm="100000">
                                          <p:val>
                                            <p:strVal val="#ppt_h"/>
                                          </p:val>
                                        </p:tav>
                                      </p:tavLst>
                                    </p:anim>
                                  </p:childTnLst>
                                </p:cTn>
                              </p:par>
                            </p:childTnLst>
                          </p:cTn>
                        </p:par>
                        <p:par>
                          <p:cTn id="21" fill="hold">
                            <p:stCondLst>
                              <p:cond delay="500"/>
                            </p:stCondLst>
                            <p:childTnLst>
                              <p:par>
                                <p:cTn id="22" presetID="3" presetClass="entr" presetSubtype="10"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blinds(horizontal)">
                                      <p:cBhvr>
                                        <p:cTn id="24" dur="500"/>
                                        <p:tgtEl>
                                          <p:spTgt spid="24"/>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blinds(horizontal)">
                                      <p:cBhvr>
                                        <p:cTn id="29" dur="500"/>
                                        <p:tgtEl>
                                          <p:spTgt spid="27"/>
                                        </p:tgtEl>
                                      </p:cBhvr>
                                    </p:animEffect>
                                  </p:childTnLst>
                                </p:cTn>
                              </p:par>
                            </p:childTnLst>
                          </p:cTn>
                        </p:par>
                      </p:childTnLst>
                    </p:cTn>
                  </p:par>
                  <p:par>
                    <p:cTn id="30" fill="hold">
                      <p:stCondLst>
                        <p:cond delay="indefinite"/>
                      </p:stCondLst>
                      <p:childTnLst>
                        <p:par>
                          <p:cTn id="31" fill="hold">
                            <p:stCondLst>
                              <p:cond delay="0"/>
                            </p:stCondLst>
                            <p:childTnLst>
                              <p:par>
                                <p:cTn id="32" presetID="17" presetClass="entr" presetSubtype="2" fill="hold" nodeType="click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p:cTn id="34" dur="500" fill="hold"/>
                                        <p:tgtEl>
                                          <p:spTgt spid="28"/>
                                        </p:tgtEl>
                                        <p:attrNameLst>
                                          <p:attrName>ppt_x</p:attrName>
                                        </p:attrNameLst>
                                      </p:cBhvr>
                                      <p:tavLst>
                                        <p:tav tm="0">
                                          <p:val>
                                            <p:strVal val="#ppt_x+#ppt_w/2"/>
                                          </p:val>
                                        </p:tav>
                                        <p:tav tm="100000">
                                          <p:val>
                                            <p:strVal val="#ppt_x"/>
                                          </p:val>
                                        </p:tav>
                                      </p:tavLst>
                                    </p:anim>
                                    <p:anim calcmode="lin" valueType="num">
                                      <p:cBhvr>
                                        <p:cTn id="35" dur="500" fill="hold"/>
                                        <p:tgtEl>
                                          <p:spTgt spid="28"/>
                                        </p:tgtEl>
                                        <p:attrNameLst>
                                          <p:attrName>ppt_y</p:attrName>
                                        </p:attrNameLst>
                                      </p:cBhvr>
                                      <p:tavLst>
                                        <p:tav tm="0">
                                          <p:val>
                                            <p:strVal val="#ppt_y"/>
                                          </p:val>
                                        </p:tav>
                                        <p:tav tm="100000">
                                          <p:val>
                                            <p:strVal val="#ppt_y"/>
                                          </p:val>
                                        </p:tav>
                                      </p:tavLst>
                                    </p:anim>
                                    <p:anim calcmode="lin" valueType="num">
                                      <p:cBhvr>
                                        <p:cTn id="36" dur="500" fill="hold"/>
                                        <p:tgtEl>
                                          <p:spTgt spid="28"/>
                                        </p:tgtEl>
                                        <p:attrNameLst>
                                          <p:attrName>ppt_w</p:attrName>
                                        </p:attrNameLst>
                                      </p:cBhvr>
                                      <p:tavLst>
                                        <p:tav tm="0">
                                          <p:val>
                                            <p:fltVal val="0.000000"/>
                                          </p:val>
                                        </p:tav>
                                        <p:tav tm="100000">
                                          <p:val>
                                            <p:strVal val="#ppt_w"/>
                                          </p:val>
                                        </p:tav>
                                      </p:tavLst>
                                    </p:anim>
                                    <p:anim calcmode="lin" valueType="num">
                                      <p:cBhvr>
                                        <p:cTn id="37" dur="500" fill="hold"/>
                                        <p:tgtEl>
                                          <p:spTgt spid="28"/>
                                        </p:tgtEl>
                                        <p:attrNameLst>
                                          <p:attrName>ppt_h</p:attrName>
                                        </p:attrNameLst>
                                      </p:cBhvr>
                                      <p:tavLst>
                                        <p:tav tm="0">
                                          <p:val>
                                            <p:strVal val="#ppt_h"/>
                                          </p:val>
                                        </p:tav>
                                        <p:tav tm="100000">
                                          <p:val>
                                            <p:strVal val="#ppt_h"/>
                                          </p:val>
                                        </p:tav>
                                      </p:tavLst>
                                    </p:anim>
                                  </p:childTnLst>
                                </p:cTn>
                              </p:par>
                            </p:childTnLst>
                          </p:cTn>
                        </p:par>
                        <p:par>
                          <p:cTn id="38" fill="hold">
                            <p:stCondLst>
                              <p:cond delay="500"/>
                            </p:stCondLst>
                            <p:childTnLst>
                              <p:par>
                                <p:cTn id="39" presetID="3" presetClass="entr" presetSubtype="10"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blinds(horizontal)">
                                      <p:cBhvr>
                                        <p:cTn id="41" dur="500"/>
                                        <p:tgtEl>
                                          <p:spTgt spid="29"/>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blinds(horizontal)">
                                      <p:cBhvr>
                                        <p:cTn id="46" dur="500"/>
                                        <p:tgtEl>
                                          <p:spTgt spid="30"/>
                                        </p:tgtEl>
                                      </p:cBhvr>
                                    </p:animEffect>
                                  </p:childTnLst>
                                </p:cTn>
                              </p:par>
                            </p:childTnLst>
                          </p:cTn>
                        </p:par>
                      </p:childTnLst>
                    </p:cTn>
                  </p:par>
                  <p:par>
                    <p:cTn id="47" fill="hold">
                      <p:stCondLst>
                        <p:cond delay="indefinite"/>
                      </p:stCondLst>
                      <p:childTnLst>
                        <p:par>
                          <p:cTn id="48" fill="hold">
                            <p:stCondLst>
                              <p:cond delay="0"/>
                            </p:stCondLst>
                            <p:childTnLst>
                              <p:par>
                                <p:cTn id="49" presetID="17" presetClass="entr" presetSubtype="2" fill="hold" nodeType="clickEffect">
                                  <p:stCondLst>
                                    <p:cond delay="0"/>
                                  </p:stCondLst>
                                  <p:childTnLst>
                                    <p:set>
                                      <p:cBhvr>
                                        <p:cTn id="50" dur="1" fill="hold">
                                          <p:stCondLst>
                                            <p:cond delay="0"/>
                                          </p:stCondLst>
                                        </p:cTn>
                                        <p:tgtEl>
                                          <p:spTgt spid="31"/>
                                        </p:tgtEl>
                                        <p:attrNameLst>
                                          <p:attrName>style.visibility</p:attrName>
                                        </p:attrNameLst>
                                      </p:cBhvr>
                                      <p:to>
                                        <p:strVal val="visible"/>
                                      </p:to>
                                    </p:set>
                                    <p:anim calcmode="lin" valueType="num">
                                      <p:cBhvr>
                                        <p:cTn id="51" dur="500" fill="hold"/>
                                        <p:tgtEl>
                                          <p:spTgt spid="31"/>
                                        </p:tgtEl>
                                        <p:attrNameLst>
                                          <p:attrName>ppt_x</p:attrName>
                                        </p:attrNameLst>
                                      </p:cBhvr>
                                      <p:tavLst>
                                        <p:tav tm="0">
                                          <p:val>
                                            <p:strVal val="#ppt_x+#ppt_w/2"/>
                                          </p:val>
                                        </p:tav>
                                        <p:tav tm="100000">
                                          <p:val>
                                            <p:strVal val="#ppt_x"/>
                                          </p:val>
                                        </p:tav>
                                      </p:tavLst>
                                    </p:anim>
                                    <p:anim calcmode="lin" valueType="num">
                                      <p:cBhvr>
                                        <p:cTn id="52" dur="500" fill="hold"/>
                                        <p:tgtEl>
                                          <p:spTgt spid="31"/>
                                        </p:tgtEl>
                                        <p:attrNameLst>
                                          <p:attrName>ppt_y</p:attrName>
                                        </p:attrNameLst>
                                      </p:cBhvr>
                                      <p:tavLst>
                                        <p:tav tm="0">
                                          <p:val>
                                            <p:strVal val="#ppt_y"/>
                                          </p:val>
                                        </p:tav>
                                        <p:tav tm="100000">
                                          <p:val>
                                            <p:strVal val="#ppt_y"/>
                                          </p:val>
                                        </p:tav>
                                      </p:tavLst>
                                    </p:anim>
                                    <p:anim calcmode="lin" valueType="num">
                                      <p:cBhvr>
                                        <p:cTn id="53" dur="500" fill="hold"/>
                                        <p:tgtEl>
                                          <p:spTgt spid="31"/>
                                        </p:tgtEl>
                                        <p:attrNameLst>
                                          <p:attrName>ppt_w</p:attrName>
                                        </p:attrNameLst>
                                      </p:cBhvr>
                                      <p:tavLst>
                                        <p:tav tm="0">
                                          <p:val>
                                            <p:fltVal val="0.000000"/>
                                          </p:val>
                                        </p:tav>
                                        <p:tav tm="100000">
                                          <p:val>
                                            <p:strVal val="#ppt_w"/>
                                          </p:val>
                                        </p:tav>
                                      </p:tavLst>
                                    </p:anim>
                                    <p:anim calcmode="lin" valueType="num">
                                      <p:cBhvr>
                                        <p:cTn id="54" dur="500" fill="hold"/>
                                        <p:tgtEl>
                                          <p:spTgt spid="31"/>
                                        </p:tgtEl>
                                        <p:attrNameLst>
                                          <p:attrName>ppt_h</p:attrName>
                                        </p:attrNameLst>
                                      </p:cBhvr>
                                      <p:tavLst>
                                        <p:tav tm="0">
                                          <p:val>
                                            <p:strVal val="#ppt_h"/>
                                          </p:val>
                                        </p:tav>
                                        <p:tav tm="100000">
                                          <p:val>
                                            <p:strVal val="#ppt_h"/>
                                          </p:val>
                                        </p:tav>
                                      </p:tavLst>
                                    </p:anim>
                                  </p:childTnLst>
                                </p:cTn>
                              </p:par>
                            </p:childTnLst>
                          </p:cTn>
                        </p:par>
                        <p:par>
                          <p:cTn id="55" fill="hold">
                            <p:stCondLst>
                              <p:cond delay="500"/>
                            </p:stCondLst>
                            <p:childTnLst>
                              <p:par>
                                <p:cTn id="56" presetID="3" presetClass="entr" presetSubtype="10" fill="hold" grpId="0" nodeType="after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blinds(horizontal)">
                                      <p:cBhvr>
                                        <p:cTn id="58" dur="500"/>
                                        <p:tgtEl>
                                          <p:spTgt spid="32"/>
                                        </p:tgtEl>
                                      </p:cBhvr>
                                    </p:animEffect>
                                  </p:childTnLst>
                                </p:cTn>
                              </p:par>
                            </p:childTnLst>
                          </p:cTn>
                        </p:par>
                      </p:childTnLst>
                    </p:cTn>
                  </p:par>
                  <p:par>
                    <p:cTn id="59" fill="hold">
                      <p:stCondLst>
                        <p:cond delay="indefinite"/>
                      </p:stCondLst>
                      <p:childTnLst>
                        <p:par>
                          <p:cTn id="60" fill="hold">
                            <p:stCondLst>
                              <p:cond delay="0"/>
                            </p:stCondLst>
                            <p:childTnLst>
                              <p:par>
                                <p:cTn id="61" presetID="3" presetClass="entr" presetSubtype="10" fill="hold" grpId="0" nodeType="click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blinds(horizontal)">
                                      <p:cBhvr>
                                        <p:cTn id="63" dur="500"/>
                                        <p:tgtEl>
                                          <p:spTgt spid="33"/>
                                        </p:tgtEl>
                                      </p:cBhvr>
                                    </p:animEffect>
                                  </p:childTnLst>
                                </p:cTn>
                              </p:par>
                            </p:childTnLst>
                          </p:cTn>
                        </p:par>
                      </p:childTnLst>
                    </p:cTn>
                  </p:par>
                  <p:par>
                    <p:cTn id="64" fill="hold">
                      <p:stCondLst>
                        <p:cond delay="indefinite"/>
                      </p:stCondLst>
                      <p:childTnLst>
                        <p:par>
                          <p:cTn id="65" fill="hold">
                            <p:stCondLst>
                              <p:cond delay="0"/>
                            </p:stCondLst>
                            <p:childTnLst>
                              <p:par>
                                <p:cTn id="66" presetID="17" presetClass="entr" presetSubtype="2" fill="hold" nodeType="clickEffect">
                                  <p:stCondLst>
                                    <p:cond delay="0"/>
                                  </p:stCondLst>
                                  <p:childTnLst>
                                    <p:set>
                                      <p:cBhvr>
                                        <p:cTn id="67" dur="1" fill="hold">
                                          <p:stCondLst>
                                            <p:cond delay="0"/>
                                          </p:stCondLst>
                                        </p:cTn>
                                        <p:tgtEl>
                                          <p:spTgt spid="34"/>
                                        </p:tgtEl>
                                        <p:attrNameLst>
                                          <p:attrName>style.visibility</p:attrName>
                                        </p:attrNameLst>
                                      </p:cBhvr>
                                      <p:to>
                                        <p:strVal val="visible"/>
                                      </p:to>
                                    </p:set>
                                    <p:anim calcmode="lin" valueType="num">
                                      <p:cBhvr>
                                        <p:cTn id="68" dur="500" fill="hold"/>
                                        <p:tgtEl>
                                          <p:spTgt spid="34"/>
                                        </p:tgtEl>
                                        <p:attrNameLst>
                                          <p:attrName>ppt_x</p:attrName>
                                        </p:attrNameLst>
                                      </p:cBhvr>
                                      <p:tavLst>
                                        <p:tav tm="0">
                                          <p:val>
                                            <p:strVal val="#ppt_x+#ppt_w/2"/>
                                          </p:val>
                                        </p:tav>
                                        <p:tav tm="100000">
                                          <p:val>
                                            <p:strVal val="#ppt_x"/>
                                          </p:val>
                                        </p:tav>
                                      </p:tavLst>
                                    </p:anim>
                                    <p:anim calcmode="lin" valueType="num">
                                      <p:cBhvr>
                                        <p:cTn id="69" dur="500" fill="hold"/>
                                        <p:tgtEl>
                                          <p:spTgt spid="34"/>
                                        </p:tgtEl>
                                        <p:attrNameLst>
                                          <p:attrName>ppt_y</p:attrName>
                                        </p:attrNameLst>
                                      </p:cBhvr>
                                      <p:tavLst>
                                        <p:tav tm="0">
                                          <p:val>
                                            <p:strVal val="#ppt_y"/>
                                          </p:val>
                                        </p:tav>
                                        <p:tav tm="100000">
                                          <p:val>
                                            <p:strVal val="#ppt_y"/>
                                          </p:val>
                                        </p:tav>
                                      </p:tavLst>
                                    </p:anim>
                                    <p:anim calcmode="lin" valueType="num">
                                      <p:cBhvr>
                                        <p:cTn id="70" dur="500" fill="hold"/>
                                        <p:tgtEl>
                                          <p:spTgt spid="34"/>
                                        </p:tgtEl>
                                        <p:attrNameLst>
                                          <p:attrName>ppt_w</p:attrName>
                                        </p:attrNameLst>
                                      </p:cBhvr>
                                      <p:tavLst>
                                        <p:tav tm="0">
                                          <p:val>
                                            <p:fltVal val="0.000000"/>
                                          </p:val>
                                        </p:tav>
                                        <p:tav tm="100000">
                                          <p:val>
                                            <p:strVal val="#ppt_w"/>
                                          </p:val>
                                        </p:tav>
                                      </p:tavLst>
                                    </p:anim>
                                    <p:anim calcmode="lin" valueType="num">
                                      <p:cBhvr>
                                        <p:cTn id="71" dur="500" fill="hold"/>
                                        <p:tgtEl>
                                          <p:spTgt spid="34"/>
                                        </p:tgtEl>
                                        <p:attrNameLst>
                                          <p:attrName>ppt_h</p:attrName>
                                        </p:attrNameLst>
                                      </p:cBhvr>
                                      <p:tavLst>
                                        <p:tav tm="0">
                                          <p:val>
                                            <p:strVal val="#ppt_h"/>
                                          </p:val>
                                        </p:tav>
                                        <p:tav tm="100000">
                                          <p:val>
                                            <p:strVal val="#ppt_h"/>
                                          </p:val>
                                        </p:tav>
                                      </p:tavLst>
                                    </p:anim>
                                  </p:childTnLst>
                                </p:cTn>
                              </p:par>
                            </p:childTnLst>
                          </p:cTn>
                        </p:par>
                        <p:par>
                          <p:cTn id="72" fill="hold">
                            <p:stCondLst>
                              <p:cond delay="500"/>
                            </p:stCondLst>
                            <p:childTnLst>
                              <p:par>
                                <p:cTn id="73" presetID="3" presetClass="entr" presetSubtype="10" fill="hold" grpId="0" nodeType="afterEffect">
                                  <p:stCondLst>
                                    <p:cond delay="0"/>
                                  </p:stCondLst>
                                  <p:childTnLst>
                                    <p:set>
                                      <p:cBhvr>
                                        <p:cTn id="74" dur="1" fill="hold">
                                          <p:stCondLst>
                                            <p:cond delay="0"/>
                                          </p:stCondLst>
                                        </p:cTn>
                                        <p:tgtEl>
                                          <p:spTgt spid="35"/>
                                        </p:tgtEl>
                                        <p:attrNameLst>
                                          <p:attrName>style.visibility</p:attrName>
                                        </p:attrNameLst>
                                      </p:cBhvr>
                                      <p:to>
                                        <p:strVal val="visible"/>
                                      </p:to>
                                    </p:set>
                                    <p:animEffect transition="in" filter="blinds(horizontal)">
                                      <p:cBhvr>
                                        <p:cTn id="75" dur="500"/>
                                        <p:tgtEl>
                                          <p:spTgt spid="35"/>
                                        </p:tgtEl>
                                      </p:cBhvr>
                                    </p:animEffect>
                                  </p:childTnLst>
                                </p:cTn>
                              </p:par>
                            </p:childTnLst>
                          </p:cTn>
                        </p:par>
                      </p:childTnLst>
                    </p:cTn>
                  </p:par>
                  <p:par>
                    <p:cTn id="76" fill="hold">
                      <p:stCondLst>
                        <p:cond delay="indefinite"/>
                      </p:stCondLst>
                      <p:childTnLst>
                        <p:par>
                          <p:cTn id="77" fill="hold">
                            <p:stCondLst>
                              <p:cond delay="0"/>
                            </p:stCondLst>
                            <p:childTnLst>
                              <p:par>
                                <p:cTn id="78" presetID="3" presetClass="entr" presetSubtype="10" fill="hold" grpId="0" nodeType="clickEffect">
                                  <p:stCondLst>
                                    <p:cond delay="0"/>
                                  </p:stCondLst>
                                  <p:childTnLst>
                                    <p:set>
                                      <p:cBhvr>
                                        <p:cTn id="79" dur="1" fill="hold">
                                          <p:stCondLst>
                                            <p:cond delay="0"/>
                                          </p:stCondLst>
                                        </p:cTn>
                                        <p:tgtEl>
                                          <p:spTgt spid="36"/>
                                        </p:tgtEl>
                                        <p:attrNameLst>
                                          <p:attrName>style.visibility</p:attrName>
                                        </p:attrNameLst>
                                      </p:cBhvr>
                                      <p:to>
                                        <p:strVal val="visible"/>
                                      </p:to>
                                    </p:set>
                                    <p:animEffect transition="in" filter="blinds(horizontal)">
                                      <p:cBhvr>
                                        <p:cTn id="80" dur="500"/>
                                        <p:tgtEl>
                                          <p:spTgt spid="36"/>
                                        </p:tgtEl>
                                      </p:cBhvr>
                                    </p:animEffect>
                                  </p:childTnLst>
                                </p:cTn>
                              </p:par>
                            </p:childTnLst>
                          </p:cTn>
                        </p:par>
                      </p:childTnLst>
                    </p:cTn>
                  </p:par>
                  <p:par>
                    <p:cTn id="81" fill="hold">
                      <p:stCondLst>
                        <p:cond delay="indefinite"/>
                      </p:stCondLst>
                      <p:childTnLst>
                        <p:par>
                          <p:cTn id="82" fill="hold">
                            <p:stCondLst>
                              <p:cond delay="0"/>
                            </p:stCondLst>
                            <p:childTnLst>
                              <p:par>
                                <p:cTn id="83" presetID="3" presetClass="entr" presetSubtype="10" fill="hold" grpId="0" nodeType="clickEffect">
                                  <p:stCondLst>
                                    <p:cond delay="0"/>
                                  </p:stCondLst>
                                  <p:childTnLst>
                                    <p:set>
                                      <p:cBhvr>
                                        <p:cTn id="84" dur="1" fill="hold">
                                          <p:stCondLst>
                                            <p:cond delay="0"/>
                                          </p:stCondLst>
                                        </p:cTn>
                                        <p:tgtEl>
                                          <p:spTgt spid="40"/>
                                        </p:tgtEl>
                                        <p:attrNameLst>
                                          <p:attrName>style.visibility</p:attrName>
                                        </p:attrNameLst>
                                      </p:cBhvr>
                                      <p:to>
                                        <p:strVal val="visible"/>
                                      </p:to>
                                    </p:set>
                                    <p:animEffect transition="in" filter="blinds(horizontal)">
                                      <p:cBhvr>
                                        <p:cTn id="8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bldLvl="0" animBg="1"/>
      <p:bldP spid="27" grpId="0" bldLvl="0" animBg="1"/>
      <p:bldP spid="29" grpId="0"/>
      <p:bldP spid="30" grpId="0" bldLvl="0" animBg="1"/>
      <p:bldP spid="32" grpId="0"/>
      <p:bldP spid="33" grpId="0" bldLvl="0" animBg="1"/>
      <p:bldP spid="35" grpId="0"/>
      <p:bldP spid="36" grpId="0" bldLvl="0" animBg="1"/>
      <p:bldP spid="40"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3" name="直接连接符 22"/>
          <p:cNvCxnSpPr/>
          <p:nvPr/>
        </p:nvCxnSpPr>
        <p:spPr>
          <a:xfrm>
            <a:off x="4310063" y="4714875"/>
            <a:ext cx="5143500" cy="0"/>
          </a:xfrm>
          <a:prstGeom prst="line">
            <a:avLst/>
          </a:prstGeom>
          <a:ln w="38100" cap="flat" cmpd="sng">
            <a:solidFill>
              <a:schemeClr val="tx1"/>
            </a:solidFill>
            <a:prstDash val="solid"/>
            <a:miter/>
            <a:headEnd type="none" w="med" len="med"/>
            <a:tailEnd type="none" w="med" len="med"/>
          </a:ln>
        </p:spPr>
      </p:cxnSp>
      <p:sp>
        <p:nvSpPr>
          <p:cNvPr id="35" name="Rectangle 3"/>
          <p:cNvSpPr txBox="1">
            <a:spLocks noChangeArrowheads="1"/>
          </p:cNvSpPr>
          <p:nvPr/>
        </p:nvSpPr>
        <p:spPr bwMode="auto">
          <a:xfrm>
            <a:off x="5095875" y="1928813"/>
            <a:ext cx="714375" cy="4143375"/>
          </a:xfrm>
          <a:prstGeom prst="rect">
            <a:avLst/>
          </a:prstGeom>
          <a:noFill/>
          <a:ln w="9525">
            <a:noFill/>
            <a:miter lim="800000"/>
          </a:ln>
        </p:spPr>
        <p:txBody>
          <a:bodyPr/>
          <a:p>
            <a:pPr marL="342900" indent="-342900" eaLnBrk="0" hangingPunct="0">
              <a:lnSpc>
                <a:spcPct val="120000"/>
              </a:lnSpc>
              <a:spcBef>
                <a:spcPct val="20000"/>
              </a:spcBef>
              <a:buFont typeface="Wingdings" panose="05000000000000000000" pitchFamily="2" charset="2"/>
              <a:buNone/>
            </a:pPr>
            <a:r>
              <a:rPr lang="en-US" altLang="zh-CN" sz="3200" b="1" dirty="0">
                <a:solidFill>
                  <a:srgbClr val="9D138D"/>
                </a:solidFill>
                <a:latin typeface="Verdana" panose="020B0604030504040204" pitchFamily="34" charset="0"/>
              </a:rPr>
              <a:t>5</a:t>
            </a:r>
            <a:endParaRPr lang="en-US" altLang="zh-CN" sz="3200" b="1" dirty="0">
              <a:solidFill>
                <a:srgbClr val="9D138D"/>
              </a:solidFill>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4</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2</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0</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solidFill>
                  <a:srgbClr val="9D138D"/>
                </a:solidFill>
                <a:latin typeface="Verdana" panose="020B0604030504040204" pitchFamily="34" charset="0"/>
              </a:rPr>
              <a:t>8</a:t>
            </a:r>
            <a:endParaRPr lang="en-US" altLang="zh-CN" sz="3200" b="1" dirty="0">
              <a:solidFill>
                <a:srgbClr val="9D138D"/>
              </a:solidFill>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solidFill>
                  <a:srgbClr val="9D138D"/>
                </a:solidFill>
                <a:latin typeface="Verdana" panose="020B0604030504040204" pitchFamily="34" charset="0"/>
              </a:rPr>
              <a:t>9</a:t>
            </a:r>
            <a:endParaRPr lang="zh-CN" altLang="zh-CN" sz="3200" b="1" dirty="0">
              <a:solidFill>
                <a:srgbClr val="9D138D"/>
              </a:solidFill>
              <a:latin typeface="Verdana" panose="020B0604030504040204" pitchFamily="34" charset="0"/>
            </a:endParaRPr>
          </a:p>
        </p:txBody>
      </p:sp>
      <p:sp>
        <p:nvSpPr>
          <p:cNvPr id="17" name="流程图: 过程 16"/>
          <p:cNvSpPr/>
          <p:nvPr/>
        </p:nvSpPr>
        <p:spPr>
          <a:xfrm>
            <a:off x="5072063" y="1925638"/>
            <a:ext cx="571500" cy="1285875"/>
          </a:xfrm>
          <a:prstGeom prst="flowChartProcess">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9" name="任意多边形 18"/>
          <p:cNvSpPr/>
          <p:nvPr/>
        </p:nvSpPr>
        <p:spPr>
          <a:xfrm>
            <a:off x="5518150" y="2238375"/>
            <a:ext cx="220663" cy="739775"/>
          </a:xfrm>
          <a:custGeom>
            <a:avLst/>
            <a:gdLst>
              <a:gd name="txL" fmla="*/ 0 w 221293"/>
              <a:gd name="txT" fmla="*/ 0 h 739036"/>
              <a:gd name="txR" fmla="*/ 221293 w 221293"/>
              <a:gd name="txB" fmla="*/ 739036 h 739036"/>
            </a:gdLst>
            <a:ahLst/>
            <a:cxnLst>
              <a:cxn ang="0">
                <a:pos x="49677" y="741255"/>
              </a:cxn>
              <a:cxn ang="0">
                <a:pos x="211129" y="301528"/>
              </a:cxn>
              <a:cxn ang="0">
                <a:pos x="0" y="0"/>
              </a:cxn>
            </a:cxnLst>
            <a:rect l="txL" t="txT" r="txR" b="txB"/>
            <a:pathLst>
              <a:path w="221293" h="739036">
                <a:moveTo>
                  <a:pt x="50104" y="739036"/>
                </a:moveTo>
                <a:cubicBezTo>
                  <a:pt x="135698" y="581417"/>
                  <a:pt x="221293" y="423798"/>
                  <a:pt x="212942" y="300625"/>
                </a:cubicBezTo>
                <a:cubicBezTo>
                  <a:pt x="204591" y="177452"/>
                  <a:pt x="102295" y="88726"/>
                  <a:pt x="0" y="0"/>
                </a:cubicBezTo>
              </a:path>
            </a:pathLst>
          </a:custGeom>
          <a:solidFill>
            <a:schemeClr val="accent1">
              <a:alpha val="100000"/>
            </a:schemeClr>
          </a:solidFill>
          <a:ln w="38100" cap="flat" cmpd="sng">
            <a:solidFill>
              <a:srgbClr val="0000CC">
                <a:alpha val="100000"/>
              </a:srgbClr>
            </a:solidFill>
            <a:prstDash val="solid"/>
            <a:miter lim="800000"/>
            <a:headEnd type="arrow" w="med" len="med"/>
            <a:tailEnd type="arrow" w="med" len="med"/>
          </a:ln>
        </p:spPr>
        <p:txBody>
          <a:bodyPr/>
          <a:p>
            <a:endParaRPr lang="zh-CN" altLang="en-US"/>
          </a:p>
        </p:txBody>
      </p:sp>
      <p:sp>
        <p:nvSpPr>
          <p:cNvPr id="20" name="Rectangle 3"/>
          <p:cNvSpPr txBox="1">
            <a:spLocks noChangeArrowheads="1"/>
          </p:cNvSpPr>
          <p:nvPr/>
        </p:nvSpPr>
        <p:spPr bwMode="auto">
          <a:xfrm>
            <a:off x="6096000" y="1928813"/>
            <a:ext cx="714375" cy="4143375"/>
          </a:xfrm>
          <a:prstGeom prst="rect">
            <a:avLst/>
          </a:prstGeom>
          <a:noFill/>
          <a:ln w="9525">
            <a:noFill/>
            <a:miter lim="800000"/>
          </a:ln>
        </p:spPr>
        <p:txBody>
          <a:bodyPr/>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4</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solidFill>
                  <a:srgbClr val="9D138D"/>
                </a:solidFill>
                <a:latin typeface="Verdana" panose="020B0604030504040204" pitchFamily="34" charset="0"/>
              </a:rPr>
              <a:t>5</a:t>
            </a:r>
            <a:endParaRPr lang="en-US" altLang="zh-CN" sz="3200" b="1" dirty="0">
              <a:solidFill>
                <a:srgbClr val="9D138D"/>
              </a:solidFill>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2</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0</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solidFill>
                  <a:srgbClr val="9D138D"/>
                </a:solidFill>
                <a:latin typeface="Verdana" panose="020B0604030504040204" pitchFamily="34" charset="0"/>
              </a:rPr>
              <a:t>8</a:t>
            </a:r>
            <a:endParaRPr lang="en-US" altLang="zh-CN" sz="3200" b="1" dirty="0">
              <a:solidFill>
                <a:srgbClr val="9D138D"/>
              </a:solidFill>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solidFill>
                  <a:srgbClr val="9D138D"/>
                </a:solidFill>
                <a:latin typeface="Verdana" panose="020B0604030504040204" pitchFamily="34" charset="0"/>
              </a:rPr>
              <a:t>9</a:t>
            </a:r>
            <a:endParaRPr lang="zh-CN" altLang="zh-CN" sz="3200" b="1" dirty="0">
              <a:solidFill>
                <a:srgbClr val="9D138D"/>
              </a:solidFill>
              <a:latin typeface="Verdana" panose="020B0604030504040204" pitchFamily="34" charset="0"/>
            </a:endParaRPr>
          </a:p>
        </p:txBody>
      </p:sp>
      <p:sp>
        <p:nvSpPr>
          <p:cNvPr id="21" name="流程图: 过程 20"/>
          <p:cNvSpPr/>
          <p:nvPr/>
        </p:nvSpPr>
        <p:spPr>
          <a:xfrm>
            <a:off x="6072188" y="2643188"/>
            <a:ext cx="571500" cy="1285875"/>
          </a:xfrm>
          <a:prstGeom prst="flowChartProcess">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22" name="任意多边形 21"/>
          <p:cNvSpPr/>
          <p:nvPr/>
        </p:nvSpPr>
        <p:spPr>
          <a:xfrm>
            <a:off x="6518275" y="2957513"/>
            <a:ext cx="220663" cy="738187"/>
          </a:xfrm>
          <a:custGeom>
            <a:avLst/>
            <a:gdLst>
              <a:gd name="txL" fmla="*/ 0 w 221293"/>
              <a:gd name="txT" fmla="*/ 0 h 739036"/>
              <a:gd name="txR" fmla="*/ 221293 w 221293"/>
              <a:gd name="txB" fmla="*/ 739036 h 739036"/>
            </a:gdLst>
            <a:ahLst/>
            <a:cxnLst>
              <a:cxn ang="0">
                <a:pos x="49677" y="736492"/>
              </a:cxn>
              <a:cxn ang="0">
                <a:pos x="211129" y="299590"/>
              </a:cxn>
              <a:cxn ang="0">
                <a:pos x="0" y="0"/>
              </a:cxn>
            </a:cxnLst>
            <a:rect l="txL" t="txT" r="txR" b="txB"/>
            <a:pathLst>
              <a:path w="221293" h="739036">
                <a:moveTo>
                  <a:pt x="50104" y="739036"/>
                </a:moveTo>
                <a:cubicBezTo>
                  <a:pt x="135698" y="581417"/>
                  <a:pt x="221293" y="423798"/>
                  <a:pt x="212942" y="300625"/>
                </a:cubicBezTo>
                <a:cubicBezTo>
                  <a:pt x="204591" y="177452"/>
                  <a:pt x="102295" y="88726"/>
                  <a:pt x="0" y="0"/>
                </a:cubicBezTo>
              </a:path>
            </a:pathLst>
          </a:custGeom>
          <a:solidFill>
            <a:schemeClr val="accent1">
              <a:alpha val="100000"/>
            </a:schemeClr>
          </a:solidFill>
          <a:ln w="38100" cap="flat" cmpd="sng">
            <a:solidFill>
              <a:srgbClr val="0000CC">
                <a:alpha val="100000"/>
              </a:srgbClr>
            </a:solidFill>
            <a:prstDash val="solid"/>
            <a:miter lim="800000"/>
            <a:headEnd type="arrow" w="med" len="med"/>
            <a:tailEnd type="arrow" w="med" len="med"/>
          </a:ln>
        </p:spPr>
        <p:txBody>
          <a:bodyPr/>
          <a:p>
            <a:endParaRPr lang="zh-CN" altLang="en-US"/>
          </a:p>
        </p:txBody>
      </p:sp>
      <p:sp>
        <p:nvSpPr>
          <p:cNvPr id="37" name="Rectangle 3"/>
          <p:cNvSpPr txBox="1">
            <a:spLocks noChangeArrowheads="1"/>
          </p:cNvSpPr>
          <p:nvPr/>
        </p:nvSpPr>
        <p:spPr bwMode="auto">
          <a:xfrm>
            <a:off x="7167563" y="1928813"/>
            <a:ext cx="714375" cy="4143375"/>
          </a:xfrm>
          <a:prstGeom prst="rect">
            <a:avLst/>
          </a:prstGeom>
          <a:noFill/>
          <a:ln w="9525">
            <a:noFill/>
            <a:miter lim="800000"/>
          </a:ln>
        </p:spPr>
        <p:txBody>
          <a:bodyPr/>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4</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2</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solidFill>
                  <a:srgbClr val="9D138D"/>
                </a:solidFill>
                <a:latin typeface="Verdana" panose="020B0604030504040204" pitchFamily="34" charset="0"/>
              </a:rPr>
              <a:t>5</a:t>
            </a:r>
            <a:endParaRPr lang="en-US" altLang="zh-CN" sz="3200" b="1" dirty="0">
              <a:solidFill>
                <a:srgbClr val="9D138D"/>
              </a:solidFill>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0</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solidFill>
                  <a:srgbClr val="9D138D"/>
                </a:solidFill>
                <a:latin typeface="Verdana" panose="020B0604030504040204" pitchFamily="34" charset="0"/>
              </a:rPr>
              <a:t>8</a:t>
            </a:r>
            <a:endParaRPr lang="en-US" altLang="zh-CN" sz="3200" b="1" dirty="0">
              <a:solidFill>
                <a:srgbClr val="9D138D"/>
              </a:solidFill>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solidFill>
                  <a:srgbClr val="9D138D"/>
                </a:solidFill>
                <a:latin typeface="Verdana" panose="020B0604030504040204" pitchFamily="34" charset="0"/>
              </a:rPr>
              <a:t>9</a:t>
            </a:r>
            <a:endParaRPr lang="zh-CN" altLang="zh-CN" sz="3200" b="1" dirty="0">
              <a:solidFill>
                <a:srgbClr val="9D138D"/>
              </a:solidFill>
              <a:latin typeface="Verdana" panose="020B0604030504040204" pitchFamily="34" charset="0"/>
            </a:endParaRPr>
          </a:p>
        </p:txBody>
      </p:sp>
      <p:sp>
        <p:nvSpPr>
          <p:cNvPr id="38" name="流程图: 过程 37"/>
          <p:cNvSpPr/>
          <p:nvPr/>
        </p:nvSpPr>
        <p:spPr>
          <a:xfrm>
            <a:off x="7143750" y="3286125"/>
            <a:ext cx="571500" cy="1285875"/>
          </a:xfrm>
          <a:prstGeom prst="flowChartProcess">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39" name="任意多边形 38"/>
          <p:cNvSpPr/>
          <p:nvPr/>
        </p:nvSpPr>
        <p:spPr>
          <a:xfrm>
            <a:off x="7589838" y="3600450"/>
            <a:ext cx="220662" cy="738188"/>
          </a:xfrm>
          <a:custGeom>
            <a:avLst/>
            <a:gdLst>
              <a:gd name="txL" fmla="*/ 0 w 221293"/>
              <a:gd name="txT" fmla="*/ 0 h 739036"/>
              <a:gd name="txR" fmla="*/ 221293 w 221293"/>
              <a:gd name="txB" fmla="*/ 739036 h 739036"/>
            </a:gdLst>
            <a:ahLst/>
            <a:cxnLst>
              <a:cxn ang="0">
                <a:pos x="49677" y="736495"/>
              </a:cxn>
              <a:cxn ang="0">
                <a:pos x="211126" y="299591"/>
              </a:cxn>
              <a:cxn ang="0">
                <a:pos x="0" y="0"/>
              </a:cxn>
            </a:cxnLst>
            <a:rect l="txL" t="txT" r="txR" b="txB"/>
            <a:pathLst>
              <a:path w="221293" h="739036">
                <a:moveTo>
                  <a:pt x="50104" y="739036"/>
                </a:moveTo>
                <a:cubicBezTo>
                  <a:pt x="135698" y="581417"/>
                  <a:pt x="221293" y="423798"/>
                  <a:pt x="212942" y="300625"/>
                </a:cubicBezTo>
                <a:cubicBezTo>
                  <a:pt x="204591" y="177452"/>
                  <a:pt x="102295" y="88726"/>
                  <a:pt x="0" y="0"/>
                </a:cubicBezTo>
              </a:path>
            </a:pathLst>
          </a:custGeom>
          <a:solidFill>
            <a:schemeClr val="accent1">
              <a:alpha val="100000"/>
            </a:schemeClr>
          </a:solidFill>
          <a:ln w="38100" cap="flat" cmpd="sng">
            <a:solidFill>
              <a:srgbClr val="0000CC">
                <a:alpha val="100000"/>
              </a:srgbClr>
            </a:solidFill>
            <a:prstDash val="solid"/>
            <a:miter lim="800000"/>
            <a:headEnd type="arrow" w="med" len="med"/>
            <a:tailEnd type="arrow" w="med" len="med"/>
          </a:ln>
        </p:spPr>
        <p:txBody>
          <a:bodyPr/>
          <a:p>
            <a:endParaRPr lang="zh-CN" altLang="en-US"/>
          </a:p>
        </p:txBody>
      </p:sp>
      <p:sp>
        <p:nvSpPr>
          <p:cNvPr id="40" name="Rectangle 3"/>
          <p:cNvSpPr txBox="1">
            <a:spLocks noChangeArrowheads="1"/>
          </p:cNvSpPr>
          <p:nvPr/>
        </p:nvSpPr>
        <p:spPr bwMode="auto">
          <a:xfrm>
            <a:off x="8191500" y="1928813"/>
            <a:ext cx="714375" cy="4143375"/>
          </a:xfrm>
          <a:prstGeom prst="rect">
            <a:avLst/>
          </a:prstGeom>
          <a:noFill/>
          <a:ln w="9525">
            <a:noFill/>
            <a:miter lim="800000"/>
          </a:ln>
        </p:spPr>
        <p:txBody>
          <a:bodyPr/>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4</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2</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0</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solidFill>
                  <a:srgbClr val="9D138D"/>
                </a:solidFill>
                <a:latin typeface="Verdana" panose="020B0604030504040204" pitchFamily="34" charset="0"/>
              </a:rPr>
              <a:t>5</a:t>
            </a:r>
            <a:endParaRPr lang="en-US" altLang="zh-CN" sz="3200" b="1" dirty="0">
              <a:solidFill>
                <a:srgbClr val="9D138D"/>
              </a:solidFill>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solidFill>
                  <a:srgbClr val="9D138D"/>
                </a:solidFill>
                <a:latin typeface="Verdana" panose="020B0604030504040204" pitchFamily="34" charset="0"/>
              </a:rPr>
              <a:t>8</a:t>
            </a:r>
            <a:endParaRPr lang="en-US" altLang="zh-CN" sz="3200" b="1" dirty="0">
              <a:solidFill>
                <a:srgbClr val="9D138D"/>
              </a:solidFill>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solidFill>
                  <a:srgbClr val="9D138D"/>
                </a:solidFill>
                <a:latin typeface="Verdana" panose="020B0604030504040204" pitchFamily="34" charset="0"/>
              </a:rPr>
              <a:t>9</a:t>
            </a:r>
            <a:endParaRPr lang="zh-CN" altLang="zh-CN" sz="3200" b="1" dirty="0">
              <a:solidFill>
                <a:srgbClr val="9D138D"/>
              </a:solidFill>
              <a:latin typeface="Verdana" panose="020B0604030504040204" pitchFamily="34" charset="0"/>
            </a:endParaRPr>
          </a:p>
        </p:txBody>
      </p:sp>
      <p:sp>
        <p:nvSpPr>
          <p:cNvPr id="41" name="流程图: 过程 40"/>
          <p:cNvSpPr/>
          <p:nvPr/>
        </p:nvSpPr>
        <p:spPr>
          <a:xfrm>
            <a:off x="8167688" y="4000500"/>
            <a:ext cx="571500" cy="571500"/>
          </a:xfrm>
          <a:prstGeom prst="flowChartProcess">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44" name="Rectangle 3"/>
          <p:cNvSpPr txBox="1">
            <a:spLocks noChangeArrowheads="1"/>
          </p:cNvSpPr>
          <p:nvPr/>
        </p:nvSpPr>
        <p:spPr bwMode="auto">
          <a:xfrm>
            <a:off x="2881313" y="1857375"/>
            <a:ext cx="1357313" cy="4143375"/>
          </a:xfrm>
          <a:prstGeom prst="rect">
            <a:avLst/>
          </a:prstGeom>
          <a:solidFill>
            <a:schemeClr val="accent2"/>
          </a:solidFill>
          <a:ln w="9525">
            <a:noFill/>
            <a:miter lim="800000"/>
          </a:ln>
        </p:spPr>
        <p:txBody>
          <a:bodyPr/>
          <a:lstStyle/>
          <a:p>
            <a:pPr marL="342900" marR="0" indent="-342900" defTabSz="914400" eaLnBrk="0" hangingPunct="0">
              <a:lnSpc>
                <a:spcPct val="120000"/>
              </a:lnSpc>
              <a:spcBef>
                <a:spcPct val="20000"/>
              </a:spcBef>
              <a:buClrTx/>
              <a:buSzTx/>
              <a:buFont typeface="Wingdings" panose="05000000000000000000" pitchFamily="2" charset="2"/>
              <a:buNone/>
              <a:defRPr/>
            </a:pPr>
            <a:r>
              <a:rPr kumimoji="1" lang="en-US" altLang="zh-CN" sz="3200" b="1" kern="0" cap="none" spc="0" normalizeH="0" baseline="0" noProof="0" dirty="0">
                <a:latin typeface="+mn-lt"/>
                <a:ea typeface="+mn-ea"/>
                <a:cs typeface="+mn-cs"/>
              </a:rPr>
              <a:t>a[0]</a:t>
            </a:r>
            <a:endParaRPr kumimoji="1" lang="en-US" altLang="zh-CN" sz="32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Tx/>
              <a:buNone/>
              <a:defRPr/>
            </a:pPr>
            <a:r>
              <a:rPr kumimoji="1" lang="en-US" altLang="zh-CN" sz="3200" b="1" kern="0" cap="none" spc="0" normalizeH="0" baseline="0" noProof="0" dirty="0">
                <a:latin typeface="+mn-lt"/>
                <a:ea typeface="+mn-ea"/>
                <a:cs typeface="+mn-cs"/>
              </a:rPr>
              <a:t>a[1]</a:t>
            </a:r>
            <a:endParaRPr kumimoji="1" lang="en-US" altLang="zh-CN" sz="32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Tx/>
              <a:buNone/>
              <a:defRPr/>
            </a:pPr>
            <a:r>
              <a:rPr kumimoji="1" lang="en-US" altLang="zh-CN" sz="3200" b="1" kern="0" cap="none" spc="0" normalizeH="0" baseline="0" noProof="0" dirty="0">
                <a:latin typeface="+mn-lt"/>
                <a:ea typeface="+mn-ea"/>
                <a:cs typeface="+mn-cs"/>
              </a:rPr>
              <a:t>a[2]</a:t>
            </a:r>
            <a:endParaRPr kumimoji="1" lang="en-US" altLang="zh-CN" sz="32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Tx/>
              <a:buNone/>
              <a:defRPr/>
            </a:pPr>
            <a:r>
              <a:rPr kumimoji="1" lang="en-US" altLang="zh-CN" sz="3200" b="1" kern="0" cap="none" spc="0" normalizeH="0" baseline="0" noProof="0" dirty="0">
                <a:latin typeface="+mn-lt"/>
                <a:ea typeface="+mn-ea"/>
                <a:cs typeface="+mn-cs"/>
              </a:rPr>
              <a:t>a[3]</a:t>
            </a:r>
            <a:endParaRPr kumimoji="1" lang="en-US" altLang="zh-CN" sz="32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Tx/>
              <a:buNone/>
              <a:defRPr/>
            </a:pPr>
            <a:r>
              <a:rPr kumimoji="1" lang="en-US" altLang="zh-CN" sz="3200" b="1" kern="0" cap="none" spc="0" normalizeH="0" baseline="0" noProof="0" dirty="0">
                <a:latin typeface="+mn-lt"/>
                <a:ea typeface="+mn-ea"/>
                <a:cs typeface="+mn-cs"/>
              </a:rPr>
              <a:t>a[4]</a:t>
            </a:r>
            <a:endParaRPr kumimoji="1" lang="en-US" altLang="zh-CN" sz="32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Tx/>
              <a:buNone/>
              <a:defRPr/>
            </a:pPr>
            <a:r>
              <a:rPr kumimoji="1" lang="en-US" altLang="zh-CN" sz="3200" b="1" kern="0" cap="none" spc="0" normalizeH="0" baseline="0" noProof="0" dirty="0">
                <a:latin typeface="+mn-lt"/>
                <a:ea typeface="+mn-ea"/>
                <a:cs typeface="+mn-cs"/>
              </a:rPr>
              <a:t>a[5]</a:t>
            </a:r>
            <a:endParaRPr kumimoji="1" lang="en-US" altLang="zh-CN" sz="3200" b="1" kern="0" cap="none" spc="0" normalizeH="0" baseline="0" noProof="0" dirty="0">
              <a:latin typeface="+mn-lt"/>
              <a:ea typeface="+mn-ea"/>
              <a:cs typeface="+mn-cs"/>
            </a:endParaRPr>
          </a:p>
        </p:txBody>
      </p:sp>
      <p:sp>
        <p:nvSpPr>
          <p:cNvPr id="45" name="TextBox 44"/>
          <p:cNvSpPr txBox="1"/>
          <p:nvPr/>
        </p:nvSpPr>
        <p:spPr>
          <a:xfrm>
            <a:off x="3595688" y="73025"/>
            <a:ext cx="5931535" cy="1568450"/>
          </a:xfrm>
          <a:prstGeom prst="rect">
            <a:avLst/>
          </a:prstGeom>
          <a:solidFill>
            <a:srgbClr val="FFCCFF"/>
          </a:solidFill>
          <a:ln w="9525">
            <a:noFill/>
          </a:ln>
        </p:spPr>
        <p:txBody>
          <a:bodyPr wrap="none">
            <a:spAutoFit/>
          </a:bodyPr>
          <a:p>
            <a:r>
              <a:rPr lang="en-US" altLang="zh-CN" sz="3200" b="1" dirty="0">
                <a:latin typeface="Arial" panose="020B0604020202020204" pitchFamily="34" charset="0"/>
              </a:rPr>
              <a:t>for(i=0;i&lt;</a:t>
            </a:r>
            <a:r>
              <a:rPr lang="en-US" altLang="zh-CN" sz="3200" b="1" dirty="0">
                <a:solidFill>
                  <a:srgbClr val="FF0000"/>
                </a:solidFill>
                <a:latin typeface="Arial" panose="020B0604020202020204" pitchFamily="34" charset="0"/>
              </a:rPr>
              <a:t>3</a:t>
            </a:r>
            <a:r>
              <a:rPr lang="en-US" altLang="zh-CN" sz="3200" b="1" dirty="0">
                <a:latin typeface="Arial" panose="020B0604020202020204" pitchFamily="34" charset="0"/>
              </a:rPr>
              <a:t>;i++)                   </a:t>
            </a:r>
            <a:endParaRPr lang="en-US" altLang="zh-CN" sz="3200" b="1" dirty="0">
              <a:latin typeface="Arial" panose="020B0604020202020204" pitchFamily="34" charset="0"/>
            </a:endParaRPr>
          </a:p>
          <a:p>
            <a:r>
              <a:rPr lang="en-US" altLang="zh-CN" sz="3200" b="1" dirty="0">
                <a:latin typeface="Arial" panose="020B0604020202020204" pitchFamily="34" charset="0"/>
              </a:rPr>
              <a:t>    if (a[i]&gt;a[i+1])     </a:t>
            </a:r>
            <a:endParaRPr lang="zh-CN" altLang="zh-CN" sz="3200" b="1" dirty="0">
              <a:latin typeface="Arial" panose="020B0604020202020204" pitchFamily="34" charset="0"/>
            </a:endParaRPr>
          </a:p>
          <a:p>
            <a:r>
              <a:rPr lang="en-US" altLang="zh-CN" sz="3200" b="1" dirty="0">
                <a:latin typeface="Arial" panose="020B0604020202020204" pitchFamily="34" charset="0"/>
              </a:rPr>
              <a:t>    { t=a[i];a[i]=a[i+1];a[i+1]=t; }</a:t>
            </a:r>
            <a:endParaRPr lang="zh-CN" altLang="en-US" sz="3200" b="1" dirty="0">
              <a:latin typeface="Arial" panose="020B0604020202020204" pitchFamily="34" charset="0"/>
            </a:endParaRPr>
          </a:p>
        </p:txBody>
      </p:sp>
      <p:pic>
        <p:nvPicPr>
          <p:cNvPr id="26640" name="图片 15"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slide(fromLeft)">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linds(horizontal)">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7" presetClass="entr" presetSubtype="2"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ppt_x</p:attrName>
                                        </p:attrNameLst>
                                      </p:cBhvr>
                                      <p:tavLst>
                                        <p:tav tm="0">
                                          <p:val>
                                            <p:strVal val="#ppt_x+#ppt_w/2"/>
                                          </p:val>
                                        </p:tav>
                                        <p:tav tm="100000">
                                          <p:val>
                                            <p:strVal val="#ppt_x"/>
                                          </p:val>
                                        </p:tav>
                                      </p:tavLst>
                                    </p:anim>
                                    <p:anim calcmode="lin" valueType="num">
                                      <p:cBhvr>
                                        <p:cTn id="18" dur="500" fill="hold"/>
                                        <p:tgtEl>
                                          <p:spTgt spid="19"/>
                                        </p:tgtEl>
                                        <p:attrNameLst>
                                          <p:attrName>ppt_y</p:attrName>
                                        </p:attrNameLst>
                                      </p:cBhvr>
                                      <p:tavLst>
                                        <p:tav tm="0">
                                          <p:val>
                                            <p:strVal val="#ppt_y"/>
                                          </p:val>
                                        </p:tav>
                                        <p:tav tm="100000">
                                          <p:val>
                                            <p:strVal val="#ppt_y"/>
                                          </p:val>
                                        </p:tav>
                                      </p:tavLst>
                                    </p:anim>
                                    <p:anim calcmode="lin" valueType="num">
                                      <p:cBhvr>
                                        <p:cTn id="19" dur="500" fill="hold"/>
                                        <p:tgtEl>
                                          <p:spTgt spid="19"/>
                                        </p:tgtEl>
                                        <p:attrNameLst>
                                          <p:attrName>ppt_w</p:attrName>
                                        </p:attrNameLst>
                                      </p:cBhvr>
                                      <p:tavLst>
                                        <p:tav tm="0">
                                          <p:val>
                                            <p:fltVal val="0.000000"/>
                                          </p:val>
                                        </p:tav>
                                        <p:tav tm="100000">
                                          <p:val>
                                            <p:strVal val="#ppt_w"/>
                                          </p:val>
                                        </p:tav>
                                      </p:tavLst>
                                    </p:anim>
                                    <p:anim calcmode="lin" valueType="num">
                                      <p:cBhvr>
                                        <p:cTn id="20" dur="500" fill="hold"/>
                                        <p:tgtEl>
                                          <p:spTgt spid="19"/>
                                        </p:tgtEl>
                                        <p:attrNameLst>
                                          <p:attrName>ppt_h</p:attrName>
                                        </p:attrNameLst>
                                      </p:cBhvr>
                                      <p:tavLst>
                                        <p:tav tm="0">
                                          <p:val>
                                            <p:strVal val="#ppt_h"/>
                                          </p:val>
                                        </p:tav>
                                        <p:tav tm="100000">
                                          <p:val>
                                            <p:strVal val="#ppt_h"/>
                                          </p:val>
                                        </p:tav>
                                      </p:tavLst>
                                    </p:anim>
                                  </p:childTnLst>
                                </p:cTn>
                              </p:par>
                            </p:childTnLst>
                          </p:cTn>
                        </p:par>
                        <p:par>
                          <p:cTn id="21" fill="hold">
                            <p:stCondLst>
                              <p:cond delay="500"/>
                            </p:stCondLst>
                            <p:childTnLst>
                              <p:par>
                                <p:cTn id="22" presetID="3" presetClass="entr" presetSubtype="1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blinds(horizontal)">
                                      <p:cBhvr>
                                        <p:cTn id="24" dur="500"/>
                                        <p:tgtEl>
                                          <p:spTgt spid="20"/>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blinds(horizontal)">
                                      <p:cBhvr>
                                        <p:cTn id="29" dur="500"/>
                                        <p:tgtEl>
                                          <p:spTgt spid="21"/>
                                        </p:tgtEl>
                                      </p:cBhvr>
                                    </p:animEffect>
                                  </p:childTnLst>
                                </p:cTn>
                              </p:par>
                            </p:childTnLst>
                          </p:cTn>
                        </p:par>
                      </p:childTnLst>
                    </p:cTn>
                  </p:par>
                  <p:par>
                    <p:cTn id="30" fill="hold">
                      <p:stCondLst>
                        <p:cond delay="indefinite"/>
                      </p:stCondLst>
                      <p:childTnLst>
                        <p:par>
                          <p:cTn id="31" fill="hold">
                            <p:stCondLst>
                              <p:cond delay="0"/>
                            </p:stCondLst>
                            <p:childTnLst>
                              <p:par>
                                <p:cTn id="32" presetID="17" presetClass="entr" presetSubtype="2" fill="hold" nodeType="click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p:cTn id="34" dur="500" fill="hold"/>
                                        <p:tgtEl>
                                          <p:spTgt spid="22"/>
                                        </p:tgtEl>
                                        <p:attrNameLst>
                                          <p:attrName>ppt_x</p:attrName>
                                        </p:attrNameLst>
                                      </p:cBhvr>
                                      <p:tavLst>
                                        <p:tav tm="0">
                                          <p:val>
                                            <p:strVal val="#ppt_x+#ppt_w/2"/>
                                          </p:val>
                                        </p:tav>
                                        <p:tav tm="100000">
                                          <p:val>
                                            <p:strVal val="#ppt_x"/>
                                          </p:val>
                                        </p:tav>
                                      </p:tavLst>
                                    </p:anim>
                                    <p:anim calcmode="lin" valueType="num">
                                      <p:cBhvr>
                                        <p:cTn id="35" dur="500" fill="hold"/>
                                        <p:tgtEl>
                                          <p:spTgt spid="22"/>
                                        </p:tgtEl>
                                        <p:attrNameLst>
                                          <p:attrName>ppt_y</p:attrName>
                                        </p:attrNameLst>
                                      </p:cBhvr>
                                      <p:tavLst>
                                        <p:tav tm="0">
                                          <p:val>
                                            <p:strVal val="#ppt_y"/>
                                          </p:val>
                                        </p:tav>
                                        <p:tav tm="100000">
                                          <p:val>
                                            <p:strVal val="#ppt_y"/>
                                          </p:val>
                                        </p:tav>
                                      </p:tavLst>
                                    </p:anim>
                                    <p:anim calcmode="lin" valueType="num">
                                      <p:cBhvr>
                                        <p:cTn id="36" dur="500" fill="hold"/>
                                        <p:tgtEl>
                                          <p:spTgt spid="22"/>
                                        </p:tgtEl>
                                        <p:attrNameLst>
                                          <p:attrName>ppt_w</p:attrName>
                                        </p:attrNameLst>
                                      </p:cBhvr>
                                      <p:tavLst>
                                        <p:tav tm="0">
                                          <p:val>
                                            <p:fltVal val="0.000000"/>
                                          </p:val>
                                        </p:tav>
                                        <p:tav tm="100000">
                                          <p:val>
                                            <p:strVal val="#ppt_w"/>
                                          </p:val>
                                        </p:tav>
                                      </p:tavLst>
                                    </p:anim>
                                    <p:anim calcmode="lin" valueType="num">
                                      <p:cBhvr>
                                        <p:cTn id="37" dur="500" fill="hold"/>
                                        <p:tgtEl>
                                          <p:spTgt spid="22"/>
                                        </p:tgtEl>
                                        <p:attrNameLst>
                                          <p:attrName>ppt_h</p:attrName>
                                        </p:attrNameLst>
                                      </p:cBhvr>
                                      <p:tavLst>
                                        <p:tav tm="0">
                                          <p:val>
                                            <p:strVal val="#ppt_h"/>
                                          </p:val>
                                        </p:tav>
                                        <p:tav tm="100000">
                                          <p:val>
                                            <p:strVal val="#ppt_h"/>
                                          </p:val>
                                        </p:tav>
                                      </p:tavLst>
                                    </p:anim>
                                  </p:childTnLst>
                                </p:cTn>
                              </p:par>
                            </p:childTnLst>
                          </p:cTn>
                        </p:par>
                        <p:par>
                          <p:cTn id="38" fill="hold">
                            <p:stCondLst>
                              <p:cond delay="500"/>
                            </p:stCondLst>
                            <p:childTnLst>
                              <p:par>
                                <p:cTn id="39" presetID="3" presetClass="entr" presetSubtype="10" fill="hold" grpId="0" nodeType="after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blinds(horizontal)">
                                      <p:cBhvr>
                                        <p:cTn id="41" dur="500"/>
                                        <p:tgtEl>
                                          <p:spTgt spid="37"/>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blinds(horizontal)">
                                      <p:cBhvr>
                                        <p:cTn id="46" dur="500"/>
                                        <p:tgtEl>
                                          <p:spTgt spid="38"/>
                                        </p:tgtEl>
                                      </p:cBhvr>
                                    </p:animEffect>
                                  </p:childTnLst>
                                </p:cTn>
                              </p:par>
                            </p:childTnLst>
                          </p:cTn>
                        </p:par>
                      </p:childTnLst>
                    </p:cTn>
                  </p:par>
                  <p:par>
                    <p:cTn id="47" fill="hold">
                      <p:stCondLst>
                        <p:cond delay="indefinite"/>
                      </p:stCondLst>
                      <p:childTnLst>
                        <p:par>
                          <p:cTn id="48" fill="hold">
                            <p:stCondLst>
                              <p:cond delay="0"/>
                            </p:stCondLst>
                            <p:childTnLst>
                              <p:par>
                                <p:cTn id="49" presetID="17" presetClass="entr" presetSubtype="2" fill="hold" nodeType="clickEffect">
                                  <p:stCondLst>
                                    <p:cond delay="0"/>
                                  </p:stCondLst>
                                  <p:childTnLst>
                                    <p:set>
                                      <p:cBhvr>
                                        <p:cTn id="50" dur="1" fill="hold">
                                          <p:stCondLst>
                                            <p:cond delay="0"/>
                                          </p:stCondLst>
                                        </p:cTn>
                                        <p:tgtEl>
                                          <p:spTgt spid="39"/>
                                        </p:tgtEl>
                                        <p:attrNameLst>
                                          <p:attrName>style.visibility</p:attrName>
                                        </p:attrNameLst>
                                      </p:cBhvr>
                                      <p:to>
                                        <p:strVal val="visible"/>
                                      </p:to>
                                    </p:set>
                                    <p:anim calcmode="lin" valueType="num">
                                      <p:cBhvr>
                                        <p:cTn id="51" dur="500" fill="hold"/>
                                        <p:tgtEl>
                                          <p:spTgt spid="39"/>
                                        </p:tgtEl>
                                        <p:attrNameLst>
                                          <p:attrName>ppt_x</p:attrName>
                                        </p:attrNameLst>
                                      </p:cBhvr>
                                      <p:tavLst>
                                        <p:tav tm="0">
                                          <p:val>
                                            <p:strVal val="#ppt_x+#ppt_w/2"/>
                                          </p:val>
                                        </p:tav>
                                        <p:tav tm="100000">
                                          <p:val>
                                            <p:strVal val="#ppt_x"/>
                                          </p:val>
                                        </p:tav>
                                      </p:tavLst>
                                    </p:anim>
                                    <p:anim calcmode="lin" valueType="num">
                                      <p:cBhvr>
                                        <p:cTn id="52" dur="500" fill="hold"/>
                                        <p:tgtEl>
                                          <p:spTgt spid="39"/>
                                        </p:tgtEl>
                                        <p:attrNameLst>
                                          <p:attrName>ppt_y</p:attrName>
                                        </p:attrNameLst>
                                      </p:cBhvr>
                                      <p:tavLst>
                                        <p:tav tm="0">
                                          <p:val>
                                            <p:strVal val="#ppt_y"/>
                                          </p:val>
                                        </p:tav>
                                        <p:tav tm="100000">
                                          <p:val>
                                            <p:strVal val="#ppt_y"/>
                                          </p:val>
                                        </p:tav>
                                      </p:tavLst>
                                    </p:anim>
                                    <p:anim calcmode="lin" valueType="num">
                                      <p:cBhvr>
                                        <p:cTn id="53" dur="500" fill="hold"/>
                                        <p:tgtEl>
                                          <p:spTgt spid="39"/>
                                        </p:tgtEl>
                                        <p:attrNameLst>
                                          <p:attrName>ppt_w</p:attrName>
                                        </p:attrNameLst>
                                      </p:cBhvr>
                                      <p:tavLst>
                                        <p:tav tm="0">
                                          <p:val>
                                            <p:fltVal val="0.000000"/>
                                          </p:val>
                                        </p:tav>
                                        <p:tav tm="100000">
                                          <p:val>
                                            <p:strVal val="#ppt_w"/>
                                          </p:val>
                                        </p:tav>
                                      </p:tavLst>
                                    </p:anim>
                                    <p:anim calcmode="lin" valueType="num">
                                      <p:cBhvr>
                                        <p:cTn id="54" dur="500" fill="hold"/>
                                        <p:tgtEl>
                                          <p:spTgt spid="39"/>
                                        </p:tgtEl>
                                        <p:attrNameLst>
                                          <p:attrName>ppt_h</p:attrName>
                                        </p:attrNameLst>
                                      </p:cBhvr>
                                      <p:tavLst>
                                        <p:tav tm="0">
                                          <p:val>
                                            <p:strVal val="#ppt_h"/>
                                          </p:val>
                                        </p:tav>
                                        <p:tav tm="100000">
                                          <p:val>
                                            <p:strVal val="#ppt_h"/>
                                          </p:val>
                                        </p:tav>
                                      </p:tavLst>
                                    </p:anim>
                                  </p:childTnLst>
                                </p:cTn>
                              </p:par>
                            </p:childTnLst>
                          </p:cTn>
                        </p:par>
                        <p:par>
                          <p:cTn id="55" fill="hold">
                            <p:stCondLst>
                              <p:cond delay="500"/>
                            </p:stCondLst>
                            <p:childTnLst>
                              <p:par>
                                <p:cTn id="56" presetID="3" presetClass="entr" presetSubtype="10" fill="hold" grpId="0" nodeType="after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blinds(horizontal)">
                                      <p:cBhvr>
                                        <p:cTn id="58" dur="500"/>
                                        <p:tgtEl>
                                          <p:spTgt spid="40"/>
                                        </p:tgtEl>
                                      </p:cBhvr>
                                    </p:animEffect>
                                  </p:childTnLst>
                                </p:cTn>
                              </p:par>
                            </p:childTnLst>
                          </p:cTn>
                        </p:par>
                      </p:childTnLst>
                    </p:cTn>
                  </p:par>
                  <p:par>
                    <p:cTn id="59" fill="hold">
                      <p:stCondLst>
                        <p:cond delay="indefinite"/>
                      </p:stCondLst>
                      <p:childTnLst>
                        <p:par>
                          <p:cTn id="60" fill="hold">
                            <p:stCondLst>
                              <p:cond delay="0"/>
                            </p:stCondLst>
                            <p:childTnLst>
                              <p:par>
                                <p:cTn id="61" presetID="3" presetClass="entr" presetSubtype="10" fill="hold" grpId="0" nodeType="click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blinds(horizontal)">
                                      <p:cBhvr>
                                        <p:cTn id="63" dur="500"/>
                                        <p:tgtEl>
                                          <p:spTgt spid="41"/>
                                        </p:tgtEl>
                                      </p:cBhvr>
                                    </p:animEffect>
                                  </p:childTnLst>
                                </p:cTn>
                              </p:par>
                            </p:childTnLst>
                          </p:cTn>
                        </p:par>
                      </p:childTnLst>
                    </p:cTn>
                  </p:par>
                  <p:par>
                    <p:cTn id="64" fill="hold">
                      <p:stCondLst>
                        <p:cond delay="indefinite"/>
                      </p:stCondLst>
                      <p:childTnLst>
                        <p:par>
                          <p:cTn id="65" fill="hold">
                            <p:stCondLst>
                              <p:cond delay="0"/>
                            </p:stCondLst>
                            <p:childTnLst>
                              <p:par>
                                <p:cTn id="66" presetID="3" presetClass="entr" presetSubtype="10" fill="hold" grpId="0" nodeType="click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blinds(horizontal)">
                                      <p:cBhvr>
                                        <p:cTn id="6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20" grpId="0"/>
      <p:bldP spid="21" grpId="0" bldLvl="0" animBg="1"/>
      <p:bldP spid="37" grpId="0"/>
      <p:bldP spid="38" grpId="0" bldLvl="0" animBg="1"/>
      <p:bldP spid="40" grpId="0"/>
      <p:bldP spid="41" grpId="0" bldLvl="0" animBg="1"/>
      <p:bldP spid="45"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3" name="直接连接符 22"/>
          <p:cNvCxnSpPr/>
          <p:nvPr/>
        </p:nvCxnSpPr>
        <p:spPr>
          <a:xfrm>
            <a:off x="4524375" y="4000500"/>
            <a:ext cx="4286250" cy="0"/>
          </a:xfrm>
          <a:prstGeom prst="line">
            <a:avLst/>
          </a:prstGeom>
          <a:ln w="38100" cap="flat" cmpd="sng">
            <a:solidFill>
              <a:schemeClr val="tx1"/>
            </a:solidFill>
            <a:prstDash val="solid"/>
            <a:miter/>
            <a:headEnd type="none" w="med" len="med"/>
            <a:tailEnd type="none" w="med" len="med"/>
          </a:ln>
        </p:spPr>
      </p:cxnSp>
      <p:sp>
        <p:nvSpPr>
          <p:cNvPr id="40" name="Rectangle 3"/>
          <p:cNvSpPr txBox="1">
            <a:spLocks noChangeArrowheads="1"/>
          </p:cNvSpPr>
          <p:nvPr/>
        </p:nvSpPr>
        <p:spPr bwMode="auto">
          <a:xfrm>
            <a:off x="5262563" y="2000250"/>
            <a:ext cx="714375" cy="4143375"/>
          </a:xfrm>
          <a:prstGeom prst="rect">
            <a:avLst/>
          </a:prstGeom>
          <a:noFill/>
          <a:ln w="9525">
            <a:noFill/>
            <a:miter lim="800000"/>
          </a:ln>
        </p:spPr>
        <p:txBody>
          <a:bodyPr/>
          <a:p>
            <a:pPr marL="342900" indent="-342900" eaLnBrk="0" hangingPunct="0">
              <a:lnSpc>
                <a:spcPct val="120000"/>
              </a:lnSpc>
              <a:spcBef>
                <a:spcPct val="20000"/>
              </a:spcBef>
              <a:buFont typeface="Wingdings" panose="05000000000000000000" pitchFamily="2" charset="2"/>
              <a:buNone/>
            </a:pPr>
            <a:r>
              <a:rPr lang="en-US" altLang="zh-CN" sz="3200" b="1" dirty="0">
                <a:solidFill>
                  <a:srgbClr val="9D138D"/>
                </a:solidFill>
                <a:latin typeface="Verdana" panose="020B0604030504040204" pitchFamily="34" charset="0"/>
              </a:rPr>
              <a:t>4</a:t>
            </a:r>
            <a:endParaRPr lang="en-US" altLang="zh-CN" sz="3200" b="1" dirty="0">
              <a:solidFill>
                <a:srgbClr val="9D138D"/>
              </a:solidFill>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2</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0</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solidFill>
                  <a:srgbClr val="9D138D"/>
                </a:solidFill>
                <a:latin typeface="Verdana" panose="020B0604030504040204" pitchFamily="34" charset="0"/>
              </a:rPr>
              <a:t>5</a:t>
            </a:r>
            <a:endParaRPr lang="en-US" altLang="zh-CN" sz="3200" b="1" dirty="0">
              <a:solidFill>
                <a:srgbClr val="9D138D"/>
              </a:solidFill>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solidFill>
                  <a:srgbClr val="9D138D"/>
                </a:solidFill>
                <a:latin typeface="Verdana" panose="020B0604030504040204" pitchFamily="34" charset="0"/>
              </a:rPr>
              <a:t>8</a:t>
            </a:r>
            <a:endParaRPr lang="en-US" altLang="zh-CN" sz="3200" b="1" dirty="0">
              <a:solidFill>
                <a:srgbClr val="9D138D"/>
              </a:solidFill>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solidFill>
                  <a:srgbClr val="9D138D"/>
                </a:solidFill>
                <a:latin typeface="Verdana" panose="020B0604030504040204" pitchFamily="34" charset="0"/>
              </a:rPr>
              <a:t>9</a:t>
            </a:r>
            <a:endParaRPr lang="zh-CN" altLang="zh-CN" sz="3200" b="1" dirty="0">
              <a:solidFill>
                <a:srgbClr val="9D138D"/>
              </a:solidFill>
              <a:latin typeface="Verdana" panose="020B0604030504040204" pitchFamily="34" charset="0"/>
            </a:endParaRPr>
          </a:p>
        </p:txBody>
      </p:sp>
      <p:sp>
        <p:nvSpPr>
          <p:cNvPr id="14" name="流程图: 过程 13"/>
          <p:cNvSpPr/>
          <p:nvPr/>
        </p:nvSpPr>
        <p:spPr>
          <a:xfrm>
            <a:off x="5238750" y="1997075"/>
            <a:ext cx="571500" cy="1285875"/>
          </a:xfrm>
          <a:prstGeom prst="flowChartProcess">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5" name="任意多边形 14"/>
          <p:cNvSpPr/>
          <p:nvPr/>
        </p:nvSpPr>
        <p:spPr>
          <a:xfrm>
            <a:off x="5684838" y="2309813"/>
            <a:ext cx="220662" cy="739775"/>
          </a:xfrm>
          <a:custGeom>
            <a:avLst/>
            <a:gdLst>
              <a:gd name="txL" fmla="*/ 0 w 221293"/>
              <a:gd name="txT" fmla="*/ 0 h 739036"/>
              <a:gd name="txR" fmla="*/ 221293 w 221293"/>
              <a:gd name="txB" fmla="*/ 739036 h 739036"/>
            </a:gdLst>
            <a:ahLst/>
            <a:cxnLst>
              <a:cxn ang="0">
                <a:pos x="49677" y="741255"/>
              </a:cxn>
              <a:cxn ang="0">
                <a:pos x="211126" y="301528"/>
              </a:cxn>
              <a:cxn ang="0">
                <a:pos x="0" y="0"/>
              </a:cxn>
            </a:cxnLst>
            <a:rect l="txL" t="txT" r="txR" b="txB"/>
            <a:pathLst>
              <a:path w="221293" h="739036">
                <a:moveTo>
                  <a:pt x="50104" y="739036"/>
                </a:moveTo>
                <a:cubicBezTo>
                  <a:pt x="135698" y="581417"/>
                  <a:pt x="221293" y="423798"/>
                  <a:pt x="212942" y="300625"/>
                </a:cubicBezTo>
                <a:cubicBezTo>
                  <a:pt x="204591" y="177452"/>
                  <a:pt x="102295" y="88726"/>
                  <a:pt x="0" y="0"/>
                </a:cubicBezTo>
              </a:path>
            </a:pathLst>
          </a:custGeom>
          <a:solidFill>
            <a:schemeClr val="accent1">
              <a:alpha val="100000"/>
            </a:schemeClr>
          </a:solidFill>
          <a:ln w="38100" cap="flat" cmpd="sng">
            <a:solidFill>
              <a:srgbClr val="0000CC">
                <a:alpha val="100000"/>
              </a:srgbClr>
            </a:solidFill>
            <a:prstDash val="solid"/>
            <a:miter lim="800000"/>
            <a:headEnd type="arrow" w="med" len="med"/>
            <a:tailEnd type="arrow" w="med" len="med"/>
          </a:ln>
        </p:spPr>
        <p:txBody>
          <a:bodyPr/>
          <a:p>
            <a:endParaRPr lang="zh-CN" altLang="en-US"/>
          </a:p>
        </p:txBody>
      </p:sp>
      <p:sp>
        <p:nvSpPr>
          <p:cNvPr id="16" name="Rectangle 3"/>
          <p:cNvSpPr txBox="1">
            <a:spLocks noChangeArrowheads="1"/>
          </p:cNvSpPr>
          <p:nvPr/>
        </p:nvSpPr>
        <p:spPr bwMode="auto">
          <a:xfrm>
            <a:off x="6381750" y="2000250"/>
            <a:ext cx="714375" cy="4143375"/>
          </a:xfrm>
          <a:prstGeom prst="rect">
            <a:avLst/>
          </a:prstGeom>
          <a:noFill/>
          <a:ln w="9525">
            <a:noFill/>
            <a:miter lim="800000"/>
          </a:ln>
        </p:spPr>
        <p:txBody>
          <a:bodyPr/>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2</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solidFill>
                  <a:srgbClr val="9D138D"/>
                </a:solidFill>
                <a:latin typeface="Verdana" panose="020B0604030504040204" pitchFamily="34" charset="0"/>
              </a:rPr>
              <a:t>4</a:t>
            </a:r>
            <a:endParaRPr lang="en-US" altLang="zh-CN" sz="3200" b="1" dirty="0">
              <a:solidFill>
                <a:srgbClr val="9D138D"/>
              </a:solidFill>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0</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solidFill>
                  <a:srgbClr val="9D138D"/>
                </a:solidFill>
                <a:latin typeface="Verdana" panose="020B0604030504040204" pitchFamily="34" charset="0"/>
              </a:rPr>
              <a:t>5</a:t>
            </a:r>
            <a:endParaRPr lang="en-US" altLang="zh-CN" sz="3200" b="1" dirty="0">
              <a:solidFill>
                <a:srgbClr val="9D138D"/>
              </a:solidFill>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solidFill>
                  <a:srgbClr val="9D138D"/>
                </a:solidFill>
                <a:latin typeface="Verdana" panose="020B0604030504040204" pitchFamily="34" charset="0"/>
              </a:rPr>
              <a:t>8</a:t>
            </a:r>
            <a:endParaRPr lang="en-US" altLang="zh-CN" sz="3200" b="1" dirty="0">
              <a:solidFill>
                <a:srgbClr val="9D138D"/>
              </a:solidFill>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solidFill>
                  <a:srgbClr val="9D138D"/>
                </a:solidFill>
                <a:latin typeface="Verdana" panose="020B0604030504040204" pitchFamily="34" charset="0"/>
              </a:rPr>
              <a:t>9</a:t>
            </a:r>
            <a:endParaRPr lang="zh-CN" altLang="zh-CN" sz="3200" b="1" dirty="0">
              <a:solidFill>
                <a:srgbClr val="9D138D"/>
              </a:solidFill>
              <a:latin typeface="Verdana" panose="020B0604030504040204" pitchFamily="34" charset="0"/>
            </a:endParaRPr>
          </a:p>
        </p:txBody>
      </p:sp>
      <p:sp>
        <p:nvSpPr>
          <p:cNvPr id="18" name="流程图: 过程 17"/>
          <p:cNvSpPr/>
          <p:nvPr/>
        </p:nvSpPr>
        <p:spPr>
          <a:xfrm>
            <a:off x="6381750" y="2714625"/>
            <a:ext cx="571500" cy="1285875"/>
          </a:xfrm>
          <a:prstGeom prst="flowChartProcess">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24" name="任意多边形 23"/>
          <p:cNvSpPr/>
          <p:nvPr/>
        </p:nvSpPr>
        <p:spPr>
          <a:xfrm>
            <a:off x="6827838" y="3028950"/>
            <a:ext cx="220662" cy="738188"/>
          </a:xfrm>
          <a:custGeom>
            <a:avLst/>
            <a:gdLst>
              <a:gd name="txL" fmla="*/ 0 w 221293"/>
              <a:gd name="txT" fmla="*/ 0 h 739036"/>
              <a:gd name="txR" fmla="*/ 221293 w 221293"/>
              <a:gd name="txB" fmla="*/ 739036 h 739036"/>
            </a:gdLst>
            <a:ahLst/>
            <a:cxnLst>
              <a:cxn ang="0">
                <a:pos x="49677" y="736495"/>
              </a:cxn>
              <a:cxn ang="0">
                <a:pos x="211126" y="299591"/>
              </a:cxn>
              <a:cxn ang="0">
                <a:pos x="0" y="0"/>
              </a:cxn>
            </a:cxnLst>
            <a:rect l="txL" t="txT" r="txR" b="txB"/>
            <a:pathLst>
              <a:path w="221293" h="739036">
                <a:moveTo>
                  <a:pt x="50104" y="739036"/>
                </a:moveTo>
                <a:cubicBezTo>
                  <a:pt x="135698" y="581417"/>
                  <a:pt x="221293" y="423798"/>
                  <a:pt x="212942" y="300625"/>
                </a:cubicBezTo>
                <a:cubicBezTo>
                  <a:pt x="204591" y="177452"/>
                  <a:pt x="102295" y="88726"/>
                  <a:pt x="0" y="0"/>
                </a:cubicBezTo>
              </a:path>
            </a:pathLst>
          </a:custGeom>
          <a:solidFill>
            <a:schemeClr val="accent1">
              <a:alpha val="100000"/>
            </a:schemeClr>
          </a:solidFill>
          <a:ln w="38100" cap="flat" cmpd="sng">
            <a:solidFill>
              <a:srgbClr val="0000CC">
                <a:alpha val="100000"/>
              </a:srgbClr>
            </a:solidFill>
            <a:prstDash val="solid"/>
            <a:miter lim="800000"/>
            <a:headEnd type="arrow" w="med" len="med"/>
            <a:tailEnd type="arrow" w="med" len="med"/>
          </a:ln>
        </p:spPr>
        <p:txBody>
          <a:bodyPr/>
          <a:p>
            <a:endParaRPr lang="zh-CN" altLang="en-US"/>
          </a:p>
        </p:txBody>
      </p:sp>
      <p:sp>
        <p:nvSpPr>
          <p:cNvPr id="25" name="Rectangle 3"/>
          <p:cNvSpPr txBox="1">
            <a:spLocks noChangeArrowheads="1"/>
          </p:cNvSpPr>
          <p:nvPr/>
        </p:nvSpPr>
        <p:spPr bwMode="auto">
          <a:xfrm>
            <a:off x="7453313" y="2000250"/>
            <a:ext cx="714375" cy="4143375"/>
          </a:xfrm>
          <a:prstGeom prst="rect">
            <a:avLst/>
          </a:prstGeom>
          <a:noFill/>
          <a:ln w="9525">
            <a:noFill/>
            <a:miter lim="800000"/>
          </a:ln>
        </p:spPr>
        <p:txBody>
          <a:bodyPr/>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2</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0</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solidFill>
                  <a:srgbClr val="9D138D"/>
                </a:solidFill>
                <a:latin typeface="Verdana" panose="020B0604030504040204" pitchFamily="34" charset="0"/>
              </a:rPr>
              <a:t>4</a:t>
            </a:r>
            <a:endParaRPr lang="en-US" altLang="zh-CN" sz="3200" b="1" dirty="0">
              <a:solidFill>
                <a:srgbClr val="9D138D"/>
              </a:solidFill>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solidFill>
                  <a:srgbClr val="9D138D"/>
                </a:solidFill>
                <a:latin typeface="Verdana" panose="020B0604030504040204" pitchFamily="34" charset="0"/>
              </a:rPr>
              <a:t>5</a:t>
            </a:r>
            <a:endParaRPr lang="en-US" altLang="zh-CN" sz="3200" b="1" dirty="0">
              <a:solidFill>
                <a:srgbClr val="9D138D"/>
              </a:solidFill>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solidFill>
                  <a:srgbClr val="9D138D"/>
                </a:solidFill>
                <a:latin typeface="Verdana" panose="020B0604030504040204" pitchFamily="34" charset="0"/>
              </a:rPr>
              <a:t>8</a:t>
            </a:r>
            <a:endParaRPr lang="en-US" altLang="zh-CN" sz="3200" b="1" dirty="0">
              <a:solidFill>
                <a:srgbClr val="9D138D"/>
              </a:solidFill>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solidFill>
                  <a:srgbClr val="9D138D"/>
                </a:solidFill>
                <a:latin typeface="Verdana" panose="020B0604030504040204" pitchFamily="34" charset="0"/>
              </a:rPr>
              <a:t>9</a:t>
            </a:r>
            <a:endParaRPr lang="zh-CN" altLang="zh-CN" sz="3200" b="1" dirty="0">
              <a:solidFill>
                <a:srgbClr val="9D138D"/>
              </a:solidFill>
              <a:latin typeface="Verdana" panose="020B0604030504040204" pitchFamily="34" charset="0"/>
            </a:endParaRPr>
          </a:p>
        </p:txBody>
      </p:sp>
      <p:sp>
        <p:nvSpPr>
          <p:cNvPr id="26" name="流程图: 过程 25"/>
          <p:cNvSpPr/>
          <p:nvPr/>
        </p:nvSpPr>
        <p:spPr>
          <a:xfrm>
            <a:off x="7453313" y="3289300"/>
            <a:ext cx="571500" cy="639763"/>
          </a:xfrm>
          <a:prstGeom prst="flowChartProcess">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28" name="Rectangle 3"/>
          <p:cNvSpPr txBox="1">
            <a:spLocks noChangeArrowheads="1"/>
          </p:cNvSpPr>
          <p:nvPr/>
        </p:nvSpPr>
        <p:spPr bwMode="auto">
          <a:xfrm>
            <a:off x="3167063" y="2000250"/>
            <a:ext cx="1357313" cy="4143375"/>
          </a:xfrm>
          <a:prstGeom prst="rect">
            <a:avLst/>
          </a:prstGeom>
          <a:solidFill>
            <a:schemeClr val="accent2"/>
          </a:solidFill>
          <a:ln w="9525">
            <a:noFill/>
            <a:miter lim="800000"/>
          </a:ln>
        </p:spPr>
        <p:txBody>
          <a:bodyPr/>
          <a:lstStyle/>
          <a:p>
            <a:pPr marL="342900" marR="0" indent="-342900" defTabSz="914400" eaLnBrk="0" hangingPunct="0">
              <a:lnSpc>
                <a:spcPct val="120000"/>
              </a:lnSpc>
              <a:spcBef>
                <a:spcPct val="20000"/>
              </a:spcBef>
              <a:buClrTx/>
              <a:buSzTx/>
              <a:buFont typeface="Wingdings" panose="05000000000000000000" pitchFamily="2" charset="2"/>
              <a:buNone/>
              <a:defRPr/>
            </a:pPr>
            <a:r>
              <a:rPr kumimoji="1" lang="en-US" altLang="zh-CN" sz="3200" b="1" kern="0" cap="none" spc="0" normalizeH="0" baseline="0" noProof="0" dirty="0">
                <a:latin typeface="+mn-lt"/>
                <a:ea typeface="+mn-ea"/>
                <a:cs typeface="+mn-cs"/>
              </a:rPr>
              <a:t>a[0]</a:t>
            </a:r>
            <a:endParaRPr kumimoji="1" lang="en-US" altLang="zh-CN" sz="32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Tx/>
              <a:buNone/>
              <a:defRPr/>
            </a:pPr>
            <a:r>
              <a:rPr kumimoji="1" lang="en-US" altLang="zh-CN" sz="3200" b="1" kern="0" cap="none" spc="0" normalizeH="0" baseline="0" noProof="0" dirty="0">
                <a:latin typeface="+mn-lt"/>
                <a:ea typeface="+mn-ea"/>
                <a:cs typeface="+mn-cs"/>
              </a:rPr>
              <a:t>a[1]</a:t>
            </a:r>
            <a:endParaRPr kumimoji="1" lang="en-US" altLang="zh-CN" sz="32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Tx/>
              <a:buNone/>
              <a:defRPr/>
            </a:pPr>
            <a:r>
              <a:rPr kumimoji="1" lang="en-US" altLang="zh-CN" sz="3200" b="1" kern="0" cap="none" spc="0" normalizeH="0" baseline="0" noProof="0" dirty="0">
                <a:latin typeface="+mn-lt"/>
                <a:ea typeface="+mn-ea"/>
                <a:cs typeface="+mn-cs"/>
              </a:rPr>
              <a:t>a[2]</a:t>
            </a:r>
            <a:endParaRPr kumimoji="1" lang="en-US" altLang="zh-CN" sz="32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Tx/>
              <a:buNone/>
              <a:defRPr/>
            </a:pPr>
            <a:r>
              <a:rPr kumimoji="1" lang="en-US" altLang="zh-CN" sz="3200" b="1" kern="0" cap="none" spc="0" normalizeH="0" baseline="0" noProof="0" dirty="0">
                <a:latin typeface="+mn-lt"/>
                <a:ea typeface="+mn-ea"/>
                <a:cs typeface="+mn-cs"/>
              </a:rPr>
              <a:t>a[3]</a:t>
            </a:r>
            <a:endParaRPr kumimoji="1" lang="en-US" altLang="zh-CN" sz="32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Tx/>
              <a:buNone/>
              <a:defRPr/>
            </a:pPr>
            <a:r>
              <a:rPr kumimoji="1" lang="en-US" altLang="zh-CN" sz="3200" b="1" kern="0" cap="none" spc="0" normalizeH="0" baseline="0" noProof="0" dirty="0">
                <a:latin typeface="+mn-lt"/>
                <a:ea typeface="+mn-ea"/>
                <a:cs typeface="+mn-cs"/>
              </a:rPr>
              <a:t>a[4]</a:t>
            </a:r>
            <a:endParaRPr kumimoji="1" lang="en-US" altLang="zh-CN" sz="32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Tx/>
              <a:buNone/>
              <a:defRPr/>
            </a:pPr>
            <a:r>
              <a:rPr kumimoji="1" lang="en-US" altLang="zh-CN" sz="3200" b="1" kern="0" cap="none" spc="0" normalizeH="0" baseline="0" noProof="0" dirty="0">
                <a:latin typeface="+mn-lt"/>
                <a:ea typeface="+mn-ea"/>
                <a:cs typeface="+mn-cs"/>
              </a:rPr>
              <a:t>a[5]</a:t>
            </a:r>
            <a:endParaRPr kumimoji="1" lang="en-US" altLang="zh-CN" sz="3200" b="1" kern="0" cap="none" spc="0" normalizeH="0" baseline="0" noProof="0" dirty="0">
              <a:latin typeface="+mn-lt"/>
              <a:ea typeface="+mn-ea"/>
              <a:cs typeface="+mn-cs"/>
            </a:endParaRPr>
          </a:p>
        </p:txBody>
      </p:sp>
      <p:sp>
        <p:nvSpPr>
          <p:cNvPr id="30" name="TextBox 29"/>
          <p:cNvSpPr txBox="1"/>
          <p:nvPr/>
        </p:nvSpPr>
        <p:spPr>
          <a:xfrm>
            <a:off x="3595688" y="71438"/>
            <a:ext cx="5931535" cy="1568450"/>
          </a:xfrm>
          <a:prstGeom prst="rect">
            <a:avLst/>
          </a:prstGeom>
          <a:solidFill>
            <a:srgbClr val="FFCCFF"/>
          </a:solidFill>
          <a:ln w="9525">
            <a:noFill/>
          </a:ln>
        </p:spPr>
        <p:txBody>
          <a:bodyPr wrap="none">
            <a:spAutoFit/>
          </a:bodyPr>
          <a:p>
            <a:r>
              <a:rPr lang="en-US" altLang="zh-CN" sz="3200" b="1" dirty="0">
                <a:latin typeface="Arial" panose="020B0604020202020204" pitchFamily="34" charset="0"/>
              </a:rPr>
              <a:t>for(i=0;i&lt;</a:t>
            </a:r>
            <a:r>
              <a:rPr lang="en-US" altLang="zh-CN" sz="3200" b="1" dirty="0">
                <a:solidFill>
                  <a:srgbClr val="FF0000"/>
                </a:solidFill>
                <a:latin typeface="Arial" panose="020B0604020202020204" pitchFamily="34" charset="0"/>
              </a:rPr>
              <a:t>2</a:t>
            </a:r>
            <a:r>
              <a:rPr lang="en-US" altLang="zh-CN" sz="3200" b="1" dirty="0">
                <a:latin typeface="Arial" panose="020B0604020202020204" pitchFamily="34" charset="0"/>
              </a:rPr>
              <a:t>;i++)                   </a:t>
            </a:r>
            <a:endParaRPr lang="en-US" altLang="zh-CN" sz="3200" b="1" dirty="0">
              <a:latin typeface="Arial" panose="020B0604020202020204" pitchFamily="34" charset="0"/>
            </a:endParaRPr>
          </a:p>
          <a:p>
            <a:r>
              <a:rPr lang="en-US" altLang="zh-CN" sz="3200" b="1" dirty="0">
                <a:latin typeface="Arial" panose="020B0604020202020204" pitchFamily="34" charset="0"/>
              </a:rPr>
              <a:t>    if (a[i]&gt;a[i+1])     </a:t>
            </a:r>
            <a:endParaRPr lang="zh-CN" altLang="zh-CN" sz="3200" b="1" dirty="0">
              <a:latin typeface="Arial" panose="020B0604020202020204" pitchFamily="34" charset="0"/>
            </a:endParaRPr>
          </a:p>
          <a:p>
            <a:r>
              <a:rPr lang="en-US" altLang="zh-CN" sz="3200" b="1" dirty="0">
                <a:latin typeface="Arial" panose="020B0604020202020204" pitchFamily="34" charset="0"/>
              </a:rPr>
              <a:t>    { t=a[i];a[i]=a[i+1];a[i+1]=t; }</a:t>
            </a:r>
            <a:endParaRPr lang="zh-CN" altLang="en-US" sz="3200" b="1" dirty="0">
              <a:latin typeface="Arial" panose="020B0604020202020204" pitchFamily="34" charset="0"/>
            </a:endParaRPr>
          </a:p>
        </p:txBody>
      </p:sp>
      <p:pic>
        <p:nvPicPr>
          <p:cNvPr id="27661" name="图片 12"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slide(fromLeft)">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7" presetClass="entr" presetSubtype="2"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ppt_x</p:attrName>
                                        </p:attrNameLst>
                                      </p:cBhvr>
                                      <p:tavLst>
                                        <p:tav tm="0">
                                          <p:val>
                                            <p:strVal val="#ppt_x+#ppt_w/2"/>
                                          </p:val>
                                        </p:tav>
                                        <p:tav tm="100000">
                                          <p:val>
                                            <p:strVal val="#ppt_x"/>
                                          </p:val>
                                        </p:tav>
                                      </p:tavLst>
                                    </p:anim>
                                    <p:anim calcmode="lin" valueType="num">
                                      <p:cBhvr>
                                        <p:cTn id="18" dur="500" fill="hold"/>
                                        <p:tgtEl>
                                          <p:spTgt spid="15"/>
                                        </p:tgtEl>
                                        <p:attrNameLst>
                                          <p:attrName>ppt_y</p:attrName>
                                        </p:attrNameLst>
                                      </p:cBhvr>
                                      <p:tavLst>
                                        <p:tav tm="0">
                                          <p:val>
                                            <p:strVal val="#ppt_y"/>
                                          </p:val>
                                        </p:tav>
                                        <p:tav tm="100000">
                                          <p:val>
                                            <p:strVal val="#ppt_y"/>
                                          </p:val>
                                        </p:tav>
                                      </p:tavLst>
                                    </p:anim>
                                    <p:anim calcmode="lin" valueType="num">
                                      <p:cBhvr>
                                        <p:cTn id="19" dur="500" fill="hold"/>
                                        <p:tgtEl>
                                          <p:spTgt spid="15"/>
                                        </p:tgtEl>
                                        <p:attrNameLst>
                                          <p:attrName>ppt_w</p:attrName>
                                        </p:attrNameLst>
                                      </p:cBhvr>
                                      <p:tavLst>
                                        <p:tav tm="0">
                                          <p:val>
                                            <p:fltVal val="0.000000"/>
                                          </p:val>
                                        </p:tav>
                                        <p:tav tm="100000">
                                          <p:val>
                                            <p:strVal val="#ppt_w"/>
                                          </p:val>
                                        </p:tav>
                                      </p:tavLst>
                                    </p:anim>
                                    <p:anim calcmode="lin" valueType="num">
                                      <p:cBhvr>
                                        <p:cTn id="20" dur="500" fill="hold"/>
                                        <p:tgtEl>
                                          <p:spTgt spid="15"/>
                                        </p:tgtEl>
                                        <p:attrNameLst>
                                          <p:attrName>ppt_h</p:attrName>
                                        </p:attrNameLst>
                                      </p:cBhvr>
                                      <p:tavLst>
                                        <p:tav tm="0">
                                          <p:val>
                                            <p:strVal val="#ppt_h"/>
                                          </p:val>
                                        </p:tav>
                                        <p:tav tm="100000">
                                          <p:val>
                                            <p:strVal val="#ppt_h"/>
                                          </p:val>
                                        </p:tav>
                                      </p:tavLst>
                                    </p:anim>
                                  </p:childTnLst>
                                </p:cTn>
                              </p:par>
                            </p:childTnLst>
                          </p:cTn>
                        </p:par>
                        <p:par>
                          <p:cTn id="21" fill="hold">
                            <p:stCondLst>
                              <p:cond delay="500"/>
                            </p:stCondLst>
                            <p:childTnLst>
                              <p:par>
                                <p:cTn id="22" presetID="3" presetClass="entr" presetSubtype="10"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blinds(horizontal)">
                                      <p:cBhvr>
                                        <p:cTn id="24" dur="500"/>
                                        <p:tgtEl>
                                          <p:spTgt spid="16"/>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blinds(horizontal)">
                                      <p:cBhvr>
                                        <p:cTn id="29" dur="500"/>
                                        <p:tgtEl>
                                          <p:spTgt spid="18"/>
                                        </p:tgtEl>
                                      </p:cBhvr>
                                    </p:animEffect>
                                  </p:childTnLst>
                                </p:cTn>
                              </p:par>
                            </p:childTnLst>
                          </p:cTn>
                        </p:par>
                      </p:childTnLst>
                    </p:cTn>
                  </p:par>
                  <p:par>
                    <p:cTn id="30" fill="hold">
                      <p:stCondLst>
                        <p:cond delay="indefinite"/>
                      </p:stCondLst>
                      <p:childTnLst>
                        <p:par>
                          <p:cTn id="31" fill="hold">
                            <p:stCondLst>
                              <p:cond delay="0"/>
                            </p:stCondLst>
                            <p:childTnLst>
                              <p:par>
                                <p:cTn id="32" presetID="17" presetClass="entr" presetSubtype="2" fill="hold" nodeType="click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p:cTn id="34" dur="500" fill="hold"/>
                                        <p:tgtEl>
                                          <p:spTgt spid="24"/>
                                        </p:tgtEl>
                                        <p:attrNameLst>
                                          <p:attrName>ppt_x</p:attrName>
                                        </p:attrNameLst>
                                      </p:cBhvr>
                                      <p:tavLst>
                                        <p:tav tm="0">
                                          <p:val>
                                            <p:strVal val="#ppt_x+#ppt_w/2"/>
                                          </p:val>
                                        </p:tav>
                                        <p:tav tm="100000">
                                          <p:val>
                                            <p:strVal val="#ppt_x"/>
                                          </p:val>
                                        </p:tav>
                                      </p:tavLst>
                                    </p:anim>
                                    <p:anim calcmode="lin" valueType="num">
                                      <p:cBhvr>
                                        <p:cTn id="35" dur="500" fill="hold"/>
                                        <p:tgtEl>
                                          <p:spTgt spid="24"/>
                                        </p:tgtEl>
                                        <p:attrNameLst>
                                          <p:attrName>ppt_y</p:attrName>
                                        </p:attrNameLst>
                                      </p:cBhvr>
                                      <p:tavLst>
                                        <p:tav tm="0">
                                          <p:val>
                                            <p:strVal val="#ppt_y"/>
                                          </p:val>
                                        </p:tav>
                                        <p:tav tm="100000">
                                          <p:val>
                                            <p:strVal val="#ppt_y"/>
                                          </p:val>
                                        </p:tav>
                                      </p:tavLst>
                                    </p:anim>
                                    <p:anim calcmode="lin" valueType="num">
                                      <p:cBhvr>
                                        <p:cTn id="36" dur="500" fill="hold"/>
                                        <p:tgtEl>
                                          <p:spTgt spid="24"/>
                                        </p:tgtEl>
                                        <p:attrNameLst>
                                          <p:attrName>ppt_w</p:attrName>
                                        </p:attrNameLst>
                                      </p:cBhvr>
                                      <p:tavLst>
                                        <p:tav tm="0">
                                          <p:val>
                                            <p:fltVal val="0.000000"/>
                                          </p:val>
                                        </p:tav>
                                        <p:tav tm="100000">
                                          <p:val>
                                            <p:strVal val="#ppt_w"/>
                                          </p:val>
                                        </p:tav>
                                      </p:tavLst>
                                    </p:anim>
                                    <p:anim calcmode="lin" valueType="num">
                                      <p:cBhvr>
                                        <p:cTn id="37" dur="500" fill="hold"/>
                                        <p:tgtEl>
                                          <p:spTgt spid="24"/>
                                        </p:tgtEl>
                                        <p:attrNameLst>
                                          <p:attrName>ppt_h</p:attrName>
                                        </p:attrNameLst>
                                      </p:cBhvr>
                                      <p:tavLst>
                                        <p:tav tm="0">
                                          <p:val>
                                            <p:strVal val="#ppt_h"/>
                                          </p:val>
                                        </p:tav>
                                        <p:tav tm="100000">
                                          <p:val>
                                            <p:strVal val="#ppt_h"/>
                                          </p:val>
                                        </p:tav>
                                      </p:tavLst>
                                    </p:anim>
                                  </p:childTnLst>
                                </p:cTn>
                              </p:par>
                            </p:childTnLst>
                          </p:cTn>
                        </p:par>
                        <p:par>
                          <p:cTn id="38" fill="hold">
                            <p:stCondLst>
                              <p:cond delay="500"/>
                            </p:stCondLst>
                            <p:childTnLst>
                              <p:par>
                                <p:cTn id="39" presetID="3" presetClass="entr" presetSubtype="10"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blinds(horizontal)">
                                      <p:cBhvr>
                                        <p:cTn id="41" dur="500"/>
                                        <p:tgtEl>
                                          <p:spTgt spid="25"/>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blinds(horizontal)">
                                      <p:cBhvr>
                                        <p:cTn id="46" dur="500"/>
                                        <p:tgtEl>
                                          <p:spTgt spid="26"/>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grpId="0" nodeType="click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blinds(horizontal)">
                                      <p:cBhvr>
                                        <p:cTn id="5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6" grpId="0"/>
      <p:bldP spid="18" grpId="0" bldLvl="0" animBg="1"/>
      <p:bldP spid="25" grpId="0"/>
      <p:bldP spid="26" grpId="0" bldLvl="0" animBg="1"/>
      <p:bldP spid="30"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3" name="直接连接符 22"/>
          <p:cNvCxnSpPr/>
          <p:nvPr/>
        </p:nvCxnSpPr>
        <p:spPr>
          <a:xfrm>
            <a:off x="4595813" y="3500438"/>
            <a:ext cx="3786187" cy="0"/>
          </a:xfrm>
          <a:prstGeom prst="line">
            <a:avLst/>
          </a:prstGeom>
          <a:ln w="38100" cap="flat" cmpd="sng">
            <a:solidFill>
              <a:schemeClr val="tx1"/>
            </a:solidFill>
            <a:prstDash val="solid"/>
            <a:miter/>
            <a:headEnd type="none" w="med" len="med"/>
            <a:tailEnd type="none" w="med" len="med"/>
          </a:ln>
        </p:spPr>
      </p:cxnSp>
      <p:sp>
        <p:nvSpPr>
          <p:cNvPr id="25" name="Rectangle 3"/>
          <p:cNvSpPr txBox="1">
            <a:spLocks noChangeArrowheads="1"/>
          </p:cNvSpPr>
          <p:nvPr/>
        </p:nvSpPr>
        <p:spPr bwMode="auto">
          <a:xfrm>
            <a:off x="5810250" y="2071688"/>
            <a:ext cx="714375" cy="4143375"/>
          </a:xfrm>
          <a:prstGeom prst="rect">
            <a:avLst/>
          </a:prstGeom>
          <a:noFill/>
          <a:ln w="9525">
            <a:noFill/>
            <a:miter lim="800000"/>
          </a:ln>
        </p:spPr>
        <p:txBody>
          <a:bodyPr/>
          <a:p>
            <a:pPr marL="342900" indent="-342900" eaLnBrk="0" hangingPunct="0">
              <a:lnSpc>
                <a:spcPct val="120000"/>
              </a:lnSpc>
              <a:spcBef>
                <a:spcPct val="20000"/>
              </a:spcBef>
              <a:buFont typeface="Wingdings" panose="05000000000000000000" pitchFamily="2" charset="2"/>
              <a:buNone/>
            </a:pPr>
            <a:r>
              <a:rPr lang="en-US" altLang="zh-CN" sz="3200" b="1" dirty="0">
                <a:solidFill>
                  <a:srgbClr val="9D138D"/>
                </a:solidFill>
                <a:latin typeface="Verdana" panose="020B0604030504040204" pitchFamily="34" charset="0"/>
              </a:rPr>
              <a:t>2</a:t>
            </a:r>
            <a:endParaRPr lang="en-US" altLang="zh-CN" sz="3200" b="1" dirty="0">
              <a:solidFill>
                <a:srgbClr val="9D138D"/>
              </a:solidFill>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0</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solidFill>
                  <a:srgbClr val="9D138D"/>
                </a:solidFill>
                <a:latin typeface="Verdana" panose="020B0604030504040204" pitchFamily="34" charset="0"/>
              </a:rPr>
              <a:t>4</a:t>
            </a:r>
            <a:endParaRPr lang="en-US" altLang="zh-CN" sz="3200" b="1" dirty="0">
              <a:solidFill>
                <a:srgbClr val="9D138D"/>
              </a:solidFill>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solidFill>
                  <a:srgbClr val="9D138D"/>
                </a:solidFill>
                <a:latin typeface="Verdana" panose="020B0604030504040204" pitchFamily="34" charset="0"/>
              </a:rPr>
              <a:t>5</a:t>
            </a:r>
            <a:endParaRPr lang="en-US" altLang="zh-CN" sz="3200" b="1" dirty="0">
              <a:solidFill>
                <a:srgbClr val="9D138D"/>
              </a:solidFill>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solidFill>
                  <a:srgbClr val="9D138D"/>
                </a:solidFill>
                <a:latin typeface="Verdana" panose="020B0604030504040204" pitchFamily="34" charset="0"/>
              </a:rPr>
              <a:t>8</a:t>
            </a:r>
            <a:endParaRPr lang="en-US" altLang="zh-CN" sz="3200" b="1" dirty="0">
              <a:solidFill>
                <a:srgbClr val="9D138D"/>
              </a:solidFill>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solidFill>
                  <a:srgbClr val="9D138D"/>
                </a:solidFill>
                <a:latin typeface="Verdana" panose="020B0604030504040204" pitchFamily="34" charset="0"/>
              </a:rPr>
              <a:t>9</a:t>
            </a:r>
            <a:endParaRPr lang="zh-CN" altLang="zh-CN" sz="3200" b="1" dirty="0">
              <a:solidFill>
                <a:srgbClr val="9D138D"/>
              </a:solidFill>
              <a:latin typeface="Verdana" panose="020B0604030504040204" pitchFamily="34" charset="0"/>
            </a:endParaRPr>
          </a:p>
        </p:txBody>
      </p:sp>
      <p:sp>
        <p:nvSpPr>
          <p:cNvPr id="11" name="流程图: 过程 10"/>
          <p:cNvSpPr/>
          <p:nvPr/>
        </p:nvSpPr>
        <p:spPr>
          <a:xfrm>
            <a:off x="5786438" y="2068513"/>
            <a:ext cx="571500" cy="1285875"/>
          </a:xfrm>
          <a:prstGeom prst="flowChartProcess">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2" name="任意多边形 11"/>
          <p:cNvSpPr/>
          <p:nvPr/>
        </p:nvSpPr>
        <p:spPr>
          <a:xfrm>
            <a:off x="6232525" y="2381250"/>
            <a:ext cx="220663" cy="739775"/>
          </a:xfrm>
          <a:custGeom>
            <a:avLst/>
            <a:gdLst>
              <a:gd name="txL" fmla="*/ 0 w 221293"/>
              <a:gd name="txT" fmla="*/ 0 h 739036"/>
              <a:gd name="txR" fmla="*/ 221293 w 221293"/>
              <a:gd name="txB" fmla="*/ 739036 h 739036"/>
            </a:gdLst>
            <a:ahLst/>
            <a:cxnLst>
              <a:cxn ang="0">
                <a:pos x="49677" y="741255"/>
              </a:cxn>
              <a:cxn ang="0">
                <a:pos x="211129" y="301528"/>
              </a:cxn>
              <a:cxn ang="0">
                <a:pos x="0" y="0"/>
              </a:cxn>
            </a:cxnLst>
            <a:rect l="txL" t="txT" r="txR" b="txB"/>
            <a:pathLst>
              <a:path w="221293" h="739036">
                <a:moveTo>
                  <a:pt x="50104" y="739036"/>
                </a:moveTo>
                <a:cubicBezTo>
                  <a:pt x="135698" y="581417"/>
                  <a:pt x="221293" y="423798"/>
                  <a:pt x="212942" y="300625"/>
                </a:cubicBezTo>
                <a:cubicBezTo>
                  <a:pt x="204591" y="177452"/>
                  <a:pt x="102295" y="88726"/>
                  <a:pt x="0" y="0"/>
                </a:cubicBezTo>
              </a:path>
            </a:pathLst>
          </a:custGeom>
          <a:solidFill>
            <a:schemeClr val="accent1">
              <a:alpha val="100000"/>
            </a:schemeClr>
          </a:solidFill>
          <a:ln w="38100" cap="flat" cmpd="sng">
            <a:solidFill>
              <a:srgbClr val="0000CC">
                <a:alpha val="100000"/>
              </a:srgbClr>
            </a:solidFill>
            <a:prstDash val="solid"/>
            <a:miter lim="800000"/>
            <a:headEnd type="arrow" w="med" len="med"/>
            <a:tailEnd type="arrow" w="med" len="med"/>
          </a:ln>
        </p:spPr>
        <p:txBody>
          <a:bodyPr/>
          <a:p>
            <a:endParaRPr lang="zh-CN" altLang="en-US"/>
          </a:p>
        </p:txBody>
      </p:sp>
      <p:sp>
        <p:nvSpPr>
          <p:cNvPr id="13" name="Rectangle 3"/>
          <p:cNvSpPr txBox="1">
            <a:spLocks noChangeArrowheads="1"/>
          </p:cNvSpPr>
          <p:nvPr/>
        </p:nvSpPr>
        <p:spPr bwMode="auto">
          <a:xfrm>
            <a:off x="6977063" y="2003425"/>
            <a:ext cx="714375" cy="4143375"/>
          </a:xfrm>
          <a:prstGeom prst="rect">
            <a:avLst/>
          </a:prstGeom>
          <a:noFill/>
          <a:ln w="9525">
            <a:noFill/>
            <a:miter lim="800000"/>
          </a:ln>
        </p:spPr>
        <p:txBody>
          <a:bodyPr/>
          <a:p>
            <a:pPr marL="342900" indent="-342900" eaLnBrk="0" hangingPunct="0">
              <a:lnSpc>
                <a:spcPct val="120000"/>
              </a:lnSpc>
              <a:spcBef>
                <a:spcPct val="20000"/>
              </a:spcBef>
              <a:buFont typeface="Wingdings" panose="05000000000000000000" pitchFamily="2" charset="2"/>
              <a:buNone/>
            </a:pPr>
            <a:r>
              <a:rPr lang="en-US" altLang="zh-CN" sz="3200" b="1" dirty="0">
                <a:latin typeface="Verdana" panose="020B0604030504040204" pitchFamily="34" charset="0"/>
              </a:rPr>
              <a:t>0</a:t>
            </a:r>
            <a:endParaRPr lang="en-US" altLang="zh-CN" sz="32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solidFill>
                  <a:srgbClr val="9D138D"/>
                </a:solidFill>
                <a:latin typeface="Verdana" panose="020B0604030504040204" pitchFamily="34" charset="0"/>
              </a:rPr>
              <a:t>2</a:t>
            </a:r>
            <a:endParaRPr lang="en-US" altLang="zh-CN" sz="3200" b="1" dirty="0">
              <a:solidFill>
                <a:srgbClr val="9D138D"/>
              </a:solidFill>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solidFill>
                  <a:srgbClr val="9D138D"/>
                </a:solidFill>
                <a:latin typeface="Verdana" panose="020B0604030504040204" pitchFamily="34" charset="0"/>
              </a:rPr>
              <a:t>4</a:t>
            </a:r>
            <a:endParaRPr lang="en-US" altLang="zh-CN" sz="3200" b="1" dirty="0">
              <a:solidFill>
                <a:srgbClr val="9D138D"/>
              </a:solidFill>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solidFill>
                  <a:srgbClr val="9D138D"/>
                </a:solidFill>
                <a:latin typeface="Verdana" panose="020B0604030504040204" pitchFamily="34" charset="0"/>
              </a:rPr>
              <a:t>5</a:t>
            </a:r>
            <a:endParaRPr lang="en-US" altLang="zh-CN" sz="3200" b="1" dirty="0">
              <a:solidFill>
                <a:srgbClr val="9D138D"/>
              </a:solidFill>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solidFill>
                  <a:srgbClr val="9D138D"/>
                </a:solidFill>
                <a:latin typeface="Verdana" panose="020B0604030504040204" pitchFamily="34" charset="0"/>
              </a:rPr>
              <a:t>8</a:t>
            </a:r>
            <a:endParaRPr lang="en-US" altLang="zh-CN" sz="3200" b="1" dirty="0">
              <a:solidFill>
                <a:srgbClr val="9D138D"/>
              </a:solidFill>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buNone/>
            </a:pPr>
            <a:r>
              <a:rPr lang="en-US" altLang="zh-CN" sz="3200" b="1" dirty="0">
                <a:solidFill>
                  <a:srgbClr val="9D138D"/>
                </a:solidFill>
                <a:latin typeface="Verdana" panose="020B0604030504040204" pitchFamily="34" charset="0"/>
              </a:rPr>
              <a:t>9</a:t>
            </a:r>
            <a:endParaRPr lang="zh-CN" altLang="zh-CN" sz="3200" b="1" dirty="0">
              <a:solidFill>
                <a:srgbClr val="9D138D"/>
              </a:solidFill>
              <a:latin typeface="Verdana" panose="020B0604030504040204" pitchFamily="34" charset="0"/>
            </a:endParaRPr>
          </a:p>
        </p:txBody>
      </p:sp>
      <p:sp>
        <p:nvSpPr>
          <p:cNvPr id="17" name="流程图: 过程 16"/>
          <p:cNvSpPr/>
          <p:nvPr/>
        </p:nvSpPr>
        <p:spPr>
          <a:xfrm>
            <a:off x="6953250" y="2714625"/>
            <a:ext cx="571500" cy="571500"/>
          </a:xfrm>
          <a:prstGeom prst="flowChartProcess">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20" name="Rectangle 3"/>
          <p:cNvSpPr txBox="1">
            <a:spLocks noChangeArrowheads="1"/>
          </p:cNvSpPr>
          <p:nvPr/>
        </p:nvSpPr>
        <p:spPr bwMode="auto">
          <a:xfrm>
            <a:off x="3167063" y="2071688"/>
            <a:ext cx="1357313" cy="4143375"/>
          </a:xfrm>
          <a:prstGeom prst="rect">
            <a:avLst/>
          </a:prstGeom>
          <a:solidFill>
            <a:schemeClr val="accent2"/>
          </a:solidFill>
          <a:ln w="9525">
            <a:noFill/>
            <a:miter lim="800000"/>
          </a:ln>
        </p:spPr>
        <p:txBody>
          <a:bodyPr/>
          <a:lstStyle/>
          <a:p>
            <a:pPr marL="342900" marR="0" indent="-342900" defTabSz="914400" eaLnBrk="0" hangingPunct="0">
              <a:lnSpc>
                <a:spcPct val="120000"/>
              </a:lnSpc>
              <a:spcBef>
                <a:spcPct val="20000"/>
              </a:spcBef>
              <a:buClrTx/>
              <a:buSzTx/>
              <a:buFont typeface="Wingdings" panose="05000000000000000000" pitchFamily="2" charset="2"/>
              <a:buNone/>
              <a:defRPr/>
            </a:pPr>
            <a:r>
              <a:rPr kumimoji="1" lang="en-US" altLang="zh-CN" sz="3200" b="1" kern="0" cap="none" spc="0" normalizeH="0" baseline="0" noProof="0" dirty="0">
                <a:latin typeface="+mn-lt"/>
                <a:ea typeface="+mn-ea"/>
                <a:cs typeface="+mn-cs"/>
              </a:rPr>
              <a:t>a[0]</a:t>
            </a:r>
            <a:endParaRPr kumimoji="1" lang="en-US" altLang="zh-CN" sz="32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Tx/>
              <a:buNone/>
              <a:defRPr/>
            </a:pPr>
            <a:r>
              <a:rPr kumimoji="1" lang="en-US" altLang="zh-CN" sz="3200" b="1" kern="0" cap="none" spc="0" normalizeH="0" baseline="0" noProof="0" dirty="0">
                <a:latin typeface="+mn-lt"/>
                <a:ea typeface="+mn-ea"/>
                <a:cs typeface="+mn-cs"/>
              </a:rPr>
              <a:t>a[1]</a:t>
            </a:r>
            <a:endParaRPr kumimoji="1" lang="en-US" altLang="zh-CN" sz="32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Tx/>
              <a:buNone/>
              <a:defRPr/>
            </a:pPr>
            <a:r>
              <a:rPr kumimoji="1" lang="en-US" altLang="zh-CN" sz="3200" b="1" kern="0" cap="none" spc="0" normalizeH="0" baseline="0" noProof="0" dirty="0">
                <a:latin typeface="+mn-lt"/>
                <a:ea typeface="+mn-ea"/>
                <a:cs typeface="+mn-cs"/>
              </a:rPr>
              <a:t>a[2]</a:t>
            </a:r>
            <a:endParaRPr kumimoji="1" lang="en-US" altLang="zh-CN" sz="32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Tx/>
              <a:buNone/>
              <a:defRPr/>
            </a:pPr>
            <a:r>
              <a:rPr kumimoji="1" lang="en-US" altLang="zh-CN" sz="3200" b="1" kern="0" cap="none" spc="0" normalizeH="0" baseline="0" noProof="0" dirty="0">
                <a:latin typeface="+mn-lt"/>
                <a:ea typeface="+mn-ea"/>
                <a:cs typeface="+mn-cs"/>
              </a:rPr>
              <a:t>a[3]</a:t>
            </a:r>
            <a:endParaRPr kumimoji="1" lang="en-US" altLang="zh-CN" sz="32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Tx/>
              <a:buNone/>
              <a:defRPr/>
            </a:pPr>
            <a:r>
              <a:rPr kumimoji="1" lang="en-US" altLang="zh-CN" sz="3200" b="1" kern="0" cap="none" spc="0" normalizeH="0" baseline="0" noProof="0" dirty="0">
                <a:latin typeface="+mn-lt"/>
                <a:ea typeface="+mn-ea"/>
                <a:cs typeface="+mn-cs"/>
              </a:rPr>
              <a:t>a[4]</a:t>
            </a:r>
            <a:endParaRPr kumimoji="1" lang="en-US" altLang="zh-CN" sz="32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Tx/>
              <a:buNone/>
              <a:defRPr/>
            </a:pPr>
            <a:r>
              <a:rPr kumimoji="1" lang="en-US" altLang="zh-CN" sz="3200" b="1" kern="0" cap="none" spc="0" normalizeH="0" baseline="0" noProof="0" dirty="0">
                <a:latin typeface="+mn-lt"/>
                <a:ea typeface="+mn-ea"/>
                <a:cs typeface="+mn-cs"/>
              </a:rPr>
              <a:t>a[5]</a:t>
            </a:r>
            <a:endParaRPr kumimoji="1" lang="en-US" altLang="zh-CN" sz="3200" b="1" kern="0" cap="none" spc="0" normalizeH="0" baseline="0" noProof="0" dirty="0">
              <a:latin typeface="+mn-lt"/>
              <a:ea typeface="+mn-ea"/>
              <a:cs typeface="+mn-cs"/>
            </a:endParaRPr>
          </a:p>
        </p:txBody>
      </p:sp>
      <p:sp>
        <p:nvSpPr>
          <p:cNvPr id="22" name="TextBox 21"/>
          <p:cNvSpPr txBox="1"/>
          <p:nvPr/>
        </p:nvSpPr>
        <p:spPr>
          <a:xfrm>
            <a:off x="3595688" y="71438"/>
            <a:ext cx="5931535" cy="1568450"/>
          </a:xfrm>
          <a:prstGeom prst="rect">
            <a:avLst/>
          </a:prstGeom>
          <a:solidFill>
            <a:srgbClr val="FFCCFF"/>
          </a:solidFill>
          <a:ln w="9525">
            <a:noFill/>
          </a:ln>
        </p:spPr>
        <p:txBody>
          <a:bodyPr wrap="none">
            <a:spAutoFit/>
          </a:bodyPr>
          <a:p>
            <a:r>
              <a:rPr lang="en-US" altLang="zh-CN" sz="3200" b="1" dirty="0">
                <a:latin typeface="Arial" panose="020B0604020202020204" pitchFamily="34" charset="0"/>
              </a:rPr>
              <a:t>for(i=0;i&lt;</a:t>
            </a:r>
            <a:r>
              <a:rPr lang="en-US" altLang="zh-CN" sz="3200" b="1" dirty="0">
                <a:solidFill>
                  <a:srgbClr val="FF0000"/>
                </a:solidFill>
                <a:latin typeface="Arial" panose="020B0604020202020204" pitchFamily="34" charset="0"/>
              </a:rPr>
              <a:t>1</a:t>
            </a:r>
            <a:r>
              <a:rPr lang="en-US" altLang="zh-CN" sz="3200" b="1" dirty="0">
                <a:latin typeface="Arial" panose="020B0604020202020204" pitchFamily="34" charset="0"/>
              </a:rPr>
              <a:t>;i++)                   </a:t>
            </a:r>
            <a:endParaRPr lang="en-US" altLang="zh-CN" sz="3200" b="1" dirty="0">
              <a:latin typeface="Arial" panose="020B0604020202020204" pitchFamily="34" charset="0"/>
            </a:endParaRPr>
          </a:p>
          <a:p>
            <a:r>
              <a:rPr lang="en-US" altLang="zh-CN" sz="3200" b="1" dirty="0">
                <a:latin typeface="Arial" panose="020B0604020202020204" pitchFamily="34" charset="0"/>
              </a:rPr>
              <a:t>    if (a[i]&gt;a[i+1])     </a:t>
            </a:r>
            <a:endParaRPr lang="zh-CN" altLang="zh-CN" sz="3200" b="1" dirty="0">
              <a:latin typeface="Arial" panose="020B0604020202020204" pitchFamily="34" charset="0"/>
            </a:endParaRPr>
          </a:p>
          <a:p>
            <a:r>
              <a:rPr lang="en-US" altLang="zh-CN" sz="3200" b="1" dirty="0">
                <a:latin typeface="Arial" panose="020B0604020202020204" pitchFamily="34" charset="0"/>
              </a:rPr>
              <a:t>    { t=a[i];a[i]=a[i+1];a[i+1]=t; }</a:t>
            </a:r>
            <a:endParaRPr lang="zh-CN" altLang="en-US" sz="3200" b="1" dirty="0">
              <a:latin typeface="Arial" panose="020B0604020202020204" pitchFamily="34" charset="0"/>
            </a:endParaRPr>
          </a:p>
        </p:txBody>
      </p:sp>
      <p:pic>
        <p:nvPicPr>
          <p:cNvPr id="28682" name="图片 9"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slide(fromLeft)">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7" presetClass="entr" presetSubtype="2"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ppt_x</p:attrName>
                                        </p:attrNameLst>
                                      </p:cBhvr>
                                      <p:tavLst>
                                        <p:tav tm="0">
                                          <p:val>
                                            <p:strVal val="#ppt_x+#ppt_w/2"/>
                                          </p:val>
                                        </p:tav>
                                        <p:tav tm="100000">
                                          <p:val>
                                            <p:strVal val="#ppt_x"/>
                                          </p:val>
                                        </p:tav>
                                      </p:tavLst>
                                    </p:anim>
                                    <p:anim calcmode="lin" valueType="num">
                                      <p:cBhvr>
                                        <p:cTn id="18" dur="500" fill="hold"/>
                                        <p:tgtEl>
                                          <p:spTgt spid="12"/>
                                        </p:tgtEl>
                                        <p:attrNameLst>
                                          <p:attrName>ppt_y</p:attrName>
                                        </p:attrNameLst>
                                      </p:cBhvr>
                                      <p:tavLst>
                                        <p:tav tm="0">
                                          <p:val>
                                            <p:strVal val="#ppt_y"/>
                                          </p:val>
                                        </p:tav>
                                        <p:tav tm="100000">
                                          <p:val>
                                            <p:strVal val="#ppt_y"/>
                                          </p:val>
                                        </p:tav>
                                      </p:tavLst>
                                    </p:anim>
                                    <p:anim calcmode="lin" valueType="num">
                                      <p:cBhvr>
                                        <p:cTn id="19" dur="500" fill="hold"/>
                                        <p:tgtEl>
                                          <p:spTgt spid="12"/>
                                        </p:tgtEl>
                                        <p:attrNameLst>
                                          <p:attrName>ppt_w</p:attrName>
                                        </p:attrNameLst>
                                      </p:cBhvr>
                                      <p:tavLst>
                                        <p:tav tm="0">
                                          <p:val>
                                            <p:fltVal val="0.000000"/>
                                          </p:val>
                                        </p:tav>
                                        <p:tav tm="100000">
                                          <p:val>
                                            <p:strVal val="#ppt_w"/>
                                          </p:val>
                                        </p:tav>
                                      </p:tavLst>
                                    </p:anim>
                                    <p:anim calcmode="lin" valueType="num">
                                      <p:cBhvr>
                                        <p:cTn id="20" dur="500" fill="hold"/>
                                        <p:tgtEl>
                                          <p:spTgt spid="12"/>
                                        </p:tgtEl>
                                        <p:attrNameLst>
                                          <p:attrName>ppt_h</p:attrName>
                                        </p:attrNameLst>
                                      </p:cBhvr>
                                      <p:tavLst>
                                        <p:tav tm="0">
                                          <p:val>
                                            <p:strVal val="#ppt_h"/>
                                          </p:val>
                                        </p:tav>
                                        <p:tav tm="100000">
                                          <p:val>
                                            <p:strVal val="#ppt_h"/>
                                          </p:val>
                                        </p:tav>
                                      </p:tavLst>
                                    </p:anim>
                                  </p:childTnLst>
                                </p:cTn>
                              </p:par>
                            </p:childTnLst>
                          </p:cTn>
                        </p:par>
                        <p:par>
                          <p:cTn id="21" fill="hold">
                            <p:stCondLst>
                              <p:cond delay="500"/>
                            </p:stCondLst>
                            <p:childTnLst>
                              <p:par>
                                <p:cTn id="22" presetID="3" presetClass="entr" presetSubtype="1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blinds(horizontal)">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blinds(horizontal)">
                                      <p:cBhvr>
                                        <p:cTn id="29" dur="500"/>
                                        <p:tgtEl>
                                          <p:spTgt spid="17"/>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blinds(horizontal)">
                                      <p:cBhvr>
                                        <p:cTn id="3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17" grpId="0" bldLvl="0" animBg="1"/>
      <p:bldP spid="22"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extBox 3"/>
          <p:cNvSpPr txBox="1"/>
          <p:nvPr/>
        </p:nvSpPr>
        <p:spPr>
          <a:xfrm>
            <a:off x="2024063" y="573088"/>
            <a:ext cx="3786187" cy="1568450"/>
          </a:xfrm>
          <a:prstGeom prst="rect">
            <a:avLst/>
          </a:prstGeom>
          <a:solidFill>
            <a:srgbClr val="FFCCFF"/>
          </a:solidFill>
          <a:ln w="9525">
            <a:noFill/>
          </a:ln>
        </p:spPr>
        <p:txBody>
          <a:bodyPr>
            <a:spAutoFit/>
          </a:bodyPr>
          <a:p>
            <a:r>
              <a:rPr lang="en-US" altLang="zh-CN" sz="3200" b="1" dirty="0">
                <a:latin typeface="Arial" panose="020B0604020202020204" pitchFamily="34" charset="0"/>
              </a:rPr>
              <a:t>for(i=0;i&lt;</a:t>
            </a:r>
            <a:r>
              <a:rPr lang="en-US" altLang="zh-CN" sz="3200" b="1" dirty="0">
                <a:solidFill>
                  <a:srgbClr val="FF0000"/>
                </a:solidFill>
                <a:latin typeface="Arial" panose="020B0604020202020204" pitchFamily="34" charset="0"/>
              </a:rPr>
              <a:t>5</a:t>
            </a:r>
            <a:r>
              <a:rPr lang="en-US" altLang="zh-CN" sz="3200" b="1" dirty="0">
                <a:latin typeface="Arial" panose="020B0604020202020204" pitchFamily="34" charset="0"/>
              </a:rPr>
              <a:t>;i++)                   </a:t>
            </a:r>
            <a:endParaRPr lang="en-US" altLang="zh-CN" sz="3200" b="1" dirty="0">
              <a:latin typeface="Arial" panose="020B0604020202020204" pitchFamily="34" charset="0"/>
            </a:endParaRPr>
          </a:p>
          <a:p>
            <a:r>
              <a:rPr lang="en-US" altLang="zh-CN" sz="3200" b="1" dirty="0">
                <a:latin typeface="Arial" panose="020B0604020202020204" pitchFamily="34" charset="0"/>
              </a:rPr>
              <a:t>    if (a[i]&gt;a[i+1])     </a:t>
            </a:r>
            <a:endParaRPr lang="zh-CN" altLang="zh-CN" sz="3200" b="1" dirty="0">
              <a:latin typeface="Arial" panose="020B0604020202020204" pitchFamily="34" charset="0"/>
            </a:endParaRPr>
          </a:p>
          <a:p>
            <a:r>
              <a:rPr lang="en-US" altLang="zh-CN" sz="3200" b="1" dirty="0">
                <a:latin typeface="Arial" panose="020B0604020202020204" pitchFamily="34" charset="0"/>
              </a:rPr>
              <a:t>    { ……}</a:t>
            </a:r>
            <a:endParaRPr lang="zh-CN" altLang="en-US" sz="3200" b="1" dirty="0">
              <a:latin typeface="Arial" panose="020B0604020202020204" pitchFamily="34" charset="0"/>
            </a:endParaRPr>
          </a:p>
        </p:txBody>
      </p:sp>
      <p:sp>
        <p:nvSpPr>
          <p:cNvPr id="5" name="TextBox 4"/>
          <p:cNvSpPr txBox="1"/>
          <p:nvPr/>
        </p:nvSpPr>
        <p:spPr>
          <a:xfrm>
            <a:off x="2041525" y="2214563"/>
            <a:ext cx="3768725" cy="1568450"/>
          </a:xfrm>
          <a:prstGeom prst="rect">
            <a:avLst/>
          </a:prstGeom>
          <a:solidFill>
            <a:srgbClr val="FFCCFF"/>
          </a:solidFill>
          <a:ln w="9525">
            <a:noFill/>
          </a:ln>
        </p:spPr>
        <p:txBody>
          <a:bodyPr>
            <a:spAutoFit/>
          </a:bodyPr>
          <a:p>
            <a:r>
              <a:rPr lang="en-US" altLang="zh-CN" sz="3200" b="1" dirty="0">
                <a:latin typeface="Arial" panose="020B0604020202020204" pitchFamily="34" charset="0"/>
              </a:rPr>
              <a:t>for(i=0;i&lt;</a:t>
            </a:r>
            <a:r>
              <a:rPr lang="en-US" altLang="zh-CN" sz="3200" b="1" dirty="0">
                <a:solidFill>
                  <a:srgbClr val="FF0000"/>
                </a:solidFill>
                <a:latin typeface="Arial" panose="020B0604020202020204" pitchFamily="34" charset="0"/>
              </a:rPr>
              <a:t>4</a:t>
            </a:r>
            <a:r>
              <a:rPr lang="en-US" altLang="zh-CN" sz="3200" b="1" dirty="0">
                <a:latin typeface="Arial" panose="020B0604020202020204" pitchFamily="34" charset="0"/>
              </a:rPr>
              <a:t>;i++)                   </a:t>
            </a:r>
            <a:endParaRPr lang="en-US" altLang="zh-CN" sz="3200" b="1" dirty="0">
              <a:latin typeface="Arial" panose="020B0604020202020204" pitchFamily="34" charset="0"/>
            </a:endParaRPr>
          </a:p>
          <a:p>
            <a:r>
              <a:rPr lang="en-US" altLang="zh-CN" sz="3200" b="1" dirty="0">
                <a:latin typeface="Arial" panose="020B0604020202020204" pitchFamily="34" charset="0"/>
              </a:rPr>
              <a:t>    if (a[i]&gt;a[i+1])     </a:t>
            </a:r>
            <a:endParaRPr lang="zh-CN" altLang="zh-CN" sz="3200" b="1" dirty="0">
              <a:latin typeface="Arial" panose="020B0604020202020204" pitchFamily="34" charset="0"/>
            </a:endParaRPr>
          </a:p>
          <a:p>
            <a:r>
              <a:rPr lang="en-US" altLang="zh-CN" sz="3200" b="1" dirty="0">
                <a:latin typeface="Arial" panose="020B0604020202020204" pitchFamily="34" charset="0"/>
              </a:rPr>
              <a:t>    { ……}</a:t>
            </a:r>
            <a:endParaRPr lang="zh-CN" altLang="en-US" sz="3200" b="1" dirty="0">
              <a:latin typeface="Arial" panose="020B0604020202020204" pitchFamily="34" charset="0"/>
            </a:endParaRPr>
          </a:p>
        </p:txBody>
      </p:sp>
      <p:sp>
        <p:nvSpPr>
          <p:cNvPr id="6" name="TextBox 5"/>
          <p:cNvSpPr txBox="1"/>
          <p:nvPr/>
        </p:nvSpPr>
        <p:spPr>
          <a:xfrm>
            <a:off x="2024063" y="4857750"/>
            <a:ext cx="3786187" cy="1568450"/>
          </a:xfrm>
          <a:prstGeom prst="rect">
            <a:avLst/>
          </a:prstGeom>
          <a:solidFill>
            <a:srgbClr val="FFCCFF"/>
          </a:solidFill>
          <a:ln w="9525">
            <a:noFill/>
          </a:ln>
        </p:spPr>
        <p:txBody>
          <a:bodyPr>
            <a:spAutoFit/>
          </a:bodyPr>
          <a:p>
            <a:r>
              <a:rPr lang="en-US" altLang="zh-CN" sz="3200" b="1" dirty="0">
                <a:latin typeface="Arial" panose="020B0604020202020204" pitchFamily="34" charset="0"/>
              </a:rPr>
              <a:t>for(i=0;i&lt;</a:t>
            </a:r>
            <a:r>
              <a:rPr lang="en-US" altLang="zh-CN" sz="3200" b="1" dirty="0">
                <a:solidFill>
                  <a:srgbClr val="FF0000"/>
                </a:solidFill>
                <a:latin typeface="Arial" panose="020B0604020202020204" pitchFamily="34" charset="0"/>
              </a:rPr>
              <a:t>1</a:t>
            </a:r>
            <a:r>
              <a:rPr lang="en-US" altLang="zh-CN" sz="3200" b="1" dirty="0">
                <a:latin typeface="Arial" panose="020B0604020202020204" pitchFamily="34" charset="0"/>
              </a:rPr>
              <a:t>;i++)                   </a:t>
            </a:r>
            <a:endParaRPr lang="en-US" altLang="zh-CN" sz="3200" b="1" dirty="0">
              <a:latin typeface="Arial" panose="020B0604020202020204" pitchFamily="34" charset="0"/>
            </a:endParaRPr>
          </a:p>
          <a:p>
            <a:r>
              <a:rPr lang="en-US" altLang="zh-CN" sz="3200" b="1" dirty="0">
                <a:latin typeface="Arial" panose="020B0604020202020204" pitchFamily="34" charset="0"/>
              </a:rPr>
              <a:t>    if (a[i]&gt;a[i+1])     </a:t>
            </a:r>
            <a:endParaRPr lang="zh-CN" altLang="zh-CN" sz="3200" b="1" dirty="0">
              <a:latin typeface="Arial" panose="020B0604020202020204" pitchFamily="34" charset="0"/>
            </a:endParaRPr>
          </a:p>
          <a:p>
            <a:r>
              <a:rPr lang="en-US" altLang="zh-CN" sz="3200" b="1" dirty="0">
                <a:latin typeface="Arial" panose="020B0604020202020204" pitchFamily="34" charset="0"/>
              </a:rPr>
              <a:t>    { ……}</a:t>
            </a:r>
            <a:endParaRPr lang="zh-CN" altLang="en-US" sz="3200" b="1" dirty="0">
              <a:latin typeface="Arial" panose="020B0604020202020204" pitchFamily="34" charset="0"/>
            </a:endParaRPr>
          </a:p>
        </p:txBody>
      </p:sp>
      <p:sp>
        <p:nvSpPr>
          <p:cNvPr id="7" name="TextBox 6"/>
          <p:cNvSpPr txBox="1"/>
          <p:nvPr/>
        </p:nvSpPr>
        <p:spPr>
          <a:xfrm>
            <a:off x="2738438" y="3929063"/>
            <a:ext cx="1357312" cy="368300"/>
          </a:xfrm>
          <a:prstGeom prst="rect">
            <a:avLst/>
          </a:prstGeom>
          <a:solidFill>
            <a:srgbClr val="FFCCFF"/>
          </a:solidFill>
          <a:ln w="9525">
            <a:noFill/>
          </a:ln>
        </p:spPr>
        <p:txBody>
          <a:bodyPr>
            <a:spAutoFit/>
          </a:bodyPr>
          <a:p>
            <a:r>
              <a:rPr lang="en-US" altLang="zh-CN" b="1" dirty="0">
                <a:latin typeface="Arial" panose="020B0604020202020204" pitchFamily="34" charset="0"/>
              </a:rPr>
              <a:t>……</a:t>
            </a:r>
            <a:endParaRPr lang="zh-CN" altLang="en-US" b="1" dirty="0">
              <a:latin typeface="Arial" panose="020B0604020202020204" pitchFamily="34" charset="0"/>
            </a:endParaRPr>
          </a:p>
        </p:txBody>
      </p:sp>
      <p:sp>
        <p:nvSpPr>
          <p:cNvPr id="8" name="TextBox 7"/>
          <p:cNvSpPr txBox="1"/>
          <p:nvPr/>
        </p:nvSpPr>
        <p:spPr>
          <a:xfrm>
            <a:off x="6453188" y="3357563"/>
            <a:ext cx="3786187" cy="1568450"/>
          </a:xfrm>
          <a:prstGeom prst="rect">
            <a:avLst/>
          </a:prstGeom>
          <a:noFill/>
          <a:ln w="9525">
            <a:noFill/>
          </a:ln>
        </p:spPr>
        <p:txBody>
          <a:bodyPr>
            <a:spAutoFit/>
          </a:bodyPr>
          <a:p>
            <a:r>
              <a:rPr lang="en-US" altLang="zh-CN" sz="3200" b="1" dirty="0">
                <a:latin typeface="Arial" panose="020B0604020202020204" pitchFamily="34" charset="0"/>
              </a:rPr>
              <a:t>for(i=0;i&lt;</a:t>
            </a:r>
            <a:r>
              <a:rPr lang="en-US" altLang="zh-CN" sz="3200" b="1" dirty="0">
                <a:solidFill>
                  <a:srgbClr val="FF0000"/>
                </a:solidFill>
                <a:latin typeface="Arial" panose="020B0604020202020204" pitchFamily="34" charset="0"/>
              </a:rPr>
              <a:t>5-j</a:t>
            </a:r>
            <a:r>
              <a:rPr lang="en-US" altLang="zh-CN" sz="3200" b="1" dirty="0">
                <a:latin typeface="Arial" panose="020B0604020202020204" pitchFamily="34" charset="0"/>
              </a:rPr>
              <a:t>;i++)                   </a:t>
            </a:r>
            <a:endParaRPr lang="en-US" altLang="zh-CN" sz="3200" b="1" dirty="0">
              <a:latin typeface="Arial" panose="020B0604020202020204" pitchFamily="34" charset="0"/>
            </a:endParaRPr>
          </a:p>
          <a:p>
            <a:r>
              <a:rPr lang="en-US" altLang="zh-CN" sz="3200" b="1" dirty="0">
                <a:latin typeface="Arial" panose="020B0604020202020204" pitchFamily="34" charset="0"/>
              </a:rPr>
              <a:t>    if (a[i]&gt;a[i+1])     </a:t>
            </a:r>
            <a:endParaRPr lang="zh-CN" altLang="zh-CN" sz="3200" b="1" dirty="0">
              <a:latin typeface="Arial" panose="020B0604020202020204" pitchFamily="34" charset="0"/>
            </a:endParaRPr>
          </a:p>
          <a:p>
            <a:r>
              <a:rPr lang="en-US" altLang="zh-CN" sz="3200" b="1" dirty="0">
                <a:latin typeface="Arial" panose="020B0604020202020204" pitchFamily="34" charset="0"/>
              </a:rPr>
              <a:t>    { ……}</a:t>
            </a:r>
            <a:endParaRPr lang="zh-CN" altLang="en-US" sz="3200" b="1" dirty="0">
              <a:latin typeface="Arial" panose="020B0604020202020204" pitchFamily="34" charset="0"/>
            </a:endParaRPr>
          </a:p>
        </p:txBody>
      </p:sp>
      <p:sp>
        <p:nvSpPr>
          <p:cNvPr id="9" name="TextBox 8"/>
          <p:cNvSpPr txBox="1"/>
          <p:nvPr/>
        </p:nvSpPr>
        <p:spPr>
          <a:xfrm>
            <a:off x="6024563" y="2844800"/>
            <a:ext cx="3786187" cy="583565"/>
          </a:xfrm>
          <a:prstGeom prst="rect">
            <a:avLst/>
          </a:prstGeom>
          <a:noFill/>
          <a:ln w="9525">
            <a:noFill/>
          </a:ln>
        </p:spPr>
        <p:txBody>
          <a:bodyPr>
            <a:spAutoFit/>
          </a:bodyPr>
          <a:p>
            <a:r>
              <a:rPr lang="en-US" altLang="zh-CN" sz="3200" b="1" dirty="0">
                <a:latin typeface="Arial" panose="020B0604020202020204" pitchFamily="34" charset="0"/>
              </a:rPr>
              <a:t>for(j=0;j&lt;5;j++)</a:t>
            </a:r>
            <a:endParaRPr lang="zh-CN" altLang="en-US" sz="3200" b="1" dirty="0">
              <a:latin typeface="Arial" panose="020B0604020202020204" pitchFamily="34" charset="0"/>
            </a:endParaRPr>
          </a:p>
        </p:txBody>
      </p:sp>
      <p:pic>
        <p:nvPicPr>
          <p:cNvPr id="29704" name="图片 9"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linds(horizontal)">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linds(horizontal)">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blinds(horizontal)">
                                      <p:cBhvr>
                                        <p:cTn id="2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8"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内容占位符 2"/>
          <p:cNvSpPr>
            <a:spLocks noGrp="1"/>
          </p:cNvSpPr>
          <p:nvPr>
            <p:ph idx="1"/>
          </p:nvPr>
        </p:nvSpPr>
        <p:spPr>
          <a:xfrm>
            <a:off x="1952625" y="642938"/>
            <a:ext cx="8153400" cy="5929312"/>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int a[10];   int i,j,t;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printf("input 10 numbers :\n");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for (i=0;i&lt;10;i++)  scanf("%d",&amp;a[i]);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printf("\n");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solidFill>
                  <a:srgbClr val="00B050"/>
                </a:solidFill>
                <a:latin typeface="+mn-lt"/>
                <a:ea typeface="+mn-ea"/>
                <a:cs typeface="+mn-cs"/>
              </a:rPr>
              <a:t>for(j=0;j&lt;9;j++)</a:t>
            </a:r>
            <a:endParaRPr kumimoji="1" lang="zh-CN" altLang="zh-CN" sz="2800" dirty="0">
              <a:solidFill>
                <a:srgbClr val="00B050"/>
              </a:solidFill>
              <a:latin typeface="+mn-lt"/>
              <a:ea typeface="+mn-ea"/>
              <a:cs typeface="+mn-cs"/>
            </a:endParaRPr>
          </a:p>
          <a:p>
            <a:pPr>
              <a:lnSpc>
                <a:spcPct val="100000"/>
              </a:lnSpc>
              <a:buFont typeface="Wingdings" panose="05000000000000000000" pitchFamily="2" charset="2"/>
              <a:buNone/>
            </a:pPr>
            <a:r>
              <a:rPr kumimoji="1" lang="en-US" altLang="zh-CN" sz="2800" dirty="0">
                <a:solidFill>
                  <a:srgbClr val="00B050"/>
                </a:solidFill>
                <a:latin typeface="+mn-lt"/>
                <a:ea typeface="+mn-ea"/>
                <a:cs typeface="+mn-cs"/>
              </a:rPr>
              <a:t>	for(i=0;i&lt;9-j;i++) </a:t>
            </a:r>
            <a:endParaRPr kumimoji="1" lang="zh-CN" altLang="zh-CN" sz="2800" dirty="0">
              <a:solidFill>
                <a:srgbClr val="00B050"/>
              </a:solidFill>
              <a:latin typeface="+mn-lt"/>
              <a:ea typeface="+mn-ea"/>
              <a:cs typeface="+mn-cs"/>
            </a:endParaRPr>
          </a:p>
          <a:p>
            <a:pPr>
              <a:lnSpc>
                <a:spcPct val="100000"/>
              </a:lnSpc>
              <a:buFont typeface="Wingdings" panose="05000000000000000000" pitchFamily="2" charset="2"/>
              <a:buNone/>
            </a:pPr>
            <a:r>
              <a:rPr kumimoji="1" lang="en-US" altLang="zh-CN" sz="2800" dirty="0">
                <a:solidFill>
                  <a:srgbClr val="00B050"/>
                </a:solidFill>
                <a:latin typeface="+mn-lt"/>
                <a:ea typeface="+mn-ea"/>
                <a:cs typeface="+mn-cs"/>
              </a:rPr>
              <a:t>	  if (a[i]&gt;a[i+1]) </a:t>
            </a:r>
            <a:endParaRPr kumimoji="1" lang="zh-CN" altLang="zh-CN" sz="2800" dirty="0">
              <a:solidFill>
                <a:srgbClr val="00B050"/>
              </a:solidFill>
              <a:latin typeface="+mn-lt"/>
              <a:ea typeface="+mn-ea"/>
              <a:cs typeface="+mn-cs"/>
            </a:endParaRPr>
          </a:p>
          <a:p>
            <a:pPr>
              <a:lnSpc>
                <a:spcPct val="100000"/>
              </a:lnSpc>
              <a:buFont typeface="Wingdings" panose="05000000000000000000" pitchFamily="2" charset="2"/>
              <a:buNone/>
            </a:pPr>
            <a:r>
              <a:rPr kumimoji="1" lang="en-US" altLang="zh-CN" sz="2800" dirty="0">
                <a:solidFill>
                  <a:srgbClr val="00B050"/>
                </a:solidFill>
                <a:latin typeface="+mn-lt"/>
                <a:ea typeface="+mn-ea"/>
                <a:cs typeface="+mn-cs"/>
              </a:rPr>
              <a:t>	    {t=a[i];a[i]=a[i+1];a[i+1]=t;}</a:t>
            </a:r>
            <a:endParaRPr kumimoji="1" lang="zh-CN" altLang="zh-CN" sz="2800" dirty="0">
              <a:solidFill>
                <a:srgbClr val="00B050"/>
              </a:solidFill>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printf("the sorted numbers :\n");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for(i=0;i&lt;10;i++)  printf("%d ",a[i]);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printf("\n");</a:t>
            </a:r>
            <a:endParaRPr kumimoji="1" lang="zh-CN" altLang="zh-CN" sz="2800" dirty="0">
              <a:latin typeface="+mn-lt"/>
              <a:ea typeface="+mn-ea"/>
              <a:cs typeface="+mn-cs"/>
            </a:endParaRPr>
          </a:p>
          <a:p>
            <a:pPr>
              <a:lnSpc>
                <a:spcPct val="100000"/>
              </a:lnSpc>
              <a:buFont typeface="Wingdings" panose="05000000000000000000" pitchFamily="2" charset="2"/>
              <a:buNone/>
            </a:pPr>
            <a:endParaRPr kumimoji="1" lang="zh-CN" altLang="en-US" sz="2800" dirty="0">
              <a:latin typeface="+mn-lt"/>
              <a:ea typeface="+mn-ea"/>
              <a:cs typeface="+mn-cs"/>
            </a:endParaRPr>
          </a:p>
        </p:txBody>
      </p:sp>
      <p:pic>
        <p:nvPicPr>
          <p:cNvPr id="26626" name="Picture 2" descr="pic6-3"/>
          <p:cNvPicPr>
            <a:picLocks noChangeAspect="1"/>
          </p:cNvPicPr>
          <p:nvPr/>
        </p:nvPicPr>
        <p:blipFill>
          <a:blip r:embed="rId1"/>
          <a:stretch>
            <a:fillRect/>
          </a:stretch>
        </p:blipFill>
        <p:spPr>
          <a:xfrm>
            <a:off x="3233738" y="0"/>
            <a:ext cx="7434262" cy="2214563"/>
          </a:xfrm>
          <a:prstGeom prst="rect">
            <a:avLst/>
          </a:prstGeom>
          <a:noFill/>
          <a:ln w="9525">
            <a:noFill/>
          </a:ln>
        </p:spPr>
      </p:pic>
      <p:pic>
        <p:nvPicPr>
          <p:cNvPr id="30724" name="图片 3" descr="Untitled2.png">
            <a:hlinkClick r:id="rId2" action="ppaction://hlinksldjump"/>
          </p:cNvPr>
          <p:cNvPicPr>
            <a:picLocks noChangeAspect="1"/>
          </p:cNvPicPr>
          <p:nvPr/>
        </p:nvPicPr>
        <p:blipFill>
          <a:blip r:embed="rId3"/>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blinds(horizontal)">
                                      <p:cBhvr>
                                        <p:cTn id="7" dur="500"/>
                                        <p:tgtEl>
                                          <p:spTgt spid="26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809750" y="598647"/>
            <a:ext cx="8501063" cy="829945"/>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6.2 </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怎样定义和引用二维数组</a:t>
            </a:r>
            <a:endParaRPr kumimoji="1" lang="zh-CN" altLang="en-US"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graphicFrame>
        <p:nvGraphicFramePr>
          <p:cNvPr id="5" name="内容占位符 4"/>
          <p:cNvGraphicFramePr>
            <a:graphicFrameLocks noGrp="1"/>
          </p:cNvGraphicFramePr>
          <p:nvPr>
            <p:ph idx="1"/>
          </p:nvPr>
        </p:nvGraphicFramePr>
        <p:xfrm>
          <a:off x="2881313" y="2571750"/>
          <a:ext cx="7286625" cy="2286015"/>
        </p:xfrm>
        <a:graphic>
          <a:graphicData uri="http://schemas.openxmlformats.org/drawingml/2006/table">
            <a:tbl>
              <a:tblPr firstRow="1" bandRow="1">
                <a:tableStyleId>{5C22544A-7EE6-4342-B048-85BDC9FD1C3A}</a:tableStyleId>
              </a:tblPr>
              <a:tblGrid>
                <a:gridCol w="1214755"/>
                <a:gridCol w="1214120"/>
                <a:gridCol w="1214755"/>
                <a:gridCol w="1214120"/>
                <a:gridCol w="1214755"/>
                <a:gridCol w="1214120"/>
              </a:tblGrid>
              <a:tr h="762005">
                <a:tc>
                  <a:txBody>
                    <a:bodyPr/>
                    <a:lstStyle/>
                    <a:p>
                      <a:r>
                        <a:rPr lang="en-US" altLang="zh-CN" sz="2800" b="1" dirty="0" smtClean="0">
                          <a:solidFill>
                            <a:schemeClr val="tx1"/>
                          </a:solidFill>
                        </a:rPr>
                        <a:t>2456</a:t>
                      </a:r>
                      <a:endParaRPr lang="zh-CN" altLang="en-US" sz="2800" b="1" dirty="0">
                        <a:solidFill>
                          <a:schemeClr val="tx1"/>
                        </a:solidFill>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r>
                        <a:rPr lang="en-US" altLang="zh-CN" sz="2800" b="1" dirty="0" smtClean="0">
                          <a:solidFill>
                            <a:schemeClr val="tx1"/>
                          </a:solidFill>
                        </a:rPr>
                        <a:t>1847</a:t>
                      </a:r>
                      <a:endParaRPr lang="zh-CN" altLang="en-US" sz="2800" b="1" dirty="0">
                        <a:solidFill>
                          <a:schemeClr val="tx1"/>
                        </a:solidFill>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r>
                        <a:rPr lang="en-US" altLang="zh-CN" sz="2800" b="1" dirty="0" smtClean="0">
                          <a:solidFill>
                            <a:schemeClr val="tx1"/>
                          </a:solidFill>
                        </a:rPr>
                        <a:t>1243</a:t>
                      </a:r>
                      <a:endParaRPr lang="zh-CN" altLang="en-US" sz="2800" b="1" dirty="0">
                        <a:solidFill>
                          <a:schemeClr val="tx1"/>
                        </a:solidFill>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r>
                        <a:rPr lang="en-US" altLang="zh-CN" sz="2800" b="1" dirty="0" smtClean="0">
                          <a:solidFill>
                            <a:schemeClr val="tx1"/>
                          </a:solidFill>
                        </a:rPr>
                        <a:t>1600</a:t>
                      </a:r>
                      <a:endParaRPr lang="zh-CN" altLang="en-US" sz="2800" b="1" dirty="0">
                        <a:solidFill>
                          <a:schemeClr val="tx1"/>
                        </a:solidFill>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r>
                        <a:rPr lang="en-US" altLang="zh-CN" sz="2800" b="1" dirty="0" smtClean="0">
                          <a:solidFill>
                            <a:schemeClr val="tx1"/>
                          </a:solidFill>
                        </a:rPr>
                        <a:t>2346</a:t>
                      </a:r>
                      <a:endParaRPr lang="zh-CN" altLang="en-US" sz="2800" b="1" dirty="0">
                        <a:solidFill>
                          <a:schemeClr val="tx1"/>
                        </a:solidFill>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r>
                        <a:rPr lang="en-US" altLang="zh-CN" sz="2800" b="1" dirty="0" smtClean="0">
                          <a:solidFill>
                            <a:schemeClr val="tx1"/>
                          </a:solidFill>
                        </a:rPr>
                        <a:t>2757</a:t>
                      </a:r>
                      <a:endParaRPr lang="zh-CN" altLang="en-US" sz="2800" b="1" dirty="0">
                        <a:solidFill>
                          <a:schemeClr val="tx1"/>
                        </a:solidFill>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762005">
                <a:tc>
                  <a:txBody>
                    <a:bodyPr/>
                    <a:lstStyle/>
                    <a:p>
                      <a:r>
                        <a:rPr lang="en-US" altLang="zh-CN" sz="2800" b="1" dirty="0" smtClean="0">
                          <a:solidFill>
                            <a:schemeClr val="tx1"/>
                          </a:solidFill>
                        </a:rPr>
                        <a:t>3045</a:t>
                      </a:r>
                      <a:endParaRPr lang="zh-CN" altLang="en-US" sz="2800" b="1" dirty="0">
                        <a:solidFill>
                          <a:schemeClr val="tx1"/>
                        </a:solidFill>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r>
                        <a:rPr lang="en-US" altLang="zh-CN" sz="2800" b="1" dirty="0" smtClean="0">
                          <a:solidFill>
                            <a:schemeClr val="tx1"/>
                          </a:solidFill>
                        </a:rPr>
                        <a:t>2018</a:t>
                      </a:r>
                      <a:endParaRPr lang="zh-CN" altLang="en-US" sz="2800" b="1" dirty="0">
                        <a:solidFill>
                          <a:schemeClr val="tx1"/>
                        </a:solidFill>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r>
                        <a:rPr lang="en-US" altLang="zh-CN" sz="2800" b="1" dirty="0" smtClean="0">
                          <a:solidFill>
                            <a:schemeClr val="tx1"/>
                          </a:solidFill>
                        </a:rPr>
                        <a:t>1725</a:t>
                      </a:r>
                      <a:endParaRPr lang="zh-CN" altLang="en-US" sz="2800" b="1" dirty="0">
                        <a:solidFill>
                          <a:schemeClr val="tx1"/>
                        </a:solidFill>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r>
                        <a:rPr lang="en-US" altLang="zh-CN" sz="2800" b="1" dirty="0" smtClean="0">
                          <a:solidFill>
                            <a:schemeClr val="tx1"/>
                          </a:solidFill>
                        </a:rPr>
                        <a:t>2020</a:t>
                      </a:r>
                      <a:endParaRPr lang="zh-CN" altLang="en-US" sz="2800" b="1" dirty="0">
                        <a:solidFill>
                          <a:schemeClr val="tx1"/>
                        </a:solidFill>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r>
                        <a:rPr lang="en-US" altLang="zh-CN" sz="2800" b="1" dirty="0" smtClean="0">
                          <a:solidFill>
                            <a:schemeClr val="tx1"/>
                          </a:solidFill>
                        </a:rPr>
                        <a:t>2458</a:t>
                      </a:r>
                      <a:endParaRPr lang="zh-CN" altLang="en-US" sz="2800" b="1" dirty="0">
                        <a:solidFill>
                          <a:schemeClr val="tx1"/>
                        </a:solidFill>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r>
                        <a:rPr lang="en-US" altLang="zh-CN" sz="2800" b="1" dirty="0" smtClean="0">
                          <a:solidFill>
                            <a:schemeClr val="tx1"/>
                          </a:solidFill>
                        </a:rPr>
                        <a:t>1436</a:t>
                      </a:r>
                      <a:endParaRPr lang="zh-CN" altLang="en-US" sz="2800" b="1" dirty="0">
                        <a:solidFill>
                          <a:schemeClr val="tx1"/>
                        </a:solidFill>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762005">
                <a:tc>
                  <a:txBody>
                    <a:bodyPr/>
                    <a:lstStyle/>
                    <a:p>
                      <a:r>
                        <a:rPr lang="en-US" altLang="zh-CN" sz="2800" b="1" dirty="0" smtClean="0">
                          <a:solidFill>
                            <a:schemeClr val="tx1"/>
                          </a:solidFill>
                        </a:rPr>
                        <a:t>1427</a:t>
                      </a:r>
                      <a:endParaRPr lang="zh-CN" altLang="en-US" sz="2800" b="1" dirty="0">
                        <a:solidFill>
                          <a:schemeClr val="tx1"/>
                        </a:solidFill>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r>
                        <a:rPr lang="en-US" altLang="zh-CN" sz="2800" b="1" dirty="0" smtClean="0">
                          <a:solidFill>
                            <a:schemeClr val="tx1"/>
                          </a:solidFill>
                        </a:rPr>
                        <a:t>1175</a:t>
                      </a:r>
                      <a:endParaRPr lang="zh-CN" altLang="en-US" sz="2800" b="1" dirty="0">
                        <a:solidFill>
                          <a:schemeClr val="tx1"/>
                        </a:solidFill>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r>
                        <a:rPr lang="en-US" altLang="zh-CN" sz="2800" b="1" dirty="0" smtClean="0">
                          <a:solidFill>
                            <a:schemeClr val="tx1"/>
                          </a:solidFill>
                        </a:rPr>
                        <a:t>1046</a:t>
                      </a:r>
                      <a:endParaRPr lang="zh-CN" altLang="en-US" sz="2800" b="1" dirty="0">
                        <a:solidFill>
                          <a:schemeClr val="tx1"/>
                        </a:solidFill>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r>
                        <a:rPr lang="en-US" altLang="zh-CN" sz="2800" b="1" dirty="0" smtClean="0">
                          <a:solidFill>
                            <a:schemeClr val="tx1"/>
                          </a:solidFill>
                        </a:rPr>
                        <a:t>1976</a:t>
                      </a:r>
                      <a:endParaRPr lang="zh-CN" altLang="en-US" sz="2800" b="1" dirty="0">
                        <a:solidFill>
                          <a:schemeClr val="tx1"/>
                        </a:solidFill>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r>
                        <a:rPr lang="en-US" altLang="zh-CN" sz="2800" b="1" dirty="0" smtClean="0">
                          <a:solidFill>
                            <a:schemeClr val="tx1"/>
                          </a:solidFill>
                        </a:rPr>
                        <a:t>1477</a:t>
                      </a:r>
                      <a:endParaRPr lang="zh-CN" altLang="en-US" sz="2800" b="1" dirty="0">
                        <a:solidFill>
                          <a:schemeClr val="tx1"/>
                        </a:solidFill>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r>
                        <a:rPr lang="en-US" altLang="zh-CN" sz="2800" b="1" dirty="0" smtClean="0">
                          <a:solidFill>
                            <a:schemeClr val="tx1"/>
                          </a:solidFill>
                        </a:rPr>
                        <a:t>2018</a:t>
                      </a:r>
                      <a:endParaRPr lang="zh-CN" altLang="en-US" sz="2800" b="1" dirty="0">
                        <a:solidFill>
                          <a:schemeClr val="tx1"/>
                        </a:solidFill>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sp>
        <p:nvSpPr>
          <p:cNvPr id="31777" name="TextBox 5"/>
          <p:cNvSpPr txBox="1"/>
          <p:nvPr/>
        </p:nvSpPr>
        <p:spPr>
          <a:xfrm>
            <a:off x="1738313" y="2714625"/>
            <a:ext cx="1095375" cy="521970"/>
          </a:xfrm>
          <a:prstGeom prst="rect">
            <a:avLst/>
          </a:prstGeom>
          <a:noFill/>
          <a:ln w="9525">
            <a:noFill/>
          </a:ln>
        </p:spPr>
        <p:txBody>
          <a:bodyPr wrap="none">
            <a:spAutoFit/>
          </a:bodyPr>
          <a:p>
            <a:r>
              <a:rPr lang="en-US" altLang="zh-CN" sz="2800" b="1" dirty="0">
                <a:solidFill>
                  <a:srgbClr val="9D138D"/>
                </a:solidFill>
                <a:latin typeface="Arial" panose="020B0604020202020204" pitchFamily="34" charset="0"/>
              </a:rPr>
              <a:t>1</a:t>
            </a:r>
            <a:r>
              <a:rPr lang="zh-CN" altLang="en-US" sz="2800" b="1" dirty="0">
                <a:solidFill>
                  <a:srgbClr val="9D138D"/>
                </a:solidFill>
                <a:latin typeface="Arial" panose="020B0604020202020204" pitchFamily="34" charset="0"/>
              </a:rPr>
              <a:t>分队</a:t>
            </a:r>
            <a:endParaRPr lang="zh-CN" altLang="en-US" sz="2800" b="1" dirty="0">
              <a:solidFill>
                <a:srgbClr val="9D138D"/>
              </a:solidFill>
              <a:latin typeface="Arial" panose="020B0604020202020204" pitchFamily="34" charset="0"/>
            </a:endParaRPr>
          </a:p>
        </p:txBody>
      </p:sp>
      <p:sp>
        <p:nvSpPr>
          <p:cNvPr id="31778" name="TextBox 6"/>
          <p:cNvSpPr txBox="1"/>
          <p:nvPr/>
        </p:nvSpPr>
        <p:spPr>
          <a:xfrm>
            <a:off x="1738313" y="3500438"/>
            <a:ext cx="1095375" cy="521970"/>
          </a:xfrm>
          <a:prstGeom prst="rect">
            <a:avLst/>
          </a:prstGeom>
          <a:noFill/>
          <a:ln w="9525">
            <a:noFill/>
          </a:ln>
        </p:spPr>
        <p:txBody>
          <a:bodyPr wrap="none">
            <a:spAutoFit/>
          </a:bodyPr>
          <a:p>
            <a:r>
              <a:rPr lang="en-US" altLang="zh-CN" sz="2800" b="1" dirty="0">
                <a:solidFill>
                  <a:srgbClr val="9D138D"/>
                </a:solidFill>
                <a:latin typeface="Arial" panose="020B0604020202020204" pitchFamily="34" charset="0"/>
              </a:rPr>
              <a:t>2</a:t>
            </a:r>
            <a:r>
              <a:rPr lang="zh-CN" altLang="en-US" sz="2800" b="1" dirty="0">
                <a:solidFill>
                  <a:srgbClr val="9D138D"/>
                </a:solidFill>
                <a:latin typeface="Arial" panose="020B0604020202020204" pitchFamily="34" charset="0"/>
              </a:rPr>
              <a:t>分队</a:t>
            </a:r>
            <a:endParaRPr lang="zh-CN" altLang="en-US" sz="2800" b="1" dirty="0">
              <a:solidFill>
                <a:srgbClr val="9D138D"/>
              </a:solidFill>
              <a:latin typeface="Arial" panose="020B0604020202020204" pitchFamily="34" charset="0"/>
            </a:endParaRPr>
          </a:p>
        </p:txBody>
      </p:sp>
      <p:sp>
        <p:nvSpPr>
          <p:cNvPr id="31779" name="TextBox 7"/>
          <p:cNvSpPr txBox="1"/>
          <p:nvPr/>
        </p:nvSpPr>
        <p:spPr>
          <a:xfrm>
            <a:off x="1738313" y="4286250"/>
            <a:ext cx="1095375" cy="521970"/>
          </a:xfrm>
          <a:prstGeom prst="rect">
            <a:avLst/>
          </a:prstGeom>
          <a:noFill/>
          <a:ln w="9525">
            <a:noFill/>
          </a:ln>
        </p:spPr>
        <p:txBody>
          <a:bodyPr wrap="none">
            <a:spAutoFit/>
          </a:bodyPr>
          <a:p>
            <a:r>
              <a:rPr lang="en-US" altLang="zh-CN" sz="2800" b="1" dirty="0">
                <a:solidFill>
                  <a:srgbClr val="9D138D"/>
                </a:solidFill>
                <a:latin typeface="Arial" panose="020B0604020202020204" pitchFamily="34" charset="0"/>
              </a:rPr>
              <a:t>3</a:t>
            </a:r>
            <a:r>
              <a:rPr lang="zh-CN" altLang="en-US" sz="2800" b="1" dirty="0">
                <a:solidFill>
                  <a:srgbClr val="9D138D"/>
                </a:solidFill>
                <a:latin typeface="Arial" panose="020B0604020202020204" pitchFamily="34" charset="0"/>
              </a:rPr>
              <a:t>分队</a:t>
            </a:r>
            <a:endParaRPr lang="zh-CN" altLang="en-US" sz="2800" b="1" dirty="0">
              <a:solidFill>
                <a:srgbClr val="9D138D"/>
              </a:solidFill>
              <a:latin typeface="Arial" panose="020B0604020202020204" pitchFamily="34" charset="0"/>
            </a:endParaRPr>
          </a:p>
        </p:txBody>
      </p:sp>
      <p:sp>
        <p:nvSpPr>
          <p:cNvPr id="31780" name="TextBox 8"/>
          <p:cNvSpPr txBox="1"/>
          <p:nvPr/>
        </p:nvSpPr>
        <p:spPr>
          <a:xfrm>
            <a:off x="2952750" y="1928813"/>
            <a:ext cx="1095375" cy="521970"/>
          </a:xfrm>
          <a:prstGeom prst="rect">
            <a:avLst/>
          </a:prstGeom>
          <a:noFill/>
          <a:ln w="9525">
            <a:noFill/>
          </a:ln>
        </p:spPr>
        <p:txBody>
          <a:bodyPr wrap="none">
            <a:spAutoFit/>
          </a:bodyPr>
          <a:p>
            <a:r>
              <a:rPr lang="zh-CN" altLang="en-US" sz="2800" b="1" dirty="0">
                <a:solidFill>
                  <a:srgbClr val="9D138D"/>
                </a:solidFill>
                <a:latin typeface="Arial" panose="020B0604020202020204" pitchFamily="34" charset="0"/>
              </a:rPr>
              <a:t>队员</a:t>
            </a:r>
            <a:r>
              <a:rPr lang="en-US" altLang="zh-CN" sz="2800" b="1" dirty="0">
                <a:solidFill>
                  <a:srgbClr val="9D138D"/>
                </a:solidFill>
                <a:latin typeface="Arial" panose="020B0604020202020204" pitchFamily="34" charset="0"/>
              </a:rPr>
              <a:t>1</a:t>
            </a:r>
            <a:endParaRPr lang="zh-CN" altLang="en-US" sz="2800" b="1" dirty="0">
              <a:solidFill>
                <a:srgbClr val="9D138D"/>
              </a:solidFill>
              <a:latin typeface="Arial" panose="020B0604020202020204" pitchFamily="34" charset="0"/>
            </a:endParaRPr>
          </a:p>
        </p:txBody>
      </p:sp>
      <p:sp>
        <p:nvSpPr>
          <p:cNvPr id="31781" name="TextBox 9"/>
          <p:cNvSpPr txBox="1"/>
          <p:nvPr/>
        </p:nvSpPr>
        <p:spPr>
          <a:xfrm>
            <a:off x="4095750" y="1928813"/>
            <a:ext cx="1095375" cy="521970"/>
          </a:xfrm>
          <a:prstGeom prst="rect">
            <a:avLst/>
          </a:prstGeom>
          <a:noFill/>
          <a:ln w="9525">
            <a:noFill/>
          </a:ln>
        </p:spPr>
        <p:txBody>
          <a:bodyPr wrap="none">
            <a:spAutoFit/>
          </a:bodyPr>
          <a:p>
            <a:r>
              <a:rPr lang="zh-CN" altLang="en-US" sz="2800" b="1" dirty="0">
                <a:solidFill>
                  <a:srgbClr val="9D138D"/>
                </a:solidFill>
                <a:latin typeface="Arial" panose="020B0604020202020204" pitchFamily="34" charset="0"/>
              </a:rPr>
              <a:t>队员</a:t>
            </a:r>
            <a:r>
              <a:rPr lang="en-US" altLang="zh-CN" sz="2800" b="1" dirty="0">
                <a:solidFill>
                  <a:srgbClr val="9D138D"/>
                </a:solidFill>
                <a:latin typeface="Arial" panose="020B0604020202020204" pitchFamily="34" charset="0"/>
              </a:rPr>
              <a:t>2</a:t>
            </a:r>
            <a:endParaRPr lang="zh-CN" altLang="en-US" sz="2800" b="1" dirty="0">
              <a:solidFill>
                <a:srgbClr val="9D138D"/>
              </a:solidFill>
              <a:latin typeface="Arial" panose="020B0604020202020204" pitchFamily="34" charset="0"/>
            </a:endParaRPr>
          </a:p>
        </p:txBody>
      </p:sp>
      <p:sp>
        <p:nvSpPr>
          <p:cNvPr id="31782" name="TextBox 10"/>
          <p:cNvSpPr txBox="1"/>
          <p:nvPr/>
        </p:nvSpPr>
        <p:spPr>
          <a:xfrm>
            <a:off x="5346700" y="1928813"/>
            <a:ext cx="1095375" cy="521970"/>
          </a:xfrm>
          <a:prstGeom prst="rect">
            <a:avLst/>
          </a:prstGeom>
          <a:noFill/>
          <a:ln w="9525">
            <a:noFill/>
          </a:ln>
        </p:spPr>
        <p:txBody>
          <a:bodyPr wrap="none">
            <a:spAutoFit/>
          </a:bodyPr>
          <a:p>
            <a:r>
              <a:rPr lang="zh-CN" altLang="en-US" sz="2800" b="1" dirty="0">
                <a:solidFill>
                  <a:srgbClr val="9D138D"/>
                </a:solidFill>
                <a:latin typeface="Arial" panose="020B0604020202020204" pitchFamily="34" charset="0"/>
              </a:rPr>
              <a:t>队员</a:t>
            </a:r>
            <a:r>
              <a:rPr lang="en-US" altLang="zh-CN" sz="2800" b="1" dirty="0">
                <a:solidFill>
                  <a:srgbClr val="9D138D"/>
                </a:solidFill>
                <a:latin typeface="Arial" panose="020B0604020202020204" pitchFamily="34" charset="0"/>
              </a:rPr>
              <a:t>3</a:t>
            </a:r>
            <a:endParaRPr lang="zh-CN" altLang="en-US" sz="2800" b="1" dirty="0">
              <a:solidFill>
                <a:srgbClr val="9D138D"/>
              </a:solidFill>
              <a:latin typeface="Arial" panose="020B0604020202020204" pitchFamily="34" charset="0"/>
            </a:endParaRPr>
          </a:p>
        </p:txBody>
      </p:sp>
      <p:sp>
        <p:nvSpPr>
          <p:cNvPr id="31783" name="TextBox 11"/>
          <p:cNvSpPr txBox="1"/>
          <p:nvPr/>
        </p:nvSpPr>
        <p:spPr>
          <a:xfrm>
            <a:off x="6524625" y="1928813"/>
            <a:ext cx="1095375" cy="521970"/>
          </a:xfrm>
          <a:prstGeom prst="rect">
            <a:avLst/>
          </a:prstGeom>
          <a:noFill/>
          <a:ln w="9525">
            <a:noFill/>
          </a:ln>
        </p:spPr>
        <p:txBody>
          <a:bodyPr wrap="none">
            <a:spAutoFit/>
          </a:bodyPr>
          <a:p>
            <a:r>
              <a:rPr lang="zh-CN" altLang="en-US" sz="2800" b="1" dirty="0">
                <a:solidFill>
                  <a:srgbClr val="9D138D"/>
                </a:solidFill>
                <a:latin typeface="Arial" panose="020B0604020202020204" pitchFamily="34" charset="0"/>
              </a:rPr>
              <a:t>队员</a:t>
            </a:r>
            <a:r>
              <a:rPr lang="en-US" altLang="zh-CN" sz="2800" b="1" dirty="0">
                <a:solidFill>
                  <a:srgbClr val="9D138D"/>
                </a:solidFill>
                <a:latin typeface="Arial" panose="020B0604020202020204" pitchFamily="34" charset="0"/>
              </a:rPr>
              <a:t>4</a:t>
            </a:r>
            <a:endParaRPr lang="zh-CN" altLang="en-US" sz="2800" b="1" dirty="0">
              <a:solidFill>
                <a:srgbClr val="9D138D"/>
              </a:solidFill>
              <a:latin typeface="Arial" panose="020B0604020202020204" pitchFamily="34" charset="0"/>
            </a:endParaRPr>
          </a:p>
        </p:txBody>
      </p:sp>
      <p:sp>
        <p:nvSpPr>
          <p:cNvPr id="31784" name="TextBox 12"/>
          <p:cNvSpPr txBox="1"/>
          <p:nvPr/>
        </p:nvSpPr>
        <p:spPr>
          <a:xfrm>
            <a:off x="7739063" y="1928813"/>
            <a:ext cx="1095375" cy="521970"/>
          </a:xfrm>
          <a:prstGeom prst="rect">
            <a:avLst/>
          </a:prstGeom>
          <a:noFill/>
          <a:ln w="9525">
            <a:noFill/>
          </a:ln>
        </p:spPr>
        <p:txBody>
          <a:bodyPr wrap="none">
            <a:spAutoFit/>
          </a:bodyPr>
          <a:p>
            <a:r>
              <a:rPr lang="zh-CN" altLang="en-US" sz="2800" b="1" dirty="0">
                <a:solidFill>
                  <a:srgbClr val="9D138D"/>
                </a:solidFill>
                <a:latin typeface="Arial" panose="020B0604020202020204" pitchFamily="34" charset="0"/>
              </a:rPr>
              <a:t>队员</a:t>
            </a:r>
            <a:r>
              <a:rPr lang="en-US" altLang="zh-CN" sz="2800" b="1" dirty="0">
                <a:solidFill>
                  <a:srgbClr val="9D138D"/>
                </a:solidFill>
                <a:latin typeface="Arial" panose="020B0604020202020204" pitchFamily="34" charset="0"/>
              </a:rPr>
              <a:t>5</a:t>
            </a:r>
            <a:endParaRPr lang="zh-CN" altLang="en-US" sz="2800" b="1" dirty="0">
              <a:solidFill>
                <a:srgbClr val="9D138D"/>
              </a:solidFill>
              <a:latin typeface="Arial" panose="020B0604020202020204" pitchFamily="34" charset="0"/>
            </a:endParaRPr>
          </a:p>
        </p:txBody>
      </p:sp>
      <p:sp>
        <p:nvSpPr>
          <p:cNvPr id="31785" name="TextBox 13"/>
          <p:cNvSpPr txBox="1"/>
          <p:nvPr/>
        </p:nvSpPr>
        <p:spPr>
          <a:xfrm>
            <a:off x="9024938" y="1928813"/>
            <a:ext cx="1095375" cy="521970"/>
          </a:xfrm>
          <a:prstGeom prst="rect">
            <a:avLst/>
          </a:prstGeom>
          <a:noFill/>
          <a:ln w="9525">
            <a:noFill/>
          </a:ln>
        </p:spPr>
        <p:txBody>
          <a:bodyPr wrap="none">
            <a:spAutoFit/>
          </a:bodyPr>
          <a:p>
            <a:r>
              <a:rPr lang="zh-CN" altLang="en-US" sz="2800" b="1" dirty="0">
                <a:solidFill>
                  <a:srgbClr val="9D138D"/>
                </a:solidFill>
                <a:latin typeface="Arial" panose="020B0604020202020204" pitchFamily="34" charset="0"/>
              </a:rPr>
              <a:t>队员</a:t>
            </a:r>
            <a:r>
              <a:rPr lang="en-US" altLang="zh-CN" sz="2800" b="1" dirty="0">
                <a:solidFill>
                  <a:srgbClr val="9D138D"/>
                </a:solidFill>
                <a:latin typeface="Arial" panose="020B0604020202020204" pitchFamily="34" charset="0"/>
              </a:rPr>
              <a:t>6</a:t>
            </a:r>
            <a:endParaRPr lang="zh-CN" altLang="en-US" sz="2800" b="1" dirty="0">
              <a:solidFill>
                <a:srgbClr val="9D138D"/>
              </a:solidFill>
              <a:latin typeface="Arial" panose="020B0604020202020204" pitchFamily="34" charset="0"/>
            </a:endParaRPr>
          </a:p>
        </p:txBody>
      </p:sp>
      <p:sp>
        <p:nvSpPr>
          <p:cNvPr id="15" name="TextBox 14"/>
          <p:cNvSpPr txBox="1"/>
          <p:nvPr/>
        </p:nvSpPr>
        <p:spPr>
          <a:xfrm>
            <a:off x="4524375" y="5214938"/>
            <a:ext cx="3429000" cy="583565"/>
          </a:xfrm>
          <a:prstGeom prst="rect">
            <a:avLst/>
          </a:prstGeom>
          <a:noFill/>
          <a:ln w="9525">
            <a:noFill/>
          </a:ln>
        </p:spPr>
        <p:txBody>
          <a:bodyPr>
            <a:spAutoFit/>
          </a:bodyPr>
          <a:p>
            <a:r>
              <a:rPr lang="en-US" altLang="zh-CN" sz="3200" b="1" dirty="0">
                <a:latin typeface="Arial" panose="020B0604020202020204" pitchFamily="34" charset="0"/>
              </a:rPr>
              <a:t>float pay[3][6];</a:t>
            </a:r>
            <a:endParaRPr lang="zh-CN" altLang="en-US" sz="3200" b="1" dirty="0">
              <a:latin typeface="Arial" panose="020B0604020202020204" pitchFamily="34" charset="0"/>
            </a:endParaRPr>
          </a:p>
        </p:txBody>
      </p:sp>
      <p:pic>
        <p:nvPicPr>
          <p:cNvPr id="31787" name="图片 13"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Rectangle 3"/>
          <p:cNvSpPr>
            <a:spLocks noGrp="1"/>
          </p:cNvSpPr>
          <p:nvPr>
            <p:ph idx="1"/>
          </p:nvPr>
        </p:nvSpPr>
        <p:spPr>
          <a:xfrm>
            <a:off x="2381250" y="1857375"/>
            <a:ext cx="7215188" cy="3357563"/>
          </a:xfrm>
        </p:spPr>
        <p:txBody>
          <a:bodyPr vert="horz" wrap="square" lIns="91440" tIns="45720" rIns="91440" bIns="45720" anchor="t" anchorCtr="0"/>
          <a:p>
            <a:pPr>
              <a:buFont typeface="Wingdings" panose="05000000000000000000" pitchFamily="2" charset="2"/>
              <a:buNone/>
            </a:pPr>
            <a:r>
              <a:rPr kumimoji="1" lang="en-US" altLang="zh-CN" sz="3600" dirty="0">
                <a:latin typeface="+mn-lt"/>
                <a:ea typeface="+mn-ea"/>
                <a:cs typeface="+mn-cs"/>
                <a:hlinkClick r:id="rId1" action="ppaction://hlinksldjump"/>
              </a:rPr>
              <a:t>6.2.1</a:t>
            </a:r>
            <a:r>
              <a:rPr kumimoji="1" lang="zh-CN" altLang="zh-CN" sz="3600" dirty="0">
                <a:latin typeface="+mn-lt"/>
                <a:ea typeface="+mn-ea"/>
                <a:cs typeface="+mn-cs"/>
                <a:hlinkClick r:id="rId1" action="ppaction://hlinksldjump"/>
              </a:rPr>
              <a:t>怎样定义二维数组</a:t>
            </a:r>
            <a:endParaRPr kumimoji="1" lang="en-US" altLang="zh-CN" sz="3600" dirty="0">
              <a:latin typeface="+mn-lt"/>
              <a:ea typeface="+mn-ea"/>
              <a:cs typeface="+mn-cs"/>
            </a:endParaRPr>
          </a:p>
          <a:p>
            <a:pPr>
              <a:buFont typeface="Wingdings" panose="05000000000000000000" pitchFamily="2" charset="2"/>
              <a:buNone/>
            </a:pPr>
            <a:r>
              <a:rPr kumimoji="1" lang="en-US" altLang="zh-CN" sz="3600" dirty="0">
                <a:latin typeface="+mn-lt"/>
                <a:ea typeface="+mn-ea"/>
                <a:cs typeface="+mn-cs"/>
                <a:hlinkClick r:id="rId2" action="ppaction://hlinksldjump"/>
              </a:rPr>
              <a:t>6.2.2</a:t>
            </a:r>
            <a:r>
              <a:rPr kumimoji="1" lang="zh-CN" altLang="zh-CN" sz="3600" dirty="0">
                <a:latin typeface="+mn-lt"/>
                <a:ea typeface="+mn-ea"/>
                <a:cs typeface="+mn-cs"/>
                <a:hlinkClick r:id="rId2" action="ppaction://hlinksldjump"/>
              </a:rPr>
              <a:t>怎样引用二维数组的元素</a:t>
            </a:r>
            <a:endParaRPr kumimoji="1" lang="en-US" altLang="zh-CN" sz="3600" dirty="0">
              <a:latin typeface="+mn-lt"/>
              <a:ea typeface="+mn-ea"/>
              <a:cs typeface="+mn-cs"/>
            </a:endParaRPr>
          </a:p>
          <a:p>
            <a:pPr>
              <a:buFont typeface="Wingdings" panose="05000000000000000000" pitchFamily="2" charset="2"/>
              <a:buNone/>
            </a:pPr>
            <a:r>
              <a:rPr kumimoji="1" lang="en-US" altLang="zh-CN" sz="3600" dirty="0">
                <a:latin typeface="+mn-lt"/>
                <a:ea typeface="+mn-ea"/>
                <a:cs typeface="+mn-cs"/>
                <a:hlinkClick r:id="rId3" action="ppaction://hlinksldjump"/>
              </a:rPr>
              <a:t>6.2.3</a:t>
            </a:r>
            <a:r>
              <a:rPr kumimoji="1" lang="zh-CN" altLang="zh-CN" sz="3600" dirty="0">
                <a:latin typeface="+mn-lt"/>
                <a:ea typeface="+mn-ea"/>
                <a:cs typeface="+mn-cs"/>
                <a:hlinkClick r:id="rId3" action="ppaction://hlinksldjump"/>
              </a:rPr>
              <a:t>二维数组的初始化</a:t>
            </a:r>
            <a:endParaRPr kumimoji="1" lang="en-US" altLang="zh-CN" sz="3600" dirty="0">
              <a:latin typeface="+mn-lt"/>
              <a:ea typeface="+mn-ea"/>
              <a:cs typeface="+mn-cs"/>
            </a:endParaRPr>
          </a:p>
          <a:p>
            <a:pPr>
              <a:buFont typeface="Wingdings" panose="05000000000000000000" pitchFamily="2" charset="2"/>
              <a:buNone/>
            </a:pPr>
            <a:r>
              <a:rPr kumimoji="1" lang="en-US" altLang="zh-CN" sz="3600" dirty="0">
                <a:latin typeface="+mn-lt"/>
                <a:ea typeface="+mn-ea"/>
                <a:cs typeface="+mn-cs"/>
                <a:hlinkClick r:id="rId4" action="ppaction://hlinksldjump"/>
              </a:rPr>
              <a:t>6.2.4</a:t>
            </a:r>
            <a:r>
              <a:rPr kumimoji="1" lang="zh-CN" altLang="zh-CN" sz="3600" dirty="0">
                <a:latin typeface="+mn-lt"/>
                <a:ea typeface="+mn-ea"/>
                <a:cs typeface="+mn-cs"/>
                <a:hlinkClick r:id="rId4" action="ppaction://hlinksldjump"/>
              </a:rPr>
              <a:t>二维数组程序举例</a:t>
            </a:r>
            <a:endParaRPr kumimoji="1" lang="zh-CN" altLang="zh-CN" sz="3600" dirty="0">
              <a:solidFill>
                <a:srgbClr val="0000CC"/>
              </a:solidFill>
              <a:latin typeface="+mn-lt"/>
              <a:ea typeface="+mn-ea"/>
              <a:cs typeface="+mn-cs"/>
            </a:endParaRPr>
          </a:p>
        </p:txBody>
      </p:sp>
      <p:sp>
        <p:nvSpPr>
          <p:cNvPr id="5" name="Rectangle 2"/>
          <p:cNvSpPr>
            <a:spLocks noGrp="1" noChangeArrowheads="1"/>
          </p:cNvSpPr>
          <p:nvPr>
            <p:ph type="title"/>
          </p:nvPr>
        </p:nvSpPr>
        <p:spPr>
          <a:xfrm>
            <a:off x="1809750" y="598647"/>
            <a:ext cx="8501063" cy="829945"/>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6.2 </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怎样定义和引用二维数组</a:t>
            </a:r>
            <a:endParaRPr kumimoji="1" lang="zh-CN" altLang="en-US"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pic>
        <p:nvPicPr>
          <p:cNvPr id="32772" name="图片 3" descr="Untitled.png">
            <a:hlinkClick r:id="rId5" action="ppaction://hlinksldjump"/>
          </p:cNvPr>
          <p:cNvPicPr>
            <a:picLocks noChangeAspect="1"/>
          </p:cNvPicPr>
          <p:nvPr/>
        </p:nvPicPr>
        <p:blipFill>
          <a:blip r:embed="rId6"/>
          <a:stretch>
            <a:fillRect/>
          </a:stretch>
        </p:blipFill>
        <p:spPr>
          <a:xfrm>
            <a:off x="9740900" y="5937250"/>
            <a:ext cx="927100" cy="920750"/>
          </a:xfrm>
          <a:prstGeom prst="rect">
            <a:avLst/>
          </a:prstGeom>
          <a:noFill/>
          <a:ln w="9525">
            <a:noFill/>
          </a:ln>
        </p:spPr>
      </p:pic>
    </p:spTree>
  </p:cSld>
  <p:clrMapOvr>
    <a:masterClrMapping/>
  </p:clrMapOvr>
  <p:transition spd="med">
    <p:blinds/>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3" name="Rectangle 3"/>
          <p:cNvSpPr>
            <a:spLocks noGrp="1"/>
          </p:cNvSpPr>
          <p:nvPr>
            <p:ph idx="1"/>
          </p:nvPr>
        </p:nvSpPr>
        <p:spPr>
          <a:xfrm>
            <a:off x="2452688" y="1285875"/>
            <a:ext cx="7143750" cy="4714875"/>
          </a:xfrm>
        </p:spPr>
        <p:txBody>
          <a:bodyPr vert="horz" wrap="square" lIns="91440" tIns="45720" rIns="91440" bIns="45720" anchor="t" anchorCtr="0"/>
          <a:p>
            <a:pPr eaLnBrk="1" hangingPunct="1">
              <a:spcBef>
                <a:spcPct val="50000"/>
              </a:spcBef>
            </a:pPr>
            <a:r>
              <a:rPr kumimoji="1" lang="zh-CN" altLang="zh-CN" dirty="0">
                <a:latin typeface="+mn-lt"/>
                <a:ea typeface="+mn-ea"/>
                <a:cs typeface="+mn-cs"/>
              </a:rPr>
              <a:t>如果有</a:t>
            </a:r>
            <a:r>
              <a:rPr kumimoji="1" lang="en-US" altLang="zh-CN" dirty="0">
                <a:latin typeface="+mn-lt"/>
                <a:ea typeface="+mn-ea"/>
                <a:cs typeface="+mn-cs"/>
              </a:rPr>
              <a:t>1000</a:t>
            </a:r>
            <a:r>
              <a:rPr kumimoji="1" lang="zh-CN" altLang="zh-CN" dirty="0">
                <a:latin typeface="+mn-lt"/>
                <a:ea typeface="+mn-ea"/>
                <a:cs typeface="+mn-cs"/>
              </a:rPr>
              <a:t>名学生</a:t>
            </a:r>
            <a:r>
              <a:rPr kumimoji="1" lang="zh-CN" altLang="en-US" dirty="0">
                <a:latin typeface="+mn-lt"/>
                <a:ea typeface="+mn-ea"/>
                <a:cs typeface="+mn-cs"/>
              </a:rPr>
              <a:t>，</a:t>
            </a:r>
            <a:r>
              <a:rPr kumimoji="1" lang="zh-CN" altLang="zh-CN" dirty="0">
                <a:latin typeface="+mn-lt"/>
                <a:ea typeface="+mn-ea"/>
                <a:cs typeface="+mn-cs"/>
              </a:rPr>
              <a:t>每个学生有一个成绩，需要求这</a:t>
            </a:r>
            <a:r>
              <a:rPr kumimoji="1" lang="en-US" altLang="zh-CN" dirty="0">
                <a:latin typeface="+mn-lt"/>
                <a:ea typeface="+mn-ea"/>
                <a:cs typeface="+mn-cs"/>
              </a:rPr>
              <a:t>1000</a:t>
            </a:r>
            <a:r>
              <a:rPr kumimoji="1" lang="zh-CN" altLang="zh-CN" dirty="0">
                <a:latin typeface="+mn-lt"/>
                <a:ea typeface="+mn-ea"/>
                <a:cs typeface="+mn-cs"/>
              </a:rPr>
              <a:t>名学生的平均成绩。</a:t>
            </a:r>
            <a:endParaRPr kumimoji="1" lang="en-US" altLang="zh-CN" dirty="0">
              <a:latin typeface="+mn-lt"/>
              <a:ea typeface="+mn-ea"/>
              <a:cs typeface="+mn-cs"/>
            </a:endParaRPr>
          </a:p>
          <a:p>
            <a:pPr eaLnBrk="1" hangingPunct="1">
              <a:spcBef>
                <a:spcPct val="50000"/>
              </a:spcBef>
            </a:pPr>
            <a:r>
              <a:rPr kumimoji="1" lang="zh-CN" altLang="en-US" dirty="0">
                <a:latin typeface="+mn-lt"/>
                <a:ea typeface="+mn-ea"/>
                <a:cs typeface="+mn-cs"/>
              </a:rPr>
              <a:t>用</a:t>
            </a:r>
            <a:r>
              <a:rPr kumimoji="1" lang="en-US" altLang="zh-CN" dirty="0">
                <a:latin typeface="+mn-lt"/>
                <a:ea typeface="+mn-ea"/>
                <a:cs typeface="+mn-cs"/>
              </a:rPr>
              <a:t>s</a:t>
            </a:r>
            <a:r>
              <a:rPr kumimoji="1" lang="en-US" altLang="zh-CN" baseline="-25000" dirty="0">
                <a:latin typeface="+mn-lt"/>
                <a:ea typeface="+mn-ea"/>
                <a:cs typeface="+mn-cs"/>
              </a:rPr>
              <a:t>1</a:t>
            </a:r>
            <a:r>
              <a:rPr kumimoji="1" lang="en-US" altLang="zh-CN" dirty="0">
                <a:latin typeface="+mn-lt"/>
                <a:ea typeface="+mn-ea"/>
                <a:cs typeface="+mn-cs"/>
              </a:rPr>
              <a:t>,s</a:t>
            </a:r>
            <a:r>
              <a:rPr kumimoji="1" lang="en-US" altLang="zh-CN" baseline="-25000" dirty="0">
                <a:latin typeface="+mn-lt"/>
                <a:ea typeface="+mn-ea"/>
                <a:cs typeface="+mn-cs"/>
              </a:rPr>
              <a:t>2</a:t>
            </a:r>
            <a:r>
              <a:rPr kumimoji="1" lang="en-US" altLang="zh-CN" dirty="0">
                <a:latin typeface="+mn-lt"/>
                <a:ea typeface="+mn-ea"/>
                <a:cs typeface="+mn-cs"/>
              </a:rPr>
              <a:t>,s</a:t>
            </a:r>
            <a:r>
              <a:rPr kumimoji="1" lang="en-US" altLang="zh-CN" baseline="-25000" dirty="0">
                <a:latin typeface="+mn-lt"/>
                <a:ea typeface="+mn-ea"/>
                <a:cs typeface="+mn-cs"/>
              </a:rPr>
              <a:t>3</a:t>
            </a:r>
            <a:r>
              <a:rPr kumimoji="1" lang="en-US" altLang="zh-CN" dirty="0">
                <a:latin typeface="+mn-lt"/>
                <a:ea typeface="+mn-ea"/>
                <a:cs typeface="+mn-cs"/>
              </a:rPr>
              <a:t>,……,s</a:t>
            </a:r>
            <a:r>
              <a:rPr kumimoji="1" lang="en-US" altLang="zh-CN" baseline="-25000" dirty="0">
                <a:latin typeface="+mn-lt"/>
                <a:ea typeface="+mn-ea"/>
                <a:cs typeface="+mn-cs"/>
              </a:rPr>
              <a:t>1000</a:t>
            </a:r>
            <a:r>
              <a:rPr kumimoji="1" lang="zh-CN" altLang="en-US" dirty="0">
                <a:latin typeface="+mn-lt"/>
                <a:ea typeface="+mn-ea"/>
                <a:cs typeface="+mn-cs"/>
              </a:rPr>
              <a:t>表示每个学生的成绩，能体现</a:t>
            </a:r>
            <a:r>
              <a:rPr kumimoji="1" lang="zh-CN" altLang="en-US" dirty="0">
                <a:solidFill>
                  <a:srgbClr val="9D138D"/>
                </a:solidFill>
                <a:latin typeface="+mn-lt"/>
                <a:ea typeface="+mn-ea"/>
                <a:cs typeface="+mn-cs"/>
              </a:rPr>
              <a:t>内在联系</a:t>
            </a:r>
            <a:r>
              <a:rPr kumimoji="1" lang="zh-CN" altLang="en-US" dirty="0">
                <a:latin typeface="+mn-lt"/>
                <a:ea typeface="+mn-ea"/>
                <a:cs typeface="+mn-cs"/>
              </a:rPr>
              <a:t>。</a:t>
            </a:r>
            <a:endParaRPr kumimoji="1" lang="en-US" altLang="zh-CN" dirty="0">
              <a:latin typeface="+mn-lt"/>
              <a:ea typeface="+mn-ea"/>
              <a:cs typeface="+mn-cs"/>
            </a:endParaRPr>
          </a:p>
          <a:p>
            <a:pPr eaLnBrk="1" hangingPunct="1">
              <a:spcBef>
                <a:spcPct val="50000"/>
              </a:spcBef>
            </a:pPr>
            <a:r>
              <a:rPr kumimoji="1" lang="en-US" altLang="zh-CN" dirty="0">
                <a:latin typeface="+mn-lt"/>
                <a:ea typeface="+mn-ea"/>
                <a:cs typeface="+mn-cs"/>
              </a:rPr>
              <a:t>C</a:t>
            </a:r>
            <a:r>
              <a:rPr kumimoji="1" lang="zh-CN" altLang="zh-CN" dirty="0">
                <a:latin typeface="+mn-lt"/>
                <a:ea typeface="+mn-ea"/>
                <a:cs typeface="+mn-cs"/>
              </a:rPr>
              <a:t>语言用方括号中的数字表示下标，如用</a:t>
            </a:r>
            <a:r>
              <a:rPr kumimoji="1" lang="en-US" altLang="zh-CN" dirty="0">
                <a:latin typeface="+mn-lt"/>
                <a:ea typeface="+mn-ea"/>
                <a:cs typeface="+mn-cs"/>
              </a:rPr>
              <a:t>s[15]</a:t>
            </a:r>
            <a:r>
              <a:rPr kumimoji="1" lang="zh-CN" altLang="zh-CN" dirty="0">
                <a:latin typeface="+mn-lt"/>
                <a:ea typeface="+mn-ea"/>
                <a:cs typeface="+mn-cs"/>
              </a:rPr>
              <a:t>表示</a:t>
            </a:r>
            <a:endParaRPr kumimoji="1" lang="en-US" altLang="zh-CN" dirty="0">
              <a:latin typeface="+mn-lt"/>
              <a:ea typeface="+mn-ea"/>
              <a:cs typeface="+mn-cs"/>
            </a:endParaRPr>
          </a:p>
        </p:txBody>
      </p:sp>
      <p:sp>
        <p:nvSpPr>
          <p:cNvPr id="4" name="流程图: 过程 3"/>
          <p:cNvSpPr/>
          <p:nvPr/>
        </p:nvSpPr>
        <p:spPr>
          <a:xfrm>
            <a:off x="3667125" y="5286375"/>
            <a:ext cx="285750" cy="714375"/>
          </a:xfrm>
          <a:prstGeom prst="flowChartProcess">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5" name="圆角矩形标注 4"/>
          <p:cNvSpPr/>
          <p:nvPr/>
        </p:nvSpPr>
        <p:spPr>
          <a:xfrm>
            <a:off x="3667125" y="4000500"/>
            <a:ext cx="1928813" cy="642938"/>
          </a:xfrm>
          <a:prstGeom prst="wedgeRoundRectCallout">
            <a:avLst>
              <a:gd name="adj1" fmla="val -45528"/>
              <a:gd name="adj2" fmla="val 150120"/>
              <a:gd name="adj3" fmla="val 16667"/>
            </a:avLst>
          </a:prstGeom>
          <a:solidFill>
            <a:srgbClr val="FFFFCC"/>
          </a:solidFill>
          <a:ln w="9525" cap="flat" cmpd="sng">
            <a:solidFill>
              <a:schemeClr val="tx1"/>
            </a:solidFill>
            <a:prstDash val="solid"/>
            <a:miter/>
            <a:headEnd type="none" w="med" len="med"/>
            <a:tailEnd type="none" w="med" len="med"/>
          </a:ln>
        </p:spPr>
        <p:txBody>
          <a:bodyPr wrap="none"/>
          <a:p>
            <a:pPr algn="ctr"/>
            <a:r>
              <a:rPr lang="zh-CN" altLang="zh-CN" sz="3200" b="1" dirty="0">
                <a:solidFill>
                  <a:srgbClr val="FF0000"/>
                </a:solidFill>
                <a:latin typeface="Arial" panose="020B0604020202020204" pitchFamily="34" charset="0"/>
              </a:rPr>
              <a:t>数组名</a:t>
            </a:r>
            <a:endParaRPr lang="zh-CN" altLang="en-US" sz="3200" b="1" dirty="0">
              <a:solidFill>
                <a:srgbClr val="FF0000"/>
              </a:solidFill>
              <a:latin typeface="Arial" panose="020B0604020202020204" pitchFamily="34" charset="0"/>
            </a:endParaRPr>
          </a:p>
        </p:txBody>
      </p:sp>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43">
                                            <p:txEl>
                                              <p:charRg st="39" end="76"/>
                                            </p:txEl>
                                          </p:spTgt>
                                        </p:tgtEl>
                                        <p:attrNameLst>
                                          <p:attrName>style.visibility</p:attrName>
                                        </p:attrNameLst>
                                      </p:cBhvr>
                                      <p:to>
                                        <p:strVal val="visible"/>
                                      </p:to>
                                    </p:set>
                                    <p:animEffect transition="in" filter="blinds(horizontal)">
                                      <p:cBhvr>
                                        <p:cTn id="7" dur="500"/>
                                        <p:tgtEl>
                                          <p:spTgt spid="10243">
                                            <p:txEl>
                                              <p:charRg st="39" end="76"/>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243">
                                            <p:txEl>
                                              <p:charRg st="76" end="102"/>
                                            </p:txEl>
                                          </p:spTgt>
                                        </p:tgtEl>
                                        <p:attrNameLst>
                                          <p:attrName>style.visibility</p:attrName>
                                        </p:attrNameLst>
                                      </p:cBhvr>
                                      <p:to>
                                        <p:strVal val="visible"/>
                                      </p:to>
                                    </p:set>
                                    <p:animEffect transition="in" filter="blinds(horizontal)">
                                      <p:cBhvr>
                                        <p:cTn id="12" dur="500"/>
                                        <p:tgtEl>
                                          <p:spTgt spid="10243">
                                            <p:txEl>
                                              <p:charRg st="76" end="10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par>
                          <p:cTn id="18" fill="hold">
                            <p:stCondLst>
                              <p:cond delay="500"/>
                            </p:stCondLst>
                            <p:childTnLst>
                              <p:par>
                                <p:cTn id="19" presetID="3" presetClass="entr" presetSubtype="1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linds(horizontal)">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Rectangle 3"/>
          <p:cNvSpPr>
            <a:spLocks noGrp="1"/>
          </p:cNvSpPr>
          <p:nvPr>
            <p:ph idx="1"/>
          </p:nvPr>
        </p:nvSpPr>
        <p:spPr>
          <a:xfrm>
            <a:off x="1738313" y="1571625"/>
            <a:ext cx="8429625" cy="4929188"/>
          </a:xfrm>
        </p:spPr>
        <p:txBody>
          <a:bodyPr vert="horz" wrap="square" lIns="91440" tIns="45720" rIns="91440" bIns="45720" anchor="t" anchorCtr="0"/>
          <a:p>
            <a:r>
              <a:rPr kumimoji="1" lang="zh-CN" altLang="zh-CN" dirty="0">
                <a:latin typeface="+mn-lt"/>
                <a:ea typeface="+mn-ea"/>
                <a:cs typeface="+mn-cs"/>
              </a:rPr>
              <a:t>二维数组定义的一般形式为</a:t>
            </a:r>
            <a:endParaRPr kumimoji="1" lang="zh-CN" altLang="zh-CN" dirty="0">
              <a:latin typeface="+mn-lt"/>
              <a:ea typeface="+mn-ea"/>
              <a:cs typeface="+mn-cs"/>
            </a:endParaRPr>
          </a:p>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类型符 数组名</a:t>
            </a:r>
            <a:r>
              <a:rPr kumimoji="1" lang="en-US" altLang="zh-CN" dirty="0">
                <a:latin typeface="+mn-lt"/>
                <a:ea typeface="+mn-ea"/>
                <a:cs typeface="+mn-cs"/>
              </a:rPr>
              <a:t>[</a:t>
            </a:r>
            <a:r>
              <a:rPr kumimoji="1" lang="zh-CN" altLang="zh-CN" dirty="0">
                <a:latin typeface="+mn-lt"/>
                <a:ea typeface="+mn-ea"/>
                <a:cs typeface="+mn-cs"/>
              </a:rPr>
              <a:t>常量表达式</a:t>
            </a:r>
            <a:r>
              <a:rPr kumimoji="1" lang="en-US" altLang="zh-CN" dirty="0">
                <a:latin typeface="+mn-lt"/>
                <a:ea typeface="+mn-ea"/>
                <a:cs typeface="+mn-cs"/>
              </a:rPr>
              <a:t>][</a:t>
            </a:r>
            <a:r>
              <a:rPr kumimoji="1" lang="zh-CN" altLang="zh-CN" dirty="0">
                <a:latin typeface="+mn-lt"/>
                <a:ea typeface="+mn-ea"/>
                <a:cs typeface="+mn-cs"/>
              </a:rPr>
              <a:t>常量表达式</a:t>
            </a:r>
            <a:r>
              <a:rPr kumimoji="1" lang="en-US" altLang="zh-CN" dirty="0">
                <a:latin typeface="+mn-lt"/>
                <a:ea typeface="+mn-ea"/>
                <a:cs typeface="+mn-cs"/>
              </a:rPr>
              <a:t>];</a:t>
            </a:r>
            <a:endParaRPr kumimoji="1" lang="en-US" altLang="zh-CN" dirty="0">
              <a:latin typeface="+mn-lt"/>
              <a:ea typeface="+mn-ea"/>
              <a:cs typeface="+mn-cs"/>
            </a:endParaRPr>
          </a:p>
          <a:p>
            <a:pPr>
              <a:buFont typeface="Wingdings" panose="05000000000000000000" pitchFamily="2" charset="2"/>
              <a:buNone/>
            </a:pPr>
            <a:r>
              <a:rPr kumimoji="1" lang="zh-CN" altLang="en-US" sz="2800" dirty="0">
                <a:latin typeface="+mn-lt"/>
                <a:ea typeface="+mn-ea"/>
                <a:cs typeface="+mn-cs"/>
              </a:rPr>
              <a:t>      如：</a:t>
            </a:r>
            <a:r>
              <a:rPr kumimoji="1" lang="en-US" altLang="zh-CN" sz="2800" dirty="0">
                <a:latin typeface="+mn-lt"/>
                <a:ea typeface="+mn-ea"/>
                <a:cs typeface="+mn-cs"/>
              </a:rPr>
              <a:t>float a[3][4],b[5][10];</a:t>
            </a:r>
            <a:endParaRPr kumimoji="1" lang="en-US" altLang="zh-CN" sz="2800" dirty="0">
              <a:latin typeface="+mn-lt"/>
              <a:ea typeface="+mn-ea"/>
              <a:cs typeface="+mn-cs"/>
            </a:endParaRPr>
          </a:p>
          <a:p>
            <a:r>
              <a:rPr kumimoji="1" lang="zh-CN" altLang="zh-CN" sz="2800" dirty="0">
                <a:latin typeface="+mn-lt"/>
                <a:ea typeface="+mn-ea"/>
                <a:cs typeface="+mn-cs"/>
              </a:rPr>
              <a:t>二维数组可被看作是一种特殊的一维数组：</a:t>
            </a:r>
            <a:endParaRPr kumimoji="1" lang="en-US" altLang="zh-CN" sz="2800" dirty="0">
              <a:latin typeface="+mn-lt"/>
              <a:ea typeface="+mn-ea"/>
              <a:cs typeface="+mn-cs"/>
            </a:endParaRPr>
          </a:p>
          <a:p>
            <a:pPr>
              <a:buFont typeface="Wingdings" panose="05000000000000000000" pitchFamily="2" charset="2"/>
              <a:buNone/>
            </a:pPr>
            <a:r>
              <a:rPr kumimoji="1" lang="en-US" altLang="zh-CN" sz="2800" dirty="0">
                <a:latin typeface="+mn-lt"/>
                <a:ea typeface="+mn-ea"/>
                <a:cs typeface="+mn-cs"/>
              </a:rPr>
              <a:t>       </a:t>
            </a:r>
            <a:r>
              <a:rPr kumimoji="1" lang="zh-CN" altLang="zh-CN" sz="2800" dirty="0">
                <a:latin typeface="+mn-lt"/>
                <a:ea typeface="+mn-ea"/>
                <a:cs typeface="+mn-cs"/>
              </a:rPr>
              <a:t>它的元素又是一个一维数组</a:t>
            </a:r>
            <a:endParaRPr kumimoji="1" lang="en-US" altLang="zh-CN" sz="2800" dirty="0">
              <a:latin typeface="+mn-lt"/>
              <a:ea typeface="+mn-ea"/>
              <a:cs typeface="+mn-cs"/>
            </a:endParaRPr>
          </a:p>
          <a:p>
            <a:r>
              <a:rPr kumimoji="1" lang="zh-CN" altLang="zh-CN" sz="2800" dirty="0">
                <a:latin typeface="+mn-lt"/>
                <a:ea typeface="+mn-ea"/>
                <a:cs typeface="+mn-cs"/>
              </a:rPr>
              <a:t>例如，把</a:t>
            </a:r>
            <a:r>
              <a:rPr kumimoji="1" lang="en-US" altLang="zh-CN" sz="2800" dirty="0">
                <a:latin typeface="+mn-lt"/>
                <a:ea typeface="+mn-ea"/>
                <a:cs typeface="+mn-cs"/>
              </a:rPr>
              <a:t>a</a:t>
            </a:r>
            <a:r>
              <a:rPr kumimoji="1" lang="zh-CN" altLang="zh-CN" sz="2800" dirty="0">
                <a:latin typeface="+mn-lt"/>
                <a:ea typeface="+mn-ea"/>
                <a:cs typeface="+mn-cs"/>
              </a:rPr>
              <a:t>看作是一个一维数组，它有</a:t>
            </a:r>
            <a:r>
              <a:rPr kumimoji="1" lang="en-US" altLang="zh-CN" sz="2800" dirty="0">
                <a:latin typeface="+mn-lt"/>
                <a:ea typeface="+mn-ea"/>
                <a:cs typeface="+mn-cs"/>
              </a:rPr>
              <a:t>3</a:t>
            </a:r>
            <a:r>
              <a:rPr kumimoji="1" lang="zh-CN" altLang="zh-CN" sz="2800" dirty="0">
                <a:latin typeface="+mn-lt"/>
                <a:ea typeface="+mn-ea"/>
                <a:cs typeface="+mn-cs"/>
              </a:rPr>
              <a:t>个元素：</a:t>
            </a:r>
            <a:endParaRPr kumimoji="1" lang="en-US" altLang="zh-CN" sz="2800" dirty="0">
              <a:latin typeface="+mn-lt"/>
              <a:ea typeface="+mn-ea"/>
              <a:cs typeface="+mn-cs"/>
            </a:endParaRPr>
          </a:p>
          <a:p>
            <a:pPr>
              <a:buFont typeface="Wingdings" panose="05000000000000000000" pitchFamily="2" charset="2"/>
              <a:buNone/>
            </a:pPr>
            <a:r>
              <a:rPr kumimoji="1" lang="en-US" altLang="zh-CN" sz="2800" dirty="0">
                <a:latin typeface="+mn-lt"/>
                <a:ea typeface="+mn-ea"/>
                <a:cs typeface="+mn-cs"/>
              </a:rPr>
              <a:t>           a[0]</a:t>
            </a:r>
            <a:r>
              <a:rPr kumimoji="1" lang="zh-CN" altLang="zh-CN" sz="2800" dirty="0">
                <a:latin typeface="+mn-lt"/>
                <a:ea typeface="+mn-ea"/>
                <a:cs typeface="+mn-cs"/>
              </a:rPr>
              <a:t>、</a:t>
            </a:r>
            <a:r>
              <a:rPr kumimoji="1" lang="en-US" altLang="zh-CN" sz="2800" dirty="0">
                <a:latin typeface="+mn-lt"/>
                <a:ea typeface="+mn-ea"/>
                <a:cs typeface="+mn-cs"/>
              </a:rPr>
              <a:t>a[1]</a:t>
            </a:r>
            <a:r>
              <a:rPr kumimoji="1" lang="zh-CN" altLang="zh-CN" sz="2800" dirty="0">
                <a:latin typeface="+mn-lt"/>
                <a:ea typeface="+mn-ea"/>
                <a:cs typeface="+mn-cs"/>
              </a:rPr>
              <a:t>、</a:t>
            </a:r>
            <a:r>
              <a:rPr kumimoji="1" lang="en-US" altLang="zh-CN" sz="2800" dirty="0">
                <a:latin typeface="+mn-lt"/>
                <a:ea typeface="+mn-ea"/>
                <a:cs typeface="+mn-cs"/>
              </a:rPr>
              <a:t>a[2]</a:t>
            </a:r>
            <a:endParaRPr kumimoji="1" lang="zh-CN" altLang="zh-CN" sz="2800" dirty="0">
              <a:latin typeface="+mn-lt"/>
              <a:ea typeface="+mn-ea"/>
              <a:cs typeface="+mn-cs"/>
            </a:endParaRPr>
          </a:p>
          <a:p>
            <a:r>
              <a:rPr kumimoji="1" lang="zh-CN" altLang="zh-CN" sz="2800" dirty="0">
                <a:latin typeface="+mn-lt"/>
                <a:ea typeface="+mn-ea"/>
                <a:cs typeface="+mn-cs"/>
              </a:rPr>
              <a:t>每个元素又是一个包含</a:t>
            </a:r>
            <a:r>
              <a:rPr kumimoji="1" lang="en-US" altLang="zh-CN" sz="2800" dirty="0">
                <a:latin typeface="+mn-lt"/>
                <a:ea typeface="+mn-ea"/>
                <a:cs typeface="+mn-cs"/>
              </a:rPr>
              <a:t>4</a:t>
            </a:r>
            <a:r>
              <a:rPr kumimoji="1" lang="zh-CN" altLang="zh-CN" sz="2800" dirty="0">
                <a:latin typeface="+mn-lt"/>
                <a:ea typeface="+mn-ea"/>
                <a:cs typeface="+mn-cs"/>
              </a:rPr>
              <a:t>个元素的一维数组</a:t>
            </a:r>
            <a:endParaRPr kumimoji="1" lang="zh-CN" altLang="zh-CN" sz="2800" dirty="0">
              <a:latin typeface="+mn-lt"/>
              <a:ea typeface="+mn-ea"/>
              <a:cs typeface="+mn-cs"/>
            </a:endParaRPr>
          </a:p>
        </p:txBody>
      </p:sp>
      <p:sp>
        <p:nvSpPr>
          <p:cNvPr id="5" name="Rectangle 2"/>
          <p:cNvSpPr>
            <a:spLocks noGrp="1" noChangeArrowheads="1"/>
          </p:cNvSpPr>
          <p:nvPr>
            <p:ph type="title"/>
          </p:nvPr>
        </p:nvSpPr>
        <p:spPr>
          <a:xfrm>
            <a:off x="1809750" y="598647"/>
            <a:ext cx="8501063" cy="829945"/>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6.2.1</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怎样定义二维数组</a:t>
            </a:r>
            <a:endParaRPr kumimoji="1" lang="zh-CN" altLang="en-US"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pic>
        <p:nvPicPr>
          <p:cNvPr id="33796" name="图片 5"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9">
                                            <p:txEl>
                                              <p:charRg st="38" end="70"/>
                                            </p:txEl>
                                          </p:spTgt>
                                        </p:tgtEl>
                                        <p:attrNameLst>
                                          <p:attrName>style.visibility</p:attrName>
                                        </p:attrNameLst>
                                      </p:cBhvr>
                                      <p:to>
                                        <p:strVal val="visible"/>
                                      </p:to>
                                    </p:set>
                                    <p:animEffect transition="in" filter="blinds(horizontal)">
                                      <p:cBhvr>
                                        <p:cTn id="7" dur="500"/>
                                        <p:tgtEl>
                                          <p:spTgt spid="9219">
                                            <p:txEl>
                                              <p:charRg st="38" end="7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219">
                                            <p:txEl>
                                              <p:charRg st="70" end="90"/>
                                            </p:txEl>
                                          </p:spTgt>
                                        </p:tgtEl>
                                        <p:attrNameLst>
                                          <p:attrName>style.visibility</p:attrName>
                                        </p:attrNameLst>
                                      </p:cBhvr>
                                      <p:to>
                                        <p:strVal val="visible"/>
                                      </p:to>
                                    </p:set>
                                    <p:animEffect transition="in" filter="blinds(horizontal)">
                                      <p:cBhvr>
                                        <p:cTn id="12" dur="500"/>
                                        <p:tgtEl>
                                          <p:spTgt spid="9219">
                                            <p:txEl>
                                              <p:charRg st="70" end="9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219">
                                            <p:txEl>
                                              <p:charRg st="90" end="110"/>
                                            </p:txEl>
                                          </p:spTgt>
                                        </p:tgtEl>
                                        <p:attrNameLst>
                                          <p:attrName>style.visibility</p:attrName>
                                        </p:attrNameLst>
                                      </p:cBhvr>
                                      <p:to>
                                        <p:strVal val="visible"/>
                                      </p:to>
                                    </p:set>
                                    <p:animEffect transition="in" filter="blinds(horizontal)">
                                      <p:cBhvr>
                                        <p:cTn id="17" dur="500"/>
                                        <p:tgtEl>
                                          <p:spTgt spid="9219">
                                            <p:txEl>
                                              <p:charRg st="90" end="11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219">
                                            <p:txEl>
                                              <p:charRg st="110" end="133"/>
                                            </p:txEl>
                                          </p:spTgt>
                                        </p:tgtEl>
                                        <p:attrNameLst>
                                          <p:attrName>style.visibility</p:attrName>
                                        </p:attrNameLst>
                                      </p:cBhvr>
                                      <p:to>
                                        <p:strVal val="visible"/>
                                      </p:to>
                                    </p:set>
                                    <p:animEffect transition="in" filter="blinds(horizontal)">
                                      <p:cBhvr>
                                        <p:cTn id="22" dur="500"/>
                                        <p:tgtEl>
                                          <p:spTgt spid="9219">
                                            <p:txEl>
                                              <p:charRg st="110" end="13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9219">
                                            <p:txEl>
                                              <p:charRg st="133" end="159"/>
                                            </p:txEl>
                                          </p:spTgt>
                                        </p:tgtEl>
                                        <p:attrNameLst>
                                          <p:attrName>style.visibility</p:attrName>
                                        </p:attrNameLst>
                                      </p:cBhvr>
                                      <p:to>
                                        <p:strVal val="visible"/>
                                      </p:to>
                                    </p:set>
                                    <p:animEffect transition="in" filter="blinds(horizontal)">
                                      <p:cBhvr>
                                        <p:cTn id="27" dur="500"/>
                                        <p:tgtEl>
                                          <p:spTgt spid="9219">
                                            <p:txEl>
                                              <p:charRg st="133" end="159"/>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9219">
                                            <p:txEl>
                                              <p:charRg st="159" end="179"/>
                                            </p:txEl>
                                          </p:spTgt>
                                        </p:tgtEl>
                                        <p:attrNameLst>
                                          <p:attrName>style.visibility</p:attrName>
                                        </p:attrNameLst>
                                      </p:cBhvr>
                                      <p:to>
                                        <p:strVal val="visible"/>
                                      </p:to>
                                    </p:set>
                                    <p:animEffect transition="in" filter="blinds(horizontal)">
                                      <p:cBhvr>
                                        <p:cTn id="32" dur="500"/>
                                        <p:tgtEl>
                                          <p:spTgt spid="9219">
                                            <p:txEl>
                                              <p:charRg st="159" end="17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 name="内容占位符 4"/>
          <p:cNvGraphicFramePr>
            <a:graphicFrameLocks noGrp="1"/>
          </p:cNvGraphicFramePr>
          <p:nvPr>
            <p:ph idx="1"/>
          </p:nvPr>
        </p:nvGraphicFramePr>
        <p:xfrm>
          <a:off x="3309938" y="2143125"/>
          <a:ext cx="6786880" cy="2286015"/>
        </p:xfrm>
        <a:graphic>
          <a:graphicData uri="http://schemas.openxmlformats.org/drawingml/2006/table">
            <a:tbl>
              <a:tblPr firstRow="1" bandRow="1">
                <a:tableStyleId>{5C22544A-7EE6-4342-B048-85BDC9FD1C3A}</a:tableStyleId>
              </a:tblPr>
              <a:tblGrid>
                <a:gridCol w="1696720"/>
                <a:gridCol w="1696720"/>
                <a:gridCol w="1696720"/>
                <a:gridCol w="1696720"/>
              </a:tblGrid>
              <a:tr h="762005">
                <a:tc>
                  <a:txBody>
                    <a:bodyPr/>
                    <a:lstStyle/>
                    <a:p>
                      <a:r>
                        <a:rPr lang="en-US" altLang="zh-CN" sz="2800" b="1" dirty="0" smtClean="0">
                          <a:solidFill>
                            <a:schemeClr val="tx1"/>
                          </a:solidFill>
                        </a:rPr>
                        <a:t>a[0][0]</a:t>
                      </a:r>
                      <a:endParaRPr lang="zh-CN" altLang="en-US" sz="2800" b="1" dirty="0">
                        <a:solidFill>
                          <a:schemeClr val="tx1"/>
                        </a:solidFill>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altLang="zh-CN" sz="2800" b="1" dirty="0" smtClean="0">
                          <a:solidFill>
                            <a:schemeClr val="tx1"/>
                          </a:solidFill>
                        </a:rPr>
                        <a:t>a[0][1]</a:t>
                      </a:r>
                      <a:endParaRPr lang="zh-CN" altLang="en-US" sz="2800" b="1" dirty="0">
                        <a:solidFill>
                          <a:schemeClr val="tx1"/>
                        </a:solidFill>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altLang="zh-CN" sz="2800" b="1" dirty="0" smtClean="0">
                          <a:solidFill>
                            <a:schemeClr val="tx1"/>
                          </a:solidFill>
                        </a:rPr>
                        <a:t>a[0][2]</a:t>
                      </a:r>
                      <a:endParaRPr lang="zh-CN" altLang="en-US" sz="2800" b="1" dirty="0">
                        <a:solidFill>
                          <a:schemeClr val="tx1"/>
                        </a:solidFill>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altLang="zh-CN" sz="2800" b="1" dirty="0" smtClean="0">
                          <a:solidFill>
                            <a:schemeClr val="tx1"/>
                          </a:solidFill>
                        </a:rPr>
                        <a:t>a[0][3]</a:t>
                      </a:r>
                      <a:endParaRPr lang="zh-CN" altLang="en-US" sz="2800" b="1" dirty="0">
                        <a:solidFill>
                          <a:schemeClr val="tx1"/>
                        </a:solidFill>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r>
              <a:tr h="762005">
                <a:tc>
                  <a:txBody>
                    <a:bodyPr/>
                    <a:lstStyle/>
                    <a:p>
                      <a:r>
                        <a:rPr lang="en-US" altLang="zh-CN" sz="2800" b="1" dirty="0" smtClean="0">
                          <a:solidFill>
                            <a:schemeClr val="tx1"/>
                          </a:solidFill>
                        </a:rPr>
                        <a:t>a[1][0]</a:t>
                      </a:r>
                      <a:endParaRPr lang="zh-CN" altLang="en-US" sz="2800" b="1" dirty="0">
                        <a:solidFill>
                          <a:schemeClr val="tx1"/>
                        </a:solidFill>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altLang="zh-CN" sz="2800" b="1" dirty="0" smtClean="0">
                          <a:solidFill>
                            <a:schemeClr val="tx1"/>
                          </a:solidFill>
                        </a:rPr>
                        <a:t>a[1][1]</a:t>
                      </a:r>
                      <a:endParaRPr lang="zh-CN" altLang="en-US" sz="2800" b="1" dirty="0">
                        <a:solidFill>
                          <a:schemeClr val="tx1"/>
                        </a:solidFill>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altLang="zh-CN" sz="2800" b="1" dirty="0" smtClean="0">
                          <a:solidFill>
                            <a:schemeClr val="tx1"/>
                          </a:solidFill>
                        </a:rPr>
                        <a:t>a[1][2]</a:t>
                      </a:r>
                      <a:endParaRPr lang="zh-CN" altLang="en-US" sz="2800" b="1" dirty="0">
                        <a:solidFill>
                          <a:schemeClr val="tx1"/>
                        </a:solidFill>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altLang="zh-CN" sz="2800" b="1" dirty="0" smtClean="0">
                          <a:solidFill>
                            <a:schemeClr val="tx1"/>
                          </a:solidFill>
                        </a:rPr>
                        <a:t>a[1][3]</a:t>
                      </a:r>
                      <a:endParaRPr lang="zh-CN" altLang="en-US" sz="2800" b="1" dirty="0">
                        <a:solidFill>
                          <a:schemeClr val="tx1"/>
                        </a:solidFill>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r>
              <a:tr h="762005">
                <a:tc>
                  <a:txBody>
                    <a:bodyPr/>
                    <a:lstStyle/>
                    <a:p>
                      <a:r>
                        <a:rPr lang="en-US" altLang="zh-CN" sz="2800" b="1" dirty="0" smtClean="0">
                          <a:solidFill>
                            <a:schemeClr val="tx1"/>
                          </a:solidFill>
                        </a:rPr>
                        <a:t>a[2][0]</a:t>
                      </a:r>
                      <a:endParaRPr lang="zh-CN" altLang="en-US" sz="2800" b="1" dirty="0">
                        <a:solidFill>
                          <a:schemeClr val="tx1"/>
                        </a:solidFill>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altLang="zh-CN" sz="2800" b="1" dirty="0" smtClean="0">
                          <a:solidFill>
                            <a:schemeClr val="tx1"/>
                          </a:solidFill>
                        </a:rPr>
                        <a:t>a[2][1]</a:t>
                      </a:r>
                      <a:endParaRPr lang="zh-CN" altLang="en-US" sz="2800" b="1" dirty="0">
                        <a:solidFill>
                          <a:schemeClr val="tx1"/>
                        </a:solidFill>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altLang="zh-CN" sz="2800" b="1" dirty="0" smtClean="0">
                          <a:solidFill>
                            <a:schemeClr val="tx1"/>
                          </a:solidFill>
                        </a:rPr>
                        <a:t>a[2][2]</a:t>
                      </a:r>
                      <a:endParaRPr lang="zh-CN" altLang="en-US" sz="2800" b="1" dirty="0">
                        <a:solidFill>
                          <a:schemeClr val="tx1"/>
                        </a:solidFill>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altLang="zh-CN" sz="2800" b="1" dirty="0" smtClean="0">
                          <a:solidFill>
                            <a:schemeClr val="tx1"/>
                          </a:solidFill>
                        </a:rPr>
                        <a:t>a[2][3]</a:t>
                      </a:r>
                      <a:endParaRPr lang="zh-CN" altLang="en-US" sz="2800" b="1" dirty="0">
                        <a:solidFill>
                          <a:schemeClr val="tx1"/>
                        </a:solidFill>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6" name="TextBox 5"/>
          <p:cNvSpPr txBox="1"/>
          <p:nvPr/>
        </p:nvSpPr>
        <p:spPr>
          <a:xfrm>
            <a:off x="1952625" y="2214563"/>
            <a:ext cx="1071563" cy="583565"/>
          </a:xfrm>
          <a:prstGeom prst="rect">
            <a:avLst/>
          </a:prstGeom>
          <a:noFill/>
          <a:ln w="9525">
            <a:noFill/>
          </a:ln>
        </p:spPr>
        <p:txBody>
          <a:bodyPr>
            <a:spAutoFit/>
          </a:bodyPr>
          <a:p>
            <a:r>
              <a:rPr lang="en-US" altLang="zh-CN" sz="3200" b="1" dirty="0">
                <a:solidFill>
                  <a:srgbClr val="9D138D"/>
                </a:solidFill>
                <a:latin typeface="Arial" panose="020B0604020202020204" pitchFamily="34" charset="0"/>
              </a:rPr>
              <a:t>a[0]</a:t>
            </a:r>
            <a:endParaRPr lang="zh-CN" altLang="en-US" sz="3200" b="1" dirty="0">
              <a:solidFill>
                <a:srgbClr val="9D138D"/>
              </a:solidFill>
              <a:latin typeface="Arial" panose="020B0604020202020204" pitchFamily="34" charset="0"/>
            </a:endParaRPr>
          </a:p>
        </p:txBody>
      </p:sp>
      <p:sp>
        <p:nvSpPr>
          <p:cNvPr id="17" name="TextBox 16"/>
          <p:cNvSpPr txBox="1"/>
          <p:nvPr/>
        </p:nvSpPr>
        <p:spPr>
          <a:xfrm>
            <a:off x="1952625" y="2997200"/>
            <a:ext cx="1071563" cy="583565"/>
          </a:xfrm>
          <a:prstGeom prst="rect">
            <a:avLst/>
          </a:prstGeom>
          <a:noFill/>
          <a:ln w="9525">
            <a:noFill/>
          </a:ln>
        </p:spPr>
        <p:txBody>
          <a:bodyPr>
            <a:spAutoFit/>
          </a:bodyPr>
          <a:p>
            <a:r>
              <a:rPr lang="en-US" altLang="zh-CN" sz="3200" b="1" dirty="0">
                <a:solidFill>
                  <a:srgbClr val="9D138D"/>
                </a:solidFill>
                <a:latin typeface="Arial" panose="020B0604020202020204" pitchFamily="34" charset="0"/>
              </a:rPr>
              <a:t>a[1]</a:t>
            </a:r>
            <a:endParaRPr lang="zh-CN" altLang="en-US" sz="3200" b="1" dirty="0">
              <a:solidFill>
                <a:srgbClr val="9D138D"/>
              </a:solidFill>
              <a:latin typeface="Arial" panose="020B0604020202020204" pitchFamily="34" charset="0"/>
            </a:endParaRPr>
          </a:p>
        </p:txBody>
      </p:sp>
      <p:sp>
        <p:nvSpPr>
          <p:cNvPr id="18" name="TextBox 17"/>
          <p:cNvSpPr txBox="1"/>
          <p:nvPr/>
        </p:nvSpPr>
        <p:spPr>
          <a:xfrm>
            <a:off x="1952625" y="3740150"/>
            <a:ext cx="1143000" cy="583565"/>
          </a:xfrm>
          <a:prstGeom prst="rect">
            <a:avLst/>
          </a:prstGeom>
          <a:noFill/>
          <a:ln w="9525">
            <a:noFill/>
          </a:ln>
        </p:spPr>
        <p:txBody>
          <a:bodyPr>
            <a:spAutoFit/>
          </a:bodyPr>
          <a:p>
            <a:r>
              <a:rPr lang="en-US" altLang="zh-CN" sz="3200" b="1" dirty="0">
                <a:solidFill>
                  <a:srgbClr val="9D138D"/>
                </a:solidFill>
                <a:latin typeface="Arial" panose="020B0604020202020204" pitchFamily="34" charset="0"/>
              </a:rPr>
              <a:t>a[2]</a:t>
            </a:r>
            <a:endParaRPr lang="zh-CN" altLang="en-US" sz="3200" b="1" dirty="0">
              <a:solidFill>
                <a:srgbClr val="9D138D"/>
              </a:solidFill>
              <a:latin typeface="Arial" panose="020B0604020202020204" pitchFamily="34" charset="0"/>
            </a:endParaRPr>
          </a:p>
        </p:txBody>
      </p:sp>
      <p:cxnSp>
        <p:nvCxnSpPr>
          <p:cNvPr id="19" name="直接连接符 18"/>
          <p:cNvCxnSpPr/>
          <p:nvPr/>
        </p:nvCxnSpPr>
        <p:spPr>
          <a:xfrm>
            <a:off x="3381375" y="2786063"/>
            <a:ext cx="6643688" cy="0"/>
          </a:xfrm>
          <a:prstGeom prst="line">
            <a:avLst/>
          </a:prstGeom>
          <a:ln w="38100" cap="flat" cmpd="sng">
            <a:solidFill>
              <a:srgbClr val="0000CC"/>
            </a:solidFill>
            <a:prstDash val="solid"/>
            <a:miter/>
            <a:headEnd type="none" w="med" len="med"/>
            <a:tailEnd type="none" w="med" len="med"/>
          </a:ln>
        </p:spPr>
      </p:cxnSp>
      <p:cxnSp>
        <p:nvCxnSpPr>
          <p:cNvPr id="21" name="直接连接符 20"/>
          <p:cNvCxnSpPr/>
          <p:nvPr/>
        </p:nvCxnSpPr>
        <p:spPr>
          <a:xfrm>
            <a:off x="3381375" y="3500438"/>
            <a:ext cx="6643688" cy="0"/>
          </a:xfrm>
          <a:prstGeom prst="line">
            <a:avLst/>
          </a:prstGeom>
          <a:ln w="38100" cap="flat" cmpd="sng">
            <a:solidFill>
              <a:srgbClr val="0000CC"/>
            </a:solidFill>
            <a:prstDash val="solid"/>
            <a:miter/>
            <a:headEnd type="none" w="med" len="med"/>
            <a:tailEnd type="none" w="med" len="med"/>
          </a:ln>
        </p:spPr>
      </p:cxnSp>
      <p:cxnSp>
        <p:nvCxnSpPr>
          <p:cNvPr id="22" name="直接连接符 21"/>
          <p:cNvCxnSpPr/>
          <p:nvPr/>
        </p:nvCxnSpPr>
        <p:spPr>
          <a:xfrm>
            <a:off x="3452813" y="4286250"/>
            <a:ext cx="6643687" cy="0"/>
          </a:xfrm>
          <a:prstGeom prst="line">
            <a:avLst/>
          </a:prstGeom>
          <a:ln w="38100" cap="flat" cmpd="sng">
            <a:solidFill>
              <a:srgbClr val="0000CC"/>
            </a:solidFill>
            <a:prstDash val="solid"/>
            <a:miter/>
            <a:headEnd type="none" w="med" len="med"/>
            <a:tailEnd type="none" w="med" len="med"/>
          </a:ln>
        </p:spPr>
      </p:cxnSp>
      <p:pic>
        <p:nvPicPr>
          <p:cNvPr id="34837" name="图片 9"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slide(from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slide(fromLeft)">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linds(horizontal)">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8"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slide(fromLeft)">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blinds(horizontal)">
                                      <p:cBhvr>
                                        <p:cTn id="3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P spid="1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 name="内容占位符 4"/>
          <p:cNvGraphicFramePr>
            <a:graphicFrameLocks noGrp="1"/>
          </p:cNvGraphicFramePr>
          <p:nvPr>
            <p:ph idx="1"/>
          </p:nvPr>
        </p:nvGraphicFramePr>
        <p:xfrm>
          <a:off x="3309938" y="2143125"/>
          <a:ext cx="6786880" cy="2286015"/>
        </p:xfrm>
        <a:graphic>
          <a:graphicData uri="http://schemas.openxmlformats.org/drawingml/2006/table">
            <a:tbl>
              <a:tblPr firstRow="1" bandRow="1">
                <a:tableStyleId>{5C22544A-7EE6-4342-B048-85BDC9FD1C3A}</a:tableStyleId>
              </a:tblPr>
              <a:tblGrid>
                <a:gridCol w="1696720"/>
                <a:gridCol w="1696720"/>
                <a:gridCol w="1696720"/>
                <a:gridCol w="1696720"/>
              </a:tblGrid>
              <a:tr h="762005">
                <a:tc>
                  <a:txBody>
                    <a:bodyPr/>
                    <a:lstStyle/>
                    <a:p>
                      <a:r>
                        <a:rPr lang="en-US" altLang="zh-CN" sz="2800" b="1" dirty="0" smtClean="0">
                          <a:solidFill>
                            <a:schemeClr val="tx1"/>
                          </a:solidFill>
                        </a:rPr>
                        <a:t>a[0][0]</a:t>
                      </a:r>
                      <a:endParaRPr lang="zh-CN" altLang="en-US" sz="2800" b="1" dirty="0">
                        <a:solidFill>
                          <a:schemeClr val="tx1"/>
                        </a:solidFill>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altLang="zh-CN" sz="2800" b="1" dirty="0" smtClean="0">
                          <a:solidFill>
                            <a:schemeClr val="tx1"/>
                          </a:solidFill>
                        </a:rPr>
                        <a:t>a[0][1]</a:t>
                      </a:r>
                      <a:endParaRPr lang="zh-CN" altLang="en-US" sz="2800" b="1" dirty="0">
                        <a:solidFill>
                          <a:schemeClr val="tx1"/>
                        </a:solidFill>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altLang="zh-CN" sz="2800" b="1" dirty="0" smtClean="0">
                          <a:solidFill>
                            <a:schemeClr val="tx1"/>
                          </a:solidFill>
                        </a:rPr>
                        <a:t>a[0][2]</a:t>
                      </a:r>
                      <a:endParaRPr lang="zh-CN" altLang="en-US" sz="2800" b="1" dirty="0">
                        <a:solidFill>
                          <a:schemeClr val="tx1"/>
                        </a:solidFill>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altLang="zh-CN" sz="2800" b="1" dirty="0" smtClean="0">
                          <a:solidFill>
                            <a:schemeClr val="tx1"/>
                          </a:solidFill>
                        </a:rPr>
                        <a:t>a[0][3]</a:t>
                      </a:r>
                      <a:endParaRPr lang="zh-CN" altLang="en-US" sz="2800" b="1" dirty="0">
                        <a:solidFill>
                          <a:schemeClr val="tx1"/>
                        </a:solidFill>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r>
              <a:tr h="762005">
                <a:tc>
                  <a:txBody>
                    <a:bodyPr/>
                    <a:lstStyle/>
                    <a:p>
                      <a:r>
                        <a:rPr lang="en-US" altLang="zh-CN" sz="2800" b="1" dirty="0" smtClean="0">
                          <a:solidFill>
                            <a:schemeClr val="tx1"/>
                          </a:solidFill>
                        </a:rPr>
                        <a:t>a[1][0]</a:t>
                      </a:r>
                      <a:endParaRPr lang="zh-CN" altLang="en-US" sz="2800" b="1" dirty="0">
                        <a:solidFill>
                          <a:schemeClr val="tx1"/>
                        </a:solidFill>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altLang="zh-CN" sz="2800" b="1" dirty="0" smtClean="0">
                          <a:solidFill>
                            <a:schemeClr val="tx1"/>
                          </a:solidFill>
                        </a:rPr>
                        <a:t>a[1][1]</a:t>
                      </a:r>
                      <a:endParaRPr lang="zh-CN" altLang="en-US" sz="2800" b="1" dirty="0">
                        <a:solidFill>
                          <a:schemeClr val="tx1"/>
                        </a:solidFill>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altLang="zh-CN" sz="2800" b="1" dirty="0" smtClean="0">
                          <a:solidFill>
                            <a:schemeClr val="tx1"/>
                          </a:solidFill>
                        </a:rPr>
                        <a:t>a[1][2]</a:t>
                      </a:r>
                      <a:endParaRPr lang="zh-CN" altLang="en-US" sz="2800" b="1" dirty="0">
                        <a:solidFill>
                          <a:schemeClr val="tx1"/>
                        </a:solidFill>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altLang="zh-CN" sz="2800" b="1" dirty="0" smtClean="0">
                          <a:solidFill>
                            <a:schemeClr val="tx1"/>
                          </a:solidFill>
                        </a:rPr>
                        <a:t>a[1][3]</a:t>
                      </a:r>
                      <a:endParaRPr lang="zh-CN" altLang="en-US" sz="2800" b="1" dirty="0">
                        <a:solidFill>
                          <a:schemeClr val="tx1"/>
                        </a:solidFill>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r>
              <a:tr h="762005">
                <a:tc>
                  <a:txBody>
                    <a:bodyPr/>
                    <a:lstStyle/>
                    <a:p>
                      <a:r>
                        <a:rPr lang="en-US" altLang="zh-CN" sz="2800" b="1" dirty="0" smtClean="0">
                          <a:solidFill>
                            <a:schemeClr val="tx1"/>
                          </a:solidFill>
                        </a:rPr>
                        <a:t>a[2][0]</a:t>
                      </a:r>
                      <a:endParaRPr lang="zh-CN" altLang="en-US" sz="2800" b="1" dirty="0">
                        <a:solidFill>
                          <a:schemeClr val="tx1"/>
                        </a:solidFill>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altLang="zh-CN" sz="2800" b="1" dirty="0" smtClean="0">
                          <a:solidFill>
                            <a:schemeClr val="tx1"/>
                          </a:solidFill>
                        </a:rPr>
                        <a:t>a[2][1]</a:t>
                      </a:r>
                      <a:endParaRPr lang="zh-CN" altLang="en-US" sz="2800" b="1" dirty="0">
                        <a:solidFill>
                          <a:schemeClr val="tx1"/>
                        </a:solidFill>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altLang="zh-CN" sz="2800" b="1" dirty="0" smtClean="0">
                          <a:solidFill>
                            <a:schemeClr val="tx1"/>
                          </a:solidFill>
                        </a:rPr>
                        <a:t>a[2][2]</a:t>
                      </a:r>
                      <a:endParaRPr lang="zh-CN" altLang="en-US" sz="2800" b="1" dirty="0">
                        <a:solidFill>
                          <a:schemeClr val="tx1"/>
                        </a:solidFill>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altLang="zh-CN" sz="2800" b="1" dirty="0" smtClean="0">
                          <a:solidFill>
                            <a:schemeClr val="tx1"/>
                          </a:solidFill>
                        </a:rPr>
                        <a:t>a[2][3]</a:t>
                      </a:r>
                      <a:endParaRPr lang="zh-CN" altLang="en-US" sz="2800" b="1" dirty="0">
                        <a:solidFill>
                          <a:schemeClr val="tx1"/>
                        </a:solidFill>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cxnSp>
        <p:nvCxnSpPr>
          <p:cNvPr id="19" name="直接连接符 18"/>
          <p:cNvCxnSpPr/>
          <p:nvPr/>
        </p:nvCxnSpPr>
        <p:spPr>
          <a:xfrm>
            <a:off x="3381375" y="2786063"/>
            <a:ext cx="6643688" cy="0"/>
          </a:xfrm>
          <a:prstGeom prst="line">
            <a:avLst/>
          </a:prstGeom>
          <a:ln w="38100" cap="flat" cmpd="sng">
            <a:solidFill>
              <a:srgbClr val="0000CC"/>
            </a:solidFill>
            <a:prstDash val="solid"/>
            <a:miter/>
            <a:headEnd type="none" w="med" len="med"/>
            <a:tailEnd type="arrow" w="med" len="med"/>
          </a:ln>
        </p:spPr>
      </p:cxnSp>
      <p:cxnSp>
        <p:nvCxnSpPr>
          <p:cNvPr id="21" name="直接连接符 20"/>
          <p:cNvCxnSpPr/>
          <p:nvPr/>
        </p:nvCxnSpPr>
        <p:spPr>
          <a:xfrm>
            <a:off x="3381375" y="3500438"/>
            <a:ext cx="6643688" cy="0"/>
          </a:xfrm>
          <a:prstGeom prst="line">
            <a:avLst/>
          </a:prstGeom>
          <a:ln w="38100" cap="flat" cmpd="sng">
            <a:solidFill>
              <a:srgbClr val="0000CC"/>
            </a:solidFill>
            <a:prstDash val="solid"/>
            <a:miter/>
            <a:headEnd type="none" w="med" len="med"/>
            <a:tailEnd type="arrow" w="med" len="med"/>
          </a:ln>
        </p:spPr>
      </p:cxnSp>
      <p:cxnSp>
        <p:nvCxnSpPr>
          <p:cNvPr id="22" name="直接连接符 21"/>
          <p:cNvCxnSpPr/>
          <p:nvPr/>
        </p:nvCxnSpPr>
        <p:spPr>
          <a:xfrm>
            <a:off x="3452813" y="4286250"/>
            <a:ext cx="6643687" cy="0"/>
          </a:xfrm>
          <a:prstGeom prst="line">
            <a:avLst/>
          </a:prstGeom>
          <a:ln w="38100" cap="flat" cmpd="sng">
            <a:solidFill>
              <a:srgbClr val="0000CC"/>
            </a:solidFill>
            <a:prstDash val="solid"/>
            <a:miter/>
            <a:headEnd type="none" w="med" len="med"/>
            <a:tailEnd type="arrow" w="med" len="med"/>
          </a:ln>
        </p:spPr>
      </p:cxnSp>
      <p:sp>
        <p:nvSpPr>
          <p:cNvPr id="9" name="TextBox 8"/>
          <p:cNvSpPr txBox="1"/>
          <p:nvPr/>
        </p:nvSpPr>
        <p:spPr>
          <a:xfrm>
            <a:off x="3881438" y="1571625"/>
            <a:ext cx="3357562" cy="583565"/>
          </a:xfrm>
          <a:prstGeom prst="rect">
            <a:avLst/>
          </a:prstGeom>
          <a:noFill/>
          <a:ln w="9525">
            <a:noFill/>
          </a:ln>
        </p:spPr>
        <p:txBody>
          <a:bodyPr>
            <a:spAutoFit/>
          </a:bodyPr>
          <a:p>
            <a:r>
              <a:rPr lang="zh-CN" altLang="en-US" sz="3200" b="1" dirty="0">
                <a:solidFill>
                  <a:srgbClr val="9D138D"/>
                </a:solidFill>
                <a:latin typeface="Arial" panose="020B0604020202020204" pitchFamily="34" charset="0"/>
              </a:rPr>
              <a:t>逻辑存储</a:t>
            </a:r>
            <a:endParaRPr lang="zh-CN" altLang="en-US" sz="3200" b="1" dirty="0">
              <a:solidFill>
                <a:srgbClr val="9D138D"/>
              </a:solidFill>
              <a:latin typeface="Arial" panose="020B0604020202020204" pitchFamily="34" charset="0"/>
            </a:endParaRPr>
          </a:p>
        </p:txBody>
      </p:sp>
      <p:sp>
        <p:nvSpPr>
          <p:cNvPr id="10" name="TextBox 9"/>
          <p:cNvSpPr txBox="1"/>
          <p:nvPr/>
        </p:nvSpPr>
        <p:spPr>
          <a:xfrm>
            <a:off x="4167188" y="4786313"/>
            <a:ext cx="4357687" cy="583565"/>
          </a:xfrm>
          <a:prstGeom prst="rect">
            <a:avLst/>
          </a:prstGeom>
          <a:noFill/>
          <a:ln w="9525">
            <a:noFill/>
          </a:ln>
        </p:spPr>
        <p:txBody>
          <a:bodyPr>
            <a:spAutoFit/>
          </a:bodyPr>
          <a:p>
            <a:r>
              <a:rPr lang="zh-CN" altLang="en-US" sz="3200" b="1" dirty="0">
                <a:solidFill>
                  <a:srgbClr val="9D138D"/>
                </a:solidFill>
                <a:latin typeface="Arial" panose="020B0604020202020204" pitchFamily="34" charset="0"/>
              </a:rPr>
              <a:t>内存中的存储顺序</a:t>
            </a:r>
            <a:endParaRPr lang="zh-CN" altLang="en-US" sz="3200" b="1" dirty="0">
              <a:solidFill>
                <a:srgbClr val="9D138D"/>
              </a:solidFill>
              <a:latin typeface="Arial" panose="020B0604020202020204" pitchFamily="34" charset="0"/>
            </a:endParaRPr>
          </a:p>
        </p:txBody>
      </p:sp>
      <p:pic>
        <p:nvPicPr>
          <p:cNvPr id="35860" name="图片 10"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slide(fromLeft)">
                                      <p:cBhvr>
                                        <p:cTn id="12" dur="500"/>
                                        <p:tgtEl>
                                          <p:spTgt spid="19"/>
                                        </p:tgtEl>
                                      </p:cBhvr>
                                    </p:animEffect>
                                  </p:childTnLst>
                                </p:cTn>
                              </p:par>
                            </p:childTnLst>
                          </p:cTn>
                        </p:par>
                        <p:par>
                          <p:cTn id="13" fill="hold">
                            <p:stCondLst>
                              <p:cond delay="500"/>
                            </p:stCondLst>
                            <p:childTnLst>
                              <p:par>
                                <p:cTn id="14" presetID="12" presetClass="entr" presetSubtype="8" fill="hold"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slide(fromLeft)">
                                      <p:cBhvr>
                                        <p:cTn id="16" dur="500"/>
                                        <p:tgtEl>
                                          <p:spTgt spid="21"/>
                                        </p:tgtEl>
                                      </p:cBhvr>
                                    </p:animEffect>
                                  </p:childTnLst>
                                </p:cTn>
                              </p:par>
                            </p:childTnLst>
                          </p:cTn>
                        </p:par>
                        <p:par>
                          <p:cTn id="17" fill="hold">
                            <p:stCondLst>
                              <p:cond delay="1000"/>
                            </p:stCondLst>
                            <p:childTnLst>
                              <p:par>
                                <p:cTn id="18" presetID="12" presetClass="entr" presetSubtype="8" fill="hold"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slide(fromLeft)">
                                      <p:cBhvr>
                                        <p:cTn id="20" dur="500"/>
                                        <p:tgtEl>
                                          <p:spTgt spid="22"/>
                                        </p:tgtEl>
                                      </p:cBhvr>
                                    </p:animEffect>
                                  </p:childTnLst>
                                </p:cTn>
                              </p:par>
                            </p:childTnLst>
                          </p:cTn>
                        </p:par>
                        <p:par>
                          <p:cTn id="21" fill="hold">
                            <p:stCondLst>
                              <p:cond delay="1500"/>
                            </p:stCondLst>
                            <p:childTnLst>
                              <p:par>
                                <p:cTn id="22" presetID="3" presetClass="entr" presetSubtype="1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linds(horizontal)">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Rectangle 3"/>
          <p:cNvSpPr>
            <a:spLocks noGrp="1"/>
          </p:cNvSpPr>
          <p:nvPr>
            <p:ph idx="1"/>
          </p:nvPr>
        </p:nvSpPr>
        <p:spPr>
          <a:xfrm>
            <a:off x="1738313" y="1571625"/>
            <a:ext cx="8929687" cy="3714750"/>
          </a:xfrm>
        </p:spPr>
        <p:txBody>
          <a:bodyPr vert="horz" wrap="square" lIns="91440" tIns="45720" rIns="91440" bIns="45720" anchor="t" anchorCtr="0"/>
          <a:p>
            <a:r>
              <a:rPr kumimoji="1" lang="zh-CN" altLang="zh-CN" dirty="0">
                <a:latin typeface="+mn-lt"/>
                <a:ea typeface="+mn-ea"/>
                <a:cs typeface="+mn-cs"/>
              </a:rPr>
              <a:t>二维数组元素的表示形式为</a:t>
            </a:r>
            <a:r>
              <a:rPr kumimoji="1" lang="zh-CN" altLang="en-US" dirty="0">
                <a:latin typeface="+mn-lt"/>
                <a:ea typeface="+mn-ea"/>
                <a:cs typeface="+mn-cs"/>
              </a:rPr>
              <a:t>：</a:t>
            </a:r>
            <a:endParaRPr kumimoji="1" lang="zh-CN" altLang="zh-CN" dirty="0">
              <a:latin typeface="+mn-lt"/>
              <a:ea typeface="+mn-ea"/>
              <a:cs typeface="+mn-cs"/>
            </a:endParaRPr>
          </a:p>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数组名［下标］［下标］</a:t>
            </a:r>
            <a:endParaRPr kumimoji="1" lang="en-US" altLang="zh-CN" dirty="0">
              <a:latin typeface="+mn-lt"/>
              <a:ea typeface="+mn-ea"/>
              <a:cs typeface="+mn-cs"/>
            </a:endParaRPr>
          </a:p>
          <a:p>
            <a:pPr>
              <a:buFont typeface="Wingdings" panose="05000000000000000000" pitchFamily="2" charset="2"/>
              <a:buNone/>
            </a:pPr>
            <a:r>
              <a:rPr kumimoji="1" lang="en-US" altLang="zh-CN" sz="2800" dirty="0">
                <a:latin typeface="+mn-lt"/>
                <a:ea typeface="+mn-ea"/>
                <a:cs typeface="+mn-cs"/>
              </a:rPr>
              <a:t>     </a:t>
            </a:r>
            <a:endParaRPr kumimoji="1" lang="en-US" altLang="zh-CN" sz="2800" dirty="0">
              <a:latin typeface="+mn-lt"/>
              <a:ea typeface="+mn-ea"/>
              <a:cs typeface="+mn-cs"/>
            </a:endParaRPr>
          </a:p>
          <a:p>
            <a:r>
              <a:rPr kumimoji="1" lang="en-US" altLang="zh-CN" sz="2800" dirty="0">
                <a:latin typeface="+mn-lt"/>
                <a:ea typeface="+mn-ea"/>
                <a:cs typeface="+mn-cs"/>
              </a:rPr>
              <a:t>b[1][2]=a[2][3]/2    </a:t>
            </a:r>
            <a:r>
              <a:rPr kumimoji="1" lang="zh-CN" altLang="en-US" sz="2800" dirty="0">
                <a:solidFill>
                  <a:srgbClr val="FF0000"/>
                </a:solidFill>
                <a:latin typeface="+mn-lt"/>
                <a:ea typeface="+mn-ea"/>
                <a:cs typeface="+mn-cs"/>
              </a:rPr>
              <a:t>合法</a:t>
            </a:r>
            <a:endParaRPr kumimoji="1" lang="en-US" altLang="zh-CN" sz="2800" dirty="0">
              <a:solidFill>
                <a:srgbClr val="FF0000"/>
              </a:solidFill>
              <a:latin typeface="+mn-lt"/>
              <a:ea typeface="+mn-ea"/>
              <a:cs typeface="+mn-cs"/>
            </a:endParaRPr>
          </a:p>
          <a:p>
            <a:r>
              <a:rPr kumimoji="1" lang="en-US" altLang="zh-CN" sz="2800" dirty="0">
                <a:latin typeface="+mn-lt"/>
                <a:ea typeface="+mn-ea"/>
                <a:cs typeface="+mn-cs"/>
              </a:rPr>
              <a:t>for(i=0;i&lt;m;i++)</a:t>
            </a:r>
            <a:endParaRPr kumimoji="1" lang="en-US" altLang="zh-CN" sz="2800" dirty="0">
              <a:solidFill>
                <a:srgbClr val="FF0000"/>
              </a:solidFill>
              <a:latin typeface="+mn-lt"/>
              <a:ea typeface="+mn-ea"/>
              <a:cs typeface="+mn-cs"/>
            </a:endParaRPr>
          </a:p>
          <a:p>
            <a:pPr>
              <a:buFont typeface="Wingdings" panose="05000000000000000000" pitchFamily="2" charset="2"/>
              <a:buNone/>
            </a:pPr>
            <a:r>
              <a:rPr kumimoji="1" lang="en-US" altLang="zh-CN" sz="2800" dirty="0">
                <a:latin typeface="+mn-lt"/>
                <a:ea typeface="+mn-ea"/>
                <a:cs typeface="+mn-cs"/>
              </a:rPr>
              <a:t>      printf(“%d,%d\n”,a[i][0],a[0][i]);</a:t>
            </a:r>
            <a:r>
              <a:rPr kumimoji="1" lang="zh-CN" altLang="en-US" sz="2800" dirty="0">
                <a:solidFill>
                  <a:srgbClr val="FF0000"/>
                </a:solidFill>
                <a:latin typeface="+mn-lt"/>
                <a:ea typeface="+mn-ea"/>
                <a:cs typeface="+mn-cs"/>
              </a:rPr>
              <a:t>合法</a:t>
            </a:r>
            <a:endParaRPr kumimoji="1" lang="zh-CN" altLang="zh-CN" sz="2800" dirty="0">
              <a:latin typeface="+mn-lt"/>
              <a:ea typeface="+mn-ea"/>
              <a:cs typeface="+mn-cs"/>
            </a:endParaRPr>
          </a:p>
        </p:txBody>
      </p:sp>
      <p:sp>
        <p:nvSpPr>
          <p:cNvPr id="5" name="Rectangle 2"/>
          <p:cNvSpPr>
            <a:spLocks noGrp="1" noChangeArrowheads="1"/>
          </p:cNvSpPr>
          <p:nvPr>
            <p:ph type="title"/>
          </p:nvPr>
        </p:nvSpPr>
        <p:spPr>
          <a:xfrm>
            <a:off x="1809750" y="598647"/>
            <a:ext cx="8643938" cy="829945"/>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6.2.2</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怎样引用二维数组的元素</a:t>
            </a:r>
            <a:endParaRPr kumimoji="1" lang="zh-CN" altLang="en-US"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pic>
        <p:nvPicPr>
          <p:cNvPr id="36868" name="图片 5"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9">
                                            <p:txEl>
                                              <p:charRg st="39" end="63"/>
                                            </p:txEl>
                                          </p:spTgt>
                                        </p:tgtEl>
                                        <p:attrNameLst>
                                          <p:attrName>style.visibility</p:attrName>
                                        </p:attrNameLst>
                                      </p:cBhvr>
                                      <p:to>
                                        <p:strVal val="visible"/>
                                      </p:to>
                                    </p:set>
                                    <p:animEffect transition="in" filter="blinds(horizontal)">
                                      <p:cBhvr>
                                        <p:cTn id="7" dur="500"/>
                                        <p:tgtEl>
                                          <p:spTgt spid="9219">
                                            <p:txEl>
                                              <p:charRg st="39" end="6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219">
                                            <p:txEl>
                                              <p:charRg st="63" end="80"/>
                                            </p:txEl>
                                          </p:spTgt>
                                        </p:tgtEl>
                                        <p:attrNameLst>
                                          <p:attrName>style.visibility</p:attrName>
                                        </p:attrNameLst>
                                      </p:cBhvr>
                                      <p:to>
                                        <p:strVal val="visible"/>
                                      </p:to>
                                    </p:set>
                                    <p:animEffect transition="in" filter="blinds(horizontal)">
                                      <p:cBhvr>
                                        <p:cTn id="12" dur="500"/>
                                        <p:tgtEl>
                                          <p:spTgt spid="9219">
                                            <p:txEl>
                                              <p:charRg st="63" end="80"/>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9219">
                                            <p:txEl>
                                              <p:charRg st="80" end="123"/>
                                            </p:txEl>
                                          </p:spTgt>
                                        </p:tgtEl>
                                        <p:attrNameLst>
                                          <p:attrName>style.visibility</p:attrName>
                                        </p:attrNameLst>
                                      </p:cBhvr>
                                      <p:to>
                                        <p:strVal val="visible"/>
                                      </p:to>
                                    </p:set>
                                    <p:animEffect transition="in" filter="blinds(horizontal)">
                                      <p:cBhvr>
                                        <p:cTn id="15" dur="500"/>
                                        <p:tgtEl>
                                          <p:spTgt spid="9219">
                                            <p:txEl>
                                              <p:charRg st="80" end="12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Rectangle 3"/>
          <p:cNvSpPr>
            <a:spLocks noGrp="1"/>
          </p:cNvSpPr>
          <p:nvPr>
            <p:ph idx="1"/>
          </p:nvPr>
        </p:nvSpPr>
        <p:spPr>
          <a:xfrm>
            <a:off x="1809750" y="1571625"/>
            <a:ext cx="8643938" cy="4857750"/>
          </a:xfrm>
        </p:spPr>
        <p:txBody>
          <a:bodyPr vert="horz" wrap="square" lIns="91440" tIns="45720" rIns="91440" bIns="45720" anchor="t" anchorCtr="0"/>
          <a:p>
            <a:pPr>
              <a:buFont typeface="Wingdings" panose="05000000000000000000" pitchFamily="2" charset="2"/>
              <a:buNone/>
            </a:pPr>
            <a:r>
              <a:rPr kumimoji="1" lang="en-US" altLang="zh-CN" sz="2800" dirty="0">
                <a:latin typeface="+mn-lt"/>
                <a:ea typeface="+mn-ea"/>
                <a:cs typeface="+mn-cs"/>
              </a:rPr>
              <a:t>int a[3][4]={{1,2,3,4},{5,6,7,8},</a:t>
            </a:r>
            <a:endParaRPr kumimoji="1" lang="en-US" altLang="zh-CN" sz="2800" dirty="0">
              <a:latin typeface="+mn-lt"/>
              <a:ea typeface="+mn-ea"/>
              <a:cs typeface="+mn-cs"/>
            </a:endParaRPr>
          </a:p>
          <a:p>
            <a:pPr>
              <a:buFont typeface="Wingdings" panose="05000000000000000000" pitchFamily="2" charset="2"/>
              <a:buNone/>
            </a:pPr>
            <a:r>
              <a:rPr kumimoji="1" lang="en-US" altLang="zh-CN" sz="2800" dirty="0">
                <a:latin typeface="+mn-lt"/>
                <a:ea typeface="+mn-ea"/>
                <a:cs typeface="+mn-cs"/>
              </a:rPr>
              <a:t>                      {9,10,11,12}};</a:t>
            </a:r>
            <a:endParaRPr kumimoji="1" lang="en-US" altLang="zh-CN" sz="2800" dirty="0">
              <a:latin typeface="+mn-lt"/>
              <a:ea typeface="+mn-ea"/>
              <a:cs typeface="+mn-cs"/>
            </a:endParaRPr>
          </a:p>
          <a:p>
            <a:pPr>
              <a:buFont typeface="Wingdings" panose="05000000000000000000" pitchFamily="2" charset="2"/>
              <a:buNone/>
            </a:pPr>
            <a:r>
              <a:rPr kumimoji="1" lang="en-US" altLang="zh-CN" sz="2800" dirty="0">
                <a:solidFill>
                  <a:srgbClr val="00B050"/>
                </a:solidFill>
                <a:latin typeface="+mn-lt"/>
                <a:ea typeface="+mn-ea"/>
                <a:cs typeface="+mn-cs"/>
              </a:rPr>
              <a:t>int a[3][4]={1,2,3,4,5,6,7,8,9,10,11,12};</a:t>
            </a:r>
            <a:endParaRPr kumimoji="1" lang="en-US" altLang="zh-CN" sz="2800" dirty="0">
              <a:solidFill>
                <a:srgbClr val="00B050"/>
              </a:solidFill>
              <a:latin typeface="+mn-lt"/>
              <a:ea typeface="+mn-ea"/>
              <a:cs typeface="+mn-cs"/>
            </a:endParaRPr>
          </a:p>
          <a:p>
            <a:pPr>
              <a:buFont typeface="Wingdings" panose="05000000000000000000" pitchFamily="2" charset="2"/>
              <a:buNone/>
            </a:pPr>
            <a:r>
              <a:rPr kumimoji="1" lang="en-US" altLang="zh-CN" sz="2800" dirty="0">
                <a:solidFill>
                  <a:srgbClr val="9D138D"/>
                </a:solidFill>
                <a:latin typeface="+mn-lt"/>
                <a:ea typeface="+mn-ea"/>
                <a:cs typeface="+mn-cs"/>
              </a:rPr>
              <a:t>int a[3][4]={{1},{5},{9}};</a:t>
            </a:r>
            <a:r>
              <a:rPr kumimoji="1" lang="zh-CN" altLang="en-US" sz="2800" dirty="0">
                <a:solidFill>
                  <a:srgbClr val="9D138D"/>
                </a:solidFill>
                <a:latin typeface="+mn-lt"/>
                <a:ea typeface="+mn-ea"/>
                <a:cs typeface="+mn-cs"/>
              </a:rPr>
              <a:t>等价于</a:t>
            </a:r>
            <a:endParaRPr kumimoji="1" lang="en-US" altLang="zh-CN" sz="2800" dirty="0">
              <a:solidFill>
                <a:srgbClr val="9D138D"/>
              </a:solidFill>
              <a:latin typeface="+mn-lt"/>
              <a:ea typeface="+mn-ea"/>
              <a:cs typeface="+mn-cs"/>
            </a:endParaRPr>
          </a:p>
          <a:p>
            <a:pPr>
              <a:buFont typeface="Wingdings" panose="05000000000000000000" pitchFamily="2" charset="2"/>
              <a:buNone/>
            </a:pPr>
            <a:r>
              <a:rPr kumimoji="1" lang="en-US" altLang="zh-CN" sz="2800" dirty="0">
                <a:solidFill>
                  <a:srgbClr val="9D138D"/>
                </a:solidFill>
                <a:latin typeface="+mn-lt"/>
                <a:ea typeface="+mn-ea"/>
                <a:cs typeface="+mn-cs"/>
              </a:rPr>
              <a:t>int a[3][4]={{1,0,0,0},{5,0,0,0},</a:t>
            </a:r>
            <a:endParaRPr kumimoji="1" lang="en-US" altLang="zh-CN" sz="2800" dirty="0">
              <a:solidFill>
                <a:srgbClr val="9D138D"/>
              </a:solidFill>
              <a:latin typeface="+mn-lt"/>
              <a:ea typeface="+mn-ea"/>
              <a:cs typeface="+mn-cs"/>
            </a:endParaRPr>
          </a:p>
          <a:p>
            <a:pPr>
              <a:buFont typeface="Wingdings" panose="05000000000000000000" pitchFamily="2" charset="2"/>
              <a:buNone/>
            </a:pPr>
            <a:r>
              <a:rPr kumimoji="1" lang="en-US" altLang="zh-CN" sz="2800" dirty="0">
                <a:solidFill>
                  <a:srgbClr val="9D138D"/>
                </a:solidFill>
                <a:latin typeface="+mn-lt"/>
                <a:ea typeface="+mn-ea"/>
                <a:cs typeface="+mn-cs"/>
              </a:rPr>
              <a:t>                                      {9,0,0,0}};</a:t>
            </a:r>
            <a:endParaRPr kumimoji="1" lang="en-US" altLang="zh-CN" sz="2800" dirty="0">
              <a:solidFill>
                <a:srgbClr val="9D138D"/>
              </a:solidFill>
              <a:latin typeface="+mn-lt"/>
              <a:ea typeface="+mn-ea"/>
              <a:cs typeface="+mn-cs"/>
            </a:endParaRPr>
          </a:p>
          <a:p>
            <a:pPr>
              <a:buFont typeface="Wingdings" panose="05000000000000000000" pitchFamily="2" charset="2"/>
              <a:buNone/>
            </a:pPr>
            <a:r>
              <a:rPr kumimoji="1" lang="en-US" altLang="zh-CN" sz="2800" dirty="0">
                <a:solidFill>
                  <a:srgbClr val="0000CC"/>
                </a:solidFill>
                <a:latin typeface="+mn-lt"/>
                <a:ea typeface="+mn-ea"/>
                <a:cs typeface="+mn-cs"/>
              </a:rPr>
              <a:t>int a[3][4]={{1},{5,6}};</a:t>
            </a:r>
            <a:r>
              <a:rPr kumimoji="1" lang="zh-CN" altLang="en-US" sz="2800" dirty="0">
                <a:solidFill>
                  <a:srgbClr val="0000CC"/>
                </a:solidFill>
                <a:latin typeface="+mn-lt"/>
                <a:ea typeface="+mn-ea"/>
                <a:cs typeface="+mn-cs"/>
              </a:rPr>
              <a:t>相当于</a:t>
            </a:r>
            <a:endParaRPr kumimoji="1" lang="en-US" altLang="zh-CN" sz="2800" dirty="0">
              <a:solidFill>
                <a:srgbClr val="0000CC"/>
              </a:solidFill>
              <a:latin typeface="+mn-lt"/>
              <a:ea typeface="+mn-ea"/>
              <a:cs typeface="+mn-cs"/>
            </a:endParaRPr>
          </a:p>
          <a:p>
            <a:pPr>
              <a:buFont typeface="Wingdings" panose="05000000000000000000" pitchFamily="2" charset="2"/>
              <a:buNone/>
            </a:pPr>
            <a:r>
              <a:rPr kumimoji="1" lang="en-US" altLang="zh-CN" sz="2800" dirty="0">
                <a:solidFill>
                  <a:srgbClr val="0000CC"/>
                </a:solidFill>
                <a:latin typeface="+mn-lt"/>
                <a:ea typeface="+mn-ea"/>
                <a:cs typeface="+mn-cs"/>
              </a:rPr>
              <a:t>int a[3][4]={{1},{5,6},{0}};</a:t>
            </a:r>
            <a:endParaRPr kumimoji="1" lang="zh-CN" altLang="zh-CN" sz="2800" dirty="0">
              <a:solidFill>
                <a:srgbClr val="0000CC"/>
              </a:solidFill>
              <a:latin typeface="+mn-lt"/>
              <a:ea typeface="+mn-ea"/>
              <a:cs typeface="+mn-cs"/>
            </a:endParaRPr>
          </a:p>
        </p:txBody>
      </p:sp>
      <p:sp>
        <p:nvSpPr>
          <p:cNvPr id="5" name="Rectangle 2"/>
          <p:cNvSpPr>
            <a:spLocks noGrp="1" noChangeArrowheads="1"/>
          </p:cNvSpPr>
          <p:nvPr>
            <p:ph type="title"/>
          </p:nvPr>
        </p:nvSpPr>
        <p:spPr>
          <a:xfrm>
            <a:off x="1809750" y="598647"/>
            <a:ext cx="8643938" cy="829945"/>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6.2.3</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二维数组的初始化</a:t>
            </a:r>
            <a:endParaRPr kumimoji="1" lang="zh-CN" altLang="en-US"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pic>
        <p:nvPicPr>
          <p:cNvPr id="37892" name="图片 5"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9">
                                            <p:txEl>
                                              <p:charRg st="71" end="113"/>
                                            </p:txEl>
                                          </p:spTgt>
                                        </p:tgtEl>
                                        <p:attrNameLst>
                                          <p:attrName>style.visibility</p:attrName>
                                        </p:attrNameLst>
                                      </p:cBhvr>
                                      <p:to>
                                        <p:strVal val="visible"/>
                                      </p:to>
                                    </p:set>
                                    <p:animEffect transition="in" filter="blinds(horizontal)">
                                      <p:cBhvr>
                                        <p:cTn id="7" dur="500"/>
                                        <p:tgtEl>
                                          <p:spTgt spid="9219">
                                            <p:txEl>
                                              <p:charRg st="71" end="11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219">
                                            <p:txEl>
                                              <p:charRg st="113" end="143"/>
                                            </p:txEl>
                                          </p:spTgt>
                                        </p:tgtEl>
                                        <p:attrNameLst>
                                          <p:attrName>style.visibility</p:attrName>
                                        </p:attrNameLst>
                                      </p:cBhvr>
                                      <p:to>
                                        <p:strVal val="visible"/>
                                      </p:to>
                                    </p:set>
                                    <p:animEffect transition="in" filter="blinds(horizontal)">
                                      <p:cBhvr>
                                        <p:cTn id="12" dur="500"/>
                                        <p:tgtEl>
                                          <p:spTgt spid="9219">
                                            <p:txEl>
                                              <p:charRg st="113" end="143"/>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9219">
                                            <p:txEl>
                                              <p:charRg st="143" end="177"/>
                                            </p:txEl>
                                          </p:spTgt>
                                        </p:tgtEl>
                                        <p:attrNameLst>
                                          <p:attrName>style.visibility</p:attrName>
                                        </p:attrNameLst>
                                      </p:cBhvr>
                                      <p:to>
                                        <p:strVal val="visible"/>
                                      </p:to>
                                    </p:set>
                                    <p:animEffect transition="in" filter="blinds(horizontal)">
                                      <p:cBhvr>
                                        <p:cTn id="15" dur="500"/>
                                        <p:tgtEl>
                                          <p:spTgt spid="9219">
                                            <p:txEl>
                                              <p:charRg st="143" end="177"/>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9219">
                                            <p:txEl>
                                              <p:charRg st="177" end="227"/>
                                            </p:txEl>
                                          </p:spTgt>
                                        </p:tgtEl>
                                        <p:attrNameLst>
                                          <p:attrName>style.visibility</p:attrName>
                                        </p:attrNameLst>
                                      </p:cBhvr>
                                      <p:to>
                                        <p:strVal val="visible"/>
                                      </p:to>
                                    </p:set>
                                    <p:animEffect transition="in" filter="blinds(horizontal)">
                                      <p:cBhvr>
                                        <p:cTn id="18" dur="500"/>
                                        <p:tgtEl>
                                          <p:spTgt spid="9219">
                                            <p:txEl>
                                              <p:charRg st="177" end="227"/>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9219">
                                            <p:txEl>
                                              <p:charRg st="227" end="255"/>
                                            </p:txEl>
                                          </p:spTgt>
                                        </p:tgtEl>
                                        <p:attrNameLst>
                                          <p:attrName>style.visibility</p:attrName>
                                        </p:attrNameLst>
                                      </p:cBhvr>
                                      <p:to>
                                        <p:strVal val="visible"/>
                                      </p:to>
                                    </p:set>
                                    <p:animEffect transition="in" filter="blinds(horizontal)">
                                      <p:cBhvr>
                                        <p:cTn id="23" dur="500"/>
                                        <p:tgtEl>
                                          <p:spTgt spid="9219">
                                            <p:txEl>
                                              <p:charRg st="227" end="255"/>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9219">
                                            <p:txEl>
                                              <p:charRg st="255" end="284"/>
                                            </p:txEl>
                                          </p:spTgt>
                                        </p:tgtEl>
                                        <p:attrNameLst>
                                          <p:attrName>style.visibility</p:attrName>
                                        </p:attrNameLst>
                                      </p:cBhvr>
                                      <p:to>
                                        <p:strVal val="visible"/>
                                      </p:to>
                                    </p:set>
                                    <p:animEffect transition="in" filter="blinds(horizontal)">
                                      <p:cBhvr>
                                        <p:cTn id="26" dur="500"/>
                                        <p:tgtEl>
                                          <p:spTgt spid="9219">
                                            <p:txEl>
                                              <p:charRg st="255" end="28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Rectangle 3"/>
          <p:cNvSpPr>
            <a:spLocks noGrp="1"/>
          </p:cNvSpPr>
          <p:nvPr>
            <p:ph idx="1"/>
          </p:nvPr>
        </p:nvSpPr>
        <p:spPr>
          <a:xfrm>
            <a:off x="1809750" y="1571625"/>
            <a:ext cx="8643938" cy="4857750"/>
          </a:xfrm>
        </p:spPr>
        <p:txBody>
          <a:bodyPr vert="horz" wrap="square" lIns="91440" tIns="45720" rIns="91440" bIns="45720" anchor="t" anchorCtr="0"/>
          <a:p>
            <a:pPr>
              <a:buFont typeface="Wingdings" panose="05000000000000000000" pitchFamily="2" charset="2"/>
              <a:buNone/>
            </a:pPr>
            <a:r>
              <a:rPr kumimoji="1" lang="en-US" altLang="zh-CN" sz="2800" dirty="0">
                <a:latin typeface="+mn-lt"/>
                <a:ea typeface="+mn-ea"/>
                <a:cs typeface="+mn-cs"/>
              </a:rPr>
              <a:t>int a[3][4]={1,2,3,4,5,6,7,8,9,10,11,12};</a:t>
            </a:r>
            <a:endParaRPr kumimoji="1" lang="zh-CN" altLang="zh-CN" sz="2800" dirty="0">
              <a:latin typeface="+mn-lt"/>
              <a:ea typeface="+mn-ea"/>
              <a:cs typeface="+mn-cs"/>
            </a:endParaRPr>
          </a:p>
          <a:p>
            <a:pPr>
              <a:buFont typeface="Wingdings" panose="05000000000000000000" pitchFamily="2" charset="2"/>
              <a:buNone/>
            </a:pPr>
            <a:r>
              <a:rPr kumimoji="1" lang="zh-CN" altLang="zh-CN" sz="2800" dirty="0">
                <a:solidFill>
                  <a:srgbClr val="0000CC"/>
                </a:solidFill>
                <a:latin typeface="+mn-lt"/>
                <a:ea typeface="+mn-ea"/>
                <a:cs typeface="+mn-cs"/>
              </a:rPr>
              <a:t>等价</a:t>
            </a:r>
            <a:r>
              <a:rPr kumimoji="1" lang="zh-CN" altLang="en-US" sz="2800" dirty="0">
                <a:solidFill>
                  <a:srgbClr val="0000CC"/>
                </a:solidFill>
                <a:latin typeface="+mn-lt"/>
                <a:ea typeface="+mn-ea"/>
                <a:cs typeface="+mn-cs"/>
              </a:rPr>
              <a:t>于</a:t>
            </a:r>
            <a:r>
              <a:rPr kumimoji="1" lang="zh-CN" altLang="zh-CN" sz="2800" dirty="0">
                <a:solidFill>
                  <a:srgbClr val="0000CC"/>
                </a:solidFill>
                <a:latin typeface="+mn-lt"/>
                <a:ea typeface="+mn-ea"/>
                <a:cs typeface="+mn-cs"/>
              </a:rPr>
              <a:t>：</a:t>
            </a:r>
            <a:endParaRPr kumimoji="1" lang="zh-CN" altLang="zh-CN" sz="2800" dirty="0">
              <a:solidFill>
                <a:srgbClr val="0000CC"/>
              </a:solidFill>
              <a:latin typeface="+mn-lt"/>
              <a:ea typeface="+mn-ea"/>
              <a:cs typeface="+mn-cs"/>
            </a:endParaRPr>
          </a:p>
          <a:p>
            <a:pPr>
              <a:buFont typeface="Wingdings" panose="05000000000000000000" pitchFamily="2" charset="2"/>
              <a:buNone/>
            </a:pPr>
            <a:r>
              <a:rPr kumimoji="1" lang="en-US" altLang="zh-CN" sz="2800" dirty="0">
                <a:latin typeface="+mn-lt"/>
                <a:ea typeface="+mn-ea"/>
                <a:cs typeface="+mn-cs"/>
              </a:rPr>
              <a:t>int a[ ][4]={1,2,3,4,5,6,7,8,9,10,11,12};</a:t>
            </a:r>
            <a:endParaRPr kumimoji="1" lang="en-US" altLang="zh-CN" sz="2800" dirty="0">
              <a:latin typeface="+mn-lt"/>
              <a:ea typeface="+mn-ea"/>
              <a:cs typeface="+mn-cs"/>
            </a:endParaRPr>
          </a:p>
          <a:p>
            <a:pPr>
              <a:buFont typeface="Wingdings" panose="05000000000000000000" pitchFamily="2" charset="2"/>
              <a:buNone/>
            </a:pPr>
            <a:endParaRPr kumimoji="1" lang="en-US" altLang="zh-CN" sz="2800" dirty="0">
              <a:latin typeface="+mn-lt"/>
              <a:ea typeface="+mn-ea"/>
              <a:cs typeface="+mn-cs"/>
            </a:endParaRPr>
          </a:p>
          <a:p>
            <a:pPr>
              <a:buFont typeface="Wingdings" panose="05000000000000000000" pitchFamily="2" charset="2"/>
              <a:buNone/>
            </a:pPr>
            <a:r>
              <a:rPr kumimoji="1" lang="en-US" altLang="zh-CN" sz="2800" dirty="0">
                <a:latin typeface="+mn-lt"/>
                <a:ea typeface="+mn-ea"/>
                <a:cs typeface="+mn-cs"/>
              </a:rPr>
              <a:t>int a[][4]={{0,0,3},{ },{0,10}};</a:t>
            </a:r>
            <a:r>
              <a:rPr kumimoji="1" lang="zh-CN" altLang="en-US" sz="2800" dirty="0">
                <a:solidFill>
                  <a:srgbClr val="0000CC"/>
                </a:solidFill>
                <a:latin typeface="+mn-lt"/>
                <a:ea typeface="+mn-ea"/>
                <a:cs typeface="+mn-cs"/>
              </a:rPr>
              <a:t>合法</a:t>
            </a:r>
            <a:endParaRPr kumimoji="1" lang="zh-CN" altLang="zh-CN" sz="2800" dirty="0">
              <a:solidFill>
                <a:srgbClr val="0000CC"/>
              </a:solidFill>
              <a:latin typeface="+mn-lt"/>
              <a:ea typeface="+mn-ea"/>
              <a:cs typeface="+mn-cs"/>
            </a:endParaRPr>
          </a:p>
        </p:txBody>
      </p:sp>
      <p:sp>
        <p:nvSpPr>
          <p:cNvPr id="5" name="Rectangle 2"/>
          <p:cNvSpPr>
            <a:spLocks noGrp="1" noChangeArrowheads="1"/>
          </p:cNvSpPr>
          <p:nvPr>
            <p:ph type="title"/>
          </p:nvPr>
        </p:nvSpPr>
        <p:spPr>
          <a:xfrm>
            <a:off x="1809750" y="598647"/>
            <a:ext cx="8643938" cy="829945"/>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6.2.3</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二维数组的初始化</a:t>
            </a:r>
            <a:endParaRPr kumimoji="1" lang="zh-CN" altLang="en-US"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pic>
        <p:nvPicPr>
          <p:cNvPr id="38916" name="图片 3"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9">
                                            <p:txEl>
                                              <p:charRg st="90" end="125"/>
                                            </p:txEl>
                                          </p:spTgt>
                                        </p:tgtEl>
                                        <p:attrNameLst>
                                          <p:attrName>style.visibility</p:attrName>
                                        </p:attrNameLst>
                                      </p:cBhvr>
                                      <p:to>
                                        <p:strVal val="visible"/>
                                      </p:to>
                                    </p:set>
                                    <p:animEffect transition="in" filter="blinds(horizontal)">
                                      <p:cBhvr>
                                        <p:cTn id="7" dur="500"/>
                                        <p:tgtEl>
                                          <p:spTgt spid="9219">
                                            <p:txEl>
                                              <p:charRg st="90" end="12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8" name="Rectangle 3"/>
          <p:cNvSpPr>
            <a:spLocks noGrp="1"/>
          </p:cNvSpPr>
          <p:nvPr>
            <p:ph idx="1"/>
          </p:nvPr>
        </p:nvSpPr>
        <p:spPr>
          <a:xfrm>
            <a:off x="1809750" y="1571625"/>
            <a:ext cx="8643938" cy="1428750"/>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例</a:t>
            </a:r>
            <a:r>
              <a:rPr kumimoji="1" lang="en-US" altLang="zh-CN" dirty="0">
                <a:latin typeface="+mn-lt"/>
                <a:ea typeface="+mn-ea"/>
                <a:cs typeface="+mn-cs"/>
              </a:rPr>
              <a:t>6.4 </a:t>
            </a:r>
            <a:r>
              <a:rPr kumimoji="1" lang="zh-CN" altLang="zh-CN" dirty="0">
                <a:latin typeface="+mn-lt"/>
                <a:ea typeface="+mn-ea"/>
                <a:cs typeface="+mn-cs"/>
              </a:rPr>
              <a:t>将一个二维数组行和列的元素互换，存到另一个二维数组中。</a:t>
            </a:r>
            <a:endParaRPr kumimoji="1" lang="zh-CN" altLang="zh-CN" dirty="0">
              <a:solidFill>
                <a:srgbClr val="0000CC"/>
              </a:solidFill>
              <a:latin typeface="+mn-lt"/>
              <a:ea typeface="+mn-ea"/>
              <a:cs typeface="+mn-cs"/>
            </a:endParaRPr>
          </a:p>
        </p:txBody>
      </p:sp>
      <p:sp>
        <p:nvSpPr>
          <p:cNvPr id="5" name="Rectangle 2"/>
          <p:cNvSpPr>
            <a:spLocks noGrp="1" noChangeArrowheads="1"/>
          </p:cNvSpPr>
          <p:nvPr>
            <p:ph type="title"/>
          </p:nvPr>
        </p:nvSpPr>
        <p:spPr>
          <a:xfrm>
            <a:off x="1809750" y="598647"/>
            <a:ext cx="8643938" cy="829945"/>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6.2.4</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二维数组程序举例</a:t>
            </a:r>
            <a:endParaRPr kumimoji="1" lang="zh-CN" altLang="en-US"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1030"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27651" name="Object 3"/>
          <p:cNvGraphicFramePr/>
          <p:nvPr/>
        </p:nvGraphicFramePr>
        <p:xfrm>
          <a:off x="2809875" y="3357563"/>
          <a:ext cx="2598738" cy="1285875"/>
        </p:xfrm>
        <a:graphic>
          <a:graphicData uri="http://schemas.openxmlformats.org/presentationml/2006/ole">
            <mc:AlternateContent xmlns:mc="http://schemas.openxmlformats.org/markup-compatibility/2006">
              <mc:Choice xmlns:v="urn:schemas-microsoft-com:vml" Requires="v">
                <p:oleObj spid="_x0000_s3076" name="" r:id="rId1" imgW="927100" imgH="457200" progId="Equation.3">
                  <p:embed/>
                </p:oleObj>
              </mc:Choice>
              <mc:Fallback>
                <p:oleObj name="" r:id="rId1" imgW="927100" imgH="457200" progId="Equation.3">
                  <p:embed/>
                  <p:pic>
                    <p:nvPicPr>
                      <p:cNvPr id="0" name="图片 3075"/>
                      <p:cNvPicPr/>
                      <p:nvPr/>
                    </p:nvPicPr>
                    <p:blipFill>
                      <a:blip r:embed="rId2"/>
                      <a:stretch>
                        <a:fillRect/>
                      </a:stretch>
                    </p:blipFill>
                    <p:spPr>
                      <a:xfrm>
                        <a:off x="2809875" y="3357563"/>
                        <a:ext cx="2598738" cy="1285875"/>
                      </a:xfrm>
                      <a:prstGeom prst="rect">
                        <a:avLst/>
                      </a:prstGeom>
                      <a:noFill/>
                      <a:ln w="38100">
                        <a:noFill/>
                        <a:miter/>
                      </a:ln>
                    </p:spPr>
                  </p:pic>
                </p:oleObj>
              </mc:Fallback>
            </mc:AlternateContent>
          </a:graphicData>
        </a:graphic>
      </p:graphicFrame>
      <p:sp>
        <p:nvSpPr>
          <p:cNvPr id="1031"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27653" name="Object 5"/>
          <p:cNvGraphicFramePr/>
          <p:nvPr/>
        </p:nvGraphicFramePr>
        <p:xfrm>
          <a:off x="7167563" y="3071813"/>
          <a:ext cx="1928812" cy="1981200"/>
        </p:xfrm>
        <a:graphic>
          <a:graphicData uri="http://schemas.openxmlformats.org/presentationml/2006/ole">
            <mc:AlternateContent xmlns:mc="http://schemas.openxmlformats.org/markup-compatibility/2006">
              <mc:Choice xmlns:v="urn:schemas-microsoft-com:vml" Requires="v">
                <p:oleObj spid="_x0000_s3077" name="" r:id="rId3" imgW="698500" imgH="711200" progId="Equation.3">
                  <p:embed/>
                </p:oleObj>
              </mc:Choice>
              <mc:Fallback>
                <p:oleObj name="" r:id="rId3" imgW="698500" imgH="711200" progId="Equation.3">
                  <p:embed/>
                  <p:pic>
                    <p:nvPicPr>
                      <p:cNvPr id="0" name="图片 3076"/>
                      <p:cNvPicPr/>
                      <p:nvPr/>
                    </p:nvPicPr>
                    <p:blipFill>
                      <a:blip r:embed="rId4"/>
                      <a:stretch>
                        <a:fillRect/>
                      </a:stretch>
                    </p:blipFill>
                    <p:spPr>
                      <a:xfrm>
                        <a:off x="7167563" y="3071813"/>
                        <a:ext cx="1928812" cy="1981200"/>
                      </a:xfrm>
                      <a:prstGeom prst="rect">
                        <a:avLst/>
                      </a:prstGeom>
                      <a:noFill/>
                      <a:ln w="38100">
                        <a:noFill/>
                        <a:miter/>
                      </a:ln>
                    </p:spPr>
                  </p:pic>
                </p:oleObj>
              </mc:Fallback>
            </mc:AlternateContent>
          </a:graphicData>
        </a:graphic>
      </p:graphicFrame>
      <p:sp>
        <p:nvSpPr>
          <p:cNvPr id="9" name="右箭头 8"/>
          <p:cNvSpPr/>
          <p:nvPr/>
        </p:nvSpPr>
        <p:spPr>
          <a:xfrm>
            <a:off x="5524500" y="3786188"/>
            <a:ext cx="1428750" cy="500062"/>
          </a:xfrm>
          <a:prstGeom prst="rightArrow">
            <a:avLst>
              <a:gd name="adj1" fmla="val 50000"/>
              <a:gd name="adj2" fmla="val 50000"/>
            </a:avLst>
          </a:prstGeom>
          <a:solidFill>
            <a:schemeClr val="accent1"/>
          </a:solidFill>
          <a:ln w="38100" cap="flat" cmpd="sng">
            <a:solidFill>
              <a:srgbClr val="0000CC"/>
            </a:solidFill>
            <a:prstDash val="solid"/>
            <a:miter/>
            <a:headEnd type="none" w="med" len="med"/>
            <a:tailEnd type="none" w="med" len="med"/>
          </a:ln>
        </p:spPr>
        <p:txBody>
          <a:bodyPr wrap="none"/>
          <a:p>
            <a:endParaRPr lang="zh-CN" altLang="en-US" dirty="0">
              <a:latin typeface="Arial" panose="020B0604020202020204" pitchFamily="34" charset="0"/>
            </a:endParaRPr>
          </a:p>
        </p:txBody>
      </p:sp>
      <p:pic>
        <p:nvPicPr>
          <p:cNvPr id="1033" name="图片 9" descr="Untitled2.png">
            <a:hlinkClick r:id="rId5" action="ppaction://hlinksldjump"/>
          </p:cNvPr>
          <p:cNvPicPr>
            <a:picLocks noChangeAspect="1"/>
          </p:cNvPicPr>
          <p:nvPr/>
        </p:nvPicPr>
        <p:blipFill>
          <a:blip r:embed="rId6"/>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7651"/>
                                        </p:tgtEl>
                                        <p:attrNameLst>
                                          <p:attrName>style.visibility</p:attrName>
                                        </p:attrNameLst>
                                      </p:cBhvr>
                                      <p:to>
                                        <p:strVal val="visible"/>
                                      </p:to>
                                    </p:set>
                                    <p:animEffect transition="in" filter="blinds(horizontal)">
                                      <p:cBhvr>
                                        <p:cTn id="7" dur="500"/>
                                        <p:tgtEl>
                                          <p:spTgt spid="27651"/>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slide(fromLeft)">
                                      <p:cBhvr>
                                        <p:cTn id="11" dur="500"/>
                                        <p:tgtEl>
                                          <p:spTgt spid="9"/>
                                        </p:tgtEl>
                                      </p:cBhvr>
                                    </p:animEffect>
                                  </p:childTnLst>
                                </p:cTn>
                              </p:par>
                            </p:childTnLst>
                          </p:cTn>
                        </p:par>
                        <p:par>
                          <p:cTn id="12" fill="hold">
                            <p:stCondLst>
                              <p:cond delay="1000"/>
                            </p:stCondLst>
                            <p:childTnLst>
                              <p:par>
                                <p:cTn id="13" presetID="3" presetClass="entr" presetSubtype="10" fill="hold" nodeType="afterEffect">
                                  <p:stCondLst>
                                    <p:cond delay="0"/>
                                  </p:stCondLst>
                                  <p:childTnLst>
                                    <p:set>
                                      <p:cBhvr>
                                        <p:cTn id="14" dur="1" fill="hold">
                                          <p:stCondLst>
                                            <p:cond delay="0"/>
                                          </p:stCondLst>
                                        </p:cTn>
                                        <p:tgtEl>
                                          <p:spTgt spid="27653"/>
                                        </p:tgtEl>
                                        <p:attrNameLst>
                                          <p:attrName>style.visibility</p:attrName>
                                        </p:attrNameLst>
                                      </p:cBhvr>
                                      <p:to>
                                        <p:strVal val="visible"/>
                                      </p:to>
                                    </p:set>
                                    <p:animEffect transition="in" filter="blinds(horizontal)">
                                      <p:cBhvr>
                                        <p:cTn id="15" dur="500"/>
                                        <p:tgtEl>
                                          <p:spTgt spid="276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Rectangle 3"/>
          <p:cNvSpPr>
            <a:spLocks noGrp="1"/>
          </p:cNvSpPr>
          <p:nvPr>
            <p:ph idx="1"/>
          </p:nvPr>
        </p:nvSpPr>
        <p:spPr>
          <a:xfrm>
            <a:off x="1809750" y="1571625"/>
            <a:ext cx="8643938" cy="4000500"/>
          </a:xfrm>
        </p:spPr>
        <p:txBody>
          <a:bodyPr vert="horz" wrap="square" lIns="91440" tIns="45720" rIns="91440" bIns="45720" anchor="t" anchorCtr="0"/>
          <a:p>
            <a:r>
              <a:rPr kumimoji="1" lang="zh-CN" altLang="zh-CN" dirty="0">
                <a:latin typeface="+mn-lt"/>
                <a:ea typeface="+mn-ea"/>
                <a:cs typeface="+mn-cs"/>
              </a:rPr>
              <a:t>解题思路：</a:t>
            </a:r>
            <a:endParaRPr kumimoji="1" lang="en-US" altLang="zh-CN" dirty="0">
              <a:latin typeface="+mn-lt"/>
              <a:ea typeface="+mn-ea"/>
              <a:cs typeface="+mn-cs"/>
            </a:endParaRPr>
          </a:p>
          <a:p>
            <a:pPr lvl="1"/>
            <a:r>
              <a:rPr kumimoji="1" lang="zh-CN" altLang="zh-CN" dirty="0">
                <a:latin typeface="+mn-lt"/>
                <a:ea typeface="+mn-ea"/>
              </a:rPr>
              <a:t>可以定义两个数组：数组</a:t>
            </a:r>
            <a:r>
              <a:rPr kumimoji="1" lang="en-US" altLang="zh-CN" dirty="0">
                <a:latin typeface="+mn-lt"/>
                <a:ea typeface="+mn-ea"/>
              </a:rPr>
              <a:t>a</a:t>
            </a:r>
            <a:r>
              <a:rPr kumimoji="1" lang="zh-CN" altLang="zh-CN" dirty="0">
                <a:latin typeface="+mn-lt"/>
                <a:ea typeface="+mn-ea"/>
              </a:rPr>
              <a:t>为</a:t>
            </a:r>
            <a:r>
              <a:rPr kumimoji="1" lang="en-US" altLang="zh-CN" dirty="0">
                <a:latin typeface="+mn-lt"/>
                <a:ea typeface="+mn-ea"/>
              </a:rPr>
              <a:t>2</a:t>
            </a:r>
            <a:r>
              <a:rPr kumimoji="1" lang="zh-CN" altLang="zh-CN" dirty="0">
                <a:latin typeface="+mn-lt"/>
                <a:ea typeface="+mn-ea"/>
              </a:rPr>
              <a:t>行</a:t>
            </a:r>
            <a:r>
              <a:rPr kumimoji="1" lang="en-US" altLang="zh-CN" dirty="0">
                <a:latin typeface="+mn-lt"/>
                <a:ea typeface="+mn-ea"/>
              </a:rPr>
              <a:t>3</a:t>
            </a:r>
            <a:r>
              <a:rPr kumimoji="1" lang="zh-CN" altLang="zh-CN" dirty="0">
                <a:latin typeface="+mn-lt"/>
                <a:ea typeface="+mn-ea"/>
              </a:rPr>
              <a:t>列，存放指定的</a:t>
            </a:r>
            <a:r>
              <a:rPr kumimoji="1" lang="en-US" altLang="zh-CN" dirty="0">
                <a:latin typeface="+mn-lt"/>
                <a:ea typeface="+mn-ea"/>
              </a:rPr>
              <a:t>6</a:t>
            </a:r>
            <a:r>
              <a:rPr kumimoji="1" lang="zh-CN" altLang="zh-CN" dirty="0">
                <a:latin typeface="+mn-lt"/>
                <a:ea typeface="+mn-ea"/>
              </a:rPr>
              <a:t>个数</a:t>
            </a:r>
            <a:endParaRPr kumimoji="1" lang="en-US" altLang="zh-CN" dirty="0">
              <a:latin typeface="+mn-lt"/>
              <a:ea typeface="+mn-ea"/>
            </a:endParaRPr>
          </a:p>
          <a:p>
            <a:pPr lvl="1"/>
            <a:r>
              <a:rPr kumimoji="1" lang="zh-CN" altLang="zh-CN" dirty="0">
                <a:latin typeface="+mn-lt"/>
                <a:ea typeface="+mn-ea"/>
              </a:rPr>
              <a:t>数组</a:t>
            </a:r>
            <a:r>
              <a:rPr kumimoji="1" lang="en-US" altLang="zh-CN" dirty="0">
                <a:latin typeface="+mn-lt"/>
                <a:ea typeface="+mn-ea"/>
              </a:rPr>
              <a:t>b</a:t>
            </a:r>
            <a:r>
              <a:rPr kumimoji="1" lang="zh-CN" altLang="zh-CN" dirty="0">
                <a:latin typeface="+mn-lt"/>
                <a:ea typeface="+mn-ea"/>
              </a:rPr>
              <a:t>为</a:t>
            </a:r>
            <a:r>
              <a:rPr kumimoji="1" lang="en-US" altLang="zh-CN" dirty="0">
                <a:latin typeface="+mn-lt"/>
                <a:ea typeface="+mn-ea"/>
              </a:rPr>
              <a:t>3</a:t>
            </a:r>
            <a:r>
              <a:rPr kumimoji="1" lang="zh-CN" altLang="zh-CN" dirty="0">
                <a:latin typeface="+mn-lt"/>
                <a:ea typeface="+mn-ea"/>
              </a:rPr>
              <a:t>行</a:t>
            </a:r>
            <a:r>
              <a:rPr kumimoji="1" lang="en-US" altLang="zh-CN" dirty="0">
                <a:latin typeface="+mn-lt"/>
                <a:ea typeface="+mn-ea"/>
              </a:rPr>
              <a:t>2</a:t>
            </a:r>
            <a:r>
              <a:rPr kumimoji="1" lang="zh-CN" altLang="zh-CN" dirty="0">
                <a:latin typeface="+mn-lt"/>
                <a:ea typeface="+mn-ea"/>
              </a:rPr>
              <a:t>列，开始时未赋值</a:t>
            </a:r>
            <a:endParaRPr kumimoji="1" lang="en-US" altLang="zh-CN" dirty="0">
              <a:latin typeface="+mn-lt"/>
              <a:ea typeface="+mn-ea"/>
            </a:endParaRPr>
          </a:p>
          <a:p>
            <a:pPr lvl="1"/>
            <a:r>
              <a:rPr kumimoji="1" lang="zh-CN" altLang="zh-CN" dirty="0">
                <a:latin typeface="+mn-lt"/>
                <a:ea typeface="+mn-ea"/>
              </a:rPr>
              <a:t>将</a:t>
            </a:r>
            <a:r>
              <a:rPr kumimoji="1" lang="en-US" altLang="zh-CN" dirty="0">
                <a:latin typeface="+mn-lt"/>
                <a:ea typeface="+mn-ea"/>
              </a:rPr>
              <a:t>a</a:t>
            </a:r>
            <a:r>
              <a:rPr kumimoji="1" lang="zh-CN" altLang="zh-CN" dirty="0">
                <a:latin typeface="+mn-lt"/>
                <a:ea typeface="+mn-ea"/>
              </a:rPr>
              <a:t>数组中的元素</a:t>
            </a:r>
            <a:r>
              <a:rPr kumimoji="1" lang="en-US" altLang="zh-CN" dirty="0">
                <a:latin typeface="+mn-lt"/>
                <a:ea typeface="+mn-ea"/>
              </a:rPr>
              <a:t>a[i][j]</a:t>
            </a:r>
            <a:r>
              <a:rPr kumimoji="1" lang="zh-CN" altLang="zh-CN" dirty="0">
                <a:latin typeface="+mn-lt"/>
                <a:ea typeface="+mn-ea"/>
              </a:rPr>
              <a:t>存放到</a:t>
            </a:r>
            <a:r>
              <a:rPr kumimoji="1" lang="en-US" altLang="zh-CN" dirty="0">
                <a:latin typeface="+mn-lt"/>
                <a:ea typeface="+mn-ea"/>
              </a:rPr>
              <a:t>b</a:t>
            </a:r>
            <a:r>
              <a:rPr kumimoji="1" lang="zh-CN" altLang="zh-CN" dirty="0">
                <a:latin typeface="+mn-lt"/>
                <a:ea typeface="+mn-ea"/>
              </a:rPr>
              <a:t>数组中的</a:t>
            </a:r>
            <a:r>
              <a:rPr kumimoji="1" lang="en-US" altLang="zh-CN" dirty="0">
                <a:latin typeface="+mn-lt"/>
                <a:ea typeface="+mn-ea"/>
              </a:rPr>
              <a:t>b[j][i]</a:t>
            </a:r>
            <a:r>
              <a:rPr kumimoji="1" lang="zh-CN" altLang="zh-CN" dirty="0">
                <a:latin typeface="+mn-lt"/>
                <a:ea typeface="+mn-ea"/>
              </a:rPr>
              <a:t>元素中</a:t>
            </a:r>
            <a:endParaRPr kumimoji="1" lang="en-US" altLang="zh-CN" dirty="0">
              <a:latin typeface="+mn-lt"/>
              <a:ea typeface="+mn-ea"/>
            </a:endParaRPr>
          </a:p>
          <a:p>
            <a:pPr lvl="1"/>
            <a:r>
              <a:rPr kumimoji="1" lang="zh-CN" altLang="zh-CN" dirty="0">
                <a:latin typeface="+mn-lt"/>
                <a:ea typeface="+mn-ea"/>
              </a:rPr>
              <a:t>用嵌套的</a:t>
            </a:r>
            <a:r>
              <a:rPr kumimoji="1" lang="en-US" altLang="zh-CN" dirty="0">
                <a:latin typeface="+mn-lt"/>
                <a:ea typeface="+mn-ea"/>
              </a:rPr>
              <a:t>for</a:t>
            </a:r>
            <a:r>
              <a:rPr kumimoji="1" lang="zh-CN" altLang="zh-CN" dirty="0">
                <a:latin typeface="+mn-lt"/>
                <a:ea typeface="+mn-ea"/>
              </a:rPr>
              <a:t>循环完成</a:t>
            </a:r>
            <a:endParaRPr kumimoji="1" lang="zh-CN" altLang="zh-CN" dirty="0">
              <a:solidFill>
                <a:srgbClr val="0000CC"/>
              </a:solidFill>
              <a:latin typeface="+mn-lt"/>
              <a:ea typeface="+mn-ea"/>
            </a:endParaRPr>
          </a:p>
        </p:txBody>
      </p:sp>
      <p:sp>
        <p:nvSpPr>
          <p:cNvPr id="5" name="Rectangle 2"/>
          <p:cNvSpPr>
            <a:spLocks noGrp="1" noChangeArrowheads="1"/>
          </p:cNvSpPr>
          <p:nvPr>
            <p:ph type="title"/>
          </p:nvPr>
        </p:nvSpPr>
        <p:spPr>
          <a:xfrm>
            <a:off x="1809750" y="598647"/>
            <a:ext cx="8643938" cy="829945"/>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6.2.4</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二维数组程序举例</a:t>
            </a:r>
            <a:endParaRPr kumimoji="1" lang="zh-CN" altLang="en-US"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39940"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39941"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pic>
        <p:nvPicPr>
          <p:cNvPr id="39942" name="图片 5"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8914">
                                            <p:txEl>
                                              <p:charRg st="6" end="33"/>
                                            </p:txEl>
                                          </p:spTgt>
                                        </p:tgtEl>
                                        <p:attrNameLst>
                                          <p:attrName>style.visibility</p:attrName>
                                        </p:attrNameLst>
                                      </p:cBhvr>
                                      <p:to>
                                        <p:strVal val="visible"/>
                                      </p:to>
                                    </p:set>
                                    <p:animEffect transition="in" filter="blinds(horizontal)">
                                      <p:cBhvr>
                                        <p:cTn id="7" dur="500"/>
                                        <p:tgtEl>
                                          <p:spTgt spid="38914">
                                            <p:txEl>
                                              <p:charRg st="6" end="3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8914">
                                            <p:txEl>
                                              <p:charRg st="33" end="49"/>
                                            </p:txEl>
                                          </p:spTgt>
                                        </p:tgtEl>
                                        <p:attrNameLst>
                                          <p:attrName>style.visibility</p:attrName>
                                        </p:attrNameLst>
                                      </p:cBhvr>
                                      <p:to>
                                        <p:strVal val="visible"/>
                                      </p:to>
                                    </p:set>
                                    <p:animEffect transition="in" filter="blinds(horizontal)">
                                      <p:cBhvr>
                                        <p:cTn id="12" dur="500"/>
                                        <p:tgtEl>
                                          <p:spTgt spid="38914">
                                            <p:txEl>
                                              <p:charRg st="33" end="49"/>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8914">
                                            <p:txEl>
                                              <p:charRg st="49" end="83"/>
                                            </p:txEl>
                                          </p:spTgt>
                                        </p:tgtEl>
                                        <p:attrNameLst>
                                          <p:attrName>style.visibility</p:attrName>
                                        </p:attrNameLst>
                                      </p:cBhvr>
                                      <p:to>
                                        <p:strVal val="visible"/>
                                      </p:to>
                                    </p:set>
                                    <p:animEffect transition="in" filter="blinds(horizontal)">
                                      <p:cBhvr>
                                        <p:cTn id="17" dur="500"/>
                                        <p:tgtEl>
                                          <p:spTgt spid="38914">
                                            <p:txEl>
                                              <p:charRg st="49" end="8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8914">
                                            <p:txEl>
                                              <p:charRg st="83" end="95"/>
                                            </p:txEl>
                                          </p:spTgt>
                                        </p:tgtEl>
                                        <p:attrNameLst>
                                          <p:attrName>style.visibility</p:attrName>
                                        </p:attrNameLst>
                                      </p:cBhvr>
                                      <p:to>
                                        <p:strVal val="visible"/>
                                      </p:to>
                                    </p:set>
                                    <p:animEffect transition="in" filter="blinds(horizontal)">
                                      <p:cBhvr>
                                        <p:cTn id="22" dur="500"/>
                                        <p:tgtEl>
                                          <p:spTgt spid="38914">
                                            <p:txEl>
                                              <p:charRg st="83" end="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Rectangle 3"/>
          <p:cNvSpPr>
            <a:spLocks noGrp="1"/>
          </p:cNvSpPr>
          <p:nvPr>
            <p:ph idx="1"/>
          </p:nvPr>
        </p:nvSpPr>
        <p:spPr>
          <a:xfrm>
            <a:off x="1809750" y="500063"/>
            <a:ext cx="7786688" cy="6215062"/>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int a[2][3]={{1,2,3},{4,5,6}};</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b[3][2],i,j;</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printf("array a:\n");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 (i=0;i&lt;=1;i++)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for (j=0;j&lt;=2;j++)</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printf("%5d",a[i][j]);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b[j][i]=a[i][j];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p:txBody>
      </p:sp>
      <p:sp>
        <p:nvSpPr>
          <p:cNvPr id="40963"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40964"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 name="TextBox 6"/>
          <p:cNvSpPr txBox="1"/>
          <p:nvPr/>
        </p:nvSpPr>
        <p:spPr>
          <a:xfrm>
            <a:off x="6310313" y="3071813"/>
            <a:ext cx="4000500" cy="521970"/>
          </a:xfrm>
          <a:prstGeom prst="rect">
            <a:avLst/>
          </a:prstGeom>
          <a:noFill/>
          <a:ln w="9525">
            <a:noFill/>
          </a:ln>
        </p:spPr>
        <p:txBody>
          <a:bodyPr>
            <a:spAutoFit/>
          </a:bodyPr>
          <a:p>
            <a:r>
              <a:rPr lang="zh-CN" altLang="zh-CN" sz="2800" b="1" dirty="0">
                <a:solidFill>
                  <a:srgbClr val="0000CC"/>
                </a:solidFill>
                <a:latin typeface="Arial" panose="020B0604020202020204" pitchFamily="34" charset="0"/>
              </a:rPr>
              <a:t>处理</a:t>
            </a:r>
            <a:r>
              <a:rPr lang="en-US" altLang="zh-CN" sz="2800" b="1" dirty="0">
                <a:solidFill>
                  <a:srgbClr val="0000CC"/>
                </a:solidFill>
                <a:latin typeface="Arial" panose="020B0604020202020204" pitchFamily="34" charset="0"/>
              </a:rPr>
              <a:t>a</a:t>
            </a:r>
            <a:r>
              <a:rPr lang="zh-CN" altLang="zh-CN" sz="2800" b="1" dirty="0">
                <a:solidFill>
                  <a:srgbClr val="0000CC"/>
                </a:solidFill>
                <a:latin typeface="Arial" panose="020B0604020202020204" pitchFamily="34" charset="0"/>
              </a:rPr>
              <a:t>的一行中各元素</a:t>
            </a:r>
            <a:endParaRPr lang="zh-CN" altLang="en-US" sz="2800" b="1" dirty="0">
              <a:solidFill>
                <a:srgbClr val="0000CC"/>
              </a:solidFill>
              <a:latin typeface="Arial" panose="020B0604020202020204" pitchFamily="34" charset="0"/>
            </a:endParaRPr>
          </a:p>
        </p:txBody>
      </p:sp>
      <p:sp>
        <p:nvSpPr>
          <p:cNvPr id="8" name="TextBox 7"/>
          <p:cNvSpPr txBox="1"/>
          <p:nvPr/>
        </p:nvSpPr>
        <p:spPr>
          <a:xfrm>
            <a:off x="6738938" y="3571875"/>
            <a:ext cx="3571875" cy="521970"/>
          </a:xfrm>
          <a:prstGeom prst="rect">
            <a:avLst/>
          </a:prstGeom>
          <a:noFill/>
          <a:ln w="9525">
            <a:noFill/>
          </a:ln>
        </p:spPr>
        <p:txBody>
          <a:bodyPr>
            <a:spAutoFit/>
          </a:bodyPr>
          <a:p>
            <a:r>
              <a:rPr lang="zh-CN" altLang="zh-CN" sz="2800" b="1" dirty="0">
                <a:solidFill>
                  <a:srgbClr val="0000CC"/>
                </a:solidFill>
                <a:latin typeface="Arial" panose="020B0604020202020204" pitchFamily="34" charset="0"/>
              </a:rPr>
              <a:t>处理</a:t>
            </a:r>
            <a:r>
              <a:rPr lang="en-US" altLang="zh-CN" sz="2800" b="1" dirty="0">
                <a:solidFill>
                  <a:srgbClr val="0000CC"/>
                </a:solidFill>
                <a:latin typeface="Arial" panose="020B0604020202020204" pitchFamily="34" charset="0"/>
              </a:rPr>
              <a:t>a</a:t>
            </a:r>
            <a:r>
              <a:rPr lang="zh-CN" altLang="zh-CN" sz="2800" b="1" dirty="0">
                <a:solidFill>
                  <a:srgbClr val="0000CC"/>
                </a:solidFill>
                <a:latin typeface="Arial" panose="020B0604020202020204" pitchFamily="34" charset="0"/>
              </a:rPr>
              <a:t>中某一列元素</a:t>
            </a:r>
            <a:endParaRPr lang="zh-CN" altLang="en-US" sz="2800" b="1" dirty="0">
              <a:solidFill>
                <a:srgbClr val="0000CC"/>
              </a:solidFill>
              <a:latin typeface="Arial" panose="020B0604020202020204" pitchFamily="34" charset="0"/>
            </a:endParaRPr>
          </a:p>
        </p:txBody>
      </p:sp>
      <p:sp>
        <p:nvSpPr>
          <p:cNvPr id="9" name="TextBox 8"/>
          <p:cNvSpPr txBox="1"/>
          <p:nvPr/>
        </p:nvSpPr>
        <p:spPr>
          <a:xfrm>
            <a:off x="7739063" y="4143375"/>
            <a:ext cx="2714625" cy="521970"/>
          </a:xfrm>
          <a:prstGeom prst="rect">
            <a:avLst/>
          </a:prstGeom>
          <a:noFill/>
          <a:ln w="9525">
            <a:noFill/>
          </a:ln>
        </p:spPr>
        <p:txBody>
          <a:bodyPr>
            <a:spAutoFit/>
          </a:bodyPr>
          <a:p>
            <a:r>
              <a:rPr lang="zh-CN" altLang="zh-CN" sz="2800" b="1" dirty="0">
                <a:solidFill>
                  <a:srgbClr val="0000CC"/>
                </a:solidFill>
                <a:latin typeface="Arial" panose="020B0604020202020204" pitchFamily="34" charset="0"/>
              </a:rPr>
              <a:t>输出</a:t>
            </a:r>
            <a:r>
              <a:rPr lang="en-US" altLang="zh-CN" sz="2800" b="1" dirty="0">
                <a:solidFill>
                  <a:srgbClr val="0000CC"/>
                </a:solidFill>
                <a:latin typeface="Arial" panose="020B0604020202020204" pitchFamily="34" charset="0"/>
              </a:rPr>
              <a:t>a</a:t>
            </a:r>
            <a:r>
              <a:rPr lang="zh-CN" altLang="en-US" sz="2800" b="1" dirty="0">
                <a:solidFill>
                  <a:srgbClr val="0000CC"/>
                </a:solidFill>
                <a:latin typeface="Arial" panose="020B0604020202020204" pitchFamily="34" charset="0"/>
              </a:rPr>
              <a:t>的</a:t>
            </a:r>
            <a:r>
              <a:rPr lang="zh-CN" altLang="zh-CN" sz="2800" b="1" dirty="0">
                <a:solidFill>
                  <a:srgbClr val="0000CC"/>
                </a:solidFill>
                <a:latin typeface="Arial" panose="020B0604020202020204" pitchFamily="34" charset="0"/>
              </a:rPr>
              <a:t>各元素</a:t>
            </a:r>
            <a:endParaRPr lang="zh-CN" altLang="en-US" sz="2800" b="1" dirty="0">
              <a:solidFill>
                <a:srgbClr val="0000CC"/>
              </a:solidFill>
              <a:latin typeface="Arial" panose="020B0604020202020204" pitchFamily="34" charset="0"/>
            </a:endParaRPr>
          </a:p>
        </p:txBody>
      </p:sp>
      <p:sp>
        <p:nvSpPr>
          <p:cNvPr id="10" name="TextBox 9"/>
          <p:cNvSpPr txBox="1"/>
          <p:nvPr/>
        </p:nvSpPr>
        <p:spPr>
          <a:xfrm>
            <a:off x="6381750" y="4572000"/>
            <a:ext cx="4143375" cy="521970"/>
          </a:xfrm>
          <a:prstGeom prst="rect">
            <a:avLst/>
          </a:prstGeom>
          <a:noFill/>
          <a:ln w="9525">
            <a:noFill/>
          </a:ln>
        </p:spPr>
        <p:txBody>
          <a:bodyPr>
            <a:spAutoFit/>
          </a:bodyPr>
          <a:p>
            <a:r>
              <a:rPr lang="en-US" altLang="zh-CN" sz="2800" b="1" dirty="0">
                <a:solidFill>
                  <a:srgbClr val="0000CC"/>
                </a:solidFill>
                <a:latin typeface="Arial" panose="020B0604020202020204" pitchFamily="34" charset="0"/>
              </a:rPr>
              <a:t>a</a:t>
            </a:r>
            <a:r>
              <a:rPr lang="zh-CN" altLang="zh-CN" sz="2800" b="1" dirty="0">
                <a:solidFill>
                  <a:srgbClr val="0000CC"/>
                </a:solidFill>
                <a:latin typeface="Arial" panose="020B0604020202020204" pitchFamily="34" charset="0"/>
              </a:rPr>
              <a:t>元素值赋给</a:t>
            </a:r>
            <a:r>
              <a:rPr lang="en-US" altLang="zh-CN" sz="2800" b="1" dirty="0">
                <a:solidFill>
                  <a:srgbClr val="0000CC"/>
                </a:solidFill>
                <a:latin typeface="Arial" panose="020B0604020202020204" pitchFamily="34" charset="0"/>
              </a:rPr>
              <a:t>b</a:t>
            </a:r>
            <a:r>
              <a:rPr lang="zh-CN" altLang="zh-CN" sz="2800" b="1" dirty="0">
                <a:solidFill>
                  <a:srgbClr val="0000CC"/>
                </a:solidFill>
                <a:latin typeface="Arial" panose="020B0604020202020204" pitchFamily="34" charset="0"/>
              </a:rPr>
              <a:t>相应元素</a:t>
            </a:r>
            <a:endParaRPr lang="zh-CN" altLang="en-US" sz="2800" b="1" dirty="0">
              <a:solidFill>
                <a:srgbClr val="0000CC"/>
              </a:solidFill>
              <a:latin typeface="Arial" panose="020B0604020202020204" pitchFamily="34" charset="0"/>
            </a:endParaRPr>
          </a:p>
        </p:txBody>
      </p:sp>
      <p:pic>
        <p:nvPicPr>
          <p:cNvPr id="40969" name="图片 10"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Rectangle 3"/>
          <p:cNvSpPr>
            <a:spLocks noGrp="1"/>
          </p:cNvSpPr>
          <p:nvPr>
            <p:ph idx="1"/>
          </p:nvPr>
        </p:nvSpPr>
        <p:spPr>
          <a:xfrm>
            <a:off x="1952625" y="1071563"/>
            <a:ext cx="6715125" cy="4429125"/>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    printf("array b:\n");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 (i=0;i&lt;=2;i++)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for(j=0;j&lt;=1;j++)</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printf("%5d",b[i][j]);</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p:txBody>
      </p:sp>
      <p:sp>
        <p:nvSpPr>
          <p:cNvPr id="41987"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41988"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5" name="TextBox 4"/>
          <p:cNvSpPr txBox="1"/>
          <p:nvPr/>
        </p:nvSpPr>
        <p:spPr>
          <a:xfrm>
            <a:off x="7881938" y="2643188"/>
            <a:ext cx="2714625" cy="521970"/>
          </a:xfrm>
          <a:prstGeom prst="rect">
            <a:avLst/>
          </a:prstGeom>
          <a:noFill/>
          <a:ln w="9525">
            <a:noFill/>
          </a:ln>
        </p:spPr>
        <p:txBody>
          <a:bodyPr>
            <a:spAutoFit/>
          </a:bodyPr>
          <a:p>
            <a:r>
              <a:rPr lang="zh-CN" altLang="zh-CN" sz="2800" b="1" dirty="0">
                <a:solidFill>
                  <a:srgbClr val="0000CC"/>
                </a:solidFill>
                <a:latin typeface="Arial" panose="020B0604020202020204" pitchFamily="34" charset="0"/>
              </a:rPr>
              <a:t>输出</a:t>
            </a:r>
            <a:r>
              <a:rPr lang="en-US" altLang="zh-CN" sz="2800" b="1" dirty="0">
                <a:solidFill>
                  <a:srgbClr val="0000CC"/>
                </a:solidFill>
                <a:latin typeface="Arial" panose="020B0604020202020204" pitchFamily="34" charset="0"/>
              </a:rPr>
              <a:t>b</a:t>
            </a:r>
            <a:r>
              <a:rPr lang="zh-CN" altLang="en-US" sz="2800" b="1" dirty="0">
                <a:solidFill>
                  <a:srgbClr val="0000CC"/>
                </a:solidFill>
                <a:latin typeface="Arial" panose="020B0604020202020204" pitchFamily="34" charset="0"/>
              </a:rPr>
              <a:t>的</a:t>
            </a:r>
            <a:r>
              <a:rPr lang="zh-CN" altLang="zh-CN" sz="2800" b="1" dirty="0">
                <a:solidFill>
                  <a:srgbClr val="0000CC"/>
                </a:solidFill>
                <a:latin typeface="Arial" panose="020B0604020202020204" pitchFamily="34" charset="0"/>
              </a:rPr>
              <a:t>各元素</a:t>
            </a:r>
            <a:endParaRPr lang="zh-CN" altLang="en-US" sz="2800" b="1" dirty="0">
              <a:solidFill>
                <a:srgbClr val="0000CC"/>
              </a:solidFill>
              <a:latin typeface="Arial" panose="020B0604020202020204" pitchFamily="34" charset="0"/>
            </a:endParaRPr>
          </a:p>
        </p:txBody>
      </p:sp>
      <p:pic>
        <p:nvPicPr>
          <p:cNvPr id="68610" name="Picture 2"/>
          <p:cNvPicPr>
            <a:picLocks noChangeAspect="1"/>
          </p:cNvPicPr>
          <p:nvPr/>
        </p:nvPicPr>
        <p:blipFill>
          <a:blip r:embed="rId1"/>
          <a:stretch>
            <a:fillRect/>
          </a:stretch>
        </p:blipFill>
        <p:spPr>
          <a:xfrm>
            <a:off x="6024563" y="3643313"/>
            <a:ext cx="3881437" cy="3000375"/>
          </a:xfrm>
          <a:prstGeom prst="rect">
            <a:avLst/>
          </a:prstGeom>
          <a:noFill/>
          <a:ln w="9525">
            <a:noFill/>
          </a:ln>
        </p:spPr>
      </p:pic>
      <p:pic>
        <p:nvPicPr>
          <p:cNvPr id="41991" name="图片 6" descr="Untitled2.png">
            <a:hlinkClick r:id="rId2" action="ppaction://hlinksldjump"/>
          </p:cNvPr>
          <p:cNvPicPr>
            <a:picLocks noChangeAspect="1"/>
          </p:cNvPicPr>
          <p:nvPr/>
        </p:nvPicPr>
        <p:blipFill>
          <a:blip r:embed="rId3"/>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8610"/>
                                        </p:tgtEl>
                                        <p:attrNameLst>
                                          <p:attrName>style.visibility</p:attrName>
                                        </p:attrNameLst>
                                      </p:cBhvr>
                                      <p:to>
                                        <p:strVal val="visible"/>
                                      </p:to>
                                    </p:set>
                                    <p:animEffect transition="in" filter="blinds(horizontal)">
                                      <p:cBhvr>
                                        <p:cTn id="12" dur="500"/>
                                        <p:tgtEl>
                                          <p:spTgt spid="686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7" name="Rectangle 3"/>
          <p:cNvSpPr>
            <a:spLocks noGrp="1"/>
          </p:cNvSpPr>
          <p:nvPr>
            <p:ph idx="1"/>
          </p:nvPr>
        </p:nvSpPr>
        <p:spPr>
          <a:xfrm>
            <a:off x="2452688" y="1285875"/>
            <a:ext cx="7143750" cy="4714875"/>
          </a:xfrm>
        </p:spPr>
        <p:txBody>
          <a:bodyPr vert="horz" wrap="square" lIns="91440" tIns="45720" rIns="91440" bIns="45720" anchor="t" anchorCtr="0"/>
          <a:p>
            <a:r>
              <a:rPr kumimoji="1" lang="zh-CN" altLang="zh-CN" dirty="0">
                <a:latin typeface="+mn-lt"/>
                <a:ea typeface="+mn-ea"/>
                <a:cs typeface="+mn-cs"/>
              </a:rPr>
              <a:t>数组是一组</a:t>
            </a:r>
            <a:r>
              <a:rPr kumimoji="1" lang="zh-CN" altLang="zh-CN" dirty="0">
                <a:solidFill>
                  <a:srgbClr val="9D138D"/>
                </a:solidFill>
                <a:latin typeface="+mn-lt"/>
                <a:ea typeface="+mn-ea"/>
                <a:cs typeface="+mn-cs"/>
              </a:rPr>
              <a:t>有序数据的集合</a:t>
            </a:r>
            <a:r>
              <a:rPr kumimoji="1" lang="zh-CN" altLang="zh-CN" dirty="0">
                <a:latin typeface="+mn-lt"/>
                <a:ea typeface="+mn-ea"/>
                <a:cs typeface="+mn-cs"/>
              </a:rPr>
              <a:t>。数组中各数据的排列是有一定规律的，下标代表数据在数组中的序号</a:t>
            </a:r>
            <a:endParaRPr kumimoji="1" lang="zh-CN" altLang="zh-CN" dirty="0">
              <a:latin typeface="+mn-lt"/>
              <a:ea typeface="+mn-ea"/>
              <a:cs typeface="+mn-cs"/>
            </a:endParaRPr>
          </a:p>
          <a:p>
            <a:r>
              <a:rPr kumimoji="1" lang="zh-CN" altLang="zh-CN" dirty="0">
                <a:latin typeface="+mn-lt"/>
                <a:ea typeface="+mn-ea"/>
                <a:cs typeface="+mn-cs"/>
              </a:rPr>
              <a:t>用一个</a:t>
            </a:r>
            <a:r>
              <a:rPr kumimoji="1" lang="zh-CN" altLang="zh-CN" dirty="0">
                <a:solidFill>
                  <a:srgbClr val="9D138D"/>
                </a:solidFill>
                <a:latin typeface="+mn-lt"/>
                <a:ea typeface="+mn-ea"/>
                <a:cs typeface="+mn-cs"/>
              </a:rPr>
              <a:t>数组名</a:t>
            </a:r>
            <a:r>
              <a:rPr kumimoji="1" lang="zh-CN" altLang="zh-CN" dirty="0">
                <a:latin typeface="+mn-lt"/>
                <a:ea typeface="+mn-ea"/>
                <a:cs typeface="+mn-cs"/>
              </a:rPr>
              <a:t>和</a:t>
            </a:r>
            <a:r>
              <a:rPr kumimoji="1" lang="zh-CN" altLang="zh-CN" dirty="0">
                <a:solidFill>
                  <a:srgbClr val="9D138D"/>
                </a:solidFill>
                <a:latin typeface="+mn-lt"/>
                <a:ea typeface="+mn-ea"/>
                <a:cs typeface="+mn-cs"/>
              </a:rPr>
              <a:t>下标</a:t>
            </a:r>
            <a:r>
              <a:rPr kumimoji="1" lang="zh-CN" altLang="zh-CN" dirty="0">
                <a:latin typeface="+mn-lt"/>
                <a:ea typeface="+mn-ea"/>
                <a:cs typeface="+mn-cs"/>
              </a:rPr>
              <a:t>惟一确定数组中的元素</a:t>
            </a:r>
            <a:endParaRPr kumimoji="1" lang="zh-CN" altLang="zh-CN" dirty="0">
              <a:latin typeface="+mn-lt"/>
              <a:ea typeface="+mn-ea"/>
              <a:cs typeface="+mn-cs"/>
            </a:endParaRPr>
          </a:p>
          <a:p>
            <a:r>
              <a:rPr kumimoji="1" lang="zh-CN" altLang="zh-CN" dirty="0">
                <a:latin typeface="+mn-lt"/>
                <a:ea typeface="+mn-ea"/>
                <a:cs typeface="+mn-cs"/>
              </a:rPr>
              <a:t>数组中的每一个元素都属于</a:t>
            </a:r>
            <a:r>
              <a:rPr kumimoji="1" lang="zh-CN" altLang="zh-CN" dirty="0">
                <a:solidFill>
                  <a:srgbClr val="9D138D"/>
                </a:solidFill>
                <a:latin typeface="+mn-lt"/>
                <a:ea typeface="+mn-ea"/>
                <a:cs typeface="+mn-cs"/>
              </a:rPr>
              <a:t>同一个数据类型</a:t>
            </a:r>
            <a:endParaRPr kumimoji="1" lang="en-US" altLang="zh-CN" dirty="0">
              <a:solidFill>
                <a:srgbClr val="9D138D"/>
              </a:solidFill>
              <a:latin typeface="+mn-lt"/>
              <a:ea typeface="+mn-ea"/>
              <a:cs typeface="+mn-cs"/>
            </a:endParaRPr>
          </a:p>
        </p:txBody>
      </p:sp>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147">
                                            <p:txEl>
                                              <p:charRg st="44" end="64"/>
                                            </p:txEl>
                                          </p:spTgt>
                                        </p:tgtEl>
                                        <p:attrNameLst>
                                          <p:attrName>style.visibility</p:attrName>
                                        </p:attrNameLst>
                                      </p:cBhvr>
                                      <p:to>
                                        <p:strVal val="visible"/>
                                      </p:to>
                                    </p:set>
                                    <p:animEffect transition="in" filter="blinds(horizontal)">
                                      <p:cBhvr>
                                        <p:cTn id="7" dur="500"/>
                                        <p:tgtEl>
                                          <p:spTgt spid="6147">
                                            <p:txEl>
                                              <p:charRg st="44" end="6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147">
                                            <p:txEl>
                                              <p:charRg st="64" end="84"/>
                                            </p:txEl>
                                          </p:spTgt>
                                        </p:tgtEl>
                                        <p:attrNameLst>
                                          <p:attrName>style.visibility</p:attrName>
                                        </p:attrNameLst>
                                      </p:cBhvr>
                                      <p:to>
                                        <p:strVal val="visible"/>
                                      </p:to>
                                    </p:set>
                                    <p:animEffect transition="in" filter="blinds(horizontal)">
                                      <p:cBhvr>
                                        <p:cTn id="12" dur="500"/>
                                        <p:tgtEl>
                                          <p:spTgt spid="6147">
                                            <p:txEl>
                                              <p:charRg st="64" end="8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Rectangle 3"/>
          <p:cNvSpPr>
            <a:spLocks noGrp="1"/>
          </p:cNvSpPr>
          <p:nvPr>
            <p:ph idx="1"/>
          </p:nvPr>
        </p:nvSpPr>
        <p:spPr>
          <a:xfrm>
            <a:off x="1738313" y="571500"/>
            <a:ext cx="8643937" cy="5572125"/>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例</a:t>
            </a:r>
            <a:r>
              <a:rPr kumimoji="1" lang="en-US" altLang="zh-CN" dirty="0">
                <a:latin typeface="+mn-lt"/>
                <a:ea typeface="+mn-ea"/>
                <a:cs typeface="+mn-cs"/>
              </a:rPr>
              <a:t>6.5 </a:t>
            </a:r>
            <a:r>
              <a:rPr kumimoji="1" lang="zh-CN" altLang="zh-CN" dirty="0">
                <a:latin typeface="+mn-lt"/>
                <a:ea typeface="+mn-ea"/>
                <a:cs typeface="+mn-cs"/>
              </a:rPr>
              <a:t>有一个</a:t>
            </a:r>
            <a:r>
              <a:rPr kumimoji="1" lang="en-US" altLang="zh-CN" dirty="0">
                <a:latin typeface="+mn-lt"/>
                <a:ea typeface="+mn-ea"/>
                <a:cs typeface="+mn-cs"/>
              </a:rPr>
              <a:t>3</a:t>
            </a:r>
            <a:r>
              <a:rPr kumimoji="1" lang="zh-CN" altLang="zh-CN" dirty="0">
                <a:latin typeface="+mn-lt"/>
                <a:ea typeface="+mn-ea"/>
                <a:cs typeface="+mn-cs"/>
              </a:rPr>
              <a:t>×</a:t>
            </a:r>
            <a:r>
              <a:rPr kumimoji="1" lang="en-US" altLang="zh-CN" dirty="0">
                <a:latin typeface="+mn-lt"/>
                <a:ea typeface="+mn-ea"/>
                <a:cs typeface="+mn-cs"/>
              </a:rPr>
              <a:t>4</a:t>
            </a:r>
            <a:r>
              <a:rPr kumimoji="1" lang="zh-CN" altLang="zh-CN" dirty="0">
                <a:latin typeface="+mn-lt"/>
                <a:ea typeface="+mn-ea"/>
                <a:cs typeface="+mn-cs"/>
              </a:rPr>
              <a:t>的矩阵，要求编程序求出其中值最大的那个元素的值，以及其所在的行号和列号。</a:t>
            </a:r>
            <a:endParaRPr kumimoji="1" lang="en-US" altLang="zh-CN" dirty="0">
              <a:latin typeface="+mn-lt"/>
              <a:ea typeface="+mn-ea"/>
              <a:cs typeface="+mn-cs"/>
            </a:endParaRPr>
          </a:p>
          <a:p>
            <a:r>
              <a:rPr kumimoji="1" lang="zh-CN" altLang="zh-CN" dirty="0">
                <a:latin typeface="+mn-lt"/>
                <a:ea typeface="+mn-ea"/>
                <a:cs typeface="+mn-cs"/>
              </a:rPr>
              <a:t>解题思路：</a:t>
            </a:r>
            <a:r>
              <a:rPr kumimoji="1" lang="zh-CN" altLang="en-US" dirty="0">
                <a:latin typeface="+mn-lt"/>
                <a:ea typeface="+mn-ea"/>
                <a:cs typeface="+mn-cs"/>
              </a:rPr>
              <a:t>采用</a:t>
            </a:r>
            <a:r>
              <a:rPr kumimoji="1" lang="zh-CN" altLang="zh-CN" dirty="0">
                <a:latin typeface="+mn-lt"/>
                <a:ea typeface="+mn-ea"/>
                <a:cs typeface="+mn-cs"/>
              </a:rPr>
              <a:t>“打擂台算法”</a:t>
            </a:r>
            <a:endParaRPr kumimoji="1" lang="en-US" altLang="zh-CN" dirty="0">
              <a:latin typeface="+mn-lt"/>
              <a:ea typeface="+mn-ea"/>
              <a:cs typeface="+mn-cs"/>
            </a:endParaRPr>
          </a:p>
          <a:p>
            <a:pPr lvl="1"/>
            <a:r>
              <a:rPr kumimoji="1" lang="zh-CN" altLang="zh-CN" dirty="0">
                <a:latin typeface="+mn-lt"/>
                <a:ea typeface="+mn-ea"/>
              </a:rPr>
              <a:t>先找出任一人站在台上，第</a:t>
            </a:r>
            <a:r>
              <a:rPr kumimoji="1" lang="en-US" altLang="zh-CN" dirty="0">
                <a:latin typeface="+mn-lt"/>
                <a:ea typeface="+mn-ea"/>
              </a:rPr>
              <a:t>2</a:t>
            </a:r>
            <a:r>
              <a:rPr kumimoji="1" lang="zh-CN" altLang="zh-CN" dirty="0">
                <a:latin typeface="+mn-lt"/>
                <a:ea typeface="+mn-ea"/>
              </a:rPr>
              <a:t>人上去与之比武，胜者留在台上</a:t>
            </a:r>
            <a:endParaRPr kumimoji="1" lang="en-US" altLang="zh-CN" dirty="0">
              <a:latin typeface="+mn-lt"/>
              <a:ea typeface="+mn-ea"/>
            </a:endParaRPr>
          </a:p>
          <a:p>
            <a:pPr lvl="1"/>
            <a:r>
              <a:rPr kumimoji="1" lang="zh-CN" altLang="zh-CN" dirty="0">
                <a:latin typeface="+mn-lt"/>
                <a:ea typeface="+mn-ea"/>
              </a:rPr>
              <a:t>第</a:t>
            </a:r>
            <a:r>
              <a:rPr kumimoji="1" lang="en-US" altLang="zh-CN" dirty="0">
                <a:latin typeface="+mn-lt"/>
                <a:ea typeface="+mn-ea"/>
              </a:rPr>
              <a:t>3</a:t>
            </a:r>
            <a:r>
              <a:rPr kumimoji="1" lang="zh-CN" altLang="zh-CN" dirty="0">
                <a:latin typeface="+mn-lt"/>
                <a:ea typeface="+mn-ea"/>
              </a:rPr>
              <a:t>人与台上的人比武，胜者留台上，败者下台</a:t>
            </a:r>
            <a:endParaRPr kumimoji="1" lang="en-US" altLang="zh-CN" dirty="0">
              <a:latin typeface="+mn-lt"/>
              <a:ea typeface="+mn-ea"/>
            </a:endParaRPr>
          </a:p>
          <a:p>
            <a:pPr lvl="1"/>
            <a:r>
              <a:rPr kumimoji="1" lang="zh-CN" altLang="zh-CN" dirty="0">
                <a:latin typeface="+mn-lt"/>
                <a:ea typeface="+mn-ea"/>
              </a:rPr>
              <a:t>以后每一个人都是与当时留在台上的人比武</a:t>
            </a:r>
            <a:r>
              <a:rPr kumimoji="1" lang="zh-CN" altLang="en-US" dirty="0">
                <a:latin typeface="+mn-lt"/>
                <a:ea typeface="+mn-ea"/>
              </a:rPr>
              <a:t>，</a:t>
            </a:r>
            <a:r>
              <a:rPr kumimoji="1" lang="zh-CN" altLang="zh-CN" dirty="0">
                <a:latin typeface="+mn-lt"/>
                <a:ea typeface="+mn-ea"/>
              </a:rPr>
              <a:t>直到所有人都上台比为止，最后留在台上的是冠军</a:t>
            </a:r>
            <a:endParaRPr kumimoji="1" lang="zh-CN" altLang="zh-CN" dirty="0">
              <a:solidFill>
                <a:srgbClr val="0000CC"/>
              </a:solidFill>
              <a:latin typeface="+mn-lt"/>
              <a:ea typeface="+mn-ea"/>
            </a:endParaRPr>
          </a:p>
        </p:txBody>
      </p:sp>
      <p:sp>
        <p:nvSpPr>
          <p:cNvPr id="43011"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43012"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pic>
        <p:nvPicPr>
          <p:cNvPr id="43013" name="图片 4"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9">
                                            <p:txEl>
                                              <p:charRg st="51" end="66"/>
                                            </p:txEl>
                                          </p:spTgt>
                                        </p:tgtEl>
                                        <p:attrNameLst>
                                          <p:attrName>style.visibility</p:attrName>
                                        </p:attrNameLst>
                                      </p:cBhvr>
                                      <p:to>
                                        <p:strVal val="visible"/>
                                      </p:to>
                                    </p:set>
                                    <p:animEffect transition="in" filter="blinds(horizontal)">
                                      <p:cBhvr>
                                        <p:cTn id="7" dur="500"/>
                                        <p:tgtEl>
                                          <p:spTgt spid="9219">
                                            <p:txEl>
                                              <p:charRg st="51" end="66"/>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9219">
                                            <p:txEl>
                                              <p:charRg st="66" end="94"/>
                                            </p:txEl>
                                          </p:spTgt>
                                        </p:tgtEl>
                                        <p:attrNameLst>
                                          <p:attrName>style.visibility</p:attrName>
                                        </p:attrNameLst>
                                      </p:cBhvr>
                                      <p:to>
                                        <p:strVal val="visible"/>
                                      </p:to>
                                    </p:set>
                                    <p:animEffect transition="in" filter="blinds(horizontal)">
                                      <p:cBhvr>
                                        <p:cTn id="10" dur="500"/>
                                        <p:tgtEl>
                                          <p:spTgt spid="9219">
                                            <p:txEl>
                                              <p:charRg st="66" end="94"/>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9219">
                                            <p:txEl>
                                              <p:charRg st="94" end="116"/>
                                            </p:txEl>
                                          </p:spTgt>
                                        </p:tgtEl>
                                        <p:attrNameLst>
                                          <p:attrName>style.visibility</p:attrName>
                                        </p:attrNameLst>
                                      </p:cBhvr>
                                      <p:to>
                                        <p:strVal val="visible"/>
                                      </p:to>
                                    </p:set>
                                    <p:animEffect transition="in" filter="blinds(horizontal)">
                                      <p:cBhvr>
                                        <p:cTn id="13" dur="500"/>
                                        <p:tgtEl>
                                          <p:spTgt spid="9219">
                                            <p:txEl>
                                              <p:charRg st="94" end="116"/>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9219">
                                            <p:txEl>
                                              <p:charRg st="116" end="159"/>
                                            </p:txEl>
                                          </p:spTgt>
                                        </p:tgtEl>
                                        <p:attrNameLst>
                                          <p:attrName>style.visibility</p:attrName>
                                        </p:attrNameLst>
                                      </p:cBhvr>
                                      <p:to>
                                        <p:strVal val="visible"/>
                                      </p:to>
                                    </p:set>
                                    <p:animEffect transition="in" filter="blinds(horizontal)">
                                      <p:cBhvr>
                                        <p:cTn id="16" dur="500"/>
                                        <p:tgtEl>
                                          <p:spTgt spid="9219">
                                            <p:txEl>
                                              <p:charRg st="116" end="15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Rectangle 3"/>
          <p:cNvSpPr>
            <a:spLocks noGrp="1"/>
          </p:cNvSpPr>
          <p:nvPr>
            <p:ph idx="1"/>
          </p:nvPr>
        </p:nvSpPr>
        <p:spPr>
          <a:xfrm>
            <a:off x="1738313" y="571500"/>
            <a:ext cx="8643937" cy="6000750"/>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例</a:t>
            </a:r>
            <a:r>
              <a:rPr kumimoji="1" lang="en-US" altLang="zh-CN" dirty="0">
                <a:latin typeface="+mn-lt"/>
                <a:ea typeface="+mn-ea"/>
                <a:cs typeface="+mn-cs"/>
              </a:rPr>
              <a:t>6.5 </a:t>
            </a:r>
            <a:r>
              <a:rPr kumimoji="1" lang="zh-CN" altLang="zh-CN" dirty="0">
                <a:latin typeface="+mn-lt"/>
                <a:ea typeface="+mn-ea"/>
                <a:cs typeface="+mn-cs"/>
              </a:rPr>
              <a:t>有一个</a:t>
            </a:r>
            <a:r>
              <a:rPr kumimoji="1" lang="en-US" altLang="zh-CN" dirty="0">
                <a:latin typeface="+mn-lt"/>
                <a:ea typeface="+mn-ea"/>
                <a:cs typeface="+mn-cs"/>
              </a:rPr>
              <a:t>3</a:t>
            </a:r>
            <a:r>
              <a:rPr kumimoji="1" lang="zh-CN" altLang="zh-CN" dirty="0">
                <a:latin typeface="+mn-lt"/>
                <a:ea typeface="+mn-ea"/>
                <a:cs typeface="+mn-cs"/>
              </a:rPr>
              <a:t>×</a:t>
            </a:r>
            <a:r>
              <a:rPr kumimoji="1" lang="en-US" altLang="zh-CN" dirty="0">
                <a:latin typeface="+mn-lt"/>
                <a:ea typeface="+mn-ea"/>
                <a:cs typeface="+mn-cs"/>
              </a:rPr>
              <a:t>4</a:t>
            </a:r>
            <a:r>
              <a:rPr kumimoji="1" lang="zh-CN" altLang="zh-CN" dirty="0">
                <a:latin typeface="+mn-lt"/>
                <a:ea typeface="+mn-ea"/>
                <a:cs typeface="+mn-cs"/>
              </a:rPr>
              <a:t>的矩阵，要求编程序求出其中值最大的那个元素的值，以及其所在的行号和列号。</a:t>
            </a:r>
            <a:endParaRPr kumimoji="1" lang="en-US" altLang="zh-CN" dirty="0">
              <a:latin typeface="+mn-lt"/>
              <a:ea typeface="+mn-ea"/>
              <a:cs typeface="+mn-cs"/>
            </a:endParaRPr>
          </a:p>
          <a:p>
            <a:r>
              <a:rPr kumimoji="1" lang="zh-CN" altLang="zh-CN" dirty="0">
                <a:latin typeface="+mn-lt"/>
                <a:ea typeface="+mn-ea"/>
                <a:cs typeface="+mn-cs"/>
              </a:rPr>
              <a:t>解题思路：</a:t>
            </a:r>
            <a:r>
              <a:rPr kumimoji="1" lang="zh-CN" altLang="en-US" dirty="0">
                <a:latin typeface="+mn-lt"/>
                <a:ea typeface="+mn-ea"/>
                <a:cs typeface="+mn-cs"/>
              </a:rPr>
              <a:t>采用</a:t>
            </a:r>
            <a:r>
              <a:rPr kumimoji="1" lang="zh-CN" altLang="zh-CN" dirty="0">
                <a:latin typeface="+mn-lt"/>
                <a:ea typeface="+mn-ea"/>
                <a:cs typeface="+mn-cs"/>
              </a:rPr>
              <a:t>“打擂台算法”</a:t>
            </a:r>
            <a:endParaRPr kumimoji="1" lang="en-US" altLang="zh-CN" dirty="0">
              <a:latin typeface="+mn-lt"/>
              <a:ea typeface="+mn-ea"/>
              <a:cs typeface="+mn-cs"/>
            </a:endParaRPr>
          </a:p>
          <a:p>
            <a:pPr lvl="1"/>
            <a:r>
              <a:rPr kumimoji="1" lang="zh-CN" altLang="zh-CN" dirty="0">
                <a:latin typeface="+mn-lt"/>
                <a:ea typeface="+mn-ea"/>
              </a:rPr>
              <a:t>先</a:t>
            </a:r>
            <a:r>
              <a:rPr kumimoji="1" lang="zh-CN" altLang="en-US" dirty="0">
                <a:latin typeface="+mn-lt"/>
                <a:ea typeface="+mn-ea"/>
              </a:rPr>
              <a:t>把</a:t>
            </a:r>
            <a:r>
              <a:rPr kumimoji="1" lang="en-US" altLang="zh-CN" dirty="0">
                <a:latin typeface="+mn-lt"/>
                <a:ea typeface="+mn-ea"/>
              </a:rPr>
              <a:t>a[0][0]</a:t>
            </a:r>
            <a:r>
              <a:rPr kumimoji="1" lang="zh-CN" altLang="zh-CN" dirty="0">
                <a:latin typeface="+mn-lt"/>
                <a:ea typeface="+mn-ea"/>
              </a:rPr>
              <a:t>的值赋给变量</a:t>
            </a:r>
            <a:r>
              <a:rPr kumimoji="1" lang="en-US" altLang="zh-CN" dirty="0">
                <a:latin typeface="+mn-lt"/>
                <a:ea typeface="+mn-ea"/>
              </a:rPr>
              <a:t>max</a:t>
            </a:r>
            <a:endParaRPr kumimoji="1" lang="en-US" altLang="zh-CN" dirty="0">
              <a:latin typeface="+mn-lt"/>
              <a:ea typeface="+mn-ea"/>
            </a:endParaRPr>
          </a:p>
          <a:p>
            <a:pPr lvl="1"/>
            <a:r>
              <a:rPr kumimoji="1" lang="en-US" altLang="zh-CN" dirty="0">
                <a:latin typeface="+mn-lt"/>
                <a:ea typeface="+mn-ea"/>
              </a:rPr>
              <a:t>max</a:t>
            </a:r>
            <a:r>
              <a:rPr kumimoji="1" lang="zh-CN" altLang="zh-CN" dirty="0">
                <a:latin typeface="+mn-lt"/>
                <a:ea typeface="+mn-ea"/>
              </a:rPr>
              <a:t>用来存放当前已知的最大值</a:t>
            </a:r>
            <a:endParaRPr kumimoji="1" lang="en-US" altLang="zh-CN" dirty="0">
              <a:latin typeface="+mn-lt"/>
              <a:ea typeface="+mn-ea"/>
            </a:endParaRPr>
          </a:p>
          <a:p>
            <a:pPr lvl="1"/>
            <a:r>
              <a:rPr kumimoji="1" lang="en-US" altLang="zh-CN" dirty="0">
                <a:latin typeface="+mn-lt"/>
                <a:ea typeface="+mn-ea"/>
              </a:rPr>
              <a:t>a[0][1]</a:t>
            </a:r>
            <a:r>
              <a:rPr kumimoji="1" lang="zh-CN" altLang="zh-CN" dirty="0">
                <a:latin typeface="+mn-lt"/>
                <a:ea typeface="+mn-ea"/>
              </a:rPr>
              <a:t>与</a:t>
            </a:r>
            <a:r>
              <a:rPr kumimoji="1" lang="en-US" altLang="zh-CN" dirty="0">
                <a:latin typeface="+mn-lt"/>
                <a:ea typeface="+mn-ea"/>
              </a:rPr>
              <a:t>max</a:t>
            </a:r>
            <a:r>
              <a:rPr kumimoji="1" lang="zh-CN" altLang="zh-CN" dirty="0">
                <a:latin typeface="+mn-lt"/>
                <a:ea typeface="+mn-ea"/>
              </a:rPr>
              <a:t>比较，如果</a:t>
            </a:r>
            <a:r>
              <a:rPr kumimoji="1" lang="en-US" altLang="zh-CN" dirty="0">
                <a:latin typeface="+mn-lt"/>
                <a:ea typeface="+mn-ea"/>
              </a:rPr>
              <a:t>a[0][1]&gt;max</a:t>
            </a:r>
            <a:r>
              <a:rPr kumimoji="1" lang="zh-CN" altLang="zh-CN" dirty="0">
                <a:latin typeface="+mn-lt"/>
                <a:ea typeface="+mn-ea"/>
              </a:rPr>
              <a:t>，则表示</a:t>
            </a:r>
            <a:r>
              <a:rPr kumimoji="1" lang="en-US" altLang="zh-CN" dirty="0">
                <a:latin typeface="+mn-lt"/>
                <a:ea typeface="+mn-ea"/>
              </a:rPr>
              <a:t>a[0][1]</a:t>
            </a:r>
            <a:r>
              <a:rPr kumimoji="1" lang="zh-CN" altLang="zh-CN" dirty="0">
                <a:latin typeface="+mn-lt"/>
                <a:ea typeface="+mn-ea"/>
              </a:rPr>
              <a:t>是已经比过的数据中值最大的，把它的值赋给</a:t>
            </a:r>
            <a:r>
              <a:rPr kumimoji="1" lang="en-US" altLang="zh-CN" dirty="0">
                <a:latin typeface="+mn-lt"/>
                <a:ea typeface="+mn-ea"/>
              </a:rPr>
              <a:t>max</a:t>
            </a:r>
            <a:r>
              <a:rPr kumimoji="1" lang="zh-CN" altLang="zh-CN" dirty="0">
                <a:latin typeface="+mn-lt"/>
                <a:ea typeface="+mn-ea"/>
              </a:rPr>
              <a:t>，取代了</a:t>
            </a:r>
            <a:r>
              <a:rPr kumimoji="1" lang="en-US" altLang="zh-CN" dirty="0">
                <a:latin typeface="+mn-lt"/>
                <a:ea typeface="+mn-ea"/>
              </a:rPr>
              <a:t>max</a:t>
            </a:r>
            <a:r>
              <a:rPr kumimoji="1" lang="zh-CN" altLang="zh-CN" dirty="0">
                <a:latin typeface="+mn-lt"/>
                <a:ea typeface="+mn-ea"/>
              </a:rPr>
              <a:t>的原值</a:t>
            </a:r>
            <a:endParaRPr kumimoji="1" lang="en-US" altLang="zh-CN" dirty="0">
              <a:latin typeface="+mn-lt"/>
              <a:ea typeface="+mn-ea"/>
            </a:endParaRPr>
          </a:p>
          <a:p>
            <a:pPr lvl="1"/>
            <a:r>
              <a:rPr kumimoji="1" lang="zh-CN" altLang="zh-CN" dirty="0">
                <a:latin typeface="+mn-lt"/>
                <a:ea typeface="+mn-ea"/>
              </a:rPr>
              <a:t>以后依此处理，</a:t>
            </a:r>
            <a:r>
              <a:rPr kumimoji="1" lang="zh-CN" altLang="en-US" dirty="0">
                <a:latin typeface="+mn-lt"/>
                <a:ea typeface="+mn-ea"/>
              </a:rPr>
              <a:t>最后</a:t>
            </a:r>
            <a:r>
              <a:rPr kumimoji="1" lang="en-US" altLang="zh-CN" dirty="0">
                <a:latin typeface="+mn-lt"/>
                <a:ea typeface="+mn-ea"/>
              </a:rPr>
              <a:t>max</a:t>
            </a:r>
            <a:r>
              <a:rPr kumimoji="1" lang="zh-CN" altLang="zh-CN" dirty="0">
                <a:latin typeface="+mn-lt"/>
                <a:ea typeface="+mn-ea"/>
              </a:rPr>
              <a:t>就是最大的值</a:t>
            </a:r>
            <a:endParaRPr kumimoji="1" lang="zh-CN" altLang="zh-CN" dirty="0">
              <a:solidFill>
                <a:srgbClr val="0000CC"/>
              </a:solidFill>
              <a:latin typeface="+mn-lt"/>
              <a:ea typeface="+mn-ea"/>
            </a:endParaRPr>
          </a:p>
        </p:txBody>
      </p:sp>
      <p:sp>
        <p:nvSpPr>
          <p:cNvPr id="44035"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44036"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pic>
        <p:nvPicPr>
          <p:cNvPr id="44037" name="图片 4"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3010">
                                            <p:txEl>
                                              <p:charRg st="101" end="173"/>
                                            </p:txEl>
                                          </p:spTgt>
                                        </p:tgtEl>
                                        <p:attrNameLst>
                                          <p:attrName>style.visibility</p:attrName>
                                        </p:attrNameLst>
                                      </p:cBhvr>
                                      <p:to>
                                        <p:strVal val="visible"/>
                                      </p:to>
                                    </p:set>
                                    <p:animEffect transition="in" filter="blinds(horizontal)">
                                      <p:cBhvr>
                                        <p:cTn id="7" dur="500"/>
                                        <p:tgtEl>
                                          <p:spTgt spid="43010">
                                            <p:txEl>
                                              <p:charRg st="101" end="17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3010">
                                            <p:txEl>
                                              <p:charRg st="173" end="192"/>
                                            </p:txEl>
                                          </p:spTgt>
                                        </p:tgtEl>
                                        <p:attrNameLst>
                                          <p:attrName>style.visibility</p:attrName>
                                        </p:attrNameLst>
                                      </p:cBhvr>
                                      <p:to>
                                        <p:strVal val="visible"/>
                                      </p:to>
                                    </p:set>
                                    <p:animEffect transition="in" filter="blinds(horizontal)">
                                      <p:cBhvr>
                                        <p:cTn id="12" dur="500"/>
                                        <p:tgtEl>
                                          <p:spTgt spid="43010">
                                            <p:txEl>
                                              <p:charRg st="173" end="19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5058" name="组合 31"/>
          <p:cNvGrpSpPr/>
          <p:nvPr/>
        </p:nvGrpSpPr>
        <p:grpSpPr>
          <a:xfrm>
            <a:off x="3238500" y="857250"/>
            <a:ext cx="5857875" cy="5000625"/>
            <a:chOff x="1714480" y="857232"/>
            <a:chExt cx="5857916" cy="5000661"/>
          </a:xfrm>
        </p:grpSpPr>
        <p:sp>
          <p:nvSpPr>
            <p:cNvPr id="45060" name="流程图: 过程 14"/>
            <p:cNvSpPr/>
            <p:nvPr/>
          </p:nvSpPr>
          <p:spPr>
            <a:xfrm>
              <a:off x="1714500" y="1500189"/>
              <a:ext cx="5857896" cy="4357704"/>
            </a:xfrm>
            <a:prstGeom prst="flowChartProcess">
              <a:avLst/>
            </a:prstGeom>
            <a:solidFill>
              <a:schemeClr val="accent1"/>
            </a:solidFill>
            <a:ln w="38100" cap="flat" cmpd="sng">
              <a:solidFill>
                <a:srgbClr val="0000CC"/>
              </a:solidFill>
              <a:prstDash val="solid"/>
              <a:miter/>
              <a:headEnd type="none" w="med" len="med"/>
              <a:tailEnd type="none" w="med" len="med"/>
            </a:ln>
          </p:spPr>
          <p:txBody>
            <a:bodyPr wrap="none"/>
            <a:p>
              <a:r>
                <a:rPr lang="en-US" altLang="zh-CN" sz="3200" b="1" dirty="0">
                  <a:latin typeface="Arial" panose="020B0604020202020204" pitchFamily="34" charset="0"/>
                </a:rPr>
                <a:t>          for i=0  to  2</a:t>
              </a:r>
              <a:endParaRPr lang="zh-CN" altLang="en-US" sz="3200" b="1" dirty="0">
                <a:latin typeface="Arial" panose="020B0604020202020204" pitchFamily="34" charset="0"/>
              </a:endParaRPr>
            </a:p>
          </p:txBody>
        </p:sp>
        <p:sp>
          <p:nvSpPr>
            <p:cNvPr id="45061" name="矩形 16"/>
            <p:cNvSpPr/>
            <p:nvPr/>
          </p:nvSpPr>
          <p:spPr>
            <a:xfrm>
              <a:off x="2285984" y="2143116"/>
              <a:ext cx="5286412" cy="3071834"/>
            </a:xfrm>
            <a:prstGeom prst="rect">
              <a:avLst/>
            </a:prstGeom>
            <a:solidFill>
              <a:schemeClr val="accent1"/>
            </a:solidFill>
            <a:ln w="38100" cap="flat" cmpd="sng">
              <a:solidFill>
                <a:srgbClr val="0000CC"/>
              </a:solidFill>
              <a:prstDash val="solid"/>
              <a:miter/>
              <a:headEnd type="none" w="med" len="med"/>
              <a:tailEnd type="none" w="med" len="med"/>
            </a:ln>
          </p:spPr>
          <p:txBody>
            <a:bodyPr wrap="none"/>
            <a:p>
              <a:r>
                <a:rPr lang="en-US" altLang="zh-CN" sz="3200" b="1" dirty="0">
                  <a:latin typeface="Arial" panose="020B0604020202020204" pitchFamily="34" charset="0"/>
                </a:rPr>
                <a:t>        for  j=0  to  3</a:t>
              </a:r>
              <a:endParaRPr lang="zh-CN" altLang="en-US" sz="3200" b="1" baseline="30000" dirty="0">
                <a:latin typeface="Arial" panose="020B0604020202020204" pitchFamily="34" charset="0"/>
              </a:endParaRPr>
            </a:p>
          </p:txBody>
        </p:sp>
        <p:sp>
          <p:nvSpPr>
            <p:cNvPr id="45062" name="流程图: 过程 17"/>
            <p:cNvSpPr/>
            <p:nvPr/>
          </p:nvSpPr>
          <p:spPr>
            <a:xfrm>
              <a:off x="2786063" y="2643188"/>
              <a:ext cx="4786333" cy="2571762"/>
            </a:xfrm>
            <a:prstGeom prst="flowChartProcess">
              <a:avLst/>
            </a:prstGeom>
            <a:solidFill>
              <a:schemeClr val="accent1"/>
            </a:solidFill>
            <a:ln w="38100" cap="flat" cmpd="sng">
              <a:solidFill>
                <a:srgbClr val="0000CC"/>
              </a:solidFill>
              <a:prstDash val="solid"/>
              <a:miter/>
              <a:headEnd type="none" w="med" len="med"/>
              <a:tailEnd type="none" w="med" len="med"/>
            </a:ln>
          </p:spPr>
          <p:txBody>
            <a:bodyPr wrap="none"/>
            <a:p>
              <a:endParaRPr lang="en-US" altLang="zh-CN" sz="2800" dirty="0">
                <a:latin typeface="Arial" panose="020B0604020202020204" pitchFamily="34" charset="0"/>
              </a:endParaRPr>
            </a:p>
            <a:p>
              <a:endParaRPr lang="en-US" altLang="zh-CN" sz="2800" dirty="0">
                <a:latin typeface="Arial" panose="020B0604020202020204" pitchFamily="34" charset="0"/>
              </a:endParaRPr>
            </a:p>
            <a:p>
              <a:pPr>
                <a:lnSpc>
                  <a:spcPct val="120000"/>
                </a:lnSpc>
              </a:pPr>
              <a:r>
                <a:rPr lang="en-US" altLang="zh-CN" sz="2800" b="1" dirty="0">
                  <a:latin typeface="Arial" panose="020B0604020202020204" pitchFamily="34" charset="0"/>
                </a:rPr>
                <a:t>max=a[i][j]</a:t>
              </a:r>
              <a:endParaRPr lang="en-US" altLang="zh-CN" sz="2800" b="1" dirty="0">
                <a:latin typeface="Arial" panose="020B0604020202020204" pitchFamily="34" charset="0"/>
              </a:endParaRPr>
            </a:p>
            <a:p>
              <a:pPr>
                <a:lnSpc>
                  <a:spcPct val="120000"/>
                </a:lnSpc>
              </a:pPr>
              <a:r>
                <a:rPr lang="en-US" altLang="zh-CN" sz="2800" b="1" dirty="0">
                  <a:latin typeface="Arial" panose="020B0604020202020204" pitchFamily="34" charset="0"/>
                </a:rPr>
                <a:t>row=I</a:t>
              </a:r>
              <a:endParaRPr lang="en-US" altLang="zh-CN" sz="2800" b="1" dirty="0">
                <a:latin typeface="Arial" panose="020B0604020202020204" pitchFamily="34" charset="0"/>
              </a:endParaRPr>
            </a:p>
            <a:p>
              <a:pPr>
                <a:lnSpc>
                  <a:spcPct val="120000"/>
                </a:lnSpc>
              </a:pPr>
              <a:r>
                <a:rPr lang="en-US" altLang="zh-CN" sz="2800" b="1" dirty="0">
                  <a:latin typeface="Arial" panose="020B0604020202020204" pitchFamily="34" charset="0"/>
                </a:rPr>
                <a:t>colum=j</a:t>
              </a:r>
              <a:endParaRPr lang="en-US" altLang="zh-CN" sz="2800" b="1" dirty="0">
                <a:latin typeface="Arial" panose="020B0604020202020204" pitchFamily="34" charset="0"/>
              </a:endParaRPr>
            </a:p>
            <a:p>
              <a:endParaRPr lang="zh-CN" altLang="en-US" sz="3200" dirty="0">
                <a:latin typeface="Arial" panose="020B0604020202020204" pitchFamily="34" charset="0"/>
              </a:endParaRPr>
            </a:p>
          </p:txBody>
        </p:sp>
        <p:sp>
          <p:nvSpPr>
            <p:cNvPr id="45063" name="流程图: 过程 18"/>
            <p:cNvSpPr/>
            <p:nvPr/>
          </p:nvSpPr>
          <p:spPr>
            <a:xfrm>
              <a:off x="4143371" y="2643182"/>
              <a:ext cx="2357455" cy="642938"/>
            </a:xfrm>
            <a:prstGeom prst="flowChartProcess">
              <a:avLst/>
            </a:prstGeom>
            <a:noFill/>
            <a:ln w="38100">
              <a:noFill/>
            </a:ln>
          </p:spPr>
          <p:txBody>
            <a:bodyPr wrap="none"/>
            <a:p>
              <a:r>
                <a:rPr lang="en-US" altLang="zh-CN" sz="3200" b="1" dirty="0">
                  <a:latin typeface="Arial" panose="020B0604020202020204" pitchFamily="34" charset="0"/>
                </a:rPr>
                <a:t>a[i][j]&gt;max</a:t>
              </a:r>
              <a:endParaRPr lang="zh-CN" altLang="en-US" sz="3200" b="1" dirty="0">
                <a:latin typeface="Arial" panose="020B0604020202020204" pitchFamily="34" charset="0"/>
              </a:endParaRPr>
            </a:p>
          </p:txBody>
        </p:sp>
        <p:sp>
          <p:nvSpPr>
            <p:cNvPr id="45064" name="流程图: 过程 19"/>
            <p:cNvSpPr/>
            <p:nvPr/>
          </p:nvSpPr>
          <p:spPr>
            <a:xfrm>
              <a:off x="2928926" y="2928938"/>
              <a:ext cx="714380" cy="642938"/>
            </a:xfrm>
            <a:prstGeom prst="flowChartProcess">
              <a:avLst/>
            </a:prstGeom>
            <a:noFill/>
            <a:ln w="38100">
              <a:noFill/>
            </a:ln>
          </p:spPr>
          <p:txBody>
            <a:bodyPr wrap="none"/>
            <a:p>
              <a:r>
                <a:rPr lang="zh-CN" altLang="en-US" sz="3200" b="1" dirty="0">
                  <a:latin typeface="Arial" panose="020B0604020202020204" pitchFamily="34" charset="0"/>
                </a:rPr>
                <a:t>真</a:t>
              </a:r>
              <a:endParaRPr lang="zh-CN" altLang="en-US" sz="3200" b="1" dirty="0">
                <a:latin typeface="Arial" panose="020B0604020202020204" pitchFamily="34" charset="0"/>
              </a:endParaRPr>
            </a:p>
          </p:txBody>
        </p:sp>
        <p:sp>
          <p:nvSpPr>
            <p:cNvPr id="45065" name="流程图: 过程 22"/>
            <p:cNvSpPr/>
            <p:nvPr/>
          </p:nvSpPr>
          <p:spPr>
            <a:xfrm>
              <a:off x="1714480" y="857232"/>
              <a:ext cx="5857916" cy="642938"/>
            </a:xfrm>
            <a:prstGeom prst="flowChartProcess">
              <a:avLst/>
            </a:prstGeom>
            <a:solidFill>
              <a:schemeClr val="accent1"/>
            </a:solidFill>
            <a:ln w="38100" cap="flat" cmpd="sng">
              <a:solidFill>
                <a:srgbClr val="0000CC"/>
              </a:solidFill>
              <a:prstDash val="solid"/>
              <a:miter/>
              <a:headEnd type="none" w="med" len="med"/>
              <a:tailEnd type="none" w="med" len="med"/>
            </a:ln>
          </p:spPr>
          <p:txBody>
            <a:bodyPr wrap="none"/>
            <a:p>
              <a:r>
                <a:rPr lang="en-US" altLang="zh-CN" sz="3200" b="1" dirty="0">
                  <a:latin typeface="Arial" panose="020B0604020202020204" pitchFamily="34" charset="0"/>
                </a:rPr>
                <a:t>          max=a[0][0]</a:t>
              </a:r>
              <a:endParaRPr lang="zh-CN" altLang="en-US" sz="3200" b="1" dirty="0">
                <a:latin typeface="Arial" panose="020B0604020202020204" pitchFamily="34" charset="0"/>
              </a:endParaRPr>
            </a:p>
          </p:txBody>
        </p:sp>
        <p:sp>
          <p:nvSpPr>
            <p:cNvPr id="45066" name="流程图: 过程 23"/>
            <p:cNvSpPr/>
            <p:nvPr/>
          </p:nvSpPr>
          <p:spPr>
            <a:xfrm>
              <a:off x="1714480" y="5214950"/>
              <a:ext cx="5857916" cy="642938"/>
            </a:xfrm>
            <a:prstGeom prst="flowChartProcess">
              <a:avLst/>
            </a:prstGeom>
            <a:solidFill>
              <a:schemeClr val="accent1"/>
            </a:solidFill>
            <a:ln w="38100" cap="flat" cmpd="sng">
              <a:solidFill>
                <a:srgbClr val="0000CC"/>
              </a:solidFill>
              <a:prstDash val="solid"/>
              <a:miter/>
              <a:headEnd type="none" w="med" len="med"/>
              <a:tailEnd type="none" w="med" len="med"/>
            </a:ln>
          </p:spPr>
          <p:txBody>
            <a:bodyPr wrap="none"/>
            <a:p>
              <a:pPr algn="ctr"/>
              <a:r>
                <a:rPr lang="zh-CN" altLang="en-US" sz="3200" b="1" dirty="0">
                  <a:latin typeface="Arial" panose="020B0604020202020204" pitchFamily="34" charset="0"/>
                </a:rPr>
                <a:t>输出：</a:t>
              </a:r>
              <a:r>
                <a:rPr lang="en-US" altLang="zh-CN" sz="3200" b="1" dirty="0">
                  <a:latin typeface="Arial" panose="020B0604020202020204" pitchFamily="34" charset="0"/>
                </a:rPr>
                <a:t>max,row,colum</a:t>
              </a:r>
              <a:endParaRPr lang="zh-CN" altLang="en-US" sz="3200" b="1" dirty="0">
                <a:latin typeface="Arial" panose="020B0604020202020204" pitchFamily="34" charset="0"/>
              </a:endParaRPr>
            </a:p>
          </p:txBody>
        </p:sp>
        <p:cxnSp>
          <p:nvCxnSpPr>
            <p:cNvPr id="45067" name="直接连接符 18"/>
            <p:cNvCxnSpPr/>
            <p:nvPr/>
          </p:nvCxnSpPr>
          <p:spPr>
            <a:xfrm>
              <a:off x="2786050" y="3571876"/>
              <a:ext cx="4786346" cy="0"/>
            </a:xfrm>
            <a:prstGeom prst="line">
              <a:avLst/>
            </a:prstGeom>
            <a:ln w="38100" cap="flat" cmpd="sng">
              <a:solidFill>
                <a:srgbClr val="0000CC"/>
              </a:solidFill>
              <a:prstDash val="solid"/>
              <a:miter/>
              <a:headEnd type="none" w="med" len="med"/>
              <a:tailEnd type="none" w="med" len="med"/>
            </a:ln>
          </p:spPr>
        </p:cxnSp>
        <p:cxnSp>
          <p:nvCxnSpPr>
            <p:cNvPr id="45068" name="直接连接符 19"/>
            <p:cNvCxnSpPr/>
            <p:nvPr/>
          </p:nvCxnSpPr>
          <p:spPr>
            <a:xfrm flipV="1">
              <a:off x="5286380" y="2643182"/>
              <a:ext cx="2286016" cy="928694"/>
            </a:xfrm>
            <a:prstGeom prst="line">
              <a:avLst/>
            </a:prstGeom>
            <a:ln w="38100" cap="flat" cmpd="sng">
              <a:solidFill>
                <a:srgbClr val="0000CC"/>
              </a:solidFill>
              <a:prstDash val="solid"/>
              <a:miter/>
              <a:headEnd type="none" w="med" len="med"/>
              <a:tailEnd type="none" w="med" len="med"/>
            </a:ln>
          </p:spPr>
        </p:cxnSp>
        <p:cxnSp>
          <p:nvCxnSpPr>
            <p:cNvPr id="45069" name="直接连接符 22"/>
            <p:cNvCxnSpPr/>
            <p:nvPr/>
          </p:nvCxnSpPr>
          <p:spPr>
            <a:xfrm>
              <a:off x="2786050" y="2643182"/>
              <a:ext cx="2571768" cy="928694"/>
            </a:xfrm>
            <a:prstGeom prst="line">
              <a:avLst/>
            </a:prstGeom>
            <a:ln w="38100" cap="flat" cmpd="sng">
              <a:solidFill>
                <a:srgbClr val="0000CC"/>
              </a:solidFill>
              <a:prstDash val="solid"/>
              <a:miter/>
              <a:headEnd type="none" w="med" len="med"/>
              <a:tailEnd type="none" w="med" len="med"/>
            </a:ln>
          </p:spPr>
        </p:cxnSp>
        <p:sp>
          <p:nvSpPr>
            <p:cNvPr id="45070" name="流程图: 过程 19"/>
            <p:cNvSpPr/>
            <p:nvPr/>
          </p:nvSpPr>
          <p:spPr>
            <a:xfrm>
              <a:off x="6715140" y="2928934"/>
              <a:ext cx="714380" cy="642938"/>
            </a:xfrm>
            <a:prstGeom prst="flowChartProcess">
              <a:avLst/>
            </a:prstGeom>
            <a:noFill/>
            <a:ln w="38100">
              <a:noFill/>
            </a:ln>
          </p:spPr>
          <p:txBody>
            <a:bodyPr wrap="none"/>
            <a:p>
              <a:r>
                <a:rPr lang="zh-CN" altLang="en-US" sz="3200" b="1" dirty="0">
                  <a:latin typeface="Arial" panose="020B0604020202020204" pitchFamily="34" charset="0"/>
                </a:rPr>
                <a:t>假</a:t>
              </a:r>
              <a:endParaRPr lang="zh-CN" altLang="en-US" sz="3200" b="1" dirty="0">
                <a:latin typeface="Arial" panose="020B0604020202020204" pitchFamily="34" charset="0"/>
              </a:endParaRPr>
            </a:p>
          </p:txBody>
        </p:sp>
        <p:cxnSp>
          <p:nvCxnSpPr>
            <p:cNvPr id="45071" name="直接连接符 28"/>
            <p:cNvCxnSpPr/>
            <p:nvPr/>
          </p:nvCxnSpPr>
          <p:spPr>
            <a:xfrm rot="5400000" flipH="1" flipV="1">
              <a:off x="4464843" y="4393413"/>
              <a:ext cx="1643074" cy="0"/>
            </a:xfrm>
            <a:prstGeom prst="line">
              <a:avLst/>
            </a:prstGeom>
            <a:ln w="38100" cap="flat" cmpd="sng">
              <a:solidFill>
                <a:srgbClr val="0000CC"/>
              </a:solidFill>
              <a:prstDash val="solid"/>
              <a:miter/>
              <a:headEnd type="none" w="med" len="med"/>
              <a:tailEnd type="none" w="med" len="med"/>
            </a:ln>
          </p:spPr>
        </p:cxnSp>
      </p:grpSp>
      <p:pic>
        <p:nvPicPr>
          <p:cNvPr id="45059" name="图片 14"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圆角矩形标注 6"/>
          <p:cNvSpPr/>
          <p:nvPr/>
        </p:nvSpPr>
        <p:spPr>
          <a:xfrm>
            <a:off x="6596063" y="3643313"/>
            <a:ext cx="1785937" cy="642937"/>
          </a:xfrm>
          <a:prstGeom prst="wedgeRoundRectCallout">
            <a:avLst>
              <a:gd name="adj1" fmla="val -44741"/>
              <a:gd name="adj2" fmla="val 113509"/>
              <a:gd name="adj3" fmla="val 16667"/>
            </a:avLst>
          </a:prstGeom>
          <a:solidFill>
            <a:srgbClr val="FFFFCC"/>
          </a:solidFill>
          <a:ln w="9525" cap="flat" cmpd="sng">
            <a:solidFill>
              <a:schemeClr val="tx1"/>
            </a:solidFill>
            <a:prstDash val="solid"/>
            <a:miter/>
            <a:headEnd type="none" w="med" len="med"/>
            <a:tailEnd type="none" w="med" len="med"/>
          </a:ln>
        </p:spPr>
        <p:txBody>
          <a:bodyPr wrap="none"/>
          <a:p>
            <a:pPr algn="ctr"/>
            <a:r>
              <a:rPr lang="zh-CN" altLang="zh-CN" sz="3200" b="1" dirty="0">
                <a:solidFill>
                  <a:srgbClr val="FF0000"/>
                </a:solidFill>
                <a:latin typeface="Arial" panose="020B0604020202020204" pitchFamily="34" charset="0"/>
              </a:rPr>
              <a:t>记行号</a:t>
            </a:r>
            <a:endParaRPr lang="zh-CN" altLang="en-US" sz="3200" b="1" dirty="0">
              <a:solidFill>
                <a:srgbClr val="FF0000"/>
              </a:solidFill>
              <a:latin typeface="Arial" panose="020B0604020202020204" pitchFamily="34" charset="0"/>
            </a:endParaRPr>
          </a:p>
        </p:txBody>
      </p:sp>
      <p:sp>
        <p:nvSpPr>
          <p:cNvPr id="46083" name="Rectangle 3"/>
          <p:cNvSpPr>
            <a:spLocks noGrp="1"/>
          </p:cNvSpPr>
          <p:nvPr>
            <p:ph idx="1"/>
          </p:nvPr>
        </p:nvSpPr>
        <p:spPr>
          <a:xfrm>
            <a:off x="1738313" y="428625"/>
            <a:ext cx="8643937" cy="6072188"/>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solidFill>
                  <a:srgbClr val="FF0000"/>
                </a:solidFill>
                <a:latin typeface="+mn-lt"/>
                <a:ea typeface="+mn-ea"/>
                <a:cs typeface="+mn-cs"/>
              </a:rPr>
              <a:t>……</a:t>
            </a:r>
            <a:r>
              <a:rPr kumimoji="1" lang="en-US" altLang="zh-CN" sz="2800" dirty="0">
                <a:latin typeface="+mn-lt"/>
                <a:ea typeface="+mn-ea"/>
                <a:cs typeface="+mn-cs"/>
              </a:rPr>
              <a:t>  </a:t>
            </a:r>
            <a:endParaRPr kumimoji="1" lang="en-US"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i,j,row=0,colum=0,max;</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a[3][4]={{1,2,3,4},{9,8,7,6},</a:t>
            </a:r>
            <a:endParaRPr kumimoji="1" lang="en-US"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{-10,10,-5,2}};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max=a[0][0];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 (i=0;i&lt;=2;i++)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 (j=0;j&lt;=3;j++)</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if (a[i][j]&gt;max)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max=a[i][j];  row=i;  colum=j; }</a:t>
            </a:r>
            <a:endParaRPr kumimoji="1" lang="en-US"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printf("max=%d\nrow=%d\n</a:t>
            </a:r>
            <a:endParaRPr kumimoji="1" lang="en-US"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colum=%d\n",max,row,colum);</a:t>
            </a:r>
            <a:endParaRPr kumimoji="1" lang="en-US" altLang="zh-CN" sz="2800" dirty="0">
              <a:latin typeface="+mn-lt"/>
              <a:ea typeface="+mn-ea"/>
              <a:cs typeface="+mn-cs"/>
            </a:endParaRPr>
          </a:p>
          <a:p>
            <a:pPr>
              <a:lnSpc>
                <a:spcPct val="100000"/>
              </a:lnSpc>
              <a:buFont typeface="Wingdings" panose="05000000000000000000" pitchFamily="2" charset="2"/>
              <a:buNone/>
            </a:pPr>
            <a:r>
              <a:rPr kumimoji="1" lang="en-US" altLang="zh-CN" sz="2800" dirty="0">
                <a:solidFill>
                  <a:srgbClr val="FF0000"/>
                </a:solidFill>
                <a:latin typeface="+mn-lt"/>
                <a:ea typeface="+mn-ea"/>
                <a:cs typeface="+mn-cs"/>
              </a:rPr>
              <a:t>……</a:t>
            </a:r>
            <a:endParaRPr kumimoji="1" lang="zh-CN" altLang="zh-CN" sz="2800" dirty="0">
              <a:solidFill>
                <a:srgbClr val="FF0000"/>
              </a:solidFill>
              <a:latin typeface="+mn-lt"/>
              <a:ea typeface="+mn-ea"/>
              <a:cs typeface="+mn-cs"/>
            </a:endParaRPr>
          </a:p>
        </p:txBody>
      </p:sp>
      <p:sp>
        <p:nvSpPr>
          <p:cNvPr id="46084"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46085"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5" name="圆角矩形标注 4"/>
          <p:cNvSpPr/>
          <p:nvPr/>
        </p:nvSpPr>
        <p:spPr>
          <a:xfrm>
            <a:off x="5595938" y="3643313"/>
            <a:ext cx="1928812" cy="642937"/>
          </a:xfrm>
          <a:prstGeom prst="wedgeRoundRectCallout">
            <a:avLst>
              <a:gd name="adj1" fmla="val -44741"/>
              <a:gd name="adj2" fmla="val 113509"/>
              <a:gd name="adj3" fmla="val 16667"/>
            </a:avLst>
          </a:prstGeom>
          <a:solidFill>
            <a:srgbClr val="FFFFCC"/>
          </a:solidFill>
          <a:ln w="9525" cap="flat" cmpd="sng">
            <a:solidFill>
              <a:schemeClr val="tx1"/>
            </a:solidFill>
            <a:prstDash val="solid"/>
            <a:miter/>
            <a:headEnd type="none" w="med" len="med"/>
            <a:tailEnd type="none" w="med" len="med"/>
          </a:ln>
        </p:spPr>
        <p:txBody>
          <a:bodyPr wrap="none"/>
          <a:p>
            <a:pPr algn="ctr"/>
            <a:r>
              <a:rPr lang="zh-CN" altLang="zh-CN" sz="3200" b="1" dirty="0">
                <a:solidFill>
                  <a:srgbClr val="FF0000"/>
                </a:solidFill>
                <a:latin typeface="Arial" panose="020B0604020202020204" pitchFamily="34" charset="0"/>
              </a:rPr>
              <a:t>记</a:t>
            </a:r>
            <a:r>
              <a:rPr lang="zh-CN" altLang="en-US" sz="3200" b="1" dirty="0">
                <a:solidFill>
                  <a:srgbClr val="FF0000"/>
                </a:solidFill>
                <a:latin typeface="Arial" panose="020B0604020202020204" pitchFamily="34" charset="0"/>
              </a:rPr>
              <a:t>最大值</a:t>
            </a:r>
            <a:endParaRPr lang="zh-CN" altLang="en-US" sz="3200" b="1" dirty="0">
              <a:solidFill>
                <a:srgbClr val="FF0000"/>
              </a:solidFill>
              <a:latin typeface="Arial" panose="020B0604020202020204" pitchFamily="34" charset="0"/>
            </a:endParaRPr>
          </a:p>
        </p:txBody>
      </p:sp>
      <p:sp>
        <p:nvSpPr>
          <p:cNvPr id="6" name="圆角矩形标注 5"/>
          <p:cNvSpPr/>
          <p:nvPr/>
        </p:nvSpPr>
        <p:spPr>
          <a:xfrm>
            <a:off x="8524875" y="3500438"/>
            <a:ext cx="1785938" cy="642937"/>
          </a:xfrm>
          <a:prstGeom prst="wedgeRoundRectCallout">
            <a:avLst>
              <a:gd name="adj1" fmla="val -44741"/>
              <a:gd name="adj2" fmla="val 113509"/>
              <a:gd name="adj3" fmla="val 16667"/>
            </a:avLst>
          </a:prstGeom>
          <a:solidFill>
            <a:srgbClr val="FFFFCC"/>
          </a:solidFill>
          <a:ln w="9525" cap="flat" cmpd="sng">
            <a:solidFill>
              <a:schemeClr val="tx1"/>
            </a:solidFill>
            <a:prstDash val="solid"/>
            <a:miter/>
            <a:headEnd type="none" w="med" len="med"/>
            <a:tailEnd type="none" w="med" len="med"/>
          </a:ln>
        </p:spPr>
        <p:txBody>
          <a:bodyPr wrap="none"/>
          <a:p>
            <a:pPr algn="ctr"/>
            <a:r>
              <a:rPr lang="zh-CN" altLang="zh-CN" sz="3200" b="1" dirty="0">
                <a:solidFill>
                  <a:srgbClr val="FF0000"/>
                </a:solidFill>
                <a:latin typeface="Arial" panose="020B0604020202020204" pitchFamily="34" charset="0"/>
              </a:rPr>
              <a:t>记</a:t>
            </a:r>
            <a:r>
              <a:rPr lang="zh-CN" altLang="en-US" sz="3200" b="1" dirty="0">
                <a:solidFill>
                  <a:srgbClr val="FF0000"/>
                </a:solidFill>
                <a:latin typeface="Arial" panose="020B0604020202020204" pitchFamily="34" charset="0"/>
              </a:rPr>
              <a:t>列</a:t>
            </a:r>
            <a:r>
              <a:rPr lang="zh-CN" altLang="zh-CN" sz="3200" b="1" dirty="0">
                <a:solidFill>
                  <a:srgbClr val="FF0000"/>
                </a:solidFill>
                <a:latin typeface="Arial" panose="020B0604020202020204" pitchFamily="34" charset="0"/>
              </a:rPr>
              <a:t>号</a:t>
            </a:r>
            <a:endParaRPr lang="zh-CN" altLang="en-US" sz="3200" b="1" dirty="0">
              <a:solidFill>
                <a:srgbClr val="FF0000"/>
              </a:solidFill>
              <a:latin typeface="Arial" panose="020B0604020202020204" pitchFamily="34" charset="0"/>
            </a:endParaRPr>
          </a:p>
        </p:txBody>
      </p:sp>
      <p:pic>
        <p:nvPicPr>
          <p:cNvPr id="69634" name="Picture 2"/>
          <p:cNvPicPr>
            <a:picLocks noChangeAspect="1"/>
          </p:cNvPicPr>
          <p:nvPr/>
        </p:nvPicPr>
        <p:blipFill>
          <a:blip r:embed="rId1"/>
          <a:stretch>
            <a:fillRect/>
          </a:stretch>
        </p:blipFill>
        <p:spPr>
          <a:xfrm>
            <a:off x="8524875" y="0"/>
            <a:ext cx="2143125" cy="1641475"/>
          </a:xfrm>
          <a:prstGeom prst="rect">
            <a:avLst/>
          </a:prstGeom>
          <a:noFill/>
          <a:ln w="9525">
            <a:noFill/>
          </a:ln>
        </p:spPr>
      </p:pic>
      <p:pic>
        <p:nvPicPr>
          <p:cNvPr id="46089" name="图片 8" descr="Untitled2.png">
            <a:hlinkClick r:id="rId2" action="ppaction://hlinksldjump"/>
          </p:cNvPr>
          <p:cNvPicPr>
            <a:picLocks noChangeAspect="1"/>
          </p:cNvPicPr>
          <p:nvPr/>
        </p:nvPicPr>
        <p:blipFill>
          <a:blip r:embed="rId3"/>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9634"/>
                                        </p:tgtEl>
                                        <p:attrNameLst>
                                          <p:attrName>style.visibility</p:attrName>
                                        </p:attrNameLst>
                                      </p:cBhvr>
                                      <p:to>
                                        <p:strVal val="visible"/>
                                      </p:to>
                                    </p:set>
                                    <p:animEffect transition="in" filter="blinds(horizontal)">
                                      <p:cBhvr>
                                        <p:cTn id="22" dur="500"/>
                                        <p:tgtEl>
                                          <p:spTgt spid="696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5" grpId="0" bldLvl="0" animBg="1"/>
      <p:bldP spid="6" grpId="0" bldLvl="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Rectangle 3"/>
          <p:cNvSpPr>
            <a:spLocks noGrp="1"/>
          </p:cNvSpPr>
          <p:nvPr>
            <p:ph idx="1"/>
          </p:nvPr>
        </p:nvSpPr>
        <p:spPr>
          <a:xfrm>
            <a:off x="2881313" y="1500188"/>
            <a:ext cx="6929437" cy="4857750"/>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hlinkClick r:id="rId1" action="ppaction://hlinksldjump"/>
              </a:rPr>
              <a:t>6.3.1</a:t>
            </a:r>
            <a:r>
              <a:rPr kumimoji="1" lang="zh-CN" altLang="zh-CN" dirty="0">
                <a:latin typeface="+mn-lt"/>
                <a:ea typeface="+mn-ea"/>
                <a:cs typeface="+mn-cs"/>
                <a:hlinkClick r:id="rId1" action="ppaction://hlinksldjump"/>
              </a:rPr>
              <a:t>怎样定义字符数组</a:t>
            </a:r>
            <a:endParaRPr kumimoji="1" lang="en-US" altLang="zh-CN" dirty="0">
              <a:latin typeface="+mn-lt"/>
              <a:ea typeface="+mn-ea"/>
              <a:cs typeface="+mn-cs"/>
            </a:endParaRPr>
          </a:p>
          <a:p>
            <a:pPr>
              <a:buFont typeface="Wingdings" panose="05000000000000000000" pitchFamily="2" charset="2"/>
              <a:buNone/>
            </a:pPr>
            <a:r>
              <a:rPr kumimoji="1" lang="en-US" altLang="zh-CN" dirty="0">
                <a:latin typeface="+mn-lt"/>
                <a:ea typeface="+mn-ea"/>
                <a:cs typeface="+mn-cs"/>
                <a:hlinkClick r:id="rId2" action="ppaction://hlinksldjump"/>
              </a:rPr>
              <a:t>6.3.2</a:t>
            </a:r>
            <a:r>
              <a:rPr kumimoji="1" lang="zh-CN" altLang="zh-CN" dirty="0">
                <a:latin typeface="+mn-lt"/>
                <a:ea typeface="+mn-ea"/>
                <a:cs typeface="+mn-cs"/>
                <a:hlinkClick r:id="rId2" action="ppaction://hlinksldjump"/>
              </a:rPr>
              <a:t>字符数组的初始化</a:t>
            </a:r>
            <a:endParaRPr kumimoji="1" lang="en-US" altLang="zh-CN" dirty="0">
              <a:latin typeface="+mn-lt"/>
              <a:ea typeface="+mn-ea"/>
              <a:cs typeface="+mn-cs"/>
            </a:endParaRPr>
          </a:p>
          <a:p>
            <a:pPr>
              <a:buFont typeface="Wingdings" panose="05000000000000000000" pitchFamily="2" charset="2"/>
              <a:buNone/>
            </a:pPr>
            <a:r>
              <a:rPr kumimoji="1" lang="en-US" altLang="zh-CN" dirty="0">
                <a:latin typeface="+mn-lt"/>
                <a:ea typeface="+mn-ea"/>
                <a:cs typeface="+mn-cs"/>
                <a:hlinkClick r:id="rId3" action="ppaction://hlinksldjump"/>
              </a:rPr>
              <a:t>6.3.3</a:t>
            </a:r>
            <a:r>
              <a:rPr kumimoji="1" lang="zh-CN" altLang="zh-CN" dirty="0">
                <a:latin typeface="+mn-lt"/>
                <a:ea typeface="+mn-ea"/>
                <a:cs typeface="+mn-cs"/>
                <a:hlinkClick r:id="rId3" action="ppaction://hlinksldjump"/>
              </a:rPr>
              <a:t>怎样引用字符数组中的元素</a:t>
            </a:r>
            <a:endParaRPr kumimoji="1" lang="en-US" altLang="zh-CN" dirty="0">
              <a:latin typeface="+mn-lt"/>
              <a:ea typeface="+mn-ea"/>
              <a:cs typeface="+mn-cs"/>
            </a:endParaRPr>
          </a:p>
          <a:p>
            <a:pPr>
              <a:buFont typeface="Wingdings" panose="05000000000000000000" pitchFamily="2" charset="2"/>
              <a:buNone/>
            </a:pPr>
            <a:r>
              <a:rPr kumimoji="1" lang="en-US" altLang="zh-CN" dirty="0">
                <a:latin typeface="+mn-lt"/>
                <a:ea typeface="+mn-ea"/>
                <a:cs typeface="+mn-cs"/>
                <a:hlinkClick r:id="rId4" action="ppaction://hlinksldjump"/>
              </a:rPr>
              <a:t>6.3.4</a:t>
            </a:r>
            <a:r>
              <a:rPr kumimoji="1" lang="zh-CN" altLang="zh-CN" dirty="0">
                <a:latin typeface="+mn-lt"/>
                <a:ea typeface="+mn-ea"/>
                <a:cs typeface="+mn-cs"/>
                <a:hlinkClick r:id="rId4" action="ppaction://hlinksldjump"/>
              </a:rPr>
              <a:t>字符串和字符串结束标志</a:t>
            </a:r>
            <a:endParaRPr kumimoji="1" lang="en-US" altLang="zh-CN" dirty="0">
              <a:latin typeface="+mn-lt"/>
              <a:ea typeface="+mn-ea"/>
              <a:cs typeface="+mn-cs"/>
            </a:endParaRPr>
          </a:p>
          <a:p>
            <a:pPr>
              <a:buFont typeface="Wingdings" panose="05000000000000000000" pitchFamily="2" charset="2"/>
              <a:buNone/>
            </a:pPr>
            <a:r>
              <a:rPr kumimoji="1" lang="en-US" altLang="zh-CN" dirty="0">
                <a:latin typeface="+mn-lt"/>
                <a:ea typeface="+mn-ea"/>
                <a:cs typeface="+mn-cs"/>
                <a:hlinkClick r:id="rId5" action="ppaction://hlinksldjump"/>
              </a:rPr>
              <a:t>6.3.5 </a:t>
            </a:r>
            <a:r>
              <a:rPr kumimoji="1" lang="zh-CN" altLang="zh-CN" dirty="0">
                <a:latin typeface="+mn-lt"/>
                <a:ea typeface="+mn-ea"/>
                <a:cs typeface="+mn-cs"/>
                <a:hlinkClick r:id="rId5" action="ppaction://hlinksldjump"/>
              </a:rPr>
              <a:t>字符数组的输入输出</a:t>
            </a:r>
            <a:endParaRPr kumimoji="1" lang="en-US" altLang="zh-CN" dirty="0">
              <a:latin typeface="+mn-lt"/>
              <a:ea typeface="+mn-ea"/>
              <a:cs typeface="+mn-cs"/>
            </a:endParaRPr>
          </a:p>
          <a:p>
            <a:pPr>
              <a:buFont typeface="Wingdings" panose="05000000000000000000" pitchFamily="2" charset="2"/>
              <a:buNone/>
            </a:pPr>
            <a:r>
              <a:rPr kumimoji="1" lang="en-US" altLang="zh-CN" dirty="0">
                <a:latin typeface="+mn-lt"/>
                <a:ea typeface="+mn-ea"/>
                <a:cs typeface="+mn-cs"/>
                <a:hlinkClick r:id="rId6" action="ppaction://hlinksldjump"/>
              </a:rPr>
              <a:t>6.3.6</a:t>
            </a:r>
            <a:r>
              <a:rPr kumimoji="1" lang="zh-CN" altLang="en-US" dirty="0">
                <a:latin typeface="+mn-lt"/>
                <a:ea typeface="+mn-ea"/>
                <a:cs typeface="+mn-cs"/>
                <a:hlinkClick r:id="rId6" action="ppaction://hlinksldjump"/>
              </a:rPr>
              <a:t>善于使用</a:t>
            </a:r>
            <a:r>
              <a:rPr kumimoji="1" lang="zh-CN" altLang="zh-CN" dirty="0">
                <a:latin typeface="+mn-lt"/>
                <a:ea typeface="+mn-ea"/>
                <a:cs typeface="+mn-cs"/>
                <a:hlinkClick r:id="rId6" action="ppaction://hlinksldjump"/>
              </a:rPr>
              <a:t>字符串处理函数</a:t>
            </a:r>
            <a:endParaRPr kumimoji="1" lang="en-US" altLang="zh-CN" dirty="0">
              <a:latin typeface="+mn-lt"/>
              <a:ea typeface="+mn-ea"/>
              <a:cs typeface="+mn-cs"/>
            </a:endParaRPr>
          </a:p>
          <a:p>
            <a:pPr>
              <a:buFont typeface="Wingdings" panose="05000000000000000000" pitchFamily="2" charset="2"/>
              <a:buNone/>
            </a:pPr>
            <a:r>
              <a:rPr kumimoji="1" lang="en-US" altLang="zh-CN" dirty="0">
                <a:latin typeface="+mn-lt"/>
                <a:ea typeface="+mn-ea"/>
                <a:cs typeface="+mn-cs"/>
                <a:hlinkClick r:id="rId7" action="ppaction://hlinksldjump"/>
              </a:rPr>
              <a:t>6.3.7</a:t>
            </a:r>
            <a:r>
              <a:rPr kumimoji="1" lang="zh-CN" altLang="zh-CN" dirty="0">
                <a:latin typeface="+mn-lt"/>
                <a:ea typeface="+mn-ea"/>
                <a:cs typeface="+mn-cs"/>
                <a:hlinkClick r:id="rId7" action="ppaction://hlinksldjump"/>
              </a:rPr>
              <a:t>字符数组应用举例</a:t>
            </a:r>
            <a:endParaRPr kumimoji="1" lang="zh-CN" altLang="zh-CN" dirty="0">
              <a:solidFill>
                <a:srgbClr val="0000CC"/>
              </a:solidFill>
              <a:latin typeface="+mn-lt"/>
              <a:ea typeface="+mn-ea"/>
              <a:cs typeface="+mn-cs"/>
            </a:endParaRPr>
          </a:p>
        </p:txBody>
      </p:sp>
      <p:sp>
        <p:nvSpPr>
          <p:cNvPr id="5" name="Rectangle 2"/>
          <p:cNvSpPr>
            <a:spLocks noGrp="1" noChangeArrowheads="1"/>
          </p:cNvSpPr>
          <p:nvPr>
            <p:ph type="title"/>
          </p:nvPr>
        </p:nvSpPr>
        <p:spPr>
          <a:xfrm>
            <a:off x="1809750" y="598647"/>
            <a:ext cx="8643938" cy="829945"/>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6.3 </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字符数组</a:t>
            </a:r>
            <a:endParaRPr kumimoji="1" lang="zh-CN" altLang="en-US"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47108"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47109"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pic>
        <p:nvPicPr>
          <p:cNvPr id="47110" name="图片 5" descr="Untitled.png">
            <a:hlinkClick r:id="rId8" action="ppaction://hlinksldjump"/>
          </p:cNvPr>
          <p:cNvPicPr>
            <a:picLocks noChangeAspect="1"/>
          </p:cNvPicPr>
          <p:nvPr/>
        </p:nvPicPr>
        <p:blipFill>
          <a:blip r:embed="rId9"/>
          <a:stretch>
            <a:fillRect/>
          </a:stretch>
        </p:blipFill>
        <p:spPr>
          <a:xfrm>
            <a:off x="9740900" y="5937250"/>
            <a:ext cx="927100" cy="920750"/>
          </a:xfrm>
          <a:prstGeom prst="rect">
            <a:avLst/>
          </a:prstGeom>
          <a:noFill/>
          <a:ln w="9525">
            <a:noFill/>
          </a:ln>
        </p:spPr>
      </p:pic>
    </p:spTree>
  </p:cSld>
  <p:clrMapOvr>
    <a:masterClrMapping/>
  </p:clrMapOvr>
  <p:transition spd="med">
    <p:blinds/>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Rectangle 3"/>
          <p:cNvSpPr>
            <a:spLocks noGrp="1"/>
          </p:cNvSpPr>
          <p:nvPr>
            <p:ph idx="1"/>
          </p:nvPr>
        </p:nvSpPr>
        <p:spPr>
          <a:xfrm>
            <a:off x="2524125" y="1714500"/>
            <a:ext cx="7286625" cy="3000375"/>
          </a:xfrm>
        </p:spPr>
        <p:txBody>
          <a:bodyPr vert="horz" wrap="square" lIns="91440" tIns="45720" rIns="91440" bIns="45720" anchor="t" anchorCtr="0"/>
          <a:p>
            <a:r>
              <a:rPr kumimoji="1" lang="zh-CN" altLang="zh-CN" dirty="0">
                <a:latin typeface="+mn-lt"/>
                <a:ea typeface="+mn-ea"/>
                <a:cs typeface="+mn-cs"/>
              </a:rPr>
              <a:t>用来存放字符数据的数组是字符数组</a:t>
            </a:r>
            <a:endParaRPr kumimoji="1" lang="en-US" altLang="zh-CN" dirty="0">
              <a:latin typeface="+mn-lt"/>
              <a:ea typeface="+mn-ea"/>
              <a:cs typeface="+mn-cs"/>
            </a:endParaRPr>
          </a:p>
          <a:p>
            <a:r>
              <a:rPr kumimoji="1" lang="zh-CN" altLang="zh-CN" dirty="0">
                <a:latin typeface="+mn-lt"/>
                <a:ea typeface="+mn-ea"/>
                <a:cs typeface="+mn-cs"/>
              </a:rPr>
              <a:t>字符数组中的一个元素存放一个字符</a:t>
            </a:r>
            <a:endParaRPr kumimoji="1" lang="zh-CN" altLang="zh-CN" dirty="0">
              <a:latin typeface="+mn-lt"/>
              <a:ea typeface="+mn-ea"/>
              <a:cs typeface="+mn-cs"/>
            </a:endParaRPr>
          </a:p>
          <a:p>
            <a:r>
              <a:rPr kumimoji="1" lang="zh-CN" altLang="zh-CN" dirty="0">
                <a:latin typeface="+mn-lt"/>
                <a:ea typeface="+mn-ea"/>
                <a:cs typeface="+mn-cs"/>
              </a:rPr>
              <a:t>定义字符数组的方法与定义数值型数组的方法类似</a:t>
            </a:r>
            <a:endParaRPr kumimoji="1" lang="en-US" altLang="zh-CN" dirty="0">
              <a:latin typeface="+mn-lt"/>
              <a:ea typeface="+mn-ea"/>
              <a:cs typeface="+mn-cs"/>
            </a:endParaRPr>
          </a:p>
        </p:txBody>
      </p:sp>
      <p:sp>
        <p:nvSpPr>
          <p:cNvPr id="5" name="Rectangle 2"/>
          <p:cNvSpPr>
            <a:spLocks noGrp="1" noChangeArrowheads="1"/>
          </p:cNvSpPr>
          <p:nvPr>
            <p:ph type="title"/>
          </p:nvPr>
        </p:nvSpPr>
        <p:spPr>
          <a:xfrm>
            <a:off x="1809750" y="598647"/>
            <a:ext cx="8643938" cy="829945"/>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6.3.1</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怎样定义字符数组</a:t>
            </a:r>
            <a:endParaRPr kumimoji="1" lang="zh-CN" altLang="en-US"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48132"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48133"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pic>
        <p:nvPicPr>
          <p:cNvPr id="48134" name="图片 5"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Rectangle 3"/>
          <p:cNvSpPr>
            <a:spLocks noGrp="1"/>
          </p:cNvSpPr>
          <p:nvPr>
            <p:ph idx="1"/>
          </p:nvPr>
        </p:nvSpPr>
        <p:spPr>
          <a:xfrm>
            <a:off x="2524125" y="1714500"/>
            <a:ext cx="4714875" cy="3429000"/>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char c[10];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c[0]=’I’;   c[1]=’ ’;</a:t>
            </a:r>
            <a:endParaRPr kumimoji="1" lang="en-US"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c[2]=’a’;   c[3]=’m’;</a:t>
            </a:r>
            <a:endParaRPr kumimoji="1" lang="en-US"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c[4]=’  ’;   c[5]=’h’; </a:t>
            </a:r>
            <a:endParaRPr kumimoji="1" lang="en-US"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c[6]=’a’;  c[7]=’p’; </a:t>
            </a:r>
            <a:endParaRPr kumimoji="1" lang="en-US"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c[8]=’p’;  c[9]=’y’;</a:t>
            </a:r>
            <a:endParaRPr kumimoji="1" lang="en-US" altLang="zh-CN" sz="2800" dirty="0">
              <a:latin typeface="+mn-lt"/>
              <a:ea typeface="+mn-ea"/>
              <a:cs typeface="+mn-cs"/>
            </a:endParaRPr>
          </a:p>
        </p:txBody>
      </p:sp>
      <p:sp>
        <p:nvSpPr>
          <p:cNvPr id="5" name="Rectangle 2"/>
          <p:cNvSpPr>
            <a:spLocks noGrp="1" noChangeArrowheads="1"/>
          </p:cNvSpPr>
          <p:nvPr>
            <p:ph type="title"/>
          </p:nvPr>
        </p:nvSpPr>
        <p:spPr>
          <a:xfrm>
            <a:off x="1809750" y="598647"/>
            <a:ext cx="8643938" cy="829945"/>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6.3.1</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怎样定义字符数组</a:t>
            </a:r>
            <a:endParaRPr kumimoji="1" lang="zh-CN" altLang="en-US"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49156"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49157"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6" name="表格 5"/>
          <p:cNvGraphicFramePr>
            <a:graphicFrameLocks noGrp="1"/>
          </p:cNvGraphicFramePr>
          <p:nvPr/>
        </p:nvGraphicFramePr>
        <p:xfrm>
          <a:off x="2881313" y="5702300"/>
          <a:ext cx="6238875" cy="518160"/>
        </p:xfrm>
        <a:graphic>
          <a:graphicData uri="http://schemas.openxmlformats.org/drawingml/2006/table">
            <a:tbl>
              <a:tblPr firstRow="1" bandRow="1">
                <a:tableStyleId>{5C22544A-7EE6-4342-B048-85BDC9FD1C3A}</a:tableStyleId>
              </a:tblPr>
              <a:tblGrid>
                <a:gridCol w="624205"/>
                <a:gridCol w="623570"/>
                <a:gridCol w="624205"/>
                <a:gridCol w="623570"/>
                <a:gridCol w="624205"/>
                <a:gridCol w="623570"/>
                <a:gridCol w="624205"/>
                <a:gridCol w="623570"/>
                <a:gridCol w="624205"/>
                <a:gridCol w="623570"/>
              </a:tblGrid>
              <a:tr h="518160">
                <a:tc>
                  <a:txBody>
                    <a:bodyPr/>
                    <a:lstStyle/>
                    <a:p>
                      <a:pPr algn="ctr"/>
                      <a:r>
                        <a:rPr lang="en-US" altLang="zh-CN" sz="2800" dirty="0" smtClean="0">
                          <a:solidFill>
                            <a:srgbClr val="0000CC"/>
                          </a:solidFill>
                        </a:rPr>
                        <a:t>I</a:t>
                      </a:r>
                      <a:endParaRPr lang="zh-CN" altLang="en-US" sz="2800" dirty="0">
                        <a:solidFill>
                          <a:srgbClr val="0000CC"/>
                        </a:solidFill>
                      </a:endParaRPr>
                    </a:p>
                  </a:txBody>
                  <a:tcPr/>
                </a:tc>
                <a:tc>
                  <a:txBody>
                    <a:bodyPr/>
                    <a:lstStyle/>
                    <a:p>
                      <a:pPr algn="ctr"/>
                      <a:endParaRPr lang="zh-CN" altLang="en-US" sz="2800" dirty="0">
                        <a:solidFill>
                          <a:srgbClr val="0000CC"/>
                        </a:solidFill>
                      </a:endParaRPr>
                    </a:p>
                  </a:txBody>
                  <a:tcPr/>
                </a:tc>
                <a:tc>
                  <a:txBody>
                    <a:bodyPr/>
                    <a:lstStyle/>
                    <a:p>
                      <a:pPr algn="ctr"/>
                      <a:r>
                        <a:rPr lang="en-US" altLang="zh-CN" sz="2800" dirty="0" smtClean="0">
                          <a:solidFill>
                            <a:srgbClr val="0000CC"/>
                          </a:solidFill>
                        </a:rPr>
                        <a:t>a</a:t>
                      </a:r>
                      <a:endParaRPr lang="zh-CN" altLang="en-US" sz="2800" dirty="0">
                        <a:solidFill>
                          <a:srgbClr val="0000CC"/>
                        </a:solidFill>
                      </a:endParaRPr>
                    </a:p>
                  </a:txBody>
                  <a:tcPr/>
                </a:tc>
                <a:tc>
                  <a:txBody>
                    <a:bodyPr/>
                    <a:lstStyle/>
                    <a:p>
                      <a:pPr algn="ctr"/>
                      <a:r>
                        <a:rPr lang="en-US" altLang="zh-CN" sz="2800" dirty="0" smtClean="0">
                          <a:solidFill>
                            <a:srgbClr val="0000CC"/>
                          </a:solidFill>
                        </a:rPr>
                        <a:t>m</a:t>
                      </a:r>
                      <a:endParaRPr lang="zh-CN" altLang="en-US" sz="2800" dirty="0">
                        <a:solidFill>
                          <a:srgbClr val="0000CC"/>
                        </a:solidFill>
                      </a:endParaRPr>
                    </a:p>
                  </a:txBody>
                  <a:tcPr/>
                </a:tc>
                <a:tc>
                  <a:txBody>
                    <a:bodyPr/>
                    <a:lstStyle/>
                    <a:p>
                      <a:pPr algn="ctr"/>
                      <a:r>
                        <a:rPr lang="en-US" altLang="zh-CN" sz="2800" dirty="0" smtClean="0">
                          <a:solidFill>
                            <a:srgbClr val="0000CC"/>
                          </a:solidFill>
                        </a:rPr>
                        <a:t> </a:t>
                      </a:r>
                      <a:endParaRPr lang="zh-CN" altLang="en-US" sz="2800" dirty="0">
                        <a:solidFill>
                          <a:srgbClr val="0000CC"/>
                        </a:solidFill>
                      </a:endParaRPr>
                    </a:p>
                  </a:txBody>
                  <a:tcPr/>
                </a:tc>
                <a:tc>
                  <a:txBody>
                    <a:bodyPr/>
                    <a:lstStyle/>
                    <a:p>
                      <a:pPr algn="ctr"/>
                      <a:r>
                        <a:rPr lang="en-US" altLang="zh-CN" sz="2800" dirty="0" smtClean="0">
                          <a:solidFill>
                            <a:srgbClr val="0000CC"/>
                          </a:solidFill>
                        </a:rPr>
                        <a:t>h</a:t>
                      </a:r>
                      <a:endParaRPr lang="zh-CN" altLang="en-US" sz="2800" dirty="0">
                        <a:solidFill>
                          <a:srgbClr val="0000CC"/>
                        </a:solidFill>
                      </a:endParaRPr>
                    </a:p>
                  </a:txBody>
                  <a:tcPr/>
                </a:tc>
                <a:tc>
                  <a:txBody>
                    <a:bodyPr/>
                    <a:lstStyle/>
                    <a:p>
                      <a:pPr algn="ctr"/>
                      <a:r>
                        <a:rPr lang="en-US" altLang="zh-CN" sz="2800" dirty="0" smtClean="0">
                          <a:solidFill>
                            <a:srgbClr val="0000CC"/>
                          </a:solidFill>
                        </a:rPr>
                        <a:t>a</a:t>
                      </a:r>
                      <a:endParaRPr lang="zh-CN" altLang="en-US" sz="2800" dirty="0">
                        <a:solidFill>
                          <a:srgbClr val="0000CC"/>
                        </a:solidFill>
                      </a:endParaRPr>
                    </a:p>
                  </a:txBody>
                  <a:tcPr/>
                </a:tc>
                <a:tc>
                  <a:txBody>
                    <a:bodyPr/>
                    <a:lstStyle/>
                    <a:p>
                      <a:pPr algn="ctr"/>
                      <a:r>
                        <a:rPr lang="en-US" altLang="zh-CN" sz="2800" dirty="0" smtClean="0">
                          <a:solidFill>
                            <a:srgbClr val="0000CC"/>
                          </a:solidFill>
                        </a:rPr>
                        <a:t>p</a:t>
                      </a:r>
                      <a:endParaRPr lang="zh-CN" altLang="en-US" sz="2800" dirty="0">
                        <a:solidFill>
                          <a:srgbClr val="0000CC"/>
                        </a:solidFill>
                      </a:endParaRPr>
                    </a:p>
                  </a:txBody>
                  <a:tcPr/>
                </a:tc>
                <a:tc>
                  <a:txBody>
                    <a:bodyPr/>
                    <a:lstStyle/>
                    <a:p>
                      <a:pPr algn="ctr"/>
                      <a:r>
                        <a:rPr lang="en-US" altLang="zh-CN" sz="2800" dirty="0" smtClean="0">
                          <a:solidFill>
                            <a:srgbClr val="0000CC"/>
                          </a:solidFill>
                        </a:rPr>
                        <a:t>p</a:t>
                      </a:r>
                      <a:endParaRPr lang="zh-CN" altLang="en-US" sz="2800" dirty="0">
                        <a:solidFill>
                          <a:srgbClr val="0000CC"/>
                        </a:solidFill>
                      </a:endParaRPr>
                    </a:p>
                  </a:txBody>
                  <a:tcPr/>
                </a:tc>
                <a:tc>
                  <a:txBody>
                    <a:bodyPr/>
                    <a:lstStyle/>
                    <a:p>
                      <a:pPr algn="ctr"/>
                      <a:r>
                        <a:rPr lang="en-US" altLang="zh-CN" sz="2800" dirty="0" smtClean="0">
                          <a:solidFill>
                            <a:srgbClr val="0000CC"/>
                          </a:solidFill>
                        </a:rPr>
                        <a:t>y</a:t>
                      </a:r>
                      <a:endParaRPr lang="zh-CN" altLang="en-US" sz="2800" dirty="0">
                        <a:solidFill>
                          <a:srgbClr val="0000CC"/>
                        </a:solidFill>
                      </a:endParaRPr>
                    </a:p>
                  </a:txBody>
                  <a:tcPr/>
                </a:tc>
              </a:tr>
            </a:tbl>
          </a:graphicData>
        </a:graphic>
      </p:graphicFrame>
      <p:sp>
        <p:nvSpPr>
          <p:cNvPr id="7" name="TextBox 6"/>
          <p:cNvSpPr txBox="1"/>
          <p:nvPr/>
        </p:nvSpPr>
        <p:spPr>
          <a:xfrm>
            <a:off x="2809875" y="5143500"/>
            <a:ext cx="6715125" cy="521970"/>
          </a:xfrm>
          <a:prstGeom prst="rect">
            <a:avLst/>
          </a:prstGeom>
          <a:noFill/>
          <a:ln w="9525">
            <a:noFill/>
          </a:ln>
        </p:spPr>
        <p:txBody>
          <a:bodyPr>
            <a:spAutoFit/>
          </a:bodyPr>
          <a:p>
            <a:r>
              <a:rPr lang="en-US" altLang="zh-CN" sz="2800" b="1" dirty="0">
                <a:latin typeface="Arial" panose="020B0604020202020204" pitchFamily="34" charset="0"/>
              </a:rPr>
              <a:t>c[0]c[1]c[2]c[3]c[4]c[5]c[6]c[7]c[8]c[9]</a:t>
            </a:r>
            <a:endParaRPr lang="zh-CN" altLang="en-US" sz="2800" b="1" dirty="0">
              <a:latin typeface="Arial" panose="020B0604020202020204" pitchFamily="34" charset="0"/>
            </a:endParaRPr>
          </a:p>
        </p:txBody>
      </p:sp>
      <p:pic>
        <p:nvPicPr>
          <p:cNvPr id="49183" name="图片 7"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Rectangle 3"/>
          <p:cNvSpPr>
            <a:spLocks noGrp="1"/>
          </p:cNvSpPr>
          <p:nvPr>
            <p:ph idx="1"/>
          </p:nvPr>
        </p:nvSpPr>
        <p:spPr>
          <a:xfrm>
            <a:off x="1524000" y="1714500"/>
            <a:ext cx="9144000" cy="2786063"/>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char c[10]={’I’,’ ’,’a’,’m’,’ ’,’h’,’a’,’p’,’p’,’y’};</a:t>
            </a:r>
            <a:endParaRPr kumimoji="1" lang="en-US" altLang="zh-CN" sz="2800" dirty="0">
              <a:latin typeface="+mn-lt"/>
              <a:ea typeface="+mn-ea"/>
              <a:cs typeface="+mn-cs"/>
            </a:endParaRPr>
          </a:p>
          <a:p>
            <a:pPr>
              <a:lnSpc>
                <a:spcPct val="100000"/>
              </a:lnSpc>
              <a:buFont typeface="Wingdings" panose="05000000000000000000" pitchFamily="2" charset="2"/>
              <a:buNone/>
            </a:pPr>
            <a:endParaRPr kumimoji="1" lang="en-US" altLang="zh-CN" sz="2800" dirty="0">
              <a:latin typeface="+mn-lt"/>
              <a:ea typeface="+mn-ea"/>
              <a:cs typeface="+mn-cs"/>
            </a:endParaRPr>
          </a:p>
          <a:p>
            <a:pPr>
              <a:lnSpc>
                <a:spcPct val="100000"/>
              </a:lnSpc>
              <a:buFont typeface="Wingdings" panose="05000000000000000000" pitchFamily="2" charset="2"/>
              <a:buNone/>
            </a:pPr>
            <a:endParaRPr kumimoji="1" lang="en-US" altLang="zh-CN" sz="2800" dirty="0">
              <a:latin typeface="+mn-lt"/>
              <a:ea typeface="+mn-ea"/>
              <a:cs typeface="+mn-cs"/>
            </a:endParaRPr>
          </a:p>
          <a:p>
            <a:pPr>
              <a:lnSpc>
                <a:spcPct val="100000"/>
              </a:lnSpc>
              <a:buFont typeface="Wingdings" panose="05000000000000000000" pitchFamily="2" charset="2"/>
              <a:buNone/>
            </a:pPr>
            <a:endParaRPr kumimoji="1" lang="en-US"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char c[10]={’c’,’ ’,’p’,’r’,’o’,’g’,’r’,’a’,’m’};</a:t>
            </a:r>
            <a:endParaRPr kumimoji="1" lang="en-US" altLang="zh-CN" sz="2800" dirty="0">
              <a:latin typeface="+mn-lt"/>
              <a:ea typeface="+mn-ea"/>
              <a:cs typeface="+mn-cs"/>
            </a:endParaRPr>
          </a:p>
        </p:txBody>
      </p:sp>
      <p:sp>
        <p:nvSpPr>
          <p:cNvPr id="5" name="Rectangle 2"/>
          <p:cNvSpPr>
            <a:spLocks noGrp="1" noChangeArrowheads="1"/>
          </p:cNvSpPr>
          <p:nvPr>
            <p:ph type="title"/>
          </p:nvPr>
        </p:nvSpPr>
        <p:spPr>
          <a:xfrm>
            <a:off x="1809750" y="598647"/>
            <a:ext cx="8643938" cy="829945"/>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6.3.2</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字符数组的初始化</a:t>
            </a:r>
            <a:endParaRPr kumimoji="1" lang="zh-CN" altLang="en-US"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50180"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50181"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6" name="表格 5"/>
          <p:cNvGraphicFramePr>
            <a:graphicFrameLocks noGrp="1"/>
          </p:cNvGraphicFramePr>
          <p:nvPr/>
        </p:nvGraphicFramePr>
        <p:xfrm>
          <a:off x="2881313" y="2987675"/>
          <a:ext cx="6238875" cy="518160"/>
        </p:xfrm>
        <a:graphic>
          <a:graphicData uri="http://schemas.openxmlformats.org/drawingml/2006/table">
            <a:tbl>
              <a:tblPr firstRow="1" bandRow="1">
                <a:tableStyleId>{5C22544A-7EE6-4342-B048-85BDC9FD1C3A}</a:tableStyleId>
              </a:tblPr>
              <a:tblGrid>
                <a:gridCol w="624205"/>
                <a:gridCol w="623570"/>
                <a:gridCol w="624205"/>
                <a:gridCol w="623570"/>
                <a:gridCol w="624205"/>
                <a:gridCol w="623570"/>
                <a:gridCol w="624205"/>
                <a:gridCol w="623570"/>
                <a:gridCol w="624205"/>
                <a:gridCol w="623570"/>
              </a:tblGrid>
              <a:tr h="518160">
                <a:tc>
                  <a:txBody>
                    <a:bodyPr/>
                    <a:lstStyle/>
                    <a:p>
                      <a:pPr algn="ctr"/>
                      <a:r>
                        <a:rPr lang="en-US" altLang="zh-CN" sz="2800" dirty="0" smtClean="0">
                          <a:solidFill>
                            <a:srgbClr val="0000CC"/>
                          </a:solidFill>
                        </a:rPr>
                        <a:t>I</a:t>
                      </a:r>
                      <a:endParaRPr lang="zh-CN" altLang="en-US" sz="2800" dirty="0">
                        <a:solidFill>
                          <a:srgbClr val="0000CC"/>
                        </a:solidFill>
                      </a:endParaRPr>
                    </a:p>
                  </a:txBody>
                  <a:tcPr/>
                </a:tc>
                <a:tc>
                  <a:txBody>
                    <a:bodyPr/>
                    <a:lstStyle/>
                    <a:p>
                      <a:pPr algn="ctr"/>
                      <a:endParaRPr lang="zh-CN" altLang="en-US" sz="2800" dirty="0">
                        <a:solidFill>
                          <a:srgbClr val="0000CC"/>
                        </a:solidFill>
                      </a:endParaRPr>
                    </a:p>
                  </a:txBody>
                  <a:tcPr/>
                </a:tc>
                <a:tc>
                  <a:txBody>
                    <a:bodyPr/>
                    <a:lstStyle/>
                    <a:p>
                      <a:pPr algn="ctr"/>
                      <a:r>
                        <a:rPr lang="en-US" altLang="zh-CN" sz="2800" dirty="0" smtClean="0">
                          <a:solidFill>
                            <a:srgbClr val="0000CC"/>
                          </a:solidFill>
                        </a:rPr>
                        <a:t>a</a:t>
                      </a:r>
                      <a:endParaRPr lang="zh-CN" altLang="en-US" sz="2800" dirty="0">
                        <a:solidFill>
                          <a:srgbClr val="0000CC"/>
                        </a:solidFill>
                      </a:endParaRPr>
                    </a:p>
                  </a:txBody>
                  <a:tcPr/>
                </a:tc>
                <a:tc>
                  <a:txBody>
                    <a:bodyPr/>
                    <a:lstStyle/>
                    <a:p>
                      <a:pPr algn="ctr"/>
                      <a:r>
                        <a:rPr lang="en-US" altLang="zh-CN" sz="2800" dirty="0" smtClean="0">
                          <a:solidFill>
                            <a:srgbClr val="0000CC"/>
                          </a:solidFill>
                        </a:rPr>
                        <a:t>m</a:t>
                      </a:r>
                      <a:endParaRPr lang="zh-CN" altLang="en-US" sz="2800" dirty="0">
                        <a:solidFill>
                          <a:srgbClr val="0000CC"/>
                        </a:solidFill>
                      </a:endParaRPr>
                    </a:p>
                  </a:txBody>
                  <a:tcPr/>
                </a:tc>
                <a:tc>
                  <a:txBody>
                    <a:bodyPr/>
                    <a:lstStyle/>
                    <a:p>
                      <a:pPr algn="ctr"/>
                      <a:r>
                        <a:rPr lang="en-US" altLang="zh-CN" sz="2800" dirty="0" smtClean="0">
                          <a:solidFill>
                            <a:srgbClr val="0000CC"/>
                          </a:solidFill>
                        </a:rPr>
                        <a:t> </a:t>
                      </a:r>
                      <a:endParaRPr lang="zh-CN" altLang="en-US" sz="2800" dirty="0">
                        <a:solidFill>
                          <a:srgbClr val="0000CC"/>
                        </a:solidFill>
                      </a:endParaRPr>
                    </a:p>
                  </a:txBody>
                  <a:tcPr/>
                </a:tc>
                <a:tc>
                  <a:txBody>
                    <a:bodyPr/>
                    <a:lstStyle/>
                    <a:p>
                      <a:pPr algn="ctr"/>
                      <a:r>
                        <a:rPr lang="en-US" altLang="zh-CN" sz="2800" dirty="0" smtClean="0">
                          <a:solidFill>
                            <a:srgbClr val="0000CC"/>
                          </a:solidFill>
                        </a:rPr>
                        <a:t>h</a:t>
                      </a:r>
                      <a:endParaRPr lang="zh-CN" altLang="en-US" sz="2800" dirty="0">
                        <a:solidFill>
                          <a:srgbClr val="0000CC"/>
                        </a:solidFill>
                      </a:endParaRPr>
                    </a:p>
                  </a:txBody>
                  <a:tcPr/>
                </a:tc>
                <a:tc>
                  <a:txBody>
                    <a:bodyPr/>
                    <a:lstStyle/>
                    <a:p>
                      <a:pPr algn="ctr"/>
                      <a:r>
                        <a:rPr lang="en-US" altLang="zh-CN" sz="2800" dirty="0" smtClean="0">
                          <a:solidFill>
                            <a:srgbClr val="0000CC"/>
                          </a:solidFill>
                        </a:rPr>
                        <a:t>a</a:t>
                      </a:r>
                      <a:endParaRPr lang="zh-CN" altLang="en-US" sz="2800" dirty="0">
                        <a:solidFill>
                          <a:srgbClr val="0000CC"/>
                        </a:solidFill>
                      </a:endParaRPr>
                    </a:p>
                  </a:txBody>
                  <a:tcPr/>
                </a:tc>
                <a:tc>
                  <a:txBody>
                    <a:bodyPr/>
                    <a:lstStyle/>
                    <a:p>
                      <a:pPr algn="ctr"/>
                      <a:r>
                        <a:rPr lang="en-US" altLang="zh-CN" sz="2800" dirty="0" smtClean="0">
                          <a:solidFill>
                            <a:srgbClr val="0000CC"/>
                          </a:solidFill>
                        </a:rPr>
                        <a:t>p</a:t>
                      </a:r>
                      <a:endParaRPr lang="zh-CN" altLang="en-US" sz="2800" dirty="0">
                        <a:solidFill>
                          <a:srgbClr val="0000CC"/>
                        </a:solidFill>
                      </a:endParaRPr>
                    </a:p>
                  </a:txBody>
                  <a:tcPr/>
                </a:tc>
                <a:tc>
                  <a:txBody>
                    <a:bodyPr/>
                    <a:lstStyle/>
                    <a:p>
                      <a:pPr algn="ctr"/>
                      <a:r>
                        <a:rPr lang="en-US" altLang="zh-CN" sz="2800" dirty="0" smtClean="0">
                          <a:solidFill>
                            <a:srgbClr val="0000CC"/>
                          </a:solidFill>
                        </a:rPr>
                        <a:t>p</a:t>
                      </a:r>
                      <a:endParaRPr lang="zh-CN" altLang="en-US" sz="2800" dirty="0">
                        <a:solidFill>
                          <a:srgbClr val="0000CC"/>
                        </a:solidFill>
                      </a:endParaRPr>
                    </a:p>
                  </a:txBody>
                  <a:tcPr/>
                </a:tc>
                <a:tc>
                  <a:txBody>
                    <a:bodyPr/>
                    <a:lstStyle/>
                    <a:p>
                      <a:pPr algn="ctr"/>
                      <a:r>
                        <a:rPr lang="en-US" altLang="zh-CN" sz="2800" dirty="0" smtClean="0">
                          <a:solidFill>
                            <a:srgbClr val="0000CC"/>
                          </a:solidFill>
                        </a:rPr>
                        <a:t>y</a:t>
                      </a:r>
                      <a:endParaRPr lang="zh-CN" altLang="en-US" sz="2800" dirty="0">
                        <a:solidFill>
                          <a:srgbClr val="0000CC"/>
                        </a:solidFill>
                      </a:endParaRPr>
                    </a:p>
                  </a:txBody>
                  <a:tcPr/>
                </a:tc>
              </a:tr>
            </a:tbl>
          </a:graphicData>
        </a:graphic>
      </p:graphicFrame>
      <p:sp>
        <p:nvSpPr>
          <p:cNvPr id="7" name="TextBox 6"/>
          <p:cNvSpPr txBox="1"/>
          <p:nvPr/>
        </p:nvSpPr>
        <p:spPr>
          <a:xfrm>
            <a:off x="2809875" y="2428875"/>
            <a:ext cx="6715125" cy="521970"/>
          </a:xfrm>
          <a:prstGeom prst="rect">
            <a:avLst/>
          </a:prstGeom>
          <a:noFill/>
          <a:ln w="9525">
            <a:noFill/>
          </a:ln>
        </p:spPr>
        <p:txBody>
          <a:bodyPr>
            <a:spAutoFit/>
          </a:bodyPr>
          <a:p>
            <a:r>
              <a:rPr lang="en-US" altLang="zh-CN" sz="2800" b="1" dirty="0">
                <a:latin typeface="Arial" panose="020B0604020202020204" pitchFamily="34" charset="0"/>
              </a:rPr>
              <a:t>c[0]c[1]c[2]c[3]c[4]c[5]c[6]c[7]c[8]c[9]</a:t>
            </a:r>
            <a:endParaRPr lang="zh-CN" altLang="en-US" sz="2800" b="1" dirty="0">
              <a:latin typeface="Arial" panose="020B0604020202020204" pitchFamily="34" charset="0"/>
            </a:endParaRPr>
          </a:p>
        </p:txBody>
      </p:sp>
      <p:graphicFrame>
        <p:nvGraphicFramePr>
          <p:cNvPr id="8" name="表格 7"/>
          <p:cNvGraphicFramePr>
            <a:graphicFrameLocks noGrp="1"/>
          </p:cNvGraphicFramePr>
          <p:nvPr/>
        </p:nvGraphicFramePr>
        <p:xfrm>
          <a:off x="2738438" y="4987925"/>
          <a:ext cx="6429375" cy="518160"/>
        </p:xfrm>
        <a:graphic>
          <a:graphicData uri="http://schemas.openxmlformats.org/drawingml/2006/table">
            <a:tbl>
              <a:tblPr firstRow="1" bandRow="1">
                <a:tableStyleId>{5C22544A-7EE6-4342-B048-85BDC9FD1C3A}</a:tableStyleId>
              </a:tblPr>
              <a:tblGrid>
                <a:gridCol w="624205"/>
                <a:gridCol w="623570"/>
                <a:gridCol w="624205"/>
                <a:gridCol w="623570"/>
                <a:gridCol w="624205"/>
                <a:gridCol w="623570"/>
                <a:gridCol w="624205"/>
                <a:gridCol w="623570"/>
                <a:gridCol w="624205"/>
                <a:gridCol w="814070"/>
              </a:tblGrid>
              <a:tr h="518160">
                <a:tc>
                  <a:txBody>
                    <a:bodyPr/>
                    <a:lstStyle/>
                    <a:p>
                      <a:pPr algn="ctr"/>
                      <a:r>
                        <a:rPr lang="en-US" altLang="zh-CN" sz="2800" dirty="0" smtClean="0">
                          <a:solidFill>
                            <a:srgbClr val="0000CC"/>
                          </a:solidFill>
                        </a:rPr>
                        <a:t>c</a:t>
                      </a:r>
                      <a:endParaRPr lang="zh-CN" altLang="en-US" sz="2800" dirty="0">
                        <a:solidFill>
                          <a:srgbClr val="0000CC"/>
                        </a:solidFill>
                      </a:endParaRPr>
                    </a:p>
                  </a:txBody>
                  <a:tcPr/>
                </a:tc>
                <a:tc>
                  <a:txBody>
                    <a:bodyPr/>
                    <a:lstStyle/>
                    <a:p>
                      <a:pPr algn="ctr"/>
                      <a:endParaRPr lang="zh-CN" altLang="en-US" sz="2800" dirty="0">
                        <a:solidFill>
                          <a:srgbClr val="0000CC"/>
                        </a:solidFill>
                      </a:endParaRPr>
                    </a:p>
                  </a:txBody>
                  <a:tcPr/>
                </a:tc>
                <a:tc>
                  <a:txBody>
                    <a:bodyPr/>
                    <a:lstStyle/>
                    <a:p>
                      <a:pPr algn="ctr"/>
                      <a:r>
                        <a:rPr lang="en-US" altLang="zh-CN" sz="2800" dirty="0" smtClean="0">
                          <a:solidFill>
                            <a:srgbClr val="0000CC"/>
                          </a:solidFill>
                        </a:rPr>
                        <a:t>p</a:t>
                      </a:r>
                      <a:endParaRPr lang="zh-CN" altLang="en-US" sz="2800" dirty="0">
                        <a:solidFill>
                          <a:srgbClr val="0000CC"/>
                        </a:solidFill>
                      </a:endParaRPr>
                    </a:p>
                  </a:txBody>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tc>
                <a:tc>
                  <a:txBody>
                    <a:bodyPr/>
                    <a:lstStyle/>
                    <a:p>
                      <a:pPr algn="ctr"/>
                      <a:r>
                        <a:rPr lang="en-US" altLang="zh-CN" sz="2800" dirty="0" smtClean="0">
                          <a:solidFill>
                            <a:srgbClr val="0000CC"/>
                          </a:solidFill>
                        </a:rPr>
                        <a:t>o </a:t>
                      </a:r>
                      <a:endParaRPr lang="zh-CN" altLang="en-US" sz="2800" dirty="0">
                        <a:solidFill>
                          <a:srgbClr val="0000CC"/>
                        </a:solidFill>
                      </a:endParaRPr>
                    </a:p>
                  </a:txBody>
                  <a:tcPr/>
                </a:tc>
                <a:tc>
                  <a:txBody>
                    <a:bodyPr/>
                    <a:lstStyle/>
                    <a:p>
                      <a:pPr algn="ctr"/>
                      <a:r>
                        <a:rPr lang="en-US" altLang="zh-CN" sz="2800" dirty="0" smtClean="0">
                          <a:solidFill>
                            <a:srgbClr val="0000CC"/>
                          </a:solidFill>
                        </a:rPr>
                        <a:t>g</a:t>
                      </a:r>
                      <a:endParaRPr lang="zh-CN" altLang="en-US" sz="2800" dirty="0">
                        <a:solidFill>
                          <a:srgbClr val="0000CC"/>
                        </a:solidFill>
                      </a:endParaRPr>
                    </a:p>
                  </a:txBody>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tc>
                <a:tc>
                  <a:txBody>
                    <a:bodyPr/>
                    <a:lstStyle/>
                    <a:p>
                      <a:pPr algn="ctr"/>
                      <a:r>
                        <a:rPr lang="en-US" altLang="zh-CN" sz="2800" dirty="0" smtClean="0">
                          <a:solidFill>
                            <a:srgbClr val="0000CC"/>
                          </a:solidFill>
                        </a:rPr>
                        <a:t>a</a:t>
                      </a:r>
                      <a:endParaRPr lang="zh-CN" altLang="en-US" sz="2800" dirty="0">
                        <a:solidFill>
                          <a:srgbClr val="0000CC"/>
                        </a:solidFill>
                      </a:endParaRPr>
                    </a:p>
                  </a:txBody>
                  <a:tcPr/>
                </a:tc>
                <a:tc>
                  <a:txBody>
                    <a:bodyPr/>
                    <a:lstStyle/>
                    <a:p>
                      <a:pPr algn="ctr"/>
                      <a:r>
                        <a:rPr lang="en-US" altLang="zh-CN" sz="2800" dirty="0" smtClean="0">
                          <a:solidFill>
                            <a:srgbClr val="0000CC"/>
                          </a:solidFill>
                        </a:rPr>
                        <a:t>m</a:t>
                      </a:r>
                      <a:endParaRPr lang="zh-CN" altLang="en-US" sz="2800" dirty="0">
                        <a:solidFill>
                          <a:srgbClr val="0000CC"/>
                        </a:solidFill>
                      </a:endParaRPr>
                    </a:p>
                  </a:txBody>
                  <a:tcPr/>
                </a:tc>
                <a:tc>
                  <a:txBody>
                    <a:bodyPr/>
                    <a:lstStyle/>
                    <a:p>
                      <a:pPr algn="ctr"/>
                      <a:r>
                        <a:rPr lang="en-US" altLang="zh-CN" sz="2800" dirty="0" smtClean="0">
                          <a:solidFill>
                            <a:srgbClr val="FF0000"/>
                          </a:solidFill>
                        </a:rPr>
                        <a:t>\0</a:t>
                      </a:r>
                      <a:endParaRPr lang="zh-CN" altLang="en-US" sz="2800" dirty="0">
                        <a:solidFill>
                          <a:srgbClr val="FF0000"/>
                        </a:solidFill>
                      </a:endParaRPr>
                    </a:p>
                  </a:txBody>
                  <a:tcPr/>
                </a:tc>
              </a:tr>
            </a:tbl>
          </a:graphicData>
        </a:graphic>
      </p:graphicFrame>
      <p:sp>
        <p:nvSpPr>
          <p:cNvPr id="9" name="TextBox 8"/>
          <p:cNvSpPr txBox="1"/>
          <p:nvPr/>
        </p:nvSpPr>
        <p:spPr>
          <a:xfrm>
            <a:off x="2667000" y="4429125"/>
            <a:ext cx="6715125" cy="521970"/>
          </a:xfrm>
          <a:prstGeom prst="rect">
            <a:avLst/>
          </a:prstGeom>
          <a:noFill/>
          <a:ln w="9525">
            <a:noFill/>
          </a:ln>
        </p:spPr>
        <p:txBody>
          <a:bodyPr>
            <a:spAutoFit/>
          </a:bodyPr>
          <a:p>
            <a:r>
              <a:rPr lang="en-US" altLang="zh-CN" sz="2800" b="1" dirty="0">
                <a:latin typeface="Arial" panose="020B0604020202020204" pitchFamily="34" charset="0"/>
              </a:rPr>
              <a:t>c[0]c[1]c[2]c[3]c[4]c[5]c[6]c[7]c[8]c[9]</a:t>
            </a:r>
            <a:endParaRPr lang="zh-CN" altLang="en-US" sz="2800" b="1" dirty="0">
              <a:latin typeface="Arial" panose="020B0604020202020204" pitchFamily="34" charset="0"/>
            </a:endParaRPr>
          </a:p>
        </p:txBody>
      </p:sp>
      <p:pic>
        <p:nvPicPr>
          <p:cNvPr id="50232" name="图片 9"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9219">
                                            <p:txEl>
                                              <p:charRg st="57" end="109"/>
                                            </p:txEl>
                                          </p:spTgt>
                                        </p:tgtEl>
                                        <p:attrNameLst>
                                          <p:attrName>style.visibility</p:attrName>
                                        </p:attrNameLst>
                                      </p:cBhvr>
                                      <p:to>
                                        <p:strVal val="visible"/>
                                      </p:to>
                                    </p:set>
                                    <p:animEffect transition="in" filter="blinds(horizontal)">
                                      <p:cBhvr>
                                        <p:cTn id="15" dur="500"/>
                                        <p:tgtEl>
                                          <p:spTgt spid="9219">
                                            <p:txEl>
                                              <p:charRg st="57" end="109"/>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linds(horizontal)">
                                      <p:cBhvr>
                                        <p:cTn id="20" dur="500"/>
                                        <p:tgtEl>
                                          <p:spTgt spid="8"/>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linds(horizontal)">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Rectangle 3"/>
          <p:cNvSpPr>
            <a:spLocks noGrp="1"/>
          </p:cNvSpPr>
          <p:nvPr>
            <p:ph idx="1"/>
          </p:nvPr>
        </p:nvSpPr>
        <p:spPr>
          <a:xfrm>
            <a:off x="1524000" y="1714500"/>
            <a:ext cx="8286750" cy="2786063"/>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char diamond[5][5]={{’ ’</a:t>
            </a:r>
            <a:r>
              <a:rPr kumimoji="1" lang="en-US" altLang="zh-CN" sz="2800" dirty="0">
                <a:solidFill>
                  <a:srgbClr val="FF0000"/>
                </a:solidFill>
                <a:latin typeface="+mn-lt"/>
                <a:ea typeface="+mn-ea"/>
                <a:cs typeface="+mn-cs"/>
              </a:rPr>
              <a:t>,</a:t>
            </a:r>
            <a:r>
              <a:rPr kumimoji="1" lang="en-US" altLang="zh-CN" sz="2800" dirty="0">
                <a:latin typeface="+mn-lt"/>
                <a:ea typeface="+mn-ea"/>
                <a:cs typeface="+mn-cs"/>
              </a:rPr>
              <a:t>’ ’</a:t>
            </a:r>
            <a:r>
              <a:rPr kumimoji="1" lang="en-US" altLang="zh-CN" sz="2800" dirty="0">
                <a:solidFill>
                  <a:srgbClr val="FF0000"/>
                </a:solidFill>
                <a:latin typeface="+mn-lt"/>
                <a:ea typeface="+mn-ea"/>
                <a:cs typeface="+mn-cs"/>
              </a:rPr>
              <a:t>,</a:t>
            </a:r>
            <a:r>
              <a:rPr kumimoji="1" lang="en-US" altLang="zh-CN" sz="2800" dirty="0">
                <a:latin typeface="+mn-lt"/>
                <a:ea typeface="+mn-ea"/>
                <a:cs typeface="+mn-cs"/>
              </a:rPr>
              <a:t>’</a:t>
            </a:r>
            <a:r>
              <a:rPr kumimoji="1" lang="en-US" altLang="zh-CN" sz="2800" dirty="0">
                <a:solidFill>
                  <a:srgbClr val="0000CC"/>
                </a:solidFill>
                <a:latin typeface="+mn-lt"/>
                <a:ea typeface="+mn-ea"/>
                <a:cs typeface="+mn-cs"/>
              </a:rPr>
              <a:t>*</a:t>
            </a:r>
            <a:r>
              <a:rPr kumimoji="1" lang="en-US" altLang="zh-CN" sz="2800" dirty="0">
                <a:latin typeface="+mn-lt"/>
                <a:ea typeface="+mn-ea"/>
                <a:cs typeface="+mn-cs"/>
              </a:rPr>
              <a:t>’},</a:t>
            </a:r>
            <a:endParaRPr kumimoji="1" lang="en-US"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a:t>
            </a:r>
            <a:r>
              <a:rPr kumimoji="1" lang="en-US" altLang="zh-CN" sz="2800" dirty="0">
                <a:solidFill>
                  <a:srgbClr val="FF0000"/>
                </a:solidFill>
                <a:latin typeface="+mn-lt"/>
                <a:ea typeface="+mn-ea"/>
                <a:cs typeface="+mn-cs"/>
              </a:rPr>
              <a:t>,</a:t>
            </a:r>
            <a:r>
              <a:rPr kumimoji="1" lang="en-US" altLang="zh-CN" sz="2800" dirty="0">
                <a:latin typeface="+mn-lt"/>
                <a:ea typeface="+mn-ea"/>
                <a:cs typeface="+mn-cs"/>
              </a:rPr>
              <a:t>’</a:t>
            </a:r>
            <a:r>
              <a:rPr kumimoji="1" lang="en-US" altLang="zh-CN" sz="2800" dirty="0">
                <a:solidFill>
                  <a:srgbClr val="0000CC"/>
                </a:solidFill>
                <a:latin typeface="+mn-lt"/>
                <a:ea typeface="+mn-ea"/>
                <a:cs typeface="+mn-cs"/>
              </a:rPr>
              <a:t>*</a:t>
            </a:r>
            <a:r>
              <a:rPr kumimoji="1" lang="en-US" altLang="zh-CN" sz="2800" dirty="0">
                <a:latin typeface="+mn-lt"/>
                <a:ea typeface="+mn-ea"/>
                <a:cs typeface="+mn-cs"/>
              </a:rPr>
              <a:t>’</a:t>
            </a:r>
            <a:r>
              <a:rPr kumimoji="1" lang="en-US" altLang="zh-CN" sz="2800" dirty="0">
                <a:solidFill>
                  <a:srgbClr val="FF0000"/>
                </a:solidFill>
                <a:latin typeface="+mn-lt"/>
                <a:ea typeface="+mn-ea"/>
                <a:cs typeface="+mn-cs"/>
              </a:rPr>
              <a:t>,</a:t>
            </a:r>
            <a:r>
              <a:rPr kumimoji="1" lang="en-US" altLang="zh-CN" sz="2800" dirty="0">
                <a:latin typeface="+mn-lt"/>
                <a:ea typeface="+mn-ea"/>
                <a:cs typeface="+mn-cs"/>
              </a:rPr>
              <a:t>’ ’</a:t>
            </a:r>
            <a:r>
              <a:rPr kumimoji="1" lang="en-US" altLang="zh-CN" sz="2800" dirty="0">
                <a:solidFill>
                  <a:srgbClr val="FF0000"/>
                </a:solidFill>
                <a:latin typeface="+mn-lt"/>
                <a:ea typeface="+mn-ea"/>
                <a:cs typeface="+mn-cs"/>
              </a:rPr>
              <a:t>,</a:t>
            </a:r>
            <a:r>
              <a:rPr kumimoji="1" lang="en-US" altLang="zh-CN" sz="2800" dirty="0">
                <a:latin typeface="+mn-lt"/>
                <a:ea typeface="+mn-ea"/>
                <a:cs typeface="+mn-cs"/>
              </a:rPr>
              <a:t>’</a:t>
            </a:r>
            <a:r>
              <a:rPr kumimoji="1" lang="en-US" altLang="zh-CN" sz="2800" dirty="0">
                <a:solidFill>
                  <a:srgbClr val="0000CC"/>
                </a:solidFill>
                <a:latin typeface="+mn-lt"/>
                <a:ea typeface="+mn-ea"/>
                <a:cs typeface="+mn-cs"/>
              </a:rPr>
              <a:t>*</a:t>
            </a:r>
            <a:r>
              <a:rPr kumimoji="1" lang="en-US" altLang="zh-CN" sz="2800" dirty="0">
                <a:latin typeface="+mn-lt"/>
                <a:ea typeface="+mn-ea"/>
                <a:cs typeface="+mn-cs"/>
              </a:rPr>
              <a:t>’},</a:t>
            </a:r>
            <a:endParaRPr kumimoji="1" lang="en-US"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r>
              <a:rPr kumimoji="1" lang="en-US" altLang="zh-CN" sz="2800" dirty="0">
                <a:solidFill>
                  <a:srgbClr val="0000CC"/>
                </a:solidFill>
                <a:latin typeface="+mn-lt"/>
                <a:ea typeface="+mn-ea"/>
                <a:cs typeface="+mn-cs"/>
              </a:rPr>
              <a:t>*</a:t>
            </a:r>
            <a:r>
              <a:rPr kumimoji="1" lang="en-US" altLang="zh-CN" sz="2800" dirty="0">
                <a:latin typeface="+mn-lt"/>
                <a:ea typeface="+mn-ea"/>
                <a:cs typeface="+mn-cs"/>
              </a:rPr>
              <a:t>’</a:t>
            </a:r>
            <a:r>
              <a:rPr kumimoji="1" lang="en-US" altLang="zh-CN" sz="2800" dirty="0">
                <a:solidFill>
                  <a:srgbClr val="FF0000"/>
                </a:solidFill>
                <a:latin typeface="+mn-lt"/>
                <a:ea typeface="+mn-ea"/>
                <a:cs typeface="+mn-cs"/>
              </a:rPr>
              <a:t>,</a:t>
            </a:r>
            <a:r>
              <a:rPr kumimoji="1" lang="en-US" altLang="zh-CN" sz="2800" dirty="0">
                <a:latin typeface="+mn-lt"/>
                <a:ea typeface="+mn-ea"/>
                <a:cs typeface="+mn-cs"/>
              </a:rPr>
              <a:t>’ ’</a:t>
            </a:r>
            <a:r>
              <a:rPr kumimoji="1" lang="en-US" altLang="zh-CN" sz="2800" dirty="0">
                <a:solidFill>
                  <a:srgbClr val="FF0000"/>
                </a:solidFill>
                <a:latin typeface="+mn-lt"/>
                <a:ea typeface="+mn-ea"/>
                <a:cs typeface="+mn-cs"/>
              </a:rPr>
              <a:t>,</a:t>
            </a:r>
            <a:r>
              <a:rPr kumimoji="1" lang="en-US" altLang="zh-CN" sz="2800" dirty="0">
                <a:latin typeface="+mn-lt"/>
                <a:ea typeface="+mn-ea"/>
                <a:cs typeface="+mn-cs"/>
              </a:rPr>
              <a:t>’ ’</a:t>
            </a:r>
            <a:r>
              <a:rPr kumimoji="1" lang="en-US" altLang="zh-CN" sz="2800" dirty="0">
                <a:solidFill>
                  <a:srgbClr val="FF0000"/>
                </a:solidFill>
                <a:latin typeface="+mn-lt"/>
                <a:ea typeface="+mn-ea"/>
                <a:cs typeface="+mn-cs"/>
              </a:rPr>
              <a:t>,</a:t>
            </a:r>
            <a:r>
              <a:rPr kumimoji="1" lang="en-US" altLang="zh-CN" sz="2800" dirty="0">
                <a:latin typeface="+mn-lt"/>
                <a:ea typeface="+mn-ea"/>
                <a:cs typeface="+mn-cs"/>
              </a:rPr>
              <a:t>’ ’</a:t>
            </a:r>
            <a:r>
              <a:rPr kumimoji="1" lang="en-US" altLang="zh-CN" sz="2800" dirty="0">
                <a:solidFill>
                  <a:srgbClr val="FF0000"/>
                </a:solidFill>
                <a:latin typeface="+mn-lt"/>
                <a:ea typeface="+mn-ea"/>
                <a:cs typeface="+mn-cs"/>
              </a:rPr>
              <a:t>,</a:t>
            </a:r>
            <a:r>
              <a:rPr kumimoji="1" lang="en-US" altLang="zh-CN" sz="2800" dirty="0">
                <a:latin typeface="+mn-lt"/>
                <a:ea typeface="+mn-ea"/>
                <a:cs typeface="+mn-cs"/>
              </a:rPr>
              <a:t>’</a:t>
            </a:r>
            <a:r>
              <a:rPr kumimoji="1" lang="en-US" altLang="zh-CN" sz="2800" dirty="0">
                <a:solidFill>
                  <a:srgbClr val="0000CC"/>
                </a:solidFill>
                <a:latin typeface="+mn-lt"/>
                <a:ea typeface="+mn-ea"/>
                <a:cs typeface="+mn-cs"/>
              </a:rPr>
              <a:t>*</a:t>
            </a:r>
            <a:r>
              <a:rPr kumimoji="1" lang="en-US" altLang="zh-CN" sz="2800" dirty="0">
                <a:latin typeface="+mn-lt"/>
                <a:ea typeface="+mn-ea"/>
                <a:cs typeface="+mn-cs"/>
              </a:rPr>
              <a:t>’},</a:t>
            </a:r>
            <a:endParaRPr kumimoji="1" lang="en-US"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a:t>
            </a:r>
            <a:r>
              <a:rPr kumimoji="1" lang="en-US" altLang="zh-CN" sz="2800" dirty="0">
                <a:solidFill>
                  <a:srgbClr val="FF0000"/>
                </a:solidFill>
                <a:latin typeface="+mn-lt"/>
                <a:ea typeface="+mn-ea"/>
                <a:cs typeface="+mn-cs"/>
              </a:rPr>
              <a:t>,</a:t>
            </a:r>
            <a:r>
              <a:rPr kumimoji="1" lang="en-US" altLang="zh-CN" sz="2800" dirty="0">
                <a:latin typeface="+mn-lt"/>
                <a:ea typeface="+mn-ea"/>
                <a:cs typeface="+mn-cs"/>
              </a:rPr>
              <a:t>’</a:t>
            </a:r>
            <a:r>
              <a:rPr kumimoji="1" lang="en-US" altLang="zh-CN" sz="2800" dirty="0">
                <a:solidFill>
                  <a:srgbClr val="0000CC"/>
                </a:solidFill>
                <a:latin typeface="+mn-lt"/>
                <a:ea typeface="+mn-ea"/>
                <a:cs typeface="+mn-cs"/>
              </a:rPr>
              <a:t>*</a:t>
            </a:r>
            <a:r>
              <a:rPr kumimoji="1" lang="en-US" altLang="zh-CN" sz="2800" dirty="0">
                <a:latin typeface="+mn-lt"/>
                <a:ea typeface="+mn-ea"/>
                <a:cs typeface="+mn-cs"/>
              </a:rPr>
              <a:t>’</a:t>
            </a:r>
            <a:r>
              <a:rPr kumimoji="1" lang="en-US" altLang="zh-CN" sz="2800" dirty="0">
                <a:solidFill>
                  <a:srgbClr val="FF0000"/>
                </a:solidFill>
                <a:latin typeface="+mn-lt"/>
                <a:ea typeface="+mn-ea"/>
                <a:cs typeface="+mn-cs"/>
              </a:rPr>
              <a:t>,</a:t>
            </a:r>
            <a:r>
              <a:rPr kumimoji="1" lang="en-US" altLang="zh-CN" sz="2800" dirty="0">
                <a:latin typeface="+mn-lt"/>
                <a:ea typeface="+mn-ea"/>
                <a:cs typeface="+mn-cs"/>
              </a:rPr>
              <a:t>’ ’</a:t>
            </a:r>
            <a:r>
              <a:rPr kumimoji="1" lang="en-US" altLang="zh-CN" sz="2800" dirty="0">
                <a:solidFill>
                  <a:srgbClr val="FF0000"/>
                </a:solidFill>
                <a:latin typeface="+mn-lt"/>
                <a:ea typeface="+mn-ea"/>
                <a:cs typeface="+mn-cs"/>
              </a:rPr>
              <a:t>,</a:t>
            </a:r>
            <a:r>
              <a:rPr kumimoji="1" lang="en-US" altLang="zh-CN" sz="2800" dirty="0">
                <a:latin typeface="+mn-lt"/>
                <a:ea typeface="+mn-ea"/>
                <a:cs typeface="+mn-cs"/>
              </a:rPr>
              <a:t>’</a:t>
            </a:r>
            <a:r>
              <a:rPr kumimoji="1" lang="en-US" altLang="zh-CN" sz="2800" dirty="0">
                <a:solidFill>
                  <a:srgbClr val="0000CC"/>
                </a:solidFill>
                <a:latin typeface="+mn-lt"/>
                <a:ea typeface="+mn-ea"/>
                <a:cs typeface="+mn-cs"/>
              </a:rPr>
              <a:t>*</a:t>
            </a:r>
            <a:r>
              <a:rPr kumimoji="1" lang="en-US" altLang="zh-CN" sz="2800" dirty="0">
                <a:latin typeface="+mn-lt"/>
                <a:ea typeface="+mn-ea"/>
                <a:cs typeface="+mn-cs"/>
              </a:rPr>
              <a:t>’},</a:t>
            </a:r>
            <a:endParaRPr kumimoji="1" lang="en-US"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a:t>
            </a:r>
            <a:r>
              <a:rPr kumimoji="1" lang="en-US" altLang="zh-CN" sz="2800" dirty="0">
                <a:solidFill>
                  <a:srgbClr val="FF0000"/>
                </a:solidFill>
                <a:latin typeface="+mn-lt"/>
                <a:ea typeface="+mn-ea"/>
                <a:cs typeface="+mn-cs"/>
              </a:rPr>
              <a:t>,</a:t>
            </a:r>
            <a:r>
              <a:rPr kumimoji="1" lang="en-US" altLang="zh-CN" sz="2800" dirty="0">
                <a:latin typeface="+mn-lt"/>
                <a:ea typeface="+mn-ea"/>
                <a:cs typeface="+mn-cs"/>
              </a:rPr>
              <a:t>’ </a:t>
            </a:r>
            <a:r>
              <a:rPr kumimoji="1" lang="en-US" altLang="zh-CN" sz="2800" dirty="0">
                <a:solidFill>
                  <a:srgbClr val="0000CC"/>
                </a:solidFill>
                <a:latin typeface="+mn-lt"/>
                <a:ea typeface="+mn-ea"/>
                <a:cs typeface="+mn-cs"/>
              </a:rPr>
              <a:t>’,’*’}</a:t>
            </a:r>
            <a:r>
              <a:rPr kumimoji="1" lang="en-US" altLang="zh-CN" sz="2800" dirty="0">
                <a:latin typeface="+mn-lt"/>
                <a:ea typeface="+mn-ea"/>
                <a:cs typeface="+mn-cs"/>
              </a:rPr>
              <a:t>  };</a:t>
            </a:r>
            <a:endParaRPr kumimoji="1" lang="en-US" altLang="zh-CN" sz="2800" dirty="0">
              <a:latin typeface="+mn-lt"/>
              <a:ea typeface="+mn-ea"/>
              <a:cs typeface="+mn-cs"/>
            </a:endParaRPr>
          </a:p>
        </p:txBody>
      </p:sp>
      <p:sp>
        <p:nvSpPr>
          <p:cNvPr id="5" name="Rectangle 2"/>
          <p:cNvSpPr>
            <a:spLocks noGrp="1" noChangeArrowheads="1"/>
          </p:cNvSpPr>
          <p:nvPr>
            <p:ph type="title"/>
          </p:nvPr>
        </p:nvSpPr>
        <p:spPr>
          <a:xfrm>
            <a:off x="1809750" y="598647"/>
            <a:ext cx="8643938" cy="829945"/>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6.3.2</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字符数组的初始化</a:t>
            </a:r>
            <a:endParaRPr kumimoji="1" lang="zh-CN" altLang="en-US"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51204"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51205"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pic>
        <p:nvPicPr>
          <p:cNvPr id="51206" name="图片 5"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Rectangle 3"/>
          <p:cNvSpPr>
            <a:spLocks noGrp="1"/>
          </p:cNvSpPr>
          <p:nvPr>
            <p:ph idx="1"/>
          </p:nvPr>
        </p:nvSpPr>
        <p:spPr>
          <a:xfrm>
            <a:off x="2238375" y="1643063"/>
            <a:ext cx="7643813" cy="3643312"/>
          </a:xfrm>
        </p:spPr>
        <p:txBody>
          <a:bodyPr vert="horz" wrap="square" lIns="91440" tIns="45720" rIns="91440" bIns="45720" anchor="t" anchorCtr="0"/>
          <a:p>
            <a:pPr>
              <a:buFont typeface="Wingdings" panose="05000000000000000000" pitchFamily="2" charset="2"/>
              <a:buNone/>
            </a:pPr>
            <a:r>
              <a:rPr kumimoji="1" lang="zh-CN" altLang="en-US" dirty="0">
                <a:latin typeface="+mn-lt"/>
                <a:ea typeface="+mn-ea"/>
                <a:cs typeface="+mn-cs"/>
              </a:rPr>
              <a:t>例</a:t>
            </a:r>
            <a:r>
              <a:rPr kumimoji="1" lang="en-US" altLang="zh-CN" dirty="0">
                <a:latin typeface="+mn-lt"/>
                <a:ea typeface="+mn-ea"/>
                <a:cs typeface="+mn-cs"/>
              </a:rPr>
              <a:t>6.6 </a:t>
            </a:r>
            <a:r>
              <a:rPr kumimoji="1" lang="zh-CN" altLang="zh-CN" dirty="0">
                <a:latin typeface="+mn-lt"/>
                <a:ea typeface="+mn-ea"/>
                <a:cs typeface="+mn-cs"/>
              </a:rPr>
              <a:t>输出一个已知的字符串。</a:t>
            </a:r>
            <a:endParaRPr kumimoji="1" lang="en-US" altLang="zh-CN" dirty="0">
              <a:latin typeface="+mn-lt"/>
              <a:ea typeface="+mn-ea"/>
              <a:cs typeface="+mn-cs"/>
            </a:endParaRPr>
          </a:p>
          <a:p>
            <a:r>
              <a:rPr kumimoji="1" lang="zh-CN" altLang="zh-CN" dirty="0">
                <a:latin typeface="+mn-lt"/>
                <a:ea typeface="+mn-ea"/>
                <a:cs typeface="+mn-cs"/>
              </a:rPr>
              <a:t>解题思路：</a:t>
            </a:r>
            <a:endParaRPr kumimoji="1" lang="en-US" altLang="zh-CN" dirty="0">
              <a:latin typeface="+mn-lt"/>
              <a:ea typeface="+mn-ea"/>
              <a:cs typeface="+mn-cs"/>
            </a:endParaRPr>
          </a:p>
          <a:p>
            <a:pPr lvl="1"/>
            <a:r>
              <a:rPr kumimoji="1" lang="zh-CN" altLang="zh-CN" sz="3200" dirty="0">
                <a:latin typeface="+mn-lt"/>
                <a:ea typeface="+mn-ea"/>
              </a:rPr>
              <a:t>定义一个字符数组，并用“初始化列表”对其赋以初值</a:t>
            </a:r>
            <a:endParaRPr kumimoji="1" lang="en-US" altLang="zh-CN" sz="3200" dirty="0">
              <a:latin typeface="+mn-lt"/>
              <a:ea typeface="+mn-ea"/>
            </a:endParaRPr>
          </a:p>
          <a:p>
            <a:pPr lvl="1"/>
            <a:r>
              <a:rPr kumimoji="1" lang="zh-CN" altLang="zh-CN" sz="3200" dirty="0">
                <a:latin typeface="+mn-lt"/>
                <a:ea typeface="+mn-ea"/>
              </a:rPr>
              <a:t>用循环逐个输出此字符数组中的字符</a:t>
            </a:r>
            <a:endParaRPr kumimoji="1" lang="zh-CN" altLang="zh-CN" sz="3200" dirty="0">
              <a:latin typeface="+mn-lt"/>
              <a:ea typeface="+mn-ea"/>
            </a:endParaRPr>
          </a:p>
        </p:txBody>
      </p:sp>
      <p:sp>
        <p:nvSpPr>
          <p:cNvPr id="5" name="Rectangle 2"/>
          <p:cNvSpPr>
            <a:spLocks noGrp="1" noChangeArrowheads="1"/>
          </p:cNvSpPr>
          <p:nvPr>
            <p:ph type="title"/>
          </p:nvPr>
        </p:nvSpPr>
        <p:spPr>
          <a:xfrm>
            <a:off x="1809750" y="629444"/>
            <a:ext cx="8643938"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6.3.3</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怎样引用字符数组中的元素</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52228"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52229"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pic>
        <p:nvPicPr>
          <p:cNvPr id="52230" name="图片 5"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9">
                                            <p:txEl>
                                              <p:charRg st="17" end="23"/>
                                            </p:txEl>
                                          </p:spTgt>
                                        </p:tgtEl>
                                        <p:attrNameLst>
                                          <p:attrName>style.visibility</p:attrName>
                                        </p:attrNameLst>
                                      </p:cBhvr>
                                      <p:to>
                                        <p:strVal val="visible"/>
                                      </p:to>
                                    </p:set>
                                    <p:animEffect transition="in" filter="blinds(horizontal)">
                                      <p:cBhvr>
                                        <p:cTn id="7" dur="500"/>
                                        <p:tgtEl>
                                          <p:spTgt spid="9219">
                                            <p:txEl>
                                              <p:charRg st="17" end="23"/>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9219">
                                            <p:txEl>
                                              <p:charRg st="23" end="48"/>
                                            </p:txEl>
                                          </p:spTgt>
                                        </p:tgtEl>
                                        <p:attrNameLst>
                                          <p:attrName>style.visibility</p:attrName>
                                        </p:attrNameLst>
                                      </p:cBhvr>
                                      <p:to>
                                        <p:strVal val="visible"/>
                                      </p:to>
                                    </p:set>
                                    <p:animEffect transition="in" filter="blinds(horizontal)">
                                      <p:cBhvr>
                                        <p:cTn id="10" dur="500"/>
                                        <p:tgtEl>
                                          <p:spTgt spid="9219">
                                            <p:txEl>
                                              <p:charRg st="23" end="48"/>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9219">
                                            <p:txEl>
                                              <p:charRg st="48" end="65"/>
                                            </p:txEl>
                                          </p:spTgt>
                                        </p:tgtEl>
                                        <p:attrNameLst>
                                          <p:attrName>style.visibility</p:attrName>
                                        </p:attrNameLst>
                                      </p:cBhvr>
                                      <p:to>
                                        <p:strVal val="visible"/>
                                      </p:to>
                                    </p:set>
                                    <p:animEffect transition="in" filter="blinds(horizontal)">
                                      <p:cBhvr>
                                        <p:cTn id="13" dur="500"/>
                                        <p:tgtEl>
                                          <p:spTgt spid="9219">
                                            <p:txEl>
                                              <p:charRg st="48" end="6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Rectangle 3"/>
          <p:cNvSpPr>
            <a:spLocks noGrp="1"/>
          </p:cNvSpPr>
          <p:nvPr>
            <p:ph idx="1"/>
          </p:nvPr>
        </p:nvSpPr>
        <p:spPr>
          <a:xfrm>
            <a:off x="2524125" y="1928813"/>
            <a:ext cx="6858000" cy="2857500"/>
          </a:xfrm>
        </p:spPr>
        <p:txBody>
          <a:bodyPr vert="horz" wrap="square" lIns="91440" tIns="45720" rIns="91440" bIns="45720" anchor="t" anchorCtr="0"/>
          <a:p>
            <a:pPr eaLnBrk="1" hangingPunct="1">
              <a:spcBef>
                <a:spcPct val="50000"/>
              </a:spcBef>
              <a:buFont typeface="Wingdings" panose="05000000000000000000" pitchFamily="2" charset="2"/>
              <a:buNone/>
            </a:pPr>
            <a:r>
              <a:rPr kumimoji="1" lang="en-US" altLang="zh-CN" sz="3600" dirty="0">
                <a:latin typeface="+mn-lt"/>
                <a:ea typeface="+mn-ea"/>
                <a:cs typeface="+mn-cs"/>
                <a:hlinkClick r:id="rId1" action="ppaction://hlinksldjump"/>
              </a:rPr>
              <a:t>6.1 </a:t>
            </a:r>
            <a:r>
              <a:rPr kumimoji="1" lang="zh-CN" altLang="zh-CN" sz="3600" dirty="0">
                <a:latin typeface="+mn-lt"/>
                <a:ea typeface="+mn-ea"/>
                <a:cs typeface="+mn-cs"/>
                <a:hlinkClick r:id="rId1" action="ppaction://hlinksldjump"/>
              </a:rPr>
              <a:t>怎样定义和引用一维数组</a:t>
            </a:r>
            <a:endParaRPr kumimoji="1" lang="en-US" altLang="zh-CN" sz="3600" dirty="0">
              <a:latin typeface="+mn-lt"/>
              <a:ea typeface="+mn-ea"/>
              <a:cs typeface="+mn-cs"/>
            </a:endParaRPr>
          </a:p>
          <a:p>
            <a:pPr eaLnBrk="1" hangingPunct="1">
              <a:spcBef>
                <a:spcPct val="50000"/>
              </a:spcBef>
              <a:buFont typeface="Wingdings" panose="05000000000000000000" pitchFamily="2" charset="2"/>
              <a:buNone/>
            </a:pPr>
            <a:r>
              <a:rPr kumimoji="1" lang="en-US" altLang="zh-CN" sz="3600" dirty="0">
                <a:latin typeface="+mn-lt"/>
                <a:ea typeface="+mn-ea"/>
                <a:cs typeface="+mn-cs"/>
                <a:hlinkClick r:id="rId2" action="ppaction://hlinksldjump"/>
              </a:rPr>
              <a:t>6.2 </a:t>
            </a:r>
            <a:r>
              <a:rPr kumimoji="1" lang="zh-CN" altLang="zh-CN" sz="3600" dirty="0">
                <a:latin typeface="+mn-lt"/>
                <a:ea typeface="+mn-ea"/>
                <a:cs typeface="+mn-cs"/>
                <a:hlinkClick r:id="rId2" action="ppaction://hlinksldjump"/>
              </a:rPr>
              <a:t>怎样定义和引用二维数组</a:t>
            </a:r>
            <a:endParaRPr kumimoji="1" lang="en-US" altLang="zh-CN" sz="3600" dirty="0">
              <a:latin typeface="+mn-lt"/>
              <a:ea typeface="+mn-ea"/>
              <a:cs typeface="+mn-cs"/>
            </a:endParaRPr>
          </a:p>
          <a:p>
            <a:pPr eaLnBrk="1" hangingPunct="1">
              <a:spcBef>
                <a:spcPct val="50000"/>
              </a:spcBef>
              <a:buFont typeface="Wingdings" panose="05000000000000000000" pitchFamily="2" charset="2"/>
              <a:buNone/>
            </a:pPr>
            <a:r>
              <a:rPr kumimoji="1" lang="en-US" altLang="zh-CN" sz="3600" dirty="0">
                <a:latin typeface="+mn-lt"/>
                <a:ea typeface="+mn-ea"/>
                <a:cs typeface="+mn-cs"/>
                <a:hlinkClick r:id="rId3" action="ppaction://hlinksldjump"/>
              </a:rPr>
              <a:t>6.3 </a:t>
            </a:r>
            <a:r>
              <a:rPr kumimoji="1" lang="zh-CN" altLang="zh-CN" sz="3600" dirty="0">
                <a:latin typeface="+mn-lt"/>
                <a:ea typeface="+mn-ea"/>
                <a:cs typeface="+mn-cs"/>
                <a:hlinkClick r:id="rId3" action="ppaction://hlinksldjump"/>
              </a:rPr>
              <a:t>字符数组</a:t>
            </a:r>
            <a:endParaRPr kumimoji="1" lang="en-US" altLang="zh-CN" sz="3600" dirty="0">
              <a:latin typeface="+mn-lt"/>
              <a:ea typeface="+mn-ea"/>
              <a:cs typeface="+mn-cs"/>
            </a:endParaRPr>
          </a:p>
        </p:txBody>
      </p:sp>
    </p:spTree>
  </p:cSld>
  <p:clrMapOvr>
    <a:masterClrMapping/>
  </p:clrMapOvr>
  <p:transition spd="med">
    <p:blinds/>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Rectangle 3"/>
          <p:cNvSpPr>
            <a:spLocks noGrp="1"/>
          </p:cNvSpPr>
          <p:nvPr>
            <p:ph idx="1"/>
          </p:nvPr>
        </p:nvSpPr>
        <p:spPr>
          <a:xfrm>
            <a:off x="2238375" y="1428750"/>
            <a:ext cx="7643813" cy="5214938"/>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char c[15]={'I',' ','a','m',' ','a',</a:t>
            </a:r>
            <a:endParaRPr kumimoji="1" lang="en-US"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','s','t','u','d','e','n','t','.'};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for(i=0;i&lt;15;i++)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printf("%c",c[i]);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p:txBody>
      </p:sp>
      <p:sp>
        <p:nvSpPr>
          <p:cNvPr id="5" name="Rectangle 2"/>
          <p:cNvSpPr>
            <a:spLocks noGrp="1" noChangeArrowheads="1"/>
          </p:cNvSpPr>
          <p:nvPr>
            <p:ph type="title"/>
          </p:nvPr>
        </p:nvSpPr>
        <p:spPr>
          <a:xfrm>
            <a:off x="1809750" y="629444"/>
            <a:ext cx="8643938"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6.3.3</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怎样引用字符数组中的元素</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53252"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53253"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pic>
        <p:nvPicPr>
          <p:cNvPr id="70658" name="Picture 2" descr="pic6-6"/>
          <p:cNvPicPr>
            <a:picLocks noChangeAspect="1"/>
          </p:cNvPicPr>
          <p:nvPr/>
        </p:nvPicPr>
        <p:blipFill>
          <a:blip r:embed="rId1"/>
          <a:stretch>
            <a:fillRect/>
          </a:stretch>
        </p:blipFill>
        <p:spPr>
          <a:xfrm>
            <a:off x="6024563" y="5500688"/>
            <a:ext cx="4324350" cy="571500"/>
          </a:xfrm>
          <a:prstGeom prst="rect">
            <a:avLst/>
          </a:prstGeom>
          <a:noFill/>
          <a:ln w="9525">
            <a:noFill/>
          </a:ln>
        </p:spPr>
      </p:pic>
      <p:pic>
        <p:nvPicPr>
          <p:cNvPr id="53255" name="图片 6" descr="Untitled2.png">
            <a:hlinkClick r:id="rId2" action="ppaction://hlinksldjump"/>
          </p:cNvPr>
          <p:cNvPicPr>
            <a:picLocks noChangeAspect="1"/>
          </p:cNvPicPr>
          <p:nvPr/>
        </p:nvPicPr>
        <p:blipFill>
          <a:blip r:embed="rId3"/>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0658"/>
                                        </p:tgtEl>
                                        <p:attrNameLst>
                                          <p:attrName>style.visibility</p:attrName>
                                        </p:attrNameLst>
                                      </p:cBhvr>
                                      <p:to>
                                        <p:strVal val="visible"/>
                                      </p:to>
                                    </p:set>
                                    <p:animEffect transition="in" filter="blinds(horizontal)">
                                      <p:cBhvr>
                                        <p:cTn id="7" dur="500"/>
                                        <p:tgtEl>
                                          <p:spTgt spid="706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Rectangle 3"/>
          <p:cNvSpPr>
            <a:spLocks noGrp="1"/>
          </p:cNvSpPr>
          <p:nvPr>
            <p:ph idx="1"/>
          </p:nvPr>
        </p:nvSpPr>
        <p:spPr>
          <a:xfrm>
            <a:off x="2238375" y="1643063"/>
            <a:ext cx="7643813" cy="4143375"/>
          </a:xfrm>
        </p:spPr>
        <p:txBody>
          <a:bodyPr vert="horz" wrap="square" lIns="91440" tIns="45720" rIns="91440" bIns="45720" anchor="t" anchorCtr="0"/>
          <a:p>
            <a:pPr>
              <a:buFont typeface="Wingdings" panose="05000000000000000000" pitchFamily="2" charset="2"/>
              <a:buNone/>
            </a:pPr>
            <a:r>
              <a:rPr kumimoji="1" lang="zh-CN" altLang="en-US" dirty="0">
                <a:latin typeface="+mn-lt"/>
                <a:ea typeface="+mn-ea"/>
                <a:cs typeface="+mn-cs"/>
              </a:rPr>
              <a:t>例</a:t>
            </a:r>
            <a:r>
              <a:rPr kumimoji="1" lang="en-US" altLang="zh-CN" dirty="0">
                <a:latin typeface="+mn-lt"/>
                <a:ea typeface="+mn-ea"/>
                <a:cs typeface="+mn-cs"/>
              </a:rPr>
              <a:t>6.7  </a:t>
            </a:r>
            <a:r>
              <a:rPr kumimoji="1" lang="zh-CN" altLang="zh-CN" dirty="0">
                <a:latin typeface="+mn-lt"/>
                <a:ea typeface="+mn-ea"/>
                <a:cs typeface="+mn-cs"/>
              </a:rPr>
              <a:t>输出一个菱形图。</a:t>
            </a:r>
            <a:endParaRPr kumimoji="1" lang="en-US" altLang="zh-CN" dirty="0">
              <a:latin typeface="+mn-lt"/>
              <a:ea typeface="+mn-ea"/>
              <a:cs typeface="+mn-cs"/>
            </a:endParaRPr>
          </a:p>
          <a:p>
            <a:r>
              <a:rPr kumimoji="1" lang="zh-CN" altLang="zh-CN" dirty="0">
                <a:latin typeface="+mn-lt"/>
                <a:ea typeface="+mn-ea"/>
                <a:cs typeface="+mn-cs"/>
              </a:rPr>
              <a:t>解题思路：</a:t>
            </a:r>
            <a:endParaRPr kumimoji="1" lang="en-US" altLang="zh-CN" dirty="0">
              <a:latin typeface="+mn-lt"/>
              <a:ea typeface="+mn-ea"/>
              <a:cs typeface="+mn-cs"/>
            </a:endParaRPr>
          </a:p>
          <a:p>
            <a:pPr lvl="1"/>
            <a:r>
              <a:rPr kumimoji="1" lang="zh-CN" altLang="zh-CN" sz="3200" dirty="0">
                <a:latin typeface="+mn-lt"/>
                <a:ea typeface="+mn-ea"/>
              </a:rPr>
              <a:t>定义一个字符型的二维数组，用“初始化列表”进行初始化</a:t>
            </a:r>
            <a:endParaRPr kumimoji="1" lang="en-US" altLang="zh-CN" sz="3200" dirty="0">
              <a:latin typeface="+mn-lt"/>
              <a:ea typeface="+mn-ea"/>
            </a:endParaRPr>
          </a:p>
          <a:p>
            <a:pPr lvl="1"/>
            <a:r>
              <a:rPr kumimoji="1" lang="zh-CN" altLang="zh-CN" sz="3200" dirty="0">
                <a:latin typeface="+mn-lt"/>
                <a:ea typeface="+mn-ea"/>
              </a:rPr>
              <a:t>用嵌套的</a:t>
            </a:r>
            <a:r>
              <a:rPr kumimoji="1" lang="en-US" altLang="zh-CN" sz="3200" dirty="0">
                <a:latin typeface="+mn-lt"/>
                <a:ea typeface="+mn-ea"/>
              </a:rPr>
              <a:t>for</a:t>
            </a:r>
            <a:r>
              <a:rPr kumimoji="1" lang="zh-CN" altLang="zh-CN" sz="3200" dirty="0">
                <a:latin typeface="+mn-lt"/>
                <a:ea typeface="+mn-ea"/>
              </a:rPr>
              <a:t>循环输出字符数组中的所有元素。</a:t>
            </a:r>
            <a:endParaRPr kumimoji="1" lang="zh-CN" altLang="zh-CN" sz="3200" dirty="0">
              <a:latin typeface="+mn-lt"/>
              <a:ea typeface="+mn-ea"/>
            </a:endParaRPr>
          </a:p>
        </p:txBody>
      </p:sp>
      <p:sp>
        <p:nvSpPr>
          <p:cNvPr id="5" name="Rectangle 2"/>
          <p:cNvSpPr>
            <a:spLocks noGrp="1" noChangeArrowheads="1"/>
          </p:cNvSpPr>
          <p:nvPr>
            <p:ph type="title"/>
          </p:nvPr>
        </p:nvSpPr>
        <p:spPr>
          <a:xfrm>
            <a:off x="1809750" y="629444"/>
            <a:ext cx="8643938"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6.3.3</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怎样引用字符数组中的元素</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54276"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54277"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pic>
        <p:nvPicPr>
          <p:cNvPr id="54278" name="图片 5"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9219">
                                            <p:txEl>
                                              <p:charRg st="15" end="21"/>
                                            </p:txEl>
                                          </p:spTgt>
                                        </p:tgtEl>
                                        <p:attrNameLst>
                                          <p:attrName>style.visibility</p:attrName>
                                        </p:attrNameLst>
                                      </p:cBhvr>
                                      <p:to>
                                        <p:strVal val="visible"/>
                                      </p:to>
                                    </p:set>
                                    <p:animEffect transition="in" filter="blinds(horizontal)">
                                      <p:cBhvr>
                                        <p:cTn id="7" dur="500"/>
                                        <p:tgtEl>
                                          <p:spTgt spid="9219">
                                            <p:txEl>
                                              <p:charRg st="15" end="21"/>
                                            </p:txEl>
                                          </p:spTgt>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219">
                                            <p:txEl>
                                              <p:charRg st="21" end="48"/>
                                            </p:txEl>
                                          </p:spTgt>
                                        </p:tgtEl>
                                        <p:attrNameLst>
                                          <p:attrName>style.visibility</p:attrName>
                                        </p:attrNameLst>
                                      </p:cBhvr>
                                      <p:to>
                                        <p:strVal val="visible"/>
                                      </p:to>
                                    </p:set>
                                    <p:animEffect transition="in" filter="blinds(horizontal)">
                                      <p:cBhvr>
                                        <p:cTn id="11" dur="500"/>
                                        <p:tgtEl>
                                          <p:spTgt spid="9219">
                                            <p:txEl>
                                              <p:charRg st="21" end="48"/>
                                            </p:txEl>
                                          </p:spTgt>
                                        </p:tgtEl>
                                      </p:cBhvr>
                                    </p:animEffect>
                                  </p:childTnLst>
                                </p:cTn>
                              </p:par>
                            </p:childTnLst>
                          </p:cTn>
                        </p:par>
                        <p:par>
                          <p:cTn id="12" fill="hold">
                            <p:stCondLst>
                              <p:cond delay="1000"/>
                            </p:stCondLst>
                            <p:childTnLst>
                              <p:par>
                                <p:cTn id="13" presetID="3" presetClass="entr" presetSubtype="10" fill="hold" nodeType="afterEffect">
                                  <p:stCondLst>
                                    <p:cond delay="0"/>
                                  </p:stCondLst>
                                  <p:childTnLst>
                                    <p:set>
                                      <p:cBhvr>
                                        <p:cTn id="14" dur="1" fill="hold">
                                          <p:stCondLst>
                                            <p:cond delay="0"/>
                                          </p:stCondLst>
                                        </p:cTn>
                                        <p:tgtEl>
                                          <p:spTgt spid="9219">
                                            <p:txEl>
                                              <p:charRg st="48" end="71"/>
                                            </p:txEl>
                                          </p:spTgt>
                                        </p:tgtEl>
                                        <p:attrNameLst>
                                          <p:attrName>style.visibility</p:attrName>
                                        </p:attrNameLst>
                                      </p:cBhvr>
                                      <p:to>
                                        <p:strVal val="visible"/>
                                      </p:to>
                                    </p:set>
                                    <p:animEffect transition="in" filter="blinds(horizontal)">
                                      <p:cBhvr>
                                        <p:cTn id="15" dur="500"/>
                                        <p:tgtEl>
                                          <p:spTgt spid="9219">
                                            <p:txEl>
                                              <p:charRg st="48" end="7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Rectangle 3"/>
          <p:cNvSpPr>
            <a:spLocks noGrp="1"/>
          </p:cNvSpPr>
          <p:nvPr>
            <p:ph idx="1"/>
          </p:nvPr>
        </p:nvSpPr>
        <p:spPr>
          <a:xfrm>
            <a:off x="2166938" y="500063"/>
            <a:ext cx="8072437" cy="6143625"/>
          </a:xfrm>
        </p:spPr>
        <p:txBody>
          <a:bodyPr vert="horz" wrap="square" lIns="91440" tIns="45720" rIns="91440" bIns="45720" anchor="t" anchorCtr="0"/>
          <a:p>
            <a:pPr>
              <a:lnSpc>
                <a:spcPts val="3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char diamond[][5]={{' ',' ','*'},</a:t>
            </a:r>
            <a:endParaRPr kumimoji="1" lang="en-US"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 ','*',' ','*'},{'*',' ',' ',' ','*'},</a:t>
            </a:r>
            <a:endParaRPr kumimoji="1" lang="en-US"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 ','*',' ','*'},{' ','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int i,j;</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for (i=0;i&lt;5;i++)</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{for (j=0;j&lt;5;j++)</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printf("%c",diamond[i][j]);</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printf("\n");</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p:txBody>
      </p:sp>
      <p:sp>
        <p:nvSpPr>
          <p:cNvPr id="55299"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55300"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pic>
        <p:nvPicPr>
          <p:cNvPr id="71682" name="Picture 2"/>
          <p:cNvPicPr>
            <a:picLocks noChangeAspect="1"/>
          </p:cNvPicPr>
          <p:nvPr/>
        </p:nvPicPr>
        <p:blipFill>
          <a:blip r:embed="rId1"/>
          <a:stretch>
            <a:fillRect/>
          </a:stretch>
        </p:blipFill>
        <p:spPr>
          <a:xfrm>
            <a:off x="9024938" y="3714750"/>
            <a:ext cx="1428750" cy="2408238"/>
          </a:xfrm>
          <a:prstGeom prst="rect">
            <a:avLst/>
          </a:prstGeom>
          <a:noFill/>
          <a:ln w="9525">
            <a:noFill/>
          </a:ln>
        </p:spPr>
      </p:pic>
      <p:pic>
        <p:nvPicPr>
          <p:cNvPr id="55302" name="图片 5" descr="Untitled2.png">
            <a:hlinkClick r:id="rId2" action="ppaction://hlinksldjump"/>
          </p:cNvPr>
          <p:cNvPicPr>
            <a:picLocks noChangeAspect="1"/>
          </p:cNvPicPr>
          <p:nvPr/>
        </p:nvPicPr>
        <p:blipFill>
          <a:blip r:embed="rId3"/>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1682"/>
                                        </p:tgtEl>
                                        <p:attrNameLst>
                                          <p:attrName>style.visibility</p:attrName>
                                        </p:attrNameLst>
                                      </p:cBhvr>
                                      <p:to>
                                        <p:strVal val="visible"/>
                                      </p:to>
                                    </p:set>
                                    <p:animEffect transition="in" filter="blinds(horizontal)">
                                      <p:cBhvr>
                                        <p:cTn id="7" dur="500"/>
                                        <p:tgtEl>
                                          <p:spTgt spid="716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Rectangle 3"/>
          <p:cNvSpPr>
            <a:spLocks noGrp="1"/>
          </p:cNvSpPr>
          <p:nvPr>
            <p:ph idx="1"/>
          </p:nvPr>
        </p:nvSpPr>
        <p:spPr>
          <a:xfrm>
            <a:off x="2238375" y="1643063"/>
            <a:ext cx="7643813" cy="4500562"/>
          </a:xfrm>
        </p:spPr>
        <p:txBody>
          <a:bodyPr vert="horz" wrap="square" lIns="91440" tIns="45720" rIns="91440" bIns="45720" anchor="t" anchorCtr="0"/>
          <a:p>
            <a:r>
              <a:rPr kumimoji="1" lang="zh-CN" altLang="zh-CN" dirty="0">
                <a:latin typeface="+mn-lt"/>
                <a:ea typeface="+mn-ea"/>
                <a:cs typeface="+mn-cs"/>
              </a:rPr>
              <a:t>在</a:t>
            </a:r>
            <a:r>
              <a:rPr kumimoji="1" lang="en-US" altLang="zh-CN" dirty="0">
                <a:latin typeface="+mn-lt"/>
                <a:ea typeface="+mn-ea"/>
                <a:cs typeface="+mn-cs"/>
              </a:rPr>
              <a:t>C</a:t>
            </a:r>
            <a:r>
              <a:rPr kumimoji="1" lang="zh-CN" altLang="zh-CN" dirty="0">
                <a:latin typeface="+mn-lt"/>
                <a:ea typeface="+mn-ea"/>
                <a:cs typeface="+mn-cs"/>
              </a:rPr>
              <a:t>语言中，是将字符串作为</a:t>
            </a:r>
            <a:r>
              <a:rPr kumimoji="1" lang="zh-CN" altLang="zh-CN" dirty="0">
                <a:solidFill>
                  <a:srgbClr val="0000CC"/>
                </a:solidFill>
                <a:latin typeface="+mn-lt"/>
                <a:ea typeface="+mn-ea"/>
                <a:cs typeface="+mn-cs"/>
              </a:rPr>
              <a:t>字符数组</a:t>
            </a:r>
            <a:r>
              <a:rPr kumimoji="1" lang="zh-CN" altLang="zh-CN" dirty="0">
                <a:latin typeface="+mn-lt"/>
                <a:ea typeface="+mn-ea"/>
                <a:cs typeface="+mn-cs"/>
              </a:rPr>
              <a:t>来处理的</a:t>
            </a:r>
            <a:endParaRPr kumimoji="1" lang="en-US" altLang="zh-CN" dirty="0">
              <a:latin typeface="+mn-lt"/>
              <a:ea typeface="+mn-ea"/>
              <a:cs typeface="+mn-cs"/>
            </a:endParaRPr>
          </a:p>
          <a:p>
            <a:r>
              <a:rPr kumimoji="1" lang="zh-CN" altLang="zh-CN" dirty="0">
                <a:latin typeface="+mn-lt"/>
                <a:ea typeface="+mn-ea"/>
                <a:cs typeface="+mn-cs"/>
              </a:rPr>
              <a:t>关心的是字符串的</a:t>
            </a:r>
            <a:r>
              <a:rPr kumimoji="1" lang="zh-CN" altLang="zh-CN" dirty="0">
                <a:solidFill>
                  <a:srgbClr val="0000CC"/>
                </a:solidFill>
                <a:latin typeface="+mn-lt"/>
                <a:ea typeface="+mn-ea"/>
                <a:cs typeface="+mn-cs"/>
              </a:rPr>
              <a:t>有效长度</a:t>
            </a:r>
            <a:r>
              <a:rPr kumimoji="1" lang="zh-CN" altLang="zh-CN" dirty="0">
                <a:latin typeface="+mn-lt"/>
                <a:ea typeface="+mn-ea"/>
                <a:cs typeface="+mn-cs"/>
              </a:rPr>
              <a:t>而不是字符数组的长度</a:t>
            </a:r>
            <a:endParaRPr kumimoji="1" lang="en-US" altLang="zh-CN" dirty="0">
              <a:latin typeface="+mn-lt"/>
              <a:ea typeface="+mn-ea"/>
              <a:cs typeface="+mn-cs"/>
            </a:endParaRPr>
          </a:p>
          <a:p>
            <a:r>
              <a:rPr kumimoji="1" lang="zh-CN" altLang="zh-CN" dirty="0">
                <a:latin typeface="+mn-lt"/>
                <a:ea typeface="+mn-ea"/>
                <a:cs typeface="+mn-cs"/>
              </a:rPr>
              <a:t>为了测定字符串的实际长度，</a:t>
            </a:r>
            <a:r>
              <a:rPr kumimoji="1" lang="en-US" altLang="zh-CN" dirty="0">
                <a:latin typeface="+mn-lt"/>
                <a:ea typeface="+mn-ea"/>
                <a:cs typeface="+mn-cs"/>
              </a:rPr>
              <a:t>C</a:t>
            </a:r>
            <a:r>
              <a:rPr kumimoji="1" lang="zh-CN" altLang="zh-CN" dirty="0">
                <a:latin typeface="+mn-lt"/>
                <a:ea typeface="+mn-ea"/>
                <a:cs typeface="+mn-cs"/>
              </a:rPr>
              <a:t>语言规定了字符串结束标志</a:t>
            </a:r>
            <a:r>
              <a:rPr kumimoji="1" lang="en-US" altLang="zh-CN" dirty="0">
                <a:solidFill>
                  <a:srgbClr val="FF0000"/>
                </a:solidFill>
                <a:latin typeface="+mn-lt"/>
                <a:ea typeface="+mn-ea"/>
                <a:cs typeface="+mn-cs"/>
              </a:rPr>
              <a:t>’\0’</a:t>
            </a:r>
            <a:endParaRPr kumimoji="1" lang="zh-CN" altLang="zh-CN" dirty="0">
              <a:solidFill>
                <a:srgbClr val="FF0000"/>
              </a:solidFill>
              <a:latin typeface="+mn-lt"/>
              <a:ea typeface="+mn-ea"/>
              <a:cs typeface="+mn-cs"/>
            </a:endParaRPr>
          </a:p>
        </p:txBody>
      </p:sp>
      <p:sp>
        <p:nvSpPr>
          <p:cNvPr id="5" name="Rectangle 2"/>
          <p:cNvSpPr>
            <a:spLocks noGrp="1" noChangeArrowheads="1"/>
          </p:cNvSpPr>
          <p:nvPr>
            <p:ph type="title"/>
          </p:nvPr>
        </p:nvSpPr>
        <p:spPr>
          <a:xfrm>
            <a:off x="1809750" y="629444"/>
            <a:ext cx="8643938"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6.3.4</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字符串和字符串结束标志</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56324"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56325"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pic>
        <p:nvPicPr>
          <p:cNvPr id="56326" name="图片 5"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Rectangle 3"/>
          <p:cNvSpPr>
            <a:spLocks noGrp="1"/>
          </p:cNvSpPr>
          <p:nvPr>
            <p:ph idx="1"/>
          </p:nvPr>
        </p:nvSpPr>
        <p:spPr>
          <a:xfrm>
            <a:off x="2238375" y="1643063"/>
            <a:ext cx="7643813" cy="4857750"/>
          </a:xfrm>
        </p:spPr>
        <p:txBody>
          <a:bodyPr vert="horz" wrap="square" lIns="91440" tIns="45720" rIns="91440" bIns="45720" anchor="t" anchorCtr="0"/>
          <a:p>
            <a:r>
              <a:rPr kumimoji="1" lang="en-US" altLang="zh-CN" dirty="0">
                <a:latin typeface="+mn-lt"/>
                <a:ea typeface="+mn-ea"/>
                <a:cs typeface="+mn-cs"/>
              </a:rPr>
              <a:t> ’\0’</a:t>
            </a:r>
            <a:r>
              <a:rPr kumimoji="1" lang="zh-CN" altLang="zh-CN" dirty="0">
                <a:latin typeface="+mn-lt"/>
                <a:ea typeface="+mn-ea"/>
                <a:cs typeface="+mn-cs"/>
              </a:rPr>
              <a:t>代表</a:t>
            </a:r>
            <a:r>
              <a:rPr kumimoji="1" lang="en-US" altLang="zh-CN" dirty="0">
                <a:latin typeface="+mn-lt"/>
                <a:ea typeface="+mn-ea"/>
                <a:cs typeface="+mn-cs"/>
              </a:rPr>
              <a:t>ASCII</a:t>
            </a:r>
            <a:r>
              <a:rPr kumimoji="1" lang="zh-CN" altLang="zh-CN" dirty="0">
                <a:latin typeface="+mn-lt"/>
                <a:ea typeface="+mn-ea"/>
                <a:cs typeface="+mn-cs"/>
              </a:rPr>
              <a:t>码为</a:t>
            </a:r>
            <a:r>
              <a:rPr kumimoji="1" lang="en-US" altLang="zh-CN" dirty="0">
                <a:latin typeface="+mn-lt"/>
                <a:ea typeface="+mn-ea"/>
                <a:cs typeface="+mn-cs"/>
              </a:rPr>
              <a:t>0</a:t>
            </a:r>
            <a:r>
              <a:rPr kumimoji="1" lang="zh-CN" altLang="zh-CN" dirty="0">
                <a:latin typeface="+mn-lt"/>
                <a:ea typeface="+mn-ea"/>
                <a:cs typeface="+mn-cs"/>
              </a:rPr>
              <a:t>的字符</a:t>
            </a:r>
            <a:endParaRPr kumimoji="1" lang="en-US" altLang="zh-CN" dirty="0">
              <a:latin typeface="+mn-lt"/>
              <a:ea typeface="+mn-ea"/>
              <a:cs typeface="+mn-cs"/>
            </a:endParaRPr>
          </a:p>
          <a:p>
            <a:r>
              <a:rPr kumimoji="1" lang="zh-CN" altLang="zh-CN" dirty="0">
                <a:latin typeface="+mn-lt"/>
                <a:ea typeface="+mn-ea"/>
                <a:cs typeface="+mn-cs"/>
              </a:rPr>
              <a:t>从</a:t>
            </a:r>
            <a:r>
              <a:rPr kumimoji="1" lang="en-US" altLang="zh-CN" dirty="0">
                <a:latin typeface="+mn-lt"/>
                <a:ea typeface="+mn-ea"/>
                <a:cs typeface="+mn-cs"/>
              </a:rPr>
              <a:t>ASCII</a:t>
            </a:r>
            <a:r>
              <a:rPr kumimoji="1" lang="zh-CN" altLang="zh-CN" dirty="0">
                <a:latin typeface="+mn-lt"/>
                <a:ea typeface="+mn-ea"/>
                <a:cs typeface="+mn-cs"/>
              </a:rPr>
              <a:t>码表可以查到，</a:t>
            </a:r>
            <a:r>
              <a:rPr kumimoji="1" lang="en-US" altLang="zh-CN" dirty="0">
                <a:latin typeface="+mn-lt"/>
                <a:ea typeface="+mn-ea"/>
                <a:cs typeface="+mn-cs"/>
              </a:rPr>
              <a:t>ASCII</a:t>
            </a:r>
            <a:r>
              <a:rPr kumimoji="1" lang="zh-CN" altLang="zh-CN" dirty="0">
                <a:latin typeface="+mn-lt"/>
                <a:ea typeface="+mn-ea"/>
                <a:cs typeface="+mn-cs"/>
              </a:rPr>
              <a:t>码为</a:t>
            </a:r>
            <a:r>
              <a:rPr kumimoji="1" lang="en-US" altLang="zh-CN" dirty="0">
                <a:latin typeface="+mn-lt"/>
                <a:ea typeface="+mn-ea"/>
                <a:cs typeface="+mn-cs"/>
              </a:rPr>
              <a:t>0</a:t>
            </a:r>
            <a:r>
              <a:rPr kumimoji="1" lang="zh-CN" altLang="zh-CN" dirty="0">
                <a:latin typeface="+mn-lt"/>
                <a:ea typeface="+mn-ea"/>
                <a:cs typeface="+mn-cs"/>
              </a:rPr>
              <a:t>的字符不是一个可以显示的字符，而是一个“空操作符”，即它什么也不做</a:t>
            </a:r>
            <a:endParaRPr kumimoji="1" lang="en-US" altLang="zh-CN" dirty="0">
              <a:latin typeface="+mn-lt"/>
              <a:ea typeface="+mn-ea"/>
              <a:cs typeface="+mn-cs"/>
            </a:endParaRPr>
          </a:p>
          <a:p>
            <a:r>
              <a:rPr kumimoji="1" lang="zh-CN" altLang="zh-CN" dirty="0">
                <a:latin typeface="+mn-lt"/>
                <a:ea typeface="+mn-ea"/>
                <a:cs typeface="+mn-cs"/>
              </a:rPr>
              <a:t>用它作为字符串结束标志不会产生附加的操作或增加有效字符，只起一个供辨别的标志</a:t>
            </a:r>
            <a:endParaRPr kumimoji="1" lang="zh-CN" altLang="zh-CN" dirty="0">
              <a:latin typeface="+mn-lt"/>
              <a:ea typeface="+mn-ea"/>
              <a:cs typeface="+mn-cs"/>
            </a:endParaRPr>
          </a:p>
        </p:txBody>
      </p:sp>
      <p:sp>
        <p:nvSpPr>
          <p:cNvPr id="5" name="Rectangle 2"/>
          <p:cNvSpPr>
            <a:spLocks noGrp="1" noChangeArrowheads="1"/>
          </p:cNvSpPr>
          <p:nvPr>
            <p:ph type="title"/>
          </p:nvPr>
        </p:nvSpPr>
        <p:spPr>
          <a:xfrm>
            <a:off x="1809750" y="629444"/>
            <a:ext cx="8643938"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6.3.4</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字符串和字符串结束标志</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57348"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57349"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pic>
        <p:nvPicPr>
          <p:cNvPr id="57350" name="图片 5"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Rectangle 3"/>
          <p:cNvSpPr>
            <a:spLocks noGrp="1"/>
          </p:cNvSpPr>
          <p:nvPr>
            <p:ph idx="1"/>
          </p:nvPr>
        </p:nvSpPr>
        <p:spPr>
          <a:xfrm>
            <a:off x="2238375" y="1643063"/>
            <a:ext cx="7643813" cy="4000500"/>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 char c[]={”I  am  happy”};</a:t>
            </a:r>
            <a:endParaRPr kumimoji="1" lang="en-US" altLang="zh-CN" dirty="0">
              <a:latin typeface="+mn-lt"/>
              <a:ea typeface="+mn-ea"/>
              <a:cs typeface="+mn-cs"/>
            </a:endParaRPr>
          </a:p>
          <a:p>
            <a:pPr>
              <a:buFont typeface="Wingdings" panose="05000000000000000000" pitchFamily="2" charset="2"/>
              <a:buNone/>
            </a:pPr>
            <a:r>
              <a:rPr kumimoji="1" lang="zh-CN" altLang="en-US" dirty="0">
                <a:latin typeface="+mn-lt"/>
                <a:ea typeface="+mn-ea"/>
                <a:cs typeface="+mn-cs"/>
              </a:rPr>
              <a:t>可写成</a:t>
            </a:r>
            <a:endParaRPr kumimoji="1" lang="en-US" altLang="zh-CN" dirty="0">
              <a:latin typeface="+mn-lt"/>
              <a:ea typeface="+mn-ea"/>
              <a:cs typeface="+mn-cs"/>
            </a:endParaRPr>
          </a:p>
          <a:p>
            <a:pPr>
              <a:buFont typeface="Wingdings" panose="05000000000000000000" pitchFamily="2" charset="2"/>
              <a:buNone/>
            </a:pPr>
            <a:r>
              <a:rPr kumimoji="1" lang="en-US" altLang="zh-CN" dirty="0">
                <a:latin typeface="+mn-lt"/>
                <a:ea typeface="+mn-ea"/>
                <a:cs typeface="+mn-cs"/>
              </a:rPr>
              <a:t>char c[]=”I  am  happy”;</a:t>
            </a:r>
            <a:endParaRPr kumimoji="1" lang="en-US" altLang="zh-CN" dirty="0">
              <a:latin typeface="+mn-lt"/>
              <a:ea typeface="+mn-ea"/>
              <a:cs typeface="+mn-cs"/>
            </a:endParaRPr>
          </a:p>
          <a:p>
            <a:pPr>
              <a:buFont typeface="Wingdings" panose="05000000000000000000" pitchFamily="2" charset="2"/>
              <a:buNone/>
            </a:pPr>
            <a:r>
              <a:rPr kumimoji="1" lang="zh-CN" altLang="en-US" dirty="0">
                <a:latin typeface="+mn-lt"/>
                <a:ea typeface="+mn-ea"/>
                <a:cs typeface="+mn-cs"/>
              </a:rPr>
              <a:t>相当于</a:t>
            </a:r>
            <a:endParaRPr kumimoji="1" lang="en-US" altLang="zh-CN" dirty="0">
              <a:latin typeface="+mn-lt"/>
              <a:ea typeface="+mn-ea"/>
              <a:cs typeface="+mn-cs"/>
            </a:endParaRPr>
          </a:p>
          <a:p>
            <a:pPr>
              <a:buFont typeface="Wingdings" panose="05000000000000000000" pitchFamily="2" charset="2"/>
              <a:buNone/>
            </a:pPr>
            <a:r>
              <a:rPr kumimoji="1" lang="en-US" altLang="zh-CN" dirty="0">
                <a:latin typeface="+mn-lt"/>
                <a:ea typeface="+mn-ea"/>
                <a:cs typeface="+mn-cs"/>
              </a:rPr>
              <a:t>char c[</a:t>
            </a:r>
            <a:r>
              <a:rPr kumimoji="1" lang="en-US" altLang="zh-CN" dirty="0">
                <a:solidFill>
                  <a:srgbClr val="FF0000"/>
                </a:solidFill>
                <a:latin typeface="+mn-lt"/>
                <a:ea typeface="+mn-ea"/>
                <a:cs typeface="+mn-cs"/>
              </a:rPr>
              <a:t>11</a:t>
            </a:r>
            <a:r>
              <a:rPr kumimoji="1" lang="en-US" altLang="zh-CN" dirty="0">
                <a:latin typeface="+mn-lt"/>
                <a:ea typeface="+mn-ea"/>
                <a:cs typeface="+mn-cs"/>
              </a:rPr>
              <a:t>]={”I  am  happy”};</a:t>
            </a:r>
            <a:endParaRPr kumimoji="1" lang="zh-CN" altLang="zh-CN" dirty="0">
              <a:latin typeface="+mn-lt"/>
              <a:ea typeface="+mn-ea"/>
              <a:cs typeface="+mn-cs"/>
            </a:endParaRPr>
          </a:p>
        </p:txBody>
      </p:sp>
      <p:sp>
        <p:nvSpPr>
          <p:cNvPr id="5" name="Rectangle 2"/>
          <p:cNvSpPr>
            <a:spLocks noGrp="1" noChangeArrowheads="1"/>
          </p:cNvSpPr>
          <p:nvPr>
            <p:ph type="title"/>
          </p:nvPr>
        </p:nvSpPr>
        <p:spPr>
          <a:xfrm>
            <a:off x="1809750" y="629444"/>
            <a:ext cx="8643938"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6.3.4</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字符串和字符串结束标志</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58372"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58373"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pic>
        <p:nvPicPr>
          <p:cNvPr id="58374" name="图片 5"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Rectangle 3"/>
          <p:cNvSpPr>
            <a:spLocks noGrp="1"/>
          </p:cNvSpPr>
          <p:nvPr>
            <p:ph idx="1"/>
          </p:nvPr>
        </p:nvSpPr>
        <p:spPr>
          <a:xfrm>
            <a:off x="2238375" y="1643063"/>
            <a:ext cx="7643813" cy="4786312"/>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char c[10]={”China”};</a:t>
            </a:r>
            <a:endParaRPr kumimoji="1" lang="en-US" altLang="zh-CN" dirty="0">
              <a:latin typeface="+mn-lt"/>
              <a:ea typeface="+mn-ea"/>
              <a:cs typeface="+mn-cs"/>
            </a:endParaRPr>
          </a:p>
          <a:p>
            <a:pPr>
              <a:buFont typeface="Wingdings" panose="05000000000000000000" pitchFamily="2" charset="2"/>
              <a:buNone/>
            </a:pPr>
            <a:r>
              <a:rPr kumimoji="1" lang="zh-CN" altLang="en-US" dirty="0">
                <a:latin typeface="+mn-lt"/>
                <a:ea typeface="+mn-ea"/>
                <a:cs typeface="+mn-cs"/>
              </a:rPr>
              <a:t>可写成</a:t>
            </a:r>
            <a:endParaRPr kumimoji="1" lang="en-US" altLang="zh-CN" dirty="0">
              <a:latin typeface="+mn-lt"/>
              <a:ea typeface="+mn-ea"/>
              <a:cs typeface="+mn-cs"/>
            </a:endParaRPr>
          </a:p>
          <a:p>
            <a:pPr>
              <a:buFont typeface="Wingdings" panose="05000000000000000000" pitchFamily="2" charset="2"/>
              <a:buNone/>
            </a:pPr>
            <a:r>
              <a:rPr kumimoji="1" lang="en-US" altLang="zh-CN" dirty="0">
                <a:latin typeface="+mn-lt"/>
                <a:ea typeface="+mn-ea"/>
                <a:cs typeface="+mn-cs"/>
              </a:rPr>
              <a:t>char c[10]=”China”;</a:t>
            </a:r>
            <a:endParaRPr kumimoji="1" lang="en-US" altLang="zh-CN" dirty="0">
              <a:latin typeface="+mn-lt"/>
              <a:ea typeface="+mn-ea"/>
              <a:cs typeface="+mn-cs"/>
            </a:endParaRPr>
          </a:p>
          <a:p>
            <a:pPr>
              <a:buFont typeface="Wingdings" panose="05000000000000000000" pitchFamily="2" charset="2"/>
              <a:buNone/>
            </a:pPr>
            <a:r>
              <a:rPr kumimoji="1" lang="zh-CN" altLang="en-US" dirty="0">
                <a:latin typeface="+mn-lt"/>
                <a:ea typeface="+mn-ea"/>
                <a:cs typeface="+mn-cs"/>
              </a:rPr>
              <a:t>从</a:t>
            </a:r>
            <a:r>
              <a:rPr kumimoji="1" lang="en-US" altLang="zh-CN" dirty="0">
                <a:latin typeface="+mn-lt"/>
                <a:ea typeface="+mn-ea"/>
                <a:cs typeface="+mn-cs"/>
              </a:rPr>
              <a:t>c[5]</a:t>
            </a:r>
            <a:r>
              <a:rPr kumimoji="1" lang="zh-CN" altLang="en-US" dirty="0">
                <a:latin typeface="+mn-lt"/>
                <a:ea typeface="+mn-ea"/>
                <a:cs typeface="+mn-cs"/>
              </a:rPr>
              <a:t>开始，元素值均为</a:t>
            </a:r>
            <a:r>
              <a:rPr kumimoji="1" lang="en-US" altLang="zh-CN" dirty="0">
                <a:latin typeface="+mn-lt"/>
                <a:ea typeface="+mn-ea"/>
                <a:cs typeface="+mn-cs"/>
              </a:rPr>
              <a:t>\0</a:t>
            </a:r>
            <a:endParaRPr kumimoji="1" lang="en-US" altLang="zh-CN" dirty="0">
              <a:latin typeface="+mn-lt"/>
              <a:ea typeface="+mn-ea"/>
              <a:cs typeface="+mn-cs"/>
            </a:endParaRPr>
          </a:p>
          <a:p>
            <a:pPr>
              <a:buFont typeface="Wingdings" panose="05000000000000000000" pitchFamily="2" charset="2"/>
              <a:buNone/>
            </a:pPr>
            <a:endParaRPr kumimoji="1" lang="en-US" altLang="zh-CN" dirty="0">
              <a:latin typeface="+mn-lt"/>
              <a:ea typeface="+mn-ea"/>
              <a:cs typeface="+mn-cs"/>
            </a:endParaRPr>
          </a:p>
          <a:p>
            <a:pPr>
              <a:buFont typeface="Wingdings" panose="05000000000000000000" pitchFamily="2" charset="2"/>
              <a:buNone/>
            </a:pPr>
            <a:r>
              <a:rPr kumimoji="1" lang="zh-CN" altLang="en-US" dirty="0">
                <a:latin typeface="+mn-lt"/>
                <a:ea typeface="+mn-ea"/>
                <a:cs typeface="+mn-cs"/>
              </a:rPr>
              <a:t>只显示</a:t>
            </a:r>
            <a:endParaRPr kumimoji="1" lang="en-US" altLang="zh-CN" dirty="0">
              <a:latin typeface="+mn-lt"/>
              <a:ea typeface="+mn-ea"/>
              <a:cs typeface="+mn-cs"/>
            </a:endParaRPr>
          </a:p>
          <a:p>
            <a:pPr>
              <a:buFont typeface="Wingdings" panose="05000000000000000000" pitchFamily="2" charset="2"/>
              <a:buNone/>
            </a:pPr>
            <a:r>
              <a:rPr kumimoji="1" lang="en-US" altLang="zh-CN" dirty="0">
                <a:latin typeface="+mn-lt"/>
                <a:ea typeface="+mn-ea"/>
                <a:cs typeface="+mn-cs"/>
              </a:rPr>
              <a:t>printf(”%s”,c);</a:t>
            </a:r>
            <a:endParaRPr kumimoji="1" lang="en-US" altLang="zh-CN" dirty="0">
              <a:latin typeface="+mn-lt"/>
              <a:ea typeface="+mn-ea"/>
              <a:cs typeface="+mn-cs"/>
            </a:endParaRPr>
          </a:p>
        </p:txBody>
      </p:sp>
      <p:sp>
        <p:nvSpPr>
          <p:cNvPr id="5" name="Rectangle 2"/>
          <p:cNvSpPr>
            <a:spLocks noGrp="1" noChangeArrowheads="1"/>
          </p:cNvSpPr>
          <p:nvPr>
            <p:ph type="title"/>
          </p:nvPr>
        </p:nvSpPr>
        <p:spPr>
          <a:xfrm>
            <a:off x="1809750" y="629444"/>
            <a:ext cx="8643938"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6.3.4</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字符串和字符串结束标志</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59396"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59397"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6" name="表格 5"/>
          <p:cNvGraphicFramePr>
            <a:graphicFrameLocks noGrp="1"/>
          </p:cNvGraphicFramePr>
          <p:nvPr/>
        </p:nvGraphicFramePr>
        <p:xfrm>
          <a:off x="2452688" y="4429125"/>
          <a:ext cx="7214870" cy="518160"/>
        </p:xfrm>
        <a:graphic>
          <a:graphicData uri="http://schemas.openxmlformats.org/drawingml/2006/table">
            <a:tbl>
              <a:tblPr firstRow="1" bandRow="1">
                <a:tableStyleId>{5C22544A-7EE6-4342-B048-85BDC9FD1C3A}</a:tableStyleId>
              </a:tblPr>
              <a:tblGrid>
                <a:gridCol w="624205"/>
                <a:gridCol w="623570"/>
                <a:gridCol w="624205"/>
                <a:gridCol w="623570"/>
                <a:gridCol w="624205"/>
                <a:gridCol w="880110"/>
                <a:gridCol w="857250"/>
                <a:gridCol w="786130"/>
                <a:gridCol w="785495"/>
                <a:gridCol w="786130"/>
              </a:tblGrid>
              <a:tr h="518160">
                <a:tc>
                  <a:txBody>
                    <a:bodyPr/>
                    <a:lstStyle/>
                    <a:p>
                      <a:pPr algn="ctr"/>
                      <a:r>
                        <a:rPr lang="en-US" altLang="zh-CN" sz="2800" dirty="0" smtClean="0">
                          <a:solidFill>
                            <a:srgbClr val="0000CC"/>
                          </a:solidFill>
                        </a:rPr>
                        <a:t>C</a:t>
                      </a:r>
                      <a:endParaRPr lang="zh-CN" altLang="en-US" sz="2800" dirty="0">
                        <a:solidFill>
                          <a:srgbClr val="0000CC"/>
                        </a:solidFill>
                      </a:endParaRPr>
                    </a:p>
                  </a:txBody>
                  <a:tcPr/>
                </a:tc>
                <a:tc>
                  <a:txBody>
                    <a:bodyPr/>
                    <a:lstStyle/>
                    <a:p>
                      <a:pPr algn="ctr"/>
                      <a:r>
                        <a:rPr lang="en-US" altLang="zh-CN" sz="2800" dirty="0" smtClean="0">
                          <a:solidFill>
                            <a:srgbClr val="0000CC"/>
                          </a:solidFill>
                        </a:rPr>
                        <a:t>h</a:t>
                      </a:r>
                      <a:endParaRPr lang="zh-CN" altLang="en-US" sz="2800" dirty="0">
                        <a:solidFill>
                          <a:srgbClr val="0000CC"/>
                        </a:solidFill>
                      </a:endParaRPr>
                    </a:p>
                  </a:txBody>
                  <a:tcPr/>
                </a:tc>
                <a:tc>
                  <a:txBody>
                    <a:bodyPr/>
                    <a:lstStyle/>
                    <a:p>
                      <a:pPr algn="ctr"/>
                      <a:r>
                        <a:rPr lang="en-US" altLang="zh-CN" sz="2800" dirty="0" err="1" smtClean="0">
                          <a:solidFill>
                            <a:srgbClr val="0000CC"/>
                          </a:solidFill>
                        </a:rPr>
                        <a:t>i</a:t>
                      </a:r>
                      <a:endParaRPr lang="zh-CN" altLang="en-US" sz="2800" dirty="0">
                        <a:solidFill>
                          <a:srgbClr val="0000CC"/>
                        </a:solidFill>
                      </a:endParaRPr>
                    </a:p>
                  </a:txBody>
                  <a:tcPr/>
                </a:tc>
                <a:tc>
                  <a:txBody>
                    <a:bodyPr/>
                    <a:lstStyle/>
                    <a:p>
                      <a:pPr algn="ctr"/>
                      <a:r>
                        <a:rPr lang="en-US" altLang="zh-CN" sz="2800" dirty="0" smtClean="0">
                          <a:solidFill>
                            <a:srgbClr val="0000CC"/>
                          </a:solidFill>
                        </a:rPr>
                        <a:t>n</a:t>
                      </a:r>
                      <a:endParaRPr lang="zh-CN" altLang="en-US" sz="2800" dirty="0">
                        <a:solidFill>
                          <a:srgbClr val="0000CC"/>
                        </a:solidFill>
                      </a:endParaRPr>
                    </a:p>
                  </a:txBody>
                  <a:tcPr/>
                </a:tc>
                <a:tc>
                  <a:txBody>
                    <a:bodyPr/>
                    <a:lstStyle/>
                    <a:p>
                      <a:pPr algn="ctr"/>
                      <a:r>
                        <a:rPr lang="en-US" altLang="zh-CN" sz="2800" dirty="0" smtClean="0">
                          <a:solidFill>
                            <a:srgbClr val="0000CC"/>
                          </a:solidFill>
                        </a:rPr>
                        <a:t>a </a:t>
                      </a:r>
                      <a:endParaRPr lang="zh-CN" altLang="en-US" sz="2800" dirty="0">
                        <a:solidFill>
                          <a:srgbClr val="0000CC"/>
                        </a:solidFill>
                      </a:endParaRPr>
                    </a:p>
                  </a:txBody>
                  <a:tcPr/>
                </a:tc>
                <a:tc>
                  <a:txBody>
                    <a:bodyPr/>
                    <a:lstStyle/>
                    <a:p>
                      <a:pPr algn="ctr"/>
                      <a:r>
                        <a:rPr lang="en-US" altLang="zh-CN" sz="2800" dirty="0" smtClean="0">
                          <a:solidFill>
                            <a:srgbClr val="FF0000"/>
                          </a:solidFill>
                        </a:rPr>
                        <a:t>\0</a:t>
                      </a:r>
                      <a:endParaRPr lang="zh-CN" altLang="en-US" sz="2800" dirty="0">
                        <a:solidFill>
                          <a:srgbClr val="FF0000"/>
                        </a:solidFill>
                      </a:endParaRPr>
                    </a:p>
                  </a:txBody>
                  <a:tcPr/>
                </a:tc>
                <a:tc>
                  <a:txBody>
                    <a:bodyPr/>
                    <a:lstStyle/>
                    <a:p>
                      <a:pPr algn="ctr"/>
                      <a:r>
                        <a:rPr lang="en-US" altLang="zh-CN" sz="2800" dirty="0" smtClean="0">
                          <a:solidFill>
                            <a:srgbClr val="FF0000"/>
                          </a:solidFill>
                        </a:rPr>
                        <a:t>\0</a:t>
                      </a:r>
                      <a:endParaRPr lang="zh-CN" altLang="en-US" sz="2800" dirty="0">
                        <a:solidFill>
                          <a:srgbClr val="FF0000"/>
                        </a:solidFill>
                      </a:endParaRPr>
                    </a:p>
                  </a:txBody>
                  <a:tcPr/>
                </a:tc>
                <a:tc>
                  <a:txBody>
                    <a:bodyPr/>
                    <a:lstStyle/>
                    <a:p>
                      <a:pPr algn="ctr"/>
                      <a:r>
                        <a:rPr lang="en-US" altLang="zh-CN" sz="2800" smtClean="0">
                          <a:solidFill>
                            <a:srgbClr val="FF0000"/>
                          </a:solidFill>
                        </a:rPr>
                        <a:t>\0</a:t>
                      </a:r>
                      <a:endParaRPr lang="zh-CN" altLang="en-US" sz="2800" dirty="0">
                        <a:solidFill>
                          <a:srgbClr val="FF0000"/>
                        </a:solidFill>
                      </a:endParaRPr>
                    </a:p>
                  </a:txBody>
                  <a:tcPr/>
                </a:tc>
                <a:tc>
                  <a:txBody>
                    <a:bodyPr/>
                    <a:lstStyle/>
                    <a:p>
                      <a:pPr algn="ctr"/>
                      <a:r>
                        <a:rPr lang="en-US" altLang="zh-CN" sz="2800" dirty="0" smtClean="0">
                          <a:solidFill>
                            <a:srgbClr val="FF0000"/>
                          </a:solidFill>
                        </a:rPr>
                        <a:t>\0</a:t>
                      </a:r>
                      <a:endParaRPr lang="zh-CN" altLang="en-US" sz="2800" dirty="0">
                        <a:solidFill>
                          <a:srgbClr val="FF0000"/>
                        </a:solidFill>
                      </a:endParaRPr>
                    </a:p>
                  </a:txBody>
                  <a:tcPr/>
                </a:tc>
                <a:tc>
                  <a:txBody>
                    <a:bodyPr/>
                    <a:lstStyle/>
                    <a:p>
                      <a:pPr algn="ctr"/>
                      <a:r>
                        <a:rPr lang="en-US" altLang="zh-CN" sz="2800" dirty="0" smtClean="0">
                          <a:solidFill>
                            <a:srgbClr val="FF0000"/>
                          </a:solidFill>
                        </a:rPr>
                        <a:t>\0</a:t>
                      </a:r>
                      <a:endParaRPr lang="zh-CN" altLang="en-US" sz="2800" dirty="0">
                        <a:solidFill>
                          <a:srgbClr val="FF0000"/>
                        </a:solidFill>
                      </a:endParaRPr>
                    </a:p>
                  </a:txBody>
                  <a:tcPr/>
                </a:tc>
              </a:tr>
            </a:tbl>
          </a:graphicData>
        </a:graphic>
      </p:graphicFrame>
      <p:sp>
        <p:nvSpPr>
          <p:cNvPr id="7" name="流程图: 过程 6"/>
          <p:cNvSpPr/>
          <p:nvPr/>
        </p:nvSpPr>
        <p:spPr>
          <a:xfrm>
            <a:off x="2309813" y="4286250"/>
            <a:ext cx="3286125" cy="857250"/>
          </a:xfrm>
          <a:prstGeom prst="flowChartProcess">
            <a:avLst/>
          </a:prstGeom>
          <a:noFill/>
          <a:ln w="38100" cap="flat" cmpd="sng">
            <a:solidFill>
              <a:srgbClr val="0000CC"/>
            </a:solidFill>
            <a:prstDash val="solid"/>
            <a:miter/>
            <a:headEnd type="none" w="med" len="med"/>
            <a:tailEnd type="none" w="med" len="med"/>
          </a:ln>
        </p:spPr>
        <p:txBody>
          <a:bodyPr wrap="none"/>
          <a:p>
            <a:endParaRPr lang="zh-CN" altLang="en-US" dirty="0">
              <a:latin typeface="Arial" panose="020B0604020202020204" pitchFamily="34" charset="0"/>
            </a:endParaRPr>
          </a:p>
        </p:txBody>
      </p:sp>
      <p:pic>
        <p:nvPicPr>
          <p:cNvPr id="59423" name="图片 7"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9">
                                            <p:txEl>
                                              <p:charRg st="46" end="62"/>
                                            </p:txEl>
                                          </p:spTgt>
                                        </p:tgtEl>
                                        <p:attrNameLst>
                                          <p:attrName>style.visibility</p:attrName>
                                        </p:attrNameLst>
                                      </p:cBhvr>
                                      <p:to>
                                        <p:strVal val="visible"/>
                                      </p:to>
                                    </p:set>
                                    <p:animEffect transition="in" filter="blinds(horizontal)">
                                      <p:cBhvr>
                                        <p:cTn id="7" dur="500"/>
                                        <p:tgtEl>
                                          <p:spTgt spid="9219">
                                            <p:txEl>
                                              <p:charRg st="46" end="62"/>
                                            </p:txEl>
                                          </p:spTgt>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linds(horizontal)">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9219">
                                            <p:txEl>
                                              <p:charRg st="67" end="83"/>
                                            </p:txEl>
                                          </p:spTgt>
                                        </p:tgtEl>
                                        <p:attrNameLst>
                                          <p:attrName>style.visibility</p:attrName>
                                        </p:attrNameLst>
                                      </p:cBhvr>
                                      <p:to>
                                        <p:strVal val="visible"/>
                                      </p:to>
                                    </p:set>
                                    <p:animEffect transition="in" filter="blinds(horizontal)">
                                      <p:cBhvr>
                                        <p:cTn id="16" dur="500"/>
                                        <p:tgtEl>
                                          <p:spTgt spid="9219">
                                            <p:txEl>
                                              <p:charRg st="67" end="8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9219">
                                            <p:txEl>
                                              <p:charRg st="63" end="67"/>
                                            </p:txEl>
                                          </p:spTgt>
                                        </p:tgtEl>
                                        <p:attrNameLst>
                                          <p:attrName>style.visibility</p:attrName>
                                        </p:attrNameLst>
                                      </p:cBhvr>
                                      <p:to>
                                        <p:strVal val="visible"/>
                                      </p:to>
                                    </p:set>
                                    <p:animEffect transition="in" filter="blinds(horizontal)">
                                      <p:cBhvr>
                                        <p:cTn id="21" dur="500"/>
                                        <p:tgtEl>
                                          <p:spTgt spid="9219">
                                            <p:txEl>
                                              <p:charRg st="63" end="67"/>
                                            </p:txEl>
                                          </p:spTgt>
                                        </p:tgtEl>
                                      </p:cBhvr>
                                    </p:animEffect>
                                  </p:childTnLst>
                                </p:cTn>
                              </p:par>
                            </p:childTnLst>
                          </p:cTn>
                        </p:par>
                        <p:par>
                          <p:cTn id="22" fill="hold">
                            <p:stCondLst>
                              <p:cond delay="500"/>
                            </p:stCondLst>
                            <p:childTnLst>
                              <p:par>
                                <p:cTn id="23" presetID="3" presetClass="entr" presetSubtype="1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linds(horizontal)">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Rectangle 3"/>
          <p:cNvSpPr>
            <a:spLocks noGrp="1"/>
          </p:cNvSpPr>
          <p:nvPr>
            <p:ph idx="1"/>
          </p:nvPr>
        </p:nvSpPr>
        <p:spPr>
          <a:xfrm>
            <a:off x="2238375" y="1643063"/>
            <a:ext cx="7643813" cy="4143375"/>
          </a:xfrm>
        </p:spPr>
        <p:txBody>
          <a:bodyPr vert="horz" wrap="square" lIns="91440" tIns="45720" rIns="91440" bIns="45720" anchor="t" anchorCtr="0"/>
          <a:p>
            <a:r>
              <a:rPr kumimoji="1" lang="zh-CN" altLang="zh-CN" dirty="0">
                <a:latin typeface="+mn-lt"/>
                <a:ea typeface="+mn-ea"/>
                <a:cs typeface="+mn-cs"/>
              </a:rPr>
              <a:t>字符数组的输入输出可以有两种方法</a:t>
            </a:r>
            <a:r>
              <a:rPr kumimoji="1" lang="zh-CN" altLang="en-US" dirty="0">
                <a:latin typeface="+mn-lt"/>
                <a:ea typeface="+mn-ea"/>
                <a:cs typeface="+mn-cs"/>
              </a:rPr>
              <a:t>：</a:t>
            </a:r>
            <a:endParaRPr kumimoji="1" lang="zh-CN" altLang="zh-CN" dirty="0">
              <a:latin typeface="+mn-lt"/>
              <a:ea typeface="+mn-ea"/>
              <a:cs typeface="+mn-cs"/>
            </a:endParaRPr>
          </a:p>
          <a:p>
            <a:pPr lvl="1"/>
            <a:r>
              <a:rPr kumimoji="1" lang="en-US" altLang="zh-CN" dirty="0">
                <a:latin typeface="+mn-lt"/>
                <a:ea typeface="+mn-ea"/>
              </a:rPr>
              <a:t> </a:t>
            </a:r>
            <a:r>
              <a:rPr kumimoji="1" lang="zh-CN" altLang="zh-CN" sz="3200" dirty="0">
                <a:latin typeface="+mn-lt"/>
                <a:ea typeface="+mn-ea"/>
              </a:rPr>
              <a:t>逐个字符输入输出</a:t>
            </a:r>
            <a:r>
              <a:rPr kumimoji="1" lang="zh-CN" altLang="en-US" sz="3200" dirty="0">
                <a:latin typeface="+mn-lt"/>
                <a:ea typeface="+mn-ea"/>
              </a:rPr>
              <a:t>（</a:t>
            </a:r>
            <a:r>
              <a:rPr kumimoji="1" lang="en-US" altLang="zh-CN" sz="3200" dirty="0">
                <a:latin typeface="+mn-lt"/>
                <a:ea typeface="+mn-ea"/>
              </a:rPr>
              <a:t>%c</a:t>
            </a:r>
            <a:r>
              <a:rPr kumimoji="1" lang="zh-CN" altLang="en-US" sz="3200" dirty="0">
                <a:latin typeface="+mn-lt"/>
                <a:ea typeface="+mn-ea"/>
              </a:rPr>
              <a:t>）</a:t>
            </a:r>
            <a:endParaRPr kumimoji="1" lang="zh-CN" altLang="zh-CN" sz="3200" dirty="0">
              <a:latin typeface="+mn-lt"/>
              <a:ea typeface="+mn-ea"/>
            </a:endParaRPr>
          </a:p>
          <a:p>
            <a:pPr lvl="1"/>
            <a:r>
              <a:rPr kumimoji="1" lang="en-US" altLang="zh-CN" sz="3200" dirty="0">
                <a:latin typeface="+mn-lt"/>
                <a:ea typeface="+mn-ea"/>
              </a:rPr>
              <a:t> </a:t>
            </a:r>
            <a:r>
              <a:rPr kumimoji="1" lang="zh-CN" altLang="zh-CN" sz="3200" dirty="0">
                <a:latin typeface="+mn-lt"/>
                <a:ea typeface="+mn-ea"/>
              </a:rPr>
              <a:t>整个字符串一次输入输出</a:t>
            </a:r>
            <a:r>
              <a:rPr kumimoji="1" lang="zh-CN" altLang="en-US" sz="3200" dirty="0">
                <a:latin typeface="+mn-lt"/>
                <a:ea typeface="+mn-ea"/>
              </a:rPr>
              <a:t>（</a:t>
            </a:r>
            <a:r>
              <a:rPr kumimoji="1" lang="en-US" altLang="zh-CN" sz="3200" dirty="0">
                <a:latin typeface="+mn-lt"/>
                <a:ea typeface="+mn-ea"/>
              </a:rPr>
              <a:t>%s</a:t>
            </a:r>
            <a:r>
              <a:rPr kumimoji="1" lang="zh-CN" altLang="en-US" sz="3200" dirty="0">
                <a:latin typeface="+mn-lt"/>
                <a:ea typeface="+mn-ea"/>
              </a:rPr>
              <a:t>）</a:t>
            </a:r>
            <a:endParaRPr kumimoji="1" lang="en-US" altLang="zh-CN" sz="3200" dirty="0">
              <a:latin typeface="+mn-lt"/>
              <a:ea typeface="+mn-ea"/>
            </a:endParaRPr>
          </a:p>
          <a:p>
            <a:r>
              <a:rPr kumimoji="1" lang="zh-CN" altLang="zh-CN" dirty="0">
                <a:latin typeface="+mn-lt"/>
                <a:ea typeface="+mn-ea"/>
                <a:cs typeface="+mn-cs"/>
              </a:rPr>
              <a:t>输出的字符中不包括结束符</a:t>
            </a:r>
            <a:r>
              <a:rPr kumimoji="1" lang="en-US" altLang="zh-CN" dirty="0">
                <a:latin typeface="+mn-lt"/>
                <a:ea typeface="+mn-ea"/>
                <a:cs typeface="+mn-cs"/>
              </a:rPr>
              <a:t>’\0’</a:t>
            </a:r>
            <a:endParaRPr kumimoji="1" lang="en-US" altLang="zh-CN" dirty="0">
              <a:latin typeface="+mn-lt"/>
              <a:ea typeface="+mn-ea"/>
              <a:cs typeface="+mn-cs"/>
            </a:endParaRPr>
          </a:p>
          <a:p>
            <a:r>
              <a:rPr kumimoji="1" lang="zh-CN" altLang="zh-CN" dirty="0">
                <a:latin typeface="+mn-lt"/>
                <a:ea typeface="+mn-ea"/>
                <a:cs typeface="+mn-cs"/>
              </a:rPr>
              <a:t>用</a:t>
            </a:r>
            <a:r>
              <a:rPr kumimoji="1" lang="en-US" altLang="zh-CN" dirty="0">
                <a:latin typeface="+mn-lt"/>
                <a:ea typeface="+mn-ea"/>
                <a:cs typeface="+mn-cs"/>
              </a:rPr>
              <a:t>%s</a:t>
            </a:r>
            <a:r>
              <a:rPr kumimoji="1" lang="zh-CN" altLang="zh-CN" dirty="0">
                <a:latin typeface="+mn-lt"/>
                <a:ea typeface="+mn-ea"/>
                <a:cs typeface="+mn-cs"/>
              </a:rPr>
              <a:t>输出字符串时，</a:t>
            </a:r>
            <a:r>
              <a:rPr kumimoji="1" lang="en-US" altLang="zh-CN" dirty="0">
                <a:latin typeface="+mn-lt"/>
                <a:ea typeface="+mn-ea"/>
                <a:cs typeface="+mn-cs"/>
              </a:rPr>
              <a:t>printf</a:t>
            </a:r>
            <a:r>
              <a:rPr kumimoji="1" lang="zh-CN" altLang="zh-CN" dirty="0">
                <a:latin typeface="+mn-lt"/>
                <a:ea typeface="+mn-ea"/>
                <a:cs typeface="+mn-cs"/>
              </a:rPr>
              <a:t>函数中的输出项是字符数组名，不是数组元素名</a:t>
            </a:r>
            <a:endParaRPr kumimoji="1" lang="en-US" altLang="zh-CN" dirty="0">
              <a:latin typeface="+mn-lt"/>
              <a:ea typeface="+mn-ea"/>
              <a:cs typeface="+mn-cs"/>
            </a:endParaRPr>
          </a:p>
        </p:txBody>
      </p:sp>
      <p:sp>
        <p:nvSpPr>
          <p:cNvPr id="5" name="Rectangle 2"/>
          <p:cNvSpPr>
            <a:spLocks noGrp="1" noChangeArrowheads="1"/>
          </p:cNvSpPr>
          <p:nvPr>
            <p:ph type="title"/>
          </p:nvPr>
        </p:nvSpPr>
        <p:spPr>
          <a:xfrm>
            <a:off x="1809750" y="629444"/>
            <a:ext cx="8643938"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6.3.5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字符数组的输入输出</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60420"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0421"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pic>
        <p:nvPicPr>
          <p:cNvPr id="60422" name="图片 5"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9">
                                            <p:txEl>
                                              <p:charRg st="49" end="66"/>
                                            </p:txEl>
                                          </p:spTgt>
                                        </p:tgtEl>
                                        <p:attrNameLst>
                                          <p:attrName>style.visibility</p:attrName>
                                        </p:attrNameLst>
                                      </p:cBhvr>
                                      <p:to>
                                        <p:strVal val="visible"/>
                                      </p:to>
                                    </p:set>
                                    <p:animEffect transition="in" filter="blinds(horizontal)">
                                      <p:cBhvr>
                                        <p:cTn id="7" dur="500"/>
                                        <p:tgtEl>
                                          <p:spTgt spid="9219">
                                            <p:txEl>
                                              <p:charRg st="49" end="66"/>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219">
                                            <p:txEl>
                                              <p:charRg st="66" end="104"/>
                                            </p:txEl>
                                          </p:spTgt>
                                        </p:tgtEl>
                                        <p:attrNameLst>
                                          <p:attrName>style.visibility</p:attrName>
                                        </p:attrNameLst>
                                      </p:cBhvr>
                                      <p:to>
                                        <p:strVal val="visible"/>
                                      </p:to>
                                    </p:set>
                                    <p:animEffect transition="in" filter="blinds(horizontal)">
                                      <p:cBhvr>
                                        <p:cTn id="12" dur="500"/>
                                        <p:tgtEl>
                                          <p:spTgt spid="9219">
                                            <p:txEl>
                                              <p:charRg st="66" end="10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Rectangle 3"/>
          <p:cNvSpPr>
            <a:spLocks noGrp="1"/>
          </p:cNvSpPr>
          <p:nvPr>
            <p:ph idx="1"/>
          </p:nvPr>
        </p:nvSpPr>
        <p:spPr>
          <a:xfrm>
            <a:off x="2238375" y="1643063"/>
            <a:ext cx="7643813" cy="4143375"/>
          </a:xfrm>
        </p:spPr>
        <p:txBody>
          <a:bodyPr vert="horz" wrap="square" lIns="91440" tIns="45720" rIns="91440" bIns="45720" anchor="t" anchorCtr="0"/>
          <a:p>
            <a:r>
              <a:rPr kumimoji="1" lang="zh-CN" altLang="zh-CN" dirty="0">
                <a:latin typeface="+mn-lt"/>
                <a:ea typeface="+mn-ea"/>
                <a:cs typeface="+mn-cs"/>
              </a:rPr>
              <a:t>如果一个字符数组中包含</a:t>
            </a:r>
            <a:r>
              <a:rPr kumimoji="1" lang="zh-CN" altLang="en-US" dirty="0">
                <a:latin typeface="+mn-lt"/>
                <a:ea typeface="+mn-ea"/>
                <a:cs typeface="+mn-cs"/>
              </a:rPr>
              <a:t>多个</a:t>
            </a:r>
            <a:r>
              <a:rPr kumimoji="1" lang="en-US" altLang="zh-CN" dirty="0">
                <a:latin typeface="+mn-lt"/>
                <a:ea typeface="+mn-ea"/>
                <a:cs typeface="+mn-cs"/>
              </a:rPr>
              <a:t>’\0’</a:t>
            </a:r>
            <a:r>
              <a:rPr kumimoji="1" lang="zh-CN" altLang="zh-CN" dirty="0">
                <a:latin typeface="+mn-lt"/>
                <a:ea typeface="+mn-ea"/>
                <a:cs typeface="+mn-cs"/>
              </a:rPr>
              <a:t>，则遇第一个</a:t>
            </a:r>
            <a:r>
              <a:rPr kumimoji="1" lang="en-US" altLang="zh-CN" dirty="0">
                <a:latin typeface="+mn-lt"/>
                <a:ea typeface="+mn-ea"/>
                <a:cs typeface="+mn-cs"/>
              </a:rPr>
              <a:t>’\0’</a:t>
            </a:r>
            <a:r>
              <a:rPr kumimoji="1" lang="zh-CN" altLang="zh-CN" dirty="0">
                <a:latin typeface="+mn-lt"/>
                <a:ea typeface="+mn-ea"/>
                <a:cs typeface="+mn-cs"/>
              </a:rPr>
              <a:t>时输出就结束</a:t>
            </a:r>
            <a:endParaRPr kumimoji="1" lang="en-US" altLang="zh-CN" dirty="0">
              <a:latin typeface="+mn-lt"/>
              <a:ea typeface="+mn-ea"/>
              <a:cs typeface="+mn-cs"/>
            </a:endParaRPr>
          </a:p>
          <a:p>
            <a:r>
              <a:rPr kumimoji="1" lang="zh-CN" altLang="zh-CN" dirty="0">
                <a:latin typeface="+mn-lt"/>
                <a:ea typeface="+mn-ea"/>
                <a:cs typeface="+mn-cs"/>
              </a:rPr>
              <a:t>可以用</a:t>
            </a:r>
            <a:r>
              <a:rPr kumimoji="1" lang="en-US" altLang="zh-CN" dirty="0">
                <a:latin typeface="+mn-lt"/>
                <a:ea typeface="+mn-ea"/>
                <a:cs typeface="+mn-cs"/>
              </a:rPr>
              <a:t>scanf</a:t>
            </a:r>
            <a:r>
              <a:rPr kumimoji="1" lang="zh-CN" altLang="zh-CN" dirty="0">
                <a:latin typeface="+mn-lt"/>
                <a:ea typeface="+mn-ea"/>
                <a:cs typeface="+mn-cs"/>
              </a:rPr>
              <a:t>函数输入一个字符串</a:t>
            </a:r>
            <a:endParaRPr kumimoji="1" lang="en-US" altLang="zh-CN" dirty="0">
              <a:latin typeface="+mn-lt"/>
              <a:ea typeface="+mn-ea"/>
              <a:cs typeface="+mn-cs"/>
            </a:endParaRPr>
          </a:p>
          <a:p>
            <a:r>
              <a:rPr kumimoji="1" lang="en-US" altLang="zh-CN" dirty="0">
                <a:latin typeface="+mn-lt"/>
                <a:ea typeface="+mn-ea"/>
                <a:cs typeface="+mn-cs"/>
              </a:rPr>
              <a:t>scanf</a:t>
            </a:r>
            <a:r>
              <a:rPr kumimoji="1" lang="zh-CN" altLang="zh-CN" dirty="0">
                <a:latin typeface="+mn-lt"/>
                <a:ea typeface="+mn-ea"/>
                <a:cs typeface="+mn-cs"/>
              </a:rPr>
              <a:t>函数中的输入项</a:t>
            </a:r>
            <a:r>
              <a:rPr kumimoji="1" lang="en-US" altLang="zh-CN" dirty="0">
                <a:latin typeface="+mn-lt"/>
                <a:ea typeface="+mn-ea"/>
                <a:cs typeface="+mn-cs"/>
              </a:rPr>
              <a:t>c</a:t>
            </a:r>
            <a:r>
              <a:rPr kumimoji="1" lang="zh-CN" altLang="zh-CN" dirty="0">
                <a:latin typeface="+mn-lt"/>
                <a:ea typeface="+mn-ea"/>
                <a:cs typeface="+mn-cs"/>
              </a:rPr>
              <a:t>是已定义的字符数组名，输入的字符串应</a:t>
            </a:r>
            <a:r>
              <a:rPr kumimoji="1" lang="zh-CN" altLang="zh-CN" dirty="0">
                <a:solidFill>
                  <a:srgbClr val="C00000"/>
                </a:solidFill>
                <a:latin typeface="+mn-lt"/>
                <a:ea typeface="+mn-ea"/>
                <a:cs typeface="+mn-cs"/>
              </a:rPr>
              <a:t>短于</a:t>
            </a:r>
            <a:r>
              <a:rPr kumimoji="1" lang="zh-CN" altLang="zh-CN" dirty="0">
                <a:latin typeface="+mn-lt"/>
                <a:ea typeface="+mn-ea"/>
                <a:cs typeface="+mn-cs"/>
              </a:rPr>
              <a:t>已定义的字符数组的长度</a:t>
            </a:r>
            <a:endParaRPr kumimoji="1" lang="en-US" altLang="zh-CN" dirty="0">
              <a:latin typeface="+mn-lt"/>
              <a:ea typeface="+mn-ea"/>
              <a:cs typeface="+mn-cs"/>
            </a:endParaRPr>
          </a:p>
        </p:txBody>
      </p:sp>
      <p:sp>
        <p:nvSpPr>
          <p:cNvPr id="5" name="Rectangle 2"/>
          <p:cNvSpPr>
            <a:spLocks noGrp="1" noChangeArrowheads="1"/>
          </p:cNvSpPr>
          <p:nvPr>
            <p:ph type="title"/>
          </p:nvPr>
        </p:nvSpPr>
        <p:spPr>
          <a:xfrm>
            <a:off x="1809750" y="629444"/>
            <a:ext cx="8643938"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6.3.5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字符数组的输入输出</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61444"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1445"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pic>
        <p:nvPicPr>
          <p:cNvPr id="61446" name="图片 5"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Rectangle 3"/>
          <p:cNvSpPr>
            <a:spLocks noGrp="1"/>
          </p:cNvSpPr>
          <p:nvPr>
            <p:ph idx="1"/>
          </p:nvPr>
        </p:nvSpPr>
        <p:spPr>
          <a:xfrm>
            <a:off x="2595563" y="1857375"/>
            <a:ext cx="7286625" cy="2786063"/>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char c[6];</a:t>
            </a:r>
            <a:endParaRPr kumimoji="1" lang="en-US" altLang="zh-CN" dirty="0">
              <a:latin typeface="+mn-lt"/>
              <a:ea typeface="+mn-ea"/>
              <a:cs typeface="+mn-cs"/>
            </a:endParaRPr>
          </a:p>
          <a:p>
            <a:pPr>
              <a:buFont typeface="Wingdings" panose="05000000000000000000" pitchFamily="2" charset="2"/>
              <a:buNone/>
            </a:pPr>
            <a:r>
              <a:rPr kumimoji="1" lang="en-US" altLang="zh-CN" dirty="0">
                <a:latin typeface="+mn-lt"/>
                <a:ea typeface="+mn-ea"/>
                <a:cs typeface="+mn-cs"/>
              </a:rPr>
              <a:t>scanf(”%s”,c);   </a:t>
            </a:r>
            <a:r>
              <a:rPr kumimoji="1" lang="en-US" altLang="zh-CN" u="sng" dirty="0">
                <a:latin typeface="+mn-lt"/>
                <a:ea typeface="+mn-ea"/>
                <a:cs typeface="+mn-cs"/>
              </a:rPr>
              <a:t>China</a:t>
            </a:r>
            <a:r>
              <a:rPr kumimoji="1" lang="zh-CN" altLang="zh-CN" u="sng" dirty="0">
                <a:latin typeface="+mn-lt"/>
                <a:ea typeface="+mn-ea"/>
                <a:cs typeface="+mn-cs"/>
              </a:rPr>
              <a:t>↙</a:t>
            </a:r>
            <a:endParaRPr kumimoji="1" lang="en-US" altLang="zh-CN" u="sng" dirty="0">
              <a:latin typeface="+mn-lt"/>
              <a:ea typeface="+mn-ea"/>
              <a:cs typeface="+mn-cs"/>
            </a:endParaRPr>
          </a:p>
          <a:p>
            <a:pPr>
              <a:buFont typeface="Wingdings" panose="05000000000000000000" pitchFamily="2" charset="2"/>
              <a:buNone/>
            </a:pPr>
            <a:r>
              <a:rPr kumimoji="1" lang="zh-CN" altLang="zh-CN" dirty="0">
                <a:latin typeface="+mn-lt"/>
                <a:ea typeface="+mn-ea"/>
                <a:cs typeface="+mn-cs"/>
              </a:rPr>
              <a:t>系统自动在</a:t>
            </a:r>
            <a:r>
              <a:rPr kumimoji="1" lang="en-US" altLang="zh-CN" dirty="0">
                <a:latin typeface="+mn-lt"/>
                <a:ea typeface="+mn-ea"/>
                <a:cs typeface="+mn-cs"/>
              </a:rPr>
              <a:t>China</a:t>
            </a:r>
            <a:r>
              <a:rPr kumimoji="1" lang="zh-CN" altLang="zh-CN" dirty="0">
                <a:latin typeface="+mn-lt"/>
                <a:ea typeface="+mn-ea"/>
                <a:cs typeface="+mn-cs"/>
              </a:rPr>
              <a:t>后面加一个</a:t>
            </a:r>
            <a:r>
              <a:rPr kumimoji="1" lang="en-US" altLang="zh-CN" dirty="0">
                <a:latin typeface="+mn-lt"/>
                <a:ea typeface="+mn-ea"/>
                <a:cs typeface="+mn-cs"/>
              </a:rPr>
              <a:t>’\0’</a:t>
            </a:r>
            <a:endParaRPr kumimoji="1" lang="en-US" altLang="zh-CN" dirty="0">
              <a:latin typeface="+mn-lt"/>
              <a:ea typeface="+mn-ea"/>
              <a:cs typeface="+mn-cs"/>
            </a:endParaRPr>
          </a:p>
        </p:txBody>
      </p:sp>
      <p:sp>
        <p:nvSpPr>
          <p:cNvPr id="5" name="Rectangle 2"/>
          <p:cNvSpPr>
            <a:spLocks noGrp="1" noChangeArrowheads="1"/>
          </p:cNvSpPr>
          <p:nvPr>
            <p:ph type="title"/>
          </p:nvPr>
        </p:nvSpPr>
        <p:spPr>
          <a:xfrm>
            <a:off x="1809750" y="629444"/>
            <a:ext cx="8643938"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6.3.5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字符数组的输入输出</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62468"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2469"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pic>
        <p:nvPicPr>
          <p:cNvPr id="62470" name="图片 5"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2024063" y="714534"/>
            <a:ext cx="8286750" cy="829945"/>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6.1</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怎样定义和引用一维数组</a:t>
            </a:r>
            <a:endParaRPr kumimoji="1" lang="zh-CN" altLang="en-US"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9219" name="Rectangle 3"/>
          <p:cNvSpPr>
            <a:spLocks noGrp="1"/>
          </p:cNvSpPr>
          <p:nvPr>
            <p:ph idx="1"/>
          </p:nvPr>
        </p:nvSpPr>
        <p:spPr>
          <a:xfrm>
            <a:off x="2738438" y="1857375"/>
            <a:ext cx="7072312" cy="3786188"/>
          </a:xfrm>
        </p:spPr>
        <p:txBody>
          <a:bodyPr vert="horz" wrap="square" lIns="91440" tIns="45720" rIns="91440" bIns="45720" anchor="t" anchorCtr="0"/>
          <a:p>
            <a:pPr eaLnBrk="1" hangingPunct="1">
              <a:spcBef>
                <a:spcPct val="50000"/>
              </a:spcBef>
              <a:buFont typeface="Wingdings" panose="05000000000000000000" pitchFamily="2" charset="2"/>
              <a:buNone/>
            </a:pPr>
            <a:r>
              <a:rPr kumimoji="1" lang="en-US" altLang="zh-CN" sz="3600" dirty="0">
                <a:latin typeface="+mn-lt"/>
                <a:ea typeface="+mn-ea"/>
                <a:cs typeface="+mn-cs"/>
                <a:hlinkClick r:id="rId1" action="ppaction://hlinksldjump"/>
              </a:rPr>
              <a:t>6.1.1 </a:t>
            </a:r>
            <a:r>
              <a:rPr kumimoji="1" lang="zh-CN" altLang="zh-CN" sz="3600" dirty="0">
                <a:latin typeface="+mn-lt"/>
                <a:ea typeface="+mn-ea"/>
                <a:cs typeface="+mn-cs"/>
                <a:hlinkClick r:id="rId1" action="ppaction://hlinksldjump"/>
              </a:rPr>
              <a:t>怎样定义一维数组</a:t>
            </a:r>
            <a:endParaRPr kumimoji="1" lang="en-US" altLang="zh-CN" sz="3600" dirty="0">
              <a:latin typeface="+mn-lt"/>
              <a:ea typeface="+mn-ea"/>
              <a:cs typeface="+mn-cs"/>
            </a:endParaRPr>
          </a:p>
          <a:p>
            <a:pPr eaLnBrk="1" hangingPunct="1">
              <a:spcBef>
                <a:spcPct val="50000"/>
              </a:spcBef>
              <a:buFont typeface="Wingdings" panose="05000000000000000000" pitchFamily="2" charset="2"/>
              <a:buNone/>
            </a:pPr>
            <a:r>
              <a:rPr kumimoji="1" lang="en-US" altLang="zh-CN" sz="3600" dirty="0">
                <a:latin typeface="+mn-lt"/>
                <a:ea typeface="+mn-ea"/>
                <a:cs typeface="+mn-cs"/>
                <a:hlinkClick r:id="rId2" action="ppaction://hlinksldjump"/>
              </a:rPr>
              <a:t>6.1.2 </a:t>
            </a:r>
            <a:r>
              <a:rPr kumimoji="1" lang="zh-CN" altLang="zh-CN" sz="3600" dirty="0">
                <a:latin typeface="+mn-lt"/>
                <a:ea typeface="+mn-ea"/>
                <a:cs typeface="+mn-cs"/>
                <a:hlinkClick r:id="rId2" action="ppaction://hlinksldjump"/>
              </a:rPr>
              <a:t>怎样引用一维数组元素</a:t>
            </a:r>
            <a:endParaRPr kumimoji="1" lang="en-US" altLang="zh-CN" sz="3600" dirty="0">
              <a:latin typeface="+mn-lt"/>
              <a:ea typeface="+mn-ea"/>
              <a:cs typeface="+mn-cs"/>
            </a:endParaRPr>
          </a:p>
          <a:p>
            <a:pPr eaLnBrk="1" hangingPunct="1">
              <a:spcBef>
                <a:spcPct val="50000"/>
              </a:spcBef>
              <a:buFont typeface="Wingdings" panose="05000000000000000000" pitchFamily="2" charset="2"/>
              <a:buNone/>
            </a:pPr>
            <a:r>
              <a:rPr kumimoji="1" lang="en-US" altLang="zh-CN" sz="3600" dirty="0">
                <a:latin typeface="+mn-lt"/>
                <a:ea typeface="+mn-ea"/>
                <a:cs typeface="+mn-cs"/>
                <a:hlinkClick r:id="rId3" action="ppaction://hlinksldjump"/>
              </a:rPr>
              <a:t>6.1.3 </a:t>
            </a:r>
            <a:r>
              <a:rPr kumimoji="1" lang="zh-CN" altLang="zh-CN" sz="3600" dirty="0">
                <a:latin typeface="+mn-lt"/>
                <a:ea typeface="+mn-ea"/>
                <a:cs typeface="+mn-cs"/>
                <a:hlinkClick r:id="rId3" action="ppaction://hlinksldjump"/>
              </a:rPr>
              <a:t>一维数组的初始化</a:t>
            </a:r>
            <a:endParaRPr kumimoji="1" lang="en-US" altLang="zh-CN" sz="3600" dirty="0">
              <a:latin typeface="+mn-lt"/>
              <a:ea typeface="+mn-ea"/>
              <a:cs typeface="+mn-cs"/>
            </a:endParaRPr>
          </a:p>
          <a:p>
            <a:pPr eaLnBrk="1" hangingPunct="1">
              <a:spcBef>
                <a:spcPct val="50000"/>
              </a:spcBef>
              <a:buFont typeface="Wingdings" panose="05000000000000000000" pitchFamily="2" charset="2"/>
              <a:buNone/>
            </a:pPr>
            <a:r>
              <a:rPr kumimoji="1" lang="en-US" altLang="zh-CN" sz="3600" dirty="0">
                <a:latin typeface="+mn-lt"/>
                <a:ea typeface="+mn-ea"/>
                <a:cs typeface="+mn-cs"/>
                <a:hlinkClick r:id="rId4" action="ppaction://hlinksldjump"/>
              </a:rPr>
              <a:t>6.1.4 </a:t>
            </a:r>
            <a:r>
              <a:rPr kumimoji="1" lang="zh-CN" altLang="zh-CN" sz="3600" dirty="0">
                <a:latin typeface="+mn-lt"/>
                <a:ea typeface="+mn-ea"/>
                <a:cs typeface="+mn-cs"/>
                <a:hlinkClick r:id="rId4" action="ppaction://hlinksldjump"/>
              </a:rPr>
              <a:t>一维数组程序举例</a:t>
            </a:r>
            <a:endParaRPr kumimoji="1" lang="zh-CN" altLang="en-US" sz="3600" dirty="0">
              <a:latin typeface="+mn-lt"/>
              <a:ea typeface="+mn-ea"/>
              <a:cs typeface="+mn-cs"/>
            </a:endParaRPr>
          </a:p>
        </p:txBody>
      </p:sp>
      <p:pic>
        <p:nvPicPr>
          <p:cNvPr id="9220" name="图片 3" descr="Untitled.png">
            <a:hlinkClick r:id="rId5" action="ppaction://hlinksldjump"/>
          </p:cNvPr>
          <p:cNvPicPr>
            <a:picLocks noChangeAspect="1"/>
          </p:cNvPicPr>
          <p:nvPr/>
        </p:nvPicPr>
        <p:blipFill>
          <a:blip r:embed="rId6"/>
          <a:stretch>
            <a:fillRect/>
          </a:stretch>
        </p:blipFill>
        <p:spPr>
          <a:xfrm>
            <a:off x="9740900" y="5937250"/>
            <a:ext cx="927100" cy="920750"/>
          </a:xfrm>
          <a:prstGeom prst="rect">
            <a:avLst/>
          </a:prstGeom>
          <a:noFill/>
          <a:ln w="9525">
            <a:noFill/>
          </a:ln>
        </p:spPr>
      </p:pic>
    </p:spTree>
  </p:cSld>
  <p:clrMapOvr>
    <a:masterClrMapping/>
  </p:clrMapOvr>
  <p:transition spd="med">
    <p:blinds/>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Rectangle 3"/>
          <p:cNvSpPr>
            <a:spLocks noGrp="1"/>
          </p:cNvSpPr>
          <p:nvPr>
            <p:ph idx="1"/>
          </p:nvPr>
        </p:nvSpPr>
        <p:spPr>
          <a:xfrm>
            <a:off x="2095500" y="1785938"/>
            <a:ext cx="8393113" cy="2786062"/>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char str1[5],str2[5],str3[5];</a:t>
            </a:r>
            <a:endParaRPr kumimoji="1" lang="zh-CN" altLang="zh-CN" dirty="0">
              <a:latin typeface="+mn-lt"/>
              <a:ea typeface="+mn-ea"/>
              <a:cs typeface="+mn-cs"/>
            </a:endParaRPr>
          </a:p>
          <a:p>
            <a:pPr>
              <a:buFont typeface="Wingdings" panose="05000000000000000000" pitchFamily="2" charset="2"/>
              <a:buNone/>
            </a:pPr>
            <a:r>
              <a:rPr kumimoji="1" lang="en-US" altLang="zh-CN" dirty="0">
                <a:latin typeface="+mn-lt"/>
                <a:ea typeface="+mn-ea"/>
                <a:cs typeface="+mn-cs"/>
              </a:rPr>
              <a:t>scanf(”%s%s%s”,str1,str2,str3);</a:t>
            </a:r>
            <a:endParaRPr kumimoji="1" lang="en-US" altLang="zh-CN" dirty="0">
              <a:latin typeface="+mn-lt"/>
              <a:ea typeface="+mn-ea"/>
              <a:cs typeface="+mn-cs"/>
            </a:endParaRPr>
          </a:p>
          <a:p>
            <a:pPr algn="ctr">
              <a:buFont typeface="Wingdings" panose="05000000000000000000" pitchFamily="2" charset="2"/>
              <a:buNone/>
            </a:pPr>
            <a:r>
              <a:rPr kumimoji="1" lang="en-US" altLang="zh-CN" u="sng" dirty="0">
                <a:latin typeface="+mn-lt"/>
                <a:ea typeface="+mn-ea"/>
                <a:cs typeface="+mn-cs"/>
              </a:rPr>
              <a:t>How are you? </a:t>
            </a:r>
            <a:r>
              <a:rPr kumimoji="1" lang="zh-CN" altLang="zh-CN" u="sng" dirty="0">
                <a:latin typeface="+mn-lt"/>
                <a:ea typeface="+mn-ea"/>
                <a:cs typeface="+mn-cs"/>
              </a:rPr>
              <a:t>↙</a:t>
            </a:r>
            <a:endParaRPr kumimoji="1" lang="en-US" altLang="zh-CN" dirty="0">
              <a:latin typeface="+mn-lt"/>
              <a:ea typeface="+mn-ea"/>
              <a:cs typeface="+mn-cs"/>
            </a:endParaRPr>
          </a:p>
        </p:txBody>
      </p:sp>
      <p:sp>
        <p:nvSpPr>
          <p:cNvPr id="5" name="Rectangle 2"/>
          <p:cNvSpPr>
            <a:spLocks noGrp="1" noChangeArrowheads="1"/>
          </p:cNvSpPr>
          <p:nvPr>
            <p:ph type="title"/>
          </p:nvPr>
        </p:nvSpPr>
        <p:spPr>
          <a:xfrm>
            <a:off x="1809750" y="629444"/>
            <a:ext cx="8643938"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6.3.5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字符数组的输入输出</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63492"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3493"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6" name="表格 5"/>
          <p:cNvGraphicFramePr>
            <a:graphicFrameLocks noGrp="1"/>
          </p:cNvGraphicFramePr>
          <p:nvPr/>
        </p:nvGraphicFramePr>
        <p:xfrm>
          <a:off x="3595688" y="4143375"/>
          <a:ext cx="4095750" cy="518160"/>
        </p:xfrm>
        <a:graphic>
          <a:graphicData uri="http://schemas.openxmlformats.org/drawingml/2006/table">
            <a:tbl>
              <a:tblPr firstRow="1" bandRow="1">
                <a:tableStyleId>{5C22544A-7EE6-4342-B048-85BDC9FD1C3A}</a:tableStyleId>
              </a:tblPr>
              <a:tblGrid>
                <a:gridCol w="881380"/>
                <a:gridCol w="857250"/>
                <a:gridCol w="785495"/>
                <a:gridCol w="786130"/>
                <a:gridCol w="785495"/>
              </a:tblGrid>
              <a:tr h="518160">
                <a:tc>
                  <a:txBody>
                    <a:bodyPr/>
                    <a:lstStyle/>
                    <a:p>
                      <a:pPr algn="ctr"/>
                      <a:r>
                        <a:rPr lang="en-US" altLang="zh-CN" sz="2800" dirty="0" smtClean="0">
                          <a:solidFill>
                            <a:srgbClr val="0000CC"/>
                          </a:solidFill>
                        </a:rPr>
                        <a:t>H</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w</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sp>
        <p:nvSpPr>
          <p:cNvPr id="8" name="TextBox 7"/>
          <p:cNvSpPr txBox="1"/>
          <p:nvPr/>
        </p:nvSpPr>
        <p:spPr>
          <a:xfrm>
            <a:off x="2595563" y="4143375"/>
            <a:ext cx="928687" cy="521970"/>
          </a:xfrm>
          <a:prstGeom prst="rect">
            <a:avLst/>
          </a:prstGeom>
          <a:noFill/>
          <a:ln w="9525">
            <a:noFill/>
          </a:ln>
        </p:spPr>
        <p:txBody>
          <a:bodyPr>
            <a:spAutoFit/>
          </a:bodyPr>
          <a:p>
            <a:r>
              <a:rPr lang="en-US" altLang="zh-CN" sz="2800" b="1" dirty="0">
                <a:solidFill>
                  <a:srgbClr val="0000CC"/>
                </a:solidFill>
                <a:latin typeface="Arial" panose="020B0604020202020204" pitchFamily="34" charset="0"/>
              </a:rPr>
              <a:t>str1</a:t>
            </a:r>
            <a:endParaRPr lang="zh-CN" altLang="en-US" sz="2800" b="1" dirty="0">
              <a:solidFill>
                <a:srgbClr val="0000CC"/>
              </a:solidFill>
              <a:latin typeface="Arial" panose="020B0604020202020204" pitchFamily="34" charset="0"/>
            </a:endParaRPr>
          </a:p>
        </p:txBody>
      </p:sp>
      <p:graphicFrame>
        <p:nvGraphicFramePr>
          <p:cNvPr id="9" name="表格 8"/>
          <p:cNvGraphicFramePr>
            <a:graphicFrameLocks noGrp="1"/>
          </p:cNvGraphicFramePr>
          <p:nvPr/>
        </p:nvGraphicFramePr>
        <p:xfrm>
          <a:off x="3595688" y="4929188"/>
          <a:ext cx="4095750" cy="518160"/>
        </p:xfrm>
        <a:graphic>
          <a:graphicData uri="http://schemas.openxmlformats.org/drawingml/2006/table">
            <a:tbl>
              <a:tblPr firstRow="1" bandRow="1">
                <a:tableStyleId>{5C22544A-7EE6-4342-B048-85BDC9FD1C3A}</a:tableStyleId>
              </a:tblPr>
              <a:tblGrid>
                <a:gridCol w="881380"/>
                <a:gridCol w="857250"/>
                <a:gridCol w="785495"/>
                <a:gridCol w="786130"/>
                <a:gridCol w="785495"/>
              </a:tblGrid>
              <a:tr h="518160">
                <a:tc>
                  <a:txBody>
                    <a:bodyPr/>
                    <a:lstStyle/>
                    <a:p>
                      <a:pPr algn="ctr"/>
                      <a:r>
                        <a:rPr lang="en-US" altLang="zh-CN" sz="2800" dirty="0" smtClean="0">
                          <a:solidFill>
                            <a:srgbClr val="0000CC"/>
                          </a:solidFill>
                        </a:rPr>
                        <a:t>a</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r</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e</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sp>
        <p:nvSpPr>
          <p:cNvPr id="10" name="TextBox 9"/>
          <p:cNvSpPr txBox="1"/>
          <p:nvPr/>
        </p:nvSpPr>
        <p:spPr>
          <a:xfrm>
            <a:off x="2595563" y="4929188"/>
            <a:ext cx="928687" cy="521970"/>
          </a:xfrm>
          <a:prstGeom prst="rect">
            <a:avLst/>
          </a:prstGeom>
          <a:noFill/>
          <a:ln w="9525">
            <a:noFill/>
          </a:ln>
        </p:spPr>
        <p:txBody>
          <a:bodyPr>
            <a:spAutoFit/>
          </a:bodyPr>
          <a:p>
            <a:r>
              <a:rPr lang="en-US" altLang="zh-CN" sz="2800" b="1" dirty="0">
                <a:solidFill>
                  <a:srgbClr val="0000CC"/>
                </a:solidFill>
                <a:latin typeface="Arial" panose="020B0604020202020204" pitchFamily="34" charset="0"/>
              </a:rPr>
              <a:t>str2</a:t>
            </a:r>
            <a:endParaRPr lang="zh-CN" altLang="en-US" sz="2800" b="1" dirty="0">
              <a:solidFill>
                <a:srgbClr val="0000CC"/>
              </a:solidFill>
              <a:latin typeface="Arial" panose="020B0604020202020204" pitchFamily="34" charset="0"/>
            </a:endParaRPr>
          </a:p>
        </p:txBody>
      </p:sp>
      <p:graphicFrame>
        <p:nvGraphicFramePr>
          <p:cNvPr id="11" name="表格 10"/>
          <p:cNvGraphicFramePr>
            <a:graphicFrameLocks noGrp="1"/>
          </p:cNvGraphicFramePr>
          <p:nvPr/>
        </p:nvGraphicFramePr>
        <p:xfrm>
          <a:off x="3624263" y="5715000"/>
          <a:ext cx="4095750" cy="518160"/>
        </p:xfrm>
        <a:graphic>
          <a:graphicData uri="http://schemas.openxmlformats.org/drawingml/2006/table">
            <a:tbl>
              <a:tblPr firstRow="1" bandRow="1">
                <a:tableStyleId>{5C22544A-7EE6-4342-B048-85BDC9FD1C3A}</a:tableStyleId>
              </a:tblPr>
              <a:tblGrid>
                <a:gridCol w="881380"/>
                <a:gridCol w="857250"/>
                <a:gridCol w="785495"/>
                <a:gridCol w="786130"/>
                <a:gridCol w="785495"/>
              </a:tblGrid>
              <a:tr h="518160">
                <a:tc>
                  <a:txBody>
                    <a:bodyPr/>
                    <a:lstStyle/>
                    <a:p>
                      <a:pPr algn="ctr"/>
                      <a:r>
                        <a:rPr lang="en-US" altLang="zh-CN" sz="2800" dirty="0" smtClean="0">
                          <a:solidFill>
                            <a:srgbClr val="0000CC"/>
                          </a:solidFill>
                        </a:rPr>
                        <a:t>y</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o</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u</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solidFill>
                            <a:srgbClr val="0000CC"/>
                          </a:solidFill>
                        </a:rPr>
                        <a:t>\0</a:t>
                      </a:r>
                      <a:endParaRPr lang="zh-CN" altLang="en-US" sz="2800" dirty="0">
                        <a:solidFill>
                          <a:srgbClr val="0000CC"/>
                        </a:solidFill>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sp>
        <p:nvSpPr>
          <p:cNvPr id="12" name="TextBox 11"/>
          <p:cNvSpPr txBox="1"/>
          <p:nvPr/>
        </p:nvSpPr>
        <p:spPr>
          <a:xfrm>
            <a:off x="2624138" y="5715000"/>
            <a:ext cx="928687" cy="521970"/>
          </a:xfrm>
          <a:prstGeom prst="rect">
            <a:avLst/>
          </a:prstGeom>
          <a:noFill/>
          <a:ln w="9525">
            <a:noFill/>
          </a:ln>
        </p:spPr>
        <p:txBody>
          <a:bodyPr>
            <a:spAutoFit/>
          </a:bodyPr>
          <a:p>
            <a:r>
              <a:rPr lang="en-US" altLang="zh-CN" sz="2800" b="1" dirty="0">
                <a:solidFill>
                  <a:srgbClr val="0000CC"/>
                </a:solidFill>
                <a:latin typeface="Arial" panose="020B0604020202020204" pitchFamily="34" charset="0"/>
              </a:rPr>
              <a:t>str3</a:t>
            </a:r>
            <a:endParaRPr lang="zh-CN" altLang="en-US" sz="2800" b="1" dirty="0">
              <a:solidFill>
                <a:srgbClr val="0000CC"/>
              </a:solidFill>
              <a:latin typeface="Arial" panose="020B0604020202020204" pitchFamily="34" charset="0"/>
            </a:endParaRPr>
          </a:p>
        </p:txBody>
      </p:sp>
      <p:pic>
        <p:nvPicPr>
          <p:cNvPr id="63539" name="图片 12"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9">
                                            <p:txEl>
                                              <p:charRg st="62" end="77"/>
                                            </p:txEl>
                                          </p:spTgt>
                                        </p:tgtEl>
                                        <p:attrNameLst>
                                          <p:attrName>style.visibility</p:attrName>
                                        </p:attrNameLst>
                                      </p:cBhvr>
                                      <p:to>
                                        <p:strVal val="visible"/>
                                      </p:to>
                                    </p:set>
                                    <p:animEffect transition="in" filter="blinds(horizontal)">
                                      <p:cBhvr>
                                        <p:cTn id="7" dur="500"/>
                                        <p:tgtEl>
                                          <p:spTgt spid="9219">
                                            <p:txEl>
                                              <p:charRg st="62" end="77"/>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childTnLst>
                          </p:cTn>
                        </p:par>
                        <p:par>
                          <p:cTn id="17" fill="hold">
                            <p:stCondLst>
                              <p:cond delay="1000"/>
                            </p:stCondLst>
                            <p:childTnLst>
                              <p:par>
                                <p:cTn id="18" presetID="3" presetClass="entr" presetSubtype="1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linds(horizontal)">
                                      <p:cBhvr>
                                        <p:cTn id="20" dur="500"/>
                                        <p:tgtEl>
                                          <p:spTgt spid="9"/>
                                        </p:tgtEl>
                                      </p:cBhvr>
                                    </p:animEffect>
                                  </p:childTnLst>
                                </p:cTn>
                              </p:par>
                            </p:childTnLst>
                          </p:cTn>
                        </p:par>
                        <p:par>
                          <p:cTn id="21" fill="hold">
                            <p:stCondLst>
                              <p:cond delay="1500"/>
                            </p:stCondLst>
                            <p:childTnLst>
                              <p:par>
                                <p:cTn id="22" presetID="3" presetClass="entr" presetSubtype="1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linds(horizontal)">
                                      <p:cBhvr>
                                        <p:cTn id="24" dur="500"/>
                                        <p:tgtEl>
                                          <p:spTgt spid="10"/>
                                        </p:tgtEl>
                                      </p:cBhvr>
                                    </p:animEffect>
                                  </p:childTnLst>
                                </p:cTn>
                              </p:par>
                            </p:childTnLst>
                          </p:cTn>
                        </p:par>
                        <p:par>
                          <p:cTn id="25" fill="hold">
                            <p:stCondLst>
                              <p:cond delay="2000"/>
                            </p:stCondLst>
                            <p:childTnLst>
                              <p:par>
                                <p:cTn id="26" presetID="3" presetClass="entr" presetSubtype="10"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linds(horizontal)">
                                      <p:cBhvr>
                                        <p:cTn id="28" dur="500"/>
                                        <p:tgtEl>
                                          <p:spTgt spid="11"/>
                                        </p:tgtEl>
                                      </p:cBhvr>
                                    </p:animEffect>
                                  </p:childTnLst>
                                </p:cTn>
                              </p:par>
                            </p:childTnLst>
                          </p:cTn>
                        </p:par>
                        <p:par>
                          <p:cTn id="29" fill="hold">
                            <p:stCondLst>
                              <p:cond delay="2500"/>
                            </p:stCondLst>
                            <p:childTnLst>
                              <p:par>
                                <p:cTn id="30" presetID="3" presetClass="entr" presetSubtype="1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linds(horizontal)">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4" name="Rectangle 3"/>
          <p:cNvSpPr>
            <a:spLocks noGrp="1"/>
          </p:cNvSpPr>
          <p:nvPr>
            <p:ph idx="1"/>
          </p:nvPr>
        </p:nvSpPr>
        <p:spPr>
          <a:xfrm>
            <a:off x="2095500" y="1785938"/>
            <a:ext cx="8143875" cy="1571625"/>
          </a:xfrm>
        </p:spPr>
        <p:txBody>
          <a:bodyPr vert="horz" wrap="square" lIns="91440" tIns="45720" rIns="91440" bIns="45720" anchor="t" anchorCtr="0"/>
          <a:p>
            <a:r>
              <a:rPr kumimoji="1" lang="zh-CN" altLang="zh-CN" dirty="0">
                <a:latin typeface="+mn-lt"/>
                <a:ea typeface="+mn-ea"/>
                <a:cs typeface="+mn-cs"/>
              </a:rPr>
              <a:t>在</a:t>
            </a:r>
            <a:r>
              <a:rPr kumimoji="1" lang="en-US" altLang="zh-CN" dirty="0">
                <a:latin typeface="+mn-lt"/>
                <a:ea typeface="+mn-ea"/>
                <a:cs typeface="+mn-cs"/>
              </a:rPr>
              <a:t>C</a:t>
            </a:r>
            <a:r>
              <a:rPr kumimoji="1" lang="zh-CN" altLang="zh-CN" dirty="0">
                <a:latin typeface="+mn-lt"/>
                <a:ea typeface="+mn-ea"/>
                <a:cs typeface="+mn-cs"/>
              </a:rPr>
              <a:t>函数库中提供了一些用来专门处理字符串的函数，使用方便</a:t>
            </a:r>
            <a:endParaRPr kumimoji="1" lang="en-US" altLang="zh-CN" dirty="0">
              <a:latin typeface="+mn-lt"/>
              <a:ea typeface="+mn-ea"/>
              <a:cs typeface="+mn-cs"/>
            </a:endParaRPr>
          </a:p>
        </p:txBody>
      </p:sp>
      <p:sp>
        <p:nvSpPr>
          <p:cNvPr id="5" name="Rectangle 2"/>
          <p:cNvSpPr>
            <a:spLocks noGrp="1" noChangeArrowheads="1"/>
          </p:cNvSpPr>
          <p:nvPr>
            <p:ph type="title"/>
          </p:nvPr>
        </p:nvSpPr>
        <p:spPr>
          <a:xfrm>
            <a:off x="1809750" y="629444"/>
            <a:ext cx="8643938"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6.3.6 </a:t>
            </a:r>
            <a:r>
              <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善于使用</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字符串处理函数</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64516"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4517"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pic>
        <p:nvPicPr>
          <p:cNvPr id="64518" name="图片 5"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Rectangle 3"/>
          <p:cNvSpPr>
            <a:spLocks noGrp="1"/>
          </p:cNvSpPr>
          <p:nvPr>
            <p:ph idx="1"/>
          </p:nvPr>
        </p:nvSpPr>
        <p:spPr>
          <a:xfrm>
            <a:off x="2238375" y="1571625"/>
            <a:ext cx="8143875" cy="4929188"/>
          </a:xfrm>
        </p:spPr>
        <p:txBody>
          <a:bodyPr vert="horz" wrap="square" lIns="91440" tIns="45720" rIns="91440" bIns="45720" anchor="t" anchorCtr="0"/>
          <a:p>
            <a:pPr marL="514350" indent="-514350">
              <a:buFont typeface="Wingdings" panose="05000000000000000000" pitchFamily="2" charset="2"/>
              <a:buNone/>
            </a:pPr>
            <a:r>
              <a:rPr kumimoji="1" lang="en-US" altLang="zh-CN" dirty="0">
                <a:latin typeface="+mn-lt"/>
                <a:ea typeface="+mn-ea"/>
                <a:cs typeface="+mn-cs"/>
              </a:rPr>
              <a:t>1.puts</a:t>
            </a:r>
            <a:r>
              <a:rPr kumimoji="1" lang="zh-CN" altLang="zh-CN" dirty="0">
                <a:latin typeface="+mn-lt"/>
                <a:ea typeface="+mn-ea"/>
                <a:cs typeface="+mn-cs"/>
              </a:rPr>
              <a:t>函数</a:t>
            </a:r>
            <a:r>
              <a:rPr kumimoji="1" lang="en-US" altLang="zh-CN" dirty="0">
                <a:latin typeface="+mn-lt"/>
                <a:ea typeface="+mn-ea"/>
                <a:cs typeface="+mn-cs"/>
              </a:rPr>
              <a:t>----</a:t>
            </a:r>
            <a:r>
              <a:rPr kumimoji="1" lang="zh-CN" altLang="zh-CN" dirty="0">
                <a:latin typeface="+mn-lt"/>
                <a:ea typeface="+mn-ea"/>
                <a:cs typeface="+mn-cs"/>
              </a:rPr>
              <a:t>输出字符串的函数</a:t>
            </a:r>
            <a:endParaRPr kumimoji="1" lang="en-US" altLang="zh-CN" dirty="0">
              <a:latin typeface="+mn-lt"/>
              <a:ea typeface="+mn-ea"/>
              <a:cs typeface="+mn-cs"/>
            </a:endParaRPr>
          </a:p>
          <a:p>
            <a:pPr marL="514350" indent="-514350"/>
            <a:r>
              <a:rPr kumimoji="1" lang="zh-CN" altLang="zh-CN" dirty="0">
                <a:latin typeface="+mn-lt"/>
                <a:ea typeface="+mn-ea"/>
                <a:cs typeface="+mn-cs"/>
              </a:rPr>
              <a:t>其一般形式为</a:t>
            </a:r>
            <a:r>
              <a:rPr kumimoji="1" lang="zh-CN" altLang="en-US" dirty="0">
                <a:latin typeface="+mn-lt"/>
                <a:ea typeface="+mn-ea"/>
                <a:cs typeface="+mn-cs"/>
              </a:rPr>
              <a:t>：</a:t>
            </a:r>
            <a:endParaRPr kumimoji="1" lang="zh-CN" altLang="zh-CN" dirty="0">
              <a:latin typeface="+mn-lt"/>
              <a:ea typeface="+mn-ea"/>
              <a:cs typeface="+mn-cs"/>
            </a:endParaRPr>
          </a:p>
          <a:p>
            <a:pPr marL="514350" indent="-514350">
              <a:buFont typeface="Wingdings" panose="05000000000000000000" pitchFamily="2" charset="2"/>
              <a:buNone/>
            </a:pPr>
            <a:r>
              <a:rPr kumimoji="1" lang="en-US" altLang="zh-CN" dirty="0">
                <a:latin typeface="+mn-lt"/>
                <a:ea typeface="+mn-ea"/>
                <a:cs typeface="+mn-cs"/>
              </a:rPr>
              <a:t>       puts (</a:t>
            </a:r>
            <a:r>
              <a:rPr kumimoji="1" lang="zh-CN" altLang="zh-CN" dirty="0">
                <a:latin typeface="+mn-lt"/>
                <a:ea typeface="+mn-ea"/>
                <a:cs typeface="+mn-cs"/>
              </a:rPr>
              <a:t>字符数组</a:t>
            </a:r>
            <a:r>
              <a:rPr kumimoji="1" lang="en-US" altLang="zh-CN" dirty="0">
                <a:latin typeface="+mn-lt"/>
                <a:ea typeface="+mn-ea"/>
                <a:cs typeface="+mn-cs"/>
              </a:rPr>
              <a:t>)</a:t>
            </a:r>
            <a:endParaRPr kumimoji="1" lang="en-US" altLang="zh-CN" dirty="0">
              <a:latin typeface="+mn-lt"/>
              <a:ea typeface="+mn-ea"/>
              <a:cs typeface="+mn-cs"/>
            </a:endParaRPr>
          </a:p>
          <a:p>
            <a:pPr marL="514350" indent="-514350"/>
            <a:r>
              <a:rPr kumimoji="1" lang="zh-CN" altLang="zh-CN" dirty="0">
                <a:latin typeface="+mn-lt"/>
                <a:ea typeface="+mn-ea"/>
                <a:cs typeface="+mn-cs"/>
              </a:rPr>
              <a:t>作用是将一个字符串输出到终端</a:t>
            </a:r>
            <a:endParaRPr kumimoji="1" lang="en-US" altLang="zh-CN" dirty="0">
              <a:latin typeface="+mn-lt"/>
              <a:ea typeface="+mn-ea"/>
              <a:cs typeface="+mn-cs"/>
            </a:endParaRPr>
          </a:p>
          <a:p>
            <a:pPr marL="514350" indent="-514350">
              <a:buFont typeface="Wingdings" panose="05000000000000000000" pitchFamily="2" charset="2"/>
              <a:buNone/>
            </a:pPr>
            <a:r>
              <a:rPr kumimoji="1" lang="en-US" altLang="zh-CN" dirty="0">
                <a:latin typeface="+mn-lt"/>
                <a:ea typeface="+mn-ea"/>
                <a:cs typeface="+mn-cs"/>
              </a:rPr>
              <a:t>char str[20]=”China”;</a:t>
            </a:r>
            <a:endParaRPr kumimoji="1" lang="zh-CN" altLang="zh-CN" dirty="0">
              <a:latin typeface="+mn-lt"/>
              <a:ea typeface="+mn-ea"/>
              <a:cs typeface="+mn-cs"/>
            </a:endParaRPr>
          </a:p>
          <a:p>
            <a:pPr marL="514350" indent="-514350">
              <a:buFont typeface="Wingdings" panose="05000000000000000000" pitchFamily="2" charset="2"/>
              <a:buNone/>
            </a:pPr>
            <a:r>
              <a:rPr kumimoji="1" lang="en-US" altLang="zh-CN" dirty="0">
                <a:latin typeface="+mn-lt"/>
                <a:ea typeface="+mn-ea"/>
                <a:cs typeface="+mn-cs"/>
              </a:rPr>
              <a:t>puts(str);  </a:t>
            </a:r>
            <a:endParaRPr kumimoji="1" lang="zh-CN" altLang="zh-CN" dirty="0">
              <a:latin typeface="+mn-lt"/>
              <a:ea typeface="+mn-ea"/>
              <a:cs typeface="+mn-cs"/>
            </a:endParaRPr>
          </a:p>
          <a:p>
            <a:pPr marL="514350" indent="-514350">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输出</a:t>
            </a:r>
            <a:r>
              <a:rPr kumimoji="1" lang="en-US" altLang="zh-CN" dirty="0">
                <a:latin typeface="+mn-lt"/>
                <a:ea typeface="+mn-ea"/>
                <a:cs typeface="+mn-cs"/>
              </a:rPr>
              <a:t>China</a:t>
            </a:r>
            <a:endParaRPr kumimoji="1" lang="en-US" altLang="zh-CN" dirty="0">
              <a:latin typeface="+mn-lt"/>
              <a:ea typeface="+mn-ea"/>
              <a:cs typeface="+mn-cs"/>
            </a:endParaRPr>
          </a:p>
        </p:txBody>
      </p:sp>
      <p:sp>
        <p:nvSpPr>
          <p:cNvPr id="5" name="Rectangle 2"/>
          <p:cNvSpPr>
            <a:spLocks noGrp="1" noChangeArrowheads="1"/>
          </p:cNvSpPr>
          <p:nvPr>
            <p:ph type="title"/>
          </p:nvPr>
        </p:nvSpPr>
        <p:spPr>
          <a:xfrm>
            <a:off x="1809750" y="629444"/>
            <a:ext cx="8643938"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6.3.6 </a:t>
            </a:r>
            <a:r>
              <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善于使用</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字符串处理函数</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65540"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5541"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pic>
        <p:nvPicPr>
          <p:cNvPr id="65542" name="图片 5"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9">
                                            <p:txEl>
                                              <p:charRg st="21" end="29"/>
                                            </p:txEl>
                                          </p:spTgt>
                                        </p:tgtEl>
                                        <p:attrNameLst>
                                          <p:attrName>style.visibility</p:attrName>
                                        </p:attrNameLst>
                                      </p:cBhvr>
                                      <p:to>
                                        <p:strVal val="visible"/>
                                      </p:to>
                                    </p:set>
                                    <p:animEffect transition="in" filter="blinds(horizontal)">
                                      <p:cBhvr>
                                        <p:cTn id="7" dur="500"/>
                                        <p:tgtEl>
                                          <p:spTgt spid="9219">
                                            <p:txEl>
                                              <p:charRg st="21" end="29"/>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9219">
                                            <p:txEl>
                                              <p:charRg st="29" end="48"/>
                                            </p:txEl>
                                          </p:spTgt>
                                        </p:tgtEl>
                                        <p:attrNameLst>
                                          <p:attrName>style.visibility</p:attrName>
                                        </p:attrNameLst>
                                      </p:cBhvr>
                                      <p:to>
                                        <p:strVal val="visible"/>
                                      </p:to>
                                    </p:set>
                                    <p:animEffect transition="in" filter="blinds(horizontal)">
                                      <p:cBhvr>
                                        <p:cTn id="10" dur="500"/>
                                        <p:tgtEl>
                                          <p:spTgt spid="9219">
                                            <p:txEl>
                                              <p:charRg st="29" end="48"/>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9219">
                                            <p:txEl>
                                              <p:charRg st="48" end="63"/>
                                            </p:txEl>
                                          </p:spTgt>
                                        </p:tgtEl>
                                        <p:attrNameLst>
                                          <p:attrName>style.visibility</p:attrName>
                                        </p:attrNameLst>
                                      </p:cBhvr>
                                      <p:to>
                                        <p:strVal val="visible"/>
                                      </p:to>
                                    </p:set>
                                    <p:animEffect transition="in" filter="blinds(horizontal)">
                                      <p:cBhvr>
                                        <p:cTn id="15" dur="500"/>
                                        <p:tgtEl>
                                          <p:spTgt spid="9219">
                                            <p:txEl>
                                              <p:charRg st="48" end="6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9219">
                                            <p:txEl>
                                              <p:charRg st="63" end="85"/>
                                            </p:txEl>
                                          </p:spTgt>
                                        </p:tgtEl>
                                        <p:attrNameLst>
                                          <p:attrName>style.visibility</p:attrName>
                                        </p:attrNameLst>
                                      </p:cBhvr>
                                      <p:to>
                                        <p:strVal val="visible"/>
                                      </p:to>
                                    </p:set>
                                    <p:animEffect transition="in" filter="blinds(horizontal)">
                                      <p:cBhvr>
                                        <p:cTn id="20" dur="500"/>
                                        <p:tgtEl>
                                          <p:spTgt spid="9219">
                                            <p:txEl>
                                              <p:charRg st="63" end="85"/>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9219">
                                            <p:txEl>
                                              <p:charRg st="85" end="98"/>
                                            </p:txEl>
                                          </p:spTgt>
                                        </p:tgtEl>
                                        <p:attrNameLst>
                                          <p:attrName>style.visibility</p:attrName>
                                        </p:attrNameLst>
                                      </p:cBhvr>
                                      <p:to>
                                        <p:strVal val="visible"/>
                                      </p:to>
                                    </p:set>
                                    <p:animEffect transition="in" filter="blinds(horizontal)">
                                      <p:cBhvr>
                                        <p:cTn id="23" dur="500"/>
                                        <p:tgtEl>
                                          <p:spTgt spid="9219">
                                            <p:txEl>
                                              <p:charRg st="85" end="98"/>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9219">
                                            <p:txEl>
                                              <p:charRg st="98" end="112"/>
                                            </p:txEl>
                                          </p:spTgt>
                                        </p:tgtEl>
                                        <p:attrNameLst>
                                          <p:attrName>style.visibility</p:attrName>
                                        </p:attrNameLst>
                                      </p:cBhvr>
                                      <p:to>
                                        <p:strVal val="visible"/>
                                      </p:to>
                                    </p:set>
                                    <p:animEffect transition="in" filter="blinds(horizontal)">
                                      <p:cBhvr>
                                        <p:cTn id="28" dur="500"/>
                                        <p:tgtEl>
                                          <p:spTgt spid="9219">
                                            <p:txEl>
                                              <p:charRg st="98" end="1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Rectangle 3"/>
          <p:cNvSpPr>
            <a:spLocks noGrp="1" noChangeArrowheads="1"/>
          </p:cNvSpPr>
          <p:nvPr>
            <p:ph idx="1"/>
          </p:nvPr>
        </p:nvSpPr>
        <p:spPr>
          <a:xfrm>
            <a:off x="2238375" y="1571625"/>
            <a:ext cx="8143875" cy="5000625"/>
          </a:xfrm>
        </p:spPr>
        <p:txBody>
          <a:bodyPr vert="horz" wrap="square" lIns="91440" tIns="45720" rIns="91440" bIns="45720" numCol="1" anchor="t" anchorCtr="0" compatLnSpc="1"/>
          <a:lstStyle/>
          <a:p>
            <a:pPr marL="514350" marR="0" lvl="0" indent="-514350" algn="l" defTabSz="914400" rtl="0" eaLnBrk="0" fontAlgn="base" latinLnBrk="0" hangingPunct="0">
              <a:lnSpc>
                <a:spcPct val="120000"/>
              </a:lnSpc>
              <a:spcBef>
                <a:spcPct val="20000"/>
              </a:spcBef>
              <a:spcAft>
                <a:spcPct val="0"/>
              </a:spcAft>
              <a:buClrTx/>
              <a:buSzTx/>
              <a:buFont typeface="Wingdings" panose="05000000000000000000" pitchFamily="2" charset="2"/>
              <a:buNone/>
              <a:defRPr/>
            </a:pPr>
            <a:r>
              <a:rPr kumimoji="1" lang="en-US" altLang="zh-CN" sz="3200" b="1" i="0" u="none" strike="noStrike" kern="0" cap="none" spc="0" normalizeH="0" baseline="0" noProof="0" dirty="0" smtClean="0">
                <a:ln>
                  <a:noFill/>
                </a:ln>
                <a:solidFill>
                  <a:schemeClr val="tx1"/>
                </a:solidFill>
                <a:effectLst/>
                <a:uLnTx/>
                <a:uFillTx/>
                <a:latin typeface="+mn-lt"/>
                <a:ea typeface="+mn-ea"/>
                <a:cs typeface="+mn-cs"/>
              </a:rPr>
              <a:t>2. gets</a:t>
            </a:r>
            <a:r>
              <a:rPr kumimoji="1" lang="zh-CN" altLang="zh-CN" sz="3200" b="1" i="0" u="none" strike="noStrike" kern="0" cap="none" spc="0" normalizeH="0" baseline="0" noProof="0" dirty="0" smtClean="0">
                <a:ln>
                  <a:noFill/>
                </a:ln>
                <a:solidFill>
                  <a:schemeClr val="tx1"/>
                </a:solidFill>
                <a:effectLst/>
                <a:uLnTx/>
                <a:uFillTx/>
                <a:latin typeface="+mn-lt"/>
                <a:ea typeface="+mn-ea"/>
                <a:cs typeface="+mn-cs"/>
              </a:rPr>
              <a:t>函数</a:t>
            </a:r>
            <a:r>
              <a:rPr kumimoji="1" lang="en-US" altLang="zh-CN" sz="3200" b="1" i="0" u="none" strike="noStrike" kern="0" cap="none" spc="0" normalizeH="0" baseline="0" noProof="0" dirty="0" smtClean="0">
                <a:ln>
                  <a:noFill/>
                </a:ln>
                <a:solidFill>
                  <a:schemeClr val="tx1"/>
                </a:solidFill>
                <a:effectLst/>
                <a:uLnTx/>
                <a:uFillTx/>
                <a:latin typeface="+mn-lt"/>
                <a:ea typeface="+mn-ea"/>
                <a:cs typeface="+mn-cs"/>
              </a:rPr>
              <a:t>----</a:t>
            </a:r>
            <a:r>
              <a:rPr kumimoji="1" lang="zh-CN" altLang="zh-CN" sz="3200" b="1" i="0" u="none" strike="noStrike" kern="0" cap="none" spc="0" normalizeH="0" baseline="0" noProof="0" dirty="0" smtClean="0">
                <a:ln>
                  <a:noFill/>
                </a:ln>
                <a:solidFill>
                  <a:schemeClr val="tx1"/>
                </a:solidFill>
                <a:effectLst/>
                <a:uLnTx/>
                <a:uFillTx/>
                <a:latin typeface="+mn-lt"/>
                <a:ea typeface="+mn-ea"/>
                <a:cs typeface="+mn-cs"/>
              </a:rPr>
              <a:t>输入字符串的函数</a:t>
            </a:r>
            <a:endParaRPr kumimoji="1" lang="en-US" altLang="zh-CN" sz="3200" b="1" i="0" u="none" strike="noStrike" kern="0" cap="none" spc="0" normalizeH="0" baseline="0" noProof="0" dirty="0" smtClean="0">
              <a:ln>
                <a:noFill/>
              </a:ln>
              <a:solidFill>
                <a:schemeClr val="tx1"/>
              </a:solidFill>
              <a:effectLst/>
              <a:uLnTx/>
              <a:uFillTx/>
              <a:latin typeface="+mn-lt"/>
              <a:ea typeface="+mn-ea"/>
              <a:cs typeface="+mn-cs"/>
            </a:endParaRPr>
          </a:p>
          <a:p>
            <a:pPr marL="514350" marR="0" lvl="0" indent="-514350" algn="l" defTabSz="914400" rtl="0" eaLnBrk="0" fontAlgn="base" latinLnBrk="0" hangingPunct="0">
              <a:lnSpc>
                <a:spcPct val="120000"/>
              </a:lnSpc>
              <a:spcBef>
                <a:spcPct val="20000"/>
              </a:spcBef>
              <a:spcAft>
                <a:spcPct val="0"/>
              </a:spcAft>
              <a:buClrTx/>
              <a:buSzTx/>
              <a:buFont typeface="Wingdings" panose="05000000000000000000" pitchFamily="2" charset="2"/>
              <a:buChar char="Ø"/>
              <a:defRPr/>
            </a:pPr>
            <a:r>
              <a:rPr kumimoji="1" lang="zh-CN" altLang="zh-CN" sz="3200" b="1" i="0" u="none" strike="noStrike" kern="0" cap="none" spc="0" normalizeH="0" baseline="0" noProof="0" dirty="0" smtClean="0">
                <a:ln>
                  <a:noFill/>
                </a:ln>
                <a:solidFill>
                  <a:schemeClr val="tx1"/>
                </a:solidFill>
                <a:effectLst/>
                <a:uLnTx/>
                <a:uFillTx/>
                <a:latin typeface="+mn-lt"/>
                <a:ea typeface="+mn-ea"/>
                <a:cs typeface="+mn-cs"/>
              </a:rPr>
              <a:t>其一般形式为</a:t>
            </a:r>
            <a:r>
              <a:rPr kumimoji="1" lang="zh-CN" altLang="en-US" sz="3200" b="1" i="0" u="none" strike="noStrike" kern="0" cap="none" spc="0" normalizeH="0" baseline="0" noProof="0" dirty="0" smtClean="0">
                <a:ln>
                  <a:noFill/>
                </a:ln>
                <a:solidFill>
                  <a:schemeClr val="tx1"/>
                </a:solidFill>
                <a:effectLst/>
                <a:uLnTx/>
                <a:uFillTx/>
                <a:latin typeface="+mn-lt"/>
                <a:ea typeface="+mn-ea"/>
                <a:cs typeface="+mn-cs"/>
              </a:rPr>
              <a:t>：</a:t>
            </a:r>
            <a:endParaRPr kumimoji="1" lang="zh-CN" altLang="zh-CN" sz="3200" b="1"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20000"/>
              </a:lnSpc>
              <a:spcBef>
                <a:spcPct val="20000"/>
              </a:spcBef>
              <a:spcAft>
                <a:spcPct val="0"/>
              </a:spcAft>
              <a:buClrTx/>
              <a:buSzTx/>
              <a:buFont typeface="Wingdings" panose="05000000000000000000" pitchFamily="2" charset="2"/>
              <a:buNone/>
              <a:defRPr/>
            </a:pPr>
            <a:r>
              <a:rPr kumimoji="1" lang="en-US" altLang="zh-CN" sz="3200" b="1" i="0" u="none" strike="noStrike" kern="0" cap="none" spc="0" normalizeH="0" baseline="0" noProof="0" dirty="0" smtClean="0">
                <a:ln>
                  <a:noFill/>
                </a:ln>
                <a:solidFill>
                  <a:schemeClr val="tx1"/>
                </a:solidFill>
                <a:effectLst/>
                <a:uLnTx/>
                <a:uFillTx/>
                <a:latin typeface="+mn-lt"/>
                <a:ea typeface="+mn-ea"/>
                <a:cs typeface="+mn-cs"/>
              </a:rPr>
              <a:t>       gets(</a:t>
            </a:r>
            <a:r>
              <a:rPr kumimoji="1" lang="zh-CN" altLang="zh-CN" sz="3200" b="1" i="0" u="none" strike="noStrike" kern="0" cap="none" spc="0" normalizeH="0" baseline="0" noProof="0" dirty="0" smtClean="0">
                <a:ln>
                  <a:noFill/>
                </a:ln>
                <a:solidFill>
                  <a:schemeClr val="tx1"/>
                </a:solidFill>
                <a:effectLst/>
                <a:uLnTx/>
                <a:uFillTx/>
                <a:latin typeface="+mn-lt"/>
                <a:ea typeface="+mn-ea"/>
                <a:cs typeface="+mn-cs"/>
              </a:rPr>
              <a:t>字符数组</a:t>
            </a:r>
            <a:r>
              <a:rPr kumimoji="1" lang="en-US" altLang="zh-CN" sz="3200" b="1" i="0" u="none" strike="noStrike" kern="0" cap="none" spc="0" normalizeH="0" baseline="0" noProof="0" dirty="0" smtClean="0">
                <a:ln>
                  <a:noFill/>
                </a:ln>
                <a:solidFill>
                  <a:schemeClr val="tx1"/>
                </a:solidFill>
                <a:effectLst/>
                <a:uLnTx/>
                <a:uFillTx/>
                <a:latin typeface="+mn-lt"/>
                <a:ea typeface="+mn-ea"/>
                <a:cs typeface="+mn-cs"/>
              </a:rPr>
              <a:t>)</a:t>
            </a:r>
            <a:endParaRPr kumimoji="1" lang="en-US" altLang="zh-CN" sz="3200" b="1"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20000"/>
              </a:lnSpc>
              <a:spcBef>
                <a:spcPct val="20000"/>
              </a:spcBef>
              <a:spcAft>
                <a:spcPct val="0"/>
              </a:spcAft>
              <a:buClrTx/>
              <a:buSzTx/>
              <a:buFont typeface="Wingdings" panose="05000000000000000000" pitchFamily="2" charset="2"/>
              <a:buChar char="Ø"/>
              <a:defRPr/>
            </a:pPr>
            <a:r>
              <a:rPr kumimoji="1" lang="zh-CN" altLang="zh-CN" sz="3200" b="1" i="0" u="none" strike="noStrike" kern="0" cap="none" spc="0" normalizeH="0" baseline="0" noProof="0" dirty="0" smtClean="0">
                <a:ln>
                  <a:noFill/>
                </a:ln>
                <a:solidFill>
                  <a:schemeClr val="tx1"/>
                </a:solidFill>
                <a:effectLst/>
                <a:uLnTx/>
                <a:uFillTx/>
                <a:latin typeface="+mn-lt"/>
                <a:ea typeface="+mn-ea"/>
                <a:cs typeface="+mn-cs"/>
              </a:rPr>
              <a:t>作用是输入一个字符串到字符数组</a:t>
            </a:r>
            <a:endParaRPr kumimoji="1" lang="en-US" altLang="zh-CN" sz="3200" b="1"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20000"/>
              </a:lnSpc>
              <a:spcBef>
                <a:spcPct val="20000"/>
              </a:spcBef>
              <a:spcAft>
                <a:spcPct val="0"/>
              </a:spcAft>
              <a:buClrTx/>
              <a:buSzTx/>
              <a:buFont typeface="Wingdings" panose="05000000000000000000" pitchFamily="2" charset="2"/>
              <a:buNone/>
              <a:defRPr/>
            </a:pPr>
            <a:r>
              <a:rPr kumimoji="1" lang="en-US" altLang="zh-CN" sz="3200" b="1" i="0" u="none" strike="noStrike" kern="0" cap="none" spc="0" normalizeH="0" baseline="0" noProof="0" dirty="0" smtClean="0">
                <a:ln>
                  <a:noFill/>
                </a:ln>
                <a:solidFill>
                  <a:schemeClr val="tx1"/>
                </a:solidFill>
                <a:effectLst/>
                <a:uLnTx/>
                <a:uFillTx/>
                <a:latin typeface="+mn-lt"/>
                <a:ea typeface="+mn-ea"/>
                <a:cs typeface="+mn-cs"/>
              </a:rPr>
              <a:t>char </a:t>
            </a:r>
            <a:r>
              <a:rPr kumimoji="1" lang="en-US" altLang="zh-CN" sz="3200" b="1" i="0" u="none" strike="noStrike" kern="0" cap="none" spc="0" normalizeH="0" baseline="0" noProof="0" dirty="0" err="1" smtClean="0">
                <a:ln>
                  <a:noFill/>
                </a:ln>
                <a:solidFill>
                  <a:schemeClr val="tx1"/>
                </a:solidFill>
                <a:effectLst/>
                <a:uLnTx/>
                <a:uFillTx/>
                <a:latin typeface="+mn-lt"/>
                <a:ea typeface="+mn-ea"/>
                <a:cs typeface="+mn-cs"/>
              </a:rPr>
              <a:t>str</a:t>
            </a:r>
            <a:r>
              <a:rPr kumimoji="1" lang="en-US" altLang="zh-CN" sz="3200" b="1" i="0" u="none" strike="noStrike" kern="0" cap="none" spc="0" normalizeH="0" baseline="0" noProof="0" dirty="0" smtClean="0">
                <a:ln>
                  <a:noFill/>
                </a:ln>
                <a:solidFill>
                  <a:schemeClr val="tx1"/>
                </a:solidFill>
                <a:effectLst/>
                <a:uLnTx/>
                <a:uFillTx/>
                <a:latin typeface="+mn-lt"/>
                <a:ea typeface="+mn-ea"/>
                <a:cs typeface="+mn-cs"/>
              </a:rPr>
              <a:t>[20];</a:t>
            </a:r>
            <a:endParaRPr kumimoji="1" lang="zh-CN" altLang="zh-CN" sz="3200" b="1"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20000"/>
              </a:lnSpc>
              <a:spcBef>
                <a:spcPct val="20000"/>
              </a:spcBef>
              <a:spcAft>
                <a:spcPct val="0"/>
              </a:spcAft>
              <a:buClrTx/>
              <a:buSzTx/>
              <a:buFont typeface="Wingdings" panose="05000000000000000000" pitchFamily="2" charset="2"/>
              <a:buNone/>
              <a:defRPr/>
            </a:pPr>
            <a:r>
              <a:rPr kumimoji="1" lang="en-US" altLang="zh-CN" sz="3200" b="1" i="0" u="none" strike="noStrike" kern="0" cap="none" spc="0" normalizeH="0" baseline="0" noProof="0" dirty="0" smtClean="0">
                <a:ln>
                  <a:noFill/>
                </a:ln>
                <a:solidFill>
                  <a:schemeClr val="tx1"/>
                </a:solidFill>
                <a:effectLst/>
                <a:uLnTx/>
                <a:uFillTx/>
                <a:latin typeface="+mn-lt"/>
                <a:ea typeface="+mn-ea"/>
                <a:cs typeface="+mn-cs"/>
              </a:rPr>
              <a:t>gets(</a:t>
            </a:r>
            <a:r>
              <a:rPr kumimoji="1" lang="en-US" altLang="zh-CN" sz="3200" b="1" i="0" u="none" strike="noStrike" kern="0" cap="none" spc="0" normalizeH="0" baseline="0" noProof="0" dirty="0" err="1" smtClean="0">
                <a:ln>
                  <a:noFill/>
                </a:ln>
                <a:solidFill>
                  <a:schemeClr val="tx1"/>
                </a:solidFill>
                <a:effectLst/>
                <a:uLnTx/>
                <a:uFillTx/>
                <a:latin typeface="+mn-lt"/>
                <a:ea typeface="+mn-ea"/>
                <a:cs typeface="+mn-cs"/>
              </a:rPr>
              <a:t>str</a:t>
            </a:r>
            <a:r>
              <a:rPr kumimoji="1" lang="en-US" altLang="zh-CN" sz="3200" b="1" i="0" u="none" strike="noStrike" kern="0" cap="none" spc="0" normalizeH="0" baseline="0" noProof="0" dirty="0" smtClean="0">
                <a:ln>
                  <a:noFill/>
                </a:ln>
                <a:solidFill>
                  <a:schemeClr val="tx1"/>
                </a:solidFill>
                <a:effectLst/>
                <a:uLnTx/>
                <a:uFillTx/>
                <a:latin typeface="+mn-lt"/>
                <a:ea typeface="+mn-ea"/>
                <a:cs typeface="+mn-cs"/>
              </a:rPr>
              <a:t>);  </a:t>
            </a:r>
            <a:endParaRPr kumimoji="1" lang="zh-CN" altLang="zh-CN" sz="3200" b="1"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20000"/>
              </a:lnSpc>
              <a:spcBef>
                <a:spcPct val="20000"/>
              </a:spcBef>
              <a:spcAft>
                <a:spcPct val="0"/>
              </a:spcAft>
              <a:buClrTx/>
              <a:buSzTx/>
              <a:buFont typeface="Wingdings" panose="05000000000000000000" pitchFamily="2" charset="2"/>
              <a:buNone/>
              <a:defRPr/>
            </a:pPr>
            <a:r>
              <a:rPr kumimoji="1" lang="en-US" altLang="zh-CN" sz="3200" b="1" i="0" u="none" strike="noStrike" kern="0" cap="none" spc="0" normalizeH="0" baseline="0" noProof="0" dirty="0" smtClean="0">
                <a:ln>
                  <a:noFill/>
                </a:ln>
                <a:solidFill>
                  <a:schemeClr val="tx1"/>
                </a:solidFill>
                <a:effectLst/>
                <a:uLnTx/>
                <a:uFillTx/>
                <a:latin typeface="+mn-lt"/>
                <a:ea typeface="+mn-ea"/>
                <a:cs typeface="+mn-cs"/>
              </a:rPr>
              <a:t> </a:t>
            </a:r>
            <a:r>
              <a:rPr kumimoji="1" lang="en-US" altLang="zh-CN" sz="3200" b="1" i="0" u="sng" strike="noStrike" kern="0" cap="none" spc="0" normalizeH="0" baseline="0" noProof="0" dirty="0" smtClean="0">
                <a:ln>
                  <a:noFill/>
                </a:ln>
                <a:solidFill>
                  <a:schemeClr val="tx1"/>
                </a:solidFill>
                <a:effectLst/>
                <a:uLnTx/>
                <a:uFillTx/>
                <a:latin typeface="+mn-lt"/>
                <a:ea typeface="+mn-ea"/>
                <a:cs typeface="+mn-cs"/>
              </a:rPr>
              <a:t>Computer</a:t>
            </a:r>
            <a:r>
              <a:rPr kumimoji="1" lang="zh-CN" altLang="zh-CN" sz="3200" b="1" i="0" u="sng" strike="noStrike" kern="0" cap="none" spc="0" normalizeH="0" baseline="0" noProof="0" dirty="0" smtClean="0">
                <a:ln>
                  <a:noFill/>
                </a:ln>
                <a:solidFill>
                  <a:schemeClr val="tx1"/>
                </a:solidFill>
                <a:effectLst/>
                <a:uLnTx/>
                <a:uFillTx/>
                <a:latin typeface="+mn-lt"/>
                <a:ea typeface="+mn-ea"/>
                <a:cs typeface="+mn-cs"/>
              </a:rPr>
              <a:t>↙</a:t>
            </a:r>
            <a:endParaRPr kumimoji="1" lang="en-US" altLang="zh-CN" sz="3200" b="1" i="0" u="none" strike="noStrike" kern="0" cap="none" spc="0" normalizeH="0" baseline="0" noProof="0" dirty="0" smtClean="0">
              <a:ln>
                <a:noFill/>
              </a:ln>
              <a:solidFill>
                <a:schemeClr val="tx1"/>
              </a:solidFill>
              <a:effectLst/>
              <a:uLnTx/>
              <a:uFillTx/>
              <a:latin typeface="+mn-lt"/>
              <a:ea typeface="+mn-ea"/>
              <a:cs typeface="+mn-cs"/>
            </a:endParaRPr>
          </a:p>
        </p:txBody>
      </p:sp>
      <p:sp>
        <p:nvSpPr>
          <p:cNvPr id="5" name="Rectangle 2"/>
          <p:cNvSpPr>
            <a:spLocks noGrp="1" noChangeArrowheads="1"/>
          </p:cNvSpPr>
          <p:nvPr>
            <p:ph type="title"/>
          </p:nvPr>
        </p:nvSpPr>
        <p:spPr>
          <a:xfrm>
            <a:off x="1809750" y="629444"/>
            <a:ext cx="8643938"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6.3.6 </a:t>
            </a:r>
            <a:r>
              <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善于使用</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字符串处理函数</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66564"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6565"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pic>
        <p:nvPicPr>
          <p:cNvPr id="66566" name="图片 5"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9">
                                            <p:txEl>
                                              <p:charRg st="22" end="30"/>
                                            </p:txEl>
                                          </p:spTgt>
                                        </p:tgtEl>
                                        <p:attrNameLst>
                                          <p:attrName>style.visibility</p:attrName>
                                        </p:attrNameLst>
                                      </p:cBhvr>
                                      <p:to>
                                        <p:strVal val="visible"/>
                                      </p:to>
                                    </p:set>
                                    <p:animEffect transition="in" filter="blinds(horizontal)">
                                      <p:cBhvr>
                                        <p:cTn id="7" dur="500"/>
                                        <p:tgtEl>
                                          <p:spTgt spid="9219">
                                            <p:txEl>
                                              <p:charRg st="22" end="3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9219">
                                            <p:txEl>
                                              <p:charRg st="30" end="48"/>
                                            </p:txEl>
                                          </p:spTgt>
                                        </p:tgtEl>
                                        <p:attrNameLst>
                                          <p:attrName>style.visibility</p:attrName>
                                        </p:attrNameLst>
                                      </p:cBhvr>
                                      <p:to>
                                        <p:strVal val="visible"/>
                                      </p:to>
                                    </p:set>
                                    <p:animEffect transition="in" filter="blinds(horizontal)">
                                      <p:cBhvr>
                                        <p:cTn id="10" dur="500"/>
                                        <p:tgtEl>
                                          <p:spTgt spid="9219">
                                            <p:txEl>
                                              <p:charRg st="30" end="48"/>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9219">
                                            <p:txEl>
                                              <p:charRg st="48" end="64"/>
                                            </p:txEl>
                                          </p:spTgt>
                                        </p:tgtEl>
                                        <p:attrNameLst>
                                          <p:attrName>style.visibility</p:attrName>
                                        </p:attrNameLst>
                                      </p:cBhvr>
                                      <p:to>
                                        <p:strVal val="visible"/>
                                      </p:to>
                                    </p:set>
                                    <p:animEffect transition="in" filter="blinds(horizontal)">
                                      <p:cBhvr>
                                        <p:cTn id="15" dur="500"/>
                                        <p:tgtEl>
                                          <p:spTgt spid="9219">
                                            <p:txEl>
                                              <p:charRg st="48" end="64"/>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9219">
                                            <p:txEl>
                                              <p:charRg st="64" end="78"/>
                                            </p:txEl>
                                          </p:spTgt>
                                        </p:tgtEl>
                                        <p:attrNameLst>
                                          <p:attrName>style.visibility</p:attrName>
                                        </p:attrNameLst>
                                      </p:cBhvr>
                                      <p:to>
                                        <p:strVal val="visible"/>
                                      </p:to>
                                    </p:set>
                                    <p:animEffect transition="in" filter="blinds(horizontal)">
                                      <p:cBhvr>
                                        <p:cTn id="20" dur="500"/>
                                        <p:tgtEl>
                                          <p:spTgt spid="9219">
                                            <p:txEl>
                                              <p:charRg st="64" end="78"/>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9219">
                                            <p:txEl>
                                              <p:charRg st="78" end="91"/>
                                            </p:txEl>
                                          </p:spTgt>
                                        </p:tgtEl>
                                        <p:attrNameLst>
                                          <p:attrName>style.visibility</p:attrName>
                                        </p:attrNameLst>
                                      </p:cBhvr>
                                      <p:to>
                                        <p:strVal val="visible"/>
                                      </p:to>
                                    </p:set>
                                    <p:animEffect transition="in" filter="blinds(horizontal)">
                                      <p:cBhvr>
                                        <p:cTn id="23" dur="500"/>
                                        <p:tgtEl>
                                          <p:spTgt spid="9219">
                                            <p:txEl>
                                              <p:charRg st="78" end="9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9219">
                                            <p:txEl>
                                              <p:charRg st="91" end="102"/>
                                            </p:txEl>
                                          </p:spTgt>
                                        </p:tgtEl>
                                        <p:attrNameLst>
                                          <p:attrName>style.visibility</p:attrName>
                                        </p:attrNameLst>
                                      </p:cBhvr>
                                      <p:to>
                                        <p:strVal val="visible"/>
                                      </p:to>
                                    </p:set>
                                    <p:animEffect transition="in" filter="blinds(horizontal)">
                                      <p:cBhvr>
                                        <p:cTn id="28" dur="500"/>
                                        <p:tgtEl>
                                          <p:spTgt spid="9219">
                                            <p:txEl>
                                              <p:charRg st="91" end="10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Rectangle 3"/>
          <p:cNvSpPr>
            <a:spLocks noGrp="1" noChangeArrowheads="1"/>
          </p:cNvSpPr>
          <p:nvPr>
            <p:ph idx="1"/>
          </p:nvPr>
        </p:nvSpPr>
        <p:spPr>
          <a:xfrm>
            <a:off x="2238375" y="1571625"/>
            <a:ext cx="8143875" cy="4071938"/>
          </a:xfrm>
        </p:spPr>
        <p:txBody>
          <a:bodyPr vert="horz" wrap="square" lIns="91440" tIns="45720" rIns="91440" bIns="45720" numCol="1" anchor="t" anchorCtr="0" compatLnSpc="1"/>
          <a:lstStyle/>
          <a:p>
            <a:pPr marL="514350" marR="0" lvl="0" indent="-514350" algn="l" defTabSz="914400" rtl="0" eaLnBrk="0" fontAlgn="base" latinLnBrk="0" hangingPunct="0">
              <a:lnSpc>
                <a:spcPct val="120000"/>
              </a:lnSpc>
              <a:spcBef>
                <a:spcPct val="20000"/>
              </a:spcBef>
              <a:spcAft>
                <a:spcPct val="0"/>
              </a:spcAft>
              <a:buClrTx/>
              <a:buSzTx/>
              <a:buFont typeface="Wingdings" panose="05000000000000000000" pitchFamily="2" charset="2"/>
              <a:buNone/>
              <a:defRPr/>
            </a:pPr>
            <a:r>
              <a:rPr kumimoji="1" lang="en-US" altLang="zh-CN" sz="3200" b="1" i="0" u="none" strike="noStrike" kern="0" cap="none" spc="0" normalizeH="0" baseline="0" noProof="0" dirty="0" smtClean="0">
                <a:ln>
                  <a:noFill/>
                </a:ln>
                <a:solidFill>
                  <a:schemeClr val="tx1"/>
                </a:solidFill>
                <a:effectLst/>
                <a:uLnTx/>
                <a:uFillTx/>
                <a:latin typeface="+mn-lt"/>
                <a:ea typeface="+mn-ea"/>
                <a:cs typeface="+mn-cs"/>
              </a:rPr>
              <a:t>3. </a:t>
            </a:r>
            <a:r>
              <a:rPr kumimoji="1" lang="en-US" altLang="zh-CN" sz="3200" b="1" i="0" u="none" strike="noStrike" kern="0" cap="none" spc="0" normalizeH="0" baseline="0" noProof="0" dirty="0" err="1" smtClean="0">
                <a:ln>
                  <a:noFill/>
                </a:ln>
                <a:solidFill>
                  <a:schemeClr val="tx1"/>
                </a:solidFill>
                <a:effectLst/>
                <a:uLnTx/>
                <a:uFillTx/>
                <a:latin typeface="+mn-lt"/>
                <a:ea typeface="+mn-ea"/>
                <a:cs typeface="+mn-cs"/>
              </a:rPr>
              <a:t>strcat</a:t>
            </a:r>
            <a:r>
              <a:rPr kumimoji="1" lang="zh-CN" altLang="zh-CN" sz="3200" b="1" i="0" u="none" strike="noStrike" kern="0" cap="none" spc="0" normalizeH="0" baseline="0" noProof="0" dirty="0" smtClean="0">
                <a:ln>
                  <a:noFill/>
                </a:ln>
                <a:solidFill>
                  <a:schemeClr val="tx1"/>
                </a:solidFill>
                <a:effectLst/>
                <a:uLnTx/>
                <a:uFillTx/>
                <a:latin typeface="+mn-lt"/>
                <a:ea typeface="+mn-ea"/>
                <a:cs typeface="+mn-cs"/>
              </a:rPr>
              <a:t>函数</a:t>
            </a:r>
            <a:r>
              <a:rPr kumimoji="1" lang="en-US" altLang="zh-CN" sz="3200" b="1" i="0" u="none" strike="noStrike" kern="0" cap="none" spc="0" normalizeH="0" baseline="0" noProof="0" dirty="0" smtClean="0">
                <a:ln>
                  <a:noFill/>
                </a:ln>
                <a:solidFill>
                  <a:schemeClr val="tx1"/>
                </a:solidFill>
                <a:effectLst/>
                <a:uLnTx/>
                <a:uFillTx/>
                <a:latin typeface="+mn-lt"/>
                <a:ea typeface="+mn-ea"/>
                <a:cs typeface="+mn-cs"/>
              </a:rPr>
              <a:t>----</a:t>
            </a:r>
            <a:r>
              <a:rPr kumimoji="1" lang="zh-CN" altLang="zh-CN" sz="3200" b="1" i="0" u="none" strike="noStrike" kern="0" cap="none" spc="0" normalizeH="0" baseline="0" noProof="0" dirty="0" smtClean="0">
                <a:ln>
                  <a:noFill/>
                </a:ln>
                <a:solidFill>
                  <a:schemeClr val="tx1"/>
                </a:solidFill>
                <a:effectLst/>
                <a:uLnTx/>
                <a:uFillTx/>
                <a:latin typeface="+mn-lt"/>
                <a:ea typeface="+mn-ea"/>
                <a:cs typeface="+mn-cs"/>
              </a:rPr>
              <a:t>字符串连接函数</a:t>
            </a:r>
            <a:endParaRPr kumimoji="1" lang="en-US" altLang="zh-CN" sz="3200" b="1" i="0" u="none" strike="noStrike" kern="0" cap="none" spc="0" normalizeH="0" baseline="0" noProof="0" dirty="0" smtClean="0">
              <a:ln>
                <a:noFill/>
              </a:ln>
              <a:solidFill>
                <a:schemeClr val="tx1"/>
              </a:solidFill>
              <a:effectLst/>
              <a:uLnTx/>
              <a:uFillTx/>
              <a:latin typeface="+mn-lt"/>
              <a:ea typeface="+mn-ea"/>
              <a:cs typeface="+mn-cs"/>
            </a:endParaRPr>
          </a:p>
          <a:p>
            <a:pPr marL="514350" marR="0" lvl="0" indent="-514350" algn="l" defTabSz="914400" rtl="0" eaLnBrk="0" fontAlgn="base" latinLnBrk="0" hangingPunct="0">
              <a:lnSpc>
                <a:spcPct val="120000"/>
              </a:lnSpc>
              <a:spcBef>
                <a:spcPct val="20000"/>
              </a:spcBef>
              <a:spcAft>
                <a:spcPct val="0"/>
              </a:spcAft>
              <a:buClrTx/>
              <a:buSzTx/>
              <a:buFont typeface="Wingdings" panose="05000000000000000000" pitchFamily="2" charset="2"/>
              <a:buChar char="Ø"/>
              <a:defRPr/>
            </a:pPr>
            <a:r>
              <a:rPr kumimoji="1" lang="zh-CN" altLang="zh-CN" sz="3200" b="1" i="0" u="none" strike="noStrike" kern="0" cap="none" spc="0" normalizeH="0" baseline="0" noProof="0" dirty="0" smtClean="0">
                <a:ln>
                  <a:noFill/>
                </a:ln>
                <a:solidFill>
                  <a:schemeClr val="tx1"/>
                </a:solidFill>
                <a:effectLst/>
                <a:uLnTx/>
                <a:uFillTx/>
                <a:latin typeface="+mn-lt"/>
                <a:ea typeface="+mn-ea"/>
                <a:cs typeface="+mn-cs"/>
              </a:rPr>
              <a:t>其一般形式为</a:t>
            </a:r>
            <a:r>
              <a:rPr kumimoji="1" lang="zh-CN" altLang="en-US" sz="3200" b="1" i="0" u="none" strike="noStrike" kern="0" cap="none" spc="0" normalizeH="0" baseline="0" noProof="0" dirty="0" smtClean="0">
                <a:ln>
                  <a:noFill/>
                </a:ln>
                <a:solidFill>
                  <a:schemeClr val="tx1"/>
                </a:solidFill>
                <a:effectLst/>
                <a:uLnTx/>
                <a:uFillTx/>
                <a:latin typeface="+mn-lt"/>
                <a:ea typeface="+mn-ea"/>
                <a:cs typeface="+mn-cs"/>
              </a:rPr>
              <a:t>：</a:t>
            </a:r>
            <a:endParaRPr kumimoji="1" lang="zh-CN" altLang="zh-CN" sz="3200" b="1"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20000"/>
              </a:lnSpc>
              <a:spcBef>
                <a:spcPct val="20000"/>
              </a:spcBef>
              <a:spcAft>
                <a:spcPct val="0"/>
              </a:spcAft>
              <a:buClrTx/>
              <a:buSzTx/>
              <a:buFont typeface="Wingdings" panose="05000000000000000000" pitchFamily="2" charset="2"/>
              <a:buNone/>
              <a:defRPr/>
            </a:pPr>
            <a:r>
              <a:rPr kumimoji="1" lang="en-US" altLang="zh-CN" sz="3200" b="1" i="0" u="none" strike="noStrike" kern="0" cap="none" spc="0" normalizeH="0" baseline="0" noProof="0" dirty="0" smtClean="0">
                <a:ln>
                  <a:noFill/>
                </a:ln>
                <a:solidFill>
                  <a:schemeClr val="tx1"/>
                </a:solidFill>
                <a:effectLst/>
                <a:uLnTx/>
                <a:uFillTx/>
                <a:latin typeface="+mn-lt"/>
                <a:ea typeface="+mn-ea"/>
                <a:cs typeface="+mn-cs"/>
              </a:rPr>
              <a:t>    </a:t>
            </a:r>
            <a:r>
              <a:rPr kumimoji="1" lang="en-US" altLang="zh-CN" sz="3200" b="1" i="0" u="none" strike="noStrike" kern="0" cap="none" spc="0" normalizeH="0" baseline="0" noProof="0" dirty="0" err="1" smtClean="0">
                <a:ln>
                  <a:noFill/>
                </a:ln>
                <a:solidFill>
                  <a:schemeClr val="tx1"/>
                </a:solidFill>
                <a:effectLst/>
                <a:uLnTx/>
                <a:uFillTx/>
                <a:latin typeface="+mn-lt"/>
                <a:ea typeface="+mn-ea"/>
                <a:cs typeface="+mn-cs"/>
              </a:rPr>
              <a:t>strcat</a:t>
            </a:r>
            <a:r>
              <a:rPr kumimoji="1" lang="en-US" altLang="zh-CN" sz="3200" b="1" i="0" u="none" strike="noStrike" kern="0" cap="none" spc="0" normalizeH="0" baseline="0" noProof="0" dirty="0" smtClean="0">
                <a:ln>
                  <a:noFill/>
                </a:ln>
                <a:solidFill>
                  <a:schemeClr val="tx1"/>
                </a:solidFill>
                <a:effectLst/>
                <a:uLnTx/>
                <a:uFillTx/>
                <a:latin typeface="+mn-lt"/>
                <a:ea typeface="+mn-ea"/>
                <a:cs typeface="+mn-cs"/>
              </a:rPr>
              <a:t>(</a:t>
            </a:r>
            <a:r>
              <a:rPr kumimoji="1" lang="zh-CN" altLang="zh-CN" sz="3200" b="1" i="0" u="none" strike="noStrike" kern="0" cap="none" spc="0" normalizeH="0" baseline="0" noProof="0" dirty="0" smtClean="0">
                <a:ln>
                  <a:noFill/>
                </a:ln>
                <a:solidFill>
                  <a:schemeClr val="tx1"/>
                </a:solidFill>
                <a:effectLst/>
                <a:uLnTx/>
                <a:uFillTx/>
                <a:latin typeface="+mn-lt"/>
                <a:ea typeface="+mn-ea"/>
                <a:cs typeface="+mn-cs"/>
              </a:rPr>
              <a:t>字符数组</a:t>
            </a:r>
            <a:r>
              <a:rPr kumimoji="1" lang="en-US" altLang="zh-CN" sz="3200" b="1" i="0" u="none" strike="noStrike" kern="0" cap="none" spc="0" normalizeH="0" baseline="0" noProof="0" dirty="0" smtClean="0">
                <a:ln>
                  <a:noFill/>
                </a:ln>
                <a:solidFill>
                  <a:schemeClr val="tx1"/>
                </a:solidFill>
                <a:effectLst/>
                <a:uLnTx/>
                <a:uFillTx/>
                <a:latin typeface="+mn-lt"/>
                <a:ea typeface="+mn-ea"/>
                <a:cs typeface="+mn-cs"/>
              </a:rPr>
              <a:t>1</a:t>
            </a:r>
            <a:r>
              <a:rPr kumimoji="1" lang="zh-CN" altLang="zh-CN" sz="3200" b="1" i="0" u="none" strike="noStrike" kern="0" cap="none" spc="0" normalizeH="0" baseline="0" noProof="0" dirty="0" smtClean="0">
                <a:ln>
                  <a:noFill/>
                </a:ln>
                <a:solidFill>
                  <a:schemeClr val="tx1"/>
                </a:solidFill>
                <a:effectLst/>
                <a:uLnTx/>
                <a:uFillTx/>
                <a:latin typeface="+mn-lt"/>
                <a:ea typeface="+mn-ea"/>
                <a:cs typeface="+mn-cs"/>
              </a:rPr>
              <a:t>，字符数组</a:t>
            </a:r>
            <a:r>
              <a:rPr kumimoji="1" lang="en-US" altLang="zh-CN" sz="3200" b="1" i="0" u="none" strike="noStrike" kern="0" cap="none" spc="0" normalizeH="0" baseline="0" noProof="0" dirty="0" smtClean="0">
                <a:ln>
                  <a:noFill/>
                </a:ln>
                <a:solidFill>
                  <a:schemeClr val="tx1"/>
                </a:solidFill>
                <a:effectLst/>
                <a:uLnTx/>
                <a:uFillTx/>
                <a:latin typeface="+mn-lt"/>
                <a:ea typeface="+mn-ea"/>
                <a:cs typeface="+mn-cs"/>
              </a:rPr>
              <a:t>2)</a:t>
            </a:r>
            <a:endParaRPr kumimoji="1" lang="en-US" altLang="zh-CN" sz="3200" b="1"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20000"/>
              </a:lnSpc>
              <a:spcBef>
                <a:spcPct val="20000"/>
              </a:spcBef>
              <a:spcAft>
                <a:spcPct val="0"/>
              </a:spcAft>
              <a:buClrTx/>
              <a:buSzTx/>
              <a:buFont typeface="Wingdings" panose="05000000000000000000" pitchFamily="2" charset="2"/>
              <a:buChar char="Ø"/>
              <a:defRPr/>
            </a:pPr>
            <a:r>
              <a:rPr kumimoji="1" lang="zh-CN" altLang="zh-CN" sz="3200" b="1" i="0" u="none" strike="noStrike" kern="0" cap="none" spc="0" normalizeH="0" baseline="0" noProof="0" dirty="0" smtClean="0">
                <a:ln>
                  <a:noFill/>
                </a:ln>
                <a:solidFill>
                  <a:schemeClr val="tx1"/>
                </a:solidFill>
                <a:effectLst/>
                <a:uLnTx/>
                <a:uFillTx/>
                <a:latin typeface="+mn-lt"/>
                <a:ea typeface="+mn-ea"/>
                <a:cs typeface="+mn-cs"/>
              </a:rPr>
              <a:t>其作用是把两个字符串连接起来，把字符串</a:t>
            </a:r>
            <a:r>
              <a:rPr kumimoji="1" lang="en-US" altLang="zh-CN" sz="3200" b="1" i="0" u="none" strike="noStrike" kern="0" cap="none" spc="0" normalizeH="0" baseline="0" noProof="0" dirty="0" smtClean="0">
                <a:ln>
                  <a:noFill/>
                </a:ln>
                <a:solidFill>
                  <a:schemeClr val="tx1"/>
                </a:solidFill>
                <a:effectLst/>
                <a:uLnTx/>
                <a:uFillTx/>
                <a:latin typeface="+mn-lt"/>
                <a:ea typeface="+mn-ea"/>
                <a:cs typeface="+mn-cs"/>
              </a:rPr>
              <a:t>2</a:t>
            </a:r>
            <a:r>
              <a:rPr kumimoji="1" lang="zh-CN" altLang="zh-CN" sz="3200" b="1" i="0" u="none" strike="noStrike" kern="0" cap="none" spc="0" normalizeH="0" baseline="0" noProof="0" dirty="0" smtClean="0">
                <a:ln>
                  <a:noFill/>
                </a:ln>
                <a:solidFill>
                  <a:schemeClr val="tx1"/>
                </a:solidFill>
                <a:effectLst/>
                <a:uLnTx/>
                <a:uFillTx/>
                <a:latin typeface="+mn-lt"/>
                <a:ea typeface="+mn-ea"/>
                <a:cs typeface="+mn-cs"/>
              </a:rPr>
              <a:t>接到字符串</a:t>
            </a:r>
            <a:r>
              <a:rPr kumimoji="1" lang="en-US" altLang="zh-CN" sz="3200" b="1" i="0" u="none" strike="noStrike" kern="0" cap="none" spc="0" normalizeH="0" baseline="0" noProof="0" dirty="0" smtClean="0">
                <a:ln>
                  <a:noFill/>
                </a:ln>
                <a:solidFill>
                  <a:schemeClr val="tx1"/>
                </a:solidFill>
                <a:effectLst/>
                <a:uLnTx/>
                <a:uFillTx/>
                <a:latin typeface="+mn-lt"/>
                <a:ea typeface="+mn-ea"/>
                <a:cs typeface="+mn-cs"/>
              </a:rPr>
              <a:t>1</a:t>
            </a:r>
            <a:r>
              <a:rPr kumimoji="1" lang="zh-CN" altLang="zh-CN" sz="3200" b="1" i="0" u="none" strike="noStrike" kern="0" cap="none" spc="0" normalizeH="0" baseline="0" noProof="0" dirty="0" smtClean="0">
                <a:ln>
                  <a:noFill/>
                </a:ln>
                <a:solidFill>
                  <a:schemeClr val="tx1"/>
                </a:solidFill>
                <a:effectLst/>
                <a:uLnTx/>
                <a:uFillTx/>
                <a:latin typeface="+mn-lt"/>
                <a:ea typeface="+mn-ea"/>
                <a:cs typeface="+mn-cs"/>
              </a:rPr>
              <a:t>的后面，结果放在字符数组</a:t>
            </a:r>
            <a:r>
              <a:rPr kumimoji="1" lang="en-US" altLang="zh-CN" sz="3200" b="1" i="0" u="none" strike="noStrike" kern="0" cap="none" spc="0" normalizeH="0" baseline="0" noProof="0" dirty="0" smtClean="0">
                <a:ln>
                  <a:noFill/>
                </a:ln>
                <a:solidFill>
                  <a:schemeClr val="tx1"/>
                </a:solidFill>
                <a:effectLst/>
                <a:uLnTx/>
                <a:uFillTx/>
                <a:latin typeface="+mn-lt"/>
                <a:ea typeface="+mn-ea"/>
                <a:cs typeface="+mn-cs"/>
              </a:rPr>
              <a:t>1</a:t>
            </a:r>
            <a:r>
              <a:rPr kumimoji="1" lang="zh-CN" altLang="zh-CN" sz="3200" b="1" i="0" u="none" strike="noStrike" kern="0" cap="none" spc="0" normalizeH="0" baseline="0" noProof="0" dirty="0" smtClean="0">
                <a:ln>
                  <a:noFill/>
                </a:ln>
                <a:solidFill>
                  <a:schemeClr val="tx1"/>
                </a:solidFill>
                <a:effectLst/>
                <a:uLnTx/>
                <a:uFillTx/>
                <a:latin typeface="+mn-lt"/>
                <a:ea typeface="+mn-ea"/>
                <a:cs typeface="+mn-cs"/>
              </a:rPr>
              <a:t>中</a:t>
            </a:r>
            <a:endParaRPr kumimoji="1" lang="en-US" altLang="zh-CN" sz="3200" b="1" i="0" u="none" strike="noStrike" kern="0" cap="none" spc="0" normalizeH="0" baseline="0" noProof="0" dirty="0" smtClean="0">
              <a:ln>
                <a:noFill/>
              </a:ln>
              <a:solidFill>
                <a:schemeClr val="tx1"/>
              </a:solidFill>
              <a:effectLst/>
              <a:uLnTx/>
              <a:uFillTx/>
              <a:latin typeface="+mn-lt"/>
              <a:ea typeface="+mn-ea"/>
              <a:cs typeface="+mn-cs"/>
            </a:endParaRPr>
          </a:p>
        </p:txBody>
      </p:sp>
      <p:sp>
        <p:nvSpPr>
          <p:cNvPr id="5" name="Rectangle 2"/>
          <p:cNvSpPr>
            <a:spLocks noGrp="1" noChangeArrowheads="1"/>
          </p:cNvSpPr>
          <p:nvPr>
            <p:ph type="title"/>
          </p:nvPr>
        </p:nvSpPr>
        <p:spPr>
          <a:xfrm>
            <a:off x="1809750" y="629444"/>
            <a:ext cx="8643938"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6.3.6 </a:t>
            </a:r>
            <a:r>
              <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善于使用</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字符串处理函数</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67588"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7589"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 name="TextBox 5"/>
          <p:cNvSpPr txBox="1"/>
          <p:nvPr/>
        </p:nvSpPr>
        <p:spPr>
          <a:xfrm>
            <a:off x="1809750" y="5691188"/>
            <a:ext cx="8715375" cy="521970"/>
          </a:xfrm>
          <a:prstGeom prst="rect">
            <a:avLst/>
          </a:prstGeom>
          <a:noFill/>
          <a:ln w="9525">
            <a:noFill/>
          </a:ln>
        </p:spPr>
        <p:txBody>
          <a:bodyPr>
            <a:spAutoFit/>
          </a:bodyPr>
          <a:p>
            <a:r>
              <a:rPr lang="zh-CN" altLang="en-US" sz="2800" b="1" dirty="0">
                <a:solidFill>
                  <a:srgbClr val="0000CC"/>
                </a:solidFill>
                <a:latin typeface="Arial" panose="020B0604020202020204" pitchFamily="34" charset="0"/>
              </a:rPr>
              <a:t>使用字符串函数时,</a:t>
            </a:r>
            <a:r>
              <a:rPr lang="zh-CN" altLang="zh-CN" sz="2800" b="1" dirty="0">
                <a:solidFill>
                  <a:srgbClr val="0000CC"/>
                </a:solidFill>
                <a:latin typeface="Arial" panose="020B0604020202020204" pitchFamily="34" charset="0"/>
              </a:rPr>
              <a:t>在程序开头用</a:t>
            </a:r>
            <a:r>
              <a:rPr lang="en-US" altLang="zh-CN" sz="2800" b="1" dirty="0">
                <a:solidFill>
                  <a:srgbClr val="0000CC"/>
                </a:solidFill>
                <a:latin typeface="Arial" panose="020B0604020202020204" pitchFamily="34" charset="0"/>
              </a:rPr>
              <a:t>#include &lt;string.h&gt;</a:t>
            </a:r>
            <a:endParaRPr lang="zh-CN" altLang="en-US" sz="2800" b="1" dirty="0">
              <a:solidFill>
                <a:srgbClr val="0000CC"/>
              </a:solidFill>
              <a:latin typeface="Arial" panose="020B0604020202020204" pitchFamily="34" charset="0"/>
            </a:endParaRPr>
          </a:p>
        </p:txBody>
      </p:sp>
      <p:pic>
        <p:nvPicPr>
          <p:cNvPr id="67591" name="图片 6"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9">
                                            <p:txEl>
                                              <p:charRg st="23" end="31"/>
                                            </p:txEl>
                                          </p:spTgt>
                                        </p:tgtEl>
                                        <p:attrNameLst>
                                          <p:attrName>style.visibility</p:attrName>
                                        </p:attrNameLst>
                                      </p:cBhvr>
                                      <p:to>
                                        <p:strVal val="visible"/>
                                      </p:to>
                                    </p:set>
                                    <p:animEffect transition="in" filter="blinds(horizontal)">
                                      <p:cBhvr>
                                        <p:cTn id="7" dur="500"/>
                                        <p:tgtEl>
                                          <p:spTgt spid="9219">
                                            <p:txEl>
                                              <p:charRg st="23" end="3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9219">
                                            <p:txEl>
                                              <p:charRg st="31" end="55"/>
                                            </p:txEl>
                                          </p:spTgt>
                                        </p:tgtEl>
                                        <p:attrNameLst>
                                          <p:attrName>style.visibility</p:attrName>
                                        </p:attrNameLst>
                                      </p:cBhvr>
                                      <p:to>
                                        <p:strVal val="visible"/>
                                      </p:to>
                                    </p:set>
                                    <p:animEffect transition="in" filter="blinds(horizontal)">
                                      <p:cBhvr>
                                        <p:cTn id="10" dur="500"/>
                                        <p:tgtEl>
                                          <p:spTgt spid="9219">
                                            <p:txEl>
                                              <p:charRg st="31" end="55"/>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9219">
                                            <p:txEl>
                                              <p:charRg st="55" end="96"/>
                                            </p:txEl>
                                          </p:spTgt>
                                        </p:tgtEl>
                                        <p:attrNameLst>
                                          <p:attrName>style.visibility</p:attrName>
                                        </p:attrNameLst>
                                      </p:cBhvr>
                                      <p:to>
                                        <p:strVal val="visible"/>
                                      </p:to>
                                    </p:set>
                                    <p:animEffect transition="in" filter="blinds(horizontal)">
                                      <p:cBhvr>
                                        <p:cTn id="15" dur="500"/>
                                        <p:tgtEl>
                                          <p:spTgt spid="9219">
                                            <p:txEl>
                                              <p:charRg st="55" end="96"/>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linds(horizontal)">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Rectangle 3"/>
          <p:cNvSpPr>
            <a:spLocks noGrp="1"/>
          </p:cNvSpPr>
          <p:nvPr>
            <p:ph idx="1"/>
          </p:nvPr>
        </p:nvSpPr>
        <p:spPr>
          <a:xfrm>
            <a:off x="2238375" y="1571625"/>
            <a:ext cx="8143875" cy="3643313"/>
          </a:xfrm>
        </p:spPr>
        <p:txBody>
          <a:bodyPr vert="horz" wrap="square" lIns="91440" tIns="45720" rIns="91440" bIns="45720" anchor="t" anchorCtr="0"/>
          <a:p>
            <a:pPr marL="514350" indent="-514350">
              <a:buFont typeface="Wingdings" panose="05000000000000000000" pitchFamily="2" charset="2"/>
              <a:buNone/>
            </a:pPr>
            <a:r>
              <a:rPr kumimoji="1" lang="en-US" altLang="zh-CN" dirty="0">
                <a:latin typeface="+mn-lt"/>
                <a:ea typeface="+mn-ea"/>
                <a:cs typeface="+mn-cs"/>
              </a:rPr>
              <a:t>3. strcat</a:t>
            </a:r>
            <a:r>
              <a:rPr kumimoji="1" lang="zh-CN" altLang="zh-CN" dirty="0">
                <a:latin typeface="+mn-lt"/>
                <a:ea typeface="+mn-ea"/>
                <a:cs typeface="+mn-cs"/>
              </a:rPr>
              <a:t>函数</a:t>
            </a:r>
            <a:r>
              <a:rPr kumimoji="1" lang="en-US" altLang="zh-CN" dirty="0">
                <a:latin typeface="+mn-lt"/>
                <a:ea typeface="+mn-ea"/>
                <a:cs typeface="+mn-cs"/>
              </a:rPr>
              <a:t>----</a:t>
            </a:r>
            <a:r>
              <a:rPr kumimoji="1" lang="zh-CN" altLang="zh-CN" dirty="0">
                <a:latin typeface="+mn-lt"/>
                <a:ea typeface="+mn-ea"/>
                <a:cs typeface="+mn-cs"/>
              </a:rPr>
              <a:t>字符串连接函数</a:t>
            </a:r>
            <a:endParaRPr kumimoji="1" lang="en-US" altLang="zh-CN" dirty="0">
              <a:latin typeface="+mn-lt"/>
              <a:ea typeface="+mn-ea"/>
              <a:cs typeface="+mn-cs"/>
            </a:endParaRPr>
          </a:p>
          <a:p>
            <a:pPr marL="514350" indent="-514350">
              <a:buFont typeface="Wingdings" panose="05000000000000000000" pitchFamily="2" charset="2"/>
              <a:buNone/>
            </a:pPr>
            <a:r>
              <a:rPr kumimoji="1" lang="en-US" altLang="zh-CN" dirty="0">
                <a:latin typeface="+mn-lt"/>
                <a:ea typeface="+mn-ea"/>
                <a:cs typeface="+mn-cs"/>
              </a:rPr>
              <a:t>  char str1[30]=”People”;</a:t>
            </a:r>
            <a:endParaRPr kumimoji="1" lang="zh-CN" altLang="zh-CN" dirty="0">
              <a:latin typeface="+mn-lt"/>
              <a:ea typeface="+mn-ea"/>
              <a:cs typeface="+mn-cs"/>
            </a:endParaRPr>
          </a:p>
          <a:p>
            <a:pPr marL="514350" indent="-514350">
              <a:buFont typeface="Wingdings" panose="05000000000000000000" pitchFamily="2" charset="2"/>
              <a:buNone/>
            </a:pPr>
            <a:r>
              <a:rPr kumimoji="1" lang="en-US" altLang="zh-CN" dirty="0">
                <a:latin typeface="+mn-lt"/>
                <a:ea typeface="+mn-ea"/>
                <a:cs typeface="+mn-cs"/>
              </a:rPr>
              <a:t>  char str2[]=”China”;</a:t>
            </a:r>
            <a:endParaRPr kumimoji="1" lang="zh-CN" altLang="zh-CN" dirty="0">
              <a:latin typeface="+mn-lt"/>
              <a:ea typeface="+mn-ea"/>
              <a:cs typeface="+mn-cs"/>
            </a:endParaRPr>
          </a:p>
          <a:p>
            <a:pPr marL="514350" indent="-514350">
              <a:buFont typeface="Wingdings" panose="05000000000000000000" pitchFamily="2" charset="2"/>
              <a:buNone/>
            </a:pPr>
            <a:r>
              <a:rPr kumimoji="1" lang="en-US" altLang="zh-CN" dirty="0">
                <a:latin typeface="+mn-lt"/>
                <a:ea typeface="+mn-ea"/>
                <a:cs typeface="+mn-cs"/>
              </a:rPr>
              <a:t>  printf(”%s”, strcat(str1,str2));  </a:t>
            </a:r>
            <a:endParaRPr kumimoji="1" lang="zh-CN" altLang="zh-CN" dirty="0">
              <a:latin typeface="+mn-lt"/>
              <a:ea typeface="+mn-ea"/>
              <a:cs typeface="+mn-cs"/>
            </a:endParaRPr>
          </a:p>
          <a:p>
            <a:pPr marL="514350" indent="-514350">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输出：</a:t>
            </a:r>
            <a:r>
              <a:rPr kumimoji="1" lang="en-US" altLang="zh-CN" dirty="0">
                <a:latin typeface="+mn-lt"/>
                <a:ea typeface="+mn-ea"/>
                <a:cs typeface="+mn-cs"/>
              </a:rPr>
              <a:t>PeopleChina</a:t>
            </a:r>
            <a:endParaRPr kumimoji="1" lang="zh-CN" altLang="zh-CN" dirty="0">
              <a:latin typeface="+mn-lt"/>
              <a:ea typeface="+mn-ea"/>
              <a:cs typeface="+mn-cs"/>
            </a:endParaRPr>
          </a:p>
        </p:txBody>
      </p:sp>
      <p:sp>
        <p:nvSpPr>
          <p:cNvPr id="5" name="Rectangle 2"/>
          <p:cNvSpPr>
            <a:spLocks noGrp="1" noChangeArrowheads="1"/>
          </p:cNvSpPr>
          <p:nvPr>
            <p:ph type="title"/>
          </p:nvPr>
        </p:nvSpPr>
        <p:spPr>
          <a:xfrm>
            <a:off x="1809750" y="629444"/>
            <a:ext cx="8643938"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6.3.6 </a:t>
            </a:r>
            <a:r>
              <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善于使用</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字符串处理函数</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68612"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8613"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 name="流程图: 过程 5"/>
          <p:cNvSpPr/>
          <p:nvPr/>
        </p:nvSpPr>
        <p:spPr>
          <a:xfrm>
            <a:off x="4738688" y="2286000"/>
            <a:ext cx="857250" cy="642938"/>
          </a:xfrm>
          <a:prstGeom prst="flowChartProcess">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7" name="TextBox 6"/>
          <p:cNvSpPr txBox="1"/>
          <p:nvPr/>
        </p:nvSpPr>
        <p:spPr>
          <a:xfrm>
            <a:off x="8382000" y="2357438"/>
            <a:ext cx="1928813" cy="521970"/>
          </a:xfrm>
          <a:prstGeom prst="rect">
            <a:avLst/>
          </a:prstGeom>
          <a:noFill/>
          <a:ln w="9525">
            <a:noFill/>
          </a:ln>
        </p:spPr>
        <p:txBody>
          <a:bodyPr>
            <a:spAutoFit/>
          </a:bodyPr>
          <a:p>
            <a:r>
              <a:rPr lang="zh-CN" altLang="en-US" sz="2800" b="1" dirty="0">
                <a:solidFill>
                  <a:srgbClr val="0000CC"/>
                </a:solidFill>
                <a:latin typeface="Arial" panose="020B0604020202020204" pitchFamily="34" charset="0"/>
              </a:rPr>
              <a:t>要足够大</a:t>
            </a:r>
            <a:endParaRPr lang="zh-CN" altLang="en-US" sz="2800" b="1" dirty="0">
              <a:solidFill>
                <a:srgbClr val="0000CC"/>
              </a:solidFill>
              <a:latin typeface="Arial" panose="020B0604020202020204" pitchFamily="34" charset="0"/>
            </a:endParaRPr>
          </a:p>
        </p:txBody>
      </p:sp>
      <p:pic>
        <p:nvPicPr>
          <p:cNvPr id="68616" name="图片 7"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9">
                                            <p:txEl>
                                              <p:charRg st="109" end="127"/>
                                            </p:txEl>
                                          </p:spTgt>
                                        </p:tgtEl>
                                        <p:attrNameLst>
                                          <p:attrName>style.visibility</p:attrName>
                                        </p:attrNameLst>
                                      </p:cBhvr>
                                      <p:to>
                                        <p:strVal val="visible"/>
                                      </p:to>
                                    </p:set>
                                    <p:animEffect transition="in" filter="blinds(horizontal)">
                                      <p:cBhvr>
                                        <p:cTn id="7" dur="500"/>
                                        <p:tgtEl>
                                          <p:spTgt spid="9219">
                                            <p:txEl>
                                              <p:charRg st="109" end="127"/>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linds(horizontal)">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Rectangle 3"/>
          <p:cNvSpPr>
            <a:spLocks noGrp="1"/>
          </p:cNvSpPr>
          <p:nvPr>
            <p:ph idx="1"/>
          </p:nvPr>
        </p:nvSpPr>
        <p:spPr>
          <a:xfrm>
            <a:off x="2238375" y="1571625"/>
            <a:ext cx="8143875" cy="4286250"/>
          </a:xfrm>
        </p:spPr>
        <p:txBody>
          <a:bodyPr vert="horz" wrap="square" lIns="91440" tIns="45720" rIns="91440" bIns="45720" anchor="t" anchorCtr="0"/>
          <a:p>
            <a:pPr marL="514350" indent="-514350">
              <a:buFont typeface="Wingdings" panose="05000000000000000000" pitchFamily="2" charset="2"/>
              <a:buNone/>
            </a:pPr>
            <a:r>
              <a:rPr kumimoji="1" lang="en-US" altLang="zh-CN" dirty="0">
                <a:latin typeface="+mn-lt"/>
                <a:ea typeface="+mn-ea"/>
                <a:cs typeface="+mn-cs"/>
              </a:rPr>
              <a:t>4. strcpy</a:t>
            </a:r>
            <a:r>
              <a:rPr kumimoji="1" lang="zh-CN" altLang="zh-CN" dirty="0">
                <a:latin typeface="+mn-lt"/>
                <a:ea typeface="+mn-ea"/>
                <a:cs typeface="+mn-cs"/>
              </a:rPr>
              <a:t>和</a:t>
            </a:r>
            <a:r>
              <a:rPr kumimoji="1" lang="en-US" altLang="zh-CN" dirty="0">
                <a:latin typeface="+mn-lt"/>
                <a:ea typeface="+mn-ea"/>
                <a:cs typeface="+mn-cs"/>
              </a:rPr>
              <a:t>strncpy</a:t>
            </a:r>
            <a:r>
              <a:rPr kumimoji="1" lang="zh-CN" altLang="zh-CN" dirty="0">
                <a:latin typeface="+mn-lt"/>
                <a:ea typeface="+mn-ea"/>
                <a:cs typeface="+mn-cs"/>
              </a:rPr>
              <a:t>函数</a:t>
            </a:r>
            <a:r>
              <a:rPr kumimoji="1" lang="en-US" altLang="zh-CN" dirty="0">
                <a:latin typeface="+mn-lt"/>
                <a:ea typeface="+mn-ea"/>
                <a:cs typeface="+mn-cs"/>
              </a:rPr>
              <a:t>-</a:t>
            </a:r>
            <a:r>
              <a:rPr kumimoji="1" lang="zh-CN" altLang="zh-CN" dirty="0">
                <a:latin typeface="+mn-lt"/>
                <a:ea typeface="+mn-ea"/>
                <a:cs typeface="+mn-cs"/>
              </a:rPr>
              <a:t>字符串复制</a:t>
            </a:r>
            <a:endParaRPr kumimoji="1" lang="en-US" altLang="zh-CN" dirty="0">
              <a:latin typeface="+mn-lt"/>
              <a:ea typeface="+mn-ea"/>
              <a:cs typeface="+mn-cs"/>
            </a:endParaRPr>
          </a:p>
          <a:p>
            <a:pPr marL="514350" indent="-514350"/>
            <a:r>
              <a:rPr kumimoji="1" lang="en-US" altLang="zh-CN" dirty="0">
                <a:latin typeface="+mn-lt"/>
                <a:ea typeface="+mn-ea"/>
                <a:cs typeface="+mn-cs"/>
              </a:rPr>
              <a:t>strcpy</a:t>
            </a:r>
            <a:r>
              <a:rPr kumimoji="1" lang="zh-CN" altLang="zh-CN" dirty="0">
                <a:latin typeface="+mn-lt"/>
                <a:ea typeface="+mn-ea"/>
                <a:cs typeface="+mn-cs"/>
              </a:rPr>
              <a:t>一般形式为</a:t>
            </a:r>
            <a:r>
              <a:rPr kumimoji="1" lang="zh-CN" altLang="en-US" dirty="0">
                <a:latin typeface="+mn-lt"/>
                <a:ea typeface="+mn-ea"/>
                <a:cs typeface="+mn-cs"/>
              </a:rPr>
              <a:t>：</a:t>
            </a:r>
            <a:endParaRPr kumimoji="1" lang="zh-CN" altLang="zh-CN" dirty="0">
              <a:latin typeface="+mn-lt"/>
              <a:ea typeface="+mn-ea"/>
              <a:cs typeface="+mn-cs"/>
            </a:endParaRPr>
          </a:p>
          <a:p>
            <a:pPr marL="514350" indent="-514350">
              <a:buFont typeface="Wingdings" panose="05000000000000000000" pitchFamily="2" charset="2"/>
              <a:buNone/>
            </a:pPr>
            <a:r>
              <a:rPr kumimoji="1" lang="en-US" altLang="zh-CN" dirty="0">
                <a:latin typeface="+mn-lt"/>
                <a:ea typeface="+mn-ea"/>
                <a:cs typeface="+mn-cs"/>
              </a:rPr>
              <a:t>    strcpy(</a:t>
            </a:r>
            <a:r>
              <a:rPr kumimoji="1" lang="zh-CN" altLang="zh-CN" dirty="0">
                <a:latin typeface="+mn-lt"/>
                <a:ea typeface="+mn-ea"/>
                <a:cs typeface="+mn-cs"/>
              </a:rPr>
              <a:t>字符数组</a:t>
            </a:r>
            <a:r>
              <a:rPr kumimoji="1" lang="en-US" altLang="zh-CN" dirty="0">
                <a:latin typeface="+mn-lt"/>
                <a:ea typeface="+mn-ea"/>
                <a:cs typeface="+mn-cs"/>
              </a:rPr>
              <a:t>1,</a:t>
            </a:r>
            <a:r>
              <a:rPr kumimoji="1" lang="zh-CN" altLang="zh-CN" dirty="0">
                <a:latin typeface="+mn-lt"/>
                <a:ea typeface="+mn-ea"/>
                <a:cs typeface="+mn-cs"/>
              </a:rPr>
              <a:t>字符串</a:t>
            </a:r>
            <a:r>
              <a:rPr kumimoji="1" lang="en-US" altLang="zh-CN" dirty="0">
                <a:latin typeface="+mn-lt"/>
                <a:ea typeface="+mn-ea"/>
                <a:cs typeface="+mn-cs"/>
              </a:rPr>
              <a:t>2)</a:t>
            </a:r>
            <a:endParaRPr kumimoji="1" lang="en-US" altLang="zh-CN" dirty="0">
              <a:latin typeface="+mn-lt"/>
              <a:ea typeface="+mn-ea"/>
              <a:cs typeface="+mn-cs"/>
            </a:endParaRPr>
          </a:p>
          <a:p>
            <a:pPr marL="514350" indent="-514350"/>
            <a:r>
              <a:rPr kumimoji="1" lang="zh-CN" altLang="zh-CN" dirty="0">
                <a:latin typeface="+mn-lt"/>
                <a:ea typeface="+mn-ea"/>
                <a:cs typeface="+mn-cs"/>
              </a:rPr>
              <a:t>作用是将字符串</a:t>
            </a:r>
            <a:r>
              <a:rPr kumimoji="1" lang="en-US" altLang="zh-CN" dirty="0">
                <a:latin typeface="+mn-lt"/>
                <a:ea typeface="+mn-ea"/>
                <a:cs typeface="+mn-cs"/>
              </a:rPr>
              <a:t>2</a:t>
            </a:r>
            <a:r>
              <a:rPr kumimoji="1" lang="zh-CN" altLang="zh-CN" dirty="0">
                <a:latin typeface="+mn-lt"/>
                <a:ea typeface="+mn-ea"/>
                <a:cs typeface="+mn-cs"/>
              </a:rPr>
              <a:t>复制到字符数组</a:t>
            </a:r>
            <a:r>
              <a:rPr kumimoji="1" lang="en-US" altLang="zh-CN" dirty="0">
                <a:latin typeface="+mn-lt"/>
                <a:ea typeface="+mn-ea"/>
                <a:cs typeface="+mn-cs"/>
              </a:rPr>
              <a:t>1</a:t>
            </a:r>
            <a:r>
              <a:rPr kumimoji="1" lang="zh-CN" altLang="zh-CN" dirty="0">
                <a:latin typeface="+mn-lt"/>
                <a:ea typeface="+mn-ea"/>
                <a:cs typeface="+mn-cs"/>
              </a:rPr>
              <a:t>中去</a:t>
            </a:r>
            <a:endParaRPr kumimoji="1" lang="en-US" altLang="zh-CN" dirty="0">
              <a:latin typeface="+mn-lt"/>
              <a:ea typeface="+mn-ea"/>
              <a:cs typeface="+mn-cs"/>
            </a:endParaRPr>
          </a:p>
          <a:p>
            <a:pPr marL="514350" indent="-514350">
              <a:buFont typeface="Wingdings" panose="05000000000000000000" pitchFamily="2" charset="2"/>
              <a:buNone/>
            </a:pPr>
            <a:r>
              <a:rPr kumimoji="1" lang="en-US" altLang="zh-CN" dirty="0">
                <a:latin typeface="+mn-lt"/>
                <a:ea typeface="+mn-ea"/>
                <a:cs typeface="+mn-cs"/>
              </a:rPr>
              <a:t>char str1[10],str2[]=”China”;</a:t>
            </a:r>
            <a:endParaRPr kumimoji="1" lang="zh-CN" altLang="zh-CN" dirty="0">
              <a:latin typeface="+mn-lt"/>
              <a:ea typeface="+mn-ea"/>
              <a:cs typeface="+mn-cs"/>
            </a:endParaRPr>
          </a:p>
          <a:p>
            <a:pPr marL="514350" indent="-514350">
              <a:buFont typeface="Wingdings" panose="05000000000000000000" pitchFamily="2" charset="2"/>
              <a:buNone/>
            </a:pPr>
            <a:r>
              <a:rPr kumimoji="1" lang="en-US" altLang="zh-CN" dirty="0">
                <a:latin typeface="+mn-lt"/>
                <a:ea typeface="+mn-ea"/>
                <a:cs typeface="+mn-cs"/>
              </a:rPr>
              <a:t>strcpy(str1,str2);</a:t>
            </a:r>
            <a:endParaRPr kumimoji="1" lang="zh-CN" altLang="zh-CN" dirty="0">
              <a:latin typeface="+mn-lt"/>
              <a:ea typeface="+mn-ea"/>
              <a:cs typeface="+mn-cs"/>
            </a:endParaRPr>
          </a:p>
          <a:p>
            <a:pPr marL="514350" indent="-514350"/>
            <a:endParaRPr kumimoji="1" lang="zh-CN" altLang="zh-CN" dirty="0">
              <a:latin typeface="+mn-lt"/>
              <a:ea typeface="+mn-ea"/>
              <a:cs typeface="+mn-cs"/>
            </a:endParaRPr>
          </a:p>
        </p:txBody>
      </p:sp>
      <p:sp>
        <p:nvSpPr>
          <p:cNvPr id="5" name="Rectangle 2"/>
          <p:cNvSpPr>
            <a:spLocks noGrp="1" noChangeArrowheads="1"/>
          </p:cNvSpPr>
          <p:nvPr>
            <p:ph type="title"/>
          </p:nvPr>
        </p:nvSpPr>
        <p:spPr>
          <a:xfrm>
            <a:off x="1809750" y="629444"/>
            <a:ext cx="8643938"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6.3.6 </a:t>
            </a:r>
            <a:r>
              <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善于使用</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字符串处理函数</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69636"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9637"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8" name="表格 7"/>
          <p:cNvGraphicFramePr>
            <a:graphicFrameLocks noGrp="1"/>
          </p:cNvGraphicFramePr>
          <p:nvPr/>
        </p:nvGraphicFramePr>
        <p:xfrm>
          <a:off x="2595563" y="5715000"/>
          <a:ext cx="7214870" cy="518160"/>
        </p:xfrm>
        <a:graphic>
          <a:graphicData uri="http://schemas.openxmlformats.org/drawingml/2006/table">
            <a:tbl>
              <a:tblPr firstRow="1" bandRow="1">
                <a:tableStyleId>{5C22544A-7EE6-4342-B048-85BDC9FD1C3A}</a:tableStyleId>
              </a:tblPr>
              <a:tblGrid>
                <a:gridCol w="624205"/>
                <a:gridCol w="623570"/>
                <a:gridCol w="624205"/>
                <a:gridCol w="623570"/>
                <a:gridCol w="624205"/>
                <a:gridCol w="880110"/>
                <a:gridCol w="857250"/>
                <a:gridCol w="786130"/>
                <a:gridCol w="785495"/>
                <a:gridCol w="786130"/>
              </a:tblGrid>
              <a:tr h="518160">
                <a:tc>
                  <a:txBody>
                    <a:bodyPr/>
                    <a:lstStyle/>
                    <a:p>
                      <a:pPr algn="ctr"/>
                      <a:r>
                        <a:rPr lang="en-US" altLang="zh-CN" sz="2800" dirty="0" smtClean="0">
                          <a:solidFill>
                            <a:srgbClr val="0000CC"/>
                          </a:solidFill>
                        </a:rPr>
                        <a:t>C</a:t>
                      </a:r>
                      <a:endParaRPr lang="zh-CN" altLang="en-US" sz="2800" dirty="0">
                        <a:solidFill>
                          <a:srgbClr val="0000CC"/>
                        </a:solidFill>
                      </a:endParaRPr>
                    </a:p>
                  </a:txBody>
                  <a:tcPr/>
                </a:tc>
                <a:tc>
                  <a:txBody>
                    <a:bodyPr/>
                    <a:lstStyle/>
                    <a:p>
                      <a:pPr algn="ctr"/>
                      <a:r>
                        <a:rPr lang="en-US" altLang="zh-CN" sz="2800" dirty="0" smtClean="0">
                          <a:solidFill>
                            <a:srgbClr val="0000CC"/>
                          </a:solidFill>
                        </a:rPr>
                        <a:t>h</a:t>
                      </a:r>
                      <a:endParaRPr lang="zh-CN" altLang="en-US" sz="2800" dirty="0">
                        <a:solidFill>
                          <a:srgbClr val="0000CC"/>
                        </a:solidFill>
                      </a:endParaRPr>
                    </a:p>
                  </a:txBody>
                  <a:tcPr/>
                </a:tc>
                <a:tc>
                  <a:txBody>
                    <a:bodyPr/>
                    <a:lstStyle/>
                    <a:p>
                      <a:pPr algn="ctr"/>
                      <a:r>
                        <a:rPr lang="en-US" altLang="zh-CN" sz="2800" dirty="0" err="1" smtClean="0">
                          <a:solidFill>
                            <a:srgbClr val="0000CC"/>
                          </a:solidFill>
                        </a:rPr>
                        <a:t>i</a:t>
                      </a:r>
                      <a:endParaRPr lang="zh-CN" altLang="en-US" sz="2800" dirty="0">
                        <a:solidFill>
                          <a:srgbClr val="0000CC"/>
                        </a:solidFill>
                      </a:endParaRPr>
                    </a:p>
                  </a:txBody>
                  <a:tcPr/>
                </a:tc>
                <a:tc>
                  <a:txBody>
                    <a:bodyPr/>
                    <a:lstStyle/>
                    <a:p>
                      <a:pPr algn="ctr"/>
                      <a:r>
                        <a:rPr lang="en-US" altLang="zh-CN" sz="2800" dirty="0" smtClean="0">
                          <a:solidFill>
                            <a:srgbClr val="0000CC"/>
                          </a:solidFill>
                        </a:rPr>
                        <a:t>n</a:t>
                      </a:r>
                      <a:endParaRPr lang="zh-CN" altLang="en-US" sz="2800" dirty="0">
                        <a:solidFill>
                          <a:srgbClr val="0000CC"/>
                        </a:solidFill>
                      </a:endParaRPr>
                    </a:p>
                  </a:txBody>
                  <a:tcPr/>
                </a:tc>
                <a:tc>
                  <a:txBody>
                    <a:bodyPr/>
                    <a:lstStyle/>
                    <a:p>
                      <a:pPr algn="ctr"/>
                      <a:r>
                        <a:rPr lang="en-US" altLang="zh-CN" sz="2800" dirty="0" smtClean="0">
                          <a:solidFill>
                            <a:srgbClr val="0000CC"/>
                          </a:solidFill>
                        </a:rPr>
                        <a:t>a </a:t>
                      </a:r>
                      <a:endParaRPr lang="zh-CN" altLang="en-US" sz="2800" dirty="0">
                        <a:solidFill>
                          <a:srgbClr val="0000CC"/>
                        </a:solidFill>
                      </a:endParaRPr>
                    </a:p>
                  </a:txBody>
                  <a:tcPr/>
                </a:tc>
                <a:tc>
                  <a:txBody>
                    <a:bodyPr/>
                    <a:lstStyle/>
                    <a:p>
                      <a:pPr algn="ctr"/>
                      <a:r>
                        <a:rPr lang="en-US" altLang="zh-CN" sz="2800" dirty="0" smtClean="0">
                          <a:solidFill>
                            <a:srgbClr val="FF0000"/>
                          </a:solidFill>
                        </a:rPr>
                        <a:t>\0</a:t>
                      </a:r>
                      <a:endParaRPr lang="zh-CN" altLang="en-US" sz="2800" dirty="0">
                        <a:solidFill>
                          <a:srgbClr val="FF0000"/>
                        </a:solidFill>
                      </a:endParaRPr>
                    </a:p>
                  </a:txBody>
                  <a:tcPr/>
                </a:tc>
                <a:tc>
                  <a:txBody>
                    <a:bodyPr/>
                    <a:lstStyle/>
                    <a:p>
                      <a:pPr algn="ctr"/>
                      <a:r>
                        <a:rPr lang="en-US" altLang="zh-CN" sz="2800" dirty="0" smtClean="0">
                          <a:solidFill>
                            <a:srgbClr val="FF0000"/>
                          </a:solidFill>
                        </a:rPr>
                        <a:t>\0</a:t>
                      </a:r>
                      <a:endParaRPr lang="zh-CN" altLang="en-US" sz="2800" dirty="0">
                        <a:solidFill>
                          <a:srgbClr val="FF0000"/>
                        </a:solidFill>
                      </a:endParaRPr>
                    </a:p>
                  </a:txBody>
                  <a:tcPr/>
                </a:tc>
                <a:tc>
                  <a:txBody>
                    <a:bodyPr/>
                    <a:lstStyle/>
                    <a:p>
                      <a:pPr algn="ctr"/>
                      <a:r>
                        <a:rPr lang="en-US" altLang="zh-CN" sz="2800" smtClean="0">
                          <a:solidFill>
                            <a:srgbClr val="FF0000"/>
                          </a:solidFill>
                        </a:rPr>
                        <a:t>\0</a:t>
                      </a:r>
                      <a:endParaRPr lang="zh-CN" altLang="en-US" sz="2800" dirty="0">
                        <a:solidFill>
                          <a:srgbClr val="FF0000"/>
                        </a:solidFill>
                      </a:endParaRPr>
                    </a:p>
                  </a:txBody>
                  <a:tcPr/>
                </a:tc>
                <a:tc>
                  <a:txBody>
                    <a:bodyPr/>
                    <a:lstStyle/>
                    <a:p>
                      <a:pPr algn="ctr"/>
                      <a:r>
                        <a:rPr lang="en-US" altLang="zh-CN" sz="2800" dirty="0" smtClean="0">
                          <a:solidFill>
                            <a:srgbClr val="FF0000"/>
                          </a:solidFill>
                        </a:rPr>
                        <a:t>\0</a:t>
                      </a:r>
                      <a:endParaRPr lang="zh-CN" altLang="en-US" sz="2800" dirty="0">
                        <a:solidFill>
                          <a:srgbClr val="FF0000"/>
                        </a:solidFill>
                      </a:endParaRPr>
                    </a:p>
                  </a:txBody>
                  <a:tcPr/>
                </a:tc>
                <a:tc>
                  <a:txBody>
                    <a:bodyPr/>
                    <a:lstStyle/>
                    <a:p>
                      <a:pPr algn="ctr"/>
                      <a:r>
                        <a:rPr lang="en-US" altLang="zh-CN" sz="2800" dirty="0" smtClean="0">
                          <a:solidFill>
                            <a:srgbClr val="FF0000"/>
                          </a:solidFill>
                        </a:rPr>
                        <a:t>\0</a:t>
                      </a:r>
                      <a:endParaRPr lang="zh-CN" altLang="en-US" sz="2800" dirty="0">
                        <a:solidFill>
                          <a:srgbClr val="FF0000"/>
                        </a:solidFill>
                      </a:endParaRPr>
                    </a:p>
                  </a:txBody>
                  <a:tcPr/>
                </a:tc>
              </a:tr>
            </a:tbl>
          </a:graphicData>
        </a:graphic>
      </p:graphicFrame>
      <p:sp>
        <p:nvSpPr>
          <p:cNvPr id="10" name="TextBox 9"/>
          <p:cNvSpPr txBox="1"/>
          <p:nvPr/>
        </p:nvSpPr>
        <p:spPr>
          <a:xfrm>
            <a:off x="1666875" y="5715000"/>
            <a:ext cx="928688" cy="521970"/>
          </a:xfrm>
          <a:prstGeom prst="rect">
            <a:avLst/>
          </a:prstGeom>
          <a:noFill/>
          <a:ln w="9525">
            <a:noFill/>
          </a:ln>
        </p:spPr>
        <p:txBody>
          <a:bodyPr>
            <a:spAutoFit/>
          </a:bodyPr>
          <a:p>
            <a:r>
              <a:rPr lang="en-US" altLang="zh-CN" sz="2800" b="1" dirty="0">
                <a:solidFill>
                  <a:srgbClr val="0000CC"/>
                </a:solidFill>
                <a:latin typeface="Arial" panose="020B0604020202020204" pitchFamily="34" charset="0"/>
              </a:rPr>
              <a:t>str1</a:t>
            </a:r>
            <a:endParaRPr lang="zh-CN" altLang="en-US" sz="2800" b="1" dirty="0">
              <a:solidFill>
                <a:srgbClr val="0000CC"/>
              </a:solidFill>
              <a:latin typeface="Arial" panose="020B0604020202020204" pitchFamily="34" charset="0"/>
            </a:endParaRPr>
          </a:p>
        </p:txBody>
      </p:sp>
      <p:pic>
        <p:nvPicPr>
          <p:cNvPr id="69663" name="图片 8"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9">
                                            <p:txEl>
                                              <p:charRg st="26" end="39"/>
                                            </p:txEl>
                                          </p:spTgt>
                                        </p:tgtEl>
                                        <p:attrNameLst>
                                          <p:attrName>style.visibility</p:attrName>
                                        </p:attrNameLst>
                                      </p:cBhvr>
                                      <p:to>
                                        <p:strVal val="visible"/>
                                      </p:to>
                                    </p:set>
                                    <p:animEffect transition="in" filter="blinds(horizontal)">
                                      <p:cBhvr>
                                        <p:cTn id="7" dur="500"/>
                                        <p:tgtEl>
                                          <p:spTgt spid="9219">
                                            <p:txEl>
                                              <p:charRg st="26" end="39"/>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9219">
                                            <p:txEl>
                                              <p:charRg st="39" end="62"/>
                                            </p:txEl>
                                          </p:spTgt>
                                        </p:tgtEl>
                                        <p:attrNameLst>
                                          <p:attrName>style.visibility</p:attrName>
                                        </p:attrNameLst>
                                      </p:cBhvr>
                                      <p:to>
                                        <p:strVal val="visible"/>
                                      </p:to>
                                    </p:set>
                                    <p:animEffect transition="in" filter="blinds(horizontal)">
                                      <p:cBhvr>
                                        <p:cTn id="10" dur="500"/>
                                        <p:tgtEl>
                                          <p:spTgt spid="9219">
                                            <p:txEl>
                                              <p:charRg st="39" end="6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9219">
                                            <p:txEl>
                                              <p:charRg st="62" end="81"/>
                                            </p:txEl>
                                          </p:spTgt>
                                        </p:tgtEl>
                                        <p:attrNameLst>
                                          <p:attrName>style.visibility</p:attrName>
                                        </p:attrNameLst>
                                      </p:cBhvr>
                                      <p:to>
                                        <p:strVal val="visible"/>
                                      </p:to>
                                    </p:set>
                                    <p:animEffect transition="in" filter="blinds(horizontal)">
                                      <p:cBhvr>
                                        <p:cTn id="15" dur="500"/>
                                        <p:tgtEl>
                                          <p:spTgt spid="9219">
                                            <p:txEl>
                                              <p:charRg st="62" end="8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9219">
                                            <p:txEl>
                                              <p:charRg st="81" end="111"/>
                                            </p:txEl>
                                          </p:spTgt>
                                        </p:tgtEl>
                                        <p:attrNameLst>
                                          <p:attrName>style.visibility</p:attrName>
                                        </p:attrNameLst>
                                      </p:cBhvr>
                                      <p:to>
                                        <p:strVal val="visible"/>
                                      </p:to>
                                    </p:set>
                                    <p:animEffect transition="in" filter="blinds(horizontal)">
                                      <p:cBhvr>
                                        <p:cTn id="20" dur="500"/>
                                        <p:tgtEl>
                                          <p:spTgt spid="9219">
                                            <p:txEl>
                                              <p:charRg st="81" end="111"/>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9219">
                                            <p:txEl>
                                              <p:charRg st="111" end="130"/>
                                            </p:txEl>
                                          </p:spTgt>
                                        </p:tgtEl>
                                        <p:attrNameLst>
                                          <p:attrName>style.visibility</p:attrName>
                                        </p:attrNameLst>
                                      </p:cBhvr>
                                      <p:to>
                                        <p:strVal val="visible"/>
                                      </p:to>
                                    </p:set>
                                    <p:animEffect transition="in" filter="blinds(horizontal)">
                                      <p:cBhvr>
                                        <p:cTn id="23" dur="500"/>
                                        <p:tgtEl>
                                          <p:spTgt spid="9219">
                                            <p:txEl>
                                              <p:charRg st="111" end="13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blinds(horizontal)">
                                      <p:cBhvr>
                                        <p:cTn id="28" dur="500"/>
                                        <p:tgtEl>
                                          <p:spTgt spid="8"/>
                                        </p:tgtEl>
                                      </p:cBhvr>
                                    </p:animEffect>
                                  </p:childTnLst>
                                </p:cTn>
                              </p:par>
                            </p:childTnLst>
                          </p:cTn>
                        </p:par>
                        <p:par>
                          <p:cTn id="29" fill="hold">
                            <p:stCondLst>
                              <p:cond delay="500"/>
                            </p:stCondLst>
                            <p:childTnLst>
                              <p:par>
                                <p:cTn id="30" presetID="3" presetClass="entr" presetSubtype="1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8" name="Rectangle 3"/>
          <p:cNvSpPr>
            <a:spLocks noGrp="1"/>
          </p:cNvSpPr>
          <p:nvPr>
            <p:ph idx="1"/>
          </p:nvPr>
        </p:nvSpPr>
        <p:spPr>
          <a:xfrm>
            <a:off x="2238375" y="1571625"/>
            <a:ext cx="8143875" cy="4286250"/>
          </a:xfrm>
        </p:spPr>
        <p:txBody>
          <a:bodyPr vert="horz" wrap="square" lIns="91440" tIns="45720" rIns="91440" bIns="45720" anchor="t" anchorCtr="0"/>
          <a:p>
            <a:pPr marL="514350" indent="-514350">
              <a:buFont typeface="Wingdings" panose="05000000000000000000" pitchFamily="2" charset="2"/>
              <a:buNone/>
            </a:pPr>
            <a:r>
              <a:rPr kumimoji="1" lang="en-US" altLang="zh-CN" dirty="0">
                <a:latin typeface="+mn-lt"/>
                <a:ea typeface="+mn-ea"/>
                <a:cs typeface="+mn-cs"/>
              </a:rPr>
              <a:t>4. strcpy</a:t>
            </a:r>
            <a:r>
              <a:rPr kumimoji="1" lang="zh-CN" altLang="zh-CN" dirty="0">
                <a:latin typeface="+mn-lt"/>
                <a:ea typeface="+mn-ea"/>
                <a:cs typeface="+mn-cs"/>
              </a:rPr>
              <a:t>和</a:t>
            </a:r>
            <a:r>
              <a:rPr kumimoji="1" lang="en-US" altLang="zh-CN" dirty="0">
                <a:latin typeface="+mn-lt"/>
                <a:ea typeface="+mn-ea"/>
                <a:cs typeface="+mn-cs"/>
              </a:rPr>
              <a:t>strncpy</a:t>
            </a:r>
            <a:r>
              <a:rPr kumimoji="1" lang="zh-CN" altLang="zh-CN" dirty="0">
                <a:latin typeface="+mn-lt"/>
                <a:ea typeface="+mn-ea"/>
                <a:cs typeface="+mn-cs"/>
              </a:rPr>
              <a:t>函数</a:t>
            </a:r>
            <a:r>
              <a:rPr kumimoji="1" lang="en-US" altLang="zh-CN" dirty="0">
                <a:latin typeface="+mn-lt"/>
                <a:ea typeface="+mn-ea"/>
                <a:cs typeface="+mn-cs"/>
              </a:rPr>
              <a:t>-</a:t>
            </a:r>
            <a:r>
              <a:rPr kumimoji="1" lang="zh-CN" altLang="zh-CN" dirty="0">
                <a:latin typeface="+mn-lt"/>
                <a:ea typeface="+mn-ea"/>
                <a:cs typeface="+mn-cs"/>
              </a:rPr>
              <a:t>字符串复制</a:t>
            </a:r>
            <a:endParaRPr kumimoji="1" lang="en-US" altLang="zh-CN" dirty="0">
              <a:latin typeface="+mn-lt"/>
              <a:ea typeface="+mn-ea"/>
              <a:cs typeface="+mn-cs"/>
            </a:endParaRPr>
          </a:p>
          <a:p>
            <a:pPr marL="514350" indent="-514350"/>
            <a:r>
              <a:rPr kumimoji="1" lang="en-US" altLang="zh-CN" dirty="0">
                <a:latin typeface="+mn-lt"/>
                <a:ea typeface="+mn-ea"/>
                <a:cs typeface="+mn-cs"/>
              </a:rPr>
              <a:t>strcpy</a:t>
            </a:r>
            <a:r>
              <a:rPr kumimoji="1" lang="zh-CN" altLang="zh-CN" dirty="0">
                <a:latin typeface="+mn-lt"/>
                <a:ea typeface="+mn-ea"/>
                <a:cs typeface="+mn-cs"/>
              </a:rPr>
              <a:t>一般形式为</a:t>
            </a:r>
            <a:r>
              <a:rPr kumimoji="1" lang="zh-CN" altLang="en-US" dirty="0">
                <a:latin typeface="+mn-lt"/>
                <a:ea typeface="+mn-ea"/>
                <a:cs typeface="+mn-cs"/>
              </a:rPr>
              <a:t>：</a:t>
            </a:r>
            <a:endParaRPr kumimoji="1" lang="zh-CN" altLang="zh-CN" dirty="0">
              <a:latin typeface="+mn-lt"/>
              <a:ea typeface="+mn-ea"/>
              <a:cs typeface="+mn-cs"/>
            </a:endParaRPr>
          </a:p>
          <a:p>
            <a:pPr marL="514350" indent="-514350">
              <a:buFont typeface="Wingdings" panose="05000000000000000000" pitchFamily="2" charset="2"/>
              <a:buNone/>
            </a:pPr>
            <a:r>
              <a:rPr kumimoji="1" lang="en-US" altLang="zh-CN" dirty="0">
                <a:latin typeface="+mn-lt"/>
                <a:ea typeface="+mn-ea"/>
                <a:cs typeface="+mn-cs"/>
              </a:rPr>
              <a:t>    strcpy(</a:t>
            </a:r>
            <a:r>
              <a:rPr kumimoji="1" lang="zh-CN" altLang="zh-CN" dirty="0">
                <a:latin typeface="+mn-lt"/>
                <a:ea typeface="+mn-ea"/>
                <a:cs typeface="+mn-cs"/>
              </a:rPr>
              <a:t>字符数组</a:t>
            </a:r>
            <a:r>
              <a:rPr kumimoji="1" lang="en-US" altLang="zh-CN" dirty="0">
                <a:latin typeface="+mn-lt"/>
                <a:ea typeface="+mn-ea"/>
                <a:cs typeface="+mn-cs"/>
              </a:rPr>
              <a:t>1,</a:t>
            </a:r>
            <a:r>
              <a:rPr kumimoji="1" lang="zh-CN" altLang="zh-CN" dirty="0">
                <a:latin typeface="+mn-lt"/>
                <a:ea typeface="+mn-ea"/>
                <a:cs typeface="+mn-cs"/>
              </a:rPr>
              <a:t>字符串</a:t>
            </a:r>
            <a:r>
              <a:rPr kumimoji="1" lang="en-US" altLang="zh-CN" dirty="0">
                <a:latin typeface="+mn-lt"/>
                <a:ea typeface="+mn-ea"/>
                <a:cs typeface="+mn-cs"/>
              </a:rPr>
              <a:t>2)</a:t>
            </a:r>
            <a:endParaRPr kumimoji="1" lang="en-US" altLang="zh-CN" dirty="0">
              <a:latin typeface="+mn-lt"/>
              <a:ea typeface="+mn-ea"/>
              <a:cs typeface="+mn-cs"/>
            </a:endParaRPr>
          </a:p>
          <a:p>
            <a:pPr marL="514350" indent="-514350"/>
            <a:r>
              <a:rPr kumimoji="1" lang="zh-CN" altLang="zh-CN" dirty="0">
                <a:latin typeface="+mn-lt"/>
                <a:ea typeface="+mn-ea"/>
                <a:cs typeface="+mn-cs"/>
              </a:rPr>
              <a:t>作用是将字符串</a:t>
            </a:r>
            <a:r>
              <a:rPr kumimoji="1" lang="en-US" altLang="zh-CN" dirty="0">
                <a:latin typeface="+mn-lt"/>
                <a:ea typeface="+mn-ea"/>
                <a:cs typeface="+mn-cs"/>
              </a:rPr>
              <a:t>2</a:t>
            </a:r>
            <a:r>
              <a:rPr kumimoji="1" lang="zh-CN" altLang="zh-CN" dirty="0">
                <a:latin typeface="+mn-lt"/>
                <a:ea typeface="+mn-ea"/>
                <a:cs typeface="+mn-cs"/>
              </a:rPr>
              <a:t>复制到字符数组</a:t>
            </a:r>
            <a:r>
              <a:rPr kumimoji="1" lang="en-US" altLang="zh-CN" dirty="0">
                <a:latin typeface="+mn-lt"/>
                <a:ea typeface="+mn-ea"/>
                <a:cs typeface="+mn-cs"/>
              </a:rPr>
              <a:t>1</a:t>
            </a:r>
            <a:r>
              <a:rPr kumimoji="1" lang="zh-CN" altLang="zh-CN" dirty="0">
                <a:latin typeface="+mn-lt"/>
                <a:ea typeface="+mn-ea"/>
                <a:cs typeface="+mn-cs"/>
              </a:rPr>
              <a:t>中去</a:t>
            </a:r>
            <a:endParaRPr kumimoji="1" lang="en-US" altLang="zh-CN" dirty="0">
              <a:latin typeface="+mn-lt"/>
              <a:ea typeface="+mn-ea"/>
              <a:cs typeface="+mn-cs"/>
            </a:endParaRPr>
          </a:p>
          <a:p>
            <a:pPr marL="514350" indent="-514350">
              <a:buFont typeface="Wingdings" panose="05000000000000000000" pitchFamily="2" charset="2"/>
              <a:buNone/>
            </a:pPr>
            <a:r>
              <a:rPr kumimoji="1" lang="en-US" altLang="zh-CN" dirty="0">
                <a:latin typeface="+mn-lt"/>
                <a:ea typeface="+mn-ea"/>
                <a:cs typeface="+mn-cs"/>
              </a:rPr>
              <a:t>char str1[10],str2[]=”China”;</a:t>
            </a:r>
            <a:endParaRPr kumimoji="1" lang="zh-CN" altLang="zh-CN" dirty="0">
              <a:latin typeface="+mn-lt"/>
              <a:ea typeface="+mn-ea"/>
              <a:cs typeface="+mn-cs"/>
            </a:endParaRPr>
          </a:p>
          <a:p>
            <a:pPr marL="514350" indent="-514350">
              <a:buFont typeface="Wingdings" panose="05000000000000000000" pitchFamily="2" charset="2"/>
              <a:buNone/>
            </a:pPr>
            <a:r>
              <a:rPr kumimoji="1" lang="en-US" altLang="zh-CN" dirty="0">
                <a:latin typeface="+mn-lt"/>
                <a:ea typeface="+mn-ea"/>
                <a:cs typeface="+mn-cs"/>
              </a:rPr>
              <a:t>strcpy(str1,str2);</a:t>
            </a:r>
            <a:endParaRPr kumimoji="1" lang="zh-CN" altLang="zh-CN" dirty="0">
              <a:latin typeface="+mn-lt"/>
              <a:ea typeface="+mn-ea"/>
              <a:cs typeface="+mn-cs"/>
            </a:endParaRPr>
          </a:p>
          <a:p>
            <a:pPr marL="514350" indent="-514350"/>
            <a:endParaRPr kumimoji="1" lang="zh-CN" altLang="zh-CN" dirty="0">
              <a:latin typeface="+mn-lt"/>
              <a:ea typeface="+mn-ea"/>
              <a:cs typeface="+mn-cs"/>
            </a:endParaRPr>
          </a:p>
        </p:txBody>
      </p:sp>
      <p:sp>
        <p:nvSpPr>
          <p:cNvPr id="5" name="Rectangle 2"/>
          <p:cNvSpPr>
            <a:spLocks noGrp="1" noChangeArrowheads="1"/>
          </p:cNvSpPr>
          <p:nvPr>
            <p:ph type="title"/>
          </p:nvPr>
        </p:nvSpPr>
        <p:spPr>
          <a:xfrm>
            <a:off x="1809750" y="629444"/>
            <a:ext cx="8643938"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6.3.6 </a:t>
            </a:r>
            <a:r>
              <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善于使用</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字符串处理函数</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70660"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0661"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8" name="表格 7"/>
          <p:cNvGraphicFramePr>
            <a:graphicFrameLocks noGrp="1"/>
          </p:cNvGraphicFramePr>
          <p:nvPr/>
        </p:nvGraphicFramePr>
        <p:xfrm>
          <a:off x="2595563" y="5715000"/>
          <a:ext cx="7214870" cy="518160"/>
        </p:xfrm>
        <a:graphic>
          <a:graphicData uri="http://schemas.openxmlformats.org/drawingml/2006/table">
            <a:tbl>
              <a:tblPr firstRow="1" bandRow="1">
                <a:tableStyleId>{5C22544A-7EE6-4342-B048-85BDC9FD1C3A}</a:tableStyleId>
              </a:tblPr>
              <a:tblGrid>
                <a:gridCol w="624205"/>
                <a:gridCol w="623570"/>
                <a:gridCol w="624205"/>
                <a:gridCol w="623570"/>
                <a:gridCol w="624205"/>
                <a:gridCol w="880110"/>
                <a:gridCol w="857250"/>
                <a:gridCol w="786130"/>
                <a:gridCol w="785495"/>
                <a:gridCol w="786130"/>
              </a:tblGrid>
              <a:tr h="518160">
                <a:tc>
                  <a:txBody>
                    <a:bodyPr/>
                    <a:lstStyle/>
                    <a:p>
                      <a:pPr algn="ctr"/>
                      <a:r>
                        <a:rPr lang="en-US" altLang="zh-CN" sz="2800" dirty="0" smtClean="0">
                          <a:solidFill>
                            <a:srgbClr val="0000CC"/>
                          </a:solidFill>
                        </a:rPr>
                        <a:t>C</a:t>
                      </a:r>
                      <a:endParaRPr lang="zh-CN" altLang="en-US" sz="2800" dirty="0">
                        <a:solidFill>
                          <a:srgbClr val="0000CC"/>
                        </a:solidFill>
                      </a:endParaRPr>
                    </a:p>
                  </a:txBody>
                  <a:tcPr/>
                </a:tc>
                <a:tc>
                  <a:txBody>
                    <a:bodyPr/>
                    <a:lstStyle/>
                    <a:p>
                      <a:pPr algn="ctr"/>
                      <a:r>
                        <a:rPr lang="en-US" altLang="zh-CN" sz="2800" dirty="0" smtClean="0">
                          <a:solidFill>
                            <a:srgbClr val="0000CC"/>
                          </a:solidFill>
                        </a:rPr>
                        <a:t>h</a:t>
                      </a:r>
                      <a:endParaRPr lang="zh-CN" altLang="en-US" sz="2800" dirty="0">
                        <a:solidFill>
                          <a:srgbClr val="0000CC"/>
                        </a:solidFill>
                      </a:endParaRPr>
                    </a:p>
                  </a:txBody>
                  <a:tcPr/>
                </a:tc>
                <a:tc>
                  <a:txBody>
                    <a:bodyPr/>
                    <a:lstStyle/>
                    <a:p>
                      <a:pPr algn="ctr"/>
                      <a:r>
                        <a:rPr lang="en-US" altLang="zh-CN" sz="2800" dirty="0" err="1" smtClean="0">
                          <a:solidFill>
                            <a:srgbClr val="0000CC"/>
                          </a:solidFill>
                        </a:rPr>
                        <a:t>i</a:t>
                      </a:r>
                      <a:endParaRPr lang="zh-CN" altLang="en-US" sz="2800" dirty="0">
                        <a:solidFill>
                          <a:srgbClr val="0000CC"/>
                        </a:solidFill>
                      </a:endParaRPr>
                    </a:p>
                  </a:txBody>
                  <a:tcPr/>
                </a:tc>
                <a:tc>
                  <a:txBody>
                    <a:bodyPr/>
                    <a:lstStyle/>
                    <a:p>
                      <a:pPr algn="ctr"/>
                      <a:r>
                        <a:rPr lang="en-US" altLang="zh-CN" sz="2800" dirty="0" smtClean="0">
                          <a:solidFill>
                            <a:srgbClr val="0000CC"/>
                          </a:solidFill>
                        </a:rPr>
                        <a:t>n</a:t>
                      </a:r>
                      <a:endParaRPr lang="zh-CN" altLang="en-US" sz="2800" dirty="0">
                        <a:solidFill>
                          <a:srgbClr val="0000CC"/>
                        </a:solidFill>
                      </a:endParaRPr>
                    </a:p>
                  </a:txBody>
                  <a:tcPr/>
                </a:tc>
                <a:tc>
                  <a:txBody>
                    <a:bodyPr/>
                    <a:lstStyle/>
                    <a:p>
                      <a:pPr algn="ctr"/>
                      <a:r>
                        <a:rPr lang="en-US" altLang="zh-CN" sz="2800" dirty="0" smtClean="0">
                          <a:solidFill>
                            <a:srgbClr val="0000CC"/>
                          </a:solidFill>
                        </a:rPr>
                        <a:t>a </a:t>
                      </a:r>
                      <a:endParaRPr lang="zh-CN" altLang="en-US" sz="2800" dirty="0">
                        <a:solidFill>
                          <a:srgbClr val="0000CC"/>
                        </a:solidFill>
                      </a:endParaRPr>
                    </a:p>
                  </a:txBody>
                  <a:tcPr/>
                </a:tc>
                <a:tc>
                  <a:txBody>
                    <a:bodyPr/>
                    <a:lstStyle/>
                    <a:p>
                      <a:pPr algn="ctr"/>
                      <a:r>
                        <a:rPr lang="en-US" altLang="zh-CN" sz="2800" dirty="0" smtClean="0">
                          <a:solidFill>
                            <a:srgbClr val="FF0000"/>
                          </a:solidFill>
                        </a:rPr>
                        <a:t>\0</a:t>
                      </a:r>
                      <a:endParaRPr lang="zh-CN" altLang="en-US" sz="2800" dirty="0">
                        <a:solidFill>
                          <a:srgbClr val="FF0000"/>
                        </a:solidFill>
                      </a:endParaRPr>
                    </a:p>
                  </a:txBody>
                  <a:tcPr/>
                </a:tc>
                <a:tc>
                  <a:txBody>
                    <a:bodyPr/>
                    <a:lstStyle/>
                    <a:p>
                      <a:pPr algn="ctr"/>
                      <a:r>
                        <a:rPr lang="en-US" altLang="zh-CN" sz="2800" dirty="0" smtClean="0">
                          <a:solidFill>
                            <a:srgbClr val="FF0000"/>
                          </a:solidFill>
                        </a:rPr>
                        <a:t>\0</a:t>
                      </a:r>
                      <a:endParaRPr lang="zh-CN" altLang="en-US" sz="2800" dirty="0">
                        <a:solidFill>
                          <a:srgbClr val="FF0000"/>
                        </a:solidFill>
                      </a:endParaRPr>
                    </a:p>
                  </a:txBody>
                  <a:tcPr/>
                </a:tc>
                <a:tc>
                  <a:txBody>
                    <a:bodyPr/>
                    <a:lstStyle/>
                    <a:p>
                      <a:pPr algn="ctr"/>
                      <a:r>
                        <a:rPr lang="en-US" altLang="zh-CN" sz="2800" smtClean="0">
                          <a:solidFill>
                            <a:srgbClr val="FF0000"/>
                          </a:solidFill>
                        </a:rPr>
                        <a:t>\0</a:t>
                      </a:r>
                      <a:endParaRPr lang="zh-CN" altLang="en-US" sz="2800" dirty="0">
                        <a:solidFill>
                          <a:srgbClr val="FF0000"/>
                        </a:solidFill>
                      </a:endParaRPr>
                    </a:p>
                  </a:txBody>
                  <a:tcPr/>
                </a:tc>
                <a:tc>
                  <a:txBody>
                    <a:bodyPr/>
                    <a:lstStyle/>
                    <a:p>
                      <a:pPr algn="ctr"/>
                      <a:r>
                        <a:rPr lang="en-US" altLang="zh-CN" sz="2800" dirty="0" smtClean="0">
                          <a:solidFill>
                            <a:srgbClr val="FF0000"/>
                          </a:solidFill>
                        </a:rPr>
                        <a:t>\0</a:t>
                      </a:r>
                      <a:endParaRPr lang="zh-CN" altLang="en-US" sz="2800" dirty="0">
                        <a:solidFill>
                          <a:srgbClr val="FF0000"/>
                        </a:solidFill>
                      </a:endParaRPr>
                    </a:p>
                  </a:txBody>
                  <a:tcPr/>
                </a:tc>
                <a:tc>
                  <a:txBody>
                    <a:bodyPr/>
                    <a:lstStyle/>
                    <a:p>
                      <a:pPr algn="ctr"/>
                      <a:r>
                        <a:rPr lang="en-US" altLang="zh-CN" sz="2800" dirty="0" smtClean="0">
                          <a:solidFill>
                            <a:srgbClr val="FF0000"/>
                          </a:solidFill>
                        </a:rPr>
                        <a:t>\0</a:t>
                      </a:r>
                      <a:endParaRPr lang="zh-CN" altLang="en-US" sz="2800" dirty="0">
                        <a:solidFill>
                          <a:srgbClr val="FF0000"/>
                        </a:solidFill>
                      </a:endParaRPr>
                    </a:p>
                  </a:txBody>
                  <a:tcPr/>
                </a:tc>
              </a:tr>
            </a:tbl>
          </a:graphicData>
        </a:graphic>
      </p:graphicFrame>
      <p:sp>
        <p:nvSpPr>
          <p:cNvPr id="70686" name="TextBox 9"/>
          <p:cNvSpPr txBox="1"/>
          <p:nvPr/>
        </p:nvSpPr>
        <p:spPr>
          <a:xfrm>
            <a:off x="1666875" y="5715000"/>
            <a:ext cx="928688" cy="521970"/>
          </a:xfrm>
          <a:prstGeom prst="rect">
            <a:avLst/>
          </a:prstGeom>
          <a:noFill/>
          <a:ln w="9525">
            <a:noFill/>
          </a:ln>
        </p:spPr>
        <p:txBody>
          <a:bodyPr>
            <a:spAutoFit/>
          </a:bodyPr>
          <a:p>
            <a:r>
              <a:rPr lang="en-US" altLang="zh-CN" sz="2800" b="1" dirty="0">
                <a:solidFill>
                  <a:srgbClr val="0000CC"/>
                </a:solidFill>
                <a:latin typeface="Arial" panose="020B0604020202020204" pitchFamily="34" charset="0"/>
              </a:rPr>
              <a:t>str1</a:t>
            </a:r>
            <a:endParaRPr lang="zh-CN" altLang="en-US" sz="2800" b="1" dirty="0">
              <a:solidFill>
                <a:srgbClr val="0000CC"/>
              </a:solidFill>
              <a:latin typeface="Arial" panose="020B0604020202020204" pitchFamily="34" charset="0"/>
            </a:endParaRPr>
          </a:p>
        </p:txBody>
      </p:sp>
      <p:sp>
        <p:nvSpPr>
          <p:cNvPr id="9" name="TextBox 8"/>
          <p:cNvSpPr txBox="1"/>
          <p:nvPr/>
        </p:nvSpPr>
        <p:spPr>
          <a:xfrm>
            <a:off x="6381750" y="4929188"/>
            <a:ext cx="1928813" cy="521970"/>
          </a:xfrm>
          <a:prstGeom prst="rect">
            <a:avLst/>
          </a:prstGeom>
          <a:noFill/>
          <a:ln w="9525">
            <a:noFill/>
          </a:ln>
        </p:spPr>
        <p:txBody>
          <a:bodyPr>
            <a:spAutoFit/>
          </a:bodyPr>
          <a:p>
            <a:r>
              <a:rPr lang="zh-CN" altLang="en-US" sz="2800" b="1" dirty="0">
                <a:solidFill>
                  <a:srgbClr val="0000CC"/>
                </a:solidFill>
                <a:latin typeface="Arial" panose="020B0604020202020204" pitchFamily="34" charset="0"/>
              </a:rPr>
              <a:t>要足够大</a:t>
            </a:r>
            <a:endParaRPr lang="zh-CN" altLang="en-US" sz="2800" b="1" dirty="0">
              <a:solidFill>
                <a:srgbClr val="0000CC"/>
              </a:solidFill>
              <a:latin typeface="Arial" panose="020B0604020202020204" pitchFamily="34" charset="0"/>
            </a:endParaRPr>
          </a:p>
        </p:txBody>
      </p:sp>
      <p:sp>
        <p:nvSpPr>
          <p:cNvPr id="11" name="流程图: 过程 10"/>
          <p:cNvSpPr/>
          <p:nvPr/>
        </p:nvSpPr>
        <p:spPr>
          <a:xfrm>
            <a:off x="4524375" y="4286250"/>
            <a:ext cx="642938" cy="642938"/>
          </a:xfrm>
          <a:prstGeom prst="flowChartProcess">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pic>
        <p:nvPicPr>
          <p:cNvPr id="70689" name="图片 9"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bldLvl="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Rectangle 3"/>
          <p:cNvSpPr>
            <a:spLocks noGrp="1"/>
          </p:cNvSpPr>
          <p:nvPr>
            <p:ph idx="1"/>
          </p:nvPr>
        </p:nvSpPr>
        <p:spPr>
          <a:xfrm>
            <a:off x="2238375" y="1571625"/>
            <a:ext cx="8143875" cy="4286250"/>
          </a:xfrm>
        </p:spPr>
        <p:txBody>
          <a:bodyPr vert="horz" wrap="square" lIns="91440" tIns="45720" rIns="91440" bIns="45720" anchor="t" anchorCtr="0"/>
          <a:p>
            <a:pPr marL="514350" indent="-514350">
              <a:buFont typeface="Wingdings" panose="05000000000000000000" pitchFamily="2" charset="2"/>
              <a:buNone/>
            </a:pPr>
            <a:r>
              <a:rPr kumimoji="1" lang="en-US" altLang="zh-CN" dirty="0">
                <a:latin typeface="+mn-lt"/>
                <a:ea typeface="+mn-ea"/>
                <a:cs typeface="+mn-cs"/>
              </a:rPr>
              <a:t>4. strcpy</a:t>
            </a:r>
            <a:r>
              <a:rPr kumimoji="1" lang="zh-CN" altLang="zh-CN" dirty="0">
                <a:latin typeface="+mn-lt"/>
                <a:ea typeface="+mn-ea"/>
                <a:cs typeface="+mn-cs"/>
              </a:rPr>
              <a:t>和</a:t>
            </a:r>
            <a:r>
              <a:rPr kumimoji="1" lang="en-US" altLang="zh-CN" dirty="0">
                <a:latin typeface="+mn-lt"/>
                <a:ea typeface="+mn-ea"/>
                <a:cs typeface="+mn-cs"/>
              </a:rPr>
              <a:t>strncpy</a:t>
            </a:r>
            <a:r>
              <a:rPr kumimoji="1" lang="zh-CN" altLang="zh-CN" dirty="0">
                <a:latin typeface="+mn-lt"/>
                <a:ea typeface="+mn-ea"/>
                <a:cs typeface="+mn-cs"/>
              </a:rPr>
              <a:t>函数</a:t>
            </a:r>
            <a:r>
              <a:rPr kumimoji="1" lang="en-US" altLang="zh-CN" dirty="0">
                <a:latin typeface="+mn-lt"/>
                <a:ea typeface="+mn-ea"/>
                <a:cs typeface="+mn-cs"/>
              </a:rPr>
              <a:t>-</a:t>
            </a:r>
            <a:r>
              <a:rPr kumimoji="1" lang="zh-CN" altLang="zh-CN" dirty="0">
                <a:latin typeface="+mn-lt"/>
                <a:ea typeface="+mn-ea"/>
                <a:cs typeface="+mn-cs"/>
              </a:rPr>
              <a:t>字符串复制</a:t>
            </a:r>
            <a:endParaRPr kumimoji="1" lang="en-US" altLang="zh-CN" dirty="0">
              <a:latin typeface="+mn-lt"/>
              <a:ea typeface="+mn-ea"/>
              <a:cs typeface="+mn-cs"/>
            </a:endParaRPr>
          </a:p>
          <a:p>
            <a:pPr marL="514350" indent="-514350"/>
            <a:r>
              <a:rPr kumimoji="1" lang="en-US" altLang="zh-CN" dirty="0">
                <a:latin typeface="+mn-lt"/>
                <a:ea typeface="+mn-ea"/>
                <a:cs typeface="+mn-cs"/>
              </a:rPr>
              <a:t>strcpy</a:t>
            </a:r>
            <a:r>
              <a:rPr kumimoji="1" lang="zh-CN" altLang="zh-CN" dirty="0">
                <a:latin typeface="+mn-lt"/>
                <a:ea typeface="+mn-ea"/>
                <a:cs typeface="+mn-cs"/>
              </a:rPr>
              <a:t>一般形式为</a:t>
            </a:r>
            <a:r>
              <a:rPr kumimoji="1" lang="zh-CN" altLang="en-US" dirty="0">
                <a:latin typeface="+mn-lt"/>
                <a:ea typeface="+mn-ea"/>
                <a:cs typeface="+mn-cs"/>
              </a:rPr>
              <a:t>：</a:t>
            </a:r>
            <a:endParaRPr kumimoji="1" lang="zh-CN" altLang="zh-CN" dirty="0">
              <a:latin typeface="+mn-lt"/>
              <a:ea typeface="+mn-ea"/>
              <a:cs typeface="+mn-cs"/>
            </a:endParaRPr>
          </a:p>
          <a:p>
            <a:pPr marL="514350" indent="-514350">
              <a:buFont typeface="Wingdings" panose="05000000000000000000" pitchFamily="2" charset="2"/>
              <a:buNone/>
            </a:pPr>
            <a:r>
              <a:rPr kumimoji="1" lang="en-US" altLang="zh-CN" dirty="0">
                <a:latin typeface="+mn-lt"/>
                <a:ea typeface="+mn-ea"/>
                <a:cs typeface="+mn-cs"/>
              </a:rPr>
              <a:t>    strcpy(</a:t>
            </a:r>
            <a:r>
              <a:rPr kumimoji="1" lang="zh-CN" altLang="zh-CN" dirty="0">
                <a:latin typeface="+mn-lt"/>
                <a:ea typeface="+mn-ea"/>
                <a:cs typeface="+mn-cs"/>
              </a:rPr>
              <a:t>字符数组</a:t>
            </a:r>
            <a:r>
              <a:rPr kumimoji="1" lang="en-US" altLang="zh-CN" dirty="0">
                <a:latin typeface="+mn-lt"/>
                <a:ea typeface="+mn-ea"/>
                <a:cs typeface="+mn-cs"/>
              </a:rPr>
              <a:t>1,</a:t>
            </a:r>
            <a:r>
              <a:rPr kumimoji="1" lang="zh-CN" altLang="zh-CN" dirty="0">
                <a:latin typeface="+mn-lt"/>
                <a:ea typeface="+mn-ea"/>
                <a:cs typeface="+mn-cs"/>
              </a:rPr>
              <a:t>字符串</a:t>
            </a:r>
            <a:r>
              <a:rPr kumimoji="1" lang="en-US" altLang="zh-CN" dirty="0">
                <a:latin typeface="+mn-lt"/>
                <a:ea typeface="+mn-ea"/>
                <a:cs typeface="+mn-cs"/>
              </a:rPr>
              <a:t>2)</a:t>
            </a:r>
            <a:endParaRPr kumimoji="1" lang="en-US" altLang="zh-CN" dirty="0">
              <a:latin typeface="+mn-lt"/>
              <a:ea typeface="+mn-ea"/>
              <a:cs typeface="+mn-cs"/>
            </a:endParaRPr>
          </a:p>
          <a:p>
            <a:pPr marL="514350" indent="-514350"/>
            <a:r>
              <a:rPr kumimoji="1" lang="zh-CN" altLang="zh-CN" dirty="0">
                <a:latin typeface="+mn-lt"/>
                <a:ea typeface="+mn-ea"/>
                <a:cs typeface="+mn-cs"/>
              </a:rPr>
              <a:t>作用是将字符串</a:t>
            </a:r>
            <a:r>
              <a:rPr kumimoji="1" lang="en-US" altLang="zh-CN" dirty="0">
                <a:latin typeface="+mn-lt"/>
                <a:ea typeface="+mn-ea"/>
                <a:cs typeface="+mn-cs"/>
              </a:rPr>
              <a:t>2</a:t>
            </a:r>
            <a:r>
              <a:rPr kumimoji="1" lang="zh-CN" altLang="zh-CN" dirty="0">
                <a:latin typeface="+mn-lt"/>
                <a:ea typeface="+mn-ea"/>
                <a:cs typeface="+mn-cs"/>
              </a:rPr>
              <a:t>复制到字符数组</a:t>
            </a:r>
            <a:r>
              <a:rPr kumimoji="1" lang="en-US" altLang="zh-CN" dirty="0">
                <a:latin typeface="+mn-lt"/>
                <a:ea typeface="+mn-ea"/>
                <a:cs typeface="+mn-cs"/>
              </a:rPr>
              <a:t>1</a:t>
            </a:r>
            <a:r>
              <a:rPr kumimoji="1" lang="zh-CN" altLang="zh-CN" dirty="0">
                <a:latin typeface="+mn-lt"/>
                <a:ea typeface="+mn-ea"/>
                <a:cs typeface="+mn-cs"/>
              </a:rPr>
              <a:t>中去</a:t>
            </a:r>
            <a:endParaRPr kumimoji="1" lang="en-US" altLang="zh-CN" dirty="0">
              <a:latin typeface="+mn-lt"/>
              <a:ea typeface="+mn-ea"/>
              <a:cs typeface="+mn-cs"/>
            </a:endParaRPr>
          </a:p>
          <a:p>
            <a:pPr marL="514350" indent="-514350">
              <a:buFont typeface="Wingdings" panose="05000000000000000000" pitchFamily="2" charset="2"/>
              <a:buNone/>
            </a:pPr>
            <a:r>
              <a:rPr kumimoji="1" lang="en-US" altLang="zh-CN" dirty="0">
                <a:latin typeface="+mn-lt"/>
                <a:ea typeface="+mn-ea"/>
                <a:cs typeface="+mn-cs"/>
              </a:rPr>
              <a:t>char str1[10],str2[]=”China”;</a:t>
            </a:r>
            <a:endParaRPr kumimoji="1" lang="zh-CN" altLang="zh-CN" dirty="0">
              <a:latin typeface="+mn-lt"/>
              <a:ea typeface="+mn-ea"/>
              <a:cs typeface="+mn-cs"/>
            </a:endParaRPr>
          </a:p>
          <a:p>
            <a:pPr marL="514350" indent="-514350">
              <a:buFont typeface="Wingdings" panose="05000000000000000000" pitchFamily="2" charset="2"/>
              <a:buNone/>
            </a:pPr>
            <a:r>
              <a:rPr kumimoji="1" lang="en-US" altLang="zh-CN" dirty="0">
                <a:latin typeface="+mn-lt"/>
                <a:ea typeface="+mn-ea"/>
                <a:cs typeface="+mn-cs"/>
              </a:rPr>
              <a:t>strcpy(str1,str2);</a:t>
            </a:r>
            <a:endParaRPr kumimoji="1" lang="zh-CN" altLang="zh-CN" dirty="0">
              <a:latin typeface="+mn-lt"/>
              <a:ea typeface="+mn-ea"/>
              <a:cs typeface="+mn-cs"/>
            </a:endParaRPr>
          </a:p>
          <a:p>
            <a:pPr marL="514350" indent="-514350"/>
            <a:endParaRPr kumimoji="1" lang="zh-CN" altLang="zh-CN" dirty="0">
              <a:latin typeface="+mn-lt"/>
              <a:ea typeface="+mn-ea"/>
              <a:cs typeface="+mn-cs"/>
            </a:endParaRPr>
          </a:p>
        </p:txBody>
      </p:sp>
      <p:sp>
        <p:nvSpPr>
          <p:cNvPr id="5" name="Rectangle 2"/>
          <p:cNvSpPr>
            <a:spLocks noGrp="1" noChangeArrowheads="1"/>
          </p:cNvSpPr>
          <p:nvPr>
            <p:ph type="title"/>
          </p:nvPr>
        </p:nvSpPr>
        <p:spPr>
          <a:xfrm>
            <a:off x="1809750" y="629444"/>
            <a:ext cx="8643938"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6.3.6 </a:t>
            </a:r>
            <a:r>
              <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善于使用</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字符串处理函数</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71684"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1685"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11" name="流程图: 过程 10"/>
          <p:cNvSpPr/>
          <p:nvPr/>
        </p:nvSpPr>
        <p:spPr>
          <a:xfrm>
            <a:off x="3881438" y="5000625"/>
            <a:ext cx="928687" cy="642938"/>
          </a:xfrm>
          <a:prstGeom prst="flowChartProcess">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2" name="圆角矩形标注 11"/>
          <p:cNvSpPr/>
          <p:nvPr/>
        </p:nvSpPr>
        <p:spPr>
          <a:xfrm>
            <a:off x="3167063" y="5857875"/>
            <a:ext cx="2286000" cy="500063"/>
          </a:xfrm>
          <a:prstGeom prst="wedgeRoundRectCallout">
            <a:avLst>
              <a:gd name="adj1" fmla="val -7671"/>
              <a:gd name="adj2" fmla="val -83264"/>
              <a:gd name="adj3" fmla="val 16667"/>
            </a:avLst>
          </a:prstGeom>
          <a:solidFill>
            <a:srgbClr val="FFFFCC"/>
          </a:solidFill>
          <a:ln w="9525" cap="flat" cmpd="sng">
            <a:solidFill>
              <a:schemeClr val="tx1"/>
            </a:solidFill>
            <a:prstDash val="solid"/>
            <a:miter/>
            <a:headEnd type="none" w="med" len="med"/>
            <a:tailEnd type="none" w="med" len="med"/>
          </a:ln>
        </p:spPr>
        <p:txBody>
          <a:bodyPr wrap="none"/>
          <a:p>
            <a:pPr algn="ctr"/>
            <a:r>
              <a:rPr lang="zh-CN" altLang="zh-CN" sz="2800" b="1" dirty="0">
                <a:solidFill>
                  <a:srgbClr val="FF0000"/>
                </a:solidFill>
                <a:latin typeface="Arial" panose="020B0604020202020204" pitchFamily="34" charset="0"/>
              </a:rPr>
              <a:t>数组名形式</a:t>
            </a:r>
            <a:endParaRPr lang="zh-CN" altLang="en-US" sz="2800" b="1" dirty="0">
              <a:solidFill>
                <a:srgbClr val="FF0000"/>
              </a:solidFill>
              <a:latin typeface="Arial" panose="020B0604020202020204" pitchFamily="34" charset="0"/>
            </a:endParaRPr>
          </a:p>
        </p:txBody>
      </p:sp>
      <p:pic>
        <p:nvPicPr>
          <p:cNvPr id="71688" name="图片 7"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linds(horizontal)">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bldLvl="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6" name="Rectangle 3"/>
          <p:cNvSpPr>
            <a:spLocks noGrp="1"/>
          </p:cNvSpPr>
          <p:nvPr>
            <p:ph idx="1"/>
          </p:nvPr>
        </p:nvSpPr>
        <p:spPr>
          <a:xfrm>
            <a:off x="2238375" y="1571625"/>
            <a:ext cx="8143875" cy="4286250"/>
          </a:xfrm>
        </p:spPr>
        <p:txBody>
          <a:bodyPr vert="horz" wrap="square" lIns="91440" tIns="45720" rIns="91440" bIns="45720" anchor="t" anchorCtr="0"/>
          <a:p>
            <a:pPr marL="514350" indent="-514350">
              <a:buFont typeface="Wingdings" panose="05000000000000000000" pitchFamily="2" charset="2"/>
              <a:buNone/>
            </a:pPr>
            <a:r>
              <a:rPr kumimoji="1" lang="en-US" altLang="zh-CN" dirty="0">
                <a:latin typeface="+mn-lt"/>
                <a:ea typeface="+mn-ea"/>
                <a:cs typeface="+mn-cs"/>
              </a:rPr>
              <a:t>4. strcpy</a:t>
            </a:r>
            <a:r>
              <a:rPr kumimoji="1" lang="zh-CN" altLang="zh-CN" dirty="0">
                <a:latin typeface="+mn-lt"/>
                <a:ea typeface="+mn-ea"/>
                <a:cs typeface="+mn-cs"/>
              </a:rPr>
              <a:t>和</a:t>
            </a:r>
            <a:r>
              <a:rPr kumimoji="1" lang="en-US" altLang="zh-CN" dirty="0">
                <a:latin typeface="+mn-lt"/>
                <a:ea typeface="+mn-ea"/>
                <a:cs typeface="+mn-cs"/>
              </a:rPr>
              <a:t>strncpy</a:t>
            </a:r>
            <a:r>
              <a:rPr kumimoji="1" lang="zh-CN" altLang="zh-CN" dirty="0">
                <a:latin typeface="+mn-lt"/>
                <a:ea typeface="+mn-ea"/>
                <a:cs typeface="+mn-cs"/>
              </a:rPr>
              <a:t>函数</a:t>
            </a:r>
            <a:r>
              <a:rPr kumimoji="1" lang="en-US" altLang="zh-CN" dirty="0">
                <a:latin typeface="+mn-lt"/>
                <a:ea typeface="+mn-ea"/>
                <a:cs typeface="+mn-cs"/>
              </a:rPr>
              <a:t>-</a:t>
            </a:r>
            <a:r>
              <a:rPr kumimoji="1" lang="zh-CN" altLang="zh-CN" dirty="0">
                <a:latin typeface="+mn-lt"/>
                <a:ea typeface="+mn-ea"/>
                <a:cs typeface="+mn-cs"/>
              </a:rPr>
              <a:t>字符串复制</a:t>
            </a:r>
            <a:endParaRPr kumimoji="1" lang="en-US" altLang="zh-CN" dirty="0">
              <a:latin typeface="+mn-lt"/>
              <a:ea typeface="+mn-ea"/>
              <a:cs typeface="+mn-cs"/>
            </a:endParaRPr>
          </a:p>
          <a:p>
            <a:pPr marL="514350" indent="-514350"/>
            <a:r>
              <a:rPr kumimoji="1" lang="en-US" altLang="zh-CN" dirty="0">
                <a:latin typeface="+mn-lt"/>
                <a:ea typeface="+mn-ea"/>
                <a:cs typeface="+mn-cs"/>
              </a:rPr>
              <a:t>strcpy</a:t>
            </a:r>
            <a:r>
              <a:rPr kumimoji="1" lang="zh-CN" altLang="zh-CN" dirty="0">
                <a:latin typeface="+mn-lt"/>
                <a:ea typeface="+mn-ea"/>
                <a:cs typeface="+mn-cs"/>
              </a:rPr>
              <a:t>一般形式为</a:t>
            </a:r>
            <a:r>
              <a:rPr kumimoji="1" lang="zh-CN" altLang="en-US" dirty="0">
                <a:latin typeface="+mn-lt"/>
                <a:ea typeface="+mn-ea"/>
                <a:cs typeface="+mn-cs"/>
              </a:rPr>
              <a:t>：</a:t>
            </a:r>
            <a:endParaRPr kumimoji="1" lang="zh-CN" altLang="zh-CN" dirty="0">
              <a:latin typeface="+mn-lt"/>
              <a:ea typeface="+mn-ea"/>
              <a:cs typeface="+mn-cs"/>
            </a:endParaRPr>
          </a:p>
          <a:p>
            <a:pPr marL="514350" indent="-514350">
              <a:buFont typeface="Wingdings" panose="05000000000000000000" pitchFamily="2" charset="2"/>
              <a:buNone/>
            </a:pPr>
            <a:r>
              <a:rPr kumimoji="1" lang="en-US" altLang="zh-CN" dirty="0">
                <a:latin typeface="+mn-lt"/>
                <a:ea typeface="+mn-ea"/>
                <a:cs typeface="+mn-cs"/>
              </a:rPr>
              <a:t>    strcpy(</a:t>
            </a:r>
            <a:r>
              <a:rPr kumimoji="1" lang="zh-CN" altLang="zh-CN" dirty="0">
                <a:latin typeface="+mn-lt"/>
                <a:ea typeface="+mn-ea"/>
                <a:cs typeface="+mn-cs"/>
              </a:rPr>
              <a:t>字符数组</a:t>
            </a:r>
            <a:r>
              <a:rPr kumimoji="1" lang="en-US" altLang="zh-CN" dirty="0">
                <a:latin typeface="+mn-lt"/>
                <a:ea typeface="+mn-ea"/>
                <a:cs typeface="+mn-cs"/>
              </a:rPr>
              <a:t>1,</a:t>
            </a:r>
            <a:r>
              <a:rPr kumimoji="1" lang="zh-CN" altLang="zh-CN" dirty="0">
                <a:latin typeface="+mn-lt"/>
                <a:ea typeface="+mn-ea"/>
                <a:cs typeface="+mn-cs"/>
              </a:rPr>
              <a:t>字符串</a:t>
            </a:r>
            <a:r>
              <a:rPr kumimoji="1" lang="en-US" altLang="zh-CN" dirty="0">
                <a:latin typeface="+mn-lt"/>
                <a:ea typeface="+mn-ea"/>
                <a:cs typeface="+mn-cs"/>
              </a:rPr>
              <a:t>2)</a:t>
            </a:r>
            <a:endParaRPr kumimoji="1" lang="en-US" altLang="zh-CN" dirty="0">
              <a:latin typeface="+mn-lt"/>
              <a:ea typeface="+mn-ea"/>
              <a:cs typeface="+mn-cs"/>
            </a:endParaRPr>
          </a:p>
          <a:p>
            <a:pPr marL="514350" indent="-514350"/>
            <a:r>
              <a:rPr kumimoji="1" lang="zh-CN" altLang="zh-CN" dirty="0">
                <a:latin typeface="+mn-lt"/>
                <a:ea typeface="+mn-ea"/>
                <a:cs typeface="+mn-cs"/>
              </a:rPr>
              <a:t>作用是将字符串</a:t>
            </a:r>
            <a:r>
              <a:rPr kumimoji="1" lang="en-US" altLang="zh-CN" dirty="0">
                <a:latin typeface="+mn-lt"/>
                <a:ea typeface="+mn-ea"/>
                <a:cs typeface="+mn-cs"/>
              </a:rPr>
              <a:t>2</a:t>
            </a:r>
            <a:r>
              <a:rPr kumimoji="1" lang="zh-CN" altLang="zh-CN" dirty="0">
                <a:latin typeface="+mn-lt"/>
                <a:ea typeface="+mn-ea"/>
                <a:cs typeface="+mn-cs"/>
              </a:rPr>
              <a:t>复制到字符数组</a:t>
            </a:r>
            <a:r>
              <a:rPr kumimoji="1" lang="en-US" altLang="zh-CN" dirty="0">
                <a:latin typeface="+mn-lt"/>
                <a:ea typeface="+mn-ea"/>
                <a:cs typeface="+mn-cs"/>
              </a:rPr>
              <a:t>1</a:t>
            </a:r>
            <a:r>
              <a:rPr kumimoji="1" lang="zh-CN" altLang="zh-CN" dirty="0">
                <a:latin typeface="+mn-lt"/>
                <a:ea typeface="+mn-ea"/>
                <a:cs typeface="+mn-cs"/>
              </a:rPr>
              <a:t>中去</a:t>
            </a:r>
            <a:endParaRPr kumimoji="1" lang="en-US" altLang="zh-CN" dirty="0">
              <a:latin typeface="+mn-lt"/>
              <a:ea typeface="+mn-ea"/>
              <a:cs typeface="+mn-cs"/>
            </a:endParaRPr>
          </a:p>
          <a:p>
            <a:pPr marL="514350" indent="-514350">
              <a:buFont typeface="Wingdings" panose="05000000000000000000" pitchFamily="2" charset="2"/>
              <a:buNone/>
            </a:pPr>
            <a:r>
              <a:rPr kumimoji="1" lang="en-US" altLang="zh-CN" dirty="0">
                <a:latin typeface="+mn-lt"/>
                <a:ea typeface="+mn-ea"/>
                <a:cs typeface="+mn-cs"/>
              </a:rPr>
              <a:t>char str1[10],str2[]=”China”;</a:t>
            </a:r>
            <a:endParaRPr kumimoji="1" lang="zh-CN" altLang="zh-CN" dirty="0">
              <a:latin typeface="+mn-lt"/>
              <a:ea typeface="+mn-ea"/>
              <a:cs typeface="+mn-cs"/>
            </a:endParaRPr>
          </a:p>
          <a:p>
            <a:pPr marL="514350" indent="-514350">
              <a:buFont typeface="Wingdings" panose="05000000000000000000" pitchFamily="2" charset="2"/>
              <a:buNone/>
            </a:pPr>
            <a:r>
              <a:rPr kumimoji="1" lang="en-US" altLang="zh-CN" dirty="0">
                <a:latin typeface="+mn-lt"/>
                <a:ea typeface="+mn-ea"/>
                <a:cs typeface="+mn-cs"/>
              </a:rPr>
              <a:t>strcpy(str1,str2);</a:t>
            </a:r>
            <a:endParaRPr kumimoji="1" lang="zh-CN" altLang="zh-CN" dirty="0">
              <a:latin typeface="+mn-lt"/>
              <a:ea typeface="+mn-ea"/>
              <a:cs typeface="+mn-cs"/>
            </a:endParaRPr>
          </a:p>
          <a:p>
            <a:pPr marL="514350" indent="-514350"/>
            <a:endParaRPr kumimoji="1" lang="zh-CN" altLang="zh-CN" dirty="0">
              <a:latin typeface="+mn-lt"/>
              <a:ea typeface="+mn-ea"/>
              <a:cs typeface="+mn-cs"/>
            </a:endParaRPr>
          </a:p>
        </p:txBody>
      </p:sp>
      <p:sp>
        <p:nvSpPr>
          <p:cNvPr id="5" name="Rectangle 2"/>
          <p:cNvSpPr>
            <a:spLocks noGrp="1" noChangeArrowheads="1"/>
          </p:cNvSpPr>
          <p:nvPr>
            <p:ph type="title"/>
          </p:nvPr>
        </p:nvSpPr>
        <p:spPr>
          <a:xfrm>
            <a:off x="1809750" y="629444"/>
            <a:ext cx="8643938"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6.3.6 </a:t>
            </a:r>
            <a:r>
              <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善于使用</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字符串处理函数</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72708"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2709"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11" name="流程图: 过程 10"/>
          <p:cNvSpPr/>
          <p:nvPr/>
        </p:nvSpPr>
        <p:spPr>
          <a:xfrm>
            <a:off x="4953000" y="5000625"/>
            <a:ext cx="928688" cy="642938"/>
          </a:xfrm>
          <a:prstGeom prst="flowChartProcess">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2" name="圆角矩形标注 11"/>
          <p:cNvSpPr/>
          <p:nvPr/>
        </p:nvSpPr>
        <p:spPr>
          <a:xfrm>
            <a:off x="4595813" y="5857875"/>
            <a:ext cx="3857625" cy="571500"/>
          </a:xfrm>
          <a:prstGeom prst="wedgeRoundRectCallout">
            <a:avLst>
              <a:gd name="adj1" fmla="val -24630"/>
              <a:gd name="adj2" fmla="val -79366"/>
              <a:gd name="adj3" fmla="val 16667"/>
            </a:avLst>
          </a:prstGeom>
          <a:solidFill>
            <a:srgbClr val="FFFFCC"/>
          </a:solidFill>
          <a:ln w="9525" cap="flat" cmpd="sng">
            <a:solidFill>
              <a:schemeClr val="tx1"/>
            </a:solidFill>
            <a:prstDash val="solid"/>
            <a:miter/>
            <a:headEnd type="none" w="med" len="med"/>
            <a:tailEnd type="none" w="med" len="med"/>
          </a:ln>
        </p:spPr>
        <p:txBody>
          <a:bodyPr wrap="none"/>
          <a:p>
            <a:pPr algn="ctr"/>
            <a:r>
              <a:rPr lang="zh-CN" altLang="zh-CN" sz="2800" b="1" dirty="0">
                <a:solidFill>
                  <a:srgbClr val="FF0000"/>
                </a:solidFill>
                <a:latin typeface="Arial" panose="020B0604020202020204" pitchFamily="34" charset="0"/>
              </a:rPr>
              <a:t>数组名</a:t>
            </a:r>
            <a:r>
              <a:rPr lang="zh-CN" altLang="en-US" sz="2800" b="1" dirty="0">
                <a:solidFill>
                  <a:srgbClr val="FF0000"/>
                </a:solidFill>
                <a:latin typeface="Arial" panose="020B0604020202020204" pitchFamily="34" charset="0"/>
              </a:rPr>
              <a:t>或</a:t>
            </a:r>
            <a:r>
              <a:rPr lang="zh-CN" altLang="zh-CN" sz="2800" b="1" dirty="0">
                <a:solidFill>
                  <a:srgbClr val="FF0000"/>
                </a:solidFill>
                <a:latin typeface="Arial" panose="020B0604020202020204" pitchFamily="34" charset="0"/>
              </a:rPr>
              <a:t>字符串常量</a:t>
            </a:r>
            <a:endParaRPr lang="zh-CN" altLang="en-US" sz="2800" b="1" dirty="0">
              <a:solidFill>
                <a:srgbClr val="FF0000"/>
              </a:solidFill>
              <a:latin typeface="Arial" panose="020B0604020202020204" pitchFamily="34" charset="0"/>
            </a:endParaRPr>
          </a:p>
        </p:txBody>
      </p:sp>
      <p:pic>
        <p:nvPicPr>
          <p:cNvPr id="72712" name="图片 7"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linds(horizontal)">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2024063" y="714534"/>
            <a:ext cx="8286750" cy="829945"/>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6.1.1</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怎样定义一维数组</a:t>
            </a:r>
            <a:endParaRPr kumimoji="1" lang="zh-CN" altLang="en-US"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10243" name="Rectangle 3"/>
          <p:cNvSpPr>
            <a:spLocks noGrp="1"/>
          </p:cNvSpPr>
          <p:nvPr>
            <p:ph idx="1"/>
          </p:nvPr>
        </p:nvSpPr>
        <p:spPr>
          <a:xfrm>
            <a:off x="2738438" y="1857375"/>
            <a:ext cx="6858000" cy="3786188"/>
          </a:xfrm>
        </p:spPr>
        <p:txBody>
          <a:bodyPr vert="horz" wrap="square" lIns="91440" tIns="45720" rIns="91440" bIns="45720" anchor="t" anchorCtr="0"/>
          <a:p>
            <a:pPr eaLnBrk="1" hangingPunct="1">
              <a:spcBef>
                <a:spcPct val="50000"/>
              </a:spcBef>
            </a:pPr>
            <a:r>
              <a:rPr kumimoji="1" lang="zh-CN" altLang="zh-CN" dirty="0">
                <a:latin typeface="+mn-lt"/>
                <a:ea typeface="+mn-ea"/>
                <a:cs typeface="+mn-cs"/>
              </a:rPr>
              <a:t>一维数组是数组中最简单的</a:t>
            </a:r>
            <a:endParaRPr kumimoji="1" lang="en-US" altLang="zh-CN" dirty="0">
              <a:latin typeface="+mn-lt"/>
              <a:ea typeface="+mn-ea"/>
              <a:cs typeface="+mn-cs"/>
            </a:endParaRPr>
          </a:p>
          <a:p>
            <a:pPr eaLnBrk="1" hangingPunct="1">
              <a:spcBef>
                <a:spcPct val="50000"/>
              </a:spcBef>
            </a:pPr>
            <a:r>
              <a:rPr kumimoji="1" lang="zh-CN" altLang="zh-CN" dirty="0">
                <a:latin typeface="+mn-lt"/>
                <a:ea typeface="+mn-ea"/>
                <a:cs typeface="+mn-cs"/>
              </a:rPr>
              <a:t>它的元素只需要用数组名加一个下标，就能惟一确定</a:t>
            </a:r>
            <a:endParaRPr kumimoji="1" lang="en-US" altLang="zh-CN" dirty="0">
              <a:latin typeface="+mn-lt"/>
              <a:ea typeface="+mn-ea"/>
              <a:cs typeface="+mn-cs"/>
            </a:endParaRPr>
          </a:p>
          <a:p>
            <a:pPr eaLnBrk="1" hangingPunct="1">
              <a:spcBef>
                <a:spcPct val="50000"/>
              </a:spcBef>
            </a:pPr>
            <a:r>
              <a:rPr kumimoji="1" lang="zh-CN" altLang="zh-CN" dirty="0">
                <a:latin typeface="+mn-lt"/>
                <a:ea typeface="+mn-ea"/>
                <a:cs typeface="+mn-cs"/>
              </a:rPr>
              <a:t>要使用数组，必须在程序中先定义数组</a:t>
            </a:r>
            <a:endParaRPr kumimoji="1" lang="zh-CN" altLang="en-US" dirty="0">
              <a:latin typeface="+mn-lt"/>
              <a:ea typeface="+mn-ea"/>
              <a:cs typeface="+mn-cs"/>
            </a:endParaRPr>
          </a:p>
        </p:txBody>
      </p:sp>
      <p:pic>
        <p:nvPicPr>
          <p:cNvPr id="10244" name="图片 3"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Rectangle 3"/>
          <p:cNvSpPr>
            <a:spLocks noGrp="1"/>
          </p:cNvSpPr>
          <p:nvPr>
            <p:ph idx="1"/>
          </p:nvPr>
        </p:nvSpPr>
        <p:spPr>
          <a:xfrm>
            <a:off x="2238375" y="1571625"/>
            <a:ext cx="8143875" cy="4857750"/>
          </a:xfrm>
        </p:spPr>
        <p:txBody>
          <a:bodyPr vert="horz" wrap="square" lIns="91440" tIns="45720" rIns="91440" bIns="45720" anchor="t" anchorCtr="0"/>
          <a:p>
            <a:pPr marL="514350" indent="-514350">
              <a:buFont typeface="Wingdings" panose="05000000000000000000" pitchFamily="2" charset="2"/>
              <a:buNone/>
            </a:pPr>
            <a:r>
              <a:rPr kumimoji="1" lang="en-US" altLang="zh-CN" dirty="0">
                <a:latin typeface="+mn-lt"/>
                <a:ea typeface="+mn-ea"/>
                <a:cs typeface="+mn-cs"/>
              </a:rPr>
              <a:t>4. strcpy</a:t>
            </a:r>
            <a:r>
              <a:rPr kumimoji="1" lang="zh-CN" altLang="zh-CN" dirty="0">
                <a:latin typeface="+mn-lt"/>
                <a:ea typeface="+mn-ea"/>
                <a:cs typeface="+mn-cs"/>
              </a:rPr>
              <a:t>和</a:t>
            </a:r>
            <a:r>
              <a:rPr kumimoji="1" lang="en-US" altLang="zh-CN" dirty="0">
                <a:latin typeface="+mn-lt"/>
                <a:ea typeface="+mn-ea"/>
                <a:cs typeface="+mn-cs"/>
              </a:rPr>
              <a:t>strncpy</a:t>
            </a:r>
            <a:r>
              <a:rPr kumimoji="1" lang="zh-CN" altLang="zh-CN" dirty="0">
                <a:latin typeface="+mn-lt"/>
                <a:ea typeface="+mn-ea"/>
                <a:cs typeface="+mn-cs"/>
              </a:rPr>
              <a:t>函数</a:t>
            </a:r>
            <a:r>
              <a:rPr kumimoji="1" lang="en-US" altLang="zh-CN" dirty="0">
                <a:latin typeface="+mn-lt"/>
                <a:ea typeface="+mn-ea"/>
                <a:cs typeface="+mn-cs"/>
              </a:rPr>
              <a:t>-</a:t>
            </a:r>
            <a:r>
              <a:rPr kumimoji="1" lang="zh-CN" altLang="zh-CN" dirty="0">
                <a:latin typeface="+mn-lt"/>
                <a:ea typeface="+mn-ea"/>
                <a:cs typeface="+mn-cs"/>
              </a:rPr>
              <a:t>字符串复制</a:t>
            </a:r>
            <a:endParaRPr kumimoji="1" lang="en-US" altLang="zh-CN" dirty="0">
              <a:latin typeface="+mn-lt"/>
              <a:ea typeface="+mn-ea"/>
              <a:cs typeface="+mn-cs"/>
            </a:endParaRPr>
          </a:p>
          <a:p>
            <a:pPr marL="514350" indent="-514350"/>
            <a:r>
              <a:rPr kumimoji="1" lang="en-US" altLang="zh-CN" dirty="0">
                <a:latin typeface="+mn-lt"/>
                <a:ea typeface="+mn-ea"/>
                <a:cs typeface="+mn-cs"/>
              </a:rPr>
              <a:t>strcpy</a:t>
            </a:r>
            <a:r>
              <a:rPr kumimoji="1" lang="zh-CN" altLang="zh-CN" dirty="0">
                <a:latin typeface="+mn-lt"/>
                <a:ea typeface="+mn-ea"/>
                <a:cs typeface="+mn-cs"/>
              </a:rPr>
              <a:t>一般形式为</a:t>
            </a:r>
            <a:r>
              <a:rPr kumimoji="1" lang="zh-CN" altLang="en-US" dirty="0">
                <a:latin typeface="+mn-lt"/>
                <a:ea typeface="+mn-ea"/>
                <a:cs typeface="+mn-cs"/>
              </a:rPr>
              <a:t>：</a:t>
            </a:r>
            <a:endParaRPr kumimoji="1" lang="zh-CN" altLang="zh-CN" dirty="0">
              <a:latin typeface="+mn-lt"/>
              <a:ea typeface="+mn-ea"/>
              <a:cs typeface="+mn-cs"/>
            </a:endParaRPr>
          </a:p>
          <a:p>
            <a:pPr marL="514350" indent="-514350">
              <a:buFont typeface="Wingdings" panose="05000000000000000000" pitchFamily="2" charset="2"/>
              <a:buNone/>
            </a:pPr>
            <a:r>
              <a:rPr kumimoji="1" lang="en-US" altLang="zh-CN" dirty="0">
                <a:latin typeface="+mn-lt"/>
                <a:ea typeface="+mn-ea"/>
                <a:cs typeface="+mn-cs"/>
              </a:rPr>
              <a:t>    strcpy(</a:t>
            </a:r>
            <a:r>
              <a:rPr kumimoji="1" lang="zh-CN" altLang="zh-CN" dirty="0">
                <a:latin typeface="+mn-lt"/>
                <a:ea typeface="+mn-ea"/>
                <a:cs typeface="+mn-cs"/>
              </a:rPr>
              <a:t>字符数组</a:t>
            </a:r>
            <a:r>
              <a:rPr kumimoji="1" lang="en-US" altLang="zh-CN" dirty="0">
                <a:latin typeface="+mn-lt"/>
                <a:ea typeface="+mn-ea"/>
                <a:cs typeface="+mn-cs"/>
              </a:rPr>
              <a:t>1,</a:t>
            </a:r>
            <a:r>
              <a:rPr kumimoji="1" lang="zh-CN" altLang="zh-CN" dirty="0">
                <a:latin typeface="+mn-lt"/>
                <a:ea typeface="+mn-ea"/>
                <a:cs typeface="+mn-cs"/>
              </a:rPr>
              <a:t>字符串</a:t>
            </a:r>
            <a:r>
              <a:rPr kumimoji="1" lang="en-US" altLang="zh-CN" dirty="0">
                <a:latin typeface="+mn-lt"/>
                <a:ea typeface="+mn-ea"/>
                <a:cs typeface="+mn-cs"/>
              </a:rPr>
              <a:t>2)</a:t>
            </a:r>
            <a:endParaRPr kumimoji="1" lang="en-US" altLang="zh-CN" dirty="0">
              <a:latin typeface="+mn-lt"/>
              <a:ea typeface="+mn-ea"/>
              <a:cs typeface="+mn-cs"/>
            </a:endParaRPr>
          </a:p>
          <a:p>
            <a:pPr marL="514350" indent="-514350"/>
            <a:r>
              <a:rPr kumimoji="1" lang="zh-CN" altLang="zh-CN" dirty="0">
                <a:latin typeface="+mn-lt"/>
                <a:ea typeface="+mn-ea"/>
                <a:cs typeface="+mn-cs"/>
              </a:rPr>
              <a:t>作用是将字符串</a:t>
            </a:r>
            <a:r>
              <a:rPr kumimoji="1" lang="en-US" altLang="zh-CN" dirty="0">
                <a:latin typeface="+mn-lt"/>
                <a:ea typeface="+mn-ea"/>
                <a:cs typeface="+mn-cs"/>
              </a:rPr>
              <a:t>2</a:t>
            </a:r>
            <a:r>
              <a:rPr kumimoji="1" lang="zh-CN" altLang="zh-CN" dirty="0">
                <a:latin typeface="+mn-lt"/>
                <a:ea typeface="+mn-ea"/>
                <a:cs typeface="+mn-cs"/>
              </a:rPr>
              <a:t>复制到字符数组</a:t>
            </a:r>
            <a:r>
              <a:rPr kumimoji="1" lang="en-US" altLang="zh-CN" dirty="0">
                <a:latin typeface="+mn-lt"/>
                <a:ea typeface="+mn-ea"/>
                <a:cs typeface="+mn-cs"/>
              </a:rPr>
              <a:t>1</a:t>
            </a:r>
            <a:r>
              <a:rPr kumimoji="1" lang="zh-CN" altLang="zh-CN" dirty="0">
                <a:latin typeface="+mn-lt"/>
                <a:ea typeface="+mn-ea"/>
                <a:cs typeface="+mn-cs"/>
              </a:rPr>
              <a:t>中去</a:t>
            </a:r>
            <a:endParaRPr kumimoji="1" lang="en-US" altLang="zh-CN" dirty="0">
              <a:latin typeface="+mn-lt"/>
              <a:ea typeface="+mn-ea"/>
              <a:cs typeface="+mn-cs"/>
            </a:endParaRPr>
          </a:p>
          <a:p>
            <a:pPr marL="514350" indent="-514350">
              <a:buFont typeface="Wingdings" panose="05000000000000000000" pitchFamily="2" charset="2"/>
              <a:buNone/>
            </a:pPr>
            <a:r>
              <a:rPr kumimoji="1" lang="en-US" altLang="zh-CN" dirty="0">
                <a:latin typeface="+mn-lt"/>
                <a:ea typeface="+mn-ea"/>
                <a:cs typeface="+mn-cs"/>
              </a:rPr>
              <a:t>char str1[10],str2[]=”China”;</a:t>
            </a:r>
            <a:endParaRPr kumimoji="1" lang="zh-CN" altLang="zh-CN" dirty="0">
              <a:latin typeface="+mn-lt"/>
              <a:ea typeface="+mn-ea"/>
              <a:cs typeface="+mn-cs"/>
            </a:endParaRPr>
          </a:p>
          <a:p>
            <a:pPr marL="514350" indent="-514350">
              <a:buFont typeface="Wingdings" panose="05000000000000000000" pitchFamily="2" charset="2"/>
              <a:buNone/>
            </a:pPr>
            <a:r>
              <a:rPr kumimoji="1" lang="en-US" altLang="zh-CN" dirty="0">
                <a:latin typeface="+mn-lt"/>
                <a:ea typeface="+mn-ea"/>
                <a:cs typeface="+mn-cs"/>
              </a:rPr>
              <a:t>strcpy(str1,str2);  </a:t>
            </a:r>
            <a:r>
              <a:rPr kumimoji="1" lang="zh-CN" altLang="en-US" dirty="0">
                <a:solidFill>
                  <a:srgbClr val="0000CC"/>
                </a:solidFill>
                <a:latin typeface="+mn-lt"/>
                <a:ea typeface="+mn-ea"/>
                <a:cs typeface="+mn-cs"/>
              </a:rPr>
              <a:t>相当于</a:t>
            </a:r>
            <a:endParaRPr kumimoji="1" lang="en-US" altLang="zh-CN" dirty="0">
              <a:solidFill>
                <a:srgbClr val="0000CC"/>
              </a:solidFill>
              <a:latin typeface="+mn-lt"/>
              <a:ea typeface="+mn-ea"/>
              <a:cs typeface="+mn-cs"/>
            </a:endParaRPr>
          </a:p>
          <a:p>
            <a:pPr marL="514350" indent="-514350">
              <a:buFont typeface="Wingdings" panose="05000000000000000000" pitchFamily="2" charset="2"/>
              <a:buNone/>
            </a:pPr>
            <a:r>
              <a:rPr kumimoji="1" lang="en-US" altLang="zh-CN" dirty="0">
                <a:latin typeface="+mn-lt"/>
                <a:ea typeface="+mn-ea"/>
                <a:cs typeface="+mn-cs"/>
              </a:rPr>
              <a:t>strcpy(str1,”China”);</a:t>
            </a:r>
            <a:endParaRPr kumimoji="1" lang="zh-CN" altLang="zh-CN" dirty="0">
              <a:latin typeface="+mn-lt"/>
              <a:ea typeface="+mn-ea"/>
              <a:cs typeface="+mn-cs"/>
            </a:endParaRPr>
          </a:p>
        </p:txBody>
      </p:sp>
      <p:sp>
        <p:nvSpPr>
          <p:cNvPr id="5" name="Rectangle 2"/>
          <p:cNvSpPr>
            <a:spLocks noGrp="1" noChangeArrowheads="1"/>
          </p:cNvSpPr>
          <p:nvPr>
            <p:ph type="title"/>
          </p:nvPr>
        </p:nvSpPr>
        <p:spPr>
          <a:xfrm>
            <a:off x="1809750" y="629444"/>
            <a:ext cx="8643938"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6.3.6 </a:t>
            </a:r>
            <a:r>
              <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善于使用</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字符串处理函数</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73732"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3733"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pic>
        <p:nvPicPr>
          <p:cNvPr id="73734" name="图片 5"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9219">
                                            <p:txEl>
                                              <p:charRg st="135" end="157"/>
                                            </p:txEl>
                                          </p:spTgt>
                                        </p:tgtEl>
                                        <p:attrNameLst>
                                          <p:attrName>style.visibility</p:attrName>
                                        </p:attrNameLst>
                                      </p:cBhvr>
                                      <p:to>
                                        <p:strVal val="visible"/>
                                      </p:to>
                                    </p:set>
                                    <p:animEffect transition="in" filter="blinds(horizontal)">
                                      <p:cBhvr>
                                        <p:cTn id="7" dur="500"/>
                                        <p:tgtEl>
                                          <p:spTgt spid="9219">
                                            <p:txEl>
                                              <p:charRg st="135" end="15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Rectangle 3"/>
          <p:cNvSpPr>
            <a:spLocks noGrp="1"/>
          </p:cNvSpPr>
          <p:nvPr>
            <p:ph idx="1"/>
          </p:nvPr>
        </p:nvSpPr>
        <p:spPr>
          <a:xfrm>
            <a:off x="2238375" y="1571625"/>
            <a:ext cx="8143875" cy="4857750"/>
          </a:xfrm>
        </p:spPr>
        <p:txBody>
          <a:bodyPr vert="horz" wrap="square" lIns="91440" tIns="45720" rIns="91440" bIns="45720" anchor="t" anchorCtr="0"/>
          <a:p>
            <a:pPr marL="514350" indent="-514350">
              <a:buFont typeface="Wingdings" panose="05000000000000000000" pitchFamily="2" charset="2"/>
              <a:buNone/>
            </a:pPr>
            <a:r>
              <a:rPr kumimoji="1" lang="en-US" altLang="zh-CN" dirty="0">
                <a:latin typeface="+mn-lt"/>
                <a:ea typeface="+mn-ea"/>
                <a:cs typeface="+mn-cs"/>
              </a:rPr>
              <a:t>4. strcpy</a:t>
            </a:r>
            <a:r>
              <a:rPr kumimoji="1" lang="zh-CN" altLang="zh-CN" dirty="0">
                <a:latin typeface="+mn-lt"/>
                <a:ea typeface="+mn-ea"/>
                <a:cs typeface="+mn-cs"/>
              </a:rPr>
              <a:t>和</a:t>
            </a:r>
            <a:r>
              <a:rPr kumimoji="1" lang="en-US" altLang="zh-CN" dirty="0">
                <a:latin typeface="+mn-lt"/>
                <a:ea typeface="+mn-ea"/>
                <a:cs typeface="+mn-cs"/>
              </a:rPr>
              <a:t>strncpy</a:t>
            </a:r>
            <a:r>
              <a:rPr kumimoji="1" lang="zh-CN" altLang="zh-CN" dirty="0">
                <a:latin typeface="+mn-lt"/>
                <a:ea typeface="+mn-ea"/>
                <a:cs typeface="+mn-cs"/>
              </a:rPr>
              <a:t>函数</a:t>
            </a:r>
            <a:r>
              <a:rPr kumimoji="1" lang="en-US" altLang="zh-CN" dirty="0">
                <a:latin typeface="+mn-lt"/>
                <a:ea typeface="+mn-ea"/>
                <a:cs typeface="+mn-cs"/>
              </a:rPr>
              <a:t>-</a:t>
            </a:r>
            <a:r>
              <a:rPr kumimoji="1" lang="zh-CN" altLang="zh-CN" dirty="0">
                <a:latin typeface="+mn-lt"/>
                <a:ea typeface="+mn-ea"/>
                <a:cs typeface="+mn-cs"/>
              </a:rPr>
              <a:t>字符串复制</a:t>
            </a:r>
            <a:endParaRPr kumimoji="1" lang="en-US" altLang="zh-CN" dirty="0">
              <a:latin typeface="+mn-lt"/>
              <a:ea typeface="+mn-ea"/>
              <a:cs typeface="+mn-cs"/>
            </a:endParaRPr>
          </a:p>
          <a:p>
            <a:pPr marL="514350" indent="-514350">
              <a:buFont typeface="Wingdings" panose="05000000000000000000" pitchFamily="2" charset="2"/>
              <a:buNone/>
            </a:pPr>
            <a:r>
              <a:rPr kumimoji="1" lang="en-US" altLang="zh-CN" dirty="0">
                <a:latin typeface="+mn-lt"/>
                <a:ea typeface="+mn-ea"/>
                <a:cs typeface="+mn-cs"/>
              </a:rPr>
              <a:t>   char str1[10],str2[]=”China”;</a:t>
            </a:r>
            <a:endParaRPr kumimoji="1" lang="en-US" altLang="zh-CN" dirty="0">
              <a:latin typeface="+mn-lt"/>
              <a:ea typeface="+mn-ea"/>
              <a:cs typeface="+mn-cs"/>
            </a:endParaRPr>
          </a:p>
          <a:p>
            <a:pPr marL="514350" indent="-514350">
              <a:buFont typeface="Wingdings" panose="05000000000000000000" pitchFamily="2" charset="2"/>
              <a:buNone/>
            </a:pPr>
            <a:r>
              <a:rPr kumimoji="1" lang="en-US" altLang="zh-CN" dirty="0">
                <a:latin typeface="+mn-lt"/>
                <a:ea typeface="+mn-ea"/>
                <a:cs typeface="+mn-cs"/>
              </a:rPr>
              <a:t>   str1=”China”;   </a:t>
            </a:r>
            <a:r>
              <a:rPr kumimoji="1" lang="zh-CN" altLang="en-US" dirty="0">
                <a:solidFill>
                  <a:srgbClr val="FF0000"/>
                </a:solidFill>
                <a:latin typeface="+mn-lt"/>
                <a:ea typeface="+mn-ea"/>
                <a:cs typeface="+mn-cs"/>
              </a:rPr>
              <a:t>错误</a:t>
            </a:r>
            <a:endParaRPr kumimoji="1" lang="zh-CN" altLang="zh-CN" dirty="0">
              <a:latin typeface="+mn-lt"/>
              <a:ea typeface="+mn-ea"/>
              <a:cs typeface="+mn-cs"/>
            </a:endParaRPr>
          </a:p>
          <a:p>
            <a:pPr marL="514350" indent="-514350">
              <a:buFont typeface="Wingdings" panose="05000000000000000000" pitchFamily="2" charset="2"/>
              <a:buNone/>
            </a:pPr>
            <a:r>
              <a:rPr kumimoji="1" lang="en-US" altLang="zh-CN" dirty="0">
                <a:latin typeface="+mn-lt"/>
                <a:ea typeface="+mn-ea"/>
                <a:cs typeface="+mn-cs"/>
              </a:rPr>
              <a:t>   str1=str2;         </a:t>
            </a:r>
            <a:r>
              <a:rPr kumimoji="1" lang="zh-CN" altLang="en-US" dirty="0">
                <a:solidFill>
                  <a:srgbClr val="FF0000"/>
                </a:solidFill>
                <a:latin typeface="+mn-lt"/>
                <a:ea typeface="+mn-ea"/>
                <a:cs typeface="+mn-cs"/>
              </a:rPr>
              <a:t>错误</a:t>
            </a:r>
            <a:endParaRPr kumimoji="1" lang="zh-CN" altLang="zh-CN" dirty="0">
              <a:latin typeface="+mn-lt"/>
              <a:ea typeface="+mn-ea"/>
              <a:cs typeface="+mn-cs"/>
            </a:endParaRPr>
          </a:p>
        </p:txBody>
      </p:sp>
      <p:sp>
        <p:nvSpPr>
          <p:cNvPr id="5" name="Rectangle 2"/>
          <p:cNvSpPr>
            <a:spLocks noGrp="1" noChangeArrowheads="1"/>
          </p:cNvSpPr>
          <p:nvPr>
            <p:ph type="title"/>
          </p:nvPr>
        </p:nvSpPr>
        <p:spPr>
          <a:xfrm>
            <a:off x="1809750" y="629444"/>
            <a:ext cx="8643938"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6.3.6 </a:t>
            </a:r>
            <a:r>
              <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善于使用</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字符串处理函数</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74756"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4757"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pic>
        <p:nvPicPr>
          <p:cNvPr id="74758" name="图片 5"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9219">
                                            <p:txEl>
                                              <p:charRg st="26" end="59"/>
                                            </p:txEl>
                                          </p:spTgt>
                                        </p:tgtEl>
                                        <p:attrNameLst>
                                          <p:attrName>style.visibility</p:attrName>
                                        </p:attrNameLst>
                                      </p:cBhvr>
                                      <p:to>
                                        <p:strVal val="visible"/>
                                      </p:to>
                                    </p:set>
                                    <p:animEffect transition="in" filter="blinds(horizontal)">
                                      <p:cBhvr>
                                        <p:cTn id="7" dur="500"/>
                                        <p:tgtEl>
                                          <p:spTgt spid="9219">
                                            <p:txEl>
                                              <p:charRg st="26" end="59"/>
                                            </p:txEl>
                                          </p:spTgt>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219">
                                            <p:txEl>
                                              <p:charRg st="59" end="81"/>
                                            </p:txEl>
                                          </p:spTgt>
                                        </p:tgtEl>
                                        <p:attrNameLst>
                                          <p:attrName>style.visibility</p:attrName>
                                        </p:attrNameLst>
                                      </p:cBhvr>
                                      <p:to>
                                        <p:strVal val="visible"/>
                                      </p:to>
                                    </p:set>
                                    <p:animEffect transition="in" filter="blinds(horizontal)">
                                      <p:cBhvr>
                                        <p:cTn id="11" dur="500"/>
                                        <p:tgtEl>
                                          <p:spTgt spid="9219">
                                            <p:txEl>
                                              <p:charRg st="59" end="81"/>
                                            </p:txEl>
                                          </p:spTgt>
                                        </p:tgtEl>
                                      </p:cBhvr>
                                    </p:animEffect>
                                  </p:childTnLst>
                                </p:cTn>
                              </p:par>
                            </p:childTnLst>
                          </p:cTn>
                        </p:par>
                        <p:par>
                          <p:cTn id="12" fill="hold">
                            <p:stCondLst>
                              <p:cond delay="1000"/>
                            </p:stCondLst>
                            <p:childTnLst>
                              <p:par>
                                <p:cTn id="13" presetID="3" presetClass="entr" presetSubtype="10" fill="hold" nodeType="afterEffect">
                                  <p:stCondLst>
                                    <p:cond delay="0"/>
                                  </p:stCondLst>
                                  <p:childTnLst>
                                    <p:set>
                                      <p:cBhvr>
                                        <p:cTn id="14" dur="1" fill="hold">
                                          <p:stCondLst>
                                            <p:cond delay="0"/>
                                          </p:stCondLst>
                                        </p:cTn>
                                        <p:tgtEl>
                                          <p:spTgt spid="9219">
                                            <p:txEl>
                                              <p:charRg st="81" end="106"/>
                                            </p:txEl>
                                          </p:spTgt>
                                        </p:tgtEl>
                                        <p:attrNameLst>
                                          <p:attrName>style.visibility</p:attrName>
                                        </p:attrNameLst>
                                      </p:cBhvr>
                                      <p:to>
                                        <p:strVal val="visible"/>
                                      </p:to>
                                    </p:set>
                                    <p:animEffect transition="in" filter="blinds(horizontal)">
                                      <p:cBhvr>
                                        <p:cTn id="15" dur="500"/>
                                        <p:tgtEl>
                                          <p:spTgt spid="9219">
                                            <p:txEl>
                                              <p:charRg st="81" end="10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Rectangle 3"/>
          <p:cNvSpPr>
            <a:spLocks noGrp="1" noChangeArrowheads="1"/>
          </p:cNvSpPr>
          <p:nvPr>
            <p:ph idx="1"/>
          </p:nvPr>
        </p:nvSpPr>
        <p:spPr>
          <a:xfrm>
            <a:off x="2238375" y="1571625"/>
            <a:ext cx="8143875" cy="4643438"/>
          </a:xfrm>
        </p:spPr>
        <p:txBody>
          <a:bodyPr vert="horz" wrap="square" lIns="91440" tIns="45720" rIns="91440" bIns="45720" numCol="1" anchor="t" anchorCtr="0" compatLnSpc="1"/>
          <a:lstStyle/>
          <a:p>
            <a:pPr marL="514350" marR="0" lvl="0" indent="-514350" algn="l" defTabSz="914400" rtl="0" eaLnBrk="0" fontAlgn="base" latinLnBrk="0" hangingPunct="0">
              <a:lnSpc>
                <a:spcPct val="120000"/>
              </a:lnSpc>
              <a:spcBef>
                <a:spcPct val="20000"/>
              </a:spcBef>
              <a:spcAft>
                <a:spcPct val="0"/>
              </a:spcAft>
              <a:buClrTx/>
              <a:buSzTx/>
              <a:buFont typeface="Wingdings" panose="05000000000000000000" pitchFamily="2" charset="2"/>
              <a:buNone/>
              <a:defRPr/>
            </a:pPr>
            <a:r>
              <a:rPr kumimoji="1" lang="en-US" altLang="zh-CN" sz="3200" b="1" i="0" u="none" strike="noStrike" kern="0" cap="none" spc="0" normalizeH="0" baseline="0" noProof="0" dirty="0" smtClean="0">
                <a:ln>
                  <a:noFill/>
                </a:ln>
                <a:solidFill>
                  <a:schemeClr val="tx1"/>
                </a:solidFill>
                <a:effectLst/>
                <a:uLnTx/>
                <a:uFillTx/>
                <a:latin typeface="+mn-lt"/>
                <a:ea typeface="+mn-ea"/>
                <a:cs typeface="+mn-cs"/>
              </a:rPr>
              <a:t>4. </a:t>
            </a:r>
            <a:r>
              <a:rPr kumimoji="1" lang="en-US" altLang="zh-CN" sz="3200" b="1" i="0" u="none" strike="noStrike" kern="0" cap="none" spc="0" normalizeH="0" baseline="0" noProof="0" dirty="0" err="1" smtClean="0">
                <a:ln>
                  <a:noFill/>
                </a:ln>
                <a:solidFill>
                  <a:schemeClr val="tx1"/>
                </a:solidFill>
                <a:effectLst/>
                <a:uLnTx/>
                <a:uFillTx/>
                <a:latin typeface="+mn-lt"/>
                <a:ea typeface="+mn-ea"/>
                <a:cs typeface="+mn-cs"/>
              </a:rPr>
              <a:t>strcpy</a:t>
            </a:r>
            <a:r>
              <a:rPr kumimoji="1" lang="zh-CN" altLang="zh-CN" sz="3200" b="1" i="0" u="none" strike="noStrike" kern="0" cap="none" spc="0" normalizeH="0" baseline="0" noProof="0" dirty="0" smtClean="0">
                <a:ln>
                  <a:noFill/>
                </a:ln>
                <a:solidFill>
                  <a:schemeClr val="tx1"/>
                </a:solidFill>
                <a:effectLst/>
                <a:uLnTx/>
                <a:uFillTx/>
                <a:latin typeface="+mn-lt"/>
                <a:ea typeface="+mn-ea"/>
                <a:cs typeface="+mn-cs"/>
              </a:rPr>
              <a:t>和</a:t>
            </a:r>
            <a:r>
              <a:rPr kumimoji="1" lang="en-US" altLang="zh-CN" sz="3200" b="1" i="0" u="none" strike="noStrike" kern="0" cap="none" spc="0" normalizeH="0" baseline="0" noProof="0" dirty="0" err="1" smtClean="0">
                <a:ln>
                  <a:noFill/>
                </a:ln>
                <a:solidFill>
                  <a:schemeClr val="tx1"/>
                </a:solidFill>
                <a:effectLst/>
                <a:uLnTx/>
                <a:uFillTx/>
                <a:latin typeface="+mn-lt"/>
                <a:ea typeface="+mn-ea"/>
                <a:cs typeface="+mn-cs"/>
              </a:rPr>
              <a:t>strncpy</a:t>
            </a:r>
            <a:r>
              <a:rPr kumimoji="1" lang="zh-CN" altLang="zh-CN" sz="3200" b="1" i="0" u="none" strike="noStrike" kern="0" cap="none" spc="0" normalizeH="0" baseline="0" noProof="0" dirty="0" smtClean="0">
                <a:ln>
                  <a:noFill/>
                </a:ln>
                <a:solidFill>
                  <a:schemeClr val="tx1"/>
                </a:solidFill>
                <a:effectLst/>
                <a:uLnTx/>
                <a:uFillTx/>
                <a:latin typeface="+mn-lt"/>
                <a:ea typeface="+mn-ea"/>
                <a:cs typeface="+mn-cs"/>
              </a:rPr>
              <a:t>函数</a:t>
            </a:r>
            <a:r>
              <a:rPr kumimoji="1" lang="en-US" altLang="zh-CN" sz="3200" b="1" i="0" u="none" strike="noStrike" kern="0" cap="none" spc="0" normalizeH="0" baseline="0" noProof="0" dirty="0" smtClean="0">
                <a:ln>
                  <a:noFill/>
                </a:ln>
                <a:solidFill>
                  <a:schemeClr val="tx1"/>
                </a:solidFill>
                <a:effectLst/>
                <a:uLnTx/>
                <a:uFillTx/>
                <a:latin typeface="+mn-lt"/>
                <a:ea typeface="+mn-ea"/>
                <a:cs typeface="+mn-cs"/>
              </a:rPr>
              <a:t>-</a:t>
            </a:r>
            <a:r>
              <a:rPr kumimoji="1" lang="zh-CN" altLang="zh-CN" sz="3200" b="1" i="0" u="none" strike="noStrike" kern="0" cap="none" spc="0" normalizeH="0" baseline="0" noProof="0" dirty="0" smtClean="0">
                <a:ln>
                  <a:noFill/>
                </a:ln>
                <a:solidFill>
                  <a:schemeClr val="tx1"/>
                </a:solidFill>
                <a:effectLst/>
                <a:uLnTx/>
                <a:uFillTx/>
                <a:latin typeface="+mn-lt"/>
                <a:ea typeface="+mn-ea"/>
                <a:cs typeface="+mn-cs"/>
              </a:rPr>
              <a:t>字符串复制</a:t>
            </a:r>
            <a:endParaRPr kumimoji="1" lang="en-US" altLang="zh-CN" sz="3200" b="1"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20000"/>
              </a:lnSpc>
              <a:spcBef>
                <a:spcPct val="20000"/>
              </a:spcBef>
              <a:spcAft>
                <a:spcPct val="0"/>
              </a:spcAft>
              <a:buClrTx/>
              <a:buSzTx/>
              <a:buFont typeface="Wingdings" panose="05000000000000000000" pitchFamily="2" charset="2"/>
              <a:buChar char="Ø"/>
              <a:defRPr/>
            </a:pPr>
            <a:r>
              <a:rPr kumimoji="1" lang="zh-CN" altLang="zh-CN" sz="3200" b="1" i="0" u="none" strike="noStrike" kern="0" cap="none" spc="0" normalizeH="0" baseline="0" noProof="0" dirty="0" smtClean="0">
                <a:ln>
                  <a:noFill/>
                </a:ln>
                <a:solidFill>
                  <a:schemeClr val="tx1"/>
                </a:solidFill>
                <a:effectLst/>
                <a:uLnTx/>
                <a:uFillTx/>
                <a:latin typeface="+mn-lt"/>
                <a:ea typeface="+mn-ea"/>
                <a:cs typeface="+mn-cs"/>
              </a:rPr>
              <a:t>可以用</a:t>
            </a:r>
            <a:r>
              <a:rPr kumimoji="1" lang="en-US" altLang="zh-CN" sz="3200" b="1" i="0" u="none" strike="noStrike" kern="0" cap="none" spc="0" normalizeH="0" baseline="0" noProof="0" dirty="0" err="1" smtClean="0">
                <a:ln>
                  <a:noFill/>
                </a:ln>
                <a:solidFill>
                  <a:schemeClr val="tx1"/>
                </a:solidFill>
                <a:effectLst/>
                <a:uLnTx/>
                <a:uFillTx/>
                <a:latin typeface="+mn-lt"/>
                <a:ea typeface="+mn-ea"/>
                <a:cs typeface="+mn-cs"/>
              </a:rPr>
              <a:t>strncpy</a:t>
            </a:r>
            <a:r>
              <a:rPr kumimoji="1" lang="zh-CN" altLang="zh-CN" sz="3200" b="1" i="0" u="none" strike="noStrike" kern="0" cap="none" spc="0" normalizeH="0" baseline="0" noProof="0" dirty="0" smtClean="0">
                <a:ln>
                  <a:noFill/>
                </a:ln>
                <a:solidFill>
                  <a:schemeClr val="tx1"/>
                </a:solidFill>
                <a:effectLst/>
                <a:uLnTx/>
                <a:uFillTx/>
                <a:latin typeface="+mn-lt"/>
                <a:ea typeface="+mn-ea"/>
                <a:cs typeface="+mn-cs"/>
              </a:rPr>
              <a:t>函数将字符串</a:t>
            </a:r>
            <a:r>
              <a:rPr kumimoji="1" lang="en-US" altLang="zh-CN" sz="3200" b="1" i="0" u="none" strike="noStrike" kern="0" cap="none" spc="0" normalizeH="0" baseline="0" noProof="0" dirty="0" smtClean="0">
                <a:ln>
                  <a:noFill/>
                </a:ln>
                <a:solidFill>
                  <a:schemeClr val="tx1"/>
                </a:solidFill>
                <a:effectLst/>
                <a:uLnTx/>
                <a:uFillTx/>
                <a:latin typeface="+mn-lt"/>
                <a:ea typeface="+mn-ea"/>
                <a:cs typeface="+mn-cs"/>
              </a:rPr>
              <a:t>2</a:t>
            </a:r>
            <a:r>
              <a:rPr kumimoji="1" lang="zh-CN" altLang="zh-CN" sz="3200" b="1" i="0" u="none" strike="noStrike" kern="0" cap="none" spc="0" normalizeH="0" baseline="0" noProof="0" dirty="0" smtClean="0">
                <a:ln>
                  <a:noFill/>
                </a:ln>
                <a:solidFill>
                  <a:schemeClr val="tx1"/>
                </a:solidFill>
                <a:effectLst/>
                <a:uLnTx/>
                <a:uFillTx/>
                <a:latin typeface="+mn-lt"/>
                <a:ea typeface="+mn-ea"/>
                <a:cs typeface="+mn-cs"/>
              </a:rPr>
              <a:t>中前面</a:t>
            </a:r>
            <a:r>
              <a:rPr kumimoji="1" lang="en-US" altLang="zh-CN" sz="3200" b="1" i="0" u="none" strike="noStrike" kern="0" cap="none" spc="0" normalizeH="0" baseline="0" noProof="0" dirty="0" smtClean="0">
                <a:ln>
                  <a:noFill/>
                </a:ln>
                <a:solidFill>
                  <a:schemeClr val="tx1"/>
                </a:solidFill>
                <a:effectLst/>
                <a:uLnTx/>
                <a:uFillTx/>
                <a:latin typeface="+mn-lt"/>
                <a:ea typeface="+mn-ea"/>
                <a:cs typeface="+mn-cs"/>
              </a:rPr>
              <a:t>n</a:t>
            </a:r>
            <a:r>
              <a:rPr kumimoji="1" lang="zh-CN" altLang="zh-CN" sz="3200" b="1" i="0" u="none" strike="noStrike" kern="0" cap="none" spc="0" normalizeH="0" baseline="0" noProof="0" dirty="0" smtClean="0">
                <a:ln>
                  <a:noFill/>
                </a:ln>
                <a:solidFill>
                  <a:schemeClr val="tx1"/>
                </a:solidFill>
                <a:effectLst/>
                <a:uLnTx/>
                <a:uFillTx/>
                <a:latin typeface="+mn-lt"/>
                <a:ea typeface="+mn-ea"/>
                <a:cs typeface="+mn-cs"/>
              </a:rPr>
              <a:t>个字符复制到字符数组</a:t>
            </a:r>
            <a:r>
              <a:rPr kumimoji="1" lang="en-US" altLang="zh-CN" sz="3200" b="1" i="0" u="none" strike="noStrike" kern="0" cap="none" spc="0" normalizeH="0" baseline="0" noProof="0" dirty="0" smtClean="0">
                <a:ln>
                  <a:noFill/>
                </a:ln>
                <a:solidFill>
                  <a:schemeClr val="tx1"/>
                </a:solidFill>
                <a:effectLst/>
                <a:uLnTx/>
                <a:uFillTx/>
                <a:latin typeface="+mn-lt"/>
                <a:ea typeface="+mn-ea"/>
                <a:cs typeface="+mn-cs"/>
              </a:rPr>
              <a:t>1</a:t>
            </a:r>
            <a:r>
              <a:rPr kumimoji="1" lang="zh-CN" altLang="zh-CN" sz="3200" b="1" i="0" u="none" strike="noStrike" kern="0" cap="none" spc="0" normalizeH="0" baseline="0" noProof="0" dirty="0" smtClean="0">
                <a:ln>
                  <a:noFill/>
                </a:ln>
                <a:solidFill>
                  <a:schemeClr val="tx1"/>
                </a:solidFill>
                <a:effectLst/>
                <a:uLnTx/>
                <a:uFillTx/>
                <a:latin typeface="+mn-lt"/>
                <a:ea typeface="+mn-ea"/>
                <a:cs typeface="+mn-cs"/>
              </a:rPr>
              <a:t>中去</a:t>
            </a:r>
            <a:endParaRPr kumimoji="1" lang="en-US" altLang="zh-CN" sz="3200" b="1"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20000"/>
              </a:lnSpc>
              <a:spcBef>
                <a:spcPct val="20000"/>
              </a:spcBef>
              <a:spcAft>
                <a:spcPct val="0"/>
              </a:spcAft>
              <a:buClrTx/>
              <a:buSzTx/>
              <a:buFont typeface="Wingdings" panose="05000000000000000000" pitchFamily="2" charset="2"/>
              <a:buChar char="Ø"/>
              <a:defRPr/>
            </a:pPr>
            <a:r>
              <a:rPr kumimoji="1" lang="en-US" altLang="zh-CN" sz="3200" b="1" i="0" u="none" strike="noStrike" kern="0" cap="none" spc="0" normalizeH="0" baseline="0" noProof="0" dirty="0" err="1" smtClean="0">
                <a:ln>
                  <a:noFill/>
                </a:ln>
                <a:solidFill>
                  <a:schemeClr val="tx1"/>
                </a:solidFill>
                <a:effectLst/>
                <a:uLnTx/>
                <a:uFillTx/>
                <a:latin typeface="+mn-lt"/>
                <a:ea typeface="+mn-ea"/>
                <a:cs typeface="+mn-cs"/>
              </a:rPr>
              <a:t>strncpy</a:t>
            </a:r>
            <a:r>
              <a:rPr kumimoji="1" lang="en-US" altLang="zh-CN" sz="3200" b="1" i="0" u="none" strike="noStrike" kern="0" cap="none" spc="0" normalizeH="0" baseline="0" noProof="0" dirty="0" smtClean="0">
                <a:ln>
                  <a:noFill/>
                </a:ln>
                <a:solidFill>
                  <a:schemeClr val="tx1"/>
                </a:solidFill>
                <a:effectLst/>
                <a:uLnTx/>
                <a:uFillTx/>
                <a:latin typeface="+mn-lt"/>
                <a:ea typeface="+mn-ea"/>
                <a:cs typeface="+mn-cs"/>
              </a:rPr>
              <a:t>(str1</a:t>
            </a:r>
            <a:r>
              <a:rPr kumimoji="1" lang="zh-CN" altLang="zh-CN" sz="3200" b="1" i="0" u="none" strike="noStrike" kern="0" cap="none" spc="0" normalizeH="0" baseline="0" noProof="0" dirty="0" smtClean="0">
                <a:ln>
                  <a:noFill/>
                </a:ln>
                <a:solidFill>
                  <a:schemeClr val="tx1"/>
                </a:solidFill>
                <a:effectLst/>
                <a:uLnTx/>
                <a:uFillTx/>
                <a:latin typeface="+mn-lt"/>
                <a:ea typeface="+mn-ea"/>
                <a:cs typeface="+mn-cs"/>
              </a:rPr>
              <a:t>，</a:t>
            </a:r>
            <a:r>
              <a:rPr kumimoji="1" lang="en-US" altLang="zh-CN" sz="3200" b="1" i="0" u="none" strike="noStrike" kern="0" cap="none" spc="0" normalizeH="0" baseline="0" noProof="0" dirty="0" smtClean="0">
                <a:ln>
                  <a:noFill/>
                </a:ln>
                <a:solidFill>
                  <a:schemeClr val="tx1"/>
                </a:solidFill>
                <a:effectLst/>
                <a:uLnTx/>
                <a:uFillTx/>
                <a:latin typeface="+mn-lt"/>
                <a:ea typeface="+mn-ea"/>
                <a:cs typeface="+mn-cs"/>
              </a:rPr>
              <a:t>str2</a:t>
            </a:r>
            <a:r>
              <a:rPr kumimoji="1" lang="zh-CN" altLang="zh-CN" sz="3200" b="1" i="0" u="none" strike="noStrike" kern="0" cap="none" spc="0" normalizeH="0" baseline="0" noProof="0" dirty="0" smtClean="0">
                <a:ln>
                  <a:noFill/>
                </a:ln>
                <a:solidFill>
                  <a:schemeClr val="tx1"/>
                </a:solidFill>
                <a:effectLst/>
                <a:uLnTx/>
                <a:uFillTx/>
                <a:latin typeface="+mn-lt"/>
                <a:ea typeface="+mn-ea"/>
                <a:cs typeface="+mn-cs"/>
              </a:rPr>
              <a:t>，</a:t>
            </a:r>
            <a:r>
              <a:rPr kumimoji="1" lang="en-US" altLang="zh-CN" sz="3200" b="1" i="0" u="none" strike="noStrike" kern="0" cap="none" spc="0" normalizeH="0" baseline="0" noProof="0" dirty="0" smtClean="0">
                <a:ln>
                  <a:noFill/>
                </a:ln>
                <a:solidFill>
                  <a:schemeClr val="tx1"/>
                </a:solidFill>
                <a:effectLst/>
                <a:uLnTx/>
                <a:uFillTx/>
                <a:latin typeface="+mn-lt"/>
                <a:ea typeface="+mn-ea"/>
                <a:cs typeface="+mn-cs"/>
              </a:rPr>
              <a:t>2);</a:t>
            </a:r>
            <a:endParaRPr kumimoji="1" lang="zh-CN" altLang="zh-CN" sz="3200" b="1" i="0" u="none" strike="noStrike" kern="0" cap="none" spc="0" normalizeH="0" baseline="0" noProof="0" dirty="0" smtClean="0">
              <a:ln>
                <a:noFill/>
              </a:ln>
              <a:solidFill>
                <a:schemeClr val="tx1"/>
              </a:solidFill>
              <a:effectLst/>
              <a:uLnTx/>
              <a:uFillTx/>
              <a:latin typeface="+mn-lt"/>
              <a:ea typeface="+mn-ea"/>
              <a:cs typeface="+mn-cs"/>
            </a:endParaRPr>
          </a:p>
          <a:p>
            <a:pPr marL="742950" marR="0" lvl="1" indent="-285750" algn="l" defTabSz="914400" rtl="0" eaLnBrk="0" fontAlgn="base" latinLnBrk="0" hangingPunct="0">
              <a:lnSpc>
                <a:spcPct val="120000"/>
              </a:lnSpc>
              <a:spcBef>
                <a:spcPct val="20000"/>
              </a:spcBef>
              <a:spcAft>
                <a:spcPct val="0"/>
              </a:spcAft>
              <a:buClrTx/>
              <a:buSzTx/>
              <a:buFont typeface="Wingdings" panose="05000000000000000000" pitchFamily="2" charset="2"/>
              <a:buChar char="u"/>
              <a:defRPr/>
            </a:pPr>
            <a:r>
              <a:rPr kumimoji="1" lang="zh-CN" altLang="zh-CN" sz="2800" b="1" i="0" u="none" strike="noStrike" kern="0" cap="none" spc="0" normalizeH="0" baseline="0" noProof="0" dirty="0" smtClean="0">
                <a:ln>
                  <a:noFill/>
                </a:ln>
                <a:solidFill>
                  <a:schemeClr val="tx1"/>
                </a:solidFill>
                <a:effectLst/>
                <a:uLnTx/>
                <a:uFillTx/>
                <a:latin typeface="+mn-lt"/>
                <a:ea typeface="+mn-ea"/>
              </a:rPr>
              <a:t>作用是将</a:t>
            </a:r>
            <a:r>
              <a:rPr kumimoji="1" lang="en-US" altLang="zh-CN" sz="2800" b="1" i="0" u="none" strike="noStrike" kern="0" cap="none" spc="0" normalizeH="0" baseline="0" noProof="0" dirty="0" smtClean="0">
                <a:ln>
                  <a:noFill/>
                </a:ln>
                <a:solidFill>
                  <a:schemeClr val="tx1"/>
                </a:solidFill>
                <a:effectLst/>
                <a:uLnTx/>
                <a:uFillTx/>
                <a:latin typeface="+mn-lt"/>
                <a:ea typeface="+mn-ea"/>
              </a:rPr>
              <a:t>str2</a:t>
            </a:r>
            <a:r>
              <a:rPr kumimoji="1" lang="zh-CN" altLang="zh-CN" sz="2800" b="1" i="0" u="none" strike="noStrike" kern="0" cap="none" spc="0" normalizeH="0" baseline="0" noProof="0" dirty="0" smtClean="0">
                <a:ln>
                  <a:noFill/>
                </a:ln>
                <a:solidFill>
                  <a:schemeClr val="tx1"/>
                </a:solidFill>
                <a:effectLst/>
                <a:uLnTx/>
                <a:uFillTx/>
                <a:latin typeface="+mn-lt"/>
                <a:ea typeface="+mn-ea"/>
              </a:rPr>
              <a:t>中最前面</a:t>
            </a:r>
            <a:r>
              <a:rPr kumimoji="1" lang="en-US" altLang="zh-CN" sz="2800" b="1" i="0" u="none" strike="noStrike" kern="0" cap="none" spc="0" normalizeH="0" baseline="0" noProof="0" dirty="0" smtClean="0">
                <a:ln>
                  <a:noFill/>
                </a:ln>
                <a:solidFill>
                  <a:schemeClr val="tx1"/>
                </a:solidFill>
                <a:effectLst/>
                <a:uLnTx/>
                <a:uFillTx/>
                <a:latin typeface="+mn-lt"/>
                <a:ea typeface="+mn-ea"/>
              </a:rPr>
              <a:t>2</a:t>
            </a:r>
            <a:r>
              <a:rPr kumimoji="1" lang="zh-CN" altLang="zh-CN" sz="2800" b="1" i="0" u="none" strike="noStrike" kern="0" cap="none" spc="0" normalizeH="0" baseline="0" noProof="0" dirty="0" smtClean="0">
                <a:ln>
                  <a:noFill/>
                </a:ln>
                <a:solidFill>
                  <a:schemeClr val="tx1"/>
                </a:solidFill>
                <a:effectLst/>
                <a:uLnTx/>
                <a:uFillTx/>
                <a:latin typeface="+mn-lt"/>
                <a:ea typeface="+mn-ea"/>
              </a:rPr>
              <a:t>个字符复制到</a:t>
            </a:r>
            <a:r>
              <a:rPr kumimoji="1" lang="en-US" altLang="zh-CN" sz="2800" b="1" i="0" u="none" strike="noStrike" kern="0" cap="none" spc="0" normalizeH="0" baseline="0" noProof="0" dirty="0" smtClean="0">
                <a:ln>
                  <a:noFill/>
                </a:ln>
                <a:solidFill>
                  <a:schemeClr val="tx1"/>
                </a:solidFill>
                <a:effectLst/>
                <a:uLnTx/>
                <a:uFillTx/>
                <a:latin typeface="+mn-lt"/>
                <a:ea typeface="+mn-ea"/>
              </a:rPr>
              <a:t>str1</a:t>
            </a:r>
            <a:r>
              <a:rPr kumimoji="1" lang="zh-CN" altLang="zh-CN" sz="2800" b="1" i="0" u="none" strike="noStrike" kern="0" cap="none" spc="0" normalizeH="0" baseline="0" noProof="0" dirty="0" smtClean="0">
                <a:ln>
                  <a:noFill/>
                </a:ln>
                <a:solidFill>
                  <a:schemeClr val="tx1"/>
                </a:solidFill>
                <a:effectLst/>
                <a:uLnTx/>
                <a:uFillTx/>
                <a:latin typeface="+mn-lt"/>
                <a:ea typeface="+mn-ea"/>
              </a:rPr>
              <a:t>中，取代</a:t>
            </a:r>
            <a:r>
              <a:rPr kumimoji="1" lang="en-US" altLang="zh-CN" sz="2800" b="1" i="0" u="none" strike="noStrike" kern="0" cap="none" spc="0" normalizeH="0" baseline="0" noProof="0" dirty="0" smtClean="0">
                <a:ln>
                  <a:noFill/>
                </a:ln>
                <a:solidFill>
                  <a:schemeClr val="tx1"/>
                </a:solidFill>
                <a:effectLst/>
                <a:uLnTx/>
                <a:uFillTx/>
                <a:latin typeface="+mn-lt"/>
                <a:ea typeface="+mn-ea"/>
              </a:rPr>
              <a:t>str1</a:t>
            </a:r>
            <a:r>
              <a:rPr kumimoji="1" lang="zh-CN" altLang="zh-CN" sz="2800" b="1" i="0" u="none" strike="noStrike" kern="0" cap="none" spc="0" normalizeH="0" baseline="0" noProof="0" dirty="0" smtClean="0">
                <a:ln>
                  <a:noFill/>
                </a:ln>
                <a:solidFill>
                  <a:schemeClr val="tx1"/>
                </a:solidFill>
                <a:effectLst/>
                <a:uLnTx/>
                <a:uFillTx/>
                <a:latin typeface="+mn-lt"/>
                <a:ea typeface="+mn-ea"/>
              </a:rPr>
              <a:t>中原有的最前面</a:t>
            </a:r>
            <a:r>
              <a:rPr kumimoji="1" lang="en-US" altLang="zh-CN" sz="2800" b="1" i="0" u="none" strike="noStrike" kern="0" cap="none" spc="0" normalizeH="0" baseline="0" noProof="0" dirty="0" smtClean="0">
                <a:ln>
                  <a:noFill/>
                </a:ln>
                <a:solidFill>
                  <a:schemeClr val="tx1"/>
                </a:solidFill>
                <a:effectLst/>
                <a:uLnTx/>
                <a:uFillTx/>
                <a:latin typeface="+mn-lt"/>
                <a:ea typeface="+mn-ea"/>
              </a:rPr>
              <a:t>2</a:t>
            </a:r>
            <a:r>
              <a:rPr kumimoji="1" lang="zh-CN" altLang="zh-CN" sz="2800" b="1" i="0" u="none" strike="noStrike" kern="0" cap="none" spc="0" normalizeH="0" baseline="0" noProof="0" dirty="0" smtClean="0">
                <a:ln>
                  <a:noFill/>
                </a:ln>
                <a:solidFill>
                  <a:schemeClr val="tx1"/>
                </a:solidFill>
                <a:effectLst/>
                <a:uLnTx/>
                <a:uFillTx/>
                <a:latin typeface="+mn-lt"/>
                <a:ea typeface="+mn-ea"/>
              </a:rPr>
              <a:t>个字符</a:t>
            </a:r>
            <a:endParaRPr kumimoji="1" lang="en-US" altLang="zh-CN" sz="2800" b="1" i="0" u="none" strike="noStrike" kern="0" cap="none" spc="0" normalizeH="0" baseline="0" noProof="0" dirty="0" smtClean="0">
              <a:ln>
                <a:noFill/>
              </a:ln>
              <a:solidFill>
                <a:schemeClr val="tx1"/>
              </a:solidFill>
              <a:effectLst/>
              <a:uLnTx/>
              <a:uFillTx/>
              <a:latin typeface="+mn-lt"/>
              <a:ea typeface="+mn-ea"/>
            </a:endParaRPr>
          </a:p>
          <a:p>
            <a:pPr marL="742950" marR="0" lvl="1" indent="-285750" algn="l" defTabSz="914400" rtl="0" eaLnBrk="0" fontAlgn="base" latinLnBrk="0" hangingPunct="0">
              <a:lnSpc>
                <a:spcPct val="120000"/>
              </a:lnSpc>
              <a:spcBef>
                <a:spcPct val="20000"/>
              </a:spcBef>
              <a:spcAft>
                <a:spcPct val="0"/>
              </a:spcAft>
              <a:buClrTx/>
              <a:buSzTx/>
              <a:buFont typeface="Wingdings" panose="05000000000000000000" pitchFamily="2" charset="2"/>
              <a:buChar char="u"/>
              <a:defRPr/>
            </a:pPr>
            <a:r>
              <a:rPr kumimoji="1" lang="zh-CN" altLang="zh-CN" sz="2800" b="1" i="0" u="none" strike="noStrike" kern="0" cap="none" spc="0" normalizeH="0" baseline="0" noProof="0" dirty="0" smtClean="0">
                <a:ln>
                  <a:noFill/>
                </a:ln>
                <a:solidFill>
                  <a:schemeClr val="tx1"/>
                </a:solidFill>
                <a:effectLst/>
                <a:uLnTx/>
                <a:uFillTx/>
                <a:latin typeface="+mn-lt"/>
                <a:ea typeface="+mn-ea"/>
              </a:rPr>
              <a:t>复制的字符个数</a:t>
            </a:r>
            <a:r>
              <a:rPr kumimoji="1" lang="en-US" altLang="zh-CN" sz="2800" b="1" i="0" u="none" strike="noStrike" kern="0" cap="none" spc="0" normalizeH="0" baseline="0" noProof="0" dirty="0" smtClean="0">
                <a:ln>
                  <a:noFill/>
                </a:ln>
                <a:solidFill>
                  <a:schemeClr val="tx1"/>
                </a:solidFill>
                <a:effectLst/>
                <a:uLnTx/>
                <a:uFillTx/>
                <a:latin typeface="+mn-lt"/>
                <a:ea typeface="+mn-ea"/>
              </a:rPr>
              <a:t>n</a:t>
            </a:r>
            <a:r>
              <a:rPr kumimoji="1" lang="zh-CN" altLang="zh-CN" sz="2800" b="1" i="0" u="none" strike="noStrike" kern="0" cap="none" spc="0" normalizeH="0" baseline="0" noProof="0" dirty="0" smtClean="0">
                <a:ln>
                  <a:noFill/>
                </a:ln>
                <a:solidFill>
                  <a:schemeClr val="tx1"/>
                </a:solidFill>
                <a:effectLst/>
                <a:uLnTx/>
                <a:uFillTx/>
                <a:latin typeface="+mn-lt"/>
                <a:ea typeface="+mn-ea"/>
              </a:rPr>
              <a:t>不应多于</a:t>
            </a:r>
            <a:r>
              <a:rPr kumimoji="1" lang="en-US" altLang="zh-CN" sz="2800" b="1" i="0" u="none" strike="noStrike" kern="0" cap="none" spc="0" normalizeH="0" baseline="0" noProof="0" dirty="0" smtClean="0">
                <a:ln>
                  <a:noFill/>
                </a:ln>
                <a:solidFill>
                  <a:schemeClr val="tx1"/>
                </a:solidFill>
                <a:effectLst/>
                <a:uLnTx/>
                <a:uFillTx/>
                <a:latin typeface="+mn-lt"/>
                <a:ea typeface="+mn-ea"/>
              </a:rPr>
              <a:t>str1</a:t>
            </a:r>
            <a:r>
              <a:rPr kumimoji="1" lang="zh-CN" altLang="zh-CN" sz="2800" b="1" i="0" u="none" strike="noStrike" kern="0" cap="none" spc="0" normalizeH="0" baseline="0" noProof="0" dirty="0" smtClean="0">
                <a:ln>
                  <a:noFill/>
                </a:ln>
                <a:solidFill>
                  <a:schemeClr val="tx1"/>
                </a:solidFill>
                <a:effectLst/>
                <a:uLnTx/>
                <a:uFillTx/>
                <a:latin typeface="+mn-lt"/>
                <a:ea typeface="+mn-ea"/>
              </a:rPr>
              <a:t>中原有的字符</a:t>
            </a:r>
            <a:endParaRPr kumimoji="1" lang="zh-CN" altLang="zh-CN" sz="2800" b="1" i="0" u="none" strike="noStrike" kern="0" cap="none" spc="0" normalizeH="0" baseline="0" noProof="0" dirty="0">
              <a:ln>
                <a:noFill/>
              </a:ln>
              <a:solidFill>
                <a:schemeClr val="tx1"/>
              </a:solidFill>
              <a:effectLst/>
              <a:uLnTx/>
              <a:uFillTx/>
              <a:latin typeface="+mn-lt"/>
              <a:ea typeface="+mn-ea"/>
            </a:endParaRPr>
          </a:p>
        </p:txBody>
      </p:sp>
      <p:sp>
        <p:nvSpPr>
          <p:cNvPr id="5" name="Rectangle 2"/>
          <p:cNvSpPr>
            <a:spLocks noGrp="1" noChangeArrowheads="1"/>
          </p:cNvSpPr>
          <p:nvPr>
            <p:ph type="title"/>
          </p:nvPr>
        </p:nvSpPr>
        <p:spPr>
          <a:xfrm>
            <a:off x="1809750" y="629444"/>
            <a:ext cx="8643938"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6.3.6 </a:t>
            </a:r>
            <a:r>
              <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善于使用</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字符串处理函数</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75780"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5781"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pic>
        <p:nvPicPr>
          <p:cNvPr id="75782" name="图片 5"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9">
                                            <p:txEl>
                                              <p:charRg st="61" end="83"/>
                                            </p:txEl>
                                          </p:spTgt>
                                        </p:tgtEl>
                                        <p:attrNameLst>
                                          <p:attrName>style.visibility</p:attrName>
                                        </p:attrNameLst>
                                      </p:cBhvr>
                                      <p:to>
                                        <p:strVal val="visible"/>
                                      </p:to>
                                    </p:set>
                                    <p:animEffect transition="in" filter="blinds(horizontal)">
                                      <p:cBhvr>
                                        <p:cTn id="7" dur="500"/>
                                        <p:tgtEl>
                                          <p:spTgt spid="9219">
                                            <p:txEl>
                                              <p:charRg st="61" end="83"/>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9219">
                                            <p:txEl>
                                              <p:charRg st="83" end="126"/>
                                            </p:txEl>
                                          </p:spTgt>
                                        </p:tgtEl>
                                        <p:attrNameLst>
                                          <p:attrName>style.visibility</p:attrName>
                                        </p:attrNameLst>
                                      </p:cBhvr>
                                      <p:to>
                                        <p:strVal val="visible"/>
                                      </p:to>
                                    </p:set>
                                    <p:animEffect transition="in" filter="blinds(horizontal)">
                                      <p:cBhvr>
                                        <p:cTn id="10" dur="500"/>
                                        <p:tgtEl>
                                          <p:spTgt spid="9219">
                                            <p:txEl>
                                              <p:charRg st="83" end="126"/>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9219">
                                            <p:txEl>
                                              <p:charRg st="126" end="149"/>
                                            </p:txEl>
                                          </p:spTgt>
                                        </p:tgtEl>
                                        <p:attrNameLst>
                                          <p:attrName>style.visibility</p:attrName>
                                        </p:attrNameLst>
                                      </p:cBhvr>
                                      <p:to>
                                        <p:strVal val="visible"/>
                                      </p:to>
                                    </p:set>
                                    <p:animEffect transition="in" filter="blinds(horizontal)">
                                      <p:cBhvr>
                                        <p:cTn id="13" dur="500"/>
                                        <p:tgtEl>
                                          <p:spTgt spid="9219">
                                            <p:txEl>
                                              <p:charRg st="126" end="14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Rectangle 3"/>
          <p:cNvSpPr>
            <a:spLocks noGrp="1"/>
          </p:cNvSpPr>
          <p:nvPr>
            <p:ph idx="1"/>
          </p:nvPr>
        </p:nvSpPr>
        <p:spPr>
          <a:xfrm>
            <a:off x="2238375" y="1571625"/>
            <a:ext cx="8143875" cy="4786313"/>
          </a:xfrm>
        </p:spPr>
        <p:txBody>
          <a:bodyPr vert="horz" wrap="square" lIns="91440" tIns="45720" rIns="91440" bIns="45720" anchor="t" anchorCtr="0"/>
          <a:p>
            <a:pPr marL="514350" indent="-514350">
              <a:buFont typeface="Wingdings" panose="05000000000000000000" pitchFamily="2" charset="2"/>
              <a:buNone/>
            </a:pPr>
            <a:r>
              <a:rPr kumimoji="1" lang="en-US" altLang="zh-CN" dirty="0">
                <a:latin typeface="+mn-lt"/>
                <a:ea typeface="+mn-ea"/>
                <a:cs typeface="+mn-cs"/>
              </a:rPr>
              <a:t>5. strcmp</a:t>
            </a:r>
            <a:r>
              <a:rPr kumimoji="1" lang="zh-CN" altLang="zh-CN" dirty="0">
                <a:latin typeface="+mn-lt"/>
                <a:ea typeface="+mn-ea"/>
                <a:cs typeface="+mn-cs"/>
              </a:rPr>
              <a:t>函数</a:t>
            </a:r>
            <a:r>
              <a:rPr kumimoji="1" lang="en-US" altLang="zh-CN" dirty="0">
                <a:latin typeface="+mn-lt"/>
                <a:ea typeface="+mn-ea"/>
                <a:cs typeface="+mn-cs"/>
              </a:rPr>
              <a:t>----</a:t>
            </a:r>
            <a:r>
              <a:rPr kumimoji="1" lang="zh-CN" altLang="zh-CN" dirty="0">
                <a:latin typeface="+mn-lt"/>
                <a:ea typeface="+mn-ea"/>
                <a:cs typeface="+mn-cs"/>
              </a:rPr>
              <a:t>字符串比较函数</a:t>
            </a:r>
            <a:endParaRPr kumimoji="1" lang="en-US" altLang="zh-CN" dirty="0">
              <a:latin typeface="+mn-lt"/>
              <a:ea typeface="+mn-ea"/>
              <a:cs typeface="+mn-cs"/>
            </a:endParaRPr>
          </a:p>
          <a:p>
            <a:pPr marL="514350" indent="-514350"/>
            <a:r>
              <a:rPr kumimoji="1" lang="zh-CN" altLang="zh-CN" dirty="0">
                <a:latin typeface="+mn-lt"/>
                <a:ea typeface="+mn-ea"/>
                <a:cs typeface="+mn-cs"/>
              </a:rPr>
              <a:t>其一般形式为</a:t>
            </a:r>
            <a:endParaRPr kumimoji="1" lang="zh-CN" altLang="zh-CN" dirty="0">
              <a:latin typeface="+mn-lt"/>
              <a:ea typeface="+mn-ea"/>
              <a:cs typeface="+mn-cs"/>
            </a:endParaRPr>
          </a:p>
          <a:p>
            <a:pPr marL="514350" indent="-514350">
              <a:buFont typeface="Wingdings" panose="05000000000000000000" pitchFamily="2" charset="2"/>
              <a:buNone/>
            </a:pPr>
            <a:r>
              <a:rPr kumimoji="1" lang="en-US" altLang="zh-CN" dirty="0">
                <a:latin typeface="+mn-lt"/>
                <a:ea typeface="+mn-ea"/>
                <a:cs typeface="+mn-cs"/>
              </a:rPr>
              <a:t>     strcmp(</a:t>
            </a:r>
            <a:r>
              <a:rPr kumimoji="1" lang="zh-CN" altLang="zh-CN" dirty="0">
                <a:latin typeface="+mn-lt"/>
                <a:ea typeface="+mn-ea"/>
                <a:cs typeface="+mn-cs"/>
              </a:rPr>
              <a:t>字符串</a:t>
            </a:r>
            <a:r>
              <a:rPr kumimoji="1" lang="en-US" altLang="zh-CN" dirty="0">
                <a:latin typeface="+mn-lt"/>
                <a:ea typeface="+mn-ea"/>
                <a:cs typeface="+mn-cs"/>
              </a:rPr>
              <a:t>1</a:t>
            </a:r>
            <a:r>
              <a:rPr kumimoji="1" lang="zh-CN" altLang="zh-CN" dirty="0">
                <a:latin typeface="+mn-lt"/>
                <a:ea typeface="+mn-ea"/>
                <a:cs typeface="+mn-cs"/>
              </a:rPr>
              <a:t>，字符串</a:t>
            </a:r>
            <a:r>
              <a:rPr kumimoji="1" lang="en-US" altLang="zh-CN" dirty="0">
                <a:latin typeface="+mn-lt"/>
                <a:ea typeface="+mn-ea"/>
                <a:cs typeface="+mn-cs"/>
              </a:rPr>
              <a:t>2)</a:t>
            </a:r>
            <a:endParaRPr kumimoji="1" lang="en-US" altLang="zh-CN" dirty="0">
              <a:latin typeface="+mn-lt"/>
              <a:ea typeface="+mn-ea"/>
              <a:cs typeface="+mn-cs"/>
            </a:endParaRPr>
          </a:p>
          <a:p>
            <a:pPr marL="514350" indent="-514350"/>
            <a:r>
              <a:rPr kumimoji="1" lang="zh-CN" altLang="zh-CN" dirty="0">
                <a:latin typeface="+mn-lt"/>
                <a:ea typeface="+mn-ea"/>
                <a:cs typeface="+mn-cs"/>
              </a:rPr>
              <a:t>作用是比较字符串</a:t>
            </a:r>
            <a:r>
              <a:rPr kumimoji="1" lang="en-US" altLang="zh-CN" dirty="0">
                <a:latin typeface="+mn-lt"/>
                <a:ea typeface="+mn-ea"/>
                <a:cs typeface="+mn-cs"/>
              </a:rPr>
              <a:t>1</a:t>
            </a:r>
            <a:r>
              <a:rPr kumimoji="1" lang="zh-CN" altLang="zh-CN" dirty="0">
                <a:latin typeface="+mn-lt"/>
                <a:ea typeface="+mn-ea"/>
                <a:cs typeface="+mn-cs"/>
              </a:rPr>
              <a:t>和字符串</a:t>
            </a:r>
            <a:r>
              <a:rPr kumimoji="1" lang="en-US" altLang="zh-CN" dirty="0">
                <a:latin typeface="+mn-lt"/>
                <a:ea typeface="+mn-ea"/>
                <a:cs typeface="+mn-cs"/>
              </a:rPr>
              <a:t>2</a:t>
            </a:r>
            <a:endParaRPr kumimoji="1" lang="en-US" altLang="zh-CN" dirty="0">
              <a:latin typeface="+mn-lt"/>
              <a:ea typeface="+mn-ea"/>
              <a:cs typeface="+mn-cs"/>
            </a:endParaRPr>
          </a:p>
          <a:p>
            <a:pPr marL="514350" indent="-514350"/>
            <a:r>
              <a:rPr kumimoji="1" lang="en-US" altLang="zh-CN" dirty="0">
                <a:latin typeface="+mn-lt"/>
                <a:ea typeface="+mn-ea"/>
                <a:cs typeface="+mn-cs"/>
              </a:rPr>
              <a:t>strcmp(str1,str2);</a:t>
            </a:r>
            <a:endParaRPr kumimoji="1" lang="zh-CN" altLang="zh-CN" dirty="0">
              <a:latin typeface="+mn-lt"/>
              <a:ea typeface="+mn-ea"/>
              <a:cs typeface="+mn-cs"/>
            </a:endParaRPr>
          </a:p>
          <a:p>
            <a:pPr marL="514350" indent="-514350"/>
            <a:r>
              <a:rPr kumimoji="1" lang="en-US" altLang="zh-CN" dirty="0">
                <a:latin typeface="+mn-lt"/>
                <a:ea typeface="+mn-ea"/>
                <a:cs typeface="+mn-cs"/>
              </a:rPr>
              <a:t>strcmp(”China”,”Korea”);</a:t>
            </a:r>
            <a:endParaRPr kumimoji="1" lang="zh-CN" altLang="zh-CN" dirty="0">
              <a:latin typeface="+mn-lt"/>
              <a:ea typeface="+mn-ea"/>
              <a:cs typeface="+mn-cs"/>
            </a:endParaRPr>
          </a:p>
          <a:p>
            <a:pPr marL="514350" indent="-514350"/>
            <a:r>
              <a:rPr kumimoji="1" lang="en-US" altLang="zh-CN" dirty="0">
                <a:latin typeface="+mn-lt"/>
                <a:ea typeface="+mn-ea"/>
                <a:cs typeface="+mn-cs"/>
              </a:rPr>
              <a:t>strcmp(str1,”Beijing”);</a:t>
            </a:r>
            <a:endParaRPr kumimoji="1" lang="en-US" altLang="zh-CN" dirty="0">
              <a:latin typeface="+mn-lt"/>
              <a:ea typeface="+mn-ea"/>
              <a:cs typeface="+mn-cs"/>
            </a:endParaRPr>
          </a:p>
        </p:txBody>
      </p:sp>
      <p:sp>
        <p:nvSpPr>
          <p:cNvPr id="5" name="Rectangle 2"/>
          <p:cNvSpPr>
            <a:spLocks noGrp="1" noChangeArrowheads="1"/>
          </p:cNvSpPr>
          <p:nvPr>
            <p:ph type="title"/>
          </p:nvPr>
        </p:nvSpPr>
        <p:spPr>
          <a:xfrm>
            <a:off x="1809750" y="629444"/>
            <a:ext cx="8643938"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6.3.6 </a:t>
            </a:r>
            <a:r>
              <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善于使用</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字符串处理函数</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76804"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6805"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pic>
        <p:nvPicPr>
          <p:cNvPr id="76806" name="图片 5"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9">
                                            <p:txEl>
                                              <p:charRg st="23" end="30"/>
                                            </p:txEl>
                                          </p:spTgt>
                                        </p:tgtEl>
                                        <p:attrNameLst>
                                          <p:attrName>style.visibility</p:attrName>
                                        </p:attrNameLst>
                                      </p:cBhvr>
                                      <p:to>
                                        <p:strVal val="visible"/>
                                      </p:to>
                                    </p:set>
                                    <p:animEffect transition="in" filter="blinds(horizontal)">
                                      <p:cBhvr>
                                        <p:cTn id="7" dur="500"/>
                                        <p:tgtEl>
                                          <p:spTgt spid="9219">
                                            <p:txEl>
                                              <p:charRg st="23" end="3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9219">
                                            <p:txEl>
                                              <p:charRg st="30" end="53"/>
                                            </p:txEl>
                                          </p:spTgt>
                                        </p:tgtEl>
                                        <p:attrNameLst>
                                          <p:attrName>style.visibility</p:attrName>
                                        </p:attrNameLst>
                                      </p:cBhvr>
                                      <p:to>
                                        <p:strVal val="visible"/>
                                      </p:to>
                                    </p:set>
                                    <p:animEffect transition="in" filter="blinds(horizontal)">
                                      <p:cBhvr>
                                        <p:cTn id="10" dur="500"/>
                                        <p:tgtEl>
                                          <p:spTgt spid="9219">
                                            <p:txEl>
                                              <p:charRg st="30" end="5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9219">
                                            <p:txEl>
                                              <p:charRg st="53" end="68"/>
                                            </p:txEl>
                                          </p:spTgt>
                                        </p:tgtEl>
                                        <p:attrNameLst>
                                          <p:attrName>style.visibility</p:attrName>
                                        </p:attrNameLst>
                                      </p:cBhvr>
                                      <p:to>
                                        <p:strVal val="visible"/>
                                      </p:to>
                                    </p:set>
                                    <p:animEffect transition="in" filter="blinds(horizontal)">
                                      <p:cBhvr>
                                        <p:cTn id="15" dur="500"/>
                                        <p:tgtEl>
                                          <p:spTgt spid="9219">
                                            <p:txEl>
                                              <p:charRg st="53" end="68"/>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9219">
                                            <p:txEl>
                                              <p:charRg st="68" end="87"/>
                                            </p:txEl>
                                          </p:spTgt>
                                        </p:tgtEl>
                                        <p:attrNameLst>
                                          <p:attrName>style.visibility</p:attrName>
                                        </p:attrNameLst>
                                      </p:cBhvr>
                                      <p:to>
                                        <p:strVal val="visible"/>
                                      </p:to>
                                    </p:set>
                                    <p:animEffect transition="in" filter="blinds(horizontal)">
                                      <p:cBhvr>
                                        <p:cTn id="20" dur="500"/>
                                        <p:tgtEl>
                                          <p:spTgt spid="9219">
                                            <p:txEl>
                                              <p:charRg st="68" end="87"/>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9219">
                                            <p:txEl>
                                              <p:charRg st="87" end="112"/>
                                            </p:txEl>
                                          </p:spTgt>
                                        </p:tgtEl>
                                        <p:attrNameLst>
                                          <p:attrName>style.visibility</p:attrName>
                                        </p:attrNameLst>
                                      </p:cBhvr>
                                      <p:to>
                                        <p:strVal val="visible"/>
                                      </p:to>
                                    </p:set>
                                    <p:animEffect transition="in" filter="blinds(horizontal)">
                                      <p:cBhvr>
                                        <p:cTn id="23" dur="500"/>
                                        <p:tgtEl>
                                          <p:spTgt spid="9219">
                                            <p:txEl>
                                              <p:charRg st="87" end="112"/>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9219">
                                            <p:txEl>
                                              <p:charRg st="112" end="136"/>
                                            </p:txEl>
                                          </p:spTgt>
                                        </p:tgtEl>
                                        <p:attrNameLst>
                                          <p:attrName>style.visibility</p:attrName>
                                        </p:attrNameLst>
                                      </p:cBhvr>
                                      <p:to>
                                        <p:strVal val="visible"/>
                                      </p:to>
                                    </p:set>
                                    <p:animEffect transition="in" filter="blinds(horizontal)">
                                      <p:cBhvr>
                                        <p:cTn id="26" dur="500"/>
                                        <p:tgtEl>
                                          <p:spTgt spid="9219">
                                            <p:txEl>
                                              <p:charRg st="112" end="13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Rectangle 3"/>
          <p:cNvSpPr>
            <a:spLocks noGrp="1" noChangeArrowheads="1"/>
          </p:cNvSpPr>
          <p:nvPr>
            <p:ph idx="1"/>
          </p:nvPr>
        </p:nvSpPr>
        <p:spPr>
          <a:xfrm>
            <a:off x="2238375" y="1571625"/>
            <a:ext cx="8143875" cy="4786313"/>
          </a:xfrm>
        </p:spPr>
        <p:txBody>
          <a:bodyPr vert="horz" wrap="square" lIns="91440" tIns="45720" rIns="91440" bIns="45720" numCol="1" anchor="t" anchorCtr="0" compatLnSpc="1"/>
          <a:lstStyle/>
          <a:p>
            <a:pPr marL="514350" marR="0" lvl="0" indent="-514350" algn="l" defTabSz="914400" rtl="0" eaLnBrk="0" fontAlgn="base" latinLnBrk="0" hangingPunct="0">
              <a:lnSpc>
                <a:spcPct val="120000"/>
              </a:lnSpc>
              <a:spcBef>
                <a:spcPct val="20000"/>
              </a:spcBef>
              <a:spcAft>
                <a:spcPct val="0"/>
              </a:spcAft>
              <a:buClrTx/>
              <a:buSzTx/>
              <a:buFont typeface="Wingdings" panose="05000000000000000000" pitchFamily="2" charset="2"/>
              <a:buNone/>
              <a:defRPr/>
            </a:pPr>
            <a:r>
              <a:rPr kumimoji="1" lang="en-US" altLang="zh-CN" sz="3200" b="1" i="0" u="none" strike="noStrike" kern="0" cap="none" spc="0" normalizeH="0" baseline="0" noProof="0" dirty="0" smtClean="0">
                <a:ln>
                  <a:noFill/>
                </a:ln>
                <a:solidFill>
                  <a:schemeClr val="tx1"/>
                </a:solidFill>
                <a:effectLst/>
                <a:uLnTx/>
                <a:uFillTx/>
                <a:latin typeface="+mn-lt"/>
                <a:ea typeface="+mn-ea"/>
                <a:cs typeface="+mn-cs"/>
              </a:rPr>
              <a:t>5. </a:t>
            </a:r>
            <a:r>
              <a:rPr kumimoji="1" lang="en-US" altLang="zh-CN" sz="3200" b="1" i="0" u="none" strike="noStrike" kern="0" cap="none" spc="0" normalizeH="0" baseline="0" noProof="0" dirty="0" err="1" smtClean="0">
                <a:ln>
                  <a:noFill/>
                </a:ln>
                <a:solidFill>
                  <a:schemeClr val="tx1"/>
                </a:solidFill>
                <a:effectLst/>
                <a:uLnTx/>
                <a:uFillTx/>
                <a:latin typeface="+mn-lt"/>
                <a:ea typeface="+mn-ea"/>
                <a:cs typeface="+mn-cs"/>
              </a:rPr>
              <a:t>strcmp</a:t>
            </a:r>
            <a:r>
              <a:rPr kumimoji="1" lang="zh-CN" altLang="zh-CN" sz="3200" b="1" i="0" u="none" strike="noStrike" kern="0" cap="none" spc="0" normalizeH="0" baseline="0" noProof="0" dirty="0" smtClean="0">
                <a:ln>
                  <a:noFill/>
                </a:ln>
                <a:solidFill>
                  <a:schemeClr val="tx1"/>
                </a:solidFill>
                <a:effectLst/>
                <a:uLnTx/>
                <a:uFillTx/>
                <a:latin typeface="+mn-lt"/>
                <a:ea typeface="+mn-ea"/>
                <a:cs typeface="+mn-cs"/>
              </a:rPr>
              <a:t>函数</a:t>
            </a:r>
            <a:r>
              <a:rPr kumimoji="1" lang="en-US" altLang="zh-CN" sz="3200" b="1" i="0" u="none" strike="noStrike" kern="0" cap="none" spc="0" normalizeH="0" baseline="0" noProof="0" dirty="0" smtClean="0">
                <a:ln>
                  <a:noFill/>
                </a:ln>
                <a:solidFill>
                  <a:schemeClr val="tx1"/>
                </a:solidFill>
                <a:effectLst/>
                <a:uLnTx/>
                <a:uFillTx/>
                <a:latin typeface="+mn-lt"/>
                <a:ea typeface="+mn-ea"/>
                <a:cs typeface="+mn-cs"/>
              </a:rPr>
              <a:t>----</a:t>
            </a:r>
            <a:r>
              <a:rPr kumimoji="1" lang="zh-CN" altLang="zh-CN" sz="3200" b="1" i="0" u="none" strike="noStrike" kern="0" cap="none" spc="0" normalizeH="0" baseline="0" noProof="0" dirty="0" smtClean="0">
                <a:ln>
                  <a:noFill/>
                </a:ln>
                <a:solidFill>
                  <a:schemeClr val="tx1"/>
                </a:solidFill>
                <a:effectLst/>
                <a:uLnTx/>
                <a:uFillTx/>
                <a:latin typeface="+mn-lt"/>
                <a:ea typeface="+mn-ea"/>
                <a:cs typeface="+mn-cs"/>
              </a:rPr>
              <a:t>字符串比较函数</a:t>
            </a:r>
            <a:endParaRPr kumimoji="1" lang="en-US" altLang="zh-CN" sz="3200" b="1"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20000"/>
              </a:lnSpc>
              <a:spcBef>
                <a:spcPct val="20000"/>
              </a:spcBef>
              <a:spcAft>
                <a:spcPct val="0"/>
              </a:spcAft>
              <a:buClrTx/>
              <a:buSzTx/>
              <a:buFont typeface="Wingdings" panose="05000000000000000000" pitchFamily="2" charset="2"/>
              <a:buChar char="Ø"/>
              <a:defRPr/>
            </a:pPr>
            <a:r>
              <a:rPr kumimoji="1" lang="zh-CN" altLang="zh-CN" sz="3200" b="1" i="0" u="none" strike="noStrike" kern="0" cap="none" spc="0" normalizeH="0" baseline="0" noProof="0" dirty="0" smtClean="0">
                <a:ln>
                  <a:noFill/>
                </a:ln>
                <a:solidFill>
                  <a:schemeClr val="tx1"/>
                </a:solidFill>
                <a:effectLst/>
                <a:uLnTx/>
                <a:uFillTx/>
                <a:latin typeface="+mn-lt"/>
                <a:ea typeface="+mn-ea"/>
                <a:cs typeface="+mn-cs"/>
              </a:rPr>
              <a:t>字符串比较的规则是：将两个字符串自左至右逐个字符相比，直到出现不同的字符或遇到</a:t>
            </a:r>
            <a:r>
              <a:rPr kumimoji="1" lang="en-US" altLang="zh-CN" sz="3200" b="1" i="0" u="none" strike="noStrike" kern="0" cap="none" spc="0" normalizeH="0" baseline="0" noProof="0" dirty="0" smtClean="0">
                <a:ln>
                  <a:noFill/>
                </a:ln>
                <a:solidFill>
                  <a:schemeClr val="tx1"/>
                </a:solidFill>
                <a:effectLst/>
                <a:uLnTx/>
                <a:uFillTx/>
                <a:latin typeface="+mn-lt"/>
                <a:ea typeface="+mn-ea"/>
                <a:cs typeface="+mn-cs"/>
              </a:rPr>
              <a:t>’\0’</a:t>
            </a:r>
            <a:r>
              <a:rPr kumimoji="1" lang="zh-CN" altLang="zh-CN" sz="3200" b="1" i="0" u="none" strike="noStrike" kern="0" cap="none" spc="0" normalizeH="0" baseline="0" noProof="0" dirty="0" smtClean="0">
                <a:ln>
                  <a:noFill/>
                </a:ln>
                <a:solidFill>
                  <a:schemeClr val="tx1"/>
                </a:solidFill>
                <a:effectLst/>
                <a:uLnTx/>
                <a:uFillTx/>
                <a:latin typeface="+mn-lt"/>
                <a:ea typeface="+mn-ea"/>
                <a:cs typeface="+mn-cs"/>
              </a:rPr>
              <a:t>为止</a:t>
            </a:r>
            <a:endParaRPr kumimoji="1" lang="zh-CN" altLang="zh-CN" sz="3200" b="1"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20000"/>
              </a:lnSpc>
              <a:spcBef>
                <a:spcPct val="20000"/>
              </a:spcBef>
              <a:spcAft>
                <a:spcPct val="0"/>
              </a:spcAft>
              <a:buClrTx/>
              <a:buSzTx/>
              <a:buFont typeface="Wingdings" panose="05000000000000000000" pitchFamily="2" charset="2"/>
              <a:buChar char="Ø"/>
              <a:defRPr/>
            </a:pPr>
            <a:r>
              <a:rPr kumimoji="1" lang="zh-CN" altLang="zh-CN" sz="3200" b="1" i="0" u="none" strike="noStrike" kern="0" cap="none" spc="0" normalizeH="0" baseline="0" noProof="0" dirty="0" smtClean="0">
                <a:ln>
                  <a:noFill/>
                </a:ln>
                <a:solidFill>
                  <a:schemeClr val="tx1"/>
                </a:solidFill>
                <a:effectLst/>
                <a:uLnTx/>
                <a:uFillTx/>
                <a:latin typeface="+mn-lt"/>
                <a:ea typeface="+mn-ea"/>
                <a:cs typeface="+mn-cs"/>
              </a:rPr>
              <a:t>如全部字符相同，认为两个字符串相等</a:t>
            </a:r>
            <a:endParaRPr kumimoji="1" lang="zh-CN" altLang="zh-CN" sz="3200" b="1"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20000"/>
              </a:lnSpc>
              <a:spcBef>
                <a:spcPct val="20000"/>
              </a:spcBef>
              <a:spcAft>
                <a:spcPct val="0"/>
              </a:spcAft>
              <a:buClrTx/>
              <a:buSzTx/>
              <a:buFont typeface="Wingdings" panose="05000000000000000000" pitchFamily="2" charset="2"/>
              <a:buChar char="Ø"/>
              <a:defRPr/>
            </a:pPr>
            <a:r>
              <a:rPr kumimoji="1" lang="zh-CN" altLang="zh-CN" sz="3200" b="1" i="0" u="none" strike="noStrike" kern="0" cap="none" spc="0" normalizeH="0" baseline="0" noProof="0" dirty="0" smtClean="0">
                <a:ln>
                  <a:noFill/>
                </a:ln>
                <a:solidFill>
                  <a:schemeClr val="tx1"/>
                </a:solidFill>
                <a:effectLst/>
                <a:uLnTx/>
                <a:uFillTx/>
                <a:latin typeface="+mn-lt"/>
                <a:ea typeface="+mn-ea"/>
                <a:cs typeface="+mn-cs"/>
              </a:rPr>
              <a:t>若出现不相同的字符，则以第一对不相同的字符的比较结果为准</a:t>
            </a:r>
            <a:endParaRPr kumimoji="1" lang="en-US" altLang="zh-CN" sz="3200" b="1" i="0" u="none" strike="noStrike" kern="0" cap="none" spc="0" normalizeH="0" baseline="0" noProof="0" dirty="0" smtClean="0">
              <a:ln>
                <a:noFill/>
              </a:ln>
              <a:solidFill>
                <a:schemeClr val="tx1"/>
              </a:solidFill>
              <a:effectLst/>
              <a:uLnTx/>
              <a:uFillTx/>
              <a:latin typeface="+mn-lt"/>
              <a:ea typeface="+mn-ea"/>
              <a:cs typeface="+mn-cs"/>
            </a:endParaRPr>
          </a:p>
        </p:txBody>
      </p:sp>
      <p:sp>
        <p:nvSpPr>
          <p:cNvPr id="5" name="Rectangle 2"/>
          <p:cNvSpPr>
            <a:spLocks noGrp="1" noChangeArrowheads="1"/>
          </p:cNvSpPr>
          <p:nvPr>
            <p:ph type="title"/>
          </p:nvPr>
        </p:nvSpPr>
        <p:spPr>
          <a:xfrm>
            <a:off x="1809750" y="629444"/>
            <a:ext cx="8643938"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6.3.6 </a:t>
            </a:r>
            <a:r>
              <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善于使用</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字符串处理函数</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77828"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7829"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pic>
        <p:nvPicPr>
          <p:cNvPr id="77830" name="图片 5"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9">
                                            <p:txEl>
                                              <p:charRg st="23" end="69"/>
                                            </p:txEl>
                                          </p:spTgt>
                                        </p:tgtEl>
                                        <p:attrNameLst>
                                          <p:attrName>style.visibility</p:attrName>
                                        </p:attrNameLst>
                                      </p:cBhvr>
                                      <p:to>
                                        <p:strVal val="visible"/>
                                      </p:to>
                                    </p:set>
                                    <p:animEffect transition="in" filter="blinds(horizontal)">
                                      <p:cBhvr>
                                        <p:cTn id="7" dur="500"/>
                                        <p:tgtEl>
                                          <p:spTgt spid="9219">
                                            <p:txEl>
                                              <p:charRg st="23" end="69"/>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219">
                                            <p:txEl>
                                              <p:charRg st="69" end="87"/>
                                            </p:txEl>
                                          </p:spTgt>
                                        </p:tgtEl>
                                        <p:attrNameLst>
                                          <p:attrName>style.visibility</p:attrName>
                                        </p:attrNameLst>
                                      </p:cBhvr>
                                      <p:to>
                                        <p:strVal val="visible"/>
                                      </p:to>
                                    </p:set>
                                    <p:animEffect transition="in" filter="blinds(horizontal)">
                                      <p:cBhvr>
                                        <p:cTn id="12" dur="500"/>
                                        <p:tgtEl>
                                          <p:spTgt spid="9219">
                                            <p:txEl>
                                              <p:charRg st="69" end="8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219">
                                            <p:txEl>
                                              <p:charRg st="87" end="116"/>
                                            </p:txEl>
                                          </p:spTgt>
                                        </p:tgtEl>
                                        <p:attrNameLst>
                                          <p:attrName>style.visibility</p:attrName>
                                        </p:attrNameLst>
                                      </p:cBhvr>
                                      <p:to>
                                        <p:strVal val="visible"/>
                                      </p:to>
                                    </p:set>
                                    <p:animEffect transition="in" filter="blinds(horizontal)">
                                      <p:cBhvr>
                                        <p:cTn id="17" dur="500"/>
                                        <p:tgtEl>
                                          <p:spTgt spid="9219">
                                            <p:txEl>
                                              <p:charRg st="87" end="11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6" name="Rectangle 3"/>
          <p:cNvSpPr>
            <a:spLocks noGrp="1"/>
          </p:cNvSpPr>
          <p:nvPr>
            <p:ph idx="1"/>
          </p:nvPr>
        </p:nvSpPr>
        <p:spPr>
          <a:xfrm>
            <a:off x="2238375" y="1571625"/>
            <a:ext cx="8143875" cy="4786313"/>
          </a:xfrm>
        </p:spPr>
        <p:txBody>
          <a:bodyPr vert="horz" wrap="square" lIns="91440" tIns="45720" rIns="91440" bIns="45720" anchor="t" anchorCtr="0"/>
          <a:p>
            <a:pPr marL="514350" indent="-514350">
              <a:buFont typeface="Wingdings" panose="05000000000000000000" pitchFamily="2" charset="2"/>
              <a:buNone/>
            </a:pPr>
            <a:r>
              <a:rPr kumimoji="1" lang="en-US" altLang="zh-CN" dirty="0">
                <a:latin typeface="+mn-lt"/>
                <a:ea typeface="+mn-ea"/>
                <a:cs typeface="+mn-cs"/>
              </a:rPr>
              <a:t>5. strcmp</a:t>
            </a:r>
            <a:r>
              <a:rPr kumimoji="1" lang="zh-CN" altLang="zh-CN" dirty="0">
                <a:latin typeface="+mn-lt"/>
                <a:ea typeface="+mn-ea"/>
                <a:cs typeface="+mn-cs"/>
              </a:rPr>
              <a:t>函数</a:t>
            </a:r>
            <a:r>
              <a:rPr kumimoji="1" lang="en-US" altLang="zh-CN" dirty="0">
                <a:latin typeface="+mn-lt"/>
                <a:ea typeface="+mn-ea"/>
                <a:cs typeface="+mn-cs"/>
              </a:rPr>
              <a:t>----</a:t>
            </a:r>
            <a:r>
              <a:rPr kumimoji="1" lang="zh-CN" altLang="zh-CN" dirty="0">
                <a:latin typeface="+mn-lt"/>
                <a:ea typeface="+mn-ea"/>
                <a:cs typeface="+mn-cs"/>
              </a:rPr>
              <a:t>字符串比较函数</a:t>
            </a:r>
            <a:endParaRPr kumimoji="1" lang="en-US" altLang="zh-CN" dirty="0">
              <a:latin typeface="+mn-lt"/>
              <a:ea typeface="+mn-ea"/>
              <a:cs typeface="+mn-cs"/>
            </a:endParaRPr>
          </a:p>
          <a:p>
            <a:pPr marL="514350" indent="-514350">
              <a:buFont typeface="Wingdings" panose="05000000000000000000" pitchFamily="2" charset="2"/>
              <a:buNone/>
            </a:pPr>
            <a:r>
              <a:rPr kumimoji="1" lang="en-US" altLang="zh-CN" dirty="0">
                <a:latin typeface="+mn-lt"/>
                <a:ea typeface="+mn-ea"/>
                <a:cs typeface="+mn-cs"/>
              </a:rPr>
              <a:t>   ”A”&lt;”B”           ”a”&gt;”A”</a:t>
            </a:r>
            <a:endParaRPr kumimoji="1" lang="en-US" altLang="zh-CN" dirty="0">
              <a:latin typeface="+mn-lt"/>
              <a:ea typeface="+mn-ea"/>
              <a:cs typeface="+mn-cs"/>
            </a:endParaRPr>
          </a:p>
          <a:p>
            <a:pPr marL="514350" indent="-514350">
              <a:buFont typeface="Wingdings" panose="05000000000000000000" pitchFamily="2" charset="2"/>
              <a:buNone/>
            </a:pPr>
            <a:r>
              <a:rPr kumimoji="1" lang="en-US" altLang="zh-CN" dirty="0">
                <a:latin typeface="+mn-lt"/>
                <a:ea typeface="+mn-ea"/>
                <a:cs typeface="+mn-cs"/>
              </a:rPr>
              <a:t>   ”computer”&gt;”compare”</a:t>
            </a:r>
            <a:endParaRPr kumimoji="1" lang="en-US" altLang="zh-CN" dirty="0">
              <a:latin typeface="+mn-lt"/>
              <a:ea typeface="+mn-ea"/>
              <a:cs typeface="+mn-cs"/>
            </a:endParaRPr>
          </a:p>
          <a:p>
            <a:pPr marL="514350" indent="-514350">
              <a:buFont typeface="Wingdings" panose="05000000000000000000" pitchFamily="2" charset="2"/>
              <a:buNone/>
            </a:pPr>
            <a:r>
              <a:rPr kumimoji="1" lang="en-US" altLang="zh-CN" dirty="0">
                <a:latin typeface="+mn-lt"/>
                <a:ea typeface="+mn-ea"/>
                <a:cs typeface="+mn-cs"/>
              </a:rPr>
              <a:t>   ”these”&gt;”that”   ”1A”&gt;”$20”</a:t>
            </a:r>
            <a:endParaRPr kumimoji="1" lang="en-US" altLang="zh-CN" dirty="0">
              <a:latin typeface="+mn-lt"/>
              <a:ea typeface="+mn-ea"/>
              <a:cs typeface="+mn-cs"/>
            </a:endParaRPr>
          </a:p>
          <a:p>
            <a:pPr marL="514350" indent="-514350">
              <a:buFont typeface="Wingdings" panose="05000000000000000000" pitchFamily="2" charset="2"/>
              <a:buNone/>
            </a:pPr>
            <a:r>
              <a:rPr kumimoji="1" lang="en-US" altLang="zh-CN" dirty="0">
                <a:latin typeface="+mn-lt"/>
                <a:ea typeface="+mn-ea"/>
                <a:cs typeface="+mn-cs"/>
              </a:rPr>
              <a:t>   ”CHINA”&gt;”CANADA”</a:t>
            </a:r>
            <a:endParaRPr kumimoji="1" lang="en-US" altLang="zh-CN" dirty="0">
              <a:latin typeface="+mn-lt"/>
              <a:ea typeface="+mn-ea"/>
              <a:cs typeface="+mn-cs"/>
            </a:endParaRPr>
          </a:p>
          <a:p>
            <a:pPr marL="514350" indent="-514350">
              <a:buFont typeface="Wingdings" panose="05000000000000000000" pitchFamily="2" charset="2"/>
              <a:buNone/>
            </a:pPr>
            <a:r>
              <a:rPr kumimoji="1" lang="en-US" altLang="zh-CN" dirty="0">
                <a:latin typeface="+mn-lt"/>
                <a:ea typeface="+mn-ea"/>
                <a:cs typeface="+mn-cs"/>
              </a:rPr>
              <a:t>   ”DOG”&lt;”cat”</a:t>
            </a:r>
            <a:endParaRPr kumimoji="1" lang="en-US" altLang="zh-CN" dirty="0">
              <a:latin typeface="+mn-lt"/>
              <a:ea typeface="+mn-ea"/>
              <a:cs typeface="+mn-cs"/>
            </a:endParaRPr>
          </a:p>
          <a:p>
            <a:pPr marL="514350" indent="-514350">
              <a:buFont typeface="Wingdings" panose="05000000000000000000" pitchFamily="2" charset="2"/>
              <a:buNone/>
            </a:pPr>
            <a:r>
              <a:rPr kumimoji="1" lang="en-US" altLang="zh-CN" dirty="0">
                <a:latin typeface="+mn-lt"/>
                <a:ea typeface="+mn-ea"/>
                <a:cs typeface="+mn-cs"/>
              </a:rPr>
              <a:t>   ”Tsinghua”&gt;”TSINGHUA”</a:t>
            </a:r>
            <a:endParaRPr kumimoji="1" lang="en-US" altLang="zh-CN" dirty="0">
              <a:latin typeface="+mn-lt"/>
              <a:ea typeface="+mn-ea"/>
              <a:cs typeface="+mn-cs"/>
            </a:endParaRPr>
          </a:p>
        </p:txBody>
      </p:sp>
      <p:sp>
        <p:nvSpPr>
          <p:cNvPr id="5" name="Rectangle 2"/>
          <p:cNvSpPr>
            <a:spLocks noGrp="1" noChangeArrowheads="1"/>
          </p:cNvSpPr>
          <p:nvPr>
            <p:ph type="title"/>
          </p:nvPr>
        </p:nvSpPr>
        <p:spPr>
          <a:xfrm>
            <a:off x="1809750" y="629444"/>
            <a:ext cx="8643938"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6.3.6 </a:t>
            </a:r>
            <a:r>
              <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善于使用</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字符串处理函数</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78852"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8853"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pic>
        <p:nvPicPr>
          <p:cNvPr id="78854" name="图片 5"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7826">
                                            <p:txEl>
                                              <p:charRg st="52" end="76"/>
                                            </p:txEl>
                                          </p:spTgt>
                                        </p:tgtEl>
                                        <p:attrNameLst>
                                          <p:attrName>style.visibility</p:attrName>
                                        </p:attrNameLst>
                                      </p:cBhvr>
                                      <p:to>
                                        <p:strVal val="visible"/>
                                      </p:to>
                                    </p:set>
                                    <p:animEffect transition="in" filter="blinds(horizontal)">
                                      <p:cBhvr>
                                        <p:cTn id="7" dur="500"/>
                                        <p:tgtEl>
                                          <p:spTgt spid="77826">
                                            <p:txEl>
                                              <p:charRg st="52" end="76"/>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7826">
                                            <p:txEl>
                                              <p:charRg st="76" end="107"/>
                                            </p:txEl>
                                          </p:spTgt>
                                        </p:tgtEl>
                                        <p:attrNameLst>
                                          <p:attrName>style.visibility</p:attrName>
                                        </p:attrNameLst>
                                      </p:cBhvr>
                                      <p:to>
                                        <p:strVal val="visible"/>
                                      </p:to>
                                    </p:set>
                                    <p:animEffect transition="in" filter="blinds(horizontal)">
                                      <p:cBhvr>
                                        <p:cTn id="12" dur="500"/>
                                        <p:tgtEl>
                                          <p:spTgt spid="77826">
                                            <p:txEl>
                                              <p:charRg st="76" end="10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7826">
                                            <p:txEl>
                                              <p:charRg st="107" end="127"/>
                                            </p:txEl>
                                          </p:spTgt>
                                        </p:tgtEl>
                                        <p:attrNameLst>
                                          <p:attrName>style.visibility</p:attrName>
                                        </p:attrNameLst>
                                      </p:cBhvr>
                                      <p:to>
                                        <p:strVal val="visible"/>
                                      </p:to>
                                    </p:set>
                                    <p:animEffect transition="in" filter="blinds(horizontal)">
                                      <p:cBhvr>
                                        <p:cTn id="17" dur="500"/>
                                        <p:tgtEl>
                                          <p:spTgt spid="77826">
                                            <p:txEl>
                                              <p:charRg st="107" end="12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7826">
                                            <p:txEl>
                                              <p:charRg st="127" end="142"/>
                                            </p:txEl>
                                          </p:spTgt>
                                        </p:tgtEl>
                                        <p:attrNameLst>
                                          <p:attrName>style.visibility</p:attrName>
                                        </p:attrNameLst>
                                      </p:cBhvr>
                                      <p:to>
                                        <p:strVal val="visible"/>
                                      </p:to>
                                    </p:set>
                                    <p:animEffect transition="in" filter="blinds(horizontal)">
                                      <p:cBhvr>
                                        <p:cTn id="22" dur="500"/>
                                        <p:tgtEl>
                                          <p:spTgt spid="77826">
                                            <p:txEl>
                                              <p:charRg st="127" end="14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7826">
                                            <p:txEl>
                                              <p:charRg st="142" end="167"/>
                                            </p:txEl>
                                          </p:spTgt>
                                        </p:tgtEl>
                                        <p:attrNameLst>
                                          <p:attrName>style.visibility</p:attrName>
                                        </p:attrNameLst>
                                      </p:cBhvr>
                                      <p:to>
                                        <p:strVal val="visible"/>
                                      </p:to>
                                    </p:set>
                                    <p:animEffect transition="in" filter="blinds(horizontal)">
                                      <p:cBhvr>
                                        <p:cTn id="27" dur="500"/>
                                        <p:tgtEl>
                                          <p:spTgt spid="77826">
                                            <p:txEl>
                                              <p:charRg st="142" end="16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Rectangle 3"/>
          <p:cNvSpPr>
            <a:spLocks noGrp="1" noChangeArrowheads="1"/>
          </p:cNvSpPr>
          <p:nvPr>
            <p:ph idx="1"/>
          </p:nvPr>
        </p:nvSpPr>
        <p:spPr>
          <a:xfrm>
            <a:off x="2238375" y="1571625"/>
            <a:ext cx="7786688" cy="4429125"/>
          </a:xfrm>
        </p:spPr>
        <p:txBody>
          <a:bodyPr vert="horz" wrap="square" lIns="91440" tIns="45720" rIns="91440" bIns="45720" numCol="1" anchor="t" anchorCtr="0" compatLnSpc="1"/>
          <a:lstStyle/>
          <a:p>
            <a:pPr marL="514350" marR="0" lvl="0" indent="-514350" algn="l" defTabSz="914400" rtl="0" eaLnBrk="0" fontAlgn="base" latinLnBrk="0" hangingPunct="0">
              <a:lnSpc>
                <a:spcPct val="120000"/>
              </a:lnSpc>
              <a:spcBef>
                <a:spcPct val="20000"/>
              </a:spcBef>
              <a:spcAft>
                <a:spcPct val="0"/>
              </a:spcAft>
              <a:buClrTx/>
              <a:buSzTx/>
              <a:buFont typeface="Wingdings" panose="05000000000000000000" pitchFamily="2" charset="2"/>
              <a:buNone/>
              <a:defRPr/>
            </a:pPr>
            <a:r>
              <a:rPr kumimoji="1" lang="en-US" altLang="zh-CN" sz="3200" b="1" i="0" u="none" strike="noStrike" kern="0" cap="none" spc="0" normalizeH="0" baseline="0" noProof="0" dirty="0" smtClean="0">
                <a:ln>
                  <a:noFill/>
                </a:ln>
                <a:solidFill>
                  <a:schemeClr val="tx1"/>
                </a:solidFill>
                <a:effectLst/>
                <a:uLnTx/>
                <a:uFillTx/>
                <a:latin typeface="+mn-lt"/>
                <a:ea typeface="+mn-ea"/>
                <a:cs typeface="+mn-cs"/>
              </a:rPr>
              <a:t>5. </a:t>
            </a:r>
            <a:r>
              <a:rPr kumimoji="1" lang="en-US" altLang="zh-CN" sz="3200" b="1" i="0" u="none" strike="noStrike" kern="0" cap="none" spc="0" normalizeH="0" baseline="0" noProof="0" dirty="0" err="1" smtClean="0">
                <a:ln>
                  <a:noFill/>
                </a:ln>
                <a:solidFill>
                  <a:schemeClr val="tx1"/>
                </a:solidFill>
                <a:effectLst/>
                <a:uLnTx/>
                <a:uFillTx/>
                <a:latin typeface="+mn-lt"/>
                <a:ea typeface="+mn-ea"/>
                <a:cs typeface="+mn-cs"/>
              </a:rPr>
              <a:t>strcmp</a:t>
            </a:r>
            <a:r>
              <a:rPr kumimoji="1" lang="zh-CN" altLang="zh-CN" sz="3200" b="1" i="0" u="none" strike="noStrike" kern="0" cap="none" spc="0" normalizeH="0" baseline="0" noProof="0" dirty="0" smtClean="0">
                <a:ln>
                  <a:noFill/>
                </a:ln>
                <a:solidFill>
                  <a:schemeClr val="tx1"/>
                </a:solidFill>
                <a:effectLst/>
                <a:uLnTx/>
                <a:uFillTx/>
                <a:latin typeface="+mn-lt"/>
                <a:ea typeface="+mn-ea"/>
                <a:cs typeface="+mn-cs"/>
              </a:rPr>
              <a:t>函数</a:t>
            </a:r>
            <a:r>
              <a:rPr kumimoji="1" lang="en-US" altLang="zh-CN" sz="3200" b="1" i="0" u="none" strike="noStrike" kern="0" cap="none" spc="0" normalizeH="0" baseline="0" noProof="0" dirty="0" smtClean="0">
                <a:ln>
                  <a:noFill/>
                </a:ln>
                <a:solidFill>
                  <a:schemeClr val="tx1"/>
                </a:solidFill>
                <a:effectLst/>
                <a:uLnTx/>
                <a:uFillTx/>
                <a:latin typeface="+mn-lt"/>
                <a:ea typeface="+mn-ea"/>
                <a:cs typeface="+mn-cs"/>
              </a:rPr>
              <a:t>----</a:t>
            </a:r>
            <a:r>
              <a:rPr kumimoji="1" lang="zh-CN" altLang="zh-CN" sz="3200" b="1" i="0" u="none" strike="noStrike" kern="0" cap="none" spc="0" normalizeH="0" baseline="0" noProof="0" dirty="0" smtClean="0">
                <a:ln>
                  <a:noFill/>
                </a:ln>
                <a:solidFill>
                  <a:schemeClr val="tx1"/>
                </a:solidFill>
                <a:effectLst/>
                <a:uLnTx/>
                <a:uFillTx/>
                <a:latin typeface="+mn-lt"/>
                <a:ea typeface="+mn-ea"/>
                <a:cs typeface="+mn-cs"/>
              </a:rPr>
              <a:t>字符串比较函数</a:t>
            </a:r>
            <a:endParaRPr kumimoji="1" lang="en-US" altLang="zh-CN" sz="3200" b="1"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20000"/>
              </a:lnSpc>
              <a:spcBef>
                <a:spcPct val="20000"/>
              </a:spcBef>
              <a:spcAft>
                <a:spcPct val="0"/>
              </a:spcAft>
              <a:buClrTx/>
              <a:buSzTx/>
              <a:buFont typeface="Wingdings" panose="05000000000000000000" pitchFamily="2" charset="2"/>
              <a:buChar char="Ø"/>
              <a:defRPr/>
            </a:pPr>
            <a:r>
              <a:rPr kumimoji="1" lang="zh-CN" altLang="zh-CN" sz="3200" b="1" i="0" u="none" strike="noStrike" kern="0" cap="none" spc="0" normalizeH="0" baseline="0" noProof="0" dirty="0" smtClean="0">
                <a:ln>
                  <a:noFill/>
                </a:ln>
                <a:solidFill>
                  <a:schemeClr val="tx1"/>
                </a:solidFill>
                <a:effectLst/>
                <a:uLnTx/>
                <a:uFillTx/>
                <a:latin typeface="+mn-lt"/>
                <a:ea typeface="+mn-ea"/>
                <a:cs typeface="+mn-cs"/>
              </a:rPr>
              <a:t>比较的结果由函数值带回</a:t>
            </a:r>
            <a:endParaRPr kumimoji="1" lang="zh-CN" altLang="zh-CN" sz="3200" b="1" i="0" u="none" strike="noStrike" kern="0" cap="none" spc="0" normalizeH="0" baseline="0" noProof="0" dirty="0" smtClean="0">
              <a:ln>
                <a:noFill/>
              </a:ln>
              <a:solidFill>
                <a:schemeClr val="tx1"/>
              </a:solidFill>
              <a:effectLst/>
              <a:uLnTx/>
              <a:uFillTx/>
              <a:latin typeface="+mn-lt"/>
              <a:ea typeface="+mn-ea"/>
              <a:cs typeface="+mn-cs"/>
            </a:endParaRPr>
          </a:p>
          <a:p>
            <a:pPr marL="742950" marR="0" lvl="1" indent="-285750" algn="l" defTabSz="914400" rtl="0" eaLnBrk="0" fontAlgn="base" latinLnBrk="0" hangingPunct="0">
              <a:lnSpc>
                <a:spcPct val="120000"/>
              </a:lnSpc>
              <a:spcBef>
                <a:spcPct val="20000"/>
              </a:spcBef>
              <a:spcAft>
                <a:spcPct val="0"/>
              </a:spcAft>
              <a:buClrTx/>
              <a:buSzTx/>
              <a:buFont typeface="Wingdings" panose="05000000000000000000" pitchFamily="2" charset="2"/>
              <a:buChar char="u"/>
              <a:defRPr/>
            </a:pPr>
            <a:r>
              <a:rPr kumimoji="1" lang="zh-CN" altLang="zh-CN" sz="2800" b="1" i="0" u="none" strike="noStrike" kern="0" cap="none" spc="0" normalizeH="0" baseline="0" noProof="0" dirty="0" smtClean="0">
                <a:ln>
                  <a:noFill/>
                </a:ln>
                <a:solidFill>
                  <a:schemeClr val="tx1"/>
                </a:solidFill>
                <a:effectLst/>
                <a:uLnTx/>
                <a:uFillTx/>
                <a:latin typeface="+mn-lt"/>
                <a:ea typeface="+mn-ea"/>
              </a:rPr>
              <a:t>如果字符串</a:t>
            </a:r>
            <a:r>
              <a:rPr kumimoji="1" lang="en-US" altLang="zh-CN" sz="2800" b="1" i="0" u="none" strike="noStrike" kern="0" cap="none" spc="0" normalizeH="0" baseline="0" noProof="0" dirty="0" smtClean="0">
                <a:ln>
                  <a:noFill/>
                </a:ln>
                <a:solidFill>
                  <a:schemeClr val="tx1"/>
                </a:solidFill>
                <a:effectLst/>
                <a:uLnTx/>
                <a:uFillTx/>
                <a:latin typeface="+mn-lt"/>
                <a:ea typeface="+mn-ea"/>
              </a:rPr>
              <a:t>1=</a:t>
            </a:r>
            <a:r>
              <a:rPr kumimoji="1" lang="zh-CN" altLang="zh-CN" sz="2800" b="1" i="0" u="none" strike="noStrike" kern="0" cap="none" spc="0" normalizeH="0" baseline="0" noProof="0" dirty="0" smtClean="0">
                <a:ln>
                  <a:noFill/>
                </a:ln>
                <a:solidFill>
                  <a:schemeClr val="tx1"/>
                </a:solidFill>
                <a:effectLst/>
                <a:uLnTx/>
                <a:uFillTx/>
                <a:latin typeface="+mn-lt"/>
                <a:ea typeface="+mn-ea"/>
              </a:rPr>
              <a:t>字符串</a:t>
            </a:r>
            <a:r>
              <a:rPr kumimoji="1" lang="en-US" altLang="zh-CN" sz="2800" b="1" i="0" u="none" strike="noStrike" kern="0" cap="none" spc="0" normalizeH="0" baseline="0" noProof="0" dirty="0" smtClean="0">
                <a:ln>
                  <a:noFill/>
                </a:ln>
                <a:solidFill>
                  <a:schemeClr val="tx1"/>
                </a:solidFill>
                <a:effectLst/>
                <a:uLnTx/>
                <a:uFillTx/>
                <a:latin typeface="+mn-lt"/>
                <a:ea typeface="+mn-ea"/>
              </a:rPr>
              <a:t>2</a:t>
            </a:r>
            <a:r>
              <a:rPr kumimoji="1" lang="zh-CN" altLang="zh-CN" sz="2800" b="1" i="0" u="none" strike="noStrike" kern="0" cap="none" spc="0" normalizeH="0" baseline="0" noProof="0" dirty="0" smtClean="0">
                <a:ln>
                  <a:noFill/>
                </a:ln>
                <a:solidFill>
                  <a:schemeClr val="tx1"/>
                </a:solidFill>
                <a:effectLst/>
                <a:uLnTx/>
                <a:uFillTx/>
                <a:latin typeface="+mn-lt"/>
                <a:ea typeface="+mn-ea"/>
              </a:rPr>
              <a:t>，则函数值为</a:t>
            </a:r>
            <a:r>
              <a:rPr kumimoji="1" lang="en-US" altLang="zh-CN" sz="2800" b="1" i="0" u="none" strike="noStrike" kern="0" cap="none" spc="0" normalizeH="0" baseline="0" noProof="0" dirty="0" smtClean="0">
                <a:ln>
                  <a:noFill/>
                </a:ln>
                <a:solidFill>
                  <a:schemeClr val="tx1"/>
                </a:solidFill>
                <a:effectLst/>
                <a:uLnTx/>
                <a:uFillTx/>
                <a:latin typeface="+mn-lt"/>
                <a:ea typeface="+mn-ea"/>
              </a:rPr>
              <a:t>0</a:t>
            </a:r>
            <a:endParaRPr kumimoji="1" lang="zh-CN" altLang="zh-CN" sz="2800" b="1" i="0" u="none" strike="noStrike" kern="0" cap="none" spc="0" normalizeH="0" baseline="0" noProof="0" dirty="0" smtClean="0">
              <a:ln>
                <a:noFill/>
              </a:ln>
              <a:solidFill>
                <a:schemeClr val="tx1"/>
              </a:solidFill>
              <a:effectLst/>
              <a:uLnTx/>
              <a:uFillTx/>
              <a:latin typeface="+mn-lt"/>
              <a:ea typeface="+mn-ea"/>
            </a:endParaRPr>
          </a:p>
          <a:p>
            <a:pPr marL="742950" marR="0" lvl="1" indent="-285750" algn="l" defTabSz="914400" rtl="0" eaLnBrk="0" fontAlgn="base" latinLnBrk="0" hangingPunct="0">
              <a:lnSpc>
                <a:spcPct val="120000"/>
              </a:lnSpc>
              <a:spcBef>
                <a:spcPct val="20000"/>
              </a:spcBef>
              <a:spcAft>
                <a:spcPct val="0"/>
              </a:spcAft>
              <a:buClrTx/>
              <a:buSzTx/>
              <a:buFont typeface="Wingdings" panose="05000000000000000000" pitchFamily="2" charset="2"/>
              <a:buChar char="u"/>
              <a:defRPr/>
            </a:pPr>
            <a:r>
              <a:rPr kumimoji="1" lang="zh-CN" altLang="zh-CN" sz="2800" b="1" i="0" u="none" strike="noStrike" kern="0" cap="none" spc="0" normalizeH="0" baseline="0" noProof="0" dirty="0" smtClean="0">
                <a:ln>
                  <a:noFill/>
                </a:ln>
                <a:solidFill>
                  <a:schemeClr val="tx1"/>
                </a:solidFill>
                <a:effectLst/>
                <a:uLnTx/>
                <a:uFillTx/>
                <a:latin typeface="+mn-lt"/>
                <a:ea typeface="+mn-ea"/>
              </a:rPr>
              <a:t>如果字符串</a:t>
            </a:r>
            <a:r>
              <a:rPr kumimoji="1" lang="en-US" altLang="zh-CN" sz="2800" b="1" i="0" u="none" strike="noStrike" kern="0" cap="none" spc="0" normalizeH="0" baseline="0" noProof="0" dirty="0" smtClean="0">
                <a:ln>
                  <a:noFill/>
                </a:ln>
                <a:solidFill>
                  <a:schemeClr val="tx1"/>
                </a:solidFill>
                <a:effectLst/>
                <a:uLnTx/>
                <a:uFillTx/>
                <a:latin typeface="+mn-lt"/>
                <a:ea typeface="+mn-ea"/>
              </a:rPr>
              <a:t>1&gt;</a:t>
            </a:r>
            <a:r>
              <a:rPr kumimoji="1" lang="zh-CN" altLang="zh-CN" sz="2800" b="1" i="0" u="none" strike="noStrike" kern="0" cap="none" spc="0" normalizeH="0" baseline="0" noProof="0" dirty="0" smtClean="0">
                <a:ln>
                  <a:noFill/>
                </a:ln>
                <a:solidFill>
                  <a:schemeClr val="tx1"/>
                </a:solidFill>
                <a:effectLst/>
                <a:uLnTx/>
                <a:uFillTx/>
                <a:latin typeface="+mn-lt"/>
                <a:ea typeface="+mn-ea"/>
              </a:rPr>
              <a:t>字符串</a:t>
            </a:r>
            <a:r>
              <a:rPr kumimoji="1" lang="en-US" altLang="zh-CN" sz="2800" b="1" i="0" u="none" strike="noStrike" kern="0" cap="none" spc="0" normalizeH="0" baseline="0" noProof="0" dirty="0" smtClean="0">
                <a:ln>
                  <a:noFill/>
                </a:ln>
                <a:solidFill>
                  <a:schemeClr val="tx1"/>
                </a:solidFill>
                <a:effectLst/>
                <a:uLnTx/>
                <a:uFillTx/>
                <a:latin typeface="+mn-lt"/>
                <a:ea typeface="+mn-ea"/>
              </a:rPr>
              <a:t>2</a:t>
            </a:r>
            <a:r>
              <a:rPr kumimoji="1" lang="zh-CN" altLang="zh-CN" sz="2800" b="1" i="0" u="none" strike="noStrike" kern="0" cap="none" spc="0" normalizeH="0" baseline="0" noProof="0" dirty="0" smtClean="0">
                <a:ln>
                  <a:noFill/>
                </a:ln>
                <a:solidFill>
                  <a:schemeClr val="tx1"/>
                </a:solidFill>
                <a:effectLst/>
                <a:uLnTx/>
                <a:uFillTx/>
                <a:latin typeface="+mn-lt"/>
                <a:ea typeface="+mn-ea"/>
              </a:rPr>
              <a:t>，则函数值为一个正整数</a:t>
            </a:r>
            <a:endParaRPr kumimoji="1" lang="zh-CN" altLang="zh-CN" sz="2800" b="1" i="0" u="none" strike="noStrike" kern="0" cap="none" spc="0" normalizeH="0" baseline="0" noProof="0" dirty="0" smtClean="0">
              <a:ln>
                <a:noFill/>
              </a:ln>
              <a:solidFill>
                <a:schemeClr val="tx1"/>
              </a:solidFill>
              <a:effectLst/>
              <a:uLnTx/>
              <a:uFillTx/>
              <a:latin typeface="+mn-lt"/>
              <a:ea typeface="+mn-ea"/>
            </a:endParaRPr>
          </a:p>
          <a:p>
            <a:pPr marL="742950" marR="0" lvl="1" indent="-285750" algn="l" defTabSz="914400" rtl="0" eaLnBrk="0" fontAlgn="base" latinLnBrk="0" hangingPunct="0">
              <a:lnSpc>
                <a:spcPct val="120000"/>
              </a:lnSpc>
              <a:spcBef>
                <a:spcPct val="20000"/>
              </a:spcBef>
              <a:spcAft>
                <a:spcPct val="0"/>
              </a:spcAft>
              <a:buClrTx/>
              <a:buSzTx/>
              <a:buFont typeface="Wingdings" panose="05000000000000000000" pitchFamily="2" charset="2"/>
              <a:buChar char="u"/>
              <a:defRPr/>
            </a:pPr>
            <a:r>
              <a:rPr kumimoji="1" lang="zh-CN" altLang="zh-CN" sz="2800" b="1" i="0" u="none" strike="noStrike" kern="0" cap="none" spc="0" normalizeH="0" baseline="0" noProof="0" dirty="0" smtClean="0">
                <a:ln>
                  <a:noFill/>
                </a:ln>
                <a:solidFill>
                  <a:schemeClr val="tx1"/>
                </a:solidFill>
                <a:effectLst/>
                <a:uLnTx/>
                <a:uFillTx/>
                <a:latin typeface="+mn-lt"/>
                <a:ea typeface="+mn-ea"/>
              </a:rPr>
              <a:t>如果字符串</a:t>
            </a:r>
            <a:r>
              <a:rPr kumimoji="1" lang="en-US" altLang="zh-CN" sz="2800" b="1" i="0" u="none" strike="noStrike" kern="0" cap="none" spc="0" normalizeH="0" baseline="0" noProof="0" dirty="0" smtClean="0">
                <a:ln>
                  <a:noFill/>
                </a:ln>
                <a:solidFill>
                  <a:schemeClr val="tx1"/>
                </a:solidFill>
                <a:effectLst/>
                <a:uLnTx/>
                <a:uFillTx/>
                <a:latin typeface="+mn-lt"/>
                <a:ea typeface="+mn-ea"/>
              </a:rPr>
              <a:t>1&lt;</a:t>
            </a:r>
            <a:r>
              <a:rPr kumimoji="1" lang="zh-CN" altLang="zh-CN" sz="2800" b="1" i="0" u="none" strike="noStrike" kern="0" cap="none" spc="0" normalizeH="0" baseline="0" noProof="0" dirty="0" smtClean="0">
                <a:ln>
                  <a:noFill/>
                </a:ln>
                <a:solidFill>
                  <a:schemeClr val="tx1"/>
                </a:solidFill>
                <a:effectLst/>
                <a:uLnTx/>
                <a:uFillTx/>
                <a:latin typeface="+mn-lt"/>
                <a:ea typeface="+mn-ea"/>
              </a:rPr>
              <a:t>字符串</a:t>
            </a:r>
            <a:r>
              <a:rPr kumimoji="1" lang="en-US" altLang="zh-CN" sz="2800" b="1" i="0" u="none" strike="noStrike" kern="0" cap="none" spc="0" normalizeH="0" baseline="0" noProof="0" dirty="0" smtClean="0">
                <a:ln>
                  <a:noFill/>
                </a:ln>
                <a:solidFill>
                  <a:schemeClr val="tx1"/>
                </a:solidFill>
                <a:effectLst/>
                <a:uLnTx/>
                <a:uFillTx/>
                <a:latin typeface="+mn-lt"/>
                <a:ea typeface="+mn-ea"/>
              </a:rPr>
              <a:t>2</a:t>
            </a:r>
            <a:r>
              <a:rPr kumimoji="1" lang="zh-CN" altLang="zh-CN" sz="2800" b="1" i="0" u="none" strike="noStrike" kern="0" cap="none" spc="0" normalizeH="0" baseline="0" noProof="0" dirty="0" smtClean="0">
                <a:ln>
                  <a:noFill/>
                </a:ln>
                <a:solidFill>
                  <a:schemeClr val="tx1"/>
                </a:solidFill>
                <a:effectLst/>
                <a:uLnTx/>
                <a:uFillTx/>
                <a:latin typeface="+mn-lt"/>
                <a:ea typeface="+mn-ea"/>
              </a:rPr>
              <a:t>，则函数值为一个负整数</a:t>
            </a:r>
            <a:endParaRPr kumimoji="1" lang="zh-CN" altLang="zh-CN" sz="2800" b="1" i="0" u="none" strike="noStrike" kern="0" cap="none" spc="0" normalizeH="0" baseline="0" noProof="0" dirty="0">
              <a:ln>
                <a:noFill/>
              </a:ln>
              <a:solidFill>
                <a:schemeClr val="tx1"/>
              </a:solidFill>
              <a:effectLst/>
              <a:uLnTx/>
              <a:uFillTx/>
              <a:latin typeface="+mn-lt"/>
              <a:ea typeface="+mn-ea"/>
            </a:endParaRPr>
          </a:p>
        </p:txBody>
      </p:sp>
      <p:sp>
        <p:nvSpPr>
          <p:cNvPr id="5" name="Rectangle 2"/>
          <p:cNvSpPr>
            <a:spLocks noGrp="1" noChangeArrowheads="1"/>
          </p:cNvSpPr>
          <p:nvPr>
            <p:ph type="title"/>
          </p:nvPr>
        </p:nvSpPr>
        <p:spPr>
          <a:xfrm>
            <a:off x="1809750" y="629444"/>
            <a:ext cx="8643938"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6.3.6 </a:t>
            </a:r>
            <a:r>
              <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善于使用</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字符串处理函数</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79876"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9877"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pic>
        <p:nvPicPr>
          <p:cNvPr id="79878" name="图片 5"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9">
                                            <p:txEl>
                                              <p:charRg st="35" end="54"/>
                                            </p:txEl>
                                          </p:spTgt>
                                        </p:tgtEl>
                                        <p:attrNameLst>
                                          <p:attrName>style.visibility</p:attrName>
                                        </p:attrNameLst>
                                      </p:cBhvr>
                                      <p:to>
                                        <p:strVal val="visible"/>
                                      </p:to>
                                    </p:set>
                                    <p:animEffect transition="in" filter="blinds(horizontal)">
                                      <p:cBhvr>
                                        <p:cTn id="7" dur="500"/>
                                        <p:tgtEl>
                                          <p:spTgt spid="9219">
                                            <p:txEl>
                                              <p:charRg st="35" end="5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219">
                                            <p:txEl>
                                              <p:charRg st="54" end="77"/>
                                            </p:txEl>
                                          </p:spTgt>
                                        </p:tgtEl>
                                        <p:attrNameLst>
                                          <p:attrName>style.visibility</p:attrName>
                                        </p:attrNameLst>
                                      </p:cBhvr>
                                      <p:to>
                                        <p:strVal val="visible"/>
                                      </p:to>
                                    </p:set>
                                    <p:animEffect transition="in" filter="blinds(horizontal)">
                                      <p:cBhvr>
                                        <p:cTn id="12" dur="500"/>
                                        <p:tgtEl>
                                          <p:spTgt spid="9219">
                                            <p:txEl>
                                              <p:charRg st="54" end="7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219">
                                            <p:txEl>
                                              <p:charRg st="77" end="100"/>
                                            </p:txEl>
                                          </p:spTgt>
                                        </p:tgtEl>
                                        <p:attrNameLst>
                                          <p:attrName>style.visibility</p:attrName>
                                        </p:attrNameLst>
                                      </p:cBhvr>
                                      <p:to>
                                        <p:strVal val="visible"/>
                                      </p:to>
                                    </p:set>
                                    <p:animEffect transition="in" filter="blinds(horizontal)">
                                      <p:cBhvr>
                                        <p:cTn id="17" dur="500"/>
                                        <p:tgtEl>
                                          <p:spTgt spid="9219">
                                            <p:txEl>
                                              <p:charRg st="77" end="10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Rectangle 3"/>
          <p:cNvSpPr>
            <a:spLocks noGrp="1"/>
          </p:cNvSpPr>
          <p:nvPr>
            <p:ph idx="1"/>
          </p:nvPr>
        </p:nvSpPr>
        <p:spPr>
          <a:xfrm>
            <a:off x="2238375" y="1571625"/>
            <a:ext cx="7786688" cy="4429125"/>
          </a:xfrm>
        </p:spPr>
        <p:txBody>
          <a:bodyPr vert="horz" wrap="square" lIns="91440" tIns="45720" rIns="91440" bIns="45720" anchor="t" anchorCtr="0"/>
          <a:p>
            <a:pPr marL="514350" indent="-514350">
              <a:buFont typeface="Wingdings" panose="05000000000000000000" pitchFamily="2" charset="2"/>
              <a:buNone/>
            </a:pPr>
            <a:r>
              <a:rPr kumimoji="1" lang="en-US" altLang="zh-CN" dirty="0">
                <a:latin typeface="+mn-lt"/>
                <a:ea typeface="+mn-ea"/>
                <a:cs typeface="+mn-cs"/>
              </a:rPr>
              <a:t>5. strcmp</a:t>
            </a:r>
            <a:r>
              <a:rPr kumimoji="1" lang="zh-CN" altLang="zh-CN" dirty="0">
                <a:latin typeface="+mn-lt"/>
                <a:ea typeface="+mn-ea"/>
                <a:cs typeface="+mn-cs"/>
              </a:rPr>
              <a:t>函数</a:t>
            </a:r>
            <a:r>
              <a:rPr kumimoji="1" lang="en-US" altLang="zh-CN" dirty="0">
                <a:latin typeface="+mn-lt"/>
                <a:ea typeface="+mn-ea"/>
                <a:cs typeface="+mn-cs"/>
              </a:rPr>
              <a:t>----</a:t>
            </a:r>
            <a:r>
              <a:rPr kumimoji="1" lang="zh-CN" altLang="zh-CN" dirty="0">
                <a:latin typeface="+mn-lt"/>
                <a:ea typeface="+mn-ea"/>
                <a:cs typeface="+mn-cs"/>
              </a:rPr>
              <a:t>字符串比较函数</a:t>
            </a:r>
            <a:endParaRPr kumimoji="1" lang="en-US" altLang="zh-CN" dirty="0">
              <a:latin typeface="+mn-lt"/>
              <a:ea typeface="+mn-ea"/>
              <a:cs typeface="+mn-cs"/>
            </a:endParaRPr>
          </a:p>
          <a:p>
            <a:pPr marL="514350" indent="-514350">
              <a:buFont typeface="Wingdings" panose="05000000000000000000" pitchFamily="2" charset="2"/>
              <a:buNone/>
            </a:pPr>
            <a:r>
              <a:rPr kumimoji="1" lang="en-US" altLang="zh-CN" dirty="0">
                <a:latin typeface="+mn-lt"/>
                <a:ea typeface="+mn-ea"/>
                <a:cs typeface="+mn-cs"/>
              </a:rPr>
              <a:t>if(str1&gt;str2)  printf(”yes”);  </a:t>
            </a:r>
            <a:r>
              <a:rPr kumimoji="1" lang="zh-CN" altLang="en-US" dirty="0">
                <a:solidFill>
                  <a:srgbClr val="FF0000"/>
                </a:solidFill>
                <a:latin typeface="+mn-lt"/>
                <a:ea typeface="+mn-ea"/>
                <a:cs typeface="+mn-cs"/>
              </a:rPr>
              <a:t>错误</a:t>
            </a:r>
            <a:endParaRPr kumimoji="1" lang="en-US" altLang="zh-CN" dirty="0">
              <a:solidFill>
                <a:srgbClr val="FF0000"/>
              </a:solidFill>
              <a:latin typeface="+mn-lt"/>
              <a:ea typeface="+mn-ea"/>
              <a:cs typeface="+mn-cs"/>
            </a:endParaRPr>
          </a:p>
          <a:p>
            <a:pPr marL="514350" indent="-514350">
              <a:buFont typeface="Wingdings" panose="05000000000000000000" pitchFamily="2" charset="2"/>
              <a:buNone/>
            </a:pPr>
            <a:r>
              <a:rPr kumimoji="1" lang="en-US" altLang="zh-CN" dirty="0">
                <a:latin typeface="+mn-lt"/>
                <a:ea typeface="+mn-ea"/>
                <a:cs typeface="+mn-cs"/>
              </a:rPr>
              <a:t>if(strcmp(str1,str2)&gt;0)</a:t>
            </a:r>
            <a:endParaRPr kumimoji="1" lang="zh-CN" altLang="zh-CN" dirty="0">
              <a:latin typeface="+mn-lt"/>
              <a:ea typeface="+mn-ea"/>
              <a:cs typeface="+mn-cs"/>
            </a:endParaRPr>
          </a:p>
          <a:p>
            <a:pPr marL="514350" indent="-514350">
              <a:buFont typeface="Wingdings" panose="05000000000000000000" pitchFamily="2" charset="2"/>
              <a:buNone/>
            </a:pPr>
            <a:r>
              <a:rPr kumimoji="1" lang="en-US" altLang="zh-CN" dirty="0">
                <a:latin typeface="+mn-lt"/>
                <a:ea typeface="+mn-ea"/>
                <a:cs typeface="+mn-cs"/>
              </a:rPr>
              <a:t>      printf(”yes”);    </a:t>
            </a:r>
            <a:r>
              <a:rPr kumimoji="1" lang="zh-CN" altLang="en-US" dirty="0">
                <a:solidFill>
                  <a:srgbClr val="FF0000"/>
                </a:solidFill>
                <a:latin typeface="+mn-lt"/>
                <a:ea typeface="+mn-ea"/>
                <a:cs typeface="+mn-cs"/>
              </a:rPr>
              <a:t>正确</a:t>
            </a:r>
            <a:endParaRPr kumimoji="1" lang="zh-CN" altLang="zh-CN" dirty="0">
              <a:latin typeface="+mn-lt"/>
              <a:ea typeface="+mn-ea"/>
              <a:cs typeface="+mn-cs"/>
            </a:endParaRPr>
          </a:p>
        </p:txBody>
      </p:sp>
      <p:sp>
        <p:nvSpPr>
          <p:cNvPr id="5" name="Rectangle 2"/>
          <p:cNvSpPr>
            <a:spLocks noGrp="1" noChangeArrowheads="1"/>
          </p:cNvSpPr>
          <p:nvPr>
            <p:ph type="title"/>
          </p:nvPr>
        </p:nvSpPr>
        <p:spPr>
          <a:xfrm>
            <a:off x="1809750" y="629444"/>
            <a:ext cx="8643938"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6.3.6 </a:t>
            </a:r>
            <a:r>
              <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善于使用</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字符串处理函数</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80900"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80901"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pic>
        <p:nvPicPr>
          <p:cNvPr id="80902" name="图片 5"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9219">
                                            <p:txEl>
                                              <p:charRg st="23" end="57"/>
                                            </p:txEl>
                                          </p:spTgt>
                                        </p:tgtEl>
                                        <p:attrNameLst>
                                          <p:attrName>style.visibility</p:attrName>
                                        </p:attrNameLst>
                                      </p:cBhvr>
                                      <p:to>
                                        <p:strVal val="visible"/>
                                      </p:to>
                                    </p:set>
                                    <p:animEffect transition="in" filter="blinds(horizontal)">
                                      <p:cBhvr>
                                        <p:cTn id="7" dur="500"/>
                                        <p:tgtEl>
                                          <p:spTgt spid="9219">
                                            <p:txEl>
                                              <p:charRg st="23" end="57"/>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219">
                                            <p:txEl>
                                              <p:charRg st="57" end="81"/>
                                            </p:txEl>
                                          </p:spTgt>
                                        </p:tgtEl>
                                        <p:attrNameLst>
                                          <p:attrName>style.visibility</p:attrName>
                                        </p:attrNameLst>
                                      </p:cBhvr>
                                      <p:to>
                                        <p:strVal val="visible"/>
                                      </p:to>
                                    </p:set>
                                    <p:animEffect transition="in" filter="blinds(horizontal)">
                                      <p:cBhvr>
                                        <p:cTn id="12" dur="500"/>
                                        <p:tgtEl>
                                          <p:spTgt spid="9219">
                                            <p:txEl>
                                              <p:charRg st="57" end="8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9219">
                                            <p:txEl>
                                              <p:charRg st="81" end="108"/>
                                            </p:txEl>
                                          </p:spTgt>
                                        </p:tgtEl>
                                        <p:attrNameLst>
                                          <p:attrName>style.visibility</p:attrName>
                                        </p:attrNameLst>
                                      </p:cBhvr>
                                      <p:to>
                                        <p:strVal val="visible"/>
                                      </p:to>
                                    </p:set>
                                    <p:animEffect transition="in" filter="blinds(horizontal)">
                                      <p:cBhvr>
                                        <p:cTn id="15" dur="500"/>
                                        <p:tgtEl>
                                          <p:spTgt spid="9219">
                                            <p:txEl>
                                              <p:charRg st="81" end="10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Rectangle 3"/>
          <p:cNvSpPr>
            <a:spLocks noGrp="1" noChangeArrowheads="1"/>
          </p:cNvSpPr>
          <p:nvPr>
            <p:ph idx="1"/>
          </p:nvPr>
        </p:nvSpPr>
        <p:spPr>
          <a:xfrm>
            <a:off x="2238375" y="1571625"/>
            <a:ext cx="7786688" cy="4429125"/>
          </a:xfrm>
        </p:spPr>
        <p:txBody>
          <a:bodyPr vert="horz" wrap="square" lIns="91440" tIns="45720" rIns="91440" bIns="45720" numCol="1" anchor="t" anchorCtr="0" compatLnSpc="1"/>
          <a:lstStyle/>
          <a:p>
            <a:pPr marL="514350" marR="0" lvl="0" indent="-514350" algn="l" defTabSz="914400" rtl="0" eaLnBrk="0" fontAlgn="base" latinLnBrk="0" hangingPunct="0">
              <a:lnSpc>
                <a:spcPct val="120000"/>
              </a:lnSpc>
              <a:spcBef>
                <a:spcPct val="20000"/>
              </a:spcBef>
              <a:spcAft>
                <a:spcPct val="0"/>
              </a:spcAft>
              <a:buClrTx/>
              <a:buSzTx/>
              <a:buFont typeface="Wingdings" panose="05000000000000000000" pitchFamily="2" charset="2"/>
              <a:buNone/>
              <a:defRPr/>
            </a:pPr>
            <a:r>
              <a:rPr kumimoji="1" lang="en-US" altLang="zh-CN" sz="3200" b="1" i="0" u="none" strike="noStrike" kern="0" cap="none" spc="0" normalizeH="0" baseline="0" noProof="0" dirty="0" smtClean="0">
                <a:ln>
                  <a:noFill/>
                </a:ln>
                <a:solidFill>
                  <a:schemeClr val="tx1"/>
                </a:solidFill>
                <a:effectLst/>
                <a:uLnTx/>
                <a:uFillTx/>
                <a:latin typeface="+mn-lt"/>
                <a:ea typeface="+mn-ea"/>
                <a:cs typeface="+mn-cs"/>
              </a:rPr>
              <a:t>6. </a:t>
            </a:r>
            <a:r>
              <a:rPr kumimoji="1" lang="en-US" altLang="zh-CN" sz="3200" b="1" i="0" u="none" strike="noStrike" kern="0" cap="none" spc="0" normalizeH="0" baseline="0" noProof="0" dirty="0" err="1" smtClean="0">
                <a:ln>
                  <a:noFill/>
                </a:ln>
                <a:solidFill>
                  <a:schemeClr val="tx1"/>
                </a:solidFill>
                <a:effectLst/>
                <a:uLnTx/>
                <a:uFillTx/>
                <a:latin typeface="+mn-lt"/>
                <a:ea typeface="+mn-ea"/>
                <a:cs typeface="+mn-cs"/>
              </a:rPr>
              <a:t>strlen</a:t>
            </a:r>
            <a:r>
              <a:rPr kumimoji="1" lang="zh-CN" altLang="zh-CN" sz="3200" b="1" i="0" u="none" strike="noStrike" kern="0" cap="none" spc="0" normalizeH="0" baseline="0" noProof="0" dirty="0" smtClean="0">
                <a:ln>
                  <a:noFill/>
                </a:ln>
                <a:solidFill>
                  <a:schemeClr val="tx1"/>
                </a:solidFill>
                <a:effectLst/>
                <a:uLnTx/>
                <a:uFillTx/>
                <a:latin typeface="+mn-lt"/>
                <a:ea typeface="+mn-ea"/>
                <a:cs typeface="+mn-cs"/>
              </a:rPr>
              <a:t>函数</a:t>
            </a:r>
            <a:r>
              <a:rPr kumimoji="1" lang="en-US" altLang="zh-CN" sz="3200" b="1" i="0" u="none" strike="noStrike" kern="0" cap="none" spc="0" normalizeH="0" baseline="0" noProof="0" dirty="0" smtClean="0">
                <a:ln>
                  <a:noFill/>
                </a:ln>
                <a:solidFill>
                  <a:schemeClr val="tx1"/>
                </a:solidFill>
                <a:effectLst/>
                <a:uLnTx/>
                <a:uFillTx/>
                <a:latin typeface="+mn-lt"/>
                <a:ea typeface="+mn-ea"/>
                <a:cs typeface="+mn-cs"/>
              </a:rPr>
              <a:t>----</a:t>
            </a:r>
            <a:r>
              <a:rPr kumimoji="1" lang="zh-CN" altLang="zh-CN" sz="3200" b="1" i="0" u="none" strike="noStrike" kern="0" cap="none" spc="0" normalizeH="0" baseline="0" noProof="0" dirty="0" smtClean="0">
                <a:ln>
                  <a:noFill/>
                </a:ln>
                <a:solidFill>
                  <a:schemeClr val="tx1"/>
                </a:solidFill>
                <a:effectLst/>
                <a:uLnTx/>
                <a:uFillTx/>
                <a:latin typeface="+mn-lt"/>
                <a:ea typeface="+mn-ea"/>
                <a:cs typeface="+mn-cs"/>
              </a:rPr>
              <a:t>测字符串长度的函数</a:t>
            </a:r>
            <a:endParaRPr kumimoji="1" lang="en-US" altLang="zh-CN" sz="3200" b="1"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20000"/>
              </a:lnSpc>
              <a:spcBef>
                <a:spcPct val="20000"/>
              </a:spcBef>
              <a:spcAft>
                <a:spcPct val="0"/>
              </a:spcAft>
              <a:buClrTx/>
              <a:buSzTx/>
              <a:buFont typeface="Wingdings" panose="05000000000000000000" pitchFamily="2" charset="2"/>
              <a:buChar char="Ø"/>
              <a:defRPr/>
            </a:pPr>
            <a:r>
              <a:rPr kumimoji="1" lang="zh-CN" altLang="zh-CN" sz="3200" b="1" i="0" u="none" strike="noStrike" kern="0" cap="none" spc="0" normalizeH="0" baseline="0" noProof="0" dirty="0" smtClean="0">
                <a:ln>
                  <a:noFill/>
                </a:ln>
                <a:solidFill>
                  <a:schemeClr val="tx1"/>
                </a:solidFill>
                <a:effectLst/>
                <a:uLnTx/>
                <a:uFillTx/>
                <a:latin typeface="+mn-lt"/>
                <a:ea typeface="+mn-ea"/>
                <a:cs typeface="+mn-cs"/>
              </a:rPr>
              <a:t>其一般形式为</a:t>
            </a:r>
            <a:r>
              <a:rPr kumimoji="1" lang="zh-CN" altLang="en-US" sz="3200" b="1" i="0" u="none" strike="noStrike" kern="0" cap="none" spc="0" normalizeH="0" baseline="0" noProof="0" dirty="0" smtClean="0">
                <a:ln>
                  <a:noFill/>
                </a:ln>
                <a:solidFill>
                  <a:schemeClr val="tx1"/>
                </a:solidFill>
                <a:effectLst/>
                <a:uLnTx/>
                <a:uFillTx/>
                <a:latin typeface="+mn-lt"/>
                <a:ea typeface="+mn-ea"/>
                <a:cs typeface="+mn-cs"/>
              </a:rPr>
              <a:t>：</a:t>
            </a:r>
            <a:endParaRPr kumimoji="1" lang="zh-CN" altLang="zh-CN" sz="3200" b="1"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20000"/>
              </a:lnSpc>
              <a:spcBef>
                <a:spcPct val="20000"/>
              </a:spcBef>
              <a:spcAft>
                <a:spcPct val="0"/>
              </a:spcAft>
              <a:buClrTx/>
              <a:buSzTx/>
              <a:buFont typeface="Wingdings" panose="05000000000000000000" pitchFamily="2" charset="2"/>
              <a:buNone/>
              <a:defRPr/>
            </a:pPr>
            <a:r>
              <a:rPr kumimoji="1" lang="en-US" altLang="zh-CN" sz="3200" b="1" i="0" u="none" strike="noStrike" kern="0" cap="none" spc="0" normalizeH="0" baseline="0" noProof="0" dirty="0" smtClean="0">
                <a:ln>
                  <a:noFill/>
                </a:ln>
                <a:solidFill>
                  <a:schemeClr val="tx1"/>
                </a:solidFill>
                <a:effectLst/>
                <a:uLnTx/>
                <a:uFillTx/>
                <a:latin typeface="+mn-lt"/>
                <a:ea typeface="+mn-ea"/>
                <a:cs typeface="+mn-cs"/>
              </a:rPr>
              <a:t>        </a:t>
            </a:r>
            <a:r>
              <a:rPr kumimoji="1" lang="en-US" altLang="zh-CN" sz="3200" b="1" i="0" u="none" strike="noStrike" kern="0" cap="none" spc="0" normalizeH="0" baseline="0" noProof="0" dirty="0" err="1" smtClean="0">
                <a:ln>
                  <a:noFill/>
                </a:ln>
                <a:solidFill>
                  <a:schemeClr val="tx1"/>
                </a:solidFill>
                <a:effectLst/>
                <a:uLnTx/>
                <a:uFillTx/>
                <a:latin typeface="+mn-lt"/>
                <a:ea typeface="+mn-ea"/>
                <a:cs typeface="+mn-cs"/>
              </a:rPr>
              <a:t>strlen</a:t>
            </a:r>
            <a:r>
              <a:rPr kumimoji="1" lang="en-US" altLang="zh-CN" sz="3200" b="1" i="0" u="none" strike="noStrike" kern="0" cap="none" spc="0" normalizeH="0" baseline="0" noProof="0" dirty="0" smtClean="0">
                <a:ln>
                  <a:noFill/>
                </a:ln>
                <a:solidFill>
                  <a:schemeClr val="tx1"/>
                </a:solidFill>
                <a:effectLst/>
                <a:uLnTx/>
                <a:uFillTx/>
                <a:latin typeface="+mn-lt"/>
                <a:ea typeface="+mn-ea"/>
                <a:cs typeface="+mn-cs"/>
              </a:rPr>
              <a:t> (</a:t>
            </a:r>
            <a:r>
              <a:rPr kumimoji="1" lang="zh-CN" altLang="zh-CN" sz="3200" b="1" i="0" u="none" strike="noStrike" kern="0" cap="none" spc="0" normalizeH="0" baseline="0" noProof="0" dirty="0" smtClean="0">
                <a:ln>
                  <a:noFill/>
                </a:ln>
                <a:solidFill>
                  <a:schemeClr val="tx1"/>
                </a:solidFill>
                <a:effectLst/>
                <a:uLnTx/>
                <a:uFillTx/>
                <a:latin typeface="+mn-lt"/>
                <a:ea typeface="+mn-ea"/>
                <a:cs typeface="+mn-cs"/>
              </a:rPr>
              <a:t>字符数组</a:t>
            </a:r>
            <a:r>
              <a:rPr kumimoji="1" lang="en-US" altLang="zh-CN" sz="3200" b="1" i="0" u="none" strike="noStrike" kern="0" cap="none" spc="0" normalizeH="0" baseline="0" noProof="0" dirty="0" smtClean="0">
                <a:ln>
                  <a:noFill/>
                </a:ln>
                <a:solidFill>
                  <a:schemeClr val="tx1"/>
                </a:solidFill>
                <a:effectLst/>
                <a:uLnTx/>
                <a:uFillTx/>
                <a:latin typeface="+mn-lt"/>
                <a:ea typeface="+mn-ea"/>
                <a:cs typeface="+mn-cs"/>
              </a:rPr>
              <a:t>)</a:t>
            </a:r>
            <a:endParaRPr kumimoji="1" lang="en-US" altLang="zh-CN" sz="3200" b="1"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20000"/>
              </a:lnSpc>
              <a:spcBef>
                <a:spcPct val="20000"/>
              </a:spcBef>
              <a:spcAft>
                <a:spcPct val="0"/>
              </a:spcAft>
              <a:buClrTx/>
              <a:buSzTx/>
              <a:buFont typeface="Wingdings" panose="05000000000000000000" pitchFamily="2" charset="2"/>
              <a:buChar char="Ø"/>
              <a:defRPr/>
            </a:pPr>
            <a:r>
              <a:rPr kumimoji="1" lang="zh-CN" altLang="zh-CN" sz="3200" b="1" i="0" u="none" strike="noStrike" kern="0" cap="none" spc="0" normalizeH="0" baseline="0" noProof="0" dirty="0" smtClean="0">
                <a:ln>
                  <a:noFill/>
                </a:ln>
                <a:solidFill>
                  <a:schemeClr val="tx1"/>
                </a:solidFill>
                <a:effectLst/>
                <a:uLnTx/>
                <a:uFillTx/>
                <a:latin typeface="+mn-lt"/>
                <a:ea typeface="+mn-ea"/>
                <a:cs typeface="+mn-cs"/>
              </a:rPr>
              <a:t>它是测试字符串长度的函数</a:t>
            </a:r>
            <a:endParaRPr kumimoji="1" lang="en-US" altLang="zh-CN" sz="3200" b="1"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20000"/>
              </a:lnSpc>
              <a:spcBef>
                <a:spcPct val="20000"/>
              </a:spcBef>
              <a:spcAft>
                <a:spcPct val="0"/>
              </a:spcAft>
              <a:buClrTx/>
              <a:buSzTx/>
              <a:buFont typeface="Wingdings" panose="05000000000000000000" pitchFamily="2" charset="2"/>
              <a:buChar char="Ø"/>
              <a:defRPr/>
            </a:pPr>
            <a:r>
              <a:rPr kumimoji="1" lang="zh-CN" altLang="zh-CN" sz="3200" b="1" i="0" u="none" strike="noStrike" kern="0" cap="none" spc="0" normalizeH="0" baseline="0" noProof="0" dirty="0" smtClean="0">
                <a:ln>
                  <a:noFill/>
                </a:ln>
                <a:solidFill>
                  <a:schemeClr val="tx1"/>
                </a:solidFill>
                <a:effectLst/>
                <a:uLnTx/>
                <a:uFillTx/>
                <a:latin typeface="+mn-lt"/>
                <a:ea typeface="+mn-ea"/>
                <a:cs typeface="+mn-cs"/>
              </a:rPr>
              <a:t>函数的值为字符串中的实际长度</a:t>
            </a:r>
            <a:endParaRPr kumimoji="1" lang="zh-CN" altLang="zh-CN" sz="3200" b="1" i="0" u="none" strike="noStrike" kern="0" cap="none" spc="0" normalizeH="0" baseline="0" noProof="0" dirty="0">
              <a:ln>
                <a:noFill/>
              </a:ln>
              <a:solidFill>
                <a:schemeClr val="tx1"/>
              </a:solidFill>
              <a:effectLst/>
              <a:uLnTx/>
              <a:uFillTx/>
              <a:latin typeface="+mn-lt"/>
              <a:ea typeface="+mn-ea"/>
              <a:cs typeface="+mn-cs"/>
            </a:endParaRPr>
          </a:p>
        </p:txBody>
      </p:sp>
      <p:sp>
        <p:nvSpPr>
          <p:cNvPr id="5" name="Rectangle 2"/>
          <p:cNvSpPr>
            <a:spLocks noGrp="1" noChangeArrowheads="1"/>
          </p:cNvSpPr>
          <p:nvPr>
            <p:ph type="title"/>
          </p:nvPr>
        </p:nvSpPr>
        <p:spPr>
          <a:xfrm>
            <a:off x="1809750" y="629444"/>
            <a:ext cx="8643938"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6.3.6 </a:t>
            </a:r>
            <a:r>
              <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善于使用</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字符串处理函数</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81924"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81925"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pic>
        <p:nvPicPr>
          <p:cNvPr id="81926" name="图片 5"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9">
                                            <p:txEl>
                                              <p:charRg st="25" end="33"/>
                                            </p:txEl>
                                          </p:spTgt>
                                        </p:tgtEl>
                                        <p:attrNameLst>
                                          <p:attrName>style.visibility</p:attrName>
                                        </p:attrNameLst>
                                      </p:cBhvr>
                                      <p:to>
                                        <p:strVal val="visible"/>
                                      </p:to>
                                    </p:set>
                                    <p:animEffect transition="in" filter="blinds(horizontal)">
                                      <p:cBhvr>
                                        <p:cTn id="7" dur="500"/>
                                        <p:tgtEl>
                                          <p:spTgt spid="9219">
                                            <p:txEl>
                                              <p:charRg st="25" end="33"/>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9219">
                                            <p:txEl>
                                              <p:charRg st="33" end="55"/>
                                            </p:txEl>
                                          </p:spTgt>
                                        </p:tgtEl>
                                        <p:attrNameLst>
                                          <p:attrName>style.visibility</p:attrName>
                                        </p:attrNameLst>
                                      </p:cBhvr>
                                      <p:to>
                                        <p:strVal val="visible"/>
                                      </p:to>
                                    </p:set>
                                    <p:animEffect transition="in" filter="blinds(horizontal)">
                                      <p:cBhvr>
                                        <p:cTn id="10" dur="500"/>
                                        <p:tgtEl>
                                          <p:spTgt spid="9219">
                                            <p:txEl>
                                              <p:charRg st="33" end="55"/>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9219">
                                            <p:txEl>
                                              <p:charRg st="55" end="68"/>
                                            </p:txEl>
                                          </p:spTgt>
                                        </p:tgtEl>
                                        <p:attrNameLst>
                                          <p:attrName>style.visibility</p:attrName>
                                        </p:attrNameLst>
                                      </p:cBhvr>
                                      <p:to>
                                        <p:strVal val="visible"/>
                                      </p:to>
                                    </p:set>
                                    <p:animEffect transition="in" filter="blinds(horizontal)">
                                      <p:cBhvr>
                                        <p:cTn id="15" dur="500"/>
                                        <p:tgtEl>
                                          <p:spTgt spid="9219">
                                            <p:txEl>
                                              <p:charRg st="55" end="68"/>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9219">
                                            <p:txEl>
                                              <p:charRg st="68" end="83"/>
                                            </p:txEl>
                                          </p:spTgt>
                                        </p:tgtEl>
                                        <p:attrNameLst>
                                          <p:attrName>style.visibility</p:attrName>
                                        </p:attrNameLst>
                                      </p:cBhvr>
                                      <p:to>
                                        <p:strVal val="visible"/>
                                      </p:to>
                                    </p:set>
                                    <p:animEffect transition="in" filter="blinds(horizontal)">
                                      <p:cBhvr>
                                        <p:cTn id="18" dur="500"/>
                                        <p:tgtEl>
                                          <p:spTgt spid="9219">
                                            <p:txEl>
                                              <p:charRg st="68" end="8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Rectangle 3"/>
          <p:cNvSpPr>
            <a:spLocks noGrp="1"/>
          </p:cNvSpPr>
          <p:nvPr>
            <p:ph idx="1"/>
          </p:nvPr>
        </p:nvSpPr>
        <p:spPr>
          <a:xfrm>
            <a:off x="2238375" y="1571625"/>
            <a:ext cx="7786688" cy="4429125"/>
          </a:xfrm>
        </p:spPr>
        <p:txBody>
          <a:bodyPr vert="horz" wrap="square" lIns="91440" tIns="45720" rIns="91440" bIns="45720" anchor="t" anchorCtr="0"/>
          <a:p>
            <a:pPr marL="514350" indent="-514350">
              <a:buFont typeface="Wingdings" panose="05000000000000000000" pitchFamily="2" charset="2"/>
              <a:buNone/>
            </a:pPr>
            <a:r>
              <a:rPr kumimoji="1" lang="en-US" altLang="zh-CN" dirty="0">
                <a:latin typeface="+mn-lt"/>
                <a:ea typeface="+mn-ea"/>
                <a:cs typeface="+mn-cs"/>
              </a:rPr>
              <a:t>6. strlen</a:t>
            </a:r>
            <a:r>
              <a:rPr kumimoji="1" lang="zh-CN" altLang="zh-CN" dirty="0">
                <a:latin typeface="+mn-lt"/>
                <a:ea typeface="+mn-ea"/>
                <a:cs typeface="+mn-cs"/>
              </a:rPr>
              <a:t>函数</a:t>
            </a:r>
            <a:r>
              <a:rPr kumimoji="1" lang="en-US" altLang="zh-CN" dirty="0">
                <a:latin typeface="+mn-lt"/>
                <a:ea typeface="+mn-ea"/>
                <a:cs typeface="+mn-cs"/>
              </a:rPr>
              <a:t>----</a:t>
            </a:r>
            <a:r>
              <a:rPr kumimoji="1" lang="zh-CN" altLang="zh-CN" dirty="0">
                <a:latin typeface="+mn-lt"/>
                <a:ea typeface="+mn-ea"/>
                <a:cs typeface="+mn-cs"/>
              </a:rPr>
              <a:t>测字符串长度的函数</a:t>
            </a:r>
            <a:endParaRPr kumimoji="1" lang="en-US" altLang="zh-CN" dirty="0">
              <a:latin typeface="+mn-lt"/>
              <a:ea typeface="+mn-ea"/>
              <a:cs typeface="+mn-cs"/>
            </a:endParaRPr>
          </a:p>
          <a:p>
            <a:pPr marL="514350" indent="-514350">
              <a:buFont typeface="Wingdings" panose="05000000000000000000" pitchFamily="2" charset="2"/>
              <a:buNone/>
            </a:pPr>
            <a:r>
              <a:rPr kumimoji="1" lang="en-US" altLang="zh-CN" dirty="0">
                <a:latin typeface="+mn-lt"/>
                <a:ea typeface="+mn-ea"/>
                <a:cs typeface="+mn-cs"/>
              </a:rPr>
              <a:t>  char str[10]=”China”;</a:t>
            </a:r>
            <a:endParaRPr kumimoji="1" lang="zh-CN" altLang="zh-CN" dirty="0">
              <a:latin typeface="+mn-lt"/>
              <a:ea typeface="+mn-ea"/>
              <a:cs typeface="+mn-cs"/>
            </a:endParaRPr>
          </a:p>
          <a:p>
            <a:pPr marL="514350" indent="-514350">
              <a:buFont typeface="Wingdings" panose="05000000000000000000" pitchFamily="2" charset="2"/>
              <a:buNone/>
            </a:pPr>
            <a:r>
              <a:rPr kumimoji="1" lang="en-US" altLang="zh-CN" dirty="0">
                <a:latin typeface="+mn-lt"/>
                <a:ea typeface="+mn-ea"/>
                <a:cs typeface="+mn-cs"/>
              </a:rPr>
              <a:t>  printf(”%d”,strlen(str));</a:t>
            </a:r>
            <a:endParaRPr kumimoji="1" lang="en-US" altLang="zh-CN" dirty="0">
              <a:latin typeface="+mn-lt"/>
              <a:ea typeface="+mn-ea"/>
              <a:cs typeface="+mn-cs"/>
            </a:endParaRPr>
          </a:p>
          <a:p>
            <a:pPr marL="514350" indent="-514350"/>
            <a:r>
              <a:rPr kumimoji="1" lang="zh-CN" altLang="zh-CN" dirty="0">
                <a:latin typeface="+mn-lt"/>
                <a:ea typeface="+mn-ea"/>
                <a:cs typeface="+mn-cs"/>
              </a:rPr>
              <a:t>输出结果是</a:t>
            </a:r>
            <a:r>
              <a:rPr kumimoji="1" lang="en-US" altLang="zh-CN" dirty="0">
                <a:latin typeface="+mn-lt"/>
                <a:ea typeface="+mn-ea"/>
                <a:cs typeface="+mn-cs"/>
              </a:rPr>
              <a:t>5</a:t>
            </a:r>
            <a:endParaRPr kumimoji="1" lang="en-US" altLang="zh-CN" dirty="0">
              <a:latin typeface="+mn-lt"/>
              <a:ea typeface="+mn-ea"/>
              <a:cs typeface="+mn-cs"/>
            </a:endParaRPr>
          </a:p>
          <a:p>
            <a:pPr marL="514350" indent="-514350"/>
            <a:r>
              <a:rPr kumimoji="1" lang="zh-CN" altLang="zh-CN" dirty="0">
                <a:latin typeface="+mn-lt"/>
                <a:ea typeface="+mn-ea"/>
                <a:cs typeface="+mn-cs"/>
              </a:rPr>
              <a:t>也可以直接测试字符串常量的长度</a:t>
            </a:r>
            <a:endParaRPr kumimoji="1" lang="en-US" altLang="zh-CN" dirty="0">
              <a:latin typeface="+mn-lt"/>
              <a:ea typeface="+mn-ea"/>
              <a:cs typeface="+mn-cs"/>
            </a:endParaRPr>
          </a:p>
          <a:p>
            <a:pPr marL="514350" indent="-514350">
              <a:buFont typeface="Wingdings" panose="05000000000000000000" pitchFamily="2" charset="2"/>
              <a:buNone/>
            </a:pPr>
            <a:r>
              <a:rPr kumimoji="1" lang="en-US" altLang="zh-CN" dirty="0">
                <a:latin typeface="+mn-lt"/>
                <a:ea typeface="+mn-ea"/>
                <a:cs typeface="+mn-cs"/>
              </a:rPr>
              <a:t>           strlen(”China”);</a:t>
            </a:r>
            <a:endParaRPr kumimoji="1" lang="zh-CN" altLang="zh-CN" dirty="0">
              <a:latin typeface="+mn-lt"/>
              <a:ea typeface="+mn-ea"/>
              <a:cs typeface="+mn-cs"/>
            </a:endParaRPr>
          </a:p>
        </p:txBody>
      </p:sp>
      <p:sp>
        <p:nvSpPr>
          <p:cNvPr id="5" name="Rectangle 2"/>
          <p:cNvSpPr>
            <a:spLocks noGrp="1" noChangeArrowheads="1"/>
          </p:cNvSpPr>
          <p:nvPr>
            <p:ph type="title"/>
          </p:nvPr>
        </p:nvSpPr>
        <p:spPr>
          <a:xfrm>
            <a:off x="1809750" y="629444"/>
            <a:ext cx="8643938"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6.3.6 </a:t>
            </a:r>
            <a:r>
              <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善于使用</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字符串处理函数</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82948"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82949"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pic>
        <p:nvPicPr>
          <p:cNvPr id="82950" name="图片 5"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9">
                                            <p:txEl>
                                              <p:charRg st="77" end="84"/>
                                            </p:txEl>
                                          </p:spTgt>
                                        </p:tgtEl>
                                        <p:attrNameLst>
                                          <p:attrName>style.visibility</p:attrName>
                                        </p:attrNameLst>
                                      </p:cBhvr>
                                      <p:to>
                                        <p:strVal val="visible"/>
                                      </p:to>
                                    </p:set>
                                    <p:animEffect transition="in" filter="blinds(horizontal)">
                                      <p:cBhvr>
                                        <p:cTn id="7" dur="500"/>
                                        <p:tgtEl>
                                          <p:spTgt spid="9219">
                                            <p:txEl>
                                              <p:charRg st="77" end="8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219">
                                            <p:txEl>
                                              <p:charRg st="84" end="100"/>
                                            </p:txEl>
                                          </p:spTgt>
                                        </p:tgtEl>
                                        <p:attrNameLst>
                                          <p:attrName>style.visibility</p:attrName>
                                        </p:attrNameLst>
                                      </p:cBhvr>
                                      <p:to>
                                        <p:strVal val="visible"/>
                                      </p:to>
                                    </p:set>
                                    <p:animEffect transition="in" filter="blinds(horizontal)">
                                      <p:cBhvr>
                                        <p:cTn id="12" dur="500"/>
                                        <p:tgtEl>
                                          <p:spTgt spid="9219">
                                            <p:txEl>
                                              <p:charRg st="84" end="100"/>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9219">
                                            <p:txEl>
                                              <p:charRg st="100" end="128"/>
                                            </p:txEl>
                                          </p:spTgt>
                                        </p:tgtEl>
                                        <p:attrNameLst>
                                          <p:attrName>style.visibility</p:attrName>
                                        </p:attrNameLst>
                                      </p:cBhvr>
                                      <p:to>
                                        <p:strVal val="visible"/>
                                      </p:to>
                                    </p:set>
                                    <p:animEffect transition="in" filter="blinds(horizontal)">
                                      <p:cBhvr>
                                        <p:cTn id="15" dur="500"/>
                                        <p:tgtEl>
                                          <p:spTgt spid="9219">
                                            <p:txEl>
                                              <p:charRg st="100" end="12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2024063" y="714534"/>
            <a:ext cx="8286750" cy="829945"/>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6.1.1</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怎样定义一维数组</a:t>
            </a:r>
            <a:endParaRPr kumimoji="1" lang="zh-CN" altLang="en-US"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9219" name="Rectangle 3"/>
          <p:cNvSpPr>
            <a:spLocks noGrp="1"/>
          </p:cNvSpPr>
          <p:nvPr>
            <p:ph idx="1"/>
          </p:nvPr>
        </p:nvSpPr>
        <p:spPr>
          <a:xfrm>
            <a:off x="2738438" y="1857375"/>
            <a:ext cx="6858000" cy="3786188"/>
          </a:xfrm>
        </p:spPr>
        <p:txBody>
          <a:bodyPr vert="horz" wrap="square" lIns="91440" tIns="45720" rIns="91440" bIns="45720" anchor="t" anchorCtr="0"/>
          <a:p>
            <a:r>
              <a:rPr kumimoji="1" lang="zh-CN" altLang="zh-CN" dirty="0">
                <a:latin typeface="+mn-lt"/>
                <a:ea typeface="+mn-ea"/>
                <a:cs typeface="+mn-cs"/>
              </a:rPr>
              <a:t>定义一维数组的一般形式为：</a:t>
            </a:r>
            <a:endParaRPr kumimoji="1" lang="zh-CN" altLang="zh-CN" dirty="0">
              <a:latin typeface="+mn-lt"/>
              <a:ea typeface="+mn-ea"/>
              <a:cs typeface="+mn-cs"/>
            </a:endParaRPr>
          </a:p>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类型符</a:t>
            </a:r>
            <a:r>
              <a:rPr kumimoji="1" lang="en-US" altLang="zh-CN" dirty="0">
                <a:latin typeface="+mn-lt"/>
                <a:ea typeface="+mn-ea"/>
                <a:cs typeface="+mn-cs"/>
              </a:rPr>
              <a:t>  </a:t>
            </a:r>
            <a:r>
              <a:rPr kumimoji="1" lang="zh-CN" altLang="zh-CN" dirty="0">
                <a:latin typeface="+mn-lt"/>
                <a:ea typeface="+mn-ea"/>
                <a:cs typeface="+mn-cs"/>
              </a:rPr>
              <a:t>数组名</a:t>
            </a:r>
            <a:r>
              <a:rPr kumimoji="1" lang="en-US" altLang="zh-CN" dirty="0">
                <a:latin typeface="+mn-lt"/>
                <a:ea typeface="+mn-ea"/>
                <a:cs typeface="+mn-cs"/>
              </a:rPr>
              <a:t>[</a:t>
            </a:r>
            <a:r>
              <a:rPr kumimoji="1" lang="zh-CN" altLang="zh-CN" dirty="0">
                <a:latin typeface="+mn-lt"/>
                <a:ea typeface="+mn-ea"/>
                <a:cs typeface="+mn-cs"/>
              </a:rPr>
              <a:t>常量表达式</a:t>
            </a:r>
            <a:r>
              <a:rPr kumimoji="1" lang="en-US" altLang="zh-CN" dirty="0">
                <a:latin typeface="+mn-lt"/>
                <a:ea typeface="+mn-ea"/>
                <a:cs typeface="+mn-cs"/>
              </a:rPr>
              <a:t>];</a:t>
            </a:r>
            <a:endParaRPr kumimoji="1" lang="en-US" altLang="zh-CN" dirty="0">
              <a:latin typeface="+mn-lt"/>
              <a:ea typeface="+mn-ea"/>
              <a:cs typeface="+mn-cs"/>
            </a:endParaRPr>
          </a:p>
          <a:p>
            <a:r>
              <a:rPr kumimoji="1" lang="zh-CN" altLang="zh-CN" dirty="0">
                <a:latin typeface="+mn-lt"/>
                <a:ea typeface="+mn-ea"/>
                <a:cs typeface="+mn-cs"/>
              </a:rPr>
              <a:t>数组名的命名规则和变量名相同</a:t>
            </a:r>
            <a:endParaRPr kumimoji="1" lang="en-US" altLang="zh-CN" dirty="0">
              <a:latin typeface="+mn-lt"/>
              <a:ea typeface="+mn-ea"/>
              <a:cs typeface="+mn-cs"/>
            </a:endParaRPr>
          </a:p>
          <a:p>
            <a:pPr>
              <a:buFont typeface="Wingdings" panose="05000000000000000000" pitchFamily="2" charset="2"/>
              <a:buNone/>
            </a:pPr>
            <a:r>
              <a:rPr kumimoji="1" lang="zh-CN" altLang="en-US" dirty="0">
                <a:latin typeface="+mn-lt"/>
                <a:ea typeface="+mn-ea"/>
                <a:cs typeface="+mn-cs"/>
              </a:rPr>
              <a:t>如  </a:t>
            </a:r>
            <a:r>
              <a:rPr kumimoji="1" lang="en-US" altLang="zh-CN" dirty="0">
                <a:latin typeface="+mn-lt"/>
                <a:ea typeface="+mn-ea"/>
                <a:cs typeface="+mn-cs"/>
              </a:rPr>
              <a:t>int a[10];</a:t>
            </a:r>
            <a:endParaRPr kumimoji="1" lang="en-US" altLang="zh-CN" dirty="0">
              <a:latin typeface="+mn-lt"/>
              <a:ea typeface="+mn-ea"/>
              <a:cs typeface="+mn-cs"/>
            </a:endParaRPr>
          </a:p>
          <a:p>
            <a:endParaRPr kumimoji="1" lang="zh-CN" altLang="zh-CN" dirty="0">
              <a:latin typeface="+mn-lt"/>
              <a:ea typeface="+mn-ea"/>
              <a:cs typeface="+mn-cs"/>
            </a:endParaRPr>
          </a:p>
        </p:txBody>
      </p:sp>
      <p:sp>
        <p:nvSpPr>
          <p:cNvPr id="4" name="流程图: 过程 3"/>
          <p:cNvSpPr/>
          <p:nvPr/>
        </p:nvSpPr>
        <p:spPr>
          <a:xfrm>
            <a:off x="4238625" y="3857625"/>
            <a:ext cx="285750" cy="714375"/>
          </a:xfrm>
          <a:prstGeom prst="flowChartProcess">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5" name="圆角矩形标注 4"/>
          <p:cNvSpPr/>
          <p:nvPr/>
        </p:nvSpPr>
        <p:spPr>
          <a:xfrm>
            <a:off x="4524375" y="4857750"/>
            <a:ext cx="1928813" cy="642938"/>
          </a:xfrm>
          <a:prstGeom prst="wedgeRoundRectCallout">
            <a:avLst>
              <a:gd name="adj1" fmla="val -49426"/>
              <a:gd name="adj2" fmla="val -89514"/>
              <a:gd name="adj3" fmla="val 16667"/>
            </a:avLst>
          </a:prstGeom>
          <a:solidFill>
            <a:srgbClr val="FFFFCC"/>
          </a:solidFill>
          <a:ln w="9525" cap="flat" cmpd="sng">
            <a:solidFill>
              <a:schemeClr val="tx1"/>
            </a:solidFill>
            <a:prstDash val="solid"/>
            <a:miter/>
            <a:headEnd type="none" w="med" len="med"/>
            <a:tailEnd type="none" w="med" len="med"/>
          </a:ln>
        </p:spPr>
        <p:txBody>
          <a:bodyPr wrap="none"/>
          <a:p>
            <a:pPr algn="ctr"/>
            <a:r>
              <a:rPr lang="zh-CN" altLang="zh-CN" sz="3200" b="1" dirty="0">
                <a:solidFill>
                  <a:srgbClr val="FF0000"/>
                </a:solidFill>
                <a:latin typeface="Arial" panose="020B0604020202020204" pitchFamily="34" charset="0"/>
              </a:rPr>
              <a:t>数组名</a:t>
            </a:r>
            <a:endParaRPr lang="zh-CN" altLang="en-US" sz="3200" b="1" dirty="0">
              <a:solidFill>
                <a:srgbClr val="FF0000"/>
              </a:solidFill>
              <a:latin typeface="Arial" panose="020B0604020202020204" pitchFamily="34" charset="0"/>
            </a:endParaRPr>
          </a:p>
        </p:txBody>
      </p:sp>
      <p:pic>
        <p:nvPicPr>
          <p:cNvPr id="11270" name="图片 5"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9">
                                            <p:txEl>
                                              <p:charRg st="34" end="49"/>
                                            </p:txEl>
                                          </p:spTgt>
                                        </p:tgtEl>
                                        <p:attrNameLst>
                                          <p:attrName>style.visibility</p:attrName>
                                        </p:attrNameLst>
                                      </p:cBhvr>
                                      <p:to>
                                        <p:strVal val="visible"/>
                                      </p:to>
                                    </p:set>
                                    <p:animEffect transition="in" filter="blinds(horizontal)">
                                      <p:cBhvr>
                                        <p:cTn id="7" dur="500"/>
                                        <p:tgtEl>
                                          <p:spTgt spid="9219">
                                            <p:txEl>
                                              <p:charRg st="34" end="49"/>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219">
                                            <p:txEl>
                                              <p:charRg st="49" end="63"/>
                                            </p:txEl>
                                          </p:spTgt>
                                        </p:tgtEl>
                                        <p:attrNameLst>
                                          <p:attrName>style.visibility</p:attrName>
                                        </p:attrNameLst>
                                      </p:cBhvr>
                                      <p:to>
                                        <p:strVal val="visible"/>
                                      </p:to>
                                    </p:set>
                                    <p:animEffect transition="in" filter="blinds(horizontal)">
                                      <p:cBhvr>
                                        <p:cTn id="12" dur="500"/>
                                        <p:tgtEl>
                                          <p:spTgt spid="9219">
                                            <p:txEl>
                                              <p:charRg st="49" end="6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par>
                          <p:cTn id="18" fill="hold">
                            <p:stCondLst>
                              <p:cond delay="500"/>
                            </p:stCondLst>
                            <p:childTnLst>
                              <p:par>
                                <p:cTn id="19" presetID="3" presetClass="entr" presetSubtype="1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linds(horizontal)">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Rectangle 3"/>
          <p:cNvSpPr>
            <a:spLocks noGrp="1" noChangeArrowheads="1"/>
          </p:cNvSpPr>
          <p:nvPr>
            <p:ph idx="1"/>
          </p:nvPr>
        </p:nvSpPr>
        <p:spPr>
          <a:xfrm>
            <a:off x="2238375" y="1571625"/>
            <a:ext cx="7786688" cy="4429125"/>
          </a:xfrm>
        </p:spPr>
        <p:txBody>
          <a:bodyPr vert="horz" wrap="square" lIns="91440" tIns="45720" rIns="91440" bIns="45720" numCol="1" anchor="t" anchorCtr="0" compatLnSpc="1"/>
          <a:lstStyle/>
          <a:p>
            <a:pPr marL="514350" marR="0" lvl="0" indent="-514350" algn="l" defTabSz="914400" rtl="0" eaLnBrk="0" fontAlgn="base" latinLnBrk="0" hangingPunct="0">
              <a:lnSpc>
                <a:spcPct val="120000"/>
              </a:lnSpc>
              <a:spcBef>
                <a:spcPct val="20000"/>
              </a:spcBef>
              <a:spcAft>
                <a:spcPct val="0"/>
              </a:spcAft>
              <a:buClrTx/>
              <a:buSzTx/>
              <a:buFont typeface="Wingdings" panose="05000000000000000000" pitchFamily="2" charset="2"/>
              <a:buNone/>
              <a:defRPr/>
            </a:pPr>
            <a:r>
              <a:rPr kumimoji="1" lang="en-US" altLang="zh-CN" sz="3200" b="1" i="0" u="none" strike="noStrike" kern="0" cap="none" spc="0" normalizeH="0" baseline="0" noProof="0" dirty="0" smtClean="0">
                <a:ln>
                  <a:noFill/>
                </a:ln>
                <a:solidFill>
                  <a:schemeClr val="tx1"/>
                </a:solidFill>
                <a:effectLst/>
                <a:uLnTx/>
                <a:uFillTx/>
                <a:latin typeface="+mn-lt"/>
                <a:ea typeface="+mn-ea"/>
                <a:cs typeface="+mn-cs"/>
              </a:rPr>
              <a:t>7. </a:t>
            </a:r>
            <a:r>
              <a:rPr kumimoji="1" lang="en-US" altLang="zh-CN" sz="3200" b="1" i="0" u="none" strike="noStrike" kern="0" cap="none" spc="0" normalizeH="0" baseline="0" noProof="0" dirty="0" err="1" smtClean="0">
                <a:ln>
                  <a:noFill/>
                </a:ln>
                <a:solidFill>
                  <a:schemeClr val="tx1"/>
                </a:solidFill>
                <a:effectLst/>
                <a:uLnTx/>
                <a:uFillTx/>
                <a:latin typeface="+mn-lt"/>
                <a:ea typeface="+mn-ea"/>
                <a:cs typeface="+mn-cs"/>
              </a:rPr>
              <a:t>strlwr</a:t>
            </a:r>
            <a:r>
              <a:rPr kumimoji="1" lang="zh-CN" altLang="zh-CN" sz="3200" b="1" i="0" u="none" strike="noStrike" kern="0" cap="none" spc="0" normalizeH="0" baseline="0" noProof="0" dirty="0" smtClean="0">
                <a:ln>
                  <a:noFill/>
                </a:ln>
                <a:solidFill>
                  <a:schemeClr val="tx1"/>
                </a:solidFill>
                <a:effectLst/>
                <a:uLnTx/>
                <a:uFillTx/>
                <a:latin typeface="+mn-lt"/>
                <a:ea typeface="+mn-ea"/>
                <a:cs typeface="+mn-cs"/>
              </a:rPr>
              <a:t>函数</a:t>
            </a:r>
            <a:r>
              <a:rPr kumimoji="1" lang="en-US" altLang="zh-CN" sz="3200" b="1" i="0" u="none" strike="noStrike" kern="0" cap="none" spc="0" normalizeH="0" baseline="0" noProof="0" dirty="0" smtClean="0">
                <a:ln>
                  <a:noFill/>
                </a:ln>
                <a:solidFill>
                  <a:schemeClr val="tx1"/>
                </a:solidFill>
                <a:effectLst/>
                <a:uLnTx/>
                <a:uFillTx/>
                <a:latin typeface="+mn-lt"/>
                <a:ea typeface="+mn-ea"/>
                <a:cs typeface="+mn-cs"/>
              </a:rPr>
              <a:t>----</a:t>
            </a:r>
            <a:r>
              <a:rPr kumimoji="1" lang="zh-CN" altLang="zh-CN" sz="3200" b="1" i="0" u="none" strike="noStrike" kern="0" cap="none" spc="0" normalizeH="0" baseline="0" noProof="0" dirty="0" smtClean="0">
                <a:ln>
                  <a:noFill/>
                </a:ln>
                <a:solidFill>
                  <a:schemeClr val="tx1"/>
                </a:solidFill>
                <a:effectLst/>
                <a:uLnTx/>
                <a:uFillTx/>
                <a:latin typeface="+mn-lt"/>
                <a:ea typeface="+mn-ea"/>
                <a:cs typeface="+mn-cs"/>
              </a:rPr>
              <a:t>转换为小写的函数</a:t>
            </a:r>
            <a:endParaRPr kumimoji="1" lang="en-US" altLang="zh-CN" sz="3200" b="1"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20000"/>
              </a:lnSpc>
              <a:spcBef>
                <a:spcPct val="20000"/>
              </a:spcBef>
              <a:spcAft>
                <a:spcPct val="0"/>
              </a:spcAft>
              <a:buClrTx/>
              <a:buSzTx/>
              <a:buFont typeface="Wingdings" panose="05000000000000000000" pitchFamily="2" charset="2"/>
              <a:buChar char="Ø"/>
              <a:defRPr/>
            </a:pPr>
            <a:r>
              <a:rPr kumimoji="1" lang="zh-CN" altLang="zh-CN" sz="3200" b="1" i="0" u="none" strike="noStrike" kern="0" cap="none" spc="0" normalizeH="0" baseline="0" noProof="0" dirty="0" smtClean="0">
                <a:ln>
                  <a:noFill/>
                </a:ln>
                <a:solidFill>
                  <a:schemeClr val="tx1"/>
                </a:solidFill>
                <a:effectLst/>
                <a:uLnTx/>
                <a:uFillTx/>
                <a:latin typeface="+mn-lt"/>
                <a:ea typeface="+mn-ea"/>
                <a:cs typeface="+mn-cs"/>
              </a:rPr>
              <a:t>其一般形式为</a:t>
            </a:r>
            <a:endParaRPr kumimoji="1" lang="zh-CN" altLang="zh-CN" sz="3200" b="1"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20000"/>
              </a:lnSpc>
              <a:spcBef>
                <a:spcPct val="20000"/>
              </a:spcBef>
              <a:spcAft>
                <a:spcPct val="0"/>
              </a:spcAft>
              <a:buClrTx/>
              <a:buSzTx/>
              <a:buFont typeface="Wingdings" panose="05000000000000000000" pitchFamily="2" charset="2"/>
              <a:buNone/>
              <a:defRPr/>
            </a:pPr>
            <a:r>
              <a:rPr kumimoji="1" lang="en-US" altLang="zh-CN" sz="3200" b="1" i="0" u="none" strike="noStrike" kern="0" cap="none" spc="0" normalizeH="0" baseline="0" noProof="0" dirty="0" smtClean="0">
                <a:ln>
                  <a:noFill/>
                </a:ln>
                <a:solidFill>
                  <a:schemeClr val="tx1"/>
                </a:solidFill>
                <a:effectLst/>
                <a:uLnTx/>
                <a:uFillTx/>
                <a:latin typeface="+mn-lt"/>
                <a:ea typeface="+mn-ea"/>
                <a:cs typeface="+mn-cs"/>
              </a:rPr>
              <a:t>       </a:t>
            </a:r>
            <a:r>
              <a:rPr kumimoji="1" lang="en-US" altLang="zh-CN" sz="3200" b="1" i="0" u="none" strike="noStrike" kern="0" cap="none" spc="0" normalizeH="0" baseline="0" noProof="0" dirty="0" err="1" smtClean="0">
                <a:ln>
                  <a:noFill/>
                </a:ln>
                <a:solidFill>
                  <a:schemeClr val="tx1"/>
                </a:solidFill>
                <a:effectLst/>
                <a:uLnTx/>
                <a:uFillTx/>
                <a:latin typeface="+mn-lt"/>
                <a:ea typeface="+mn-ea"/>
                <a:cs typeface="+mn-cs"/>
              </a:rPr>
              <a:t>strlwr</a:t>
            </a:r>
            <a:r>
              <a:rPr kumimoji="1" lang="en-US" altLang="zh-CN" sz="3200" b="1" i="0" u="none" strike="noStrike" kern="0" cap="none" spc="0" normalizeH="0" baseline="0" noProof="0" dirty="0" smtClean="0">
                <a:ln>
                  <a:noFill/>
                </a:ln>
                <a:solidFill>
                  <a:schemeClr val="tx1"/>
                </a:solidFill>
                <a:effectLst/>
                <a:uLnTx/>
                <a:uFillTx/>
                <a:latin typeface="+mn-lt"/>
                <a:ea typeface="+mn-ea"/>
                <a:cs typeface="+mn-cs"/>
              </a:rPr>
              <a:t> (</a:t>
            </a:r>
            <a:r>
              <a:rPr kumimoji="1" lang="zh-CN" altLang="zh-CN" sz="3200" b="1" i="0" u="none" strike="noStrike" kern="0" cap="none" spc="0" normalizeH="0" baseline="0" noProof="0" dirty="0" smtClean="0">
                <a:ln>
                  <a:noFill/>
                </a:ln>
                <a:solidFill>
                  <a:schemeClr val="tx1"/>
                </a:solidFill>
                <a:effectLst/>
                <a:uLnTx/>
                <a:uFillTx/>
                <a:latin typeface="+mn-lt"/>
                <a:ea typeface="+mn-ea"/>
                <a:cs typeface="+mn-cs"/>
              </a:rPr>
              <a:t>字符串</a:t>
            </a:r>
            <a:r>
              <a:rPr kumimoji="1" lang="en-US" altLang="zh-CN" sz="3200" b="1" i="0" u="none" strike="noStrike" kern="0" cap="none" spc="0" normalizeH="0" baseline="0" noProof="0" dirty="0" smtClean="0">
                <a:ln>
                  <a:noFill/>
                </a:ln>
                <a:solidFill>
                  <a:schemeClr val="tx1"/>
                </a:solidFill>
                <a:effectLst/>
                <a:uLnTx/>
                <a:uFillTx/>
                <a:latin typeface="+mn-lt"/>
                <a:ea typeface="+mn-ea"/>
                <a:cs typeface="+mn-cs"/>
              </a:rPr>
              <a:t>)</a:t>
            </a:r>
            <a:endParaRPr kumimoji="1" lang="en-US" altLang="zh-CN" sz="3200" b="1"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20000"/>
              </a:lnSpc>
              <a:spcBef>
                <a:spcPct val="20000"/>
              </a:spcBef>
              <a:spcAft>
                <a:spcPct val="0"/>
              </a:spcAft>
              <a:buClrTx/>
              <a:buSzTx/>
              <a:buFont typeface="Wingdings" panose="05000000000000000000" pitchFamily="2" charset="2"/>
              <a:buChar char="Ø"/>
              <a:defRPr/>
            </a:pPr>
            <a:r>
              <a:rPr kumimoji="1" lang="zh-CN" altLang="zh-CN" sz="3200" b="1" i="0" u="none" strike="noStrike" kern="0" cap="none" spc="0" normalizeH="0" baseline="0" noProof="0" dirty="0" smtClean="0">
                <a:ln>
                  <a:noFill/>
                </a:ln>
                <a:solidFill>
                  <a:schemeClr val="tx1"/>
                </a:solidFill>
                <a:effectLst/>
                <a:uLnTx/>
                <a:uFillTx/>
                <a:latin typeface="+mn-lt"/>
                <a:ea typeface="+mn-ea"/>
                <a:cs typeface="+mn-cs"/>
              </a:rPr>
              <a:t>函数的作用是将字符串中大写字母换成小写字母</a:t>
            </a:r>
            <a:endParaRPr kumimoji="1" lang="zh-CN" altLang="zh-CN" sz="3200" b="1" i="0" u="none" strike="noStrike" kern="0" cap="none" spc="0" normalizeH="0" baseline="0" noProof="0" dirty="0">
              <a:ln>
                <a:noFill/>
              </a:ln>
              <a:solidFill>
                <a:schemeClr val="tx1"/>
              </a:solidFill>
              <a:effectLst/>
              <a:uLnTx/>
              <a:uFillTx/>
              <a:latin typeface="+mn-lt"/>
              <a:ea typeface="+mn-ea"/>
              <a:cs typeface="+mn-cs"/>
            </a:endParaRPr>
          </a:p>
        </p:txBody>
      </p:sp>
      <p:sp>
        <p:nvSpPr>
          <p:cNvPr id="5" name="Rectangle 2"/>
          <p:cNvSpPr>
            <a:spLocks noGrp="1" noChangeArrowheads="1"/>
          </p:cNvSpPr>
          <p:nvPr>
            <p:ph type="title"/>
          </p:nvPr>
        </p:nvSpPr>
        <p:spPr>
          <a:xfrm>
            <a:off x="1809750" y="629444"/>
            <a:ext cx="8643938"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6.3.6 </a:t>
            </a:r>
            <a:r>
              <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善于使用</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字符串处理函数</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83972"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83973"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pic>
        <p:nvPicPr>
          <p:cNvPr id="83974" name="图片 5"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9">
                                            <p:txEl>
                                              <p:charRg st="24" end="31"/>
                                            </p:txEl>
                                          </p:spTgt>
                                        </p:tgtEl>
                                        <p:attrNameLst>
                                          <p:attrName>style.visibility</p:attrName>
                                        </p:attrNameLst>
                                      </p:cBhvr>
                                      <p:to>
                                        <p:strVal val="visible"/>
                                      </p:to>
                                    </p:set>
                                    <p:animEffect transition="in" filter="blinds(horizontal)">
                                      <p:cBhvr>
                                        <p:cTn id="7" dur="500"/>
                                        <p:tgtEl>
                                          <p:spTgt spid="9219">
                                            <p:txEl>
                                              <p:charRg st="24" end="3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9219">
                                            <p:txEl>
                                              <p:charRg st="31" end="51"/>
                                            </p:txEl>
                                          </p:spTgt>
                                        </p:tgtEl>
                                        <p:attrNameLst>
                                          <p:attrName>style.visibility</p:attrName>
                                        </p:attrNameLst>
                                      </p:cBhvr>
                                      <p:to>
                                        <p:strVal val="visible"/>
                                      </p:to>
                                    </p:set>
                                    <p:animEffect transition="in" filter="blinds(horizontal)">
                                      <p:cBhvr>
                                        <p:cTn id="10" dur="500"/>
                                        <p:tgtEl>
                                          <p:spTgt spid="9219">
                                            <p:txEl>
                                              <p:charRg st="31" end="5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9219">
                                            <p:txEl>
                                              <p:charRg st="51" end="73"/>
                                            </p:txEl>
                                          </p:spTgt>
                                        </p:tgtEl>
                                        <p:attrNameLst>
                                          <p:attrName>style.visibility</p:attrName>
                                        </p:attrNameLst>
                                      </p:cBhvr>
                                      <p:to>
                                        <p:strVal val="visible"/>
                                      </p:to>
                                    </p:set>
                                    <p:animEffect transition="in" filter="blinds(horizontal)">
                                      <p:cBhvr>
                                        <p:cTn id="15" dur="500"/>
                                        <p:tgtEl>
                                          <p:spTgt spid="9219">
                                            <p:txEl>
                                              <p:charRg st="51" end="7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Rectangle 3"/>
          <p:cNvSpPr>
            <a:spLocks noGrp="1" noChangeArrowheads="1"/>
          </p:cNvSpPr>
          <p:nvPr>
            <p:ph idx="1"/>
          </p:nvPr>
        </p:nvSpPr>
        <p:spPr>
          <a:xfrm>
            <a:off x="2238375" y="1571625"/>
            <a:ext cx="7786688" cy="4429125"/>
          </a:xfrm>
        </p:spPr>
        <p:txBody>
          <a:bodyPr vert="horz" wrap="square" lIns="91440" tIns="45720" rIns="91440" bIns="45720" numCol="1" anchor="t" anchorCtr="0" compatLnSpc="1"/>
          <a:lstStyle/>
          <a:p>
            <a:pPr marL="514350" marR="0" lvl="0" indent="-514350" algn="l" defTabSz="914400" rtl="0" eaLnBrk="0" fontAlgn="base" latinLnBrk="0" hangingPunct="0">
              <a:lnSpc>
                <a:spcPct val="120000"/>
              </a:lnSpc>
              <a:spcBef>
                <a:spcPct val="20000"/>
              </a:spcBef>
              <a:spcAft>
                <a:spcPct val="0"/>
              </a:spcAft>
              <a:buClrTx/>
              <a:buSzTx/>
              <a:buFont typeface="Wingdings" panose="05000000000000000000" pitchFamily="2" charset="2"/>
              <a:buNone/>
              <a:defRPr/>
            </a:pPr>
            <a:r>
              <a:rPr kumimoji="1" lang="en-US" altLang="zh-CN" sz="3200" b="1" i="0" u="none" strike="noStrike" kern="0" cap="none" spc="0" normalizeH="0" baseline="0" noProof="0" dirty="0" smtClean="0">
                <a:ln>
                  <a:noFill/>
                </a:ln>
                <a:solidFill>
                  <a:schemeClr val="tx1"/>
                </a:solidFill>
                <a:effectLst/>
                <a:uLnTx/>
                <a:uFillTx/>
                <a:latin typeface="+mn-lt"/>
                <a:ea typeface="+mn-ea"/>
                <a:cs typeface="+mn-cs"/>
              </a:rPr>
              <a:t>8. </a:t>
            </a:r>
            <a:r>
              <a:rPr kumimoji="1" lang="en-US" altLang="zh-CN" sz="3200" b="1" i="0" u="none" strike="noStrike" kern="0" cap="none" spc="0" normalizeH="0" baseline="0" noProof="0" dirty="0" err="1" smtClean="0">
                <a:ln>
                  <a:noFill/>
                </a:ln>
                <a:solidFill>
                  <a:schemeClr val="tx1"/>
                </a:solidFill>
                <a:effectLst/>
                <a:uLnTx/>
                <a:uFillTx/>
                <a:latin typeface="+mn-lt"/>
                <a:ea typeface="+mn-ea"/>
                <a:cs typeface="+mn-cs"/>
              </a:rPr>
              <a:t>strupr</a:t>
            </a:r>
            <a:r>
              <a:rPr kumimoji="1" lang="zh-CN" altLang="zh-CN" sz="3200" b="1" i="0" u="none" strike="noStrike" kern="0" cap="none" spc="0" normalizeH="0" baseline="0" noProof="0" dirty="0" smtClean="0">
                <a:ln>
                  <a:noFill/>
                </a:ln>
                <a:solidFill>
                  <a:schemeClr val="tx1"/>
                </a:solidFill>
                <a:effectLst/>
                <a:uLnTx/>
                <a:uFillTx/>
                <a:latin typeface="+mn-lt"/>
                <a:ea typeface="+mn-ea"/>
                <a:cs typeface="+mn-cs"/>
              </a:rPr>
              <a:t>函数</a:t>
            </a:r>
            <a:r>
              <a:rPr kumimoji="1" lang="en-US" altLang="zh-CN" sz="3200" b="1" i="0" u="none" strike="noStrike" kern="0" cap="none" spc="0" normalizeH="0" baseline="0" noProof="0" dirty="0" smtClean="0">
                <a:ln>
                  <a:noFill/>
                </a:ln>
                <a:solidFill>
                  <a:schemeClr val="tx1"/>
                </a:solidFill>
                <a:effectLst/>
                <a:uLnTx/>
                <a:uFillTx/>
                <a:latin typeface="+mn-lt"/>
                <a:ea typeface="+mn-ea"/>
                <a:cs typeface="+mn-cs"/>
              </a:rPr>
              <a:t>----</a:t>
            </a:r>
            <a:r>
              <a:rPr kumimoji="1" lang="zh-CN" altLang="zh-CN" sz="3200" b="1" i="0" u="none" strike="noStrike" kern="0" cap="none" spc="0" normalizeH="0" baseline="0" noProof="0" dirty="0" smtClean="0">
                <a:ln>
                  <a:noFill/>
                </a:ln>
                <a:solidFill>
                  <a:schemeClr val="tx1"/>
                </a:solidFill>
                <a:effectLst/>
                <a:uLnTx/>
                <a:uFillTx/>
                <a:latin typeface="+mn-lt"/>
                <a:ea typeface="+mn-ea"/>
                <a:cs typeface="+mn-cs"/>
              </a:rPr>
              <a:t>转换为大写的函数</a:t>
            </a:r>
            <a:endParaRPr kumimoji="1" lang="en-US" altLang="zh-CN" sz="3200" b="1" i="0" u="none" strike="noStrike" kern="0" cap="none" spc="0" normalizeH="0" baseline="0" noProof="0" dirty="0" smtClean="0">
              <a:ln>
                <a:noFill/>
              </a:ln>
              <a:solidFill>
                <a:schemeClr val="tx1"/>
              </a:solidFill>
              <a:effectLst/>
              <a:uLnTx/>
              <a:uFillTx/>
              <a:latin typeface="+mn-lt"/>
              <a:ea typeface="+mn-ea"/>
              <a:cs typeface="+mn-cs"/>
            </a:endParaRPr>
          </a:p>
          <a:p>
            <a:pPr marL="514350" marR="0" lvl="0" indent="-514350" algn="l" defTabSz="914400" rtl="0" eaLnBrk="0" fontAlgn="base" latinLnBrk="0" hangingPunct="0">
              <a:lnSpc>
                <a:spcPct val="120000"/>
              </a:lnSpc>
              <a:spcBef>
                <a:spcPct val="20000"/>
              </a:spcBef>
              <a:spcAft>
                <a:spcPct val="0"/>
              </a:spcAft>
              <a:buClrTx/>
              <a:buSzTx/>
              <a:buFont typeface="Wingdings" panose="05000000000000000000" pitchFamily="2" charset="2"/>
              <a:buChar char="Ø"/>
              <a:defRPr/>
            </a:pPr>
            <a:r>
              <a:rPr kumimoji="1" lang="zh-CN" altLang="zh-CN" sz="3200" b="1" i="0" u="none" strike="noStrike" kern="0" cap="none" spc="0" normalizeH="0" baseline="0" noProof="0" dirty="0" smtClean="0">
                <a:ln>
                  <a:noFill/>
                </a:ln>
                <a:solidFill>
                  <a:schemeClr val="tx1"/>
                </a:solidFill>
                <a:effectLst/>
                <a:uLnTx/>
                <a:uFillTx/>
                <a:latin typeface="+mn-lt"/>
                <a:ea typeface="+mn-ea"/>
                <a:cs typeface="+mn-cs"/>
              </a:rPr>
              <a:t>其一般形式为</a:t>
            </a:r>
            <a:endParaRPr kumimoji="1" lang="zh-CN" altLang="zh-CN" sz="3200" b="1"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20000"/>
              </a:lnSpc>
              <a:spcBef>
                <a:spcPct val="20000"/>
              </a:spcBef>
              <a:spcAft>
                <a:spcPct val="0"/>
              </a:spcAft>
              <a:buClrTx/>
              <a:buSzTx/>
              <a:buFont typeface="Wingdings" panose="05000000000000000000" pitchFamily="2" charset="2"/>
              <a:buNone/>
              <a:defRPr/>
            </a:pPr>
            <a:r>
              <a:rPr kumimoji="1" lang="en-US" altLang="zh-CN" sz="3200" b="1" i="0" u="none" strike="noStrike" kern="0" cap="none" spc="0" normalizeH="0" baseline="0" noProof="0" dirty="0" smtClean="0">
                <a:ln>
                  <a:noFill/>
                </a:ln>
                <a:solidFill>
                  <a:schemeClr val="tx1"/>
                </a:solidFill>
                <a:effectLst/>
                <a:uLnTx/>
                <a:uFillTx/>
                <a:latin typeface="+mn-lt"/>
                <a:ea typeface="+mn-ea"/>
                <a:cs typeface="+mn-cs"/>
              </a:rPr>
              <a:t>       </a:t>
            </a:r>
            <a:r>
              <a:rPr kumimoji="1" lang="en-US" altLang="zh-CN" sz="3200" b="1" i="0" u="none" strike="noStrike" kern="0" cap="none" spc="0" normalizeH="0" baseline="0" noProof="0" dirty="0" err="1" smtClean="0">
                <a:ln>
                  <a:noFill/>
                </a:ln>
                <a:solidFill>
                  <a:schemeClr val="tx1"/>
                </a:solidFill>
                <a:effectLst/>
                <a:uLnTx/>
                <a:uFillTx/>
                <a:latin typeface="+mn-lt"/>
                <a:ea typeface="+mn-ea"/>
                <a:cs typeface="+mn-cs"/>
              </a:rPr>
              <a:t>strupr</a:t>
            </a:r>
            <a:r>
              <a:rPr kumimoji="1" lang="en-US" altLang="zh-CN" sz="3200" b="1" i="0" u="none" strike="noStrike" kern="0" cap="none" spc="0" normalizeH="0" baseline="0" noProof="0" dirty="0" smtClean="0">
                <a:ln>
                  <a:noFill/>
                </a:ln>
                <a:solidFill>
                  <a:schemeClr val="tx1"/>
                </a:solidFill>
                <a:effectLst/>
                <a:uLnTx/>
                <a:uFillTx/>
                <a:latin typeface="+mn-lt"/>
                <a:ea typeface="+mn-ea"/>
                <a:cs typeface="+mn-cs"/>
              </a:rPr>
              <a:t> (</a:t>
            </a:r>
            <a:r>
              <a:rPr kumimoji="1" lang="zh-CN" altLang="zh-CN" sz="3200" b="1" i="0" u="none" strike="noStrike" kern="0" cap="none" spc="0" normalizeH="0" baseline="0" noProof="0" dirty="0" smtClean="0">
                <a:ln>
                  <a:noFill/>
                </a:ln>
                <a:solidFill>
                  <a:schemeClr val="tx1"/>
                </a:solidFill>
                <a:effectLst/>
                <a:uLnTx/>
                <a:uFillTx/>
                <a:latin typeface="+mn-lt"/>
                <a:ea typeface="+mn-ea"/>
                <a:cs typeface="+mn-cs"/>
              </a:rPr>
              <a:t>字符串</a:t>
            </a:r>
            <a:r>
              <a:rPr kumimoji="1" lang="en-US" altLang="zh-CN" sz="3200" b="1" i="0" u="none" strike="noStrike" kern="0" cap="none" spc="0" normalizeH="0" baseline="0" noProof="0" dirty="0" smtClean="0">
                <a:ln>
                  <a:noFill/>
                </a:ln>
                <a:solidFill>
                  <a:schemeClr val="tx1"/>
                </a:solidFill>
                <a:effectLst/>
                <a:uLnTx/>
                <a:uFillTx/>
                <a:latin typeface="+mn-lt"/>
                <a:ea typeface="+mn-ea"/>
                <a:cs typeface="+mn-cs"/>
              </a:rPr>
              <a:t>)</a:t>
            </a:r>
            <a:endParaRPr kumimoji="1" lang="en-US" altLang="zh-CN" sz="3200" b="1"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20000"/>
              </a:lnSpc>
              <a:spcBef>
                <a:spcPct val="20000"/>
              </a:spcBef>
              <a:spcAft>
                <a:spcPct val="0"/>
              </a:spcAft>
              <a:buClrTx/>
              <a:buSzTx/>
              <a:buFont typeface="Wingdings" panose="05000000000000000000" pitchFamily="2" charset="2"/>
              <a:buChar char="Ø"/>
              <a:defRPr/>
            </a:pPr>
            <a:r>
              <a:rPr kumimoji="1" lang="zh-CN" altLang="zh-CN" sz="3200" b="1" i="0" u="none" strike="noStrike" kern="0" cap="none" spc="0" normalizeH="0" baseline="0" noProof="0" dirty="0" smtClean="0">
                <a:ln>
                  <a:noFill/>
                </a:ln>
                <a:solidFill>
                  <a:schemeClr val="tx1"/>
                </a:solidFill>
                <a:effectLst/>
                <a:uLnTx/>
                <a:uFillTx/>
                <a:latin typeface="+mn-lt"/>
                <a:ea typeface="+mn-ea"/>
                <a:cs typeface="+mn-cs"/>
              </a:rPr>
              <a:t>函数的作用是将字符串中小写字母换成大写字母</a:t>
            </a:r>
            <a:endParaRPr kumimoji="1" lang="zh-CN" altLang="zh-CN" sz="3200" b="1" i="0" u="none" strike="noStrike" kern="0" cap="none" spc="0" normalizeH="0" baseline="0" noProof="0" dirty="0">
              <a:ln>
                <a:noFill/>
              </a:ln>
              <a:solidFill>
                <a:schemeClr val="tx1"/>
              </a:solidFill>
              <a:effectLst/>
              <a:uLnTx/>
              <a:uFillTx/>
              <a:latin typeface="+mn-lt"/>
              <a:ea typeface="+mn-ea"/>
              <a:cs typeface="+mn-cs"/>
            </a:endParaRPr>
          </a:p>
        </p:txBody>
      </p:sp>
      <p:sp>
        <p:nvSpPr>
          <p:cNvPr id="5" name="Rectangle 2"/>
          <p:cNvSpPr>
            <a:spLocks noGrp="1" noChangeArrowheads="1"/>
          </p:cNvSpPr>
          <p:nvPr>
            <p:ph type="title"/>
          </p:nvPr>
        </p:nvSpPr>
        <p:spPr>
          <a:xfrm>
            <a:off x="1809750" y="629444"/>
            <a:ext cx="8643938"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6.3.6 </a:t>
            </a:r>
            <a:r>
              <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善于使用</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字符串处理函数</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84996"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84997"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pic>
        <p:nvPicPr>
          <p:cNvPr id="84998" name="图片 5"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9">
                                            <p:txEl>
                                              <p:charRg st="24" end="31"/>
                                            </p:txEl>
                                          </p:spTgt>
                                        </p:tgtEl>
                                        <p:attrNameLst>
                                          <p:attrName>style.visibility</p:attrName>
                                        </p:attrNameLst>
                                      </p:cBhvr>
                                      <p:to>
                                        <p:strVal val="visible"/>
                                      </p:to>
                                    </p:set>
                                    <p:animEffect transition="in" filter="blinds(horizontal)">
                                      <p:cBhvr>
                                        <p:cTn id="7" dur="500"/>
                                        <p:tgtEl>
                                          <p:spTgt spid="9219">
                                            <p:txEl>
                                              <p:charRg st="24" end="3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9219">
                                            <p:txEl>
                                              <p:charRg st="31" end="51"/>
                                            </p:txEl>
                                          </p:spTgt>
                                        </p:tgtEl>
                                        <p:attrNameLst>
                                          <p:attrName>style.visibility</p:attrName>
                                        </p:attrNameLst>
                                      </p:cBhvr>
                                      <p:to>
                                        <p:strVal val="visible"/>
                                      </p:to>
                                    </p:set>
                                    <p:animEffect transition="in" filter="blinds(horizontal)">
                                      <p:cBhvr>
                                        <p:cTn id="10" dur="500"/>
                                        <p:tgtEl>
                                          <p:spTgt spid="9219">
                                            <p:txEl>
                                              <p:charRg st="31" end="5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9219">
                                            <p:txEl>
                                              <p:charRg st="51" end="73"/>
                                            </p:txEl>
                                          </p:spTgt>
                                        </p:tgtEl>
                                        <p:attrNameLst>
                                          <p:attrName>style.visibility</p:attrName>
                                        </p:attrNameLst>
                                      </p:cBhvr>
                                      <p:to>
                                        <p:strVal val="visible"/>
                                      </p:to>
                                    </p:set>
                                    <p:animEffect transition="in" filter="blinds(horizontal)">
                                      <p:cBhvr>
                                        <p:cTn id="15" dur="500"/>
                                        <p:tgtEl>
                                          <p:spTgt spid="9219">
                                            <p:txEl>
                                              <p:charRg st="51" end="7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Rectangle 3"/>
          <p:cNvSpPr>
            <a:spLocks noGrp="1"/>
          </p:cNvSpPr>
          <p:nvPr>
            <p:ph idx="1"/>
          </p:nvPr>
        </p:nvSpPr>
        <p:spPr>
          <a:xfrm>
            <a:off x="2238375" y="1571625"/>
            <a:ext cx="7786688" cy="4786313"/>
          </a:xfrm>
        </p:spPr>
        <p:txBody>
          <a:bodyPr vert="horz" wrap="square" lIns="91440" tIns="45720" rIns="91440" bIns="45720" anchor="t" anchorCtr="0"/>
          <a:p>
            <a:pPr marL="514350" indent="-514350">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例</a:t>
            </a:r>
            <a:r>
              <a:rPr kumimoji="1" lang="en-US" altLang="zh-CN" dirty="0">
                <a:latin typeface="+mn-lt"/>
                <a:ea typeface="+mn-ea"/>
                <a:cs typeface="+mn-cs"/>
              </a:rPr>
              <a:t>6.8 </a:t>
            </a:r>
            <a:r>
              <a:rPr kumimoji="1" lang="zh-CN" altLang="zh-CN" dirty="0">
                <a:latin typeface="+mn-lt"/>
                <a:ea typeface="+mn-ea"/>
                <a:cs typeface="+mn-cs"/>
              </a:rPr>
              <a:t>输入一行字符，统计其中有多少个单词，单词之间用空格分隔开。</a:t>
            </a:r>
            <a:endParaRPr kumimoji="1" lang="en-US" altLang="zh-CN" dirty="0">
              <a:latin typeface="+mn-lt"/>
              <a:ea typeface="+mn-ea"/>
              <a:cs typeface="+mn-cs"/>
            </a:endParaRPr>
          </a:p>
          <a:p>
            <a:pPr marL="514350" indent="-514350"/>
            <a:r>
              <a:rPr kumimoji="1" lang="zh-CN" altLang="zh-CN" dirty="0">
                <a:latin typeface="+mn-lt"/>
                <a:ea typeface="+mn-ea"/>
                <a:cs typeface="+mn-cs"/>
              </a:rPr>
              <a:t>解题思路：问题的关键是怎样确定“出现一个新单词了”</a:t>
            </a:r>
            <a:endParaRPr kumimoji="1" lang="en-US" altLang="zh-CN" dirty="0">
              <a:latin typeface="+mn-lt"/>
              <a:ea typeface="+mn-ea"/>
              <a:cs typeface="+mn-cs"/>
            </a:endParaRPr>
          </a:p>
          <a:p>
            <a:pPr marL="914400" lvl="1" indent="-514350"/>
            <a:r>
              <a:rPr kumimoji="1" lang="zh-CN" altLang="zh-CN" dirty="0">
                <a:latin typeface="+mn-lt"/>
                <a:ea typeface="+mn-ea"/>
              </a:rPr>
              <a:t>从第</a:t>
            </a:r>
            <a:r>
              <a:rPr kumimoji="1" lang="en-US" altLang="zh-CN" dirty="0">
                <a:latin typeface="+mn-lt"/>
                <a:ea typeface="+mn-ea"/>
              </a:rPr>
              <a:t>1</a:t>
            </a:r>
            <a:r>
              <a:rPr kumimoji="1" lang="zh-CN" altLang="zh-CN" dirty="0">
                <a:latin typeface="+mn-lt"/>
                <a:ea typeface="+mn-ea"/>
              </a:rPr>
              <a:t>个字符开始逐个字符进行检查，判断此字符是否是新单词的开头，如果是，就使变量</a:t>
            </a:r>
            <a:r>
              <a:rPr kumimoji="1" lang="en-US" altLang="zh-CN" dirty="0">
                <a:latin typeface="+mn-lt"/>
                <a:ea typeface="+mn-ea"/>
              </a:rPr>
              <a:t>num</a:t>
            </a:r>
            <a:r>
              <a:rPr kumimoji="1" lang="zh-CN" altLang="zh-CN" dirty="0">
                <a:latin typeface="+mn-lt"/>
                <a:ea typeface="+mn-ea"/>
              </a:rPr>
              <a:t>的值加</a:t>
            </a:r>
            <a:r>
              <a:rPr kumimoji="1" lang="en-US" altLang="zh-CN" dirty="0">
                <a:latin typeface="+mn-lt"/>
                <a:ea typeface="+mn-ea"/>
              </a:rPr>
              <a:t>1</a:t>
            </a:r>
            <a:r>
              <a:rPr kumimoji="1" lang="zh-CN" altLang="zh-CN" dirty="0">
                <a:latin typeface="+mn-lt"/>
                <a:ea typeface="+mn-ea"/>
              </a:rPr>
              <a:t>，最后得到的</a:t>
            </a:r>
            <a:r>
              <a:rPr kumimoji="1" lang="en-US" altLang="zh-CN" dirty="0">
                <a:latin typeface="+mn-lt"/>
                <a:ea typeface="+mn-ea"/>
              </a:rPr>
              <a:t>num</a:t>
            </a:r>
            <a:r>
              <a:rPr kumimoji="1" lang="zh-CN" altLang="zh-CN" dirty="0">
                <a:latin typeface="+mn-lt"/>
                <a:ea typeface="+mn-ea"/>
              </a:rPr>
              <a:t>的值就是单词总数</a:t>
            </a:r>
            <a:endParaRPr kumimoji="1" lang="zh-CN" altLang="zh-CN" dirty="0">
              <a:latin typeface="+mn-lt"/>
              <a:ea typeface="+mn-ea"/>
            </a:endParaRPr>
          </a:p>
          <a:p>
            <a:pPr marL="514350" indent="-514350">
              <a:buFont typeface="Wingdings" panose="05000000000000000000" pitchFamily="2" charset="2"/>
              <a:buNone/>
            </a:pPr>
            <a:endParaRPr kumimoji="1" lang="zh-CN" altLang="zh-CN" dirty="0">
              <a:latin typeface="+mn-lt"/>
              <a:ea typeface="+mn-ea"/>
              <a:cs typeface="+mn-cs"/>
            </a:endParaRPr>
          </a:p>
        </p:txBody>
      </p:sp>
      <p:sp>
        <p:nvSpPr>
          <p:cNvPr id="5" name="Rectangle 2"/>
          <p:cNvSpPr>
            <a:spLocks noGrp="1" noChangeArrowheads="1"/>
          </p:cNvSpPr>
          <p:nvPr>
            <p:ph type="title"/>
          </p:nvPr>
        </p:nvSpPr>
        <p:spPr>
          <a:xfrm>
            <a:off x="1809750" y="629444"/>
            <a:ext cx="8643938"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6.3.7</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字符数组应用举例</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86020"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86021"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pic>
        <p:nvPicPr>
          <p:cNvPr id="86022" name="图片 5"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9">
                                            <p:txEl>
                                              <p:charRg st="38" end="64"/>
                                            </p:txEl>
                                          </p:spTgt>
                                        </p:tgtEl>
                                        <p:attrNameLst>
                                          <p:attrName>style.visibility</p:attrName>
                                        </p:attrNameLst>
                                      </p:cBhvr>
                                      <p:to>
                                        <p:strVal val="visible"/>
                                      </p:to>
                                    </p:set>
                                    <p:animEffect transition="in" filter="blinds(horizontal)">
                                      <p:cBhvr>
                                        <p:cTn id="7" dur="500"/>
                                        <p:tgtEl>
                                          <p:spTgt spid="9219">
                                            <p:txEl>
                                              <p:charRg st="38" end="64"/>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9219">
                                            <p:txEl>
                                              <p:charRg st="64" end="129"/>
                                            </p:txEl>
                                          </p:spTgt>
                                        </p:tgtEl>
                                        <p:attrNameLst>
                                          <p:attrName>style.visibility</p:attrName>
                                        </p:attrNameLst>
                                      </p:cBhvr>
                                      <p:to>
                                        <p:strVal val="visible"/>
                                      </p:to>
                                    </p:set>
                                    <p:animEffect transition="in" filter="blinds(horizontal)">
                                      <p:cBhvr>
                                        <p:cTn id="10" dur="500"/>
                                        <p:tgtEl>
                                          <p:spTgt spid="9219">
                                            <p:txEl>
                                              <p:charRg st="64" end="12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6018" name="Rectangle 3"/>
          <p:cNvSpPr>
            <a:spLocks noGrp="1"/>
          </p:cNvSpPr>
          <p:nvPr>
            <p:ph idx="1"/>
          </p:nvPr>
        </p:nvSpPr>
        <p:spPr>
          <a:xfrm>
            <a:off x="2238375" y="1571625"/>
            <a:ext cx="7786688" cy="4786313"/>
          </a:xfrm>
        </p:spPr>
        <p:txBody>
          <a:bodyPr vert="horz" wrap="square" lIns="91440" tIns="45720" rIns="91440" bIns="45720" anchor="t" anchorCtr="0"/>
          <a:p>
            <a:pPr lvl="1"/>
            <a:r>
              <a:rPr kumimoji="1" lang="zh-CN" altLang="zh-CN" dirty="0">
                <a:latin typeface="+mn-lt"/>
                <a:ea typeface="+mn-ea"/>
              </a:rPr>
              <a:t>判断是否出现新单词，可以由是否有空格出现来决定</a:t>
            </a:r>
            <a:r>
              <a:rPr kumimoji="1" lang="en-US" altLang="zh-CN" dirty="0">
                <a:latin typeface="+mn-lt"/>
                <a:ea typeface="+mn-ea"/>
              </a:rPr>
              <a:t>(</a:t>
            </a:r>
            <a:r>
              <a:rPr kumimoji="1" lang="zh-CN" altLang="zh-CN" dirty="0">
                <a:latin typeface="+mn-lt"/>
                <a:ea typeface="+mn-ea"/>
              </a:rPr>
              <a:t>连续的若干个空格作为出现一次空格；一行开头的空格不统计在内</a:t>
            </a:r>
            <a:r>
              <a:rPr kumimoji="1" lang="en-US" altLang="zh-CN" dirty="0">
                <a:latin typeface="+mn-lt"/>
                <a:ea typeface="+mn-ea"/>
              </a:rPr>
              <a:t>)</a:t>
            </a:r>
            <a:endParaRPr kumimoji="1" lang="en-US" altLang="zh-CN" dirty="0">
              <a:latin typeface="+mn-lt"/>
              <a:ea typeface="+mn-ea"/>
            </a:endParaRPr>
          </a:p>
          <a:p>
            <a:pPr lvl="1"/>
            <a:r>
              <a:rPr kumimoji="1" lang="zh-CN" altLang="zh-CN" dirty="0">
                <a:latin typeface="+mn-lt"/>
                <a:ea typeface="+mn-ea"/>
              </a:rPr>
              <a:t>如果测出某一个字符为非空格，而它的前面的字符是空格，则表示“新的单词开始了”，此时使</a:t>
            </a:r>
            <a:r>
              <a:rPr kumimoji="1" lang="en-US" altLang="zh-CN" dirty="0">
                <a:latin typeface="+mn-lt"/>
                <a:ea typeface="+mn-ea"/>
              </a:rPr>
              <a:t>num</a:t>
            </a:r>
            <a:r>
              <a:rPr kumimoji="1" lang="zh-CN" altLang="zh-CN" dirty="0">
                <a:latin typeface="+mn-lt"/>
                <a:ea typeface="+mn-ea"/>
              </a:rPr>
              <a:t>累加</a:t>
            </a:r>
            <a:r>
              <a:rPr kumimoji="1" lang="en-US" altLang="zh-CN" dirty="0">
                <a:latin typeface="+mn-lt"/>
                <a:ea typeface="+mn-ea"/>
              </a:rPr>
              <a:t>1</a:t>
            </a:r>
            <a:endParaRPr kumimoji="1" lang="en-US" altLang="zh-CN" dirty="0">
              <a:latin typeface="+mn-lt"/>
              <a:ea typeface="+mn-ea"/>
            </a:endParaRPr>
          </a:p>
          <a:p>
            <a:pPr lvl="1"/>
            <a:r>
              <a:rPr kumimoji="1" lang="zh-CN" altLang="zh-CN" dirty="0">
                <a:latin typeface="+mn-lt"/>
                <a:ea typeface="+mn-ea"/>
              </a:rPr>
              <a:t>如果当前字符为非空格而其前面的字符也是非空格，则</a:t>
            </a:r>
            <a:r>
              <a:rPr kumimoji="1" lang="en-US" altLang="zh-CN" dirty="0">
                <a:latin typeface="+mn-lt"/>
                <a:ea typeface="+mn-ea"/>
              </a:rPr>
              <a:t>num</a:t>
            </a:r>
            <a:r>
              <a:rPr kumimoji="1" lang="zh-CN" altLang="zh-CN" dirty="0">
                <a:latin typeface="+mn-lt"/>
                <a:ea typeface="+mn-ea"/>
              </a:rPr>
              <a:t>不应再累加</a:t>
            </a:r>
            <a:r>
              <a:rPr kumimoji="1" lang="en-US" altLang="zh-CN" dirty="0">
                <a:latin typeface="+mn-lt"/>
                <a:ea typeface="+mn-ea"/>
              </a:rPr>
              <a:t>1</a:t>
            </a:r>
            <a:endParaRPr kumimoji="1" lang="en-US" altLang="zh-CN" dirty="0">
              <a:latin typeface="+mn-lt"/>
              <a:ea typeface="+mn-ea"/>
            </a:endParaRPr>
          </a:p>
        </p:txBody>
      </p:sp>
      <p:sp>
        <p:nvSpPr>
          <p:cNvPr id="5" name="Rectangle 2"/>
          <p:cNvSpPr>
            <a:spLocks noGrp="1" noChangeArrowheads="1"/>
          </p:cNvSpPr>
          <p:nvPr>
            <p:ph type="title"/>
          </p:nvPr>
        </p:nvSpPr>
        <p:spPr>
          <a:xfrm>
            <a:off x="1809750" y="629444"/>
            <a:ext cx="8643938"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6.3.7</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字符数组应用举例</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87044"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87045"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pic>
        <p:nvPicPr>
          <p:cNvPr id="87046" name="图片 5"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6018">
                                            <p:txEl>
                                              <p:charRg st="55" end="104"/>
                                            </p:txEl>
                                          </p:spTgt>
                                        </p:tgtEl>
                                        <p:attrNameLst>
                                          <p:attrName>style.visibility</p:attrName>
                                        </p:attrNameLst>
                                      </p:cBhvr>
                                      <p:to>
                                        <p:strVal val="visible"/>
                                      </p:to>
                                    </p:set>
                                    <p:animEffect transition="in" filter="blinds(horizontal)">
                                      <p:cBhvr>
                                        <p:cTn id="7" dur="500"/>
                                        <p:tgtEl>
                                          <p:spTgt spid="86018">
                                            <p:txEl>
                                              <p:charRg st="55" end="10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6018">
                                            <p:txEl>
                                              <p:charRg st="104" end="138"/>
                                            </p:txEl>
                                          </p:spTgt>
                                        </p:tgtEl>
                                        <p:attrNameLst>
                                          <p:attrName>style.visibility</p:attrName>
                                        </p:attrNameLst>
                                      </p:cBhvr>
                                      <p:to>
                                        <p:strVal val="visible"/>
                                      </p:to>
                                    </p:set>
                                    <p:animEffect transition="in" filter="blinds(horizontal)">
                                      <p:cBhvr>
                                        <p:cTn id="12" dur="500"/>
                                        <p:tgtEl>
                                          <p:spTgt spid="86018">
                                            <p:txEl>
                                              <p:charRg st="104" end="13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7042" name="Rectangle 3"/>
          <p:cNvSpPr>
            <a:spLocks noGrp="1"/>
          </p:cNvSpPr>
          <p:nvPr>
            <p:ph idx="1"/>
          </p:nvPr>
        </p:nvSpPr>
        <p:spPr>
          <a:xfrm>
            <a:off x="2238375" y="1571625"/>
            <a:ext cx="7786688" cy="4786313"/>
          </a:xfrm>
        </p:spPr>
        <p:txBody>
          <a:bodyPr vert="horz" wrap="square" lIns="91440" tIns="45720" rIns="91440" bIns="45720" anchor="t" anchorCtr="0"/>
          <a:p>
            <a:pPr lvl="1"/>
            <a:r>
              <a:rPr kumimoji="1" lang="zh-CN" altLang="zh-CN" dirty="0">
                <a:latin typeface="+mn-lt"/>
                <a:ea typeface="+mn-ea"/>
              </a:rPr>
              <a:t>用变量</a:t>
            </a:r>
            <a:r>
              <a:rPr kumimoji="1" lang="en-US" altLang="zh-CN" dirty="0">
                <a:latin typeface="+mn-lt"/>
                <a:ea typeface="+mn-ea"/>
              </a:rPr>
              <a:t>word</a:t>
            </a:r>
            <a:r>
              <a:rPr kumimoji="1" lang="zh-CN" altLang="zh-CN" dirty="0">
                <a:latin typeface="+mn-lt"/>
                <a:ea typeface="+mn-ea"/>
              </a:rPr>
              <a:t>作为判别当前是否开始了一个新单词的标志，若</a:t>
            </a:r>
            <a:r>
              <a:rPr kumimoji="1" lang="en-US" altLang="zh-CN" dirty="0">
                <a:latin typeface="+mn-lt"/>
                <a:ea typeface="+mn-ea"/>
              </a:rPr>
              <a:t>word=0</a:t>
            </a:r>
            <a:r>
              <a:rPr kumimoji="1" lang="zh-CN" altLang="zh-CN" dirty="0">
                <a:latin typeface="+mn-lt"/>
                <a:ea typeface="+mn-ea"/>
              </a:rPr>
              <a:t>表示未出现新单词，如出现了新单词，就把</a:t>
            </a:r>
            <a:r>
              <a:rPr kumimoji="1" lang="en-US" altLang="zh-CN" dirty="0">
                <a:latin typeface="+mn-lt"/>
                <a:ea typeface="+mn-ea"/>
              </a:rPr>
              <a:t>word</a:t>
            </a:r>
            <a:r>
              <a:rPr kumimoji="1" lang="zh-CN" altLang="zh-CN" dirty="0">
                <a:latin typeface="+mn-lt"/>
                <a:ea typeface="+mn-ea"/>
              </a:rPr>
              <a:t>置成</a:t>
            </a:r>
            <a:r>
              <a:rPr kumimoji="1" lang="en-US" altLang="zh-CN" dirty="0">
                <a:latin typeface="+mn-lt"/>
                <a:ea typeface="+mn-ea"/>
              </a:rPr>
              <a:t>1</a:t>
            </a:r>
            <a:endParaRPr kumimoji="1" lang="en-US" altLang="zh-CN" dirty="0">
              <a:latin typeface="+mn-lt"/>
              <a:ea typeface="+mn-ea"/>
            </a:endParaRPr>
          </a:p>
          <a:p>
            <a:pPr lvl="1"/>
            <a:r>
              <a:rPr kumimoji="1" lang="zh-CN" altLang="zh-CN" dirty="0">
                <a:latin typeface="+mn-lt"/>
                <a:ea typeface="+mn-ea"/>
              </a:rPr>
              <a:t>前面一个字符是否空格可以从</a:t>
            </a:r>
            <a:r>
              <a:rPr kumimoji="1" lang="en-US" altLang="zh-CN" dirty="0">
                <a:latin typeface="+mn-lt"/>
                <a:ea typeface="+mn-ea"/>
              </a:rPr>
              <a:t>word</a:t>
            </a:r>
            <a:r>
              <a:rPr kumimoji="1" lang="zh-CN" altLang="zh-CN" dirty="0">
                <a:latin typeface="+mn-lt"/>
                <a:ea typeface="+mn-ea"/>
              </a:rPr>
              <a:t>的值看出来，若</a:t>
            </a:r>
            <a:r>
              <a:rPr kumimoji="1" lang="en-US" altLang="zh-CN" dirty="0">
                <a:latin typeface="+mn-lt"/>
                <a:ea typeface="+mn-ea"/>
              </a:rPr>
              <a:t>word</a:t>
            </a:r>
            <a:r>
              <a:rPr kumimoji="1" lang="zh-CN" altLang="zh-CN" dirty="0">
                <a:latin typeface="+mn-lt"/>
                <a:ea typeface="+mn-ea"/>
              </a:rPr>
              <a:t>等于</a:t>
            </a:r>
            <a:r>
              <a:rPr kumimoji="1" lang="en-US" altLang="zh-CN" dirty="0">
                <a:latin typeface="+mn-lt"/>
                <a:ea typeface="+mn-ea"/>
              </a:rPr>
              <a:t>0</a:t>
            </a:r>
            <a:r>
              <a:rPr kumimoji="1" lang="zh-CN" altLang="zh-CN" dirty="0">
                <a:latin typeface="+mn-lt"/>
                <a:ea typeface="+mn-ea"/>
              </a:rPr>
              <a:t>，则表示前一个字符是空格；如果</a:t>
            </a:r>
            <a:r>
              <a:rPr kumimoji="1" lang="en-US" altLang="zh-CN" dirty="0">
                <a:latin typeface="+mn-lt"/>
                <a:ea typeface="+mn-ea"/>
              </a:rPr>
              <a:t>word</a:t>
            </a:r>
            <a:r>
              <a:rPr kumimoji="1" lang="zh-CN" altLang="zh-CN" dirty="0">
                <a:latin typeface="+mn-lt"/>
                <a:ea typeface="+mn-ea"/>
              </a:rPr>
              <a:t>等于</a:t>
            </a:r>
            <a:r>
              <a:rPr kumimoji="1" lang="en-US" altLang="zh-CN" dirty="0">
                <a:latin typeface="+mn-lt"/>
                <a:ea typeface="+mn-ea"/>
              </a:rPr>
              <a:t>1</a:t>
            </a:r>
            <a:r>
              <a:rPr kumimoji="1" lang="zh-CN" altLang="zh-CN" dirty="0">
                <a:latin typeface="+mn-lt"/>
                <a:ea typeface="+mn-ea"/>
              </a:rPr>
              <a:t>，意味着前一个字符为非空格</a:t>
            </a:r>
            <a:endParaRPr kumimoji="1" lang="zh-CN" altLang="zh-CN" dirty="0">
              <a:latin typeface="+mn-lt"/>
              <a:ea typeface="+mn-ea"/>
            </a:endParaRPr>
          </a:p>
          <a:p>
            <a:pPr marL="514350" indent="-514350">
              <a:buFont typeface="Wingdings" panose="05000000000000000000" pitchFamily="2" charset="2"/>
              <a:buNone/>
            </a:pPr>
            <a:endParaRPr kumimoji="1" lang="zh-CN" altLang="zh-CN" dirty="0">
              <a:latin typeface="+mn-lt"/>
              <a:ea typeface="+mn-ea"/>
              <a:cs typeface="+mn-cs"/>
            </a:endParaRPr>
          </a:p>
        </p:txBody>
      </p:sp>
      <p:sp>
        <p:nvSpPr>
          <p:cNvPr id="5" name="Rectangle 2"/>
          <p:cNvSpPr>
            <a:spLocks noGrp="1" noChangeArrowheads="1"/>
          </p:cNvSpPr>
          <p:nvPr>
            <p:ph type="title"/>
          </p:nvPr>
        </p:nvSpPr>
        <p:spPr>
          <a:xfrm>
            <a:off x="1809750" y="629444"/>
            <a:ext cx="8643938"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6.3.7</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字符数组应用举例</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88068"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88069"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pic>
        <p:nvPicPr>
          <p:cNvPr id="88070" name="图片 5"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7042">
                                            <p:txEl>
                                              <p:charRg st="61" end="128"/>
                                            </p:txEl>
                                          </p:spTgt>
                                        </p:tgtEl>
                                        <p:attrNameLst>
                                          <p:attrName>style.visibility</p:attrName>
                                        </p:attrNameLst>
                                      </p:cBhvr>
                                      <p:to>
                                        <p:strVal val="visible"/>
                                      </p:to>
                                    </p:set>
                                    <p:animEffect transition="in" filter="blinds(horizontal)">
                                      <p:cBhvr>
                                        <p:cTn id="7" dur="500"/>
                                        <p:tgtEl>
                                          <p:spTgt spid="87042">
                                            <p:txEl>
                                              <p:charRg st="61" end="12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9090"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89091"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cxnSp>
        <p:nvCxnSpPr>
          <p:cNvPr id="16" name="直接箭头连接符 15"/>
          <p:cNvCxnSpPr/>
          <p:nvPr/>
        </p:nvCxnSpPr>
        <p:spPr>
          <a:xfrm rot="-5400000" flipH="1">
            <a:off x="3524250" y="5286375"/>
            <a:ext cx="428625" cy="0"/>
          </a:xfrm>
          <a:prstGeom prst="straightConnector1">
            <a:avLst/>
          </a:prstGeom>
          <a:ln w="38100" cap="flat" cmpd="sng">
            <a:solidFill>
              <a:schemeClr val="tx1"/>
            </a:solidFill>
            <a:prstDash val="solid"/>
            <a:miter/>
            <a:headEnd type="none" w="med" len="med"/>
            <a:tailEnd type="arrow" w="med" len="med"/>
          </a:ln>
        </p:spPr>
      </p:cxnSp>
      <p:cxnSp>
        <p:nvCxnSpPr>
          <p:cNvPr id="21" name="直接箭头连接符 20"/>
          <p:cNvCxnSpPr/>
          <p:nvPr/>
        </p:nvCxnSpPr>
        <p:spPr>
          <a:xfrm>
            <a:off x="5024438" y="3286125"/>
            <a:ext cx="1643062" cy="1588"/>
          </a:xfrm>
          <a:prstGeom prst="straightConnector1">
            <a:avLst/>
          </a:prstGeom>
          <a:ln w="38100" cap="flat" cmpd="sng">
            <a:solidFill>
              <a:schemeClr val="tx1"/>
            </a:solidFill>
            <a:prstDash val="solid"/>
            <a:miter/>
            <a:headEnd type="none" w="med" len="med"/>
            <a:tailEnd type="arrow" w="med" len="med"/>
          </a:ln>
        </p:spPr>
      </p:cxnSp>
      <p:cxnSp>
        <p:nvCxnSpPr>
          <p:cNvPr id="25" name="直接箭头连接符 24"/>
          <p:cNvCxnSpPr/>
          <p:nvPr/>
        </p:nvCxnSpPr>
        <p:spPr>
          <a:xfrm rot="10800000">
            <a:off x="3738563" y="5214938"/>
            <a:ext cx="2928937" cy="1587"/>
          </a:xfrm>
          <a:prstGeom prst="straightConnector1">
            <a:avLst/>
          </a:prstGeom>
          <a:ln w="38100" cap="flat" cmpd="sng">
            <a:solidFill>
              <a:schemeClr val="tx1"/>
            </a:solidFill>
            <a:prstDash val="solid"/>
            <a:miter/>
            <a:headEnd type="none" w="med" len="med"/>
            <a:tailEnd type="arrow" w="med" len="med"/>
          </a:ln>
        </p:spPr>
      </p:cxnSp>
      <p:sp>
        <p:nvSpPr>
          <p:cNvPr id="26" name="TextBox 25"/>
          <p:cNvSpPr txBox="1"/>
          <p:nvPr/>
        </p:nvSpPr>
        <p:spPr>
          <a:xfrm>
            <a:off x="5095875" y="1571625"/>
            <a:ext cx="500063" cy="521970"/>
          </a:xfrm>
          <a:prstGeom prst="rect">
            <a:avLst/>
          </a:prstGeom>
          <a:noFill/>
          <a:ln w="9525">
            <a:noFill/>
          </a:ln>
        </p:spPr>
        <p:txBody>
          <a:bodyPr>
            <a:spAutoFit/>
          </a:bodyPr>
          <a:p>
            <a:r>
              <a:rPr lang="en-US" altLang="zh-CN" sz="2800" b="1" dirty="0">
                <a:latin typeface="Arial" panose="020B0604020202020204" pitchFamily="34" charset="0"/>
              </a:rPr>
              <a:t>Y</a:t>
            </a:r>
            <a:endParaRPr lang="zh-CN" altLang="en-US" sz="2800" b="1" dirty="0">
              <a:latin typeface="Arial" panose="020B0604020202020204" pitchFamily="34" charset="0"/>
            </a:endParaRPr>
          </a:p>
        </p:txBody>
      </p:sp>
      <p:cxnSp>
        <p:nvCxnSpPr>
          <p:cNvPr id="31" name="直接箭头连接符 30"/>
          <p:cNvCxnSpPr/>
          <p:nvPr/>
        </p:nvCxnSpPr>
        <p:spPr>
          <a:xfrm rot="5400000">
            <a:off x="3465513" y="1487488"/>
            <a:ext cx="546100" cy="0"/>
          </a:xfrm>
          <a:prstGeom prst="straightConnector1">
            <a:avLst/>
          </a:prstGeom>
          <a:ln w="38100" cap="flat" cmpd="sng">
            <a:solidFill>
              <a:schemeClr val="tx1"/>
            </a:solidFill>
            <a:prstDash val="solid"/>
            <a:miter/>
            <a:headEnd type="none" w="med" len="med"/>
            <a:tailEnd type="arrow" w="med" len="med"/>
          </a:ln>
        </p:spPr>
      </p:cxnSp>
      <p:sp>
        <p:nvSpPr>
          <p:cNvPr id="32" name="流程图: 决策 31"/>
          <p:cNvSpPr/>
          <p:nvPr/>
        </p:nvSpPr>
        <p:spPr>
          <a:xfrm>
            <a:off x="2381250" y="1714500"/>
            <a:ext cx="2714625" cy="714375"/>
          </a:xfrm>
          <a:prstGeom prst="flowChartDecision">
            <a:avLst/>
          </a:prstGeom>
          <a:solidFill>
            <a:schemeClr val="accent1"/>
          </a:solidFill>
          <a:ln w="38100" cap="flat" cmpd="sng">
            <a:solidFill>
              <a:schemeClr val="tx1"/>
            </a:solidFill>
            <a:prstDash val="solid"/>
            <a:miter/>
            <a:headEnd type="none" w="med" len="med"/>
            <a:tailEnd type="none" w="med" len="med"/>
          </a:ln>
        </p:spPr>
        <p:txBody>
          <a:bodyPr wrap="none" lIns="0" tIns="0" rIns="0" bIns="0"/>
          <a:p>
            <a:pPr algn="ctr"/>
            <a:r>
              <a:rPr lang="en-US" altLang="zh-CN" sz="2800" b="1" dirty="0">
                <a:latin typeface="Arial" panose="020B0604020202020204" pitchFamily="34" charset="0"/>
              </a:rPr>
              <a:t>c</a:t>
            </a:r>
            <a:r>
              <a:rPr lang="en-US" altLang="zh-CN" sz="2800" dirty="0">
                <a:latin typeface="Arial" panose="020B0604020202020204" pitchFamily="34" charset="0"/>
              </a:rPr>
              <a:t>=</a:t>
            </a:r>
            <a:r>
              <a:rPr lang="zh-CN" altLang="en-US" sz="2800" dirty="0">
                <a:latin typeface="Arial" panose="020B0604020202020204" pitchFamily="34" charset="0"/>
              </a:rPr>
              <a:t>空格</a:t>
            </a:r>
            <a:endParaRPr lang="zh-CN" altLang="en-US" sz="2800" b="1" dirty="0">
              <a:latin typeface="Arial" panose="020B0604020202020204" pitchFamily="34" charset="0"/>
            </a:endParaRPr>
          </a:p>
        </p:txBody>
      </p:sp>
      <p:cxnSp>
        <p:nvCxnSpPr>
          <p:cNvPr id="33" name="直接连接符 32"/>
          <p:cNvCxnSpPr/>
          <p:nvPr/>
        </p:nvCxnSpPr>
        <p:spPr>
          <a:xfrm>
            <a:off x="5095875" y="2071688"/>
            <a:ext cx="1571625" cy="0"/>
          </a:xfrm>
          <a:prstGeom prst="line">
            <a:avLst/>
          </a:prstGeom>
          <a:ln w="38100" cap="flat" cmpd="sng">
            <a:solidFill>
              <a:schemeClr val="tx1"/>
            </a:solidFill>
            <a:prstDash val="solid"/>
            <a:miter/>
            <a:headEnd type="none" w="med" len="med"/>
            <a:tailEnd type="none" w="med" len="med"/>
          </a:ln>
        </p:spPr>
      </p:cxnSp>
      <p:cxnSp>
        <p:nvCxnSpPr>
          <p:cNvPr id="36" name="直接箭头连接符 35"/>
          <p:cNvCxnSpPr/>
          <p:nvPr/>
        </p:nvCxnSpPr>
        <p:spPr>
          <a:xfrm rot="5400000">
            <a:off x="6453188" y="2284413"/>
            <a:ext cx="428625" cy="1587"/>
          </a:xfrm>
          <a:prstGeom prst="straightConnector1">
            <a:avLst/>
          </a:prstGeom>
          <a:ln w="38100" cap="flat" cmpd="sng">
            <a:solidFill>
              <a:schemeClr val="tx1"/>
            </a:solidFill>
            <a:prstDash val="solid"/>
            <a:miter/>
            <a:headEnd type="none" w="med" len="med"/>
            <a:tailEnd type="arrow" w="med" len="med"/>
          </a:ln>
        </p:spPr>
      </p:cxnSp>
      <p:cxnSp>
        <p:nvCxnSpPr>
          <p:cNvPr id="38" name="直接箭头连接符 37"/>
          <p:cNvCxnSpPr/>
          <p:nvPr/>
        </p:nvCxnSpPr>
        <p:spPr>
          <a:xfrm rot="5400000">
            <a:off x="3487738" y="2678113"/>
            <a:ext cx="500062" cy="1587"/>
          </a:xfrm>
          <a:prstGeom prst="straightConnector1">
            <a:avLst/>
          </a:prstGeom>
          <a:ln w="38100" cap="flat" cmpd="sng">
            <a:solidFill>
              <a:schemeClr val="tx1"/>
            </a:solidFill>
            <a:prstDash val="solid"/>
            <a:miter/>
            <a:headEnd type="none" w="med" len="med"/>
            <a:tailEnd type="arrow" w="med" len="med"/>
          </a:ln>
        </p:spPr>
      </p:cxnSp>
      <p:sp>
        <p:nvSpPr>
          <p:cNvPr id="40" name="流程图: 过程 39"/>
          <p:cNvSpPr/>
          <p:nvPr/>
        </p:nvSpPr>
        <p:spPr>
          <a:xfrm>
            <a:off x="5810250" y="2500313"/>
            <a:ext cx="1714500" cy="500062"/>
          </a:xfrm>
          <a:prstGeom prst="flowChartProcess">
            <a:avLst/>
          </a:prstGeom>
          <a:solidFill>
            <a:schemeClr val="accent1"/>
          </a:solidFill>
          <a:ln w="38100" cap="flat" cmpd="sng">
            <a:solidFill>
              <a:schemeClr val="tx1"/>
            </a:solidFill>
            <a:prstDash val="solid"/>
            <a:miter/>
            <a:headEnd type="none" w="med" len="med"/>
            <a:tailEnd type="none" w="med" len="med"/>
          </a:ln>
        </p:spPr>
        <p:txBody>
          <a:bodyPr wrap="none" lIns="0" tIns="0" rIns="0" bIns="0"/>
          <a:p>
            <a:pPr algn="ctr"/>
            <a:r>
              <a:rPr lang="en-US" altLang="zh-CN" sz="2800" b="1" dirty="0">
                <a:latin typeface="Arial" panose="020B0604020202020204" pitchFamily="34" charset="0"/>
              </a:rPr>
              <a:t>word=0</a:t>
            </a:r>
            <a:endParaRPr lang="zh-CN" altLang="en-US" sz="2800" b="1" dirty="0">
              <a:latin typeface="Arial" panose="020B0604020202020204" pitchFamily="34" charset="0"/>
            </a:endParaRPr>
          </a:p>
        </p:txBody>
      </p:sp>
      <p:sp>
        <p:nvSpPr>
          <p:cNvPr id="41" name="TextBox 40"/>
          <p:cNvSpPr txBox="1"/>
          <p:nvPr/>
        </p:nvSpPr>
        <p:spPr>
          <a:xfrm>
            <a:off x="3810000" y="2357438"/>
            <a:ext cx="500063" cy="521970"/>
          </a:xfrm>
          <a:prstGeom prst="rect">
            <a:avLst/>
          </a:prstGeom>
          <a:noFill/>
          <a:ln w="9525">
            <a:noFill/>
          </a:ln>
        </p:spPr>
        <p:txBody>
          <a:bodyPr>
            <a:spAutoFit/>
          </a:bodyPr>
          <a:p>
            <a:r>
              <a:rPr lang="en-US" altLang="zh-CN" sz="2800" b="1" dirty="0">
                <a:latin typeface="Arial" panose="020B0604020202020204" pitchFamily="34" charset="0"/>
              </a:rPr>
              <a:t>N</a:t>
            </a:r>
            <a:endParaRPr lang="zh-CN" altLang="en-US" sz="2800" b="1" dirty="0">
              <a:latin typeface="Arial" panose="020B0604020202020204" pitchFamily="34" charset="0"/>
            </a:endParaRPr>
          </a:p>
        </p:txBody>
      </p:sp>
      <p:sp>
        <p:nvSpPr>
          <p:cNvPr id="42" name="流程图: 决策 41"/>
          <p:cNvSpPr/>
          <p:nvPr/>
        </p:nvSpPr>
        <p:spPr>
          <a:xfrm>
            <a:off x="2381250" y="2928938"/>
            <a:ext cx="2714625" cy="714375"/>
          </a:xfrm>
          <a:prstGeom prst="flowChartDecision">
            <a:avLst/>
          </a:prstGeom>
          <a:solidFill>
            <a:schemeClr val="accent1"/>
          </a:solidFill>
          <a:ln w="38100" cap="flat" cmpd="sng">
            <a:solidFill>
              <a:schemeClr val="tx1"/>
            </a:solidFill>
            <a:prstDash val="solid"/>
            <a:miter/>
            <a:headEnd type="none" w="med" len="med"/>
            <a:tailEnd type="none" w="med" len="med"/>
          </a:ln>
        </p:spPr>
        <p:txBody>
          <a:bodyPr wrap="none" lIns="0" tIns="0" rIns="0" bIns="0"/>
          <a:p>
            <a:pPr algn="ctr"/>
            <a:r>
              <a:rPr lang="en-US" altLang="zh-CN" sz="2800" b="1" dirty="0">
                <a:latin typeface="Arial" panose="020B0604020202020204" pitchFamily="34" charset="0"/>
              </a:rPr>
              <a:t>word=0</a:t>
            </a:r>
            <a:endParaRPr lang="zh-CN" altLang="en-US" sz="2800" b="1" dirty="0">
              <a:latin typeface="Arial" panose="020B0604020202020204" pitchFamily="34" charset="0"/>
            </a:endParaRPr>
          </a:p>
        </p:txBody>
      </p:sp>
      <p:cxnSp>
        <p:nvCxnSpPr>
          <p:cNvPr id="43" name="直接箭头连接符 42"/>
          <p:cNvCxnSpPr/>
          <p:nvPr/>
        </p:nvCxnSpPr>
        <p:spPr>
          <a:xfrm rot="5400000">
            <a:off x="3489325" y="3892550"/>
            <a:ext cx="500063" cy="1588"/>
          </a:xfrm>
          <a:prstGeom prst="straightConnector1">
            <a:avLst/>
          </a:prstGeom>
          <a:ln w="38100" cap="flat" cmpd="sng">
            <a:solidFill>
              <a:schemeClr val="tx1"/>
            </a:solidFill>
            <a:prstDash val="solid"/>
            <a:miter/>
            <a:headEnd type="none" w="med" len="med"/>
            <a:tailEnd type="arrow" w="med" len="med"/>
          </a:ln>
        </p:spPr>
      </p:cxnSp>
      <p:sp>
        <p:nvSpPr>
          <p:cNvPr id="44" name="TextBox 43"/>
          <p:cNvSpPr txBox="1"/>
          <p:nvPr/>
        </p:nvSpPr>
        <p:spPr>
          <a:xfrm>
            <a:off x="3810000" y="3571875"/>
            <a:ext cx="500063" cy="521970"/>
          </a:xfrm>
          <a:prstGeom prst="rect">
            <a:avLst/>
          </a:prstGeom>
          <a:noFill/>
          <a:ln w="9525">
            <a:noFill/>
          </a:ln>
        </p:spPr>
        <p:txBody>
          <a:bodyPr>
            <a:spAutoFit/>
          </a:bodyPr>
          <a:p>
            <a:r>
              <a:rPr lang="en-US" altLang="zh-CN" sz="2800" b="1" dirty="0">
                <a:latin typeface="Arial" panose="020B0604020202020204" pitchFamily="34" charset="0"/>
              </a:rPr>
              <a:t>Y</a:t>
            </a:r>
            <a:endParaRPr lang="zh-CN" altLang="en-US" sz="2800" b="1" dirty="0">
              <a:latin typeface="Arial" panose="020B0604020202020204" pitchFamily="34" charset="0"/>
            </a:endParaRPr>
          </a:p>
        </p:txBody>
      </p:sp>
      <p:sp>
        <p:nvSpPr>
          <p:cNvPr id="45" name="流程图: 过程 44"/>
          <p:cNvSpPr/>
          <p:nvPr/>
        </p:nvSpPr>
        <p:spPr>
          <a:xfrm>
            <a:off x="2881313" y="4143375"/>
            <a:ext cx="1714500" cy="928688"/>
          </a:xfrm>
          <a:prstGeom prst="flowChartProcess">
            <a:avLst/>
          </a:prstGeom>
          <a:solidFill>
            <a:schemeClr val="accent1"/>
          </a:solidFill>
          <a:ln w="38100" cap="flat" cmpd="sng">
            <a:solidFill>
              <a:schemeClr val="tx1"/>
            </a:solidFill>
            <a:prstDash val="solid"/>
            <a:miter/>
            <a:headEnd type="none" w="med" len="med"/>
            <a:tailEnd type="none" w="med" len="med"/>
          </a:ln>
        </p:spPr>
        <p:txBody>
          <a:bodyPr wrap="none" lIns="0" tIns="0" rIns="0" bIns="0"/>
          <a:p>
            <a:pPr algn="ctr"/>
            <a:r>
              <a:rPr lang="en-US" altLang="zh-CN" sz="2800" b="1" dirty="0">
                <a:latin typeface="Arial" panose="020B0604020202020204" pitchFamily="34" charset="0"/>
              </a:rPr>
              <a:t>word=1</a:t>
            </a:r>
            <a:endParaRPr lang="en-US" altLang="zh-CN" sz="2800" b="1" dirty="0">
              <a:latin typeface="Arial" panose="020B0604020202020204" pitchFamily="34" charset="0"/>
            </a:endParaRPr>
          </a:p>
          <a:p>
            <a:pPr algn="ctr"/>
            <a:r>
              <a:rPr lang="en-US" altLang="zh-CN" sz="2800" b="1" dirty="0">
                <a:latin typeface="Arial" panose="020B0604020202020204" pitchFamily="34" charset="0"/>
              </a:rPr>
              <a:t>num++</a:t>
            </a:r>
            <a:endParaRPr lang="zh-CN" altLang="en-US" sz="2800" b="1" dirty="0">
              <a:latin typeface="Arial" panose="020B0604020202020204" pitchFamily="34" charset="0"/>
            </a:endParaRPr>
          </a:p>
        </p:txBody>
      </p:sp>
      <p:sp>
        <p:nvSpPr>
          <p:cNvPr id="47" name="TextBox 46"/>
          <p:cNvSpPr txBox="1"/>
          <p:nvPr/>
        </p:nvSpPr>
        <p:spPr>
          <a:xfrm>
            <a:off x="4953000" y="2833688"/>
            <a:ext cx="500063" cy="521970"/>
          </a:xfrm>
          <a:prstGeom prst="rect">
            <a:avLst/>
          </a:prstGeom>
          <a:noFill/>
          <a:ln w="9525">
            <a:noFill/>
          </a:ln>
        </p:spPr>
        <p:txBody>
          <a:bodyPr>
            <a:spAutoFit/>
          </a:bodyPr>
          <a:p>
            <a:r>
              <a:rPr lang="en-US" altLang="zh-CN" sz="2800" b="1" dirty="0">
                <a:latin typeface="Arial" panose="020B0604020202020204" pitchFamily="34" charset="0"/>
              </a:rPr>
              <a:t>N</a:t>
            </a:r>
            <a:endParaRPr lang="zh-CN" altLang="en-US" sz="2800" b="1" dirty="0">
              <a:latin typeface="Arial" panose="020B0604020202020204" pitchFamily="34" charset="0"/>
            </a:endParaRPr>
          </a:p>
        </p:txBody>
      </p:sp>
      <p:cxnSp>
        <p:nvCxnSpPr>
          <p:cNvPr id="52" name="直接连接符 51"/>
          <p:cNvCxnSpPr/>
          <p:nvPr/>
        </p:nvCxnSpPr>
        <p:spPr>
          <a:xfrm rot="5400000" flipH="1" flipV="1">
            <a:off x="5559425" y="4106863"/>
            <a:ext cx="2214563" cy="0"/>
          </a:xfrm>
          <a:prstGeom prst="line">
            <a:avLst/>
          </a:prstGeom>
          <a:ln w="38100" cap="flat" cmpd="sng">
            <a:solidFill>
              <a:schemeClr val="tx1"/>
            </a:solidFill>
            <a:prstDash val="solid"/>
            <a:miter/>
            <a:headEnd type="none" w="med" len="med"/>
            <a:tailEnd type="none" w="med" len="med"/>
          </a:ln>
        </p:spPr>
      </p:cxnSp>
      <p:sp>
        <p:nvSpPr>
          <p:cNvPr id="77" name="Rectangle 3"/>
          <p:cNvSpPr txBox="1"/>
          <p:nvPr/>
        </p:nvSpPr>
        <p:spPr>
          <a:xfrm>
            <a:off x="7310438" y="3500438"/>
            <a:ext cx="3071812" cy="2714625"/>
          </a:xfrm>
          <a:prstGeom prst="rect">
            <a:avLst/>
          </a:prstGeom>
          <a:solidFill>
            <a:srgbClr val="FFFFCC"/>
          </a:solidFill>
          <a:ln w="9525">
            <a:noFill/>
          </a:ln>
        </p:spPr>
        <p:txBody>
          <a:bodyPr/>
          <a:p>
            <a:r>
              <a:rPr lang="en-US" altLang="zh-CN" sz="2800" b="1" dirty="0">
                <a:latin typeface="Arial" panose="020B0604020202020204" pitchFamily="34" charset="0"/>
              </a:rPr>
              <a:t>if(c==' ')</a:t>
            </a:r>
            <a:endParaRPr lang="en-US" altLang="zh-CN" sz="2800" b="1" dirty="0">
              <a:latin typeface="Arial" panose="020B0604020202020204" pitchFamily="34" charset="0"/>
            </a:endParaRPr>
          </a:p>
          <a:p>
            <a:r>
              <a:rPr lang="en-US" altLang="zh-CN" sz="2800" b="1" dirty="0">
                <a:latin typeface="Arial" panose="020B0604020202020204" pitchFamily="34" charset="0"/>
              </a:rPr>
              <a:t>    word=0;                    </a:t>
            </a:r>
            <a:endParaRPr lang="zh-CN" altLang="zh-CN" sz="2800" b="1" dirty="0">
              <a:latin typeface="Arial" panose="020B0604020202020204" pitchFamily="34" charset="0"/>
            </a:endParaRPr>
          </a:p>
          <a:p>
            <a:r>
              <a:rPr lang="en-US" altLang="zh-CN" sz="2800" b="1" dirty="0">
                <a:latin typeface="Arial" panose="020B0604020202020204" pitchFamily="34" charset="0"/>
              </a:rPr>
              <a:t>else if(word==0)</a:t>
            </a:r>
            <a:endParaRPr lang="en-US" altLang="zh-CN" sz="2800" b="1" dirty="0">
              <a:latin typeface="Arial" panose="020B0604020202020204" pitchFamily="34" charset="0"/>
            </a:endParaRPr>
          </a:p>
          <a:p>
            <a:r>
              <a:rPr lang="en-US" altLang="zh-CN" sz="2800" b="1" dirty="0">
                <a:latin typeface="Arial" panose="020B0604020202020204" pitchFamily="34" charset="0"/>
              </a:rPr>
              <a:t>{   word=1;                          </a:t>
            </a:r>
            <a:endParaRPr lang="zh-CN" altLang="zh-CN" sz="2800" b="1" dirty="0">
              <a:latin typeface="Arial" panose="020B0604020202020204" pitchFamily="34" charset="0"/>
            </a:endParaRPr>
          </a:p>
          <a:p>
            <a:r>
              <a:rPr lang="en-US" altLang="zh-CN" sz="2800" b="1" dirty="0">
                <a:latin typeface="Arial" panose="020B0604020202020204" pitchFamily="34" charset="0"/>
              </a:rPr>
              <a:t>     num++; </a:t>
            </a:r>
            <a:endParaRPr lang="zh-CN" altLang="zh-CN" sz="2800" b="1" dirty="0">
              <a:latin typeface="Arial" panose="020B0604020202020204" pitchFamily="34" charset="0"/>
            </a:endParaRPr>
          </a:p>
          <a:p>
            <a:r>
              <a:rPr lang="en-US" altLang="zh-CN" sz="2800" b="1" dirty="0">
                <a:latin typeface="Arial" panose="020B0604020202020204" pitchFamily="34" charset="0"/>
              </a:rPr>
              <a:t>}</a:t>
            </a:r>
            <a:endParaRPr lang="zh-CN" altLang="zh-CN" sz="2800" b="1" dirty="0">
              <a:latin typeface="Arial" panose="020B0604020202020204" pitchFamily="34" charset="0"/>
            </a:endParaRPr>
          </a:p>
        </p:txBody>
      </p:sp>
      <p:pic>
        <p:nvPicPr>
          <p:cNvPr id="89110" name="图片 21"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linds(horizontal)">
                                      <p:cBhvr>
                                        <p:cTn id="7" dur="500"/>
                                        <p:tgtEl>
                                          <p:spTgt spid="31"/>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blinds(horizontal)">
                                      <p:cBhvr>
                                        <p:cTn id="11" dur="500"/>
                                        <p:tgtEl>
                                          <p:spTgt spid="32"/>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blinds(horizontal)">
                                      <p:cBhvr>
                                        <p:cTn id="16" dur="500"/>
                                        <p:tgtEl>
                                          <p:spTgt spid="41"/>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blinds(horizontal)">
                                      <p:cBhvr>
                                        <p:cTn id="21" dur="500"/>
                                        <p:tgtEl>
                                          <p:spTgt spid="38"/>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blinds(horizontal)">
                                      <p:cBhvr>
                                        <p:cTn id="24" dur="500"/>
                                        <p:tgtEl>
                                          <p:spTgt spid="42"/>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blinds(horizontal)">
                                      <p:cBhvr>
                                        <p:cTn id="29" dur="500"/>
                                        <p:tgtEl>
                                          <p:spTgt spid="44"/>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43"/>
                                        </p:tgtEl>
                                        <p:attrNameLst>
                                          <p:attrName>style.visibility</p:attrName>
                                        </p:attrNameLst>
                                      </p:cBhvr>
                                      <p:to>
                                        <p:strVal val="visible"/>
                                      </p:to>
                                    </p:set>
                                    <p:animEffect transition="in" filter="blinds(horizontal)">
                                      <p:cBhvr>
                                        <p:cTn id="34" dur="500"/>
                                        <p:tgtEl>
                                          <p:spTgt spid="43"/>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blinds(horizontal)">
                                      <p:cBhvr>
                                        <p:cTn id="37" dur="500"/>
                                        <p:tgtEl>
                                          <p:spTgt spid="45"/>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1" fill="hold"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slide(fromTop)">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blinds(horizontal)">
                                      <p:cBhvr>
                                        <p:cTn id="47" dur="500"/>
                                        <p:tgtEl>
                                          <p:spTgt spid="26"/>
                                        </p:tgtEl>
                                      </p:cBhvr>
                                    </p:animEffect>
                                  </p:childTnLst>
                                </p:cTn>
                              </p:par>
                            </p:childTnLst>
                          </p:cTn>
                        </p:par>
                      </p:childTnLst>
                    </p:cTn>
                  </p:par>
                  <p:par>
                    <p:cTn id="48" fill="hold">
                      <p:stCondLst>
                        <p:cond delay="indefinite"/>
                      </p:stCondLst>
                      <p:childTnLst>
                        <p:par>
                          <p:cTn id="49" fill="hold">
                            <p:stCondLst>
                              <p:cond delay="0"/>
                            </p:stCondLst>
                            <p:childTnLst>
                              <p:par>
                                <p:cTn id="50" presetID="12" presetClass="entr" presetSubtype="8" fill="hold" nodeType="click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slide(fromLeft)">
                                      <p:cBhvr>
                                        <p:cTn id="52" dur="500"/>
                                        <p:tgtEl>
                                          <p:spTgt spid="33"/>
                                        </p:tgtEl>
                                      </p:cBhvr>
                                    </p:animEffect>
                                  </p:childTnLst>
                                </p:cTn>
                              </p:par>
                            </p:childTnLst>
                          </p:cTn>
                        </p:par>
                        <p:par>
                          <p:cTn id="53" fill="hold">
                            <p:stCondLst>
                              <p:cond delay="500"/>
                            </p:stCondLst>
                            <p:childTnLst>
                              <p:par>
                                <p:cTn id="54" presetID="12" presetClass="entr" presetSubtype="1" fill="hold" nodeType="afterEffect">
                                  <p:stCondLst>
                                    <p:cond delay="0"/>
                                  </p:stCondLst>
                                  <p:childTnLst>
                                    <p:set>
                                      <p:cBhvr>
                                        <p:cTn id="55" dur="1" fill="hold">
                                          <p:stCondLst>
                                            <p:cond delay="0"/>
                                          </p:stCondLst>
                                        </p:cTn>
                                        <p:tgtEl>
                                          <p:spTgt spid="36"/>
                                        </p:tgtEl>
                                        <p:attrNameLst>
                                          <p:attrName>style.visibility</p:attrName>
                                        </p:attrNameLst>
                                      </p:cBhvr>
                                      <p:to>
                                        <p:strVal val="visible"/>
                                      </p:to>
                                    </p:set>
                                    <p:animEffect transition="in" filter="slide(fromTop)">
                                      <p:cBhvr>
                                        <p:cTn id="56" dur="500"/>
                                        <p:tgtEl>
                                          <p:spTgt spid="36"/>
                                        </p:tgtEl>
                                      </p:cBhvr>
                                    </p:animEffect>
                                  </p:childTnLst>
                                </p:cTn>
                              </p:par>
                            </p:childTnLst>
                          </p:cTn>
                        </p:par>
                        <p:par>
                          <p:cTn id="57" fill="hold">
                            <p:stCondLst>
                              <p:cond delay="1000"/>
                            </p:stCondLst>
                            <p:childTnLst>
                              <p:par>
                                <p:cTn id="58" presetID="3" presetClass="entr" presetSubtype="10" fill="hold" grpId="0" nodeType="afterEffect">
                                  <p:stCondLst>
                                    <p:cond delay="0"/>
                                  </p:stCondLst>
                                  <p:childTnLst>
                                    <p:set>
                                      <p:cBhvr>
                                        <p:cTn id="59" dur="1" fill="hold">
                                          <p:stCondLst>
                                            <p:cond delay="0"/>
                                          </p:stCondLst>
                                        </p:cTn>
                                        <p:tgtEl>
                                          <p:spTgt spid="40"/>
                                        </p:tgtEl>
                                        <p:attrNameLst>
                                          <p:attrName>style.visibility</p:attrName>
                                        </p:attrNameLst>
                                      </p:cBhvr>
                                      <p:to>
                                        <p:strVal val="visible"/>
                                      </p:to>
                                    </p:set>
                                    <p:animEffect transition="in" filter="blinds(horizontal)">
                                      <p:cBhvr>
                                        <p:cTn id="60" dur="500"/>
                                        <p:tgtEl>
                                          <p:spTgt spid="40"/>
                                        </p:tgtEl>
                                      </p:cBhvr>
                                    </p:animEffect>
                                  </p:childTnLst>
                                </p:cTn>
                              </p:par>
                            </p:childTnLst>
                          </p:cTn>
                        </p:par>
                      </p:childTnLst>
                    </p:cTn>
                  </p:par>
                  <p:par>
                    <p:cTn id="61" fill="hold">
                      <p:stCondLst>
                        <p:cond delay="indefinite"/>
                      </p:stCondLst>
                      <p:childTnLst>
                        <p:par>
                          <p:cTn id="62" fill="hold">
                            <p:stCondLst>
                              <p:cond delay="0"/>
                            </p:stCondLst>
                            <p:childTnLst>
                              <p:par>
                                <p:cTn id="63" presetID="12" presetClass="entr" presetSubtype="1" fill="hold" nodeType="clickEffect">
                                  <p:stCondLst>
                                    <p:cond delay="0"/>
                                  </p:stCondLst>
                                  <p:childTnLst>
                                    <p:set>
                                      <p:cBhvr>
                                        <p:cTn id="64" dur="1" fill="hold">
                                          <p:stCondLst>
                                            <p:cond delay="0"/>
                                          </p:stCondLst>
                                        </p:cTn>
                                        <p:tgtEl>
                                          <p:spTgt spid="52"/>
                                        </p:tgtEl>
                                        <p:attrNameLst>
                                          <p:attrName>style.visibility</p:attrName>
                                        </p:attrNameLst>
                                      </p:cBhvr>
                                      <p:to>
                                        <p:strVal val="visible"/>
                                      </p:to>
                                    </p:set>
                                    <p:animEffect transition="in" filter="slide(fromTop)">
                                      <p:cBhvr>
                                        <p:cTn id="65" dur="500"/>
                                        <p:tgtEl>
                                          <p:spTgt spid="52"/>
                                        </p:tgtEl>
                                      </p:cBhvr>
                                    </p:animEffect>
                                  </p:childTnLst>
                                </p:cTn>
                              </p:par>
                            </p:childTnLst>
                          </p:cTn>
                        </p:par>
                        <p:par>
                          <p:cTn id="66" fill="hold">
                            <p:stCondLst>
                              <p:cond delay="500"/>
                            </p:stCondLst>
                            <p:childTnLst>
                              <p:par>
                                <p:cTn id="67" presetID="12" presetClass="entr" presetSubtype="2" fill="hold"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slide(fromRight)">
                                      <p:cBhvr>
                                        <p:cTn id="69" dur="500"/>
                                        <p:tgtEl>
                                          <p:spTgt spid="25"/>
                                        </p:tgtEl>
                                      </p:cBhvr>
                                    </p:animEffect>
                                  </p:childTnLst>
                                </p:cTn>
                              </p:par>
                            </p:childTnLst>
                          </p:cTn>
                        </p:par>
                      </p:childTnLst>
                    </p:cTn>
                  </p:par>
                  <p:par>
                    <p:cTn id="70" fill="hold">
                      <p:stCondLst>
                        <p:cond delay="indefinite"/>
                      </p:stCondLst>
                      <p:childTnLst>
                        <p:par>
                          <p:cTn id="71" fill="hold">
                            <p:stCondLst>
                              <p:cond delay="0"/>
                            </p:stCondLst>
                            <p:childTnLst>
                              <p:par>
                                <p:cTn id="72" presetID="3" presetClass="entr" presetSubtype="10" fill="hold" grpId="0" nodeType="clickEffect">
                                  <p:stCondLst>
                                    <p:cond delay="0"/>
                                  </p:stCondLst>
                                  <p:childTnLst>
                                    <p:set>
                                      <p:cBhvr>
                                        <p:cTn id="73" dur="1" fill="hold">
                                          <p:stCondLst>
                                            <p:cond delay="0"/>
                                          </p:stCondLst>
                                        </p:cTn>
                                        <p:tgtEl>
                                          <p:spTgt spid="47"/>
                                        </p:tgtEl>
                                        <p:attrNameLst>
                                          <p:attrName>style.visibility</p:attrName>
                                        </p:attrNameLst>
                                      </p:cBhvr>
                                      <p:to>
                                        <p:strVal val="visible"/>
                                      </p:to>
                                    </p:set>
                                    <p:animEffect transition="in" filter="blinds(horizontal)">
                                      <p:cBhvr>
                                        <p:cTn id="74" dur="500"/>
                                        <p:tgtEl>
                                          <p:spTgt spid="47"/>
                                        </p:tgtEl>
                                      </p:cBhvr>
                                    </p:animEffect>
                                  </p:childTnLst>
                                </p:cTn>
                              </p:par>
                            </p:childTnLst>
                          </p:cTn>
                        </p:par>
                      </p:childTnLst>
                    </p:cTn>
                  </p:par>
                  <p:par>
                    <p:cTn id="75" fill="hold">
                      <p:stCondLst>
                        <p:cond delay="indefinite"/>
                      </p:stCondLst>
                      <p:childTnLst>
                        <p:par>
                          <p:cTn id="76" fill="hold">
                            <p:stCondLst>
                              <p:cond delay="0"/>
                            </p:stCondLst>
                            <p:childTnLst>
                              <p:par>
                                <p:cTn id="77" presetID="12" presetClass="entr" presetSubtype="8" fill="hold" nodeType="click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slide(fromLeft)">
                                      <p:cBhvr>
                                        <p:cTn id="79" dur="500"/>
                                        <p:tgtEl>
                                          <p:spTgt spid="21"/>
                                        </p:tgtEl>
                                      </p:cBhvr>
                                    </p:animEffect>
                                  </p:childTnLst>
                                </p:cTn>
                              </p:par>
                            </p:childTnLst>
                          </p:cTn>
                        </p:par>
                      </p:childTnLst>
                    </p:cTn>
                  </p:par>
                  <p:par>
                    <p:cTn id="80" fill="hold">
                      <p:stCondLst>
                        <p:cond delay="indefinite"/>
                      </p:stCondLst>
                      <p:childTnLst>
                        <p:par>
                          <p:cTn id="81" fill="hold">
                            <p:stCondLst>
                              <p:cond delay="0"/>
                            </p:stCondLst>
                            <p:childTnLst>
                              <p:par>
                                <p:cTn id="82" presetID="3" presetClass="entr" presetSubtype="10" fill="hold" grpId="0" nodeType="clickEffect">
                                  <p:stCondLst>
                                    <p:cond delay="0"/>
                                  </p:stCondLst>
                                  <p:childTnLst>
                                    <p:set>
                                      <p:cBhvr>
                                        <p:cTn id="83" dur="1" fill="hold">
                                          <p:stCondLst>
                                            <p:cond delay="0"/>
                                          </p:stCondLst>
                                        </p:cTn>
                                        <p:tgtEl>
                                          <p:spTgt spid="77"/>
                                        </p:tgtEl>
                                        <p:attrNameLst>
                                          <p:attrName>style.visibility</p:attrName>
                                        </p:attrNameLst>
                                      </p:cBhvr>
                                      <p:to>
                                        <p:strVal val="visible"/>
                                      </p:to>
                                    </p:set>
                                    <p:animEffect transition="in" filter="blinds(horizontal)">
                                      <p:cBhvr>
                                        <p:cTn id="84"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2" grpId="0" bldLvl="0" animBg="1"/>
      <p:bldP spid="40" grpId="0" bldLvl="0" animBg="1"/>
      <p:bldP spid="41" grpId="0"/>
      <p:bldP spid="42" grpId="0" bldLvl="0" animBg="1"/>
      <p:bldP spid="44" grpId="0"/>
      <p:bldP spid="45" grpId="0" bldLvl="0" animBg="1"/>
      <p:bldP spid="47" grpId="0"/>
      <p:bldP spid="77" grpId="0" bldLvl="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4"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90115"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8" name="表格 7"/>
          <p:cNvGraphicFramePr>
            <a:graphicFrameLocks noGrp="1"/>
          </p:cNvGraphicFramePr>
          <p:nvPr/>
        </p:nvGraphicFramePr>
        <p:xfrm>
          <a:off x="1738313" y="1428750"/>
          <a:ext cx="8500745" cy="3709670"/>
        </p:xfrm>
        <a:graphic>
          <a:graphicData uri="http://schemas.openxmlformats.org/drawingml/2006/table">
            <a:tbl>
              <a:tblPr/>
              <a:tblGrid>
                <a:gridCol w="2286000"/>
                <a:gridCol w="571500"/>
                <a:gridCol w="571500"/>
                <a:gridCol w="500380"/>
                <a:gridCol w="570865"/>
                <a:gridCol w="571500"/>
                <a:gridCol w="571500"/>
                <a:gridCol w="571500"/>
                <a:gridCol w="642620"/>
                <a:gridCol w="571500"/>
                <a:gridCol w="571500"/>
                <a:gridCol w="500380"/>
              </a:tblGrid>
              <a:tr h="604520">
                <a:tc>
                  <a:txBody>
                    <a:bodyPr/>
                    <a:lstStyle/>
                    <a:p>
                      <a:pPr algn="ctr">
                        <a:spcAft>
                          <a:spcPts val="0"/>
                        </a:spcAft>
                      </a:pPr>
                      <a:r>
                        <a:rPr lang="zh-CN" sz="2800" b="1" kern="100" dirty="0">
                          <a:latin typeface="宋体" panose="02010600030101010101" pitchFamily="2" charset="-122"/>
                          <a:cs typeface="Courier New" panose="02070309020205020404"/>
                        </a:rPr>
                        <a:t>当前字符</a:t>
                      </a:r>
                      <a:endParaRPr lang="zh-CN" sz="2800" b="1"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kern="100" dirty="0">
                          <a:latin typeface="宋体" panose="02010600030101010101" pitchFamily="2" charset="-122"/>
                          <a:cs typeface="Courier New" panose="02070309020205020404"/>
                        </a:rPr>
                        <a:t>I</a:t>
                      </a:r>
                      <a:endParaRPr lang="zh-CN" sz="2800" b="1"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28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kern="100">
                          <a:latin typeface="宋体" panose="02010600030101010101" pitchFamily="2" charset="-122"/>
                          <a:cs typeface="Courier New" panose="02070309020205020404"/>
                        </a:rPr>
                        <a:t>a</a:t>
                      </a:r>
                      <a:endParaRPr lang="zh-CN" sz="28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kern="100">
                          <a:latin typeface="宋体" panose="02010600030101010101" pitchFamily="2" charset="-122"/>
                          <a:cs typeface="Courier New" panose="02070309020205020404"/>
                        </a:rPr>
                        <a:t>m</a:t>
                      </a:r>
                      <a:endParaRPr lang="zh-CN" sz="28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28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kern="100">
                          <a:latin typeface="宋体" panose="02010600030101010101" pitchFamily="2" charset="-122"/>
                          <a:cs typeface="Courier New" panose="02070309020205020404"/>
                        </a:rPr>
                        <a:t>a</a:t>
                      </a:r>
                      <a:endParaRPr lang="zh-CN" sz="28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28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kern="100">
                          <a:latin typeface="宋体" panose="02010600030101010101" pitchFamily="2" charset="-122"/>
                          <a:cs typeface="Courier New" panose="02070309020205020404"/>
                        </a:rPr>
                        <a:t>b</a:t>
                      </a:r>
                      <a:endParaRPr lang="zh-CN" sz="28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kern="100">
                          <a:latin typeface="宋体" panose="02010600030101010101" pitchFamily="2" charset="-122"/>
                          <a:cs typeface="Courier New" panose="02070309020205020404"/>
                        </a:rPr>
                        <a:t>o</a:t>
                      </a:r>
                      <a:endParaRPr lang="zh-CN" sz="28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kern="100">
                          <a:latin typeface="宋体" panose="02010600030101010101" pitchFamily="2" charset="-122"/>
                          <a:cs typeface="Courier New" panose="02070309020205020404"/>
                        </a:rPr>
                        <a:t>y</a:t>
                      </a:r>
                      <a:endParaRPr lang="zh-CN" sz="28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kern="100">
                          <a:latin typeface="宋体" panose="02010600030101010101" pitchFamily="2" charset="-122"/>
                          <a:cs typeface="Courier New" panose="02070309020205020404"/>
                        </a:rPr>
                        <a:t>.</a:t>
                      </a:r>
                      <a:endParaRPr lang="zh-CN" sz="28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4520">
                <a:tc>
                  <a:txBody>
                    <a:bodyPr/>
                    <a:lstStyle/>
                    <a:p>
                      <a:pPr algn="ctr">
                        <a:spcAft>
                          <a:spcPts val="0"/>
                        </a:spcAft>
                      </a:pPr>
                      <a:r>
                        <a:rPr lang="zh-CN" sz="2800" b="1" kern="100" dirty="0">
                          <a:latin typeface="宋体" panose="02010600030101010101" pitchFamily="2" charset="-122"/>
                          <a:cs typeface="Courier New" panose="02070309020205020404"/>
                        </a:rPr>
                        <a:t>是否空格</a:t>
                      </a:r>
                      <a:endParaRPr lang="zh-CN" sz="2800" b="1"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800" b="1" kern="100" dirty="0">
                          <a:latin typeface="宋体" panose="02010600030101010101" pitchFamily="2" charset="-122"/>
                          <a:cs typeface="Courier New" panose="02070309020205020404"/>
                        </a:rPr>
                        <a:t>否</a:t>
                      </a:r>
                      <a:endParaRPr lang="zh-CN" sz="2800" b="1"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800" b="1" kern="100">
                          <a:latin typeface="宋体" panose="02010600030101010101" pitchFamily="2" charset="-122"/>
                          <a:cs typeface="Courier New" panose="02070309020205020404"/>
                        </a:rPr>
                        <a:t>是</a:t>
                      </a:r>
                      <a:endParaRPr lang="zh-CN" sz="28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800" b="1" kern="100">
                          <a:latin typeface="宋体" panose="02010600030101010101" pitchFamily="2" charset="-122"/>
                          <a:cs typeface="Courier New" panose="02070309020205020404"/>
                        </a:rPr>
                        <a:t>否</a:t>
                      </a:r>
                      <a:endParaRPr lang="zh-CN" sz="28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800" b="1" kern="100">
                          <a:latin typeface="宋体" panose="02010600030101010101" pitchFamily="2" charset="-122"/>
                          <a:cs typeface="Courier New" panose="02070309020205020404"/>
                        </a:rPr>
                        <a:t>否</a:t>
                      </a:r>
                      <a:endParaRPr lang="zh-CN" sz="28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800" b="1" kern="100">
                          <a:latin typeface="宋体" panose="02010600030101010101" pitchFamily="2" charset="-122"/>
                          <a:cs typeface="Courier New" panose="02070309020205020404"/>
                        </a:rPr>
                        <a:t>是</a:t>
                      </a:r>
                      <a:endParaRPr lang="zh-CN" sz="28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800" b="1" kern="100">
                          <a:latin typeface="宋体" panose="02010600030101010101" pitchFamily="2" charset="-122"/>
                          <a:cs typeface="Courier New" panose="02070309020205020404"/>
                        </a:rPr>
                        <a:t>否</a:t>
                      </a:r>
                      <a:endParaRPr lang="zh-CN" sz="28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800" b="1" kern="100">
                          <a:latin typeface="宋体" panose="02010600030101010101" pitchFamily="2" charset="-122"/>
                          <a:cs typeface="Courier New" panose="02070309020205020404"/>
                        </a:rPr>
                        <a:t>是</a:t>
                      </a:r>
                      <a:endParaRPr lang="zh-CN" sz="28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800" b="1" kern="100">
                          <a:latin typeface="宋体" panose="02010600030101010101" pitchFamily="2" charset="-122"/>
                          <a:cs typeface="Courier New" panose="02070309020205020404"/>
                        </a:rPr>
                        <a:t>否</a:t>
                      </a:r>
                      <a:endParaRPr lang="zh-CN" sz="28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800" b="1" kern="100">
                          <a:latin typeface="宋体" panose="02010600030101010101" pitchFamily="2" charset="-122"/>
                          <a:cs typeface="Courier New" panose="02070309020205020404"/>
                        </a:rPr>
                        <a:t>否</a:t>
                      </a:r>
                      <a:endParaRPr lang="zh-CN" sz="28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800" b="1" kern="100">
                          <a:latin typeface="宋体" panose="02010600030101010101" pitchFamily="2" charset="-122"/>
                          <a:cs typeface="Courier New" panose="02070309020205020404"/>
                        </a:rPr>
                        <a:t>否</a:t>
                      </a:r>
                      <a:endParaRPr lang="zh-CN" sz="28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800" b="1" kern="100">
                          <a:latin typeface="宋体" panose="02010600030101010101" pitchFamily="2" charset="-122"/>
                          <a:cs typeface="Courier New" panose="02070309020205020404"/>
                        </a:rPr>
                        <a:t>否</a:t>
                      </a:r>
                      <a:endParaRPr lang="zh-CN" sz="28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4520">
                <a:tc>
                  <a:txBody>
                    <a:bodyPr/>
                    <a:lstStyle/>
                    <a:p>
                      <a:pPr algn="ctr">
                        <a:spcAft>
                          <a:spcPts val="0"/>
                        </a:spcAft>
                      </a:pPr>
                      <a:r>
                        <a:rPr lang="en-US" sz="2800" b="1" kern="100" dirty="0">
                          <a:latin typeface="宋体" panose="02010600030101010101" pitchFamily="2" charset="-122"/>
                          <a:cs typeface="Courier New" panose="02070309020205020404"/>
                        </a:rPr>
                        <a:t>word</a:t>
                      </a:r>
                      <a:r>
                        <a:rPr lang="zh-CN" sz="2800" b="1" kern="100" dirty="0">
                          <a:latin typeface="宋体" panose="02010600030101010101" pitchFamily="2" charset="-122"/>
                          <a:cs typeface="Courier New" panose="02070309020205020404"/>
                        </a:rPr>
                        <a:t>原值</a:t>
                      </a:r>
                      <a:endParaRPr lang="zh-CN" sz="2800" b="1"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kern="100" dirty="0">
                          <a:latin typeface="宋体" panose="02010600030101010101" pitchFamily="2" charset="-122"/>
                          <a:cs typeface="Courier New" panose="02070309020205020404"/>
                        </a:rPr>
                        <a:t>0</a:t>
                      </a:r>
                      <a:endParaRPr lang="zh-CN" sz="2800" b="1"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kern="100" dirty="0">
                          <a:latin typeface="宋体" panose="02010600030101010101" pitchFamily="2" charset="-122"/>
                          <a:cs typeface="Courier New" panose="02070309020205020404"/>
                        </a:rPr>
                        <a:t>1</a:t>
                      </a:r>
                      <a:endParaRPr lang="zh-CN" sz="2800" b="1"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kern="100" dirty="0">
                          <a:latin typeface="宋体" panose="02010600030101010101" pitchFamily="2" charset="-122"/>
                          <a:cs typeface="Courier New" panose="02070309020205020404"/>
                        </a:rPr>
                        <a:t>0</a:t>
                      </a:r>
                      <a:endParaRPr lang="zh-CN" sz="2800" b="1"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kern="100" dirty="0">
                          <a:latin typeface="宋体" panose="02010600030101010101" pitchFamily="2" charset="-122"/>
                          <a:cs typeface="Courier New" panose="02070309020205020404"/>
                        </a:rPr>
                        <a:t>1</a:t>
                      </a:r>
                      <a:endParaRPr lang="zh-CN" sz="2800" b="1"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kern="100" dirty="0">
                          <a:latin typeface="宋体" panose="02010600030101010101" pitchFamily="2" charset="-122"/>
                          <a:cs typeface="Courier New" panose="02070309020205020404"/>
                        </a:rPr>
                        <a:t>1</a:t>
                      </a:r>
                      <a:endParaRPr lang="zh-CN" sz="2800" b="1"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kern="100">
                          <a:latin typeface="宋体" panose="02010600030101010101" pitchFamily="2" charset="-122"/>
                          <a:cs typeface="Courier New" panose="02070309020205020404"/>
                        </a:rPr>
                        <a:t>0</a:t>
                      </a:r>
                      <a:endParaRPr lang="zh-CN" sz="28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kern="100">
                          <a:latin typeface="宋体" panose="02010600030101010101" pitchFamily="2" charset="-122"/>
                          <a:cs typeface="Courier New" panose="02070309020205020404"/>
                        </a:rPr>
                        <a:t>1</a:t>
                      </a:r>
                      <a:endParaRPr lang="zh-CN" sz="28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kern="100">
                          <a:latin typeface="宋体" panose="02010600030101010101" pitchFamily="2" charset="-122"/>
                          <a:cs typeface="Courier New" panose="02070309020205020404"/>
                        </a:rPr>
                        <a:t>0</a:t>
                      </a:r>
                      <a:endParaRPr lang="zh-CN" sz="28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kern="100">
                          <a:latin typeface="宋体" panose="02010600030101010101" pitchFamily="2" charset="-122"/>
                          <a:cs typeface="Courier New" panose="02070309020205020404"/>
                        </a:rPr>
                        <a:t>1</a:t>
                      </a:r>
                      <a:endParaRPr lang="zh-CN" sz="28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kern="100">
                          <a:latin typeface="宋体" panose="02010600030101010101" pitchFamily="2" charset="-122"/>
                          <a:cs typeface="Courier New" panose="02070309020205020404"/>
                        </a:rPr>
                        <a:t>1</a:t>
                      </a:r>
                      <a:endParaRPr lang="zh-CN" sz="28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kern="100">
                          <a:latin typeface="宋体" panose="02010600030101010101" pitchFamily="2" charset="-122"/>
                          <a:cs typeface="Courier New" panose="02070309020205020404"/>
                        </a:rPr>
                        <a:t>1</a:t>
                      </a:r>
                      <a:endParaRPr lang="zh-CN" sz="28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87705">
                <a:tc>
                  <a:txBody>
                    <a:bodyPr/>
                    <a:lstStyle/>
                    <a:p>
                      <a:pPr algn="ctr">
                        <a:spcAft>
                          <a:spcPts val="0"/>
                        </a:spcAft>
                      </a:pPr>
                      <a:r>
                        <a:rPr lang="zh-CN" sz="2800" b="1" kern="100" dirty="0">
                          <a:latin typeface="宋体" panose="02010600030101010101" pitchFamily="2" charset="-122"/>
                          <a:cs typeface="Courier New" panose="02070309020205020404"/>
                        </a:rPr>
                        <a:t>新单词开始否</a:t>
                      </a:r>
                      <a:endParaRPr lang="zh-CN" sz="2800" b="1"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800" b="1" kern="100">
                          <a:latin typeface="宋体" panose="02010600030101010101" pitchFamily="2" charset="-122"/>
                          <a:cs typeface="Courier New" panose="02070309020205020404"/>
                        </a:rPr>
                        <a:t>是</a:t>
                      </a:r>
                      <a:endParaRPr lang="zh-CN" sz="28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800" b="1" kern="100">
                          <a:latin typeface="宋体" panose="02010600030101010101" pitchFamily="2" charset="-122"/>
                          <a:cs typeface="Courier New" panose="02070309020205020404"/>
                        </a:rPr>
                        <a:t>否</a:t>
                      </a:r>
                      <a:endParaRPr lang="zh-CN" sz="28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800" b="1" kern="100">
                          <a:latin typeface="宋体" panose="02010600030101010101" pitchFamily="2" charset="-122"/>
                          <a:cs typeface="Courier New" panose="02070309020205020404"/>
                        </a:rPr>
                        <a:t>是</a:t>
                      </a:r>
                      <a:endParaRPr lang="zh-CN" sz="28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800" b="1" kern="100">
                          <a:latin typeface="Times New Roman" panose="02020603050405020304"/>
                          <a:ea typeface="宋体" panose="02010600030101010101" pitchFamily="2" charset="-122"/>
                        </a:rPr>
                        <a:t>否</a:t>
                      </a:r>
                      <a:endParaRPr lang="zh-CN" sz="2800" b="1" kern="100">
                        <a:latin typeface="Times New Roman" panose="02020603050405020304"/>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800" b="1" kern="100" dirty="0">
                          <a:latin typeface="Times New Roman" panose="02020603050405020304"/>
                          <a:ea typeface="宋体" panose="02010600030101010101" pitchFamily="2" charset="-122"/>
                        </a:rPr>
                        <a:t>否</a:t>
                      </a:r>
                      <a:endParaRPr lang="zh-CN" sz="2800" b="1" kern="100" dirty="0">
                        <a:latin typeface="Times New Roman" panose="02020603050405020304"/>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800" b="1" kern="100" dirty="0">
                          <a:latin typeface="宋体" panose="02010600030101010101" pitchFamily="2" charset="-122"/>
                          <a:cs typeface="Courier New" panose="02070309020205020404"/>
                        </a:rPr>
                        <a:t>是</a:t>
                      </a:r>
                      <a:endParaRPr lang="zh-CN" sz="2800" b="1"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800" b="1" kern="100" dirty="0">
                          <a:latin typeface="宋体" panose="02010600030101010101" pitchFamily="2" charset="-122"/>
                          <a:cs typeface="Courier New" panose="02070309020205020404"/>
                        </a:rPr>
                        <a:t>否</a:t>
                      </a:r>
                      <a:endParaRPr lang="zh-CN" sz="2800" b="1"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800" b="1" kern="100" dirty="0">
                          <a:latin typeface="宋体" panose="02010600030101010101" pitchFamily="2" charset="-122"/>
                          <a:cs typeface="Courier New" panose="02070309020205020404"/>
                        </a:rPr>
                        <a:t>是</a:t>
                      </a:r>
                      <a:endParaRPr lang="zh-CN" sz="2800" b="1"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800" b="1" kern="100">
                          <a:latin typeface="Times New Roman" panose="02020603050405020304"/>
                          <a:ea typeface="宋体" panose="02010600030101010101" pitchFamily="2" charset="-122"/>
                        </a:rPr>
                        <a:t>否</a:t>
                      </a:r>
                      <a:endParaRPr lang="zh-CN" sz="2800" b="1" kern="100">
                        <a:latin typeface="Times New Roman" panose="02020603050405020304"/>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800" b="1" kern="100">
                          <a:latin typeface="Times New Roman" panose="02020603050405020304"/>
                          <a:ea typeface="宋体" panose="02010600030101010101" pitchFamily="2" charset="-122"/>
                        </a:rPr>
                        <a:t>否</a:t>
                      </a:r>
                      <a:endParaRPr lang="zh-CN" sz="2800" b="1" kern="100">
                        <a:latin typeface="Times New Roman" panose="02020603050405020304"/>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800" b="1" kern="100">
                          <a:latin typeface="Times New Roman" panose="02020603050405020304"/>
                          <a:ea typeface="宋体" panose="02010600030101010101" pitchFamily="2" charset="-122"/>
                        </a:rPr>
                        <a:t>否</a:t>
                      </a:r>
                      <a:endParaRPr lang="zh-CN" sz="2800" b="1" kern="100">
                        <a:latin typeface="Times New Roman" panose="02020603050405020304"/>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3885">
                <a:tc>
                  <a:txBody>
                    <a:bodyPr/>
                    <a:lstStyle/>
                    <a:p>
                      <a:pPr algn="ctr">
                        <a:spcAft>
                          <a:spcPts val="0"/>
                        </a:spcAft>
                      </a:pPr>
                      <a:r>
                        <a:rPr lang="en-US" sz="2800" b="1" kern="100" dirty="0">
                          <a:latin typeface="宋体" panose="02010600030101010101" pitchFamily="2" charset="-122"/>
                          <a:cs typeface="Courier New" panose="02070309020205020404"/>
                        </a:rPr>
                        <a:t>word</a:t>
                      </a:r>
                      <a:r>
                        <a:rPr lang="zh-CN" sz="2800" b="1" kern="100" dirty="0">
                          <a:latin typeface="宋体" panose="02010600030101010101" pitchFamily="2" charset="-122"/>
                          <a:cs typeface="Courier New" panose="02070309020205020404"/>
                        </a:rPr>
                        <a:t>新值</a:t>
                      </a:r>
                      <a:endParaRPr lang="zh-CN" sz="2800" b="1"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kern="100">
                          <a:latin typeface="宋体" panose="02010600030101010101" pitchFamily="2" charset="-122"/>
                          <a:cs typeface="Courier New" panose="02070309020205020404"/>
                        </a:rPr>
                        <a:t>1</a:t>
                      </a:r>
                      <a:endParaRPr lang="zh-CN" sz="28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kern="100">
                          <a:latin typeface="宋体" panose="02010600030101010101" pitchFamily="2" charset="-122"/>
                          <a:cs typeface="Courier New" panose="02070309020205020404"/>
                        </a:rPr>
                        <a:t>0</a:t>
                      </a:r>
                      <a:endParaRPr lang="zh-CN" sz="28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kern="100">
                          <a:latin typeface="宋体" panose="02010600030101010101" pitchFamily="2" charset="-122"/>
                          <a:cs typeface="Courier New" panose="02070309020205020404"/>
                        </a:rPr>
                        <a:t>1</a:t>
                      </a:r>
                      <a:endParaRPr lang="zh-CN" sz="28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kern="100">
                          <a:latin typeface="宋体" panose="02010600030101010101" pitchFamily="2" charset="-122"/>
                          <a:cs typeface="Courier New" panose="02070309020205020404"/>
                        </a:rPr>
                        <a:t>1</a:t>
                      </a:r>
                      <a:endParaRPr lang="zh-CN" sz="28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kern="100">
                          <a:latin typeface="宋体" panose="02010600030101010101" pitchFamily="2" charset="-122"/>
                          <a:cs typeface="Courier New" panose="02070309020205020404"/>
                        </a:rPr>
                        <a:t>0</a:t>
                      </a:r>
                      <a:endParaRPr lang="zh-CN" sz="28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kern="100">
                          <a:latin typeface="宋体" panose="02010600030101010101" pitchFamily="2" charset="-122"/>
                          <a:cs typeface="Courier New" panose="02070309020205020404"/>
                        </a:rPr>
                        <a:t>1</a:t>
                      </a:r>
                      <a:endParaRPr lang="zh-CN" sz="28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kern="100">
                          <a:latin typeface="宋体" panose="02010600030101010101" pitchFamily="2" charset="-122"/>
                          <a:cs typeface="Courier New" panose="02070309020205020404"/>
                        </a:rPr>
                        <a:t>0</a:t>
                      </a:r>
                      <a:endParaRPr lang="zh-CN" sz="28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kern="100" dirty="0">
                          <a:latin typeface="宋体" panose="02010600030101010101" pitchFamily="2" charset="-122"/>
                          <a:cs typeface="Courier New" panose="02070309020205020404"/>
                        </a:rPr>
                        <a:t>1</a:t>
                      </a:r>
                      <a:endParaRPr lang="zh-CN" sz="2800" b="1"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kern="100" dirty="0">
                          <a:latin typeface="宋体" panose="02010600030101010101" pitchFamily="2" charset="-122"/>
                          <a:cs typeface="Courier New" panose="02070309020205020404"/>
                        </a:rPr>
                        <a:t>1</a:t>
                      </a:r>
                      <a:endParaRPr lang="zh-CN" sz="2800" b="1"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kern="100" dirty="0">
                          <a:latin typeface="宋体" panose="02010600030101010101" pitchFamily="2" charset="-122"/>
                          <a:cs typeface="Courier New" panose="02070309020205020404"/>
                        </a:rPr>
                        <a:t>1</a:t>
                      </a:r>
                      <a:endParaRPr lang="zh-CN" sz="2800" b="1"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kern="100">
                          <a:latin typeface="宋体" panose="02010600030101010101" pitchFamily="2" charset="-122"/>
                          <a:cs typeface="Courier New" panose="02070309020205020404"/>
                        </a:rPr>
                        <a:t>1</a:t>
                      </a:r>
                      <a:endParaRPr lang="zh-CN" sz="28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4520">
                <a:tc>
                  <a:txBody>
                    <a:bodyPr/>
                    <a:lstStyle/>
                    <a:p>
                      <a:pPr algn="ctr">
                        <a:spcAft>
                          <a:spcPts val="0"/>
                        </a:spcAft>
                      </a:pPr>
                      <a:r>
                        <a:rPr lang="en-US" sz="2800" b="1" kern="100" dirty="0">
                          <a:latin typeface="宋体" panose="02010600030101010101" pitchFamily="2" charset="-122"/>
                          <a:cs typeface="Courier New" panose="02070309020205020404"/>
                        </a:rPr>
                        <a:t>num</a:t>
                      </a:r>
                      <a:r>
                        <a:rPr lang="zh-CN" sz="2800" b="1" kern="100" dirty="0">
                          <a:latin typeface="宋体" panose="02010600030101010101" pitchFamily="2" charset="-122"/>
                          <a:cs typeface="Courier New" panose="02070309020205020404"/>
                        </a:rPr>
                        <a:t>值</a:t>
                      </a:r>
                      <a:endParaRPr lang="zh-CN" sz="2800" b="1"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kern="100">
                          <a:latin typeface="宋体" panose="02010600030101010101" pitchFamily="2" charset="-122"/>
                          <a:cs typeface="Courier New" panose="02070309020205020404"/>
                        </a:rPr>
                        <a:t>1</a:t>
                      </a:r>
                      <a:endParaRPr lang="zh-CN" sz="28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kern="100">
                          <a:latin typeface="宋体" panose="02010600030101010101" pitchFamily="2" charset="-122"/>
                          <a:cs typeface="Courier New" panose="02070309020205020404"/>
                        </a:rPr>
                        <a:t>1</a:t>
                      </a:r>
                      <a:endParaRPr lang="zh-CN" sz="28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kern="100">
                          <a:latin typeface="宋体" panose="02010600030101010101" pitchFamily="2" charset="-122"/>
                          <a:cs typeface="Courier New" panose="02070309020205020404"/>
                        </a:rPr>
                        <a:t>2</a:t>
                      </a:r>
                      <a:endParaRPr lang="zh-CN" sz="28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kern="100">
                          <a:latin typeface="宋体" panose="02010600030101010101" pitchFamily="2" charset="-122"/>
                          <a:cs typeface="Courier New" panose="02070309020205020404"/>
                        </a:rPr>
                        <a:t>2</a:t>
                      </a:r>
                      <a:endParaRPr lang="zh-CN" sz="28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kern="100" dirty="0" smtClean="0">
                          <a:latin typeface="宋体" panose="02010600030101010101" pitchFamily="2" charset="-122"/>
                          <a:cs typeface="Courier New" panose="02070309020205020404"/>
                        </a:rPr>
                        <a:t>2</a:t>
                      </a:r>
                      <a:endParaRPr lang="zh-CN" sz="2800" b="1"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kern="100">
                          <a:latin typeface="宋体" panose="02010600030101010101" pitchFamily="2" charset="-122"/>
                          <a:cs typeface="Courier New" panose="02070309020205020404"/>
                        </a:rPr>
                        <a:t>3</a:t>
                      </a:r>
                      <a:endParaRPr lang="zh-CN" sz="28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kern="100">
                          <a:latin typeface="宋体" panose="02010600030101010101" pitchFamily="2" charset="-122"/>
                          <a:cs typeface="Courier New" panose="02070309020205020404"/>
                        </a:rPr>
                        <a:t>3</a:t>
                      </a:r>
                      <a:endParaRPr lang="zh-CN" sz="28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kern="100">
                          <a:latin typeface="宋体" panose="02010600030101010101" pitchFamily="2" charset="-122"/>
                          <a:cs typeface="Courier New" panose="02070309020205020404"/>
                        </a:rPr>
                        <a:t>4</a:t>
                      </a:r>
                      <a:endParaRPr lang="zh-CN" sz="28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kern="100">
                          <a:latin typeface="宋体" panose="02010600030101010101" pitchFamily="2" charset="-122"/>
                          <a:cs typeface="Courier New" panose="02070309020205020404"/>
                        </a:rPr>
                        <a:t>4</a:t>
                      </a:r>
                      <a:endParaRPr lang="zh-CN" sz="28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kern="100" dirty="0">
                          <a:latin typeface="宋体" panose="02010600030101010101" pitchFamily="2" charset="-122"/>
                          <a:cs typeface="Courier New" panose="02070309020205020404"/>
                        </a:rPr>
                        <a:t>4</a:t>
                      </a:r>
                      <a:endParaRPr lang="zh-CN" sz="2800" b="1"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kern="100" dirty="0">
                          <a:latin typeface="宋体" panose="02010600030101010101" pitchFamily="2" charset="-122"/>
                          <a:cs typeface="Courier New" panose="02070309020205020404"/>
                        </a:rPr>
                        <a:t>4</a:t>
                      </a:r>
                      <a:endParaRPr lang="zh-CN" sz="2800" b="1"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90209" name="图片 4"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1138" name="内容占位符 2"/>
          <p:cNvSpPr>
            <a:spLocks noGrp="1"/>
          </p:cNvSpPr>
          <p:nvPr>
            <p:ph idx="1"/>
          </p:nvPr>
        </p:nvSpPr>
        <p:spPr>
          <a:xfrm>
            <a:off x="1524000" y="500063"/>
            <a:ext cx="8929688" cy="5857875"/>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solidFill>
                  <a:srgbClr val="FF0000"/>
                </a:solidFill>
                <a:latin typeface="+mn-lt"/>
                <a:ea typeface="+mn-ea"/>
                <a:cs typeface="+mn-cs"/>
              </a:rPr>
              <a:t>    ……</a:t>
            </a:r>
            <a:endParaRPr kumimoji="1" lang="en-US" altLang="zh-CN" sz="2800" dirty="0">
              <a:solidFill>
                <a:srgbClr val="FF0000"/>
              </a:solidFill>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char string[81],c;  int i,num=0,word=0;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gets(string);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 (i=0;(c=string[i])!=‘\0’;i++)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if(c==‘ ’) word=0;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else if(word==0)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word=1;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num++;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printf(“%d words\n”,num);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r>
              <a:rPr kumimoji="1" lang="en-US" altLang="zh-CN" sz="2800" dirty="0">
                <a:solidFill>
                  <a:srgbClr val="FF0000"/>
                </a:solidFill>
                <a:latin typeface="+mn-lt"/>
                <a:ea typeface="+mn-ea"/>
                <a:cs typeface="+mn-cs"/>
              </a:rPr>
              <a:t>……</a:t>
            </a:r>
            <a:endParaRPr kumimoji="1" lang="zh-CN" altLang="en-US" sz="2800" dirty="0">
              <a:solidFill>
                <a:srgbClr val="FF0000"/>
              </a:solidFill>
              <a:latin typeface="+mn-lt"/>
              <a:ea typeface="+mn-ea"/>
              <a:cs typeface="+mn-cs"/>
            </a:endParaRPr>
          </a:p>
        </p:txBody>
      </p:sp>
      <p:sp>
        <p:nvSpPr>
          <p:cNvPr id="7" name="流程图: 过程 6"/>
          <p:cNvSpPr/>
          <p:nvPr/>
        </p:nvSpPr>
        <p:spPr>
          <a:xfrm>
            <a:off x="6738938" y="928688"/>
            <a:ext cx="3500437" cy="642937"/>
          </a:xfrm>
          <a:prstGeom prst="flowChartProcess">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8" name="圆角矩形标注 7"/>
          <p:cNvSpPr/>
          <p:nvPr/>
        </p:nvSpPr>
        <p:spPr>
          <a:xfrm>
            <a:off x="7739063" y="2000250"/>
            <a:ext cx="2928937" cy="642938"/>
          </a:xfrm>
          <a:prstGeom prst="wedgeRoundRectCallout">
            <a:avLst>
              <a:gd name="adj1" fmla="val -16301"/>
              <a:gd name="adj2" fmla="val -111931"/>
              <a:gd name="adj3" fmla="val 16667"/>
            </a:avLst>
          </a:prstGeom>
          <a:solidFill>
            <a:srgbClr val="FFFFCC"/>
          </a:solidFill>
          <a:ln w="9525" cap="flat" cmpd="sng">
            <a:solidFill>
              <a:schemeClr val="tx1"/>
            </a:solidFill>
            <a:prstDash val="solid"/>
            <a:miter/>
            <a:headEnd type="none" w="med" len="med"/>
            <a:tailEnd type="none" w="med" len="med"/>
          </a:ln>
        </p:spPr>
        <p:txBody>
          <a:bodyPr wrap="none"/>
          <a:p>
            <a:r>
              <a:rPr lang="zh-CN" altLang="en-US" sz="2800" b="1" dirty="0">
                <a:solidFill>
                  <a:srgbClr val="FF0000"/>
                </a:solidFill>
                <a:latin typeface="Arial" panose="020B0604020202020204" pitchFamily="34" charset="0"/>
              </a:rPr>
              <a:t>一定要设初始值</a:t>
            </a:r>
            <a:endParaRPr lang="zh-CN" altLang="en-US" sz="2800" b="1" dirty="0">
              <a:solidFill>
                <a:srgbClr val="FF0000"/>
              </a:solidFill>
              <a:latin typeface="Arial" panose="020B0604020202020204" pitchFamily="34" charset="0"/>
            </a:endParaRPr>
          </a:p>
        </p:txBody>
      </p:sp>
      <p:pic>
        <p:nvPicPr>
          <p:cNvPr id="91141" name="图片 4"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62" name="内容占位符 2"/>
          <p:cNvSpPr>
            <a:spLocks noGrp="1"/>
          </p:cNvSpPr>
          <p:nvPr>
            <p:ph idx="1"/>
          </p:nvPr>
        </p:nvSpPr>
        <p:spPr>
          <a:xfrm>
            <a:off x="1524000" y="500063"/>
            <a:ext cx="8929688" cy="5857875"/>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solidFill>
                  <a:srgbClr val="FF0000"/>
                </a:solidFill>
                <a:latin typeface="+mn-lt"/>
                <a:ea typeface="+mn-ea"/>
                <a:cs typeface="+mn-cs"/>
              </a:rPr>
              <a:t>    ……</a:t>
            </a:r>
            <a:endParaRPr kumimoji="1" lang="en-US" altLang="zh-CN" sz="2800" dirty="0">
              <a:solidFill>
                <a:srgbClr val="FF0000"/>
              </a:solidFill>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char string[81],c;  int i,num=0,word=0;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gets(string);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 (i=0;(c=string[i])!=‘\0’;i++)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if(c==‘ ’) word=0;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else if(word==0)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word=1;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num++;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printf(“%d words\n”,num);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r>
              <a:rPr kumimoji="1" lang="en-US" altLang="zh-CN" sz="2800" dirty="0">
                <a:solidFill>
                  <a:srgbClr val="FF0000"/>
                </a:solidFill>
                <a:latin typeface="+mn-lt"/>
                <a:ea typeface="+mn-ea"/>
                <a:cs typeface="+mn-cs"/>
              </a:rPr>
              <a:t>……</a:t>
            </a:r>
            <a:endParaRPr kumimoji="1" lang="zh-CN" altLang="en-US" sz="2800" dirty="0">
              <a:solidFill>
                <a:srgbClr val="FF0000"/>
              </a:solidFill>
              <a:latin typeface="+mn-lt"/>
              <a:ea typeface="+mn-ea"/>
              <a:cs typeface="+mn-cs"/>
            </a:endParaRPr>
          </a:p>
        </p:txBody>
      </p:sp>
      <p:pic>
        <p:nvPicPr>
          <p:cNvPr id="118786" name="Picture 2"/>
          <p:cNvPicPr>
            <a:picLocks noChangeAspect="1"/>
          </p:cNvPicPr>
          <p:nvPr/>
        </p:nvPicPr>
        <p:blipFill>
          <a:blip r:embed="rId1"/>
          <a:stretch>
            <a:fillRect/>
          </a:stretch>
        </p:blipFill>
        <p:spPr>
          <a:xfrm>
            <a:off x="7953375" y="5000625"/>
            <a:ext cx="2665413" cy="1071563"/>
          </a:xfrm>
          <a:prstGeom prst="rect">
            <a:avLst/>
          </a:prstGeom>
          <a:noFill/>
          <a:ln w="9525">
            <a:noFill/>
          </a:ln>
        </p:spPr>
      </p:pic>
      <p:sp>
        <p:nvSpPr>
          <p:cNvPr id="5" name="流程图: 过程 4"/>
          <p:cNvSpPr/>
          <p:nvPr/>
        </p:nvSpPr>
        <p:spPr>
          <a:xfrm>
            <a:off x="3738563" y="2000250"/>
            <a:ext cx="3786187" cy="642938"/>
          </a:xfrm>
          <a:prstGeom prst="flowChartProcess">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6" name="圆角矩形标注 5"/>
          <p:cNvSpPr/>
          <p:nvPr/>
        </p:nvSpPr>
        <p:spPr>
          <a:xfrm>
            <a:off x="6667500" y="3143250"/>
            <a:ext cx="2428875" cy="1714500"/>
          </a:xfrm>
          <a:prstGeom prst="wedgeRoundRectCallout">
            <a:avLst>
              <a:gd name="adj1" fmla="val -24630"/>
              <a:gd name="adj2" fmla="val -79366"/>
              <a:gd name="adj3" fmla="val 16667"/>
            </a:avLst>
          </a:prstGeom>
          <a:solidFill>
            <a:srgbClr val="FFFFCC"/>
          </a:solidFill>
          <a:ln w="9525" cap="flat" cmpd="sng">
            <a:solidFill>
              <a:schemeClr val="tx1"/>
            </a:solidFill>
            <a:prstDash val="solid"/>
            <a:miter/>
            <a:headEnd type="none" w="med" len="med"/>
            <a:tailEnd type="none" w="med" len="med"/>
          </a:ln>
        </p:spPr>
        <p:txBody>
          <a:bodyPr wrap="none"/>
          <a:p>
            <a:r>
              <a:rPr lang="zh-CN" altLang="en-US" sz="2800" b="1" dirty="0">
                <a:solidFill>
                  <a:srgbClr val="FF0000"/>
                </a:solidFill>
                <a:latin typeface="Arial" panose="020B0604020202020204" pitchFamily="34" charset="0"/>
              </a:rPr>
              <a:t>相当于</a:t>
            </a:r>
            <a:endParaRPr lang="en-US" altLang="zh-CN" sz="2800" b="1" dirty="0">
              <a:solidFill>
                <a:srgbClr val="FF0000"/>
              </a:solidFill>
              <a:latin typeface="Arial" panose="020B0604020202020204" pitchFamily="34" charset="0"/>
            </a:endParaRPr>
          </a:p>
          <a:p>
            <a:r>
              <a:rPr lang="en-US" altLang="zh-CN" sz="2800" b="1" dirty="0">
                <a:solidFill>
                  <a:srgbClr val="FF0000"/>
                </a:solidFill>
                <a:latin typeface="Arial" panose="020B0604020202020204" pitchFamily="34" charset="0"/>
              </a:rPr>
              <a:t>c=string[i];</a:t>
            </a:r>
            <a:endParaRPr lang="en-US" altLang="zh-CN" sz="2800" b="1" dirty="0">
              <a:solidFill>
                <a:srgbClr val="FF0000"/>
              </a:solidFill>
              <a:latin typeface="Arial" panose="020B0604020202020204" pitchFamily="34" charset="0"/>
            </a:endParaRPr>
          </a:p>
          <a:p>
            <a:r>
              <a:rPr lang="en-US" altLang="zh-CN" sz="2800" b="1" dirty="0">
                <a:solidFill>
                  <a:srgbClr val="FF0000"/>
                </a:solidFill>
                <a:latin typeface="Arial" panose="020B0604020202020204" pitchFamily="34" charset="0"/>
              </a:rPr>
              <a:t>c!=‘\0’</a:t>
            </a:r>
            <a:endParaRPr lang="en-US" altLang="zh-CN" sz="2800" b="1" dirty="0">
              <a:solidFill>
                <a:srgbClr val="FF0000"/>
              </a:solidFill>
              <a:latin typeface="Arial" panose="020B0604020202020204" pitchFamily="34" charset="0"/>
            </a:endParaRPr>
          </a:p>
          <a:p>
            <a:endParaRPr lang="zh-CN" altLang="en-US" sz="2800" b="1" dirty="0">
              <a:solidFill>
                <a:srgbClr val="FF0000"/>
              </a:solidFill>
              <a:latin typeface="Arial" panose="020B0604020202020204" pitchFamily="34" charset="0"/>
            </a:endParaRPr>
          </a:p>
        </p:txBody>
      </p:sp>
      <p:pic>
        <p:nvPicPr>
          <p:cNvPr id="92166" name="图片 6" descr="Untitled2.png">
            <a:hlinkClick r:id="rId2" action="ppaction://hlinksldjump"/>
          </p:cNvPr>
          <p:cNvPicPr>
            <a:picLocks noChangeAspect="1"/>
          </p:cNvPicPr>
          <p:nvPr/>
        </p:nvPicPr>
        <p:blipFill>
          <a:blip r:embed="rId3"/>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linds(horizontal)">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118786"/>
                                        </p:tgtEl>
                                        <p:attrNameLst>
                                          <p:attrName>style.visibility</p:attrName>
                                        </p:attrNameLst>
                                      </p:cBhvr>
                                      <p:to>
                                        <p:strVal val="visible"/>
                                      </p:to>
                                    </p:set>
                                    <p:animEffect transition="in" filter="blinds(horizontal)">
                                      <p:cBhvr>
                                        <p:cTn id="16" dur="500"/>
                                        <p:tgtEl>
                                          <p:spTgt spid="1187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Rectangle 3"/>
          <p:cNvSpPr>
            <a:spLocks noGrp="1"/>
          </p:cNvSpPr>
          <p:nvPr>
            <p:ph idx="1"/>
          </p:nvPr>
        </p:nvSpPr>
        <p:spPr>
          <a:xfrm>
            <a:off x="2095500" y="1143000"/>
            <a:ext cx="8215313" cy="4000500"/>
          </a:xfrm>
        </p:spPr>
        <p:txBody>
          <a:bodyPr vert="horz" wrap="square" lIns="91440" tIns="45720" rIns="91440" bIns="45720" anchor="t" anchorCtr="0"/>
          <a:p>
            <a:pPr>
              <a:buFont typeface="Wingdings" panose="05000000000000000000" pitchFamily="2" charset="2"/>
              <a:buNone/>
            </a:pPr>
            <a:r>
              <a:rPr kumimoji="1" lang="zh-CN" altLang="zh-CN" dirty="0">
                <a:latin typeface="+mn-lt"/>
                <a:ea typeface="+mn-ea"/>
                <a:cs typeface="+mn-cs"/>
              </a:rPr>
              <a:t>例</a:t>
            </a:r>
            <a:r>
              <a:rPr kumimoji="1" lang="en-US" altLang="zh-CN" dirty="0">
                <a:latin typeface="+mn-lt"/>
                <a:ea typeface="+mn-ea"/>
                <a:cs typeface="+mn-cs"/>
              </a:rPr>
              <a:t>6.9 </a:t>
            </a:r>
            <a:r>
              <a:rPr kumimoji="1" lang="zh-CN" altLang="zh-CN" dirty="0">
                <a:latin typeface="+mn-lt"/>
                <a:ea typeface="+mn-ea"/>
                <a:cs typeface="+mn-cs"/>
              </a:rPr>
              <a:t>有</a:t>
            </a:r>
            <a:r>
              <a:rPr kumimoji="1" lang="en-US" altLang="zh-CN" dirty="0">
                <a:latin typeface="+mn-lt"/>
                <a:ea typeface="+mn-ea"/>
                <a:cs typeface="+mn-cs"/>
              </a:rPr>
              <a:t>3</a:t>
            </a:r>
            <a:r>
              <a:rPr kumimoji="1" lang="zh-CN" altLang="zh-CN" dirty="0">
                <a:latin typeface="+mn-lt"/>
                <a:ea typeface="+mn-ea"/>
                <a:cs typeface="+mn-cs"/>
              </a:rPr>
              <a:t>个字符串</a:t>
            </a:r>
            <a:r>
              <a:rPr kumimoji="1" lang="en-US" altLang="zh-CN" dirty="0">
                <a:latin typeface="+mn-lt"/>
                <a:ea typeface="+mn-ea"/>
                <a:cs typeface="+mn-cs"/>
              </a:rPr>
              <a:t>,</a:t>
            </a:r>
            <a:r>
              <a:rPr kumimoji="1" lang="zh-CN" altLang="zh-CN" dirty="0">
                <a:latin typeface="+mn-lt"/>
                <a:ea typeface="+mn-ea"/>
                <a:cs typeface="+mn-cs"/>
              </a:rPr>
              <a:t>要求找出其中最大者。</a:t>
            </a:r>
            <a:endParaRPr kumimoji="1" lang="en-US" altLang="zh-CN" dirty="0">
              <a:latin typeface="+mn-lt"/>
              <a:ea typeface="+mn-ea"/>
              <a:cs typeface="+mn-cs"/>
            </a:endParaRPr>
          </a:p>
          <a:p>
            <a:r>
              <a:rPr kumimoji="1" lang="zh-CN" altLang="zh-CN" dirty="0">
                <a:latin typeface="+mn-lt"/>
                <a:ea typeface="+mn-ea"/>
                <a:cs typeface="+mn-cs"/>
              </a:rPr>
              <a:t>解题思路：设一个二维的字符数组</a:t>
            </a:r>
            <a:r>
              <a:rPr kumimoji="1" lang="en-US" altLang="zh-CN" dirty="0">
                <a:latin typeface="+mn-lt"/>
                <a:ea typeface="+mn-ea"/>
                <a:cs typeface="+mn-cs"/>
              </a:rPr>
              <a:t>str,</a:t>
            </a:r>
            <a:r>
              <a:rPr kumimoji="1" lang="zh-CN" altLang="zh-CN" dirty="0">
                <a:latin typeface="+mn-lt"/>
                <a:ea typeface="+mn-ea"/>
                <a:cs typeface="+mn-cs"/>
              </a:rPr>
              <a:t>大小为</a:t>
            </a:r>
            <a:r>
              <a:rPr kumimoji="1" lang="en-US" altLang="zh-CN" dirty="0">
                <a:latin typeface="+mn-lt"/>
                <a:ea typeface="+mn-ea"/>
                <a:cs typeface="+mn-cs"/>
              </a:rPr>
              <a:t>3</a:t>
            </a:r>
            <a:r>
              <a:rPr kumimoji="1" lang="zh-CN" altLang="zh-CN" dirty="0">
                <a:latin typeface="+mn-lt"/>
                <a:ea typeface="+mn-ea"/>
                <a:cs typeface="+mn-cs"/>
              </a:rPr>
              <a:t>×</a:t>
            </a:r>
            <a:r>
              <a:rPr kumimoji="1" lang="en-US" altLang="zh-CN" dirty="0">
                <a:latin typeface="+mn-lt"/>
                <a:ea typeface="+mn-ea"/>
                <a:cs typeface="+mn-cs"/>
              </a:rPr>
              <a:t>10</a:t>
            </a:r>
            <a:r>
              <a:rPr kumimoji="1" lang="zh-CN" altLang="zh-CN" dirty="0">
                <a:latin typeface="+mn-lt"/>
                <a:ea typeface="+mn-ea"/>
                <a:cs typeface="+mn-cs"/>
              </a:rPr>
              <a:t>。每一行存放一个字符串</a:t>
            </a:r>
            <a:endParaRPr kumimoji="1" lang="en-US" altLang="zh-CN" dirty="0">
              <a:latin typeface="+mn-lt"/>
              <a:ea typeface="+mn-ea"/>
              <a:cs typeface="+mn-cs"/>
            </a:endParaRPr>
          </a:p>
          <a:p>
            <a:pPr>
              <a:buFont typeface="Wingdings" panose="05000000000000000000" pitchFamily="2" charset="2"/>
              <a:buNone/>
            </a:pPr>
            <a:r>
              <a:rPr kumimoji="1" lang="en-US" altLang="zh-CN" dirty="0">
                <a:latin typeface="+mn-lt"/>
                <a:ea typeface="+mn-ea"/>
                <a:cs typeface="+mn-cs"/>
              </a:rPr>
              <a:t>    char str[3][10];</a:t>
            </a:r>
            <a:endParaRPr kumimoji="1" lang="en-US" altLang="zh-CN" dirty="0">
              <a:latin typeface="+mn-lt"/>
              <a:ea typeface="+mn-ea"/>
              <a:cs typeface="+mn-cs"/>
            </a:endParaRPr>
          </a:p>
        </p:txBody>
      </p:sp>
      <p:sp>
        <p:nvSpPr>
          <p:cNvPr id="93187"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93188"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pic>
        <p:nvPicPr>
          <p:cNvPr id="93189" name="图片 4"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9">
                                            <p:txEl>
                                              <p:charRg st="23" end="61"/>
                                            </p:txEl>
                                          </p:spTgt>
                                        </p:tgtEl>
                                        <p:attrNameLst>
                                          <p:attrName>style.visibility</p:attrName>
                                        </p:attrNameLst>
                                      </p:cBhvr>
                                      <p:to>
                                        <p:strVal val="visible"/>
                                      </p:to>
                                    </p:set>
                                    <p:animEffect transition="in" filter="blinds(horizontal)">
                                      <p:cBhvr>
                                        <p:cTn id="7" dur="500"/>
                                        <p:tgtEl>
                                          <p:spTgt spid="9219">
                                            <p:txEl>
                                              <p:charRg st="23" end="6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219">
                                            <p:txEl>
                                              <p:charRg st="61" end="82"/>
                                            </p:txEl>
                                          </p:spTgt>
                                        </p:tgtEl>
                                        <p:attrNameLst>
                                          <p:attrName>style.visibility</p:attrName>
                                        </p:attrNameLst>
                                      </p:cBhvr>
                                      <p:to>
                                        <p:strVal val="visible"/>
                                      </p:to>
                                    </p:set>
                                    <p:animEffect transition="in" filter="blinds(horizontal)">
                                      <p:cBhvr>
                                        <p:cTn id="12" dur="500"/>
                                        <p:tgtEl>
                                          <p:spTgt spid="9219">
                                            <p:txEl>
                                              <p:charRg st="61" end="8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2024063" y="714534"/>
            <a:ext cx="8286750" cy="829945"/>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6.1.1</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怎样定义一维数组</a:t>
            </a:r>
            <a:endParaRPr kumimoji="1" lang="zh-CN" altLang="en-US"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12291" name="Rectangle 3"/>
          <p:cNvSpPr>
            <a:spLocks noGrp="1"/>
          </p:cNvSpPr>
          <p:nvPr>
            <p:ph idx="1"/>
          </p:nvPr>
        </p:nvSpPr>
        <p:spPr>
          <a:xfrm>
            <a:off x="2738438" y="1857375"/>
            <a:ext cx="6858000" cy="3786188"/>
          </a:xfrm>
        </p:spPr>
        <p:txBody>
          <a:bodyPr vert="horz" wrap="square" lIns="91440" tIns="45720" rIns="91440" bIns="45720" anchor="t" anchorCtr="0"/>
          <a:p>
            <a:r>
              <a:rPr kumimoji="1" lang="zh-CN" altLang="zh-CN" dirty="0">
                <a:latin typeface="+mn-lt"/>
                <a:ea typeface="+mn-ea"/>
                <a:cs typeface="+mn-cs"/>
              </a:rPr>
              <a:t>定义一维数组的一般形式为：</a:t>
            </a:r>
            <a:endParaRPr kumimoji="1" lang="zh-CN" altLang="zh-CN" dirty="0">
              <a:latin typeface="+mn-lt"/>
              <a:ea typeface="+mn-ea"/>
              <a:cs typeface="+mn-cs"/>
            </a:endParaRPr>
          </a:p>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类型符</a:t>
            </a:r>
            <a:r>
              <a:rPr kumimoji="1" lang="en-US" altLang="zh-CN" dirty="0">
                <a:latin typeface="+mn-lt"/>
                <a:ea typeface="+mn-ea"/>
                <a:cs typeface="+mn-cs"/>
              </a:rPr>
              <a:t>  </a:t>
            </a:r>
            <a:r>
              <a:rPr kumimoji="1" lang="zh-CN" altLang="zh-CN" dirty="0">
                <a:latin typeface="+mn-lt"/>
                <a:ea typeface="+mn-ea"/>
                <a:cs typeface="+mn-cs"/>
              </a:rPr>
              <a:t>数组名</a:t>
            </a:r>
            <a:r>
              <a:rPr kumimoji="1" lang="en-US" altLang="zh-CN" dirty="0">
                <a:latin typeface="+mn-lt"/>
                <a:ea typeface="+mn-ea"/>
                <a:cs typeface="+mn-cs"/>
              </a:rPr>
              <a:t>[</a:t>
            </a:r>
            <a:r>
              <a:rPr kumimoji="1" lang="zh-CN" altLang="zh-CN" dirty="0">
                <a:latin typeface="+mn-lt"/>
                <a:ea typeface="+mn-ea"/>
                <a:cs typeface="+mn-cs"/>
              </a:rPr>
              <a:t>常量表达式</a:t>
            </a:r>
            <a:r>
              <a:rPr kumimoji="1" lang="en-US" altLang="zh-CN" dirty="0">
                <a:latin typeface="+mn-lt"/>
                <a:ea typeface="+mn-ea"/>
                <a:cs typeface="+mn-cs"/>
              </a:rPr>
              <a:t>];</a:t>
            </a:r>
            <a:endParaRPr kumimoji="1" lang="en-US" altLang="zh-CN" dirty="0">
              <a:latin typeface="+mn-lt"/>
              <a:ea typeface="+mn-ea"/>
              <a:cs typeface="+mn-cs"/>
            </a:endParaRPr>
          </a:p>
          <a:p>
            <a:r>
              <a:rPr kumimoji="1" lang="zh-CN" altLang="zh-CN" dirty="0">
                <a:latin typeface="+mn-lt"/>
                <a:ea typeface="+mn-ea"/>
                <a:cs typeface="+mn-cs"/>
              </a:rPr>
              <a:t>数组名的命名规则和变量名相同</a:t>
            </a:r>
            <a:endParaRPr kumimoji="1" lang="en-US" altLang="zh-CN" dirty="0">
              <a:latin typeface="+mn-lt"/>
              <a:ea typeface="+mn-ea"/>
              <a:cs typeface="+mn-cs"/>
            </a:endParaRPr>
          </a:p>
          <a:p>
            <a:pPr>
              <a:buFont typeface="Wingdings" panose="05000000000000000000" pitchFamily="2" charset="2"/>
              <a:buNone/>
            </a:pPr>
            <a:r>
              <a:rPr kumimoji="1" lang="zh-CN" altLang="en-US" dirty="0">
                <a:latin typeface="+mn-lt"/>
                <a:ea typeface="+mn-ea"/>
                <a:cs typeface="+mn-cs"/>
              </a:rPr>
              <a:t>如  </a:t>
            </a:r>
            <a:r>
              <a:rPr kumimoji="1" lang="en-US" altLang="zh-CN" dirty="0">
                <a:latin typeface="+mn-lt"/>
                <a:ea typeface="+mn-ea"/>
                <a:cs typeface="+mn-cs"/>
              </a:rPr>
              <a:t>int a[10];</a:t>
            </a:r>
            <a:endParaRPr kumimoji="1" lang="en-US" altLang="zh-CN" dirty="0">
              <a:latin typeface="+mn-lt"/>
              <a:ea typeface="+mn-ea"/>
              <a:cs typeface="+mn-cs"/>
            </a:endParaRPr>
          </a:p>
          <a:p>
            <a:endParaRPr kumimoji="1" lang="zh-CN" altLang="zh-CN" dirty="0">
              <a:latin typeface="+mn-lt"/>
              <a:ea typeface="+mn-ea"/>
              <a:cs typeface="+mn-cs"/>
            </a:endParaRPr>
          </a:p>
        </p:txBody>
      </p:sp>
      <p:sp>
        <p:nvSpPr>
          <p:cNvPr id="4" name="流程图: 过程 3"/>
          <p:cNvSpPr/>
          <p:nvPr/>
        </p:nvSpPr>
        <p:spPr>
          <a:xfrm>
            <a:off x="4738688" y="3857625"/>
            <a:ext cx="571500" cy="714375"/>
          </a:xfrm>
          <a:prstGeom prst="flowChartProcess">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5" name="圆角矩形标注 4"/>
          <p:cNvSpPr/>
          <p:nvPr/>
        </p:nvSpPr>
        <p:spPr>
          <a:xfrm>
            <a:off x="4810125" y="4929188"/>
            <a:ext cx="2500313" cy="642937"/>
          </a:xfrm>
          <a:prstGeom prst="wedgeRoundRectCallout">
            <a:avLst>
              <a:gd name="adj1" fmla="val -35898"/>
              <a:gd name="adj2" fmla="val -107046"/>
              <a:gd name="adj3" fmla="val 16667"/>
            </a:avLst>
          </a:prstGeom>
          <a:solidFill>
            <a:srgbClr val="FFFFCC"/>
          </a:solidFill>
          <a:ln w="9525" cap="flat" cmpd="sng">
            <a:solidFill>
              <a:schemeClr val="tx1"/>
            </a:solidFill>
            <a:prstDash val="solid"/>
            <a:miter/>
            <a:headEnd type="none" w="med" len="med"/>
            <a:tailEnd type="none" w="med" len="med"/>
          </a:ln>
        </p:spPr>
        <p:txBody>
          <a:bodyPr wrap="none"/>
          <a:p>
            <a:pPr algn="ctr"/>
            <a:r>
              <a:rPr lang="zh-CN" altLang="zh-CN" sz="3200" b="1" dirty="0">
                <a:solidFill>
                  <a:srgbClr val="FF0000"/>
                </a:solidFill>
                <a:latin typeface="Arial" panose="020B0604020202020204" pitchFamily="34" charset="0"/>
              </a:rPr>
              <a:t>数组</a:t>
            </a:r>
            <a:r>
              <a:rPr lang="zh-CN" altLang="en-US" sz="3200" b="1" dirty="0">
                <a:solidFill>
                  <a:srgbClr val="FF0000"/>
                </a:solidFill>
                <a:latin typeface="Arial" panose="020B0604020202020204" pitchFamily="34" charset="0"/>
              </a:rPr>
              <a:t>长度</a:t>
            </a:r>
            <a:endParaRPr lang="zh-CN" altLang="en-US" sz="3200" b="1" dirty="0">
              <a:solidFill>
                <a:srgbClr val="FF0000"/>
              </a:solidFill>
              <a:latin typeface="Arial" panose="020B0604020202020204" pitchFamily="34" charset="0"/>
            </a:endParaRPr>
          </a:p>
        </p:txBody>
      </p:sp>
      <p:pic>
        <p:nvPicPr>
          <p:cNvPr id="12294" name="图片 5"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Rectangle 3"/>
          <p:cNvSpPr>
            <a:spLocks noGrp="1"/>
          </p:cNvSpPr>
          <p:nvPr>
            <p:ph idx="1"/>
          </p:nvPr>
        </p:nvSpPr>
        <p:spPr>
          <a:xfrm>
            <a:off x="2381250" y="2357438"/>
            <a:ext cx="7286625" cy="4000500"/>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for (i=0;i&lt;3;i++)</a:t>
            </a:r>
            <a:endParaRPr kumimoji="1" lang="zh-CN" altLang="zh-CN" dirty="0">
              <a:latin typeface="+mn-lt"/>
              <a:ea typeface="+mn-ea"/>
              <a:cs typeface="+mn-cs"/>
            </a:endParaRPr>
          </a:p>
          <a:p>
            <a:pPr>
              <a:buFont typeface="Wingdings" panose="05000000000000000000" pitchFamily="2" charset="2"/>
              <a:buNone/>
            </a:pPr>
            <a:r>
              <a:rPr kumimoji="1" lang="en-US" altLang="zh-CN" dirty="0">
                <a:latin typeface="+mn-lt"/>
                <a:ea typeface="+mn-ea"/>
                <a:cs typeface="+mn-cs"/>
              </a:rPr>
              <a:t>     gets (str[i]);</a:t>
            </a:r>
            <a:endParaRPr kumimoji="1" lang="en-US" altLang="zh-CN" dirty="0">
              <a:latin typeface="+mn-lt"/>
              <a:ea typeface="+mn-ea"/>
              <a:cs typeface="+mn-cs"/>
            </a:endParaRPr>
          </a:p>
          <a:p>
            <a:pPr>
              <a:buFont typeface="Wingdings" panose="05000000000000000000" pitchFamily="2" charset="2"/>
              <a:buNone/>
            </a:pPr>
            <a:endParaRPr kumimoji="1" lang="zh-CN" altLang="zh-CN" dirty="0">
              <a:latin typeface="+mn-lt"/>
              <a:ea typeface="+mn-ea"/>
              <a:cs typeface="+mn-cs"/>
            </a:endParaRPr>
          </a:p>
        </p:txBody>
      </p:sp>
      <p:sp>
        <p:nvSpPr>
          <p:cNvPr id="94211"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94212"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pic>
        <p:nvPicPr>
          <p:cNvPr id="119810" name="Picture 2"/>
          <p:cNvPicPr>
            <a:picLocks noChangeAspect="1"/>
          </p:cNvPicPr>
          <p:nvPr/>
        </p:nvPicPr>
        <p:blipFill>
          <a:blip r:embed="rId1"/>
          <a:stretch>
            <a:fillRect/>
          </a:stretch>
        </p:blipFill>
        <p:spPr>
          <a:xfrm>
            <a:off x="7024688" y="2401888"/>
            <a:ext cx="3143250" cy="1312862"/>
          </a:xfrm>
          <a:prstGeom prst="rect">
            <a:avLst/>
          </a:prstGeom>
          <a:noFill/>
          <a:ln w="9525">
            <a:noFill/>
          </a:ln>
        </p:spPr>
      </p:pic>
      <p:graphicFrame>
        <p:nvGraphicFramePr>
          <p:cNvPr id="6" name="表格 5"/>
          <p:cNvGraphicFramePr>
            <a:graphicFrameLocks noGrp="1"/>
          </p:cNvGraphicFramePr>
          <p:nvPr/>
        </p:nvGraphicFramePr>
        <p:xfrm>
          <a:off x="3024188" y="4452938"/>
          <a:ext cx="7214870" cy="518160"/>
        </p:xfrm>
        <a:graphic>
          <a:graphicData uri="http://schemas.openxmlformats.org/drawingml/2006/table">
            <a:tbl>
              <a:tblPr firstRow="1" bandRow="1">
                <a:tableStyleId>{5C22544A-7EE6-4342-B048-85BDC9FD1C3A}</a:tableStyleId>
              </a:tblPr>
              <a:tblGrid>
                <a:gridCol w="624205"/>
                <a:gridCol w="623570"/>
                <a:gridCol w="624205"/>
                <a:gridCol w="623570"/>
                <a:gridCol w="624205"/>
                <a:gridCol w="880110"/>
                <a:gridCol w="857250"/>
                <a:gridCol w="786130"/>
                <a:gridCol w="785495"/>
                <a:gridCol w="786130"/>
              </a:tblGrid>
              <a:tr h="518160">
                <a:tc>
                  <a:txBody>
                    <a:bodyPr/>
                    <a:lstStyle/>
                    <a:p>
                      <a:pPr algn="ctr"/>
                      <a:r>
                        <a:rPr lang="en-US" altLang="zh-CN" sz="2800" dirty="0" smtClean="0">
                          <a:solidFill>
                            <a:srgbClr val="0000CC"/>
                          </a:solidFill>
                        </a:rPr>
                        <a:t>C</a:t>
                      </a:r>
                      <a:endParaRPr lang="zh-CN" altLang="en-US" sz="2800" dirty="0">
                        <a:solidFill>
                          <a:srgbClr val="0000CC"/>
                        </a:solidFill>
                      </a:endParaRPr>
                    </a:p>
                  </a:txBody>
                  <a:tcPr/>
                </a:tc>
                <a:tc>
                  <a:txBody>
                    <a:bodyPr/>
                    <a:lstStyle/>
                    <a:p>
                      <a:pPr algn="ctr"/>
                      <a:r>
                        <a:rPr lang="en-US" altLang="zh-CN" sz="2800" dirty="0" smtClean="0">
                          <a:solidFill>
                            <a:srgbClr val="0000CC"/>
                          </a:solidFill>
                        </a:rPr>
                        <a:t>h</a:t>
                      </a:r>
                      <a:endParaRPr lang="zh-CN" altLang="en-US" sz="2800" dirty="0">
                        <a:solidFill>
                          <a:srgbClr val="0000CC"/>
                        </a:solidFill>
                      </a:endParaRPr>
                    </a:p>
                  </a:txBody>
                  <a:tcPr/>
                </a:tc>
                <a:tc>
                  <a:txBody>
                    <a:bodyPr/>
                    <a:lstStyle/>
                    <a:p>
                      <a:pPr algn="ctr"/>
                      <a:r>
                        <a:rPr lang="en-US" altLang="zh-CN" sz="2800" dirty="0" err="1" smtClean="0">
                          <a:solidFill>
                            <a:srgbClr val="0000CC"/>
                          </a:solidFill>
                        </a:rPr>
                        <a:t>i</a:t>
                      </a:r>
                      <a:endParaRPr lang="zh-CN" altLang="en-US" sz="2800" dirty="0">
                        <a:solidFill>
                          <a:srgbClr val="0000CC"/>
                        </a:solidFill>
                      </a:endParaRPr>
                    </a:p>
                  </a:txBody>
                  <a:tcPr/>
                </a:tc>
                <a:tc>
                  <a:txBody>
                    <a:bodyPr/>
                    <a:lstStyle/>
                    <a:p>
                      <a:pPr algn="ctr"/>
                      <a:r>
                        <a:rPr lang="en-US" altLang="zh-CN" sz="2800" dirty="0" smtClean="0">
                          <a:solidFill>
                            <a:srgbClr val="0000CC"/>
                          </a:solidFill>
                        </a:rPr>
                        <a:t>n</a:t>
                      </a:r>
                      <a:endParaRPr lang="zh-CN" altLang="en-US" sz="2800" dirty="0">
                        <a:solidFill>
                          <a:srgbClr val="0000CC"/>
                        </a:solidFill>
                      </a:endParaRPr>
                    </a:p>
                  </a:txBody>
                  <a:tcPr/>
                </a:tc>
                <a:tc>
                  <a:txBody>
                    <a:bodyPr/>
                    <a:lstStyle/>
                    <a:p>
                      <a:pPr algn="ctr"/>
                      <a:r>
                        <a:rPr lang="en-US" altLang="zh-CN" sz="2800" dirty="0" smtClean="0">
                          <a:solidFill>
                            <a:srgbClr val="0000CC"/>
                          </a:solidFill>
                        </a:rPr>
                        <a:t>a </a:t>
                      </a:r>
                      <a:endParaRPr lang="zh-CN" altLang="en-US" sz="2800" dirty="0">
                        <a:solidFill>
                          <a:srgbClr val="0000CC"/>
                        </a:solidFill>
                      </a:endParaRPr>
                    </a:p>
                  </a:txBody>
                  <a:tcPr/>
                </a:tc>
                <a:tc>
                  <a:txBody>
                    <a:bodyPr/>
                    <a:lstStyle/>
                    <a:p>
                      <a:pPr algn="ctr"/>
                      <a:r>
                        <a:rPr lang="en-US" altLang="zh-CN" sz="2800" dirty="0" smtClean="0">
                          <a:solidFill>
                            <a:srgbClr val="FF0000"/>
                          </a:solidFill>
                        </a:rPr>
                        <a:t>\0</a:t>
                      </a:r>
                      <a:endParaRPr lang="zh-CN" altLang="en-US" sz="2800" dirty="0">
                        <a:solidFill>
                          <a:srgbClr val="FF0000"/>
                        </a:solidFill>
                      </a:endParaRPr>
                    </a:p>
                  </a:txBody>
                  <a:tcPr/>
                </a:tc>
                <a:tc>
                  <a:txBody>
                    <a:bodyPr/>
                    <a:lstStyle/>
                    <a:p>
                      <a:pPr algn="ctr"/>
                      <a:r>
                        <a:rPr lang="en-US" altLang="zh-CN" sz="2800" dirty="0" smtClean="0">
                          <a:solidFill>
                            <a:srgbClr val="FF0000"/>
                          </a:solidFill>
                        </a:rPr>
                        <a:t>\0</a:t>
                      </a:r>
                      <a:endParaRPr lang="zh-CN" altLang="en-US" sz="2800" dirty="0">
                        <a:solidFill>
                          <a:srgbClr val="FF0000"/>
                        </a:solidFill>
                      </a:endParaRPr>
                    </a:p>
                  </a:txBody>
                  <a:tcPr/>
                </a:tc>
                <a:tc>
                  <a:txBody>
                    <a:bodyPr/>
                    <a:lstStyle/>
                    <a:p>
                      <a:pPr algn="ctr"/>
                      <a:r>
                        <a:rPr lang="en-US" altLang="zh-CN" sz="2800" smtClean="0">
                          <a:solidFill>
                            <a:srgbClr val="FF0000"/>
                          </a:solidFill>
                        </a:rPr>
                        <a:t>\0</a:t>
                      </a:r>
                      <a:endParaRPr lang="zh-CN" altLang="en-US" sz="2800" dirty="0">
                        <a:solidFill>
                          <a:srgbClr val="FF0000"/>
                        </a:solidFill>
                      </a:endParaRPr>
                    </a:p>
                  </a:txBody>
                  <a:tcPr/>
                </a:tc>
                <a:tc>
                  <a:txBody>
                    <a:bodyPr/>
                    <a:lstStyle/>
                    <a:p>
                      <a:pPr algn="ctr"/>
                      <a:r>
                        <a:rPr lang="en-US" altLang="zh-CN" sz="2800" dirty="0" smtClean="0">
                          <a:solidFill>
                            <a:srgbClr val="FF0000"/>
                          </a:solidFill>
                        </a:rPr>
                        <a:t>\0</a:t>
                      </a:r>
                      <a:endParaRPr lang="zh-CN" altLang="en-US" sz="2800" dirty="0">
                        <a:solidFill>
                          <a:srgbClr val="FF0000"/>
                        </a:solidFill>
                      </a:endParaRPr>
                    </a:p>
                  </a:txBody>
                  <a:tcPr/>
                </a:tc>
                <a:tc>
                  <a:txBody>
                    <a:bodyPr/>
                    <a:lstStyle/>
                    <a:p>
                      <a:pPr algn="ctr"/>
                      <a:r>
                        <a:rPr lang="en-US" altLang="zh-CN" sz="2800" dirty="0" smtClean="0">
                          <a:solidFill>
                            <a:srgbClr val="FF0000"/>
                          </a:solidFill>
                        </a:rPr>
                        <a:t>\0</a:t>
                      </a:r>
                      <a:endParaRPr lang="zh-CN" altLang="en-US" sz="2800" dirty="0">
                        <a:solidFill>
                          <a:srgbClr val="FF0000"/>
                        </a:solidFill>
                      </a:endParaRPr>
                    </a:p>
                  </a:txBody>
                  <a:tcPr/>
                </a:tc>
              </a:tr>
            </a:tbl>
          </a:graphicData>
        </a:graphic>
      </p:graphicFrame>
      <p:sp>
        <p:nvSpPr>
          <p:cNvPr id="7" name="TextBox 6"/>
          <p:cNvSpPr txBox="1"/>
          <p:nvPr/>
        </p:nvSpPr>
        <p:spPr>
          <a:xfrm>
            <a:off x="1809750" y="4429125"/>
            <a:ext cx="1285875" cy="521970"/>
          </a:xfrm>
          <a:prstGeom prst="rect">
            <a:avLst/>
          </a:prstGeom>
          <a:noFill/>
          <a:ln w="9525">
            <a:noFill/>
          </a:ln>
        </p:spPr>
        <p:txBody>
          <a:bodyPr>
            <a:spAutoFit/>
          </a:bodyPr>
          <a:p>
            <a:r>
              <a:rPr lang="en-US" altLang="zh-CN" sz="2800" b="1" dirty="0">
                <a:solidFill>
                  <a:srgbClr val="0000CC"/>
                </a:solidFill>
                <a:latin typeface="Arial" panose="020B0604020202020204" pitchFamily="34" charset="0"/>
              </a:rPr>
              <a:t>str[0]</a:t>
            </a:r>
            <a:endParaRPr lang="zh-CN" altLang="en-US" sz="2800" b="1" dirty="0">
              <a:solidFill>
                <a:srgbClr val="0000CC"/>
              </a:solidFill>
              <a:latin typeface="Arial" panose="020B0604020202020204" pitchFamily="34" charset="0"/>
            </a:endParaRPr>
          </a:p>
        </p:txBody>
      </p:sp>
      <p:graphicFrame>
        <p:nvGraphicFramePr>
          <p:cNvPr id="8" name="表格 7"/>
          <p:cNvGraphicFramePr>
            <a:graphicFrameLocks noGrp="1"/>
          </p:cNvGraphicFramePr>
          <p:nvPr/>
        </p:nvGraphicFramePr>
        <p:xfrm>
          <a:off x="3024188" y="4962525"/>
          <a:ext cx="7214870" cy="518160"/>
        </p:xfrm>
        <a:graphic>
          <a:graphicData uri="http://schemas.openxmlformats.org/drawingml/2006/table">
            <a:tbl>
              <a:tblPr firstRow="1" bandRow="1">
                <a:tableStyleId>{5C22544A-7EE6-4342-B048-85BDC9FD1C3A}</a:tableStyleId>
              </a:tblPr>
              <a:tblGrid>
                <a:gridCol w="624205"/>
                <a:gridCol w="623570"/>
                <a:gridCol w="624205"/>
                <a:gridCol w="623570"/>
                <a:gridCol w="624205"/>
                <a:gridCol w="880110"/>
                <a:gridCol w="857250"/>
                <a:gridCol w="786130"/>
                <a:gridCol w="785495"/>
                <a:gridCol w="786130"/>
              </a:tblGrid>
              <a:tr h="518160">
                <a:tc>
                  <a:txBody>
                    <a:bodyPr/>
                    <a:lstStyle/>
                    <a:p>
                      <a:pPr algn="ctr"/>
                      <a:r>
                        <a:rPr lang="en-US" altLang="zh-CN" sz="2800" dirty="0" smtClean="0">
                          <a:solidFill>
                            <a:srgbClr val="0000CC"/>
                          </a:solidFill>
                        </a:rPr>
                        <a:t>J</a:t>
                      </a:r>
                      <a:endParaRPr lang="zh-CN" altLang="en-US" sz="2800" dirty="0">
                        <a:solidFill>
                          <a:srgbClr val="0000CC"/>
                        </a:solidFill>
                      </a:endParaRPr>
                    </a:p>
                  </a:txBody>
                  <a:tcPr/>
                </a:tc>
                <a:tc>
                  <a:txBody>
                    <a:bodyPr/>
                    <a:lstStyle/>
                    <a:p>
                      <a:pPr algn="ctr"/>
                      <a:r>
                        <a:rPr lang="en-US" altLang="zh-CN" sz="2800" dirty="0" smtClean="0">
                          <a:solidFill>
                            <a:srgbClr val="0000CC"/>
                          </a:solidFill>
                        </a:rPr>
                        <a:t>a</a:t>
                      </a:r>
                      <a:endParaRPr lang="zh-CN" altLang="en-US" sz="2800" dirty="0">
                        <a:solidFill>
                          <a:srgbClr val="0000CC"/>
                        </a:solidFill>
                      </a:endParaRPr>
                    </a:p>
                  </a:txBody>
                  <a:tcPr/>
                </a:tc>
                <a:tc>
                  <a:txBody>
                    <a:bodyPr/>
                    <a:lstStyle/>
                    <a:p>
                      <a:pPr algn="ctr"/>
                      <a:r>
                        <a:rPr lang="en-US" altLang="zh-CN" sz="2800" dirty="0" smtClean="0">
                          <a:solidFill>
                            <a:srgbClr val="0000CC"/>
                          </a:solidFill>
                        </a:rPr>
                        <a:t>p</a:t>
                      </a:r>
                      <a:endParaRPr lang="zh-CN" altLang="en-US" sz="2800" dirty="0">
                        <a:solidFill>
                          <a:srgbClr val="0000CC"/>
                        </a:solidFill>
                      </a:endParaRPr>
                    </a:p>
                  </a:txBody>
                  <a:tcPr/>
                </a:tc>
                <a:tc>
                  <a:txBody>
                    <a:bodyPr/>
                    <a:lstStyle/>
                    <a:p>
                      <a:pPr algn="ctr"/>
                      <a:r>
                        <a:rPr lang="en-US" altLang="zh-CN" sz="2800" dirty="0" smtClean="0">
                          <a:solidFill>
                            <a:srgbClr val="0000CC"/>
                          </a:solidFill>
                        </a:rPr>
                        <a:t>a</a:t>
                      </a:r>
                      <a:endParaRPr lang="zh-CN" altLang="en-US" sz="2800" dirty="0">
                        <a:solidFill>
                          <a:srgbClr val="0000CC"/>
                        </a:solidFill>
                      </a:endParaRPr>
                    </a:p>
                  </a:txBody>
                  <a:tcPr/>
                </a:tc>
                <a:tc>
                  <a:txBody>
                    <a:bodyPr/>
                    <a:lstStyle/>
                    <a:p>
                      <a:pPr algn="ctr"/>
                      <a:r>
                        <a:rPr lang="en-US" altLang="zh-CN" sz="2800" dirty="0" smtClean="0">
                          <a:solidFill>
                            <a:srgbClr val="0000CC"/>
                          </a:solidFill>
                        </a:rPr>
                        <a:t>n </a:t>
                      </a:r>
                      <a:endParaRPr lang="zh-CN" altLang="en-US" sz="2800" dirty="0">
                        <a:solidFill>
                          <a:srgbClr val="0000CC"/>
                        </a:solidFill>
                      </a:endParaRPr>
                    </a:p>
                  </a:txBody>
                  <a:tcPr/>
                </a:tc>
                <a:tc>
                  <a:txBody>
                    <a:bodyPr/>
                    <a:lstStyle/>
                    <a:p>
                      <a:pPr algn="ctr"/>
                      <a:r>
                        <a:rPr lang="en-US" altLang="zh-CN" sz="2800" dirty="0" smtClean="0">
                          <a:solidFill>
                            <a:srgbClr val="FF0000"/>
                          </a:solidFill>
                        </a:rPr>
                        <a:t>\0</a:t>
                      </a:r>
                      <a:endParaRPr lang="zh-CN" altLang="en-US" sz="2800" dirty="0">
                        <a:solidFill>
                          <a:srgbClr val="FF0000"/>
                        </a:solidFill>
                      </a:endParaRPr>
                    </a:p>
                  </a:txBody>
                  <a:tcPr/>
                </a:tc>
                <a:tc>
                  <a:txBody>
                    <a:bodyPr/>
                    <a:lstStyle/>
                    <a:p>
                      <a:pPr algn="ctr"/>
                      <a:r>
                        <a:rPr lang="en-US" altLang="zh-CN" sz="2800" dirty="0" smtClean="0">
                          <a:solidFill>
                            <a:srgbClr val="FF0000"/>
                          </a:solidFill>
                        </a:rPr>
                        <a:t>\0</a:t>
                      </a:r>
                      <a:endParaRPr lang="zh-CN" altLang="en-US" sz="2800" dirty="0">
                        <a:solidFill>
                          <a:srgbClr val="FF0000"/>
                        </a:solidFill>
                      </a:endParaRPr>
                    </a:p>
                  </a:txBody>
                  <a:tcPr/>
                </a:tc>
                <a:tc>
                  <a:txBody>
                    <a:bodyPr/>
                    <a:lstStyle/>
                    <a:p>
                      <a:pPr algn="ctr"/>
                      <a:r>
                        <a:rPr lang="en-US" altLang="zh-CN" sz="2800" smtClean="0">
                          <a:solidFill>
                            <a:srgbClr val="FF0000"/>
                          </a:solidFill>
                        </a:rPr>
                        <a:t>\0</a:t>
                      </a:r>
                      <a:endParaRPr lang="zh-CN" altLang="en-US" sz="2800" dirty="0">
                        <a:solidFill>
                          <a:srgbClr val="FF0000"/>
                        </a:solidFill>
                      </a:endParaRPr>
                    </a:p>
                  </a:txBody>
                  <a:tcPr/>
                </a:tc>
                <a:tc>
                  <a:txBody>
                    <a:bodyPr/>
                    <a:lstStyle/>
                    <a:p>
                      <a:pPr algn="ctr"/>
                      <a:r>
                        <a:rPr lang="en-US" altLang="zh-CN" sz="2800" dirty="0" smtClean="0">
                          <a:solidFill>
                            <a:srgbClr val="FF0000"/>
                          </a:solidFill>
                        </a:rPr>
                        <a:t>\0</a:t>
                      </a:r>
                      <a:endParaRPr lang="zh-CN" altLang="en-US" sz="2800" dirty="0">
                        <a:solidFill>
                          <a:srgbClr val="FF0000"/>
                        </a:solidFill>
                      </a:endParaRPr>
                    </a:p>
                  </a:txBody>
                  <a:tcPr/>
                </a:tc>
                <a:tc>
                  <a:txBody>
                    <a:bodyPr/>
                    <a:lstStyle/>
                    <a:p>
                      <a:pPr algn="ctr"/>
                      <a:r>
                        <a:rPr lang="en-US" altLang="zh-CN" sz="2800" dirty="0" smtClean="0">
                          <a:solidFill>
                            <a:srgbClr val="FF0000"/>
                          </a:solidFill>
                        </a:rPr>
                        <a:t>\0</a:t>
                      </a:r>
                      <a:endParaRPr lang="zh-CN" altLang="en-US" sz="2800" dirty="0">
                        <a:solidFill>
                          <a:srgbClr val="FF0000"/>
                        </a:solidFill>
                      </a:endParaRPr>
                    </a:p>
                  </a:txBody>
                  <a:tcPr/>
                </a:tc>
              </a:tr>
            </a:tbl>
          </a:graphicData>
        </a:graphic>
      </p:graphicFrame>
      <p:sp>
        <p:nvSpPr>
          <p:cNvPr id="9" name="TextBox 8"/>
          <p:cNvSpPr txBox="1"/>
          <p:nvPr/>
        </p:nvSpPr>
        <p:spPr>
          <a:xfrm>
            <a:off x="1809750" y="4940300"/>
            <a:ext cx="1285875" cy="521970"/>
          </a:xfrm>
          <a:prstGeom prst="rect">
            <a:avLst/>
          </a:prstGeom>
          <a:noFill/>
          <a:ln w="9525">
            <a:noFill/>
          </a:ln>
        </p:spPr>
        <p:txBody>
          <a:bodyPr>
            <a:spAutoFit/>
          </a:bodyPr>
          <a:p>
            <a:r>
              <a:rPr lang="en-US" altLang="zh-CN" sz="2800" b="1" dirty="0">
                <a:solidFill>
                  <a:srgbClr val="0000CC"/>
                </a:solidFill>
                <a:latin typeface="Arial" panose="020B0604020202020204" pitchFamily="34" charset="0"/>
              </a:rPr>
              <a:t>str[1]</a:t>
            </a:r>
            <a:endParaRPr lang="zh-CN" altLang="en-US" sz="2800" b="1" dirty="0">
              <a:solidFill>
                <a:srgbClr val="0000CC"/>
              </a:solidFill>
              <a:latin typeface="Arial" panose="020B0604020202020204" pitchFamily="34" charset="0"/>
            </a:endParaRPr>
          </a:p>
        </p:txBody>
      </p:sp>
      <p:graphicFrame>
        <p:nvGraphicFramePr>
          <p:cNvPr id="12" name="表格 11"/>
          <p:cNvGraphicFramePr>
            <a:graphicFrameLocks noGrp="1"/>
          </p:cNvGraphicFramePr>
          <p:nvPr/>
        </p:nvGraphicFramePr>
        <p:xfrm>
          <a:off x="3024188" y="5475288"/>
          <a:ext cx="7214870" cy="518160"/>
        </p:xfrm>
        <a:graphic>
          <a:graphicData uri="http://schemas.openxmlformats.org/drawingml/2006/table">
            <a:tbl>
              <a:tblPr firstRow="1" bandRow="1">
                <a:tableStyleId>{5C22544A-7EE6-4342-B048-85BDC9FD1C3A}</a:tableStyleId>
              </a:tblPr>
              <a:tblGrid>
                <a:gridCol w="624205"/>
                <a:gridCol w="623570"/>
                <a:gridCol w="624205"/>
                <a:gridCol w="623570"/>
                <a:gridCol w="624205"/>
                <a:gridCol w="880110"/>
                <a:gridCol w="857250"/>
                <a:gridCol w="786130"/>
                <a:gridCol w="785495"/>
                <a:gridCol w="786130"/>
              </a:tblGrid>
              <a:tr h="518160">
                <a:tc>
                  <a:txBody>
                    <a:bodyPr/>
                    <a:lstStyle/>
                    <a:p>
                      <a:pPr algn="ctr"/>
                      <a:r>
                        <a:rPr lang="en-US" altLang="zh-CN" sz="2800" dirty="0" smtClean="0">
                          <a:solidFill>
                            <a:srgbClr val="0000CC"/>
                          </a:solidFill>
                        </a:rPr>
                        <a:t>I</a:t>
                      </a:r>
                      <a:endParaRPr lang="zh-CN" altLang="en-US" sz="2800" dirty="0">
                        <a:solidFill>
                          <a:srgbClr val="0000CC"/>
                        </a:solidFill>
                      </a:endParaRPr>
                    </a:p>
                  </a:txBody>
                  <a:tcPr/>
                </a:tc>
                <a:tc>
                  <a:txBody>
                    <a:bodyPr/>
                    <a:lstStyle/>
                    <a:p>
                      <a:pPr algn="ctr"/>
                      <a:r>
                        <a:rPr lang="en-US" altLang="zh-CN" sz="2800" dirty="0" smtClean="0">
                          <a:solidFill>
                            <a:srgbClr val="0000CC"/>
                          </a:solidFill>
                        </a:rPr>
                        <a:t>n</a:t>
                      </a:r>
                      <a:endParaRPr lang="zh-CN" altLang="en-US" sz="2800" dirty="0">
                        <a:solidFill>
                          <a:srgbClr val="0000CC"/>
                        </a:solidFill>
                      </a:endParaRPr>
                    </a:p>
                  </a:txBody>
                  <a:tcPr/>
                </a:tc>
                <a:tc>
                  <a:txBody>
                    <a:bodyPr/>
                    <a:lstStyle/>
                    <a:p>
                      <a:pPr algn="ctr"/>
                      <a:r>
                        <a:rPr lang="en-US" altLang="zh-CN" sz="2800" dirty="0" smtClean="0">
                          <a:solidFill>
                            <a:srgbClr val="0000CC"/>
                          </a:solidFill>
                        </a:rPr>
                        <a:t>d</a:t>
                      </a:r>
                      <a:endParaRPr lang="zh-CN" altLang="en-US" sz="2800" dirty="0">
                        <a:solidFill>
                          <a:srgbClr val="0000CC"/>
                        </a:solidFill>
                      </a:endParaRPr>
                    </a:p>
                  </a:txBody>
                  <a:tcPr/>
                </a:tc>
                <a:tc>
                  <a:txBody>
                    <a:bodyPr/>
                    <a:lstStyle/>
                    <a:p>
                      <a:pPr algn="ctr"/>
                      <a:r>
                        <a:rPr lang="en-US" altLang="zh-CN" sz="2800" dirty="0" err="1" smtClean="0">
                          <a:solidFill>
                            <a:srgbClr val="0000CC"/>
                          </a:solidFill>
                        </a:rPr>
                        <a:t>i</a:t>
                      </a:r>
                      <a:endParaRPr lang="zh-CN" altLang="en-US" sz="2800" dirty="0">
                        <a:solidFill>
                          <a:srgbClr val="0000CC"/>
                        </a:solidFill>
                      </a:endParaRPr>
                    </a:p>
                  </a:txBody>
                  <a:tcPr/>
                </a:tc>
                <a:tc>
                  <a:txBody>
                    <a:bodyPr/>
                    <a:lstStyle/>
                    <a:p>
                      <a:pPr algn="ctr"/>
                      <a:r>
                        <a:rPr lang="en-US" altLang="zh-CN" sz="2800" dirty="0" smtClean="0">
                          <a:solidFill>
                            <a:srgbClr val="0000CC"/>
                          </a:solidFill>
                        </a:rPr>
                        <a:t>a </a:t>
                      </a:r>
                      <a:endParaRPr lang="zh-CN" altLang="en-US" sz="2800" dirty="0">
                        <a:solidFill>
                          <a:srgbClr val="0000CC"/>
                        </a:solidFill>
                      </a:endParaRPr>
                    </a:p>
                  </a:txBody>
                  <a:tcPr/>
                </a:tc>
                <a:tc>
                  <a:txBody>
                    <a:bodyPr/>
                    <a:lstStyle/>
                    <a:p>
                      <a:pPr algn="ctr"/>
                      <a:r>
                        <a:rPr lang="en-US" altLang="zh-CN" sz="2800" dirty="0" smtClean="0">
                          <a:solidFill>
                            <a:srgbClr val="FF0000"/>
                          </a:solidFill>
                        </a:rPr>
                        <a:t>\0</a:t>
                      </a:r>
                      <a:endParaRPr lang="zh-CN" altLang="en-US" sz="2800" dirty="0">
                        <a:solidFill>
                          <a:srgbClr val="FF0000"/>
                        </a:solidFill>
                      </a:endParaRPr>
                    </a:p>
                  </a:txBody>
                  <a:tcPr/>
                </a:tc>
                <a:tc>
                  <a:txBody>
                    <a:bodyPr/>
                    <a:lstStyle/>
                    <a:p>
                      <a:pPr algn="ctr"/>
                      <a:r>
                        <a:rPr lang="en-US" altLang="zh-CN" sz="2800" dirty="0" smtClean="0">
                          <a:solidFill>
                            <a:srgbClr val="FF0000"/>
                          </a:solidFill>
                        </a:rPr>
                        <a:t>\0</a:t>
                      </a:r>
                      <a:endParaRPr lang="zh-CN" altLang="en-US" sz="2800" dirty="0">
                        <a:solidFill>
                          <a:srgbClr val="FF0000"/>
                        </a:solidFill>
                      </a:endParaRPr>
                    </a:p>
                  </a:txBody>
                  <a:tcPr/>
                </a:tc>
                <a:tc>
                  <a:txBody>
                    <a:bodyPr/>
                    <a:lstStyle/>
                    <a:p>
                      <a:pPr algn="ctr"/>
                      <a:r>
                        <a:rPr lang="en-US" altLang="zh-CN" sz="2800" smtClean="0">
                          <a:solidFill>
                            <a:srgbClr val="FF0000"/>
                          </a:solidFill>
                        </a:rPr>
                        <a:t>\0</a:t>
                      </a:r>
                      <a:endParaRPr lang="zh-CN" altLang="en-US" sz="2800" dirty="0">
                        <a:solidFill>
                          <a:srgbClr val="FF0000"/>
                        </a:solidFill>
                      </a:endParaRPr>
                    </a:p>
                  </a:txBody>
                  <a:tcPr/>
                </a:tc>
                <a:tc>
                  <a:txBody>
                    <a:bodyPr/>
                    <a:lstStyle/>
                    <a:p>
                      <a:pPr algn="ctr"/>
                      <a:r>
                        <a:rPr lang="en-US" altLang="zh-CN" sz="2800" dirty="0" smtClean="0">
                          <a:solidFill>
                            <a:srgbClr val="FF0000"/>
                          </a:solidFill>
                        </a:rPr>
                        <a:t>\0</a:t>
                      </a:r>
                      <a:endParaRPr lang="zh-CN" altLang="en-US" sz="2800" dirty="0">
                        <a:solidFill>
                          <a:srgbClr val="FF0000"/>
                        </a:solidFill>
                      </a:endParaRPr>
                    </a:p>
                  </a:txBody>
                  <a:tcPr/>
                </a:tc>
                <a:tc>
                  <a:txBody>
                    <a:bodyPr/>
                    <a:lstStyle/>
                    <a:p>
                      <a:pPr algn="ctr"/>
                      <a:r>
                        <a:rPr lang="en-US" altLang="zh-CN" sz="2800" dirty="0" smtClean="0">
                          <a:solidFill>
                            <a:srgbClr val="FF0000"/>
                          </a:solidFill>
                        </a:rPr>
                        <a:t>\0</a:t>
                      </a:r>
                      <a:endParaRPr lang="zh-CN" altLang="en-US" sz="2800" dirty="0">
                        <a:solidFill>
                          <a:srgbClr val="FF0000"/>
                        </a:solidFill>
                      </a:endParaRPr>
                    </a:p>
                  </a:txBody>
                  <a:tcPr/>
                </a:tc>
              </a:tr>
            </a:tbl>
          </a:graphicData>
        </a:graphic>
      </p:graphicFrame>
      <p:sp>
        <p:nvSpPr>
          <p:cNvPr id="13" name="TextBox 12"/>
          <p:cNvSpPr txBox="1"/>
          <p:nvPr/>
        </p:nvSpPr>
        <p:spPr>
          <a:xfrm>
            <a:off x="1809750" y="5453063"/>
            <a:ext cx="1285875" cy="521970"/>
          </a:xfrm>
          <a:prstGeom prst="rect">
            <a:avLst/>
          </a:prstGeom>
          <a:noFill/>
          <a:ln w="9525">
            <a:noFill/>
          </a:ln>
        </p:spPr>
        <p:txBody>
          <a:bodyPr>
            <a:spAutoFit/>
          </a:bodyPr>
          <a:p>
            <a:r>
              <a:rPr lang="en-US" altLang="zh-CN" sz="2800" b="1" dirty="0">
                <a:solidFill>
                  <a:srgbClr val="0000CC"/>
                </a:solidFill>
                <a:latin typeface="Arial" panose="020B0604020202020204" pitchFamily="34" charset="0"/>
              </a:rPr>
              <a:t>str[2]</a:t>
            </a:r>
            <a:endParaRPr lang="zh-CN" altLang="en-US" sz="2800" b="1" dirty="0">
              <a:solidFill>
                <a:srgbClr val="0000CC"/>
              </a:solidFill>
              <a:latin typeface="Arial" panose="020B0604020202020204" pitchFamily="34" charset="0"/>
            </a:endParaRPr>
          </a:p>
        </p:txBody>
      </p:sp>
      <p:sp>
        <p:nvSpPr>
          <p:cNvPr id="14" name="Rectangle 3"/>
          <p:cNvSpPr txBox="1">
            <a:spLocks noChangeArrowheads="1"/>
          </p:cNvSpPr>
          <p:nvPr/>
        </p:nvSpPr>
        <p:spPr bwMode="auto">
          <a:xfrm>
            <a:off x="2024063" y="785813"/>
            <a:ext cx="8215313" cy="1357313"/>
          </a:xfrm>
          <a:prstGeom prst="rect">
            <a:avLst/>
          </a:prstGeom>
          <a:noFill/>
          <a:ln w="9525">
            <a:noFill/>
            <a:miter lim="800000"/>
          </a:ln>
        </p:spPr>
        <p:txBody>
          <a:bodyPr/>
          <a:lstStyle/>
          <a:p>
            <a:pPr marL="342900" marR="0" indent="-342900" defTabSz="914400" eaLnBrk="0" hangingPunct="0">
              <a:lnSpc>
                <a:spcPct val="120000"/>
              </a:lnSpc>
              <a:spcBef>
                <a:spcPct val="20000"/>
              </a:spcBef>
              <a:buClrTx/>
              <a:buSzTx/>
              <a:buFont typeface="Wingdings" panose="05000000000000000000" pitchFamily="2" charset="2"/>
              <a:buChar char="Ø"/>
              <a:defRPr/>
            </a:pPr>
            <a:r>
              <a:rPr kumimoji="1" lang="zh-CN" altLang="zh-CN" sz="2800" b="1" kern="0" cap="none" spc="0" normalizeH="0" baseline="0" noProof="0" dirty="0">
                <a:latin typeface="+mn-lt"/>
                <a:ea typeface="+mn-ea"/>
                <a:cs typeface="+mn-cs"/>
              </a:rPr>
              <a:t>可以把</a:t>
            </a:r>
            <a:r>
              <a:rPr kumimoji="1" lang="en-US" altLang="zh-CN" sz="2800" b="1" kern="0" cap="none" spc="0" normalizeH="0" baseline="0" noProof="0" dirty="0" err="1">
                <a:latin typeface="+mn-lt"/>
                <a:ea typeface="+mn-ea"/>
                <a:cs typeface="+mn-cs"/>
              </a:rPr>
              <a:t>str</a:t>
            </a:r>
            <a:r>
              <a:rPr kumimoji="1" lang="en-US" altLang="zh-CN" sz="2800" b="1" kern="0" cap="none" spc="0" normalizeH="0" baseline="0" noProof="0" dirty="0">
                <a:latin typeface="+mn-lt"/>
                <a:ea typeface="+mn-ea"/>
                <a:cs typeface="+mn-cs"/>
              </a:rPr>
              <a:t>[0],</a:t>
            </a:r>
            <a:r>
              <a:rPr kumimoji="1" lang="en-US" altLang="zh-CN" sz="2800" b="1" kern="0" cap="none" spc="0" normalizeH="0" baseline="0" noProof="0" dirty="0" err="1">
                <a:latin typeface="+mn-lt"/>
                <a:ea typeface="+mn-ea"/>
                <a:cs typeface="+mn-cs"/>
              </a:rPr>
              <a:t>str</a:t>
            </a:r>
            <a:r>
              <a:rPr kumimoji="1" lang="en-US" altLang="zh-CN" sz="2800" b="1" kern="0" cap="none" spc="0" normalizeH="0" baseline="0" noProof="0" dirty="0">
                <a:latin typeface="+mn-lt"/>
                <a:ea typeface="+mn-ea"/>
                <a:cs typeface="+mn-cs"/>
              </a:rPr>
              <a:t>[1],</a:t>
            </a:r>
            <a:r>
              <a:rPr kumimoji="1" lang="en-US" altLang="zh-CN" sz="2800" b="1" kern="0" cap="none" spc="0" normalizeH="0" baseline="0" noProof="0" dirty="0" err="1">
                <a:latin typeface="+mn-lt"/>
                <a:ea typeface="+mn-ea"/>
                <a:cs typeface="+mn-cs"/>
              </a:rPr>
              <a:t>str</a:t>
            </a:r>
            <a:r>
              <a:rPr kumimoji="1" lang="en-US" altLang="zh-CN" sz="2800" b="1" kern="0" cap="none" spc="0" normalizeH="0" baseline="0" noProof="0" dirty="0">
                <a:latin typeface="+mn-lt"/>
                <a:ea typeface="+mn-ea"/>
                <a:cs typeface="+mn-cs"/>
              </a:rPr>
              <a:t>[2]</a:t>
            </a:r>
            <a:r>
              <a:rPr kumimoji="1" lang="zh-CN" altLang="zh-CN" sz="2800" b="1" kern="0" cap="none" spc="0" normalizeH="0" baseline="0" noProof="0" dirty="0">
                <a:latin typeface="+mn-lt"/>
                <a:ea typeface="+mn-ea"/>
                <a:cs typeface="+mn-cs"/>
              </a:rPr>
              <a:t>看作</a:t>
            </a:r>
            <a:r>
              <a:rPr kumimoji="1" lang="en-US" altLang="zh-CN" sz="2800" b="1" kern="0" cap="none" spc="0" normalizeH="0" baseline="0" noProof="0" dirty="0">
                <a:latin typeface="+mn-lt"/>
                <a:ea typeface="+mn-ea"/>
                <a:cs typeface="+mn-cs"/>
              </a:rPr>
              <a:t>3</a:t>
            </a:r>
            <a:r>
              <a:rPr kumimoji="1" lang="zh-CN" altLang="zh-CN" sz="2800" b="1" kern="0" cap="none" spc="0" normalizeH="0" baseline="0" noProof="0" dirty="0">
                <a:latin typeface="+mn-lt"/>
                <a:ea typeface="+mn-ea"/>
                <a:cs typeface="+mn-cs"/>
              </a:rPr>
              <a:t>个一维字符数组，可以把它们如同一维数组那样进行处理</a:t>
            </a:r>
            <a:endParaRPr kumimoji="1" lang="en-US" altLang="zh-CN" sz="2800" b="1" kern="0" cap="none" spc="0" normalizeH="0" baseline="0" noProof="0" dirty="0">
              <a:latin typeface="+mn-lt"/>
              <a:ea typeface="+mn-ea"/>
              <a:cs typeface="+mn-cs"/>
            </a:endParaRPr>
          </a:p>
        </p:txBody>
      </p:sp>
      <p:pic>
        <p:nvPicPr>
          <p:cNvPr id="94290" name="图片 14" descr="Untitled2.png">
            <a:hlinkClick r:id="rId2" action="ppaction://hlinksldjump"/>
          </p:cNvPr>
          <p:cNvPicPr>
            <a:picLocks noChangeAspect="1"/>
          </p:cNvPicPr>
          <p:nvPr/>
        </p:nvPicPr>
        <p:blipFill>
          <a:blip r:embed="rId3"/>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9">
                                            <p:txEl>
                                              <p:charRg st="0" end="18"/>
                                            </p:txEl>
                                          </p:spTgt>
                                        </p:tgtEl>
                                        <p:attrNameLst>
                                          <p:attrName>style.visibility</p:attrName>
                                        </p:attrNameLst>
                                      </p:cBhvr>
                                      <p:to>
                                        <p:strVal val="visible"/>
                                      </p:to>
                                    </p:set>
                                    <p:animEffect transition="in" filter="blinds(horizontal)">
                                      <p:cBhvr>
                                        <p:cTn id="7" dur="500"/>
                                        <p:tgtEl>
                                          <p:spTgt spid="9219">
                                            <p:txEl>
                                              <p:charRg st="0" end="18"/>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9219">
                                            <p:txEl>
                                              <p:charRg st="18" end="38"/>
                                            </p:txEl>
                                          </p:spTgt>
                                        </p:tgtEl>
                                        <p:attrNameLst>
                                          <p:attrName>style.visibility</p:attrName>
                                        </p:attrNameLst>
                                      </p:cBhvr>
                                      <p:to>
                                        <p:strVal val="visible"/>
                                      </p:to>
                                    </p:set>
                                    <p:animEffect transition="in" filter="blinds(horizontal)">
                                      <p:cBhvr>
                                        <p:cTn id="10" dur="500"/>
                                        <p:tgtEl>
                                          <p:spTgt spid="9219">
                                            <p:txEl>
                                              <p:charRg st="18" end="38"/>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19810"/>
                                        </p:tgtEl>
                                        <p:attrNameLst>
                                          <p:attrName>style.visibility</p:attrName>
                                        </p:attrNameLst>
                                      </p:cBhvr>
                                      <p:to>
                                        <p:strVal val="visible"/>
                                      </p:to>
                                    </p:set>
                                    <p:animEffect transition="in" filter="blinds(horizontal)">
                                      <p:cBhvr>
                                        <p:cTn id="15" dur="500"/>
                                        <p:tgtEl>
                                          <p:spTgt spid="119810"/>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linds(horizontal)">
                                      <p:cBhvr>
                                        <p:cTn id="20" dur="500"/>
                                        <p:tgtEl>
                                          <p:spTgt spid="6"/>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linds(horizontal)">
                                      <p:cBhvr>
                                        <p:cTn id="23" dur="500"/>
                                        <p:tgtEl>
                                          <p:spTgt spid="7"/>
                                        </p:tgtEl>
                                      </p:cBhvr>
                                    </p:animEffect>
                                  </p:childTnLst>
                                </p:cTn>
                              </p:par>
                              <p:par>
                                <p:cTn id="24" presetID="3" presetClass="entr" presetSubtype="10"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linds(horizontal)">
                                      <p:cBhvr>
                                        <p:cTn id="26" dur="500"/>
                                        <p:tgtEl>
                                          <p:spTgt spid="8"/>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blinds(horizontal)">
                                      <p:cBhvr>
                                        <p:cTn id="29" dur="500"/>
                                        <p:tgtEl>
                                          <p:spTgt spid="9"/>
                                        </p:tgtEl>
                                      </p:cBhvr>
                                    </p:animEffect>
                                  </p:childTnLst>
                                </p:cTn>
                              </p:par>
                              <p:par>
                                <p:cTn id="30" presetID="3" presetClass="entr" presetSubtype="1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linds(horizontal)">
                                      <p:cBhvr>
                                        <p:cTn id="32" dur="500"/>
                                        <p:tgtEl>
                                          <p:spTgt spid="12"/>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blinds(horizontal)">
                                      <p:cBhvr>
                                        <p:cTn id="3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3"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Rectangle 3"/>
          <p:cNvSpPr>
            <a:spLocks noGrp="1"/>
          </p:cNvSpPr>
          <p:nvPr>
            <p:ph idx="1"/>
          </p:nvPr>
        </p:nvSpPr>
        <p:spPr>
          <a:xfrm>
            <a:off x="2095500" y="1143000"/>
            <a:ext cx="8215313" cy="4786313"/>
          </a:xfrm>
        </p:spPr>
        <p:txBody>
          <a:bodyPr vert="horz" wrap="square" lIns="91440" tIns="45720" rIns="91440" bIns="45720" anchor="t" anchorCtr="0"/>
          <a:p>
            <a:r>
              <a:rPr kumimoji="1" lang="zh-CN" altLang="zh-CN" dirty="0">
                <a:latin typeface="+mn-lt"/>
                <a:ea typeface="+mn-ea"/>
                <a:cs typeface="+mn-cs"/>
              </a:rPr>
              <a:t>经过三次两两比较</a:t>
            </a:r>
            <a:r>
              <a:rPr kumimoji="1" lang="en-US" altLang="zh-CN" dirty="0">
                <a:latin typeface="+mn-lt"/>
                <a:ea typeface="+mn-ea"/>
                <a:cs typeface="+mn-cs"/>
              </a:rPr>
              <a:t>,</a:t>
            </a:r>
            <a:r>
              <a:rPr kumimoji="1" lang="zh-CN" altLang="zh-CN" dirty="0">
                <a:latin typeface="+mn-lt"/>
                <a:ea typeface="+mn-ea"/>
                <a:cs typeface="+mn-cs"/>
              </a:rPr>
              <a:t>就可得到值最大者</a:t>
            </a:r>
            <a:r>
              <a:rPr kumimoji="1" lang="en-US" altLang="zh-CN" dirty="0">
                <a:latin typeface="+mn-lt"/>
                <a:ea typeface="+mn-ea"/>
                <a:cs typeface="+mn-cs"/>
              </a:rPr>
              <a:t>,</a:t>
            </a:r>
            <a:r>
              <a:rPr kumimoji="1" lang="zh-CN" altLang="zh-CN" dirty="0">
                <a:latin typeface="+mn-lt"/>
                <a:ea typeface="+mn-ea"/>
                <a:cs typeface="+mn-cs"/>
              </a:rPr>
              <a:t>把它放在一维字符数组</a:t>
            </a:r>
            <a:r>
              <a:rPr kumimoji="1" lang="en-US" altLang="zh-CN" dirty="0">
                <a:latin typeface="+mn-lt"/>
                <a:ea typeface="+mn-ea"/>
                <a:cs typeface="+mn-cs"/>
              </a:rPr>
              <a:t>string</a:t>
            </a:r>
            <a:r>
              <a:rPr kumimoji="1" lang="zh-CN" altLang="zh-CN" dirty="0">
                <a:latin typeface="+mn-lt"/>
                <a:ea typeface="+mn-ea"/>
                <a:cs typeface="+mn-cs"/>
              </a:rPr>
              <a:t>中</a:t>
            </a:r>
            <a:endParaRPr kumimoji="1" lang="en-US" altLang="zh-CN"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if (strcmp(str[0],str[1])&gt;0)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strcpy(string,str[0]);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else</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strcpy(string,str[1]);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if (strcmp(str[2],string)&gt;0)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strcpy(string,str[2]);</a:t>
            </a:r>
            <a:endParaRPr kumimoji="1" lang="en-US" altLang="zh-CN" sz="2800" dirty="0">
              <a:latin typeface="+mn-lt"/>
              <a:ea typeface="+mn-ea"/>
              <a:cs typeface="+mn-cs"/>
            </a:endParaRPr>
          </a:p>
        </p:txBody>
      </p:sp>
      <p:sp>
        <p:nvSpPr>
          <p:cNvPr id="95235"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95236"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pic>
        <p:nvPicPr>
          <p:cNvPr id="95237" name="图片 4"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9">
                                            <p:txEl>
                                              <p:charRg st="36" end="68"/>
                                            </p:txEl>
                                          </p:spTgt>
                                        </p:tgtEl>
                                        <p:attrNameLst>
                                          <p:attrName>style.visibility</p:attrName>
                                        </p:attrNameLst>
                                      </p:cBhvr>
                                      <p:to>
                                        <p:strVal val="visible"/>
                                      </p:to>
                                    </p:set>
                                    <p:animEffect transition="in" filter="blinds(horizontal)">
                                      <p:cBhvr>
                                        <p:cTn id="7" dur="500"/>
                                        <p:tgtEl>
                                          <p:spTgt spid="9219">
                                            <p:txEl>
                                              <p:charRg st="36" end="68"/>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9219">
                                            <p:txEl>
                                              <p:charRg st="68" end="105"/>
                                            </p:txEl>
                                          </p:spTgt>
                                        </p:tgtEl>
                                        <p:attrNameLst>
                                          <p:attrName>style.visibility</p:attrName>
                                        </p:attrNameLst>
                                      </p:cBhvr>
                                      <p:to>
                                        <p:strVal val="visible"/>
                                      </p:to>
                                    </p:set>
                                    <p:animEffect transition="in" filter="blinds(horizontal)">
                                      <p:cBhvr>
                                        <p:cTn id="10" dur="500"/>
                                        <p:tgtEl>
                                          <p:spTgt spid="9219">
                                            <p:txEl>
                                              <p:charRg st="68" end="105"/>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9219">
                                            <p:txEl>
                                              <p:charRg st="105" end="113"/>
                                            </p:txEl>
                                          </p:spTgt>
                                        </p:tgtEl>
                                        <p:attrNameLst>
                                          <p:attrName>style.visibility</p:attrName>
                                        </p:attrNameLst>
                                      </p:cBhvr>
                                      <p:to>
                                        <p:strVal val="visible"/>
                                      </p:to>
                                    </p:set>
                                    <p:animEffect transition="in" filter="blinds(horizontal)">
                                      <p:cBhvr>
                                        <p:cTn id="13" dur="500"/>
                                        <p:tgtEl>
                                          <p:spTgt spid="9219">
                                            <p:txEl>
                                              <p:charRg st="105" end="11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9219">
                                            <p:txEl>
                                              <p:charRg st="113" end="144"/>
                                            </p:txEl>
                                          </p:spTgt>
                                        </p:tgtEl>
                                        <p:attrNameLst>
                                          <p:attrName>style.visibility</p:attrName>
                                        </p:attrNameLst>
                                      </p:cBhvr>
                                      <p:to>
                                        <p:strVal val="visible"/>
                                      </p:to>
                                    </p:set>
                                    <p:animEffect transition="in" filter="blinds(horizontal)">
                                      <p:cBhvr>
                                        <p:cTn id="16" dur="500"/>
                                        <p:tgtEl>
                                          <p:spTgt spid="9219">
                                            <p:txEl>
                                              <p:charRg st="113" end="144"/>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9219">
                                            <p:txEl>
                                              <p:charRg st="144" end="176"/>
                                            </p:txEl>
                                          </p:spTgt>
                                        </p:tgtEl>
                                        <p:attrNameLst>
                                          <p:attrName>style.visibility</p:attrName>
                                        </p:attrNameLst>
                                      </p:cBhvr>
                                      <p:to>
                                        <p:strVal val="visible"/>
                                      </p:to>
                                    </p:set>
                                    <p:animEffect transition="in" filter="blinds(horizontal)">
                                      <p:cBhvr>
                                        <p:cTn id="19" dur="500"/>
                                        <p:tgtEl>
                                          <p:spTgt spid="9219">
                                            <p:txEl>
                                              <p:charRg st="144" end="176"/>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9219">
                                            <p:txEl>
                                              <p:charRg st="176" end="207"/>
                                            </p:txEl>
                                          </p:spTgt>
                                        </p:tgtEl>
                                        <p:attrNameLst>
                                          <p:attrName>style.visibility</p:attrName>
                                        </p:attrNameLst>
                                      </p:cBhvr>
                                      <p:to>
                                        <p:strVal val="visible"/>
                                      </p:to>
                                    </p:set>
                                    <p:animEffect transition="in" filter="blinds(horizontal)">
                                      <p:cBhvr>
                                        <p:cTn id="22" dur="500"/>
                                        <p:tgtEl>
                                          <p:spTgt spid="9219">
                                            <p:txEl>
                                              <p:charRg st="176" end="20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258" name="Rectangle 3"/>
          <p:cNvSpPr>
            <a:spLocks noGrp="1"/>
          </p:cNvSpPr>
          <p:nvPr>
            <p:ph idx="1"/>
          </p:nvPr>
        </p:nvSpPr>
        <p:spPr>
          <a:xfrm>
            <a:off x="1952625" y="285750"/>
            <a:ext cx="8429625" cy="6357938"/>
          </a:xfrm>
        </p:spPr>
        <p:txBody>
          <a:bodyPr vert="horz" wrap="square" lIns="91440" tIns="45720" rIns="91440" bIns="45720" anchor="t" anchorCtr="0"/>
          <a:p>
            <a:pPr>
              <a:lnSpc>
                <a:spcPts val="2900"/>
              </a:lnSpc>
              <a:buFont typeface="Wingdings" panose="05000000000000000000" pitchFamily="2" charset="2"/>
              <a:buNone/>
            </a:pPr>
            <a:r>
              <a:rPr kumimoji="1" lang="en-US" altLang="zh-CN" sz="2800" dirty="0">
                <a:latin typeface="+mn-lt"/>
                <a:ea typeface="+mn-ea"/>
                <a:cs typeface="+mn-cs"/>
              </a:rPr>
              <a:t>#include&lt;stdio.h&gt;</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solidFill>
                  <a:srgbClr val="9D138D"/>
                </a:solidFill>
                <a:latin typeface="+mn-lt"/>
                <a:ea typeface="+mn-ea"/>
                <a:cs typeface="+mn-cs"/>
              </a:rPr>
              <a:t>#include&lt;string.h&gt;</a:t>
            </a:r>
            <a:endParaRPr kumimoji="1" lang="zh-CN" altLang="zh-CN" sz="2800" dirty="0">
              <a:solidFill>
                <a:srgbClr val="9D138D"/>
              </a:solidFill>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int main (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{char str[3][10]; char string[10]; int i;</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for (i=0;i&lt;3;i++)    gets (str[i]);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if (</a:t>
            </a:r>
            <a:r>
              <a:rPr kumimoji="1" lang="en-US" altLang="zh-CN" sz="2800" dirty="0">
                <a:solidFill>
                  <a:srgbClr val="9D138D"/>
                </a:solidFill>
                <a:latin typeface="+mn-lt"/>
                <a:ea typeface="+mn-ea"/>
                <a:cs typeface="+mn-cs"/>
              </a:rPr>
              <a:t>strcmp</a:t>
            </a:r>
            <a:r>
              <a:rPr kumimoji="1" lang="en-US" altLang="zh-CN" sz="2800" dirty="0">
                <a:latin typeface="+mn-lt"/>
                <a:ea typeface="+mn-ea"/>
                <a:cs typeface="+mn-cs"/>
              </a:rPr>
              <a:t>(str[0],str[1])&gt;0)</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a:t>
            </a:r>
            <a:r>
              <a:rPr kumimoji="1" lang="en-US" altLang="zh-CN" sz="2800" dirty="0">
                <a:solidFill>
                  <a:srgbClr val="9D138D"/>
                </a:solidFill>
                <a:latin typeface="+mn-lt"/>
                <a:ea typeface="+mn-ea"/>
                <a:cs typeface="+mn-cs"/>
              </a:rPr>
              <a:t>strcpy</a:t>
            </a:r>
            <a:r>
              <a:rPr kumimoji="1" lang="en-US" altLang="zh-CN" sz="2800" dirty="0">
                <a:latin typeface="+mn-lt"/>
                <a:ea typeface="+mn-ea"/>
                <a:cs typeface="+mn-cs"/>
              </a:rPr>
              <a:t>(string,str[0]);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else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a:t>
            </a:r>
            <a:r>
              <a:rPr kumimoji="1" lang="en-US" altLang="zh-CN" sz="2800" dirty="0">
                <a:solidFill>
                  <a:srgbClr val="9D138D"/>
                </a:solidFill>
                <a:latin typeface="+mn-lt"/>
                <a:ea typeface="+mn-ea"/>
                <a:cs typeface="+mn-cs"/>
              </a:rPr>
              <a:t>strcpy</a:t>
            </a:r>
            <a:r>
              <a:rPr kumimoji="1" lang="en-US" altLang="zh-CN" sz="2800" dirty="0">
                <a:latin typeface="+mn-lt"/>
                <a:ea typeface="+mn-ea"/>
                <a:cs typeface="+mn-cs"/>
              </a:rPr>
              <a:t>(string,str[1]);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if (</a:t>
            </a:r>
            <a:r>
              <a:rPr kumimoji="1" lang="en-US" altLang="zh-CN" sz="2800" dirty="0">
                <a:solidFill>
                  <a:srgbClr val="9D138D"/>
                </a:solidFill>
                <a:latin typeface="+mn-lt"/>
                <a:ea typeface="+mn-ea"/>
                <a:cs typeface="+mn-cs"/>
              </a:rPr>
              <a:t>strcmp</a:t>
            </a:r>
            <a:r>
              <a:rPr kumimoji="1" lang="en-US" altLang="zh-CN" sz="2800" dirty="0">
                <a:latin typeface="+mn-lt"/>
                <a:ea typeface="+mn-ea"/>
                <a:cs typeface="+mn-cs"/>
              </a:rPr>
              <a:t>(str[2],string)&gt;0)</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a:t>
            </a:r>
            <a:r>
              <a:rPr kumimoji="1" lang="en-US" altLang="zh-CN" sz="2800" dirty="0">
                <a:solidFill>
                  <a:srgbClr val="9D138D"/>
                </a:solidFill>
                <a:latin typeface="+mn-lt"/>
                <a:ea typeface="+mn-ea"/>
                <a:cs typeface="+mn-cs"/>
              </a:rPr>
              <a:t>strcpy</a:t>
            </a:r>
            <a:r>
              <a:rPr kumimoji="1" lang="en-US" altLang="zh-CN" sz="2800" dirty="0">
                <a:latin typeface="+mn-lt"/>
                <a:ea typeface="+mn-ea"/>
                <a:cs typeface="+mn-cs"/>
              </a:rPr>
              <a:t>(string,str[2]);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printf("\nthe largest:\n%s\n",string);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p:txBody>
      </p:sp>
      <p:sp>
        <p:nvSpPr>
          <p:cNvPr id="96259"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96260"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pic>
        <p:nvPicPr>
          <p:cNvPr id="121858" name="Picture 2"/>
          <p:cNvPicPr>
            <a:picLocks noChangeAspect="1"/>
          </p:cNvPicPr>
          <p:nvPr/>
        </p:nvPicPr>
        <p:blipFill>
          <a:blip r:embed="rId1"/>
          <a:stretch>
            <a:fillRect/>
          </a:stretch>
        </p:blipFill>
        <p:spPr>
          <a:xfrm>
            <a:off x="7953375" y="2571750"/>
            <a:ext cx="2714625" cy="2655888"/>
          </a:xfrm>
          <a:prstGeom prst="rect">
            <a:avLst/>
          </a:prstGeom>
          <a:noFill/>
          <a:ln w="9525">
            <a:noFill/>
          </a:ln>
        </p:spPr>
      </p:pic>
      <p:pic>
        <p:nvPicPr>
          <p:cNvPr id="96262" name="图片 5" descr="Untitled2.png">
            <a:hlinkClick r:id="rId2" action="ppaction://hlinksldjump"/>
          </p:cNvPr>
          <p:cNvPicPr>
            <a:picLocks noChangeAspect="1"/>
          </p:cNvPicPr>
          <p:nvPr/>
        </p:nvPicPr>
        <p:blipFill>
          <a:blip r:embed="rId3"/>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1858"/>
                                        </p:tgtEl>
                                        <p:attrNameLst>
                                          <p:attrName>style.visibility</p:attrName>
                                        </p:attrNameLst>
                                      </p:cBhvr>
                                      <p:to>
                                        <p:strVal val="visible"/>
                                      </p:to>
                                    </p:set>
                                    <p:animEffect transition="in" filter="blinds(horizontal)">
                                      <p:cBhvr>
                                        <p:cTn id="7" dur="500"/>
                                        <p:tgtEl>
                                          <p:spTgt spid="1218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 name="KSO_WM_UNIT_PLACING_PICTURE_USER_VIEWPORT" val="{&quot;height&quot;:10801,&quot;width&quot;:19200}"/>
</p:tagLst>
</file>

<file path=ppt/tags/tag3.xml><?xml version="1.0" encoding="utf-8"?>
<p:tagLst xmlns:p="http://schemas.openxmlformats.org/presentationml/2006/main">
  <p:tag name="COMMONDATA" val="eyJoZGlkIjoiNTFkOTIyMDY2YjE4NTIwODdhMjI4ZTBiNTExZWIyMjgifQ=="/>
  <p:tag name="KSO_WPP_MARK_KEY" val="9c2819c2-b7c2-4c90-ac85-5be0471c64ba"/>
</p:tagLst>
</file>

<file path=ppt/theme/theme1.xml><?xml version="1.0" encoding="utf-8"?>
<a:theme xmlns:a="http://schemas.openxmlformats.org/drawingml/2006/main" name="1_Office 主题">
  <a:themeElements>
    <a:clrScheme name="自定义 3">
      <a:dk1>
        <a:sysClr val="windowText" lastClr="000000"/>
      </a:dk1>
      <a:lt1>
        <a:sysClr val="window" lastClr="FFFFFF"/>
      </a:lt1>
      <a:dk2>
        <a:srgbClr val="242852"/>
      </a:dk2>
      <a:lt2>
        <a:srgbClr val="ACCBF9"/>
      </a:lt2>
      <a:accent1>
        <a:srgbClr val="0070C0"/>
      </a:accent1>
      <a:accent2>
        <a:srgbClr val="00B0F0"/>
      </a:accent2>
      <a:accent3>
        <a:srgbClr val="297FD5"/>
      </a:accent3>
      <a:accent4>
        <a:srgbClr val="00B050"/>
      </a:accent4>
      <a:accent5>
        <a:srgbClr val="92D050"/>
      </a:accent5>
      <a:accent6>
        <a:srgbClr val="9D90A0"/>
      </a:accent6>
      <a:hlink>
        <a:srgbClr val="9454C3"/>
      </a:hlink>
      <a:folHlink>
        <a:srgbClr val="3EBBF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淘PPT</Template>
  <TotalTime>0</TotalTime>
  <Words>13392</Words>
  <Application>WPS 演示</Application>
  <PresentationFormat>宽屏</PresentationFormat>
  <Paragraphs>1509</Paragraphs>
  <Slides>92</Slides>
  <Notes>35</Notes>
  <HiddenSlides>5</HiddenSlides>
  <MMClips>1</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2</vt:i4>
      </vt:variant>
      <vt:variant>
        <vt:lpstr>幻灯片标题</vt:lpstr>
      </vt:variant>
      <vt:variant>
        <vt:i4>92</vt:i4>
      </vt:variant>
    </vt:vector>
  </HeadingPairs>
  <TitlesOfParts>
    <vt:vector size="107" baseType="lpstr">
      <vt:lpstr>Arial</vt:lpstr>
      <vt:lpstr>宋体</vt:lpstr>
      <vt:lpstr>Wingdings</vt:lpstr>
      <vt:lpstr>微软雅黑</vt:lpstr>
      <vt:lpstr>Arial Unicode MS</vt:lpstr>
      <vt:lpstr>黑体</vt:lpstr>
      <vt:lpstr>华文新魏</vt:lpstr>
      <vt:lpstr>Calibri</vt:lpstr>
      <vt:lpstr>Arial Unicode MS</vt:lpstr>
      <vt:lpstr>Verdana</vt:lpstr>
      <vt:lpstr>Courier New</vt:lpstr>
      <vt:lpstr>Times New Roman</vt:lpstr>
      <vt:lpstr>1_Office 主题</vt:lpstr>
      <vt:lpstr>Equation.3</vt:lpstr>
      <vt:lpstr>Equation.3</vt:lpstr>
      <vt:lpstr>项目6：数组</vt:lpstr>
      <vt:lpstr>PowerPoint 演示文稿</vt:lpstr>
      <vt:lpstr>PowerPoint 演示文稿</vt:lpstr>
      <vt:lpstr>PowerPoint 演示文稿</vt:lpstr>
      <vt:lpstr>PowerPoint 演示文稿</vt:lpstr>
      <vt:lpstr>6.1怎样定义和引用一维数组</vt:lpstr>
      <vt:lpstr>6.1.1怎样定义一维数组</vt:lpstr>
      <vt:lpstr>6.1.1怎样定义一维数组</vt:lpstr>
      <vt:lpstr>6.1.1怎样定义一维数组</vt:lpstr>
      <vt:lpstr>6.1.1怎样定义一维数组</vt:lpstr>
      <vt:lpstr>6.1.1怎样定义一维数组</vt:lpstr>
      <vt:lpstr>6.1.2 怎样引用一维数组元素</vt:lpstr>
      <vt:lpstr>6.1.2 怎样引用一维数组元素</vt:lpstr>
      <vt:lpstr>6.1.2 怎样引用一维数组元素</vt:lpstr>
      <vt:lpstr>PowerPoint 演示文稿</vt:lpstr>
      <vt:lpstr>PowerPoint 演示文稿</vt:lpstr>
      <vt:lpstr>6.1.3一维数组的初始化</vt:lpstr>
      <vt:lpstr>6.1.4一维数组程序举例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6.2 怎样定义和引用二维数组</vt:lpstr>
      <vt:lpstr>6.2 怎样定义和引用二维数组</vt:lpstr>
      <vt:lpstr>6.2.1怎样定义二维数组</vt:lpstr>
      <vt:lpstr>PowerPoint 演示文稿</vt:lpstr>
      <vt:lpstr>PowerPoint 演示文稿</vt:lpstr>
      <vt:lpstr>6.2.2怎样引用二维数组的元素</vt:lpstr>
      <vt:lpstr>6.2.3二维数组的初始化</vt:lpstr>
      <vt:lpstr>6.2.3二维数组的初始化</vt:lpstr>
      <vt:lpstr>6.2.4二维数组程序举例</vt:lpstr>
      <vt:lpstr>6.2.4二维数组程序举例</vt:lpstr>
      <vt:lpstr>PowerPoint 演示文稿</vt:lpstr>
      <vt:lpstr>PowerPoint 演示文稿</vt:lpstr>
      <vt:lpstr>PowerPoint 演示文稿</vt:lpstr>
      <vt:lpstr>PowerPoint 演示文稿</vt:lpstr>
      <vt:lpstr>PowerPoint 演示文稿</vt:lpstr>
      <vt:lpstr>PowerPoint 演示文稿</vt:lpstr>
      <vt:lpstr>6.3 字符数组</vt:lpstr>
      <vt:lpstr>6.3.1怎样定义字符数组</vt:lpstr>
      <vt:lpstr>6.3.1怎样定义字符数组</vt:lpstr>
      <vt:lpstr>6.3.2字符数组的初始化</vt:lpstr>
      <vt:lpstr>6.3.2字符数组的初始化</vt:lpstr>
      <vt:lpstr>6.3.3怎样引用字符数组中的元素</vt:lpstr>
      <vt:lpstr>6.3.3怎样引用字符数组中的元素</vt:lpstr>
      <vt:lpstr>6.3.3怎样引用字符数组中的元素</vt:lpstr>
      <vt:lpstr>PowerPoint 演示文稿</vt:lpstr>
      <vt:lpstr>6.3.4字符串和字符串结束标志</vt:lpstr>
      <vt:lpstr>6.3.4字符串和字符串结束标志</vt:lpstr>
      <vt:lpstr>6.3.4字符串和字符串结束标志</vt:lpstr>
      <vt:lpstr>6.3.4字符串和字符串结束标志</vt:lpstr>
      <vt:lpstr>6.3.5 字符数组的输入输出</vt:lpstr>
      <vt:lpstr>6.3.5 字符数组的输入输出</vt:lpstr>
      <vt:lpstr>6.3.5 字符数组的输入输出</vt:lpstr>
      <vt:lpstr>6.3.5 字符数组的输入输出</vt:lpstr>
      <vt:lpstr>6.3.6 善于使用字符串处理函数</vt:lpstr>
      <vt:lpstr>6.3.6 善于使用字符串处理函数</vt:lpstr>
      <vt:lpstr>6.3.6 善于使用字符串处理函数</vt:lpstr>
      <vt:lpstr>6.3.6 善于使用字符串处理函数</vt:lpstr>
      <vt:lpstr>6.3.6 善于使用字符串处理函数</vt:lpstr>
      <vt:lpstr>6.3.6 善于使用字符串处理函数</vt:lpstr>
      <vt:lpstr>6.3.6 善于使用字符串处理函数</vt:lpstr>
      <vt:lpstr>6.3.6 善于使用字符串处理函数</vt:lpstr>
      <vt:lpstr>6.3.6 善于使用字符串处理函数</vt:lpstr>
      <vt:lpstr>6.3.6 善于使用字符串处理函数</vt:lpstr>
      <vt:lpstr>6.3.6 善于使用字符串处理函数</vt:lpstr>
      <vt:lpstr>6.3.6 善于使用字符串处理函数</vt:lpstr>
      <vt:lpstr>6.3.6 善于使用字符串处理函数</vt:lpstr>
      <vt:lpstr>6.3.6 善于使用字符串处理函数</vt:lpstr>
      <vt:lpstr>6.3.6 善于使用字符串处理函数</vt:lpstr>
      <vt:lpstr>6.3.6 善于使用字符串处理函数</vt:lpstr>
      <vt:lpstr>6.3.6 善于使用字符串处理函数</vt:lpstr>
      <vt:lpstr>6.3.6 善于使用字符串处理函数</vt:lpstr>
      <vt:lpstr>6.3.6 善于使用字符串处理函数</vt:lpstr>
      <vt:lpstr>6.3.6 善于使用字符串处理函数</vt:lpstr>
      <vt:lpstr>6.3.6 善于使用字符串处理函数</vt:lpstr>
      <vt:lpstr>6.3.7字符数组应用举例</vt:lpstr>
      <vt:lpstr>6.3.7字符数组应用举例</vt:lpstr>
      <vt:lpstr>6.3.7字符数组应用举例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淘PPT模板</Company>
  <LinksUpToDate>false</LinksUpToDate>
  <SharedDoc>false</SharedDoc>
  <HyperlinksChanged>false</HyperlinksChanged>
  <AppVersion>14.0000</AppVersion>
  <Manager>淘PPT模板</Manager>
  <HyperlinkBase>淘PPT模板</HyperlinkBase>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淘PPT模板</dc:title>
  <dc:creator>tppt.taobao.com</dc:creator>
  <cp:keywords>淘PPT模板</cp:keywords>
  <dc:description>tppt.taobao.com</dc:description>
  <dc:subject>淘PPT模板</dc:subject>
  <cp:category>淘PPT模板</cp:category>
  <cp:lastModifiedBy>郑茵</cp:lastModifiedBy>
  <cp:revision>54</cp:revision>
  <dcterms:created xsi:type="dcterms:W3CDTF">2015-10-15T01:42:00Z</dcterms:created>
  <dcterms:modified xsi:type="dcterms:W3CDTF">2023-08-22T11:02:59Z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2052-11.1.0.14036</vt:lpwstr>
  </property>
  <property fmtid="{D5CDD505-2E9C-101B-9397-08002B2CF9AE}" pid="3" name="ICV">
    <vt:lpwstr>959A7C091B154CAEB8DCA17C46DFE3E6_13</vt:lpwstr>
  </property>
</Properties>
</file>