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384" r:id="rId3"/>
    <p:sldId id="385" r:id="rId4"/>
    <p:sldId id="446" r:id="rId5"/>
    <p:sldId id="447" r:id="rId6"/>
    <p:sldId id="448" r:id="rId7"/>
    <p:sldId id="449" r:id="rId8"/>
    <p:sldId id="450" r:id="rId9"/>
    <p:sldId id="451" r:id="rId10"/>
    <p:sldId id="452" r:id="rId11"/>
    <p:sldId id="453" r:id="rId12"/>
    <p:sldId id="454" r:id="rId13"/>
    <p:sldId id="455" r:id="rId14"/>
    <p:sldId id="456" r:id="rId15"/>
    <p:sldId id="457" r:id="rId16"/>
    <p:sldId id="458" r:id="rId17"/>
    <p:sldId id="459" r:id="rId18"/>
    <p:sldId id="460" r:id="rId19"/>
    <p:sldId id="461" r:id="rId20"/>
    <p:sldId id="462" r:id="rId21"/>
    <p:sldId id="463" r:id="rId22"/>
    <p:sldId id="464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0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N Fermin" initials="CF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D06"/>
    <a:srgbClr val="06ACFF"/>
    <a:srgbClr val="ADE4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800" autoAdjust="0"/>
  </p:normalViewPr>
  <p:slideViewPr>
    <p:cSldViewPr snapToGrid="0" showGuides="1">
      <p:cViewPr varScale="1">
        <p:scale>
          <a:sx n="78" d="100"/>
          <a:sy n="78" d="100"/>
        </p:scale>
        <p:origin x="600" y="84"/>
      </p:cViewPr>
      <p:guideLst>
        <p:guide orient="horz" pos="2160"/>
        <p:guide pos="39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32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5CD234-1A59-463F-8B12-F9DAA98A29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BB733-DF6B-4801-AFF9-46967ACB994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6"/>
          <p:cNvGrpSpPr>
            <a:grpSpLocks noChangeAspect="1"/>
          </p:cNvGrpSpPr>
          <p:nvPr userDrawn="1"/>
        </p:nvGrpSpPr>
        <p:grpSpPr bwMode="auto">
          <a:xfrm>
            <a:off x="0" y="-275"/>
            <a:ext cx="12192000" cy="4930268"/>
            <a:chOff x="1602" y="283"/>
            <a:chExt cx="5028" cy="2711"/>
          </a:xfrm>
        </p:grpSpPr>
        <p:sp>
          <p:nvSpPr>
            <p:cNvPr id="17" name="Freeform 107"/>
            <p:cNvSpPr/>
            <p:nvPr/>
          </p:nvSpPr>
          <p:spPr bwMode="auto">
            <a:xfrm>
              <a:off x="1602" y="426"/>
              <a:ext cx="5028" cy="2568"/>
            </a:xfrm>
            <a:custGeom>
              <a:avLst/>
              <a:gdLst/>
              <a:ahLst/>
              <a:cxnLst>
                <a:cxn ang="0">
                  <a:pos x="2129" y="670"/>
                </a:cxn>
                <a:cxn ang="0">
                  <a:pos x="2129" y="640"/>
                </a:cxn>
                <a:cxn ang="0">
                  <a:pos x="0" y="0"/>
                </a:cxn>
                <a:cxn ang="0">
                  <a:pos x="0" y="688"/>
                </a:cxn>
                <a:cxn ang="0">
                  <a:pos x="1053" y="1054"/>
                </a:cxn>
                <a:cxn ang="0">
                  <a:pos x="2129" y="670"/>
                </a:cxn>
              </a:cxnLst>
              <a:rect l="0" t="0" r="r" b="b"/>
              <a:pathLst>
                <a:path w="2129" h="1054">
                  <a:moveTo>
                    <a:pt x="2129" y="670"/>
                  </a:moveTo>
                  <a:cubicBezTo>
                    <a:pt x="2129" y="640"/>
                    <a:pt x="2129" y="640"/>
                    <a:pt x="2129" y="640"/>
                  </a:cubicBezTo>
                  <a:cubicBezTo>
                    <a:pt x="1070" y="830"/>
                    <a:pt x="360" y="617"/>
                    <a:pt x="0" y="0"/>
                  </a:cubicBezTo>
                  <a:cubicBezTo>
                    <a:pt x="0" y="688"/>
                    <a:pt x="0" y="688"/>
                    <a:pt x="0" y="688"/>
                  </a:cubicBezTo>
                  <a:cubicBezTo>
                    <a:pt x="310" y="932"/>
                    <a:pt x="661" y="1054"/>
                    <a:pt x="1053" y="1054"/>
                  </a:cubicBezTo>
                  <a:cubicBezTo>
                    <a:pt x="1454" y="1054"/>
                    <a:pt x="1813" y="926"/>
                    <a:pt x="2129" y="6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B9BD3"/>
                </a:gs>
                <a:gs pos="31000">
                  <a:srgbClr val="21D6E0"/>
                </a:gs>
                <a:gs pos="77000">
                  <a:srgbClr val="0087E6"/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08"/>
            <p:cNvSpPr/>
            <p:nvPr/>
          </p:nvSpPr>
          <p:spPr bwMode="auto">
            <a:xfrm>
              <a:off x="1602" y="283"/>
              <a:ext cx="5028" cy="2200"/>
            </a:xfrm>
            <a:custGeom>
              <a:avLst/>
              <a:gdLst/>
              <a:ahLst/>
              <a:cxnLst>
                <a:cxn ang="0">
                  <a:pos x="2129" y="697"/>
                </a:cxn>
                <a:cxn ang="0">
                  <a:pos x="2129" y="623"/>
                </a:cxn>
                <a:cxn ang="0">
                  <a:pos x="1181" y="0"/>
                </a:cxn>
                <a:cxn ang="0">
                  <a:pos x="0" y="0"/>
                </a:cxn>
                <a:cxn ang="0">
                  <a:pos x="0" y="57"/>
                </a:cxn>
                <a:cxn ang="0">
                  <a:pos x="2129" y="697"/>
                </a:cxn>
              </a:cxnLst>
              <a:rect l="0" t="0" r="r" b="b"/>
              <a:pathLst>
                <a:path w="2129" h="887">
                  <a:moveTo>
                    <a:pt x="2129" y="697"/>
                  </a:moveTo>
                  <a:cubicBezTo>
                    <a:pt x="2129" y="623"/>
                    <a:pt x="2129" y="623"/>
                    <a:pt x="2129" y="623"/>
                  </a:cubicBezTo>
                  <a:cubicBezTo>
                    <a:pt x="1448" y="642"/>
                    <a:pt x="1132" y="434"/>
                    <a:pt x="11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60" y="674"/>
                    <a:pt x="1070" y="887"/>
                    <a:pt x="2129" y="697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0D7AB9"/>
                </a:gs>
                <a:gs pos="17000">
                  <a:srgbClr val="21D6E0"/>
                </a:gs>
                <a:gs pos="75000">
                  <a:srgbClr val="0087E6"/>
                </a:gs>
              </a:gsLst>
              <a:lin ang="7200000" scaled="0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09"/>
            <p:cNvSpPr/>
            <p:nvPr/>
          </p:nvSpPr>
          <p:spPr bwMode="auto">
            <a:xfrm>
              <a:off x="4255" y="283"/>
              <a:ext cx="2375" cy="1650"/>
            </a:xfrm>
            <a:custGeom>
              <a:avLst/>
              <a:gdLst/>
              <a:ahLst/>
              <a:cxnLst>
                <a:cxn ang="0">
                  <a:pos x="997" y="623"/>
                </a:cxn>
                <a:cxn ang="0">
                  <a:pos x="997" y="0"/>
                </a:cxn>
                <a:cxn ang="0">
                  <a:pos x="49" y="0"/>
                </a:cxn>
                <a:cxn ang="0">
                  <a:pos x="997" y="623"/>
                </a:cxn>
              </a:cxnLst>
              <a:rect l="0" t="0" r="r" b="b"/>
              <a:pathLst>
                <a:path w="997" h="642">
                  <a:moveTo>
                    <a:pt x="997" y="623"/>
                  </a:moveTo>
                  <a:cubicBezTo>
                    <a:pt x="997" y="0"/>
                    <a:pt x="997" y="0"/>
                    <a:pt x="99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34"/>
                    <a:pt x="316" y="642"/>
                    <a:pt x="997" y="623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4ABEEE"/>
                </a:gs>
                <a:gs pos="75000">
                  <a:srgbClr val="0D7AB9"/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Freeform 26"/>
          <p:cNvSpPr/>
          <p:nvPr userDrawn="1"/>
        </p:nvSpPr>
        <p:spPr bwMode="auto">
          <a:xfrm>
            <a:off x="0" y="3968740"/>
            <a:ext cx="12192000" cy="2889261"/>
          </a:xfrm>
          <a:custGeom>
            <a:avLst/>
            <a:gdLst/>
            <a:ahLst/>
            <a:cxnLst>
              <a:cxn ang="0">
                <a:pos x="2861" y="904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904"/>
              </a:cxn>
              <a:cxn ang="0">
                <a:pos x="2861" y="904"/>
              </a:cxn>
            </a:cxnLst>
            <a:rect l="0" t="0" r="r" b="b"/>
            <a:pathLst>
              <a:path w="2861" h="904">
                <a:moveTo>
                  <a:pt x="2861" y="904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904"/>
                  <a:pt x="0" y="904"/>
                  <a:pt x="0" y="904"/>
                </a:cubicBezTo>
                <a:cubicBezTo>
                  <a:pt x="2861" y="904"/>
                  <a:pt x="2861" y="904"/>
                  <a:pt x="2861" y="90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59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27"/>
          <p:cNvSpPr/>
          <p:nvPr/>
        </p:nvSpPr>
        <p:spPr bwMode="auto">
          <a:xfrm>
            <a:off x="0" y="3148980"/>
            <a:ext cx="12192000" cy="1780219"/>
          </a:xfrm>
          <a:custGeom>
            <a:avLst/>
            <a:gdLst/>
            <a:ahLst/>
            <a:cxnLst>
              <a:cxn ang="0">
                <a:pos x="2861" y="225"/>
              </a:cxn>
              <a:cxn ang="0">
                <a:pos x="2861" y="0"/>
              </a:cxn>
              <a:cxn ang="0">
                <a:pos x="1415" y="516"/>
              </a:cxn>
              <a:cxn ang="0">
                <a:pos x="0" y="25"/>
              </a:cxn>
              <a:cxn ang="0">
                <a:pos x="0" y="271"/>
              </a:cxn>
              <a:cxn ang="0">
                <a:pos x="1382" y="557"/>
              </a:cxn>
              <a:cxn ang="0">
                <a:pos x="2861" y="225"/>
              </a:cxn>
            </a:cxnLst>
            <a:rect l="0" t="0" r="r" b="b"/>
            <a:pathLst>
              <a:path w="2861" h="557">
                <a:moveTo>
                  <a:pt x="2861" y="225"/>
                </a:moveTo>
                <a:cubicBezTo>
                  <a:pt x="2861" y="0"/>
                  <a:pt x="2861" y="0"/>
                  <a:pt x="2861" y="0"/>
                </a:cubicBezTo>
                <a:cubicBezTo>
                  <a:pt x="2436" y="344"/>
                  <a:pt x="1954" y="516"/>
                  <a:pt x="1415" y="516"/>
                </a:cubicBezTo>
                <a:cubicBezTo>
                  <a:pt x="889" y="516"/>
                  <a:pt x="417" y="352"/>
                  <a:pt x="0" y="25"/>
                </a:cubicBezTo>
                <a:cubicBezTo>
                  <a:pt x="0" y="271"/>
                  <a:pt x="0" y="271"/>
                  <a:pt x="0" y="271"/>
                </a:cubicBezTo>
                <a:cubicBezTo>
                  <a:pt x="421" y="462"/>
                  <a:pt x="882" y="557"/>
                  <a:pt x="1382" y="557"/>
                </a:cubicBezTo>
                <a:cubicBezTo>
                  <a:pt x="1921" y="557"/>
                  <a:pt x="2414" y="446"/>
                  <a:pt x="2861" y="22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28"/>
          <p:cNvSpPr/>
          <p:nvPr/>
        </p:nvSpPr>
        <p:spPr bwMode="auto">
          <a:xfrm>
            <a:off x="0" y="3840896"/>
            <a:ext cx="12192000" cy="1188944"/>
          </a:xfrm>
          <a:custGeom>
            <a:avLst/>
            <a:gdLst/>
            <a:ahLst/>
            <a:cxnLst>
              <a:cxn ang="0">
                <a:pos x="2861" y="40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86"/>
              </a:cxn>
              <a:cxn ang="0">
                <a:pos x="1382" y="372"/>
              </a:cxn>
              <a:cxn ang="0">
                <a:pos x="2861" y="40"/>
              </a:cxn>
            </a:cxnLst>
            <a:rect l="0" t="0" r="r" b="b"/>
            <a:pathLst>
              <a:path w="2861" h="372">
                <a:moveTo>
                  <a:pt x="2861" y="40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86"/>
                  <a:pt x="0" y="86"/>
                  <a:pt x="0" y="86"/>
                </a:cubicBezTo>
                <a:cubicBezTo>
                  <a:pt x="421" y="277"/>
                  <a:pt x="882" y="372"/>
                  <a:pt x="1382" y="372"/>
                </a:cubicBezTo>
                <a:cubicBezTo>
                  <a:pt x="1921" y="372"/>
                  <a:pt x="2414" y="261"/>
                  <a:pt x="2861" y="40"/>
                </a:cubicBezTo>
                <a:close/>
              </a:path>
            </a:pathLst>
          </a:custGeom>
          <a:solidFill>
            <a:srgbClr val="97BD4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1000">
                <a:srgbClr val="AFDEFA">
                  <a:alpha val="52000"/>
                </a:srgbClr>
              </a:gs>
              <a:gs pos="92000">
                <a:srgbClr val="84CDF8">
                  <a:lumMod val="94000"/>
                </a:srgbClr>
              </a:gs>
              <a:gs pos="0">
                <a:schemeClr val="bg1"/>
              </a:gs>
              <a:gs pos="100000">
                <a:srgbClr val="0198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12192000" cy="9274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200" y="762000"/>
            <a:ext cx="10883900" cy="762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9667" y="1628775"/>
            <a:ext cx="10871200" cy="4495800"/>
          </a:xfrm>
        </p:spPr>
        <p:txBody>
          <a:bodyPr/>
          <a:lstStyle>
            <a:lvl1pPr>
              <a:buClrTx/>
              <a:buFont typeface="Wingdings" panose="05000000000000000000" pitchFamily="2" charset="2"/>
              <a:buChar char="Ø"/>
              <a:defRPr/>
            </a:lvl1pPr>
            <a:lvl2pPr>
              <a:buClrTx/>
              <a:buFont typeface="Wingdings" panose="05000000000000000000" pitchFamily="2" charset="2"/>
              <a:buChar char="u"/>
              <a:defRPr/>
            </a:lvl2pPr>
            <a:lvl3pPr>
              <a:buClrTx/>
              <a:buFont typeface="Wingdings" panose="05000000000000000000" pitchFamily="2" charset="2"/>
              <a:buChar char="l"/>
              <a:defRPr sz="28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536700" y="6286500"/>
            <a:ext cx="2540000" cy="457200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787900" y="6286500"/>
            <a:ext cx="3860800" cy="457200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9900" y="6286500"/>
            <a:ext cx="2540000" cy="457200"/>
          </a:xfrm>
        </p:spPr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214313" y="190500"/>
            <a:ext cx="11763375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目录页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CONTENTS</a:t>
            </a:r>
            <a:endParaRPr lang="en-US" altLang="zh-CN" sz="1600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 PAGE</a:t>
            </a:r>
            <a:endParaRPr lang="en-US" altLang="zh-CN" sz="1600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TRANSITION PAGE</a:t>
            </a:r>
            <a:endParaRPr lang="en-US" altLang="zh-CN" sz="1600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415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一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415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二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/>
          <p:nvPr userDrawn="1"/>
        </p:nvSpPr>
        <p:spPr>
          <a:xfrm>
            <a:off x="2280569" y="692254"/>
            <a:ext cx="31675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人事管理与人力资源管理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6305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二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  <a:p>
            <a:pPr algn="ctr"/>
            <a:r>
              <a:rPr lang="zh-CN" altLang="en-US" sz="1400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正文</a:t>
            </a:r>
            <a:endParaRPr lang="en-US" altLang="zh-CN" sz="1400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415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三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415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四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415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五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8"/>
          <p:cNvSpPr/>
          <p:nvPr userDrawn="1"/>
        </p:nvSpPr>
        <p:spPr>
          <a:xfrm rot="5400000">
            <a:off x="1226035" y="502221"/>
            <a:ext cx="741272" cy="1079839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1056752" y="0"/>
            <a:ext cx="1079839" cy="67150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2264807" y="692696"/>
            <a:ext cx="0" cy="36004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 userDrawn="1"/>
        </p:nvSpPr>
        <p:spPr>
          <a:xfrm>
            <a:off x="0" y="6265681"/>
            <a:ext cx="11397485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11518379" y="6265681"/>
            <a:ext cx="673622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TextBox 15"/>
          <p:cNvSpPr txBox="1"/>
          <p:nvPr userDrawn="1"/>
        </p:nvSpPr>
        <p:spPr>
          <a:xfrm>
            <a:off x="11646102" y="6312404"/>
            <a:ext cx="425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prstClr val="white"/>
                </a:solidFill>
              </a:rPr>
              <a:t>‹#›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4.xml"/><Relationship Id="rId4" Type="http://schemas.openxmlformats.org/officeDocument/2006/relationships/image" Target="../media/image6.png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image" Target="../media/image8.png"/><Relationship Id="rId3" Type="http://schemas.openxmlformats.org/officeDocument/2006/relationships/tags" Target="../tags/tag16.xml"/><Relationship Id="rId2" Type="http://schemas.openxmlformats.org/officeDocument/2006/relationships/image" Target="../media/image7.png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tags" Target="../tags/tag22.xml"/><Relationship Id="rId4" Type="http://schemas.openxmlformats.org/officeDocument/2006/relationships/image" Target="../media/image8.png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0.png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4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07260" y="1269524"/>
            <a:ext cx="8001000" cy="1568450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学习任务1  开发创建第一个C程序</a:t>
            </a:r>
            <a:endParaRPr kumimoji="1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215043" name="Rectangle 3"/>
          <p:cNvSpPr>
            <a:spLocks noGrp="1" noChangeArrowheads="1"/>
          </p:cNvSpPr>
          <p:nvPr>
            <p:ph idx="1"/>
          </p:nvPr>
        </p:nvSpPr>
        <p:spPr>
          <a:xfrm>
            <a:off x="2995930" y="3416300"/>
            <a:ext cx="6505575" cy="124523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思政育人主题：工匠精神，敬业求精</a:t>
            </a:r>
            <a:r>
              <a:rPr 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kumimoji="1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45490" y="408305"/>
            <a:ext cx="10701020" cy="56311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5、常量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C 语言中使用的常量可分为数字常量、字符常量、字符串常量、符号常量、转义字符等多种。在第二章中将专门给予介绍。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6、注释符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C 语言的</a:t>
            </a:r>
            <a:r>
              <a:rPr lang="zh-CN" alt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注释符是以“/*”开头并以“*/”结尾的串。在“/*”和“*/”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之间的即为注释。程序编译时，不对注释作任何处理。注释可出现在程序中的任何位置。注释用来向用户提示或解释程序的意义。在调试程序中对暂不使用的语句也可用注释符括起来，使翻译跳过不作处理，待调试结束后再去掉注释符。 称为保留字。用户定义的标识符不应与关键字相同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编程练习1-1-1：在控制台上输出“社会主义核心价值观”的功能。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60425" y="1359535"/>
            <a:ext cx="10396855" cy="3192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1、程序的编译和连接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  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选择菜单命令编译(Build)—Build项目名.exe(或按F7键)或编译(Build)一Rebuild  All p可对当前项目进行编译、连接，如图1-5所示，最后生成项目的可执行文件。注意项目名是指当前项目的名称，如果当前项目是add，对应于菜单命令Build项目名，实际显示的是Buildadd.exe。Build命令依据文件间的依赖关系，进行一致性检查，从而只编译那些必须编译的程序文件。例如若一个头文件被修改了，则只有那些用到该头文件的程序文件才被重新编译一遍，其他文件并不重新处理。如果连续两次执行Build命令，则第二次将不做任何事情。由于Build的这一个不做无效劳动的特性，它的处理效率是很高的，这对于包含大量文件的大系统尤其重要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89043" y="614317"/>
            <a:ext cx="306665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二、常见问题处理</a:t>
            </a:r>
            <a:endParaRPr lang="zh-CN" alt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62025" y="586105"/>
            <a:ext cx="634365" cy="637540"/>
            <a:chOff x="1065" y="1058"/>
            <a:chExt cx="999" cy="1004"/>
          </a:xfrm>
        </p:grpSpPr>
        <p:sp>
          <p:nvSpPr>
            <p:cNvPr id="6" name="矩形 5"/>
            <p:cNvSpPr/>
            <p:nvPr>
              <p:custDataLst>
                <p:tags r:id="rId1"/>
              </p:custDataLst>
            </p:nvPr>
          </p:nvSpPr>
          <p:spPr>
            <a:xfrm>
              <a:off x="1065" y="1058"/>
              <a:ext cx="865" cy="89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1632" y="1614"/>
              <a:ext cx="432" cy="448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69950" y="651510"/>
            <a:ext cx="10396855" cy="3169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2、程序的运行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   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选择菜单命令编译(Build)—开始调试(Start  Debug)—Go，或按F5键，即运行当前项目的可执行文件。如果项目中的某个文件已被修改，但又没有使用Build或Rebuild这样的菜单命令重新生成可执行程序，则有关文件将被重新编译、连接，Go执行的是新生成的可执行文件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69950" y="651510"/>
            <a:ext cx="10396855" cy="5507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3、程序的调试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   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调试是一种特殊的程序运行方式，其目的是通过跟踪程序运行，找出产生错误的原因和具体位置，并加以纠正。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每一个具体的调试过程总是针对被怀疑有错误的程序段的，调试过程就是要跟踪这个可能产生错误的程序段，由此判断：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①对于特定的输入，程序是否按预期的流程运行；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②对于特定的输入，有关变量是否如预期的那样改变着它们的值。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(1)调试程序的第一步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运行程序，并让程序停留在选定程序段的开始处。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常用方法是：设置断点(见下面的解释)，然后选择菜单命令编译(Build)一开始调试(Start Debug)一Go或按F5键启动程序，运行的程序将停留在断点所在行。一旦程序停留在您选定的行，一个箭头将出现在该源程序行的行首，同时Build菜单项消失，取而代之的是Debug菜单项，表明当前处于调试运行状态。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428625"/>
            <a:ext cx="10877550" cy="6000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(2)设置／取消断点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 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断点是预先设置的停留点。可在程序中您所关注的若干程序行分别设置断点，每当程序运行到某个断点处时就会自动停留在该处。设置断点的方法是：首先把光标定位在要设置断点的程序行，按四键，此时该行的行首会出现一个紫红色的实心圆，表明该行已设置为断点。取消断点的方法是：把光标移到断点所在行，按F9键，此时行首的紫红色实心圆消失，表明该断点已被取消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(3)运行到下一个断点处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使程序继续运行，并停留在下一个断点处，可选择菜单命令开始调试(Start Debug)一Go或按F5键。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(4)单步运行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 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单步运行就是执行当前语句后停留在下一个语句。这里所谓的“下一个语句”有三种不同的含义，因此单步运行也分为三种情况：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①跨过调用的函数。如果当前语句中有函数调用，选择菜单命令开始调试(Start Debug)—StepOver或按n0键，程序将在函数返回后停留在函数调用的下一个可停留行，这就是“跨过调用的函数”的含义。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428625"/>
            <a:ext cx="10877550" cy="6000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②进入调用的函数。如果当前语句中有函数调用，选择菜单命令开始调试(Start Debug)—Step Into或按P11键，程序将停留在该函数内的第一个可停留语句行，这就是“进入调用的函数”的含义。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③退出调用的函数。选择菜单命令开始调试(Start Debug)—Step Out或按Shift+F11  键，程序将在返回到调用函数后，停留在调用处的下一个语句行。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(5)停止调试运行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  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选择菜单命令Run／Program Reset或按Ctrl+F2键，程序即停止运行，此时Debug菜单项消失，Build菜单项又重新出现，表明调试运行状态已经结束。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(6)查看变量或表达式的当前值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查看变量值有多种方式，可以选择您喜欢的方式进行：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①将鼠标移动到源程序的变量名处，系统会自动显示该变量的当前值。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②复杂变量(如对象)可以通过QuickWatch查看，方法是：将光标定位到所要查看值的变量处，按鼠标右键，选择QuiekWatch菜单，就可以看到变量值。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428625"/>
            <a:ext cx="10877550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③在进人调试运行状态后，屏幕下方将会出现两个输出窗口，一个是Watch，另一个是Vari- able。Watch窗口显示表达式的值，您可以在Watch窗口中加上您想观察其值的表达式，也可以直接从源代码中选择一个表达式，并把它拖动到Watch窗口中。Variable窗口显示程序当前运行上下文涉及的变量的值。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657168" y="2389142"/>
            <a:ext cx="3066654" cy="4603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任务实施</a:t>
            </a:r>
            <a:endParaRPr lang="zh-CN" alt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57225" y="3145155"/>
            <a:ext cx="6111240" cy="31927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任务一  编写显示个人班级和名字的程序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1、工作内容及要求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编写一个能够在控制台上显示“计算机应用某班张某某”的程序。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2、执行任务的过程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（1）启动VisualC++ 1.0，执行“文件”→“新建”→“Win32 Console Application”进入工程下，对工程名命名“d11”,如图1-6所示。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pic>
        <p:nvPicPr>
          <p:cNvPr id="3" name="图片 -214748261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905625" y="2388870"/>
            <a:ext cx="4851400" cy="2729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7836535" y="5414645"/>
            <a:ext cx="29902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图1-6 创建工程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666750"/>
            <a:ext cx="10877550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（2）执行“文件”→“新建”→“C++ Source File”创建C语言源文件，对文件名命名“L1”,如图1-7所示。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（3）编写代码程序，如图1-8所示。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pic>
        <p:nvPicPr>
          <p:cNvPr id="2" name="图片 -21474826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0760" y="2025650"/>
            <a:ext cx="4707890" cy="26485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6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454775" y="2025650"/>
            <a:ext cx="4521200" cy="2648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859280" y="5107940"/>
            <a:ext cx="29902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图1-7 创建文件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7086600" y="5234940"/>
            <a:ext cx="29902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图1-8 编写程序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7225" y="923925"/>
            <a:ext cx="10877550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（3）编写代码程序，如图1-8所示。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（4）编译程序Build(F7)，如图1-9所示。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859280" y="5365115"/>
            <a:ext cx="29902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图1-8 编写程序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086600" y="5492115"/>
            <a:ext cx="29902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图1-9 编译程序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-21474826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9310" y="2283460"/>
            <a:ext cx="5266690" cy="29629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6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99530" y="2277110"/>
            <a:ext cx="5223510" cy="29387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4070" y="923925"/>
            <a:ext cx="1087755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（5）执行程序，可按红色！进行运行，如图1-10所示。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8205470" y="4135120"/>
            <a:ext cx="29902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图1-10 执行程序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-21474826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29970" y="2209800"/>
            <a:ext cx="6643370" cy="37376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0" y="0"/>
            <a:ext cx="12192000" cy="685863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</p:spPr>
        <p:txBody>
          <a:bodyPr wrap="square" rtlCol="0">
            <a:noAutofit/>
          </a:bodyPr>
          <a:p>
            <a:pPr algn="l">
              <a:buClrTx/>
              <a:buSzTx/>
              <a:buFontTx/>
            </a:pPr>
            <a:endParaRPr lang="zh-CN" altLang="en-US"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5285" y="1751965"/>
            <a:ext cx="927227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案例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en-US"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每一个人都将见证并充分分享新时代的发展成果。 在中国共产党的坚强领导下,中华民族实现了从站起来、富起来到强起来的伟大飞跃,无数人精诚团结、共同奋斗才能得来的</a:t>
            </a:r>
            <a:r>
              <a:rPr lang="zh-CN" altLang="en-US"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，</a:t>
            </a:r>
            <a:r>
              <a:rPr lang="en-US" altLang="zh-CN"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C</a:t>
            </a:r>
            <a:r>
              <a:rPr lang="zh-CN" altLang="en-US"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语言的发展历程展现了研发者精益求精的工匠精神，“工匠精神”应成为的高职学生的价值追求、向往境界，一流的“中国工匠”，不仅要专注技艺，更要以人文教育铸匠魂、育匠心、追匠梦</a:t>
            </a:r>
            <a:r>
              <a:rPr lang="zh-CN" altLang="en-US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。</a:t>
            </a:r>
            <a:endParaRPr lang="zh-CN" altLang="en-US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325880" y="920750"/>
            <a:ext cx="4503420" cy="50158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任务二  按要求修改程序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工作内容及要求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巩固所学的知识点，对任务一进行程序修改。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程序编辑：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输出：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吉林电子信息职业技术学院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××专业××班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××学号××名字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6926580" y="1043940"/>
            <a:ext cx="4503420" cy="48926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【例1.2】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#include "stdio.h"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main(){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	printf(" </a:t>
            </a: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           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\n");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                                            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                     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}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程序编辑：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输出两数的乘积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3920" y="691515"/>
            <a:ext cx="4806315" cy="562038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6346825" y="691515"/>
            <a:ext cx="4806315" cy="562038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1276350" y="1351915"/>
            <a:ext cx="4503420" cy="41541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【例1.3】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#include "stdio.h"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main(){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	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                      //定义两个整型变量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                     //定义一个整型变量来存放两个数的积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printf("                   \n");  //输出结果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}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6995160" y="1060450"/>
            <a:ext cx="4503420" cy="48926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编程练习1-2-1：程序改错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#include "stdio.h"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main(){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	printf(计算机应用班张某某}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}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修改后的程序文件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                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                     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将程序调试成功为止。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973455" y="691515"/>
            <a:ext cx="4806315" cy="562038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6348095" y="691515"/>
            <a:ext cx="4806315" cy="562038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89000" y="1534795"/>
            <a:ext cx="5473700" cy="4523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下面以输出我的第一个程序为例，说明建立一个控制台应用项目的过程，项目名称为add。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1．建立程序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(1)在d盘根目录下建立名为add项目(及工作区)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①启动VisualC++后，选择菜单命令FileINew，屏幕上出现New对话框，其中包括Files(文件)、Projects(项目)、Workspace(工作区)和OtherDocuments(其他文档)四个卡片，一般当前卡片是Projects，如果不是，点击标有Projects的标签，使之成为当前卡片，如图1-1所示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1283" y="780687"/>
            <a:ext cx="306665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一、C程序的构成</a:t>
            </a:r>
            <a:endParaRPr lang="zh-CN" alt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" name="图片 -214748262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754813" y="1885950"/>
            <a:ext cx="4764405" cy="308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886700" y="5346065"/>
            <a:ext cx="27165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 新建（New）对话框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62025" y="671830"/>
            <a:ext cx="634365" cy="637540"/>
            <a:chOff x="1065" y="1058"/>
            <a:chExt cx="999" cy="1004"/>
          </a:xfrm>
        </p:grpSpPr>
        <p:sp>
          <p:nvSpPr>
            <p:cNvPr id="6" name="矩形 5"/>
            <p:cNvSpPr/>
            <p:nvPr/>
          </p:nvSpPr>
          <p:spPr>
            <a:xfrm>
              <a:off x="1065" y="1058"/>
              <a:ext cx="865" cy="89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>
              <a:off x="1632" y="1614"/>
              <a:ext cx="432" cy="448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0100" y="995045"/>
            <a:ext cx="5473700" cy="5015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②在Location下输人一个全路径目录名"d:\"(或点击旁边的…按钮，浏览选择该目录)，作为工作区目录；在Project name下输入项目名称“add”；单击选中左边清单中的Win32 ConsoleApplication；最后点击OK按钮，屏幕出现Win32 ConsoleApplication  Step 10f  1窗口。    ．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③点击Win32 ConsoleApplicationStep 1 ofl窗口中的Finish按钮，屏幕出现：New Projectlnformation窗口。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④点击New Projectlnformation窗口中的OK按钮。项目建立完毕，在d盘根目录下多了一个名为add的目录。此时的屏幕如图1-2所示。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pic>
        <p:nvPicPr>
          <p:cNvPr id="2" name="图片 -214748262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735763" y="1653858"/>
            <a:ext cx="4645025" cy="3236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886700" y="5257800"/>
            <a:ext cx="27165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图1-2 项目建成时的对话框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0100" y="995045"/>
            <a:ext cx="5473700" cy="5015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(2)建立主程序文件add．cpp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①如图1—1—2所示，屏幕左边的窗口显示的是工作区及项目信息，其中包括ClassView和FileView两个卡片，如果当前卡片不是FileView，点击标有FileView的标签，使之成为当前卡片。FileView以文件夹的形式显示项目中已有的文件，其中的addfiles为项目add的文件夹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②双击addfiles文件夹将其展开，在其下面显示出SourceFiles(源程序文件)、HeaderFiles (头文件)和ResourceFiles(资源文件)三个子文件夹，右键单击SourceFiles，弹出一个的菜单，如图1-3所示。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7749540" y="5257800"/>
            <a:ext cx="29902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图1-3 右键Source Files时对话框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-21474826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744653" y="1632268"/>
            <a:ext cx="4645025" cy="324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1990" y="428625"/>
            <a:ext cx="6949440" cy="6000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②双击文件add．cpp的图标，屏幕上出现一个英文的信息提示窗口，此时，点击“是(Y)”按钮，该窗口即消失，屏幕右侧出现一个针对文件add．cpp的文本编辑器窗口，如图1-</a:t>
            </a: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5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所示。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③在文本编辑器窗口中即可输入所有程序语句，add．cpp程序如下：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【例1.1】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#include "stdio.h"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main()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{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	int a,b;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	printf("请输入两个整数(两个数用空格分隔):");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	scanf("%d%d",&amp;a,&amp;b);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	printf("%d与%d的和是:%d\n",a,b,a+b);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}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    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2．程序的运行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VisualC++1.0可以对源程序进行编译、连接，从而生成可执行文件。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8308340" y="4698365"/>
            <a:ext cx="29902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图1-5 编译窗口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-21474826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11574" t="14699" r="14647" b="17735"/>
          <a:stretch>
            <a:fillRect/>
          </a:stretch>
        </p:blipFill>
        <p:spPr>
          <a:xfrm>
            <a:off x="7631430" y="1629410"/>
            <a:ext cx="3992880" cy="27374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89000" y="1534795"/>
            <a:ext cx="10151745" cy="4399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C语言的构成：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1、一个Ｃ语言源程序可以由一个或多个源文件组成。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2、每个源文件可由一个或多个函数组成。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3、一个源程序不论由多少个文件组成，都有一个且只能有一个main函数，即主函数。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4、源程序中可以有预处理命令(include 命令仅为其中的一种)，预处理命令通常应放在源文件或源程序的最前面。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5、每一个说明，每一个语句都必须以分号结尾。但预处理命令，函数头和花括号“}”之后不能加分号。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6、标识符，关键字之间必须至少加一个空格以示间隔。若已有明显的间隔符，也可不再加空格来间隔。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8943" y="790847"/>
            <a:ext cx="306665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知识点总结</a:t>
            </a:r>
            <a:endParaRPr lang="zh-CN" alt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45490" y="474980"/>
            <a:ext cx="10701020" cy="3646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1、标识符</a:t>
            </a:r>
            <a:endParaRPr lang="zh-CN" altLang="en-US" sz="1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在程序中使用的变量名、函数名、标号等统称为标识符。除库函数的函数名由系统定义外，其余都由用户自定义。C 规定，</a:t>
            </a:r>
            <a:r>
              <a:rPr lang="zh-CN" altLang="en-US" sz="1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标识符只能是字母(A～Z，a～z)、数字(0～9)、下划线()组成的字符串，并且其第一个字符必须是字母或下划线。</a:t>
            </a:r>
            <a:endParaRPr lang="zh-CN" altLang="en-US" sz="1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以下标识符是合法的：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a，x，_3x。BOOK_1，sum5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以下标识符是非法的：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3s 以数字开头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s*T 出现非法字符*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-3x 以减号开头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bowy-1 出现非法字符-(减号)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45490" y="408305"/>
            <a:ext cx="10701020" cy="6000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2、关键字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关键字是由Ｃ语言规定的具有特定意义的字符串，通常也称为保留字。用户定义的标识符不应与关键字相同。Ｃ语言的关键字分为以下几类：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(1)类型说明符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用于定义、说明变量、函数或其它数据结构的类型。如前面例题中用到的int,double等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(2)语句定义符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用于表示一个语句的功能。如例1.3中用到的if else就是条件语句的语句定义符。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(3)预处理命令字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用于表示一个预处理命令。如前面各例中用到的include。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3、运算符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Ｃ语言中含有相当丰富的运算符。运算符与变量，函数一起组成表达式，表示各种运算功能。运算符由一个或多个字符组成。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4、分隔符</a:t>
            </a:r>
            <a:endParaRPr lang="zh-CN" alt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+mn-lt"/>
              </a:rPr>
              <a:t>在Ｃ语言中采用的分隔符有逗号和空格两种。逗号主要用在类型说明和函数参数表中，分隔各个变量。空格多用于语句各单词之间，作间隔符。在关键字，标识符之间必须要有一个以上的空格符作间隔， 否则将会出现语法错误，例如把int a;写成 int a;C编译器会把int a当成一个标识符处理，其结果必然出错。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COMMONDATA" val="eyJoZGlkIjoiNTFkOTIyMDY2YjE4NTIwODdhMjI4ZTBiNTExZWIyMjgifQ=="/>
  <p:tag name="KSO_WPP_MARK_KEY" val="44b79dd2-a306-4da3-8b8f-0d2997cd3c41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0070C0"/>
      </a:accent1>
      <a:accent2>
        <a:srgbClr val="00B0F0"/>
      </a:accent2>
      <a:accent3>
        <a:srgbClr val="297FD5"/>
      </a:accent3>
      <a:accent4>
        <a:srgbClr val="00B050"/>
      </a:accent4>
      <a:accent5>
        <a:srgbClr val="92D050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淘PPT</Template>
  <TotalTime>0</TotalTime>
  <Words>5254</Words>
  <Application>WPS 演示</Application>
  <PresentationFormat>宽屏</PresentationFormat>
  <Paragraphs>198</Paragraphs>
  <Slides>21</Slides>
  <Notes>35</Notes>
  <HiddenSlides>5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黑体</vt:lpstr>
      <vt:lpstr>华文新魏</vt:lpstr>
      <vt:lpstr>Calibri</vt:lpstr>
      <vt:lpstr>Arial Unicode MS</vt:lpstr>
      <vt:lpstr>Verdana</vt:lpstr>
      <vt:lpstr>Open Sans</vt:lpstr>
      <vt:lpstr>Segoe Print</vt:lpstr>
      <vt:lpstr>1_Office 主题</vt:lpstr>
      <vt:lpstr>项目1：C语言描述——简单C程序的调试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淘PPT模板</Company>
  <LinksUpToDate>false</LinksUpToDate>
  <SharedDoc>false</SharedDoc>
  <HyperlinksChanged>false</HyperlinksChanged>
  <AppVersion>14.0000</AppVersion>
  <Manager>淘PPT模板</Manager>
  <HyperlinkBase>淘PPT模板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淘PPT模板</dc:title>
  <dc:creator>tppt.taobao.com</dc:creator>
  <cp:keywords>淘PPT模板</cp:keywords>
  <dc:description>tppt.taobao.com</dc:description>
  <dc:subject>淘PPT模板</dc:subject>
  <cp:category>淘PPT模板</cp:category>
  <cp:lastModifiedBy>郑茵</cp:lastModifiedBy>
  <cp:revision>54</cp:revision>
  <dcterms:created xsi:type="dcterms:W3CDTF">2015-10-15T01:42:00Z</dcterms:created>
  <dcterms:modified xsi:type="dcterms:W3CDTF">2023-08-22T10:46:42Z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0DB1B80AE1D948009CB8FBFF629D5BCC_13</vt:lpwstr>
  </property>
</Properties>
</file>