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2"/>
  </p:notesMasterIdLst>
  <p:handoutMasterIdLst>
    <p:handoutMasterId r:id="rId63"/>
  </p:handoutMasterIdLst>
  <p:sldIdLst>
    <p:sldId id="384" r:id="rId3"/>
    <p:sldId id="521" r:id="rId4"/>
    <p:sldId id="682" r:id="rId5"/>
    <p:sldId id="683" r:id="rId6"/>
    <p:sldId id="684" r:id="rId7"/>
    <p:sldId id="685" r:id="rId8"/>
    <p:sldId id="686" r:id="rId9"/>
    <p:sldId id="687" r:id="rId10"/>
    <p:sldId id="688" r:id="rId11"/>
    <p:sldId id="689" r:id="rId12"/>
    <p:sldId id="690" r:id="rId13"/>
    <p:sldId id="691" r:id="rId14"/>
    <p:sldId id="692" r:id="rId15"/>
    <p:sldId id="693" r:id="rId16"/>
    <p:sldId id="694" r:id="rId17"/>
    <p:sldId id="695" r:id="rId18"/>
    <p:sldId id="696" r:id="rId19"/>
    <p:sldId id="697" r:id="rId20"/>
    <p:sldId id="698" r:id="rId21"/>
    <p:sldId id="699" r:id="rId22"/>
    <p:sldId id="700" r:id="rId23"/>
    <p:sldId id="701" r:id="rId24"/>
    <p:sldId id="702" r:id="rId25"/>
    <p:sldId id="703" r:id="rId26"/>
    <p:sldId id="704" r:id="rId27"/>
    <p:sldId id="705" r:id="rId28"/>
    <p:sldId id="706" r:id="rId29"/>
    <p:sldId id="707" r:id="rId30"/>
    <p:sldId id="708" r:id="rId31"/>
    <p:sldId id="709" r:id="rId32"/>
    <p:sldId id="710" r:id="rId33"/>
    <p:sldId id="711" r:id="rId34"/>
    <p:sldId id="712" r:id="rId35"/>
    <p:sldId id="713" r:id="rId36"/>
    <p:sldId id="714" r:id="rId37"/>
    <p:sldId id="715" r:id="rId38"/>
    <p:sldId id="716" r:id="rId39"/>
    <p:sldId id="717" r:id="rId40"/>
    <p:sldId id="718" r:id="rId41"/>
    <p:sldId id="719" r:id="rId42"/>
    <p:sldId id="720" r:id="rId43"/>
    <p:sldId id="721" r:id="rId44"/>
    <p:sldId id="722" r:id="rId45"/>
    <p:sldId id="723" r:id="rId46"/>
    <p:sldId id="724" r:id="rId47"/>
    <p:sldId id="725" r:id="rId48"/>
    <p:sldId id="726" r:id="rId49"/>
    <p:sldId id="727" r:id="rId50"/>
    <p:sldId id="728" r:id="rId51"/>
    <p:sldId id="729" r:id="rId52"/>
    <p:sldId id="730" r:id="rId53"/>
    <p:sldId id="731" r:id="rId54"/>
    <p:sldId id="732" r:id="rId55"/>
    <p:sldId id="733" r:id="rId56"/>
    <p:sldId id="734" r:id="rId57"/>
    <p:sldId id="735" r:id="rId58"/>
    <p:sldId id="736" r:id="rId59"/>
    <p:sldId id="737" r:id="rId60"/>
    <p:sldId id="738" r:id="rId61"/>
  </p:sldIdLst>
  <p:sldSz cx="12192000" cy="6858000"/>
  <p:notesSz cx="6858000" cy="9144000"/>
  <p:custDataLst>
    <p:tags r:id="rId6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AN Fermin" initials="CF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D06"/>
    <a:srgbClr val="06ACFF"/>
    <a:srgbClr val="ADE4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9" autoAdjust="0"/>
    <p:restoredTop sz="94800" autoAdjust="0"/>
  </p:normalViewPr>
  <p:slideViewPr>
    <p:cSldViewPr snapToGrid="0" showGuides="1">
      <p:cViewPr varScale="1">
        <p:scale>
          <a:sx n="78" d="100"/>
          <a:sy n="78" d="100"/>
        </p:scale>
        <p:origin x="600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8" Type="http://schemas.openxmlformats.org/officeDocument/2006/relationships/tags" Target="tags/tag57.xml"/><Relationship Id="rId67" Type="http://schemas.openxmlformats.org/officeDocument/2006/relationships/commentAuthors" Target="commentAuthors.xml"/><Relationship Id="rId66" Type="http://schemas.openxmlformats.org/officeDocument/2006/relationships/tableStyles" Target="tableStyles.xml"/><Relationship Id="rId65" Type="http://schemas.openxmlformats.org/officeDocument/2006/relationships/viewProps" Target="viewProps.xml"/><Relationship Id="rId64" Type="http://schemas.openxmlformats.org/officeDocument/2006/relationships/presProps" Target="presProps.xml"/><Relationship Id="rId63" Type="http://schemas.openxmlformats.org/officeDocument/2006/relationships/handoutMaster" Target="handoutMasters/handoutMaster1.xml"/><Relationship Id="rId62" Type="http://schemas.openxmlformats.org/officeDocument/2006/relationships/notesMaster" Target="notesMasters/notesMaster1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5CD234-1A59-463F-8B12-F9DAA98A294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EBB733-DF6B-4801-AFF9-46967ACB994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06"/>
          <p:cNvGrpSpPr>
            <a:grpSpLocks noChangeAspect="1"/>
          </p:cNvGrpSpPr>
          <p:nvPr userDrawn="1"/>
        </p:nvGrpSpPr>
        <p:grpSpPr bwMode="auto">
          <a:xfrm>
            <a:off x="0" y="-275"/>
            <a:ext cx="12192000" cy="4930268"/>
            <a:chOff x="1602" y="283"/>
            <a:chExt cx="5028" cy="2711"/>
          </a:xfrm>
        </p:grpSpPr>
        <p:sp>
          <p:nvSpPr>
            <p:cNvPr id="17" name="Freeform 107"/>
            <p:cNvSpPr/>
            <p:nvPr/>
          </p:nvSpPr>
          <p:spPr bwMode="auto">
            <a:xfrm>
              <a:off x="1602" y="426"/>
              <a:ext cx="5028" cy="2568"/>
            </a:xfrm>
            <a:custGeom>
              <a:avLst/>
              <a:gdLst/>
              <a:ahLst/>
              <a:cxnLst>
                <a:cxn ang="0">
                  <a:pos x="2129" y="670"/>
                </a:cxn>
                <a:cxn ang="0">
                  <a:pos x="2129" y="640"/>
                </a:cxn>
                <a:cxn ang="0">
                  <a:pos x="0" y="0"/>
                </a:cxn>
                <a:cxn ang="0">
                  <a:pos x="0" y="688"/>
                </a:cxn>
                <a:cxn ang="0">
                  <a:pos x="1053" y="1054"/>
                </a:cxn>
                <a:cxn ang="0">
                  <a:pos x="2129" y="670"/>
                </a:cxn>
              </a:cxnLst>
              <a:rect l="0" t="0" r="r" b="b"/>
              <a:pathLst>
                <a:path w="2129" h="1054">
                  <a:moveTo>
                    <a:pt x="2129" y="670"/>
                  </a:moveTo>
                  <a:cubicBezTo>
                    <a:pt x="2129" y="640"/>
                    <a:pt x="2129" y="640"/>
                    <a:pt x="2129" y="640"/>
                  </a:cubicBezTo>
                  <a:cubicBezTo>
                    <a:pt x="1070" y="830"/>
                    <a:pt x="360" y="617"/>
                    <a:pt x="0" y="0"/>
                  </a:cubicBezTo>
                  <a:cubicBezTo>
                    <a:pt x="0" y="688"/>
                    <a:pt x="0" y="688"/>
                    <a:pt x="0" y="688"/>
                  </a:cubicBezTo>
                  <a:cubicBezTo>
                    <a:pt x="310" y="932"/>
                    <a:pt x="661" y="1054"/>
                    <a:pt x="1053" y="1054"/>
                  </a:cubicBezTo>
                  <a:cubicBezTo>
                    <a:pt x="1454" y="1054"/>
                    <a:pt x="1813" y="926"/>
                    <a:pt x="2129" y="6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B9BD3"/>
                </a:gs>
                <a:gs pos="31000">
                  <a:srgbClr val="21D6E0"/>
                </a:gs>
                <a:gs pos="77000">
                  <a:srgbClr val="0087E6"/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08"/>
            <p:cNvSpPr/>
            <p:nvPr/>
          </p:nvSpPr>
          <p:spPr bwMode="auto">
            <a:xfrm>
              <a:off x="1602" y="283"/>
              <a:ext cx="5028" cy="2200"/>
            </a:xfrm>
            <a:custGeom>
              <a:avLst/>
              <a:gdLst/>
              <a:ahLst/>
              <a:cxnLst>
                <a:cxn ang="0">
                  <a:pos x="2129" y="697"/>
                </a:cxn>
                <a:cxn ang="0">
                  <a:pos x="2129" y="623"/>
                </a:cxn>
                <a:cxn ang="0">
                  <a:pos x="1181" y="0"/>
                </a:cxn>
                <a:cxn ang="0">
                  <a:pos x="0" y="0"/>
                </a:cxn>
                <a:cxn ang="0">
                  <a:pos x="0" y="57"/>
                </a:cxn>
                <a:cxn ang="0">
                  <a:pos x="2129" y="697"/>
                </a:cxn>
              </a:cxnLst>
              <a:rect l="0" t="0" r="r" b="b"/>
              <a:pathLst>
                <a:path w="2129" h="887">
                  <a:moveTo>
                    <a:pt x="2129" y="697"/>
                  </a:moveTo>
                  <a:cubicBezTo>
                    <a:pt x="2129" y="623"/>
                    <a:pt x="2129" y="623"/>
                    <a:pt x="2129" y="623"/>
                  </a:cubicBezTo>
                  <a:cubicBezTo>
                    <a:pt x="1448" y="642"/>
                    <a:pt x="1132" y="434"/>
                    <a:pt x="118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360" y="674"/>
                    <a:pt x="1070" y="887"/>
                    <a:pt x="2129" y="697"/>
                  </a:cubicBezTo>
                  <a:close/>
                </a:path>
              </a:pathLst>
            </a:custGeom>
            <a:gradFill flip="none" rotWithShape="1">
              <a:gsLst>
                <a:gs pos="27000">
                  <a:srgbClr val="0D7AB9"/>
                </a:gs>
                <a:gs pos="17000">
                  <a:srgbClr val="21D6E0"/>
                </a:gs>
                <a:gs pos="75000">
                  <a:srgbClr val="0087E6"/>
                </a:gs>
              </a:gsLst>
              <a:lin ang="7200000" scaled="0"/>
              <a:tileRect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09"/>
            <p:cNvSpPr/>
            <p:nvPr/>
          </p:nvSpPr>
          <p:spPr bwMode="auto">
            <a:xfrm>
              <a:off x="4255" y="283"/>
              <a:ext cx="2375" cy="1650"/>
            </a:xfrm>
            <a:custGeom>
              <a:avLst/>
              <a:gdLst/>
              <a:ahLst/>
              <a:cxnLst>
                <a:cxn ang="0">
                  <a:pos x="997" y="623"/>
                </a:cxn>
                <a:cxn ang="0">
                  <a:pos x="997" y="0"/>
                </a:cxn>
                <a:cxn ang="0">
                  <a:pos x="49" y="0"/>
                </a:cxn>
                <a:cxn ang="0">
                  <a:pos x="997" y="623"/>
                </a:cxn>
              </a:cxnLst>
              <a:rect l="0" t="0" r="r" b="b"/>
              <a:pathLst>
                <a:path w="997" h="642">
                  <a:moveTo>
                    <a:pt x="997" y="623"/>
                  </a:moveTo>
                  <a:cubicBezTo>
                    <a:pt x="997" y="0"/>
                    <a:pt x="997" y="0"/>
                    <a:pt x="997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0" y="434"/>
                    <a:pt x="316" y="642"/>
                    <a:pt x="997" y="623"/>
                  </a:cubicBezTo>
                  <a:close/>
                </a:path>
              </a:pathLst>
            </a:custGeom>
            <a:gradFill flip="none" rotWithShape="1">
              <a:gsLst>
                <a:gs pos="18000">
                  <a:srgbClr val="4ABEEE"/>
                </a:gs>
                <a:gs pos="75000">
                  <a:srgbClr val="0D7AB9"/>
                </a:gs>
              </a:gsLst>
              <a:path path="circle">
                <a:fillToRect l="100000" b="100000"/>
              </a:path>
              <a:tileRect t="-100000" r="-100000"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2" name="Freeform 26"/>
          <p:cNvSpPr/>
          <p:nvPr userDrawn="1"/>
        </p:nvSpPr>
        <p:spPr bwMode="auto">
          <a:xfrm>
            <a:off x="0" y="3968740"/>
            <a:ext cx="12192000" cy="2889261"/>
          </a:xfrm>
          <a:custGeom>
            <a:avLst/>
            <a:gdLst/>
            <a:ahLst/>
            <a:cxnLst>
              <a:cxn ang="0">
                <a:pos x="2861" y="904"/>
              </a:cxn>
              <a:cxn ang="0">
                <a:pos x="2861" y="0"/>
              </a:cxn>
              <a:cxn ang="0">
                <a:pos x="1382" y="332"/>
              </a:cxn>
              <a:cxn ang="0">
                <a:pos x="0" y="46"/>
              </a:cxn>
              <a:cxn ang="0">
                <a:pos x="0" y="904"/>
              </a:cxn>
              <a:cxn ang="0">
                <a:pos x="2861" y="904"/>
              </a:cxn>
            </a:cxnLst>
            <a:rect l="0" t="0" r="r" b="b"/>
            <a:pathLst>
              <a:path w="2861" h="904">
                <a:moveTo>
                  <a:pt x="2861" y="904"/>
                </a:moveTo>
                <a:cubicBezTo>
                  <a:pt x="2861" y="0"/>
                  <a:pt x="2861" y="0"/>
                  <a:pt x="2861" y="0"/>
                </a:cubicBezTo>
                <a:cubicBezTo>
                  <a:pt x="2414" y="221"/>
                  <a:pt x="1921" y="332"/>
                  <a:pt x="1382" y="332"/>
                </a:cubicBezTo>
                <a:cubicBezTo>
                  <a:pt x="882" y="332"/>
                  <a:pt x="421" y="237"/>
                  <a:pt x="0" y="46"/>
                </a:cubicBezTo>
                <a:cubicBezTo>
                  <a:pt x="0" y="904"/>
                  <a:pt x="0" y="904"/>
                  <a:pt x="0" y="904"/>
                </a:cubicBezTo>
                <a:cubicBezTo>
                  <a:pt x="2861" y="904"/>
                  <a:pt x="2861" y="904"/>
                  <a:pt x="2861" y="904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75000"/>
                </a:schemeClr>
              </a:gs>
              <a:gs pos="59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Freeform 27"/>
          <p:cNvSpPr/>
          <p:nvPr/>
        </p:nvSpPr>
        <p:spPr bwMode="auto">
          <a:xfrm>
            <a:off x="0" y="3148980"/>
            <a:ext cx="12192000" cy="1780219"/>
          </a:xfrm>
          <a:custGeom>
            <a:avLst/>
            <a:gdLst/>
            <a:ahLst/>
            <a:cxnLst>
              <a:cxn ang="0">
                <a:pos x="2861" y="225"/>
              </a:cxn>
              <a:cxn ang="0">
                <a:pos x="2861" y="0"/>
              </a:cxn>
              <a:cxn ang="0">
                <a:pos x="1415" y="516"/>
              </a:cxn>
              <a:cxn ang="0">
                <a:pos x="0" y="25"/>
              </a:cxn>
              <a:cxn ang="0">
                <a:pos x="0" y="271"/>
              </a:cxn>
              <a:cxn ang="0">
                <a:pos x="1382" y="557"/>
              </a:cxn>
              <a:cxn ang="0">
                <a:pos x="2861" y="225"/>
              </a:cxn>
            </a:cxnLst>
            <a:rect l="0" t="0" r="r" b="b"/>
            <a:pathLst>
              <a:path w="2861" h="557">
                <a:moveTo>
                  <a:pt x="2861" y="225"/>
                </a:moveTo>
                <a:cubicBezTo>
                  <a:pt x="2861" y="0"/>
                  <a:pt x="2861" y="0"/>
                  <a:pt x="2861" y="0"/>
                </a:cubicBezTo>
                <a:cubicBezTo>
                  <a:pt x="2436" y="344"/>
                  <a:pt x="1954" y="516"/>
                  <a:pt x="1415" y="516"/>
                </a:cubicBezTo>
                <a:cubicBezTo>
                  <a:pt x="889" y="516"/>
                  <a:pt x="417" y="352"/>
                  <a:pt x="0" y="25"/>
                </a:cubicBezTo>
                <a:cubicBezTo>
                  <a:pt x="0" y="271"/>
                  <a:pt x="0" y="271"/>
                  <a:pt x="0" y="271"/>
                </a:cubicBezTo>
                <a:cubicBezTo>
                  <a:pt x="421" y="462"/>
                  <a:pt x="882" y="557"/>
                  <a:pt x="1382" y="557"/>
                </a:cubicBezTo>
                <a:cubicBezTo>
                  <a:pt x="1921" y="557"/>
                  <a:pt x="2414" y="446"/>
                  <a:pt x="2861" y="225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Freeform 28"/>
          <p:cNvSpPr/>
          <p:nvPr/>
        </p:nvSpPr>
        <p:spPr bwMode="auto">
          <a:xfrm>
            <a:off x="0" y="3840896"/>
            <a:ext cx="12192000" cy="1188944"/>
          </a:xfrm>
          <a:custGeom>
            <a:avLst/>
            <a:gdLst/>
            <a:ahLst/>
            <a:cxnLst>
              <a:cxn ang="0">
                <a:pos x="2861" y="40"/>
              </a:cxn>
              <a:cxn ang="0">
                <a:pos x="2861" y="0"/>
              </a:cxn>
              <a:cxn ang="0">
                <a:pos x="1382" y="332"/>
              </a:cxn>
              <a:cxn ang="0">
                <a:pos x="0" y="46"/>
              </a:cxn>
              <a:cxn ang="0">
                <a:pos x="0" y="86"/>
              </a:cxn>
              <a:cxn ang="0">
                <a:pos x="1382" y="372"/>
              </a:cxn>
              <a:cxn ang="0">
                <a:pos x="2861" y="40"/>
              </a:cxn>
            </a:cxnLst>
            <a:rect l="0" t="0" r="r" b="b"/>
            <a:pathLst>
              <a:path w="2861" h="372">
                <a:moveTo>
                  <a:pt x="2861" y="40"/>
                </a:moveTo>
                <a:cubicBezTo>
                  <a:pt x="2861" y="0"/>
                  <a:pt x="2861" y="0"/>
                  <a:pt x="2861" y="0"/>
                </a:cubicBezTo>
                <a:cubicBezTo>
                  <a:pt x="2414" y="221"/>
                  <a:pt x="1921" y="332"/>
                  <a:pt x="1382" y="332"/>
                </a:cubicBezTo>
                <a:cubicBezTo>
                  <a:pt x="882" y="332"/>
                  <a:pt x="421" y="237"/>
                  <a:pt x="0" y="46"/>
                </a:cubicBezTo>
                <a:cubicBezTo>
                  <a:pt x="0" y="86"/>
                  <a:pt x="0" y="86"/>
                  <a:pt x="0" y="86"/>
                </a:cubicBezTo>
                <a:cubicBezTo>
                  <a:pt x="421" y="277"/>
                  <a:pt x="882" y="372"/>
                  <a:pt x="1382" y="372"/>
                </a:cubicBezTo>
                <a:cubicBezTo>
                  <a:pt x="1921" y="372"/>
                  <a:pt x="2414" y="261"/>
                  <a:pt x="2861" y="40"/>
                </a:cubicBezTo>
                <a:close/>
              </a:path>
            </a:pathLst>
          </a:custGeom>
          <a:solidFill>
            <a:srgbClr val="97BD4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61000">
                <a:srgbClr val="AFDEFA">
                  <a:alpha val="52000"/>
                </a:srgbClr>
              </a:gs>
              <a:gs pos="92000">
                <a:srgbClr val="84CDF8">
                  <a:lumMod val="94000"/>
                </a:srgbClr>
              </a:gs>
              <a:gs pos="0">
                <a:schemeClr val="bg1"/>
              </a:gs>
              <a:gs pos="100000">
                <a:srgbClr val="0198F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0" y="0"/>
            <a:ext cx="12192000" cy="92746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1200" y="762000"/>
            <a:ext cx="10883900" cy="762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9667" y="1628775"/>
            <a:ext cx="10871200" cy="4495800"/>
          </a:xfrm>
        </p:spPr>
        <p:txBody>
          <a:bodyPr/>
          <a:lstStyle>
            <a:lvl1pPr>
              <a:buClrTx/>
              <a:buFont typeface="Wingdings" panose="05000000000000000000" pitchFamily="2" charset="2"/>
              <a:buChar char="Ø"/>
              <a:defRPr/>
            </a:lvl1pPr>
            <a:lvl2pPr>
              <a:buClrTx/>
              <a:buFont typeface="Wingdings" panose="05000000000000000000" pitchFamily="2" charset="2"/>
              <a:buChar char="u"/>
              <a:defRPr/>
            </a:lvl2pPr>
            <a:lvl3pPr>
              <a:buClrTx/>
              <a:buFont typeface="Wingdings" panose="05000000000000000000" pitchFamily="2" charset="2"/>
              <a:buChar char="l"/>
              <a:defRPr sz="2800"/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1536700" y="6286500"/>
            <a:ext cx="2540000" cy="457200"/>
          </a:xfrm>
        </p:spPr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787900" y="6286500"/>
            <a:ext cx="3860800" cy="457200"/>
          </a:xfrm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359900" y="6286500"/>
            <a:ext cx="2540000" cy="457200"/>
          </a:xfrm>
        </p:spPr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214313" y="190500"/>
            <a:ext cx="11763375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3"/>
          <p:cNvSpPr txBox="1"/>
          <p:nvPr userDrawn="1"/>
        </p:nvSpPr>
        <p:spPr>
          <a:xfrm>
            <a:off x="2280569" y="692254"/>
            <a:ext cx="14514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目录页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24"/>
          <p:cNvSpPr>
            <a:spLocks noChangeArrowheads="1"/>
          </p:cNvSpPr>
          <p:nvPr userDrawn="1"/>
        </p:nvSpPr>
        <p:spPr bwMode="auto">
          <a:xfrm>
            <a:off x="1056752" y="704309"/>
            <a:ext cx="1079839" cy="4924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1600" dirty="0">
                <a:solidFill>
                  <a:prstClr val="white"/>
                </a:solidFill>
                <a:ea typeface="微软雅黑" panose="020B0503020204020204" pitchFamily="34" charset="-122"/>
                <a:cs typeface="Arial Unicode MS" pitchFamily="34" charset="-122"/>
              </a:rPr>
              <a:t>CONTENTS</a:t>
            </a:r>
            <a:endParaRPr lang="en-US" altLang="zh-CN" sz="1600" dirty="0">
              <a:solidFill>
                <a:prstClr val="white"/>
              </a:solidFill>
              <a:ea typeface="微软雅黑" panose="020B0503020204020204" pitchFamily="34" charset="-122"/>
              <a:cs typeface="Arial Unicode MS" pitchFamily="34" charset="-122"/>
            </a:endParaRPr>
          </a:p>
          <a:p>
            <a:pPr algn="ctr"/>
            <a:r>
              <a:rPr lang="en-US" altLang="zh-CN" sz="1600" dirty="0">
                <a:solidFill>
                  <a:prstClr val="white"/>
                </a:solidFill>
                <a:ea typeface="微软雅黑" panose="020B0503020204020204" pitchFamily="34" charset="-122"/>
                <a:cs typeface="Arial Unicode MS" pitchFamily="34" charset="-122"/>
              </a:rPr>
              <a:t> PAGE</a:t>
            </a:r>
            <a:endParaRPr lang="en-US" altLang="zh-CN" sz="1600" dirty="0">
              <a:solidFill>
                <a:prstClr val="white"/>
              </a:solidFill>
              <a:ea typeface="微软雅黑" panose="020B0503020204020204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3"/>
          <p:cNvSpPr txBox="1"/>
          <p:nvPr userDrawn="1"/>
        </p:nvSpPr>
        <p:spPr>
          <a:xfrm>
            <a:off x="2280569" y="692254"/>
            <a:ext cx="14514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24"/>
          <p:cNvSpPr>
            <a:spLocks noChangeArrowheads="1"/>
          </p:cNvSpPr>
          <p:nvPr userDrawn="1"/>
        </p:nvSpPr>
        <p:spPr bwMode="auto">
          <a:xfrm>
            <a:off x="1056752" y="704309"/>
            <a:ext cx="1079839" cy="4924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1600" dirty="0">
                <a:solidFill>
                  <a:prstClr val="white"/>
                </a:solidFill>
                <a:ea typeface="微软雅黑" panose="020B0503020204020204" pitchFamily="34" charset="-122"/>
                <a:cs typeface="Arial Unicode MS" pitchFamily="34" charset="-122"/>
              </a:rPr>
              <a:t>TRANSITION PAGE</a:t>
            </a:r>
            <a:endParaRPr lang="en-US" altLang="zh-CN" sz="1600" dirty="0">
              <a:solidFill>
                <a:prstClr val="white"/>
              </a:solidFill>
              <a:ea typeface="微软雅黑" panose="020B0503020204020204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4152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anose="020B0503020204020204" pitchFamily="34" charset="-122"/>
                <a:cs typeface="Arial Unicode MS" pitchFamily="34" charset="-122"/>
              </a:rPr>
              <a:t>一</a:t>
            </a:r>
            <a:endParaRPr lang="en-US" altLang="zh-CN" b="1" dirty="0">
              <a:solidFill>
                <a:prstClr val="white"/>
              </a:solidFill>
              <a:ea typeface="微软雅黑" panose="020B0503020204020204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过渡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4152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anose="020B0503020204020204" pitchFamily="34" charset="-122"/>
                <a:cs typeface="Arial Unicode MS" pitchFamily="34" charset="-122"/>
              </a:rPr>
              <a:t>二</a:t>
            </a:r>
            <a:endParaRPr lang="en-US" altLang="zh-CN" b="1" dirty="0">
              <a:solidFill>
                <a:prstClr val="white"/>
              </a:solidFill>
              <a:ea typeface="微软雅黑" panose="020B0503020204020204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3"/>
          <p:cNvSpPr txBox="1"/>
          <p:nvPr userDrawn="1"/>
        </p:nvSpPr>
        <p:spPr>
          <a:xfrm>
            <a:off x="2280569" y="692254"/>
            <a:ext cx="31675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人事管理与人力资源管理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6305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anose="020B0503020204020204" pitchFamily="34" charset="-122"/>
                <a:cs typeface="Arial Unicode MS" pitchFamily="34" charset="-122"/>
              </a:rPr>
              <a:t>二</a:t>
            </a:r>
            <a:endParaRPr lang="en-US" altLang="zh-CN" b="1" dirty="0">
              <a:solidFill>
                <a:prstClr val="white"/>
              </a:solidFill>
              <a:ea typeface="微软雅黑" panose="020B0503020204020204" pitchFamily="34" charset="-122"/>
              <a:cs typeface="Arial Unicode MS" pitchFamily="34" charset="-122"/>
            </a:endParaRPr>
          </a:p>
          <a:p>
            <a:pPr algn="ctr"/>
            <a:r>
              <a:rPr lang="zh-CN" altLang="en-US" sz="1400" dirty="0">
                <a:solidFill>
                  <a:prstClr val="white"/>
                </a:solidFill>
                <a:ea typeface="微软雅黑" panose="020B0503020204020204" pitchFamily="34" charset="-122"/>
                <a:cs typeface="Arial Unicode MS" pitchFamily="34" charset="-122"/>
              </a:rPr>
              <a:t>正文</a:t>
            </a:r>
            <a:endParaRPr lang="en-US" altLang="zh-CN" sz="1400" dirty="0">
              <a:solidFill>
                <a:prstClr val="white"/>
              </a:solidFill>
              <a:ea typeface="微软雅黑" panose="020B0503020204020204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4152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anose="020B0503020204020204" pitchFamily="34" charset="-122"/>
                <a:cs typeface="Arial Unicode MS" pitchFamily="34" charset="-122"/>
              </a:rPr>
              <a:t>三</a:t>
            </a:r>
            <a:endParaRPr lang="en-US" altLang="zh-CN" b="1" dirty="0">
              <a:solidFill>
                <a:prstClr val="white"/>
              </a:solidFill>
              <a:ea typeface="微软雅黑" panose="020B0503020204020204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4152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anose="020B0503020204020204" pitchFamily="34" charset="-122"/>
                <a:cs typeface="Arial Unicode MS" pitchFamily="34" charset="-122"/>
              </a:rPr>
              <a:t>四</a:t>
            </a:r>
            <a:endParaRPr lang="en-US" altLang="zh-CN" b="1" dirty="0">
              <a:solidFill>
                <a:prstClr val="white"/>
              </a:solidFill>
              <a:ea typeface="微软雅黑" panose="020B0503020204020204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4152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anose="020B0503020204020204" pitchFamily="34" charset="-122"/>
                <a:cs typeface="Arial Unicode MS" pitchFamily="34" charset="-122"/>
              </a:rPr>
              <a:t>五</a:t>
            </a:r>
            <a:endParaRPr lang="en-US" altLang="zh-CN" b="1" dirty="0">
              <a:solidFill>
                <a:prstClr val="white"/>
              </a:solidFill>
              <a:ea typeface="微软雅黑" panose="020B0503020204020204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18"/>
          <p:cNvSpPr/>
          <p:nvPr userDrawn="1"/>
        </p:nvSpPr>
        <p:spPr>
          <a:xfrm rot="5400000">
            <a:off x="1226035" y="502221"/>
            <a:ext cx="741272" cy="1079839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 userDrawn="1"/>
        </p:nvSpPr>
        <p:spPr>
          <a:xfrm>
            <a:off x="1056752" y="0"/>
            <a:ext cx="1079839" cy="67150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22" name="直接连接符 21"/>
          <p:cNvCxnSpPr/>
          <p:nvPr userDrawn="1"/>
        </p:nvCxnSpPr>
        <p:spPr>
          <a:xfrm>
            <a:off x="2264807" y="692696"/>
            <a:ext cx="0" cy="36004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 userDrawn="1"/>
        </p:nvSpPr>
        <p:spPr>
          <a:xfrm>
            <a:off x="0" y="6265681"/>
            <a:ext cx="11397485" cy="432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 userDrawn="1"/>
        </p:nvSpPr>
        <p:spPr>
          <a:xfrm>
            <a:off x="11518379" y="6265681"/>
            <a:ext cx="673622" cy="432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TextBox 15"/>
          <p:cNvSpPr txBox="1"/>
          <p:nvPr userDrawn="1"/>
        </p:nvSpPr>
        <p:spPr>
          <a:xfrm>
            <a:off x="11646102" y="6312404"/>
            <a:ext cx="4250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mtClean="0">
                <a:solidFill>
                  <a:prstClr val="white"/>
                </a:solidFill>
              </a:rPr>
              <a:t>‹#›</a:t>
            </a:r>
            <a:endParaRPr lang="zh-CN" altLang="en-US" sz="16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tags" Target="../tags/tag2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32.xml"/><Relationship Id="rId1" Type="http://schemas.openxmlformats.org/officeDocument/2006/relationships/tags" Target="../tags/tag31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tags" Target="../tags/tag33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tags" Target="../tags/tag4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tags" Target="../tags/tag4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7" Type="http://schemas.openxmlformats.org/officeDocument/2006/relationships/slideLayout" Target="../slideLayouts/slideLayout13.xml"/><Relationship Id="rId16" Type="http://schemas.openxmlformats.org/officeDocument/2006/relationships/tags" Target="../tags/tag18.xml"/><Relationship Id="rId15" Type="http://schemas.openxmlformats.org/officeDocument/2006/relationships/tags" Target="../tags/tag17.xml"/><Relationship Id="rId14" Type="http://schemas.openxmlformats.org/officeDocument/2006/relationships/tags" Target="../tags/tag16.xml"/><Relationship Id="rId13" Type="http://schemas.openxmlformats.org/officeDocument/2006/relationships/tags" Target="../tags/tag15.xml"/><Relationship Id="rId12" Type="http://schemas.openxmlformats.org/officeDocument/2006/relationships/tags" Target="../tags/tag14.xml"/><Relationship Id="rId11" Type="http://schemas.openxmlformats.org/officeDocument/2006/relationships/tags" Target="../tags/tag13.xml"/><Relationship Id="rId10" Type="http://schemas.openxmlformats.org/officeDocument/2006/relationships/tags" Target="../tags/tag12.xml"/><Relationship Id="rId1" Type="http://schemas.openxmlformats.org/officeDocument/2006/relationships/tags" Target="../tags/tag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9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51.xml"/><Relationship Id="rId1" Type="http://schemas.openxmlformats.org/officeDocument/2006/relationships/tags" Target="../tags/tag50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53.xml"/><Relationship Id="rId1" Type="http://schemas.openxmlformats.org/officeDocument/2006/relationships/tags" Target="../tags/tag5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>
          <a:xfrm>
            <a:off x="2024063" y="2014220"/>
            <a:ext cx="8215313" cy="1753235"/>
          </a:xfrm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altLang="zh-CN" sz="54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学习任务2  顺序结构程序设计--银行利息计算程序</a:t>
            </a:r>
            <a:endParaRPr kumimoji="1" altLang="zh-CN" sz="5400" b="1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charset="-122"/>
              <a:cs typeface="+mj-cs"/>
            </a:endParaRPr>
          </a:p>
        </p:txBody>
      </p:sp>
      <p:sp>
        <p:nvSpPr>
          <p:cNvPr id="215043" name="Rectangle 3"/>
          <p:cNvSpPr>
            <a:spLocks noGrp="1" noChangeArrowheads="1"/>
          </p:cNvSpPr>
          <p:nvPr>
            <p:ph idx="1"/>
            <p:custDataLst>
              <p:tags r:id="rId1"/>
            </p:custDataLst>
          </p:nvPr>
        </p:nvSpPr>
        <p:spPr>
          <a:xfrm>
            <a:off x="2879090" y="3928110"/>
            <a:ext cx="6505575" cy="1245235"/>
          </a:xfrm>
        </p:spPr>
        <p:txBody>
          <a:bodyPr vert="horz" wrap="square" lIns="91440" tIns="45720" rIns="91440" bIns="45720" numCol="1" anchor="t" anchorCtr="0" compatLnSpc="1"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思政育人主题：职业素养，行为合规</a:t>
            </a:r>
            <a:r>
              <a:rPr lang="en-US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kumimoji="1" lang="zh-CN" altLang="en-US" sz="36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blinds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4545" y="428625"/>
            <a:ext cx="5193030" cy="60007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其一般形式为：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a E n（a为十进制数，n为十进制整数）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其值为 a*10n。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如：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2.1E5 (等于2.1*105)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3.7E-2 (等于3.7*10-2)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0.5E7 (等于0.5*107)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-2.8E-2 (等于-2.8*10-2)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以下不是合法的实数：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345 (无小数点)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E7 (阶码标志E之前无数字)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-5 (无阶码标志)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53.-E3 (负号位置不对)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2.7E  (无阶码)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标准Ｃ允许浮点数使用后缀。后缀为“f”或“F”即表示该数为浮点数。如356f和351.是等价的。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7414895" y="2275205"/>
            <a:ext cx="3152775" cy="230695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【例2.2】说明了这种情况。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main(){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 printf("%f\n ",351.);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 printf("%f\n ",356);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 printf("%f\n ",356f);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}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600075" y="360680"/>
            <a:ext cx="5747385" cy="612902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6867525" y="1674495"/>
            <a:ext cx="3835400" cy="3226435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35965" y="613410"/>
            <a:ext cx="10877550" cy="56311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4．字符串常量</a:t>
            </a:r>
            <a:endParaRPr lang="zh-CN" altLang="en-US" sz="16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字符串常量是由一对双引号括起的字符序列。例如： "CHINA" ， “C program” ， "$12.5" 等都是合法的字符串常量。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字符串常量和字符常量是不同的量。它们之间主要有以下区别：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字符常量由单引号括起来，字符串常量由双引号括起来。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字符常量只能是单个字符，字符串常量则可以含一个或多个字符。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可以把一个字符常量赋予一个字符变量，但不能把一个字符串常量赋予一个字符变量。在Ｃ语言中没有相应的字符串变量。这是与BASIC 语言不同的。但是可以用一个字符数组来存放一个字符串常量。在数组一章内予以介绍。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字符常量占一个字节的内存空间。字符串常量占的内存字节数等于字符串中字节数加1。增加的一个字节中存放字符"\0" (ASCII码为0)。这是字符串结束的标志。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83285" y="664210"/>
            <a:ext cx="5738495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例如：字符串 "C program" 在内存中所占的字节为：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3741103" y="1886585"/>
          <a:ext cx="4708525" cy="0"/>
        </p:xfrm>
        <a:graphic>
          <a:graphicData uri="http://schemas.openxmlformats.org/drawingml/2006/table">
            <a:tbl>
              <a:tblPr/>
              <a:tblGrid>
                <a:gridCol w="504825"/>
                <a:gridCol w="157163"/>
                <a:gridCol w="450850"/>
                <a:gridCol w="447675"/>
                <a:gridCol w="469900"/>
                <a:gridCol w="469900"/>
                <a:gridCol w="447675"/>
                <a:gridCol w="463550"/>
                <a:gridCol w="508000"/>
                <a:gridCol w="788987"/>
              </a:tblGrid>
              <a:tr h="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0">
                          <a:latin typeface="Calibri" panose="020F0502020204030204" charset="0"/>
                          <a:cs typeface="Calibri" panose="020F0502020204030204" charset="0"/>
                        </a:rPr>
                        <a:t>C</a:t>
                      </a:r>
                      <a:endParaRPr lang="en-US" altLang="en-US" sz="28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28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0">
                          <a:latin typeface="Calibri" panose="020F0502020204030204" charset="0"/>
                          <a:cs typeface="Calibri" panose="020F0502020204030204" charset="0"/>
                        </a:rPr>
                        <a:t>p</a:t>
                      </a:r>
                      <a:endParaRPr lang="en-US" altLang="en-US" sz="28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0">
                          <a:latin typeface="Calibri" panose="020F0502020204030204" charset="0"/>
                          <a:cs typeface="Calibri" panose="020F0502020204030204" charset="0"/>
                        </a:rPr>
                        <a:t>r</a:t>
                      </a:r>
                      <a:endParaRPr lang="en-US" altLang="en-US" sz="28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0">
                          <a:latin typeface="Calibri" panose="020F0502020204030204" charset="0"/>
                          <a:cs typeface="Calibri" panose="020F0502020204030204" charset="0"/>
                        </a:rPr>
                        <a:t>o</a:t>
                      </a:r>
                      <a:endParaRPr lang="en-US" altLang="en-US" sz="28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0">
                          <a:latin typeface="Calibri" panose="020F0502020204030204" charset="0"/>
                          <a:cs typeface="Calibri" panose="020F0502020204030204" charset="0"/>
                        </a:rPr>
                        <a:t>g</a:t>
                      </a:r>
                      <a:endParaRPr lang="en-US" altLang="en-US" sz="28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0">
                          <a:latin typeface="Calibri" panose="020F0502020204030204" charset="0"/>
                          <a:cs typeface="Calibri" panose="020F0502020204030204" charset="0"/>
                        </a:rPr>
                        <a:t>r</a:t>
                      </a:r>
                      <a:endParaRPr lang="en-US" altLang="en-US" sz="28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0">
                          <a:latin typeface="Calibri" panose="020F0502020204030204" charset="0"/>
                          <a:cs typeface="Calibri" panose="020F0502020204030204" charset="0"/>
                        </a:rPr>
                        <a:t>a</a:t>
                      </a:r>
                      <a:endParaRPr lang="en-US" altLang="en-US" sz="28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0">
                          <a:latin typeface="Calibri" panose="020F0502020204030204" charset="0"/>
                          <a:cs typeface="Calibri" panose="020F0502020204030204" charset="0"/>
                        </a:rPr>
                        <a:t>m</a:t>
                      </a:r>
                      <a:endParaRPr lang="en-US" altLang="en-US" sz="28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0">
                          <a:latin typeface="Calibri" panose="020F0502020204030204" charset="0"/>
                          <a:cs typeface="Calibri" panose="020F0502020204030204" charset="0"/>
                        </a:rPr>
                        <a:t>  \0</a:t>
                      </a:r>
                      <a:endParaRPr lang="en-US" altLang="en-US" sz="28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883285" y="2580005"/>
            <a:ext cx="9151620" cy="107632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字符常量'a'和字符串常量"a"虽然都只有一个字符，但在内存中的情况是不同的。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'a'在内存中占一个字节，可表示为：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  <p:graphicFrame>
        <p:nvGraphicFramePr>
          <p:cNvPr id="5" name="表格 4"/>
          <p:cNvGraphicFramePr/>
          <p:nvPr/>
        </p:nvGraphicFramePr>
        <p:xfrm>
          <a:off x="5678170" y="3923030"/>
          <a:ext cx="463550" cy="0"/>
        </p:xfrm>
        <a:graphic>
          <a:graphicData uri="http://schemas.openxmlformats.org/drawingml/2006/table">
            <a:tbl>
              <a:tblPr/>
              <a:tblGrid>
                <a:gridCol w="463550"/>
              </a:tblGrid>
              <a:tr h="0"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2800" b="0">
                          <a:latin typeface="Calibri" panose="020F0502020204030204" charset="0"/>
                          <a:cs typeface="Calibri" panose="020F0502020204030204" charset="0"/>
                        </a:rPr>
                        <a:t> a</a:t>
                      </a:r>
                      <a:endParaRPr lang="en-US" sz="2800" b="0">
                        <a:latin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1010285" y="4489450"/>
            <a:ext cx="9151620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"a"在内存中占二个字节，可表示为：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  <p:graphicFrame>
        <p:nvGraphicFramePr>
          <p:cNvPr id="7" name="表格 6"/>
          <p:cNvGraphicFramePr/>
          <p:nvPr/>
        </p:nvGraphicFramePr>
        <p:xfrm>
          <a:off x="5313045" y="5514975"/>
          <a:ext cx="1193800" cy="0"/>
        </p:xfrm>
        <a:graphic>
          <a:graphicData uri="http://schemas.openxmlformats.org/drawingml/2006/table">
            <a:tbl>
              <a:tblPr/>
              <a:tblGrid>
                <a:gridCol w="463550"/>
                <a:gridCol w="730250"/>
              </a:tblGrid>
              <a:tr h="0"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2800" b="0">
                          <a:latin typeface="Calibri" panose="020F0502020204030204" charset="0"/>
                          <a:cs typeface="Calibri" panose="020F0502020204030204" charset="0"/>
                        </a:rPr>
                        <a:t> a</a:t>
                      </a:r>
                      <a:endParaRPr lang="en-US" sz="2800" b="0">
                        <a:latin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2800" b="0">
                          <a:latin typeface="Calibri" panose="020F0502020204030204" charset="0"/>
                          <a:cs typeface="Calibri" panose="020F0502020204030204" charset="0"/>
                        </a:rPr>
                        <a:t>  \0</a:t>
                      </a:r>
                      <a:endParaRPr lang="en-US" sz="2800" b="0">
                        <a:latin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099185" y="830580"/>
            <a:ext cx="9993630" cy="50158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2.2.2变量的声明及使用</a:t>
            </a:r>
            <a:endParaRPr lang="zh-CN" altLang="en-US" sz="16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对应常量，在程序运行过程中其值可以改变的量，称为变量。每个变量都应该有自己的变量名，即一个合法的标识符，如例2.1中的变量r和s。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和常量类似变量按照其类型分为整型变量、实型变量、字符变量等。实际上，变量就是内存中的系统按其类型分配的一段存储空间，给变量赋值就是将数值存入变量所对应的存储空间。要注意的是变量的作用范围，是从定义语句开始的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变量定义的一般形式为：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类型说明符  变量名标识符，变量名标识符，...；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27735" y="675005"/>
            <a:ext cx="5092065" cy="5507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例如：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   int a,b,c; (a,b,c为整型变量)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   long x,y; (x,y为长整型变量)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unsigned p,q; (p,q为无符号整型变量)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在书写变量定义时，应注意以下几点：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⑴允许在一个类型说明符后，定义多个相同类型的变量。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⑵各变量名之间用逗号间隔。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⑶类型说明符与变量名之间至少用一个空格间隔。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⑷最后一个变量名之后必须以“；”号结尾。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⑸变量定义必须放在变量使用之前。一般放在函数体的开头部分。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600075" y="360680"/>
            <a:ext cx="5747385" cy="612902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6625590" y="675005"/>
            <a:ext cx="5092065" cy="563118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1．变量在声明时需要表明自己的数据类型和变量名，也可以给该变量赋予初始值。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【例2.3】简单加法运算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mail()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{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int a=3;                  /*声明整型变量a,并赋予初始值为3*/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int b,c;                   /*声明整型变量b、c,无初始值*/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b=15;                 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c=a+b;                   /*调用变量a、b求和后将值赋予变量c*/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printf(“c=%d/n”,c)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}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程序运行结果如下：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c=18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6474460" y="360680"/>
            <a:ext cx="5325745" cy="612902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23595" y="1499870"/>
            <a:ext cx="10709910" cy="43999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在C语言中，整型常量有多种分类。按大小分为基本型（int）、短整型（short）、长整型（long）。一般来说在微型机中，基本型和短整型相同都是占用2个字节，声明变量的类型标识符为int 和short，而长整型占用4个字节，声明变量的类型标识符为long。在C语言中，int经常作为默认的数据类型出现。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按符号可以分为有符号型（signed）、无符号型（unsigned）。有无符号型是指该整型是否可以取负值，两者能表示的整型数的个数是相同的，不同处在于表示的整型数的范围不同。其声明变量的关键字分别是signed和unsigned。在这里有有符号型为默认值，没有unsigned关键字的作为有符号型的数据处理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以上两种分类可以互相叠加。如表2.1整型数据分类。（微型机中）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62025" y="671830"/>
            <a:ext cx="634365" cy="637540"/>
            <a:chOff x="1065" y="1058"/>
            <a:chExt cx="999" cy="1004"/>
          </a:xfrm>
        </p:grpSpPr>
        <p:sp>
          <p:nvSpPr>
            <p:cNvPr id="6" name="矩形 5"/>
            <p:cNvSpPr/>
            <p:nvPr>
              <p:custDataLst>
                <p:tags r:id="rId1"/>
              </p:custDataLst>
            </p:nvPr>
          </p:nvSpPr>
          <p:spPr>
            <a:xfrm>
              <a:off x="1065" y="1058"/>
              <a:ext cx="865" cy="89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>
              <p:custDataLst>
                <p:tags r:id="rId2"/>
              </p:custDataLst>
            </p:nvPr>
          </p:nvSpPr>
          <p:spPr>
            <a:xfrm>
              <a:off x="1632" y="1614"/>
              <a:ext cx="432" cy="448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1831283" y="780687"/>
            <a:ext cx="3066654" cy="46037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2.3 整型数据</a:t>
            </a:r>
            <a:endParaRPr lang="zh-CN" altLang="en-US" sz="24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790700" y="1108710"/>
          <a:ext cx="8610917" cy="34200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853690"/>
                <a:gridCol w="1553845"/>
                <a:gridCol w="4203382"/>
              </a:tblGrid>
              <a:tr h="6840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类型标识符</a:t>
                      </a:r>
                      <a:endParaRPr lang="en-US" altLang="en-US" sz="2000"/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占用字节数</a:t>
                      </a:r>
                      <a:endParaRPr lang="en-US" altLang="en-US" sz="2000"/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数值范围</a:t>
                      </a:r>
                      <a:endParaRPr lang="en-US" altLang="en-US" sz="2000"/>
                    </a:p>
                  </a:txBody>
                  <a:tcPr marL="68580" marR="68580" marT="0" marB="0" vert="horz" anchor="ctr" anchorCtr="0"/>
                </a:tc>
              </a:tr>
              <a:tr h="6840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[signed]short(int)</a:t>
                      </a:r>
                      <a:endParaRPr lang="en-US" altLang="en-US" sz="2000"/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2</a:t>
                      </a:r>
                      <a:endParaRPr lang="en-US" altLang="en-US" sz="2000"/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-32768~32767</a:t>
                      </a:r>
                      <a:endParaRPr lang="en-US" altLang="en-US" sz="2000"/>
                    </a:p>
                  </a:txBody>
                  <a:tcPr marL="68580" marR="68580" marT="0" marB="0" vert="horz" anchor="ctr" anchorCtr="0"/>
                </a:tc>
              </a:tr>
              <a:tr h="6840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[signed] long</a:t>
                      </a:r>
                      <a:endParaRPr lang="en-US" altLang="en-US" sz="2000"/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4</a:t>
                      </a:r>
                      <a:endParaRPr lang="en-US" altLang="en-US" sz="2000"/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-2147483648~2147483647</a:t>
                      </a:r>
                      <a:endParaRPr lang="en-US" altLang="en-US" sz="2000"/>
                    </a:p>
                  </a:txBody>
                  <a:tcPr marL="68580" marR="68580" marT="0" marB="0" vert="horz" anchor="ctr" anchorCtr="0"/>
                </a:tc>
              </a:tr>
              <a:tr h="6840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unsigned short(int)</a:t>
                      </a:r>
                      <a:endParaRPr lang="en-US" altLang="en-US" sz="2000"/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2</a:t>
                      </a:r>
                      <a:endParaRPr lang="en-US" altLang="en-US" sz="2000"/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0~65535</a:t>
                      </a:r>
                      <a:endParaRPr lang="en-US" altLang="en-US" sz="2000"/>
                    </a:p>
                  </a:txBody>
                  <a:tcPr marL="68580" marR="68580" marT="0" marB="0" vert="horz" anchor="ctr" anchorCtr="0"/>
                </a:tc>
              </a:tr>
              <a:tr h="6840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unsigned long</a:t>
                      </a:r>
                      <a:endParaRPr lang="en-US" altLang="en-US" sz="2000"/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4</a:t>
                      </a:r>
                      <a:endParaRPr lang="en-US" altLang="en-US" sz="2000"/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0~4294967295</a:t>
                      </a:r>
                      <a:endParaRPr lang="en-US" altLang="en-US" sz="2000"/>
                    </a:p>
                  </a:txBody>
                  <a:tcPr marL="68580" marR="68580" marT="0" marB="0" vert="horz" anchor="ctr" anchorCtr="0"/>
                </a:tc>
              </a:tr>
            </a:tbl>
          </a:graphicData>
        </a:graphic>
      </p:graphicFrame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4600575" y="5070475"/>
            <a:ext cx="299021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表2.1 整型数据分类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57225" y="428625"/>
            <a:ext cx="10877550" cy="1568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按进制可以分为十进制、八进制、十六进制。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十进制由常用数字的表示，而八进制是由0开头的数字表示，十六进制是以0x开头，由数字和字母a、b、c、d、e、f来表示。如表2.2 C语言三种进制。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2567623" y="2171065"/>
          <a:ext cx="7056000" cy="1872000"/>
        </p:xfrm>
        <a:graphic>
          <a:graphicData uri="http://schemas.openxmlformats.org/drawingml/2006/table">
            <a:tbl>
              <a:tblPr/>
              <a:tblGrid>
                <a:gridCol w="3528000"/>
                <a:gridCol w="3528000"/>
              </a:tblGrid>
              <a:tr h="4680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/>
                        <a:t>进制</a:t>
                      </a:r>
                      <a:endParaRPr lang="en-US" sz="2000" b="0"/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/>
                        <a:t>例</a:t>
                      </a:r>
                      <a:endParaRPr lang="en-US" sz="2000" b="0"/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80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/>
                        <a:t>十进制</a:t>
                      </a:r>
                      <a:endParaRPr lang="en-US" sz="2000" b="0"/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/>
                        <a:t>1、35、67892</a:t>
                      </a:r>
                      <a:endParaRPr lang="en-US" sz="2000" b="0"/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80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/>
                        <a:t>八进制</a:t>
                      </a:r>
                      <a:endParaRPr lang="en-US" sz="2000" b="0"/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/>
                        <a:t>011、0777</a:t>
                      </a:r>
                      <a:endParaRPr lang="en-US" sz="2000" b="0"/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80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/>
                        <a:t>十六进制</a:t>
                      </a:r>
                      <a:endParaRPr lang="en-US" sz="2000" b="0"/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/>
                        <a:t>0x1a2、0xff</a:t>
                      </a:r>
                      <a:endParaRPr lang="en-US" sz="2000" b="0"/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4600575" y="4210685"/>
            <a:ext cx="299021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表2.2 C语言三种进制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657225" y="4469765"/>
            <a:ext cx="10877550" cy="206121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整型变量的声明方法如下：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类型标识符 变量名；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int x;                   /*声明一个基本整型变量x*/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unsigned long y;          /*声明一个无符号的长整型变量y*/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57225" y="1309370"/>
            <a:ext cx="10877550" cy="25533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浮点型也称为实型，是指值为实数的量，在C语言中，实型的表示方式有两种：小数方式、指数方式。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小数方式就是用小数的方式表示实数，每个实数由整数部分、小数点、小数部分组成，例如 3.14、0.618等等。小数方式较为直观，编写程序中经常使用。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指数方式类似数学中的科学记数法，将实数分为数值部分和指数部分，两者中间用e或者E隔开。要注意的是实数部分必须有数字，指数部分必须是整数。如表2.3实型指数记数方式。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2568575" y="4095750"/>
          <a:ext cx="7016115" cy="1619750"/>
        </p:xfrm>
        <a:graphic>
          <a:graphicData uri="http://schemas.openxmlformats.org/drawingml/2006/table">
            <a:tbl>
              <a:tblPr/>
              <a:tblGrid>
                <a:gridCol w="3351530"/>
                <a:gridCol w="3664585"/>
              </a:tblGrid>
              <a:tr h="5400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/>
                        <a:t>小数方式</a:t>
                      </a:r>
                      <a:endParaRPr lang="en-US" sz="2000" b="0"/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/>
                        <a:t>指数方式</a:t>
                      </a:r>
                      <a:endParaRPr lang="en-US" sz="2000" b="0"/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00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/>
                        <a:t>3.14</a:t>
                      </a:r>
                      <a:endParaRPr lang="en-US" sz="2000" b="0"/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/>
                        <a:t>3.14e0 、0.314e1、314e-2</a:t>
                      </a:r>
                      <a:endParaRPr lang="en-US" sz="2000" b="0"/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975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/>
                        <a:t>0.618</a:t>
                      </a:r>
                      <a:endParaRPr lang="en-US" sz="2000" b="0"/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/>
                        <a:t>618e-3、0.0618e1</a:t>
                      </a:r>
                      <a:endParaRPr lang="en-US" sz="2000" b="0"/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4581525" y="5955665"/>
            <a:ext cx="299021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表2.3实型指数记数方式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62025" y="671830"/>
            <a:ext cx="634365" cy="637540"/>
            <a:chOff x="1065" y="1058"/>
            <a:chExt cx="999" cy="1004"/>
          </a:xfrm>
        </p:grpSpPr>
        <p:sp>
          <p:nvSpPr>
            <p:cNvPr id="3" name="矩形 2"/>
            <p:cNvSpPr/>
            <p:nvPr>
              <p:custDataLst>
                <p:tags r:id="rId3"/>
              </p:custDataLst>
            </p:nvPr>
          </p:nvSpPr>
          <p:spPr>
            <a:xfrm>
              <a:off x="1065" y="1058"/>
              <a:ext cx="865" cy="89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>
              <p:custDataLst>
                <p:tags r:id="rId4"/>
              </p:custDataLst>
            </p:nvPr>
          </p:nvSpPr>
          <p:spPr>
            <a:xfrm>
              <a:off x="1632" y="1614"/>
              <a:ext cx="432" cy="448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1831283" y="780687"/>
            <a:ext cx="3066654" cy="46037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2.4 浮点型数据</a:t>
            </a:r>
            <a:endParaRPr lang="zh-CN" altLang="en-US" sz="24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57225" y="428625"/>
            <a:ext cx="10877550" cy="1568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在表中3.14e0相当于3.14×100，0.314e1相当于0.314×101，314e-2相当于314×10-2，这三者的值都是3.14。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而实际上实型在计算机中存储的方式就是指数记数方式。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实型数据主要分为两种：单精度实型和双精度实型。并且只能用十进制的数制。如表2.4实型数据分类。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2860040" y="2223135"/>
          <a:ext cx="6471920" cy="1836000"/>
        </p:xfrm>
        <a:graphic>
          <a:graphicData uri="http://schemas.openxmlformats.org/drawingml/2006/table">
            <a:tbl>
              <a:tblPr/>
              <a:tblGrid>
                <a:gridCol w="1843405"/>
                <a:gridCol w="2436177"/>
                <a:gridCol w="2192338"/>
              </a:tblGrid>
              <a:tr h="612000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2000" b="0"/>
                        <a:t>类型标识符</a:t>
                      </a:r>
                      <a:endParaRPr lang="en-US" sz="2000" b="0"/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2000" b="0"/>
                        <a:t>占用字节数</a:t>
                      </a:r>
                      <a:endParaRPr lang="en-US" sz="2000" b="0"/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2000" b="0"/>
                        <a:t>数值范围</a:t>
                      </a:r>
                      <a:endParaRPr lang="en-US" sz="2000" b="0"/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2000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2000" b="0"/>
                        <a:t>float</a:t>
                      </a:r>
                      <a:endParaRPr lang="en-US" sz="2000" b="0"/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2000" b="0"/>
                        <a:t>4</a:t>
                      </a:r>
                      <a:endParaRPr lang="en-US" sz="2000" b="0"/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2000" b="0"/>
                        <a:t>7位有效数字</a:t>
                      </a:r>
                      <a:endParaRPr lang="en-US" sz="2000" b="0"/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2000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2000" b="0"/>
                        <a:t>double</a:t>
                      </a:r>
                      <a:endParaRPr lang="en-US" sz="2000" b="0"/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2000" b="0"/>
                        <a:t>8</a:t>
                      </a:r>
                      <a:endParaRPr lang="en-US" sz="2000" b="0"/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2000" b="0"/>
                        <a:t>17位有效数字</a:t>
                      </a:r>
                      <a:endParaRPr lang="en-US" sz="2000" b="0"/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4601210" y="4284980"/>
            <a:ext cx="299021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表2.4实型数据分类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657225" y="4483735"/>
            <a:ext cx="4159885" cy="206121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实型变量的声明包括类型标识符和变量名：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类型标识符 变量名；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float x;        /*声明单精度实型变量x*/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double y;      /*声明双精度实型变量y*/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0" y="0"/>
            <a:ext cx="12192000" cy="685863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</p:spPr>
        <p:txBody>
          <a:bodyPr wrap="square" rtlCol="0">
            <a:noAutofit/>
          </a:bodyPr>
          <a:p>
            <a:pPr algn="l">
              <a:buClrTx/>
              <a:buSzTx/>
              <a:buFontTx/>
            </a:pPr>
            <a:endParaRPr lang="zh-CN" altLang="en-US" sz="16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80030" y="1489075"/>
            <a:ext cx="785241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案例</a:t>
            </a:r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sz="24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成为一名合格的</a:t>
            </a:r>
            <a:r>
              <a:rPr lang="zh-CN" sz="24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软件开发人员</a:t>
            </a:r>
            <a:r>
              <a:rPr sz="24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，高尚的道德情操和优良的个人素质不可或缺。在做好知识</a:t>
            </a:r>
            <a:r>
              <a:rPr lang="zh-CN" sz="24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学习</a:t>
            </a:r>
            <a:r>
              <a:rPr sz="24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、技能训练和能力培养的同时，要不断提高个人思想素质，坚定理想信念。在</a:t>
            </a:r>
            <a:r>
              <a:rPr lang="zh-CN" sz="24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在学习</a:t>
            </a:r>
            <a:r>
              <a:rPr sz="24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C语言数据类型和运算符的基本语法规则的时候，应从编制程序要遵循语法规则，联系到学习、工作和生活同样需要遵守规则；</a:t>
            </a:r>
            <a:r>
              <a:rPr lang="zh-CN" sz="24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要</a:t>
            </a:r>
            <a:r>
              <a:rPr sz="24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明白“没有规矩，不成方圆”的道理，进一步牢固树立规则意识。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400"/>
          </a:p>
        </p:txBody>
      </p:sp>
    </p:spTree>
  </p:cSld>
  <p:clrMapOvr>
    <a:masterClrMapping/>
  </p:clrMapOvr>
  <p:transition spd="med">
    <p:blinds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16280" y="1546225"/>
            <a:ext cx="10877550" cy="4523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C语言程序中，字符型数据也是非常常用的一类数据类型。在内存中，字符以对应的ASCII代码值储存在一个字节之中。在程序中，字符用单引号来标记。如字符a在程序中应写成’a’。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说明:使用C语言字符应注意以下几点：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1．C语言程序是区分大小写的，因此’a’和’A’表示不同的字符，并且拥有不同的ASCII代码值。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2．因为每个字符的存储空间只有1个字节，所以单引号之间只能放一个字符，而’aa’是错误的，应该用字符串的方法去书写。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3．在C语言中空格也属于字符型数据，但书写的时候应该写成’  ’,而不是’’。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4．ASCII代码值表可以参看附录（）。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62025" y="671830"/>
            <a:ext cx="634365" cy="637540"/>
            <a:chOff x="1065" y="1058"/>
            <a:chExt cx="999" cy="1004"/>
          </a:xfrm>
        </p:grpSpPr>
        <p:sp>
          <p:nvSpPr>
            <p:cNvPr id="3" name="矩形 2"/>
            <p:cNvSpPr/>
            <p:nvPr>
              <p:custDataLst>
                <p:tags r:id="rId1"/>
              </p:custDataLst>
            </p:nvPr>
          </p:nvSpPr>
          <p:spPr>
            <a:xfrm>
              <a:off x="1065" y="1058"/>
              <a:ext cx="865" cy="89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>
              <p:custDataLst>
                <p:tags r:id="rId2"/>
              </p:custDataLst>
            </p:nvPr>
          </p:nvSpPr>
          <p:spPr>
            <a:xfrm>
              <a:off x="1632" y="1614"/>
              <a:ext cx="432" cy="448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1831283" y="780687"/>
            <a:ext cx="3066654" cy="46037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2.5 字符型数据</a:t>
            </a:r>
            <a:endParaRPr lang="zh-CN" altLang="en-US" sz="24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57225" y="1193800"/>
            <a:ext cx="10877550" cy="4030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在字符型数据当中，有一类比较特殊的字符，它们既不是数字与字母，也不是标点符号，而代表一些特殊的含义。如’\n’表示换行、’\\’表示字符\等等。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除此之外可以在反斜线之后添加一个八进制数来表示这个值作为ASCII代码值所对应的字符。如’\101’，八进制的101转换为十进制为65，作为ASCII代码值所对应的字符为’A’，所以’\101’就是’A’。在这里八进制数前面应加的0是省略的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同样，在反斜线之后添加一个十六进制数也可以表示字符。十六进制前面的0x也要省略一个0。例如：’\x41’相当于’\101’、 ’A’。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字符型变量的定义和整型、实型变量的定义一样，但关键字使用的是char。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02335" y="820420"/>
            <a:ext cx="10877550" cy="50158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【例2.4】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main()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{ 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char ch;            /*声明字符型变量ch*/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ch=’A’;              /*变量ch赋值为’A’*/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printf(“%d\n”,ch);     /*输出变量ch的ASCII代码值*/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}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程序运行结果如下：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65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而且字符型数据是可以进行运算的，运算中使用其对应的ASCII代码值进行运算。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4545" y="810895"/>
            <a:ext cx="10877550" cy="50158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例2.5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main()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{ 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char ch1,ch2;          /*声明字符型变量ch*/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ch1=’A’;              /*变量ch赋值为’a’*/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ch2=ch1+32;           /*变量ch1的ASCII代码值加上32再赋予变量ch2*/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printf(“%c is %d/n”,ch2,ch2);     /*输出变量ch的ASCII代码值*/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}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程序运行结果如下：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a is 97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85800" y="1506220"/>
            <a:ext cx="10945495" cy="4523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3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2.1.1基本的算术运算符</a:t>
            </a:r>
            <a:endParaRPr lang="zh-CN" altLang="en-US" sz="16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3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加法运算符“+”：加法运算符为双目运算符，即应有两个量参与加法运算。如a+b,4+8等。具有右结合性。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3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减法运算符“-”：减法运算符为双目运算符。但“-”也可作负值运算符，此时为单目运算，如-x,-5等具有左结合性。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3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乘法运算符“*”：双目运算，具有左结合性。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3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除法运算符“/”：双目运算具有左结合性。参与运算量均为整型时，结果也为整型，舍去小数。如果运算量中有一个是实型，则结果为双精度实型。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62025" y="671830"/>
            <a:ext cx="634365" cy="637540"/>
            <a:chOff x="1065" y="1058"/>
            <a:chExt cx="999" cy="1004"/>
          </a:xfrm>
        </p:grpSpPr>
        <p:sp>
          <p:nvSpPr>
            <p:cNvPr id="3" name="矩形 2"/>
            <p:cNvSpPr/>
            <p:nvPr>
              <p:custDataLst>
                <p:tags r:id="rId1"/>
              </p:custDataLst>
            </p:nvPr>
          </p:nvSpPr>
          <p:spPr>
            <a:xfrm>
              <a:off x="1065" y="1058"/>
              <a:ext cx="865" cy="89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>
              <p:custDataLst>
                <p:tags r:id="rId2"/>
              </p:custDataLst>
            </p:nvPr>
          </p:nvSpPr>
          <p:spPr>
            <a:xfrm>
              <a:off x="1632" y="1614"/>
              <a:ext cx="432" cy="448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1831283" y="780687"/>
            <a:ext cx="3066654" cy="46037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2.6 运算符和表达式</a:t>
            </a:r>
            <a:endParaRPr lang="zh-CN" altLang="en-US" sz="24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57225" y="921385"/>
            <a:ext cx="10877550" cy="50158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【例2.5】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main(){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 printf("\n\n%d,%d\n",20/7,-20/7);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 printf("%f,%f\n",20.0/7,-20.0/7);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}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本例中，20/7，-20/7的结果均为整型，小数全部舍去。而20.0/7和-20.0/7由于有实数参与运算，因此结果也为实型。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求余运算符(模运算符)“%”:双目运算，具有左结合性。要求参与运算的量均为整型。 求余运算的结果等于两数相除后的余数。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246245" y="1645285"/>
            <a:ext cx="3698875" cy="30460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【例2.6】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main(){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 printf("%d\n",100%3);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}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本例输出100除以3所得的余数1。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57225" y="428625"/>
            <a:ext cx="10877550" cy="58515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2.1.2算术表达式和运算符的优先级和结合性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表达式是由常量、变量、函数和运算符组合起来的式子。一个表达式有一个值及其类型， 它们等于计算表达式所得结果的值和类型。表达式求值按运算符的优先级和结合性规定的顺序进行。单个的常量、变量、函数可以看作是表达式的特例。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算术表达式是由算术运算符和括号连接起来的式子。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marL="285750" indent="-285750"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算术表达式：用算术运算符和括号将运算对象（也称操作数）连接起来的、符合C语法规则的式子。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以下是算术表达式的例子：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a+b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(a*2)／c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(x+r)*8-(a+b)／7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++I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sin(x)+sin(y)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(++i)-(j++)+(k--)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005840" y="762000"/>
            <a:ext cx="10180955" cy="50158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运算符的优先级：Ｃ语言中，运算符的运算优先级共分为15级。1级最高，15级最低。在表达式中，优先级较高的先于优先级较低的进行运算。而在一个运算量两侧的运算符优先级相同时，则按运算符的结合性所规定的结合方向处理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marL="285750" indent="-285750"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运算符的结合性：Ｃ语言中各运算符的结合性分为两种，即左结合性(自左至右)和右结合性(自右至左)。例如算术运算符的结合性是自左至右，即先左后右。如有表达式x-y+z则y应先与“-”号结合，执行x-y运算，然后再执行+z的运算。这种自左至右的结合方向就称为“左结合性”。而自右至左的结合方向称为“右结合性”。 最典型的右结合性运算符是赋值运算符。如x=y=z,由于“=”的右结合性，应先执行y=z再执行x=(y=z)运算。Ｃ语言运算符中有不少为右结合性，应注意区别，以避免理解错误。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35965" y="920750"/>
            <a:ext cx="10877550" cy="50158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自增、自减运算符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自增１，自减１运算符:自增1运算符记为“++”，其功能是使变量的值自增1。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自减1运算符记为“--”，其功能是使变量值自减1。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自增1，自减1运算符均为单目运算，都具有右结合性。可有以下几种形式：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	++i    i自增1后再参与其它运算。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	--i    i自减1后再参与其它运算。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	i++    i参与运算后，i的值再自增1。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	i--    i参与运算后，i的值再自减1。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在理解和使用上容易出错的是i++和i--。 特别是当它们出在较复杂的表达式或语句中时，常常难于弄清，因此应仔细分析。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322070" y="3193415"/>
            <a:ext cx="384556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C语言的数据类型主要有：（如图2.1）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31283" y="780687"/>
            <a:ext cx="3066654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2.1 基本数据类型</a:t>
            </a:r>
            <a:endParaRPr lang="zh-CN" altLang="en-US" sz="24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60870" y="5924550"/>
            <a:ext cx="271653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图2.1 C语言的数据类型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62025" y="671830"/>
            <a:ext cx="634365" cy="637540"/>
            <a:chOff x="1065" y="1058"/>
            <a:chExt cx="999" cy="1004"/>
          </a:xfrm>
        </p:grpSpPr>
        <p:sp>
          <p:nvSpPr>
            <p:cNvPr id="6" name="矩形 5"/>
            <p:cNvSpPr/>
            <p:nvPr/>
          </p:nvSpPr>
          <p:spPr>
            <a:xfrm>
              <a:off x="1065" y="1058"/>
              <a:ext cx="865" cy="89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>
              <p:custDataLst>
                <p:tags r:id="rId1"/>
              </p:custDataLst>
            </p:nvPr>
          </p:nvSpPr>
          <p:spPr>
            <a:xfrm>
              <a:off x="1632" y="1614"/>
              <a:ext cx="432" cy="448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16" name="组合 16"/>
          <p:cNvGrpSpPr>
            <a:grpSpLocks noRot="1"/>
          </p:cNvGrpSpPr>
          <p:nvPr/>
        </p:nvGrpSpPr>
        <p:grpSpPr>
          <a:xfrm>
            <a:off x="6134100" y="1240790"/>
            <a:ext cx="5257800" cy="4457700"/>
            <a:chOff x="0" y="0"/>
            <a:chExt cx="7200" cy="6114"/>
          </a:xfrm>
        </p:grpSpPr>
        <p:sp>
          <p:nvSpPr>
            <p:cNvPr id="9" name="矩形 1"/>
            <p:cNvSpPr>
              <a:spLocks noChangeAspect="1" noTextEdit="1"/>
            </p:cNvSpPr>
            <p:nvPr>
              <p:custDataLst>
                <p:tags r:id="rId2"/>
              </p:custDataLst>
            </p:nvPr>
          </p:nvSpPr>
          <p:spPr>
            <a:xfrm>
              <a:off x="0" y="0"/>
              <a:ext cx="7200" cy="6114"/>
            </a:xfrm>
            <a:prstGeom prst="rect">
              <a:avLst/>
            </a:prstGeom>
            <a:noFill/>
            <a:ln>
              <a:noFill/>
            </a:ln>
          </p:spPr>
        </p:sp>
        <p:sp>
          <p:nvSpPr>
            <p:cNvPr id="10" name="左大括号 2"/>
            <p:cNvSpPr/>
            <p:nvPr>
              <p:custDataLst>
                <p:tags r:id="rId3"/>
              </p:custDataLst>
            </p:nvPr>
          </p:nvSpPr>
          <p:spPr>
            <a:xfrm>
              <a:off x="470" y="272"/>
              <a:ext cx="156" cy="5570"/>
            </a:xfrm>
            <a:prstGeom prst="leftBrace">
              <a:avLst>
                <a:gd name="adj1" fmla="val 297542"/>
                <a:gd name="adj2" fmla="val 50000"/>
              </a:avLst>
            </a:prstGeom>
            <a:noFill/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" name="文本框 3"/>
            <p:cNvSpPr txBox="1"/>
            <p:nvPr>
              <p:custDataLst>
                <p:tags r:id="rId4"/>
              </p:custDataLst>
            </p:nvPr>
          </p:nvSpPr>
          <p:spPr>
            <a:xfrm>
              <a:off x="939" y="679"/>
              <a:ext cx="1565" cy="408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upright="1"/>
            <a:lstStyle/>
            <a:p>
              <a:pPr algn="just"/>
              <a:r>
                <a:rPr lang="en-US" altLang="zh-CN" sz="1200" kern="100">
                  <a:latin typeface="Calibri" panose="020F0502020204030204"/>
                  <a:ea typeface="宋体" panose="02010600030101010101" pitchFamily="2" charset="-122"/>
                  <a:cs typeface="Times New Roman" panose="02020603050405020304"/>
                  <a:sym typeface="Times New Roman" panose="02020603050405020304"/>
                </a:rPr>
                <a:t>基本数据类型</a:t>
              </a:r>
              <a:endParaRPr lang="en-US" altLang="zh-CN" sz="12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endParaRPr>
            </a:p>
            <a:p>
              <a:pPr algn="just"/>
              <a:r>
                <a:rPr lang="en-US" altLang="zh-CN" sz="1200" kern="100">
                  <a:latin typeface="Calibri" panose="020F0502020204030204"/>
                  <a:ea typeface="宋体" panose="02010600030101010101" pitchFamily="2" charset="-122"/>
                  <a:cs typeface="Times New Roman" panose="02020603050405020304"/>
                  <a:sym typeface="Times New Roman" panose="02020603050405020304"/>
                </a:rPr>
                <a:t> </a:t>
              </a:r>
              <a:endParaRPr lang="en-US" altLang="zh-CN" sz="12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endParaRPr>
            </a:p>
          </p:txBody>
        </p:sp>
        <p:sp>
          <p:nvSpPr>
            <p:cNvPr id="12" name="文本框 4"/>
            <p:cNvSpPr txBox="1"/>
            <p:nvPr>
              <p:custDataLst>
                <p:tags r:id="rId5"/>
              </p:custDataLst>
            </p:nvPr>
          </p:nvSpPr>
          <p:spPr>
            <a:xfrm>
              <a:off x="939" y="2581"/>
              <a:ext cx="1565" cy="408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upright="1"/>
            <a:lstStyle/>
            <a:p>
              <a:pPr algn="just"/>
              <a:r>
                <a:rPr lang="en-US" altLang="zh-CN" sz="1200" kern="100">
                  <a:latin typeface="Calibri" panose="020F0502020204030204"/>
                  <a:ea typeface="宋体" panose="02010600030101010101" pitchFamily="2" charset="-122"/>
                  <a:cs typeface="Times New Roman" panose="02020603050405020304"/>
                  <a:sym typeface="Times New Roman" panose="02020603050405020304"/>
                </a:rPr>
                <a:t>构造类型</a:t>
              </a:r>
              <a:endParaRPr lang="en-US" altLang="zh-CN" sz="12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endParaRPr>
            </a:p>
          </p:txBody>
        </p:sp>
        <p:sp>
          <p:nvSpPr>
            <p:cNvPr id="13" name="文本框 5"/>
            <p:cNvSpPr txBox="1"/>
            <p:nvPr>
              <p:custDataLst>
                <p:tags r:id="rId6"/>
              </p:custDataLst>
            </p:nvPr>
          </p:nvSpPr>
          <p:spPr>
            <a:xfrm>
              <a:off x="939" y="4484"/>
              <a:ext cx="1565" cy="407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upright="1"/>
            <a:lstStyle/>
            <a:p>
              <a:pPr algn="just"/>
              <a:r>
                <a:rPr lang="en-US" altLang="zh-CN" sz="1200" kern="100">
                  <a:latin typeface="Calibri" panose="020F0502020204030204"/>
                  <a:ea typeface="宋体" panose="02010600030101010101" pitchFamily="2" charset="-122"/>
                  <a:cs typeface="Times New Roman" panose="02020603050405020304"/>
                  <a:sym typeface="Times New Roman" panose="02020603050405020304"/>
                </a:rPr>
                <a:t>指针类型</a:t>
              </a:r>
              <a:endParaRPr lang="en-US" altLang="zh-CN" sz="12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endParaRPr>
            </a:p>
          </p:txBody>
        </p:sp>
        <p:sp>
          <p:nvSpPr>
            <p:cNvPr id="14" name="文本框 6"/>
            <p:cNvSpPr txBox="1"/>
            <p:nvPr>
              <p:custDataLst>
                <p:tags r:id="rId7"/>
              </p:custDataLst>
            </p:nvPr>
          </p:nvSpPr>
          <p:spPr>
            <a:xfrm>
              <a:off x="939" y="5299"/>
              <a:ext cx="1565" cy="407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upright="1"/>
            <a:lstStyle/>
            <a:p>
              <a:pPr algn="just"/>
              <a:r>
                <a:rPr lang="en-US" altLang="zh-CN" sz="1200" kern="100">
                  <a:latin typeface="Calibri" panose="020F0502020204030204"/>
                  <a:ea typeface="宋体" panose="02010600030101010101" pitchFamily="2" charset="-122"/>
                  <a:cs typeface="Times New Roman" panose="02020603050405020304"/>
                  <a:sym typeface="Times New Roman" panose="02020603050405020304"/>
                </a:rPr>
                <a:t>空类型</a:t>
              </a:r>
              <a:endParaRPr lang="en-US" altLang="zh-CN" sz="12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endParaRPr>
            </a:p>
          </p:txBody>
        </p:sp>
        <p:sp>
          <p:nvSpPr>
            <p:cNvPr id="15" name="左大括号 7"/>
            <p:cNvSpPr/>
            <p:nvPr>
              <p:custDataLst>
                <p:tags r:id="rId8"/>
              </p:custDataLst>
            </p:nvPr>
          </p:nvSpPr>
          <p:spPr>
            <a:xfrm>
              <a:off x="2817" y="136"/>
              <a:ext cx="157" cy="1494"/>
            </a:xfrm>
            <a:prstGeom prst="leftBrace">
              <a:avLst>
                <a:gd name="adj1" fmla="val 79299"/>
                <a:gd name="adj2" fmla="val 50000"/>
              </a:avLst>
            </a:prstGeom>
            <a:noFill/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" name="文本框 8"/>
            <p:cNvSpPr txBox="1"/>
            <p:nvPr>
              <p:custDataLst>
                <p:tags r:id="rId9"/>
              </p:custDataLst>
            </p:nvPr>
          </p:nvSpPr>
          <p:spPr>
            <a:xfrm>
              <a:off x="3287" y="136"/>
              <a:ext cx="1565" cy="407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upright="1"/>
            <a:lstStyle/>
            <a:p>
              <a:pPr algn="just"/>
              <a:r>
                <a:rPr lang="en-US" altLang="zh-CN" sz="1200" kern="100">
                  <a:latin typeface="Calibri" panose="020F0502020204030204"/>
                  <a:ea typeface="宋体" panose="02010600030101010101" pitchFamily="2" charset="-122"/>
                  <a:cs typeface="Times New Roman" panose="02020603050405020304"/>
                  <a:sym typeface="Times New Roman" panose="02020603050405020304"/>
                </a:rPr>
                <a:t>整型</a:t>
              </a:r>
              <a:endParaRPr lang="en-US" altLang="zh-CN" sz="12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endParaRPr>
            </a:p>
          </p:txBody>
        </p:sp>
        <p:sp>
          <p:nvSpPr>
            <p:cNvPr id="18" name="文本框 9"/>
            <p:cNvSpPr txBox="1"/>
            <p:nvPr>
              <p:custDataLst>
                <p:tags r:id="rId10"/>
              </p:custDataLst>
            </p:nvPr>
          </p:nvSpPr>
          <p:spPr>
            <a:xfrm>
              <a:off x="3287" y="679"/>
              <a:ext cx="1565" cy="408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upright="1"/>
            <a:lstStyle/>
            <a:p>
              <a:pPr algn="just"/>
              <a:r>
                <a:rPr lang="en-US" altLang="zh-CN" sz="1200" kern="100">
                  <a:latin typeface="Calibri" panose="020F0502020204030204"/>
                  <a:ea typeface="宋体" panose="02010600030101010101" pitchFamily="2" charset="-122"/>
                  <a:cs typeface="Times New Roman" panose="02020603050405020304"/>
                  <a:sym typeface="Times New Roman" panose="02020603050405020304"/>
                </a:rPr>
                <a:t>实型</a:t>
              </a:r>
              <a:endParaRPr lang="en-US" altLang="zh-CN" sz="12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endParaRPr>
            </a:p>
          </p:txBody>
        </p:sp>
        <p:sp>
          <p:nvSpPr>
            <p:cNvPr id="19" name="文本框 10"/>
            <p:cNvSpPr txBox="1"/>
            <p:nvPr>
              <p:custDataLst>
                <p:tags r:id="rId11"/>
              </p:custDataLst>
            </p:nvPr>
          </p:nvSpPr>
          <p:spPr>
            <a:xfrm>
              <a:off x="3287" y="1223"/>
              <a:ext cx="1565" cy="407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upright="1"/>
            <a:lstStyle/>
            <a:p>
              <a:pPr algn="just"/>
              <a:r>
                <a:rPr lang="en-US" altLang="zh-CN" sz="1200" kern="100">
                  <a:latin typeface="Calibri" panose="020F0502020204030204"/>
                  <a:ea typeface="宋体" panose="02010600030101010101" pitchFamily="2" charset="-122"/>
                  <a:cs typeface="Times New Roman" panose="02020603050405020304"/>
                  <a:sym typeface="Times New Roman" panose="02020603050405020304"/>
                </a:rPr>
                <a:t>字符型</a:t>
              </a:r>
              <a:endParaRPr lang="en-US" altLang="zh-CN" sz="12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endParaRPr>
            </a:p>
          </p:txBody>
        </p:sp>
        <p:sp>
          <p:nvSpPr>
            <p:cNvPr id="20" name="左大括号 11"/>
            <p:cNvSpPr/>
            <p:nvPr>
              <p:custDataLst>
                <p:tags r:id="rId12"/>
              </p:custDataLst>
            </p:nvPr>
          </p:nvSpPr>
          <p:spPr>
            <a:xfrm>
              <a:off x="2817" y="1766"/>
              <a:ext cx="157" cy="2038"/>
            </a:xfrm>
            <a:prstGeom prst="leftBrace">
              <a:avLst>
                <a:gd name="adj1" fmla="val 108174"/>
                <a:gd name="adj2" fmla="val 50000"/>
              </a:avLst>
            </a:prstGeom>
            <a:noFill/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" name="文本框 12"/>
            <p:cNvSpPr txBox="1"/>
            <p:nvPr>
              <p:custDataLst>
                <p:tags r:id="rId13"/>
              </p:custDataLst>
            </p:nvPr>
          </p:nvSpPr>
          <p:spPr>
            <a:xfrm>
              <a:off x="3287" y="1766"/>
              <a:ext cx="1565" cy="408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upright="1"/>
            <a:lstStyle/>
            <a:p>
              <a:pPr algn="just"/>
              <a:r>
                <a:rPr lang="en-US" altLang="zh-CN" sz="1200" kern="100">
                  <a:latin typeface="Calibri" panose="020F0502020204030204"/>
                  <a:ea typeface="宋体" panose="02010600030101010101" pitchFamily="2" charset="-122"/>
                  <a:cs typeface="Times New Roman" panose="02020603050405020304"/>
                  <a:sym typeface="Times New Roman" panose="02020603050405020304"/>
                </a:rPr>
                <a:t>数组类型</a:t>
              </a:r>
              <a:endParaRPr lang="en-US" altLang="zh-CN" sz="12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endParaRPr>
            </a:p>
          </p:txBody>
        </p:sp>
        <p:sp>
          <p:nvSpPr>
            <p:cNvPr id="22" name="文本框 13"/>
            <p:cNvSpPr txBox="1"/>
            <p:nvPr>
              <p:custDataLst>
                <p:tags r:id="rId14"/>
              </p:custDataLst>
            </p:nvPr>
          </p:nvSpPr>
          <p:spPr>
            <a:xfrm>
              <a:off x="3287" y="2310"/>
              <a:ext cx="1565" cy="407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upright="1"/>
            <a:lstStyle/>
            <a:p>
              <a:pPr algn="just"/>
              <a:r>
                <a:rPr lang="en-US" altLang="zh-CN" sz="1200" kern="100">
                  <a:latin typeface="Calibri" panose="020F0502020204030204"/>
                  <a:ea typeface="宋体" panose="02010600030101010101" pitchFamily="2" charset="-122"/>
                  <a:cs typeface="Times New Roman" panose="02020603050405020304"/>
                  <a:sym typeface="Times New Roman" panose="02020603050405020304"/>
                </a:rPr>
                <a:t>结构体类型</a:t>
              </a:r>
              <a:endParaRPr lang="en-US" altLang="zh-CN" sz="12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endParaRPr>
            </a:p>
          </p:txBody>
        </p:sp>
        <p:sp>
          <p:nvSpPr>
            <p:cNvPr id="23" name="文本框 14"/>
            <p:cNvSpPr txBox="1"/>
            <p:nvPr>
              <p:custDataLst>
                <p:tags r:id="rId15"/>
              </p:custDataLst>
            </p:nvPr>
          </p:nvSpPr>
          <p:spPr>
            <a:xfrm>
              <a:off x="3287" y="2853"/>
              <a:ext cx="1565" cy="408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upright="1"/>
            <a:lstStyle/>
            <a:p>
              <a:pPr algn="just"/>
              <a:r>
                <a:rPr lang="en-US" altLang="zh-CN" sz="1200" kern="100">
                  <a:latin typeface="Calibri" panose="020F0502020204030204"/>
                  <a:ea typeface="宋体" panose="02010600030101010101" pitchFamily="2" charset="-122"/>
                  <a:cs typeface="Times New Roman" panose="02020603050405020304"/>
                  <a:sym typeface="Times New Roman" panose="02020603050405020304"/>
                </a:rPr>
                <a:t>共用体类型</a:t>
              </a:r>
              <a:endParaRPr lang="en-US" altLang="zh-CN" sz="12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endParaRPr>
            </a:p>
          </p:txBody>
        </p:sp>
        <p:sp>
          <p:nvSpPr>
            <p:cNvPr id="24" name="文本框 15"/>
            <p:cNvSpPr txBox="1"/>
            <p:nvPr>
              <p:custDataLst>
                <p:tags r:id="rId16"/>
              </p:custDataLst>
            </p:nvPr>
          </p:nvSpPr>
          <p:spPr>
            <a:xfrm>
              <a:off x="3287" y="3397"/>
              <a:ext cx="1565" cy="407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upright="1"/>
            <a:lstStyle/>
            <a:p>
              <a:pPr algn="just"/>
              <a:r>
                <a:rPr lang="en-US" altLang="zh-CN" sz="1200" kern="100">
                  <a:latin typeface="Calibri" panose="020F0502020204030204"/>
                  <a:ea typeface="宋体" panose="02010600030101010101" pitchFamily="2" charset="-122"/>
                  <a:cs typeface="Times New Roman" panose="02020603050405020304"/>
                  <a:sym typeface="Times New Roman" panose="02020603050405020304"/>
                </a:rPr>
                <a:t>枚举类型</a:t>
              </a:r>
              <a:endParaRPr lang="en-US" altLang="zh-CN" sz="12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57225" y="323850"/>
            <a:ext cx="10877550" cy="60007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【例2.7】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main(){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 int i=8;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 printf("%d\n",++i);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 printf("%d\n",--i);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 printf("%d\n",i++);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 printf("%d\n",i--);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 printf("%d\n",-i++);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 printf("%d\n",-i--);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}  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i的初值为8，第2行i加1后输出故为9；第3行减1后输出故为8；第4行输出i为8之后再加1(为9)；第5行输出i为9之后再减1(为8) ；第6行输出-8之后再加1(为9)，第7行输出-9之后再减1(为8)。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57225" y="428625"/>
            <a:ext cx="10877550" cy="5507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【例2.8】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main(){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 int i=5,j=5,p,q;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 p=(i++)+(i++)+(i++);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 q=(++j)+(++j)+(++j);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 printf("%d,%d,%d,%d",p,q,i,j);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}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 这个程序中，对P=(i++)+(i++)+(i++)应理解为三个i相加，故P值为15。然后i再自增1三次相当于加3故i的最后值为8。而对于q 的值则不然，q=(++j)+(++j)+(++j)应理解为q先自增1，再参与运算，由于q自增1三次后值为8，三个8相加的和为24，j的最后值仍为8。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57225" y="428625"/>
            <a:ext cx="10877550" cy="60007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2.1.3赋值运算符和赋值表达式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赋值运算符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简单赋值运算符和表达式:简单赋值运算符记为“=”。由“= ”连接的式子称为赋值表达式。其一般形式为：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变量=表达式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例如：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   x=a+b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   w=sin(a)+sin(b)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y=i+++--j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赋值表达式的功能是计算表达式的值再赋予左边的变量。赋值运算符具有右结合性。因此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   a=b=c=5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可理解为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       a=(b=(c=5))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57225" y="832485"/>
            <a:ext cx="10877550" cy="50158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在其它高级语言中，赋值构成了一个语句，称为赋值语句。 而在C中，把“=”定义为运算符，从而组成赋值表达式。 凡是表达式可以出现的地方均可出现赋值表达式。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例如，式子: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x=(a=5)+(b=8)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是合法的。它的意义是把5赋予a，8赋予b，再把a,b相加，和赋予x，故x应等于13。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在Ｃ语言中也可以组成赋值语句，按照Ｃ语言规定，任何表达式在其未尾加上分号就构成为语句。因此如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x=8;a=b=c=5；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说明：都是赋值语句，在前面各例中我们已大量使用过了。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054100" y="1036955"/>
            <a:ext cx="10083800" cy="43999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1．类型转换</a:t>
            </a:r>
            <a:endParaRPr lang="zh-CN" altLang="en-US" sz="16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如果赋值运算符两边的数据类型不相同，系统将自动进行类型转换，即把赋值号右边的类型换成左边的类型。具体规定如下：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①实型赋予整型，舍去小数部分。前面的例子已经说明了这种情况。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②整型赋予实型，数值不变，但将以浮点形式存放，即增加小数部分(小数部分的值为0)。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③字符型赋予整型，由于字符型为一个字节，而整型为二个字节，故将字符的ASCII码值放到整型量的低八位中，高八位为0。整型赋予字符型，只把低八位赋予字符量。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57225" y="428625"/>
            <a:ext cx="10877550" cy="5944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【例2.9】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main(){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 int a,b=322;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 float x,y=5.88;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 char c1='k',c2;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 a=y;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 x=b;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 a=c1;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 c2=b;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 printf("%d,%f,%d,%c",a,x,a,c2);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}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本例表明了上述赋值运算中类型转换的规则。a为整型，赋予实型量y值5.88后只取整数8。x为实型，赋予整型量b值322， 后增加了小数部分。字符型量c1赋予a变为整型，整型量b赋予c2 后取其低八位成为字符型(b的低八位为01000010，即十进制66，按ASCII码对应于字符B)。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57225" y="542925"/>
            <a:ext cx="10877550" cy="5507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2．复合的赋值运算符</a:t>
            </a:r>
            <a:endParaRPr lang="zh-CN" altLang="en-US" sz="16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在赋值符“=”之前加上其它二目运算符可构成复合赋值符。如+=,-=,*=,／=,%=,&lt;&lt;=,&gt;&gt;=,&amp;=,^=,|=。 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构成复合赋值表达式的一般形式为：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变量  双目运算符=表达式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它等效于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变量=变量 运算符 表达式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例如：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   a+=5      等价于a=a+5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   x*=y+7    等价于x=x*(y+7)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   r%=p      等价于r=r%p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复合赋值符这种写法，对初学者可能不习惯，但十分有利于编译处理，能提高编译效率并产生质量较高的目标代码。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57225" y="428625"/>
            <a:ext cx="10877550" cy="60007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2.1.4逗号运算符和逗号表达式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在Ｃ语言中逗号“，”也是一种运算符，称为逗号运算符。 其功能是把两个表达式连接起来组成一个表达式， 称为逗号表达式。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其一般形式为：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表达式1，表达式2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其求值过程是分别求两个表达式的值，并以表达式2的值作为整个逗号表达式的值。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【例2.10】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main(){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 int a=2,b=4,c=6,x,y;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 y=(x=a+b),(b+c);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 printf("y=%d,x=%d",y,x);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}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57225" y="257175"/>
            <a:ext cx="10877550" cy="6247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本例中，y等于整个逗号表达式的值，也就是表达式2的值，x是第一个表达式的值。对于逗号表达式还要说明两点：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1．逗号表达式一般形式中的表达式1和表达式2 也可以又是逗号表达式。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例如：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	    表达式1，(表达式2，表达式3)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形成了嵌套情形。因此可以把逗号表达式扩展为以下形式：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	    表达式1，表达式2，…表达式n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整个逗号表达式的值等于表达式n的值。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2．程序中使用逗号表达式，通常是要分别求逗号表达式内各表达式的值，并不一定要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求整个逗号表达式的值。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并不是在所有出现逗号的地方都组成逗号表达式，如在变量说明中，函数参数表中逗号只是用作各变量之间的间隔符。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57225" y="428625"/>
            <a:ext cx="10877550" cy="58515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2.1.5关系运算符与逻辑运算符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关系运算符与逻辑运算符在C语言中控制程序运行顺序上起到非常重要的作用。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关系运算符：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1．&lt;   	小于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2．&lt;=  	小于或等于 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3．&gt;   	大于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4． &gt;=  	大于或等于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5． ==  	等于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1.!=  	不等于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逻辑运算符：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1． &amp;&amp;  	与运算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2．||  	或运算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3．!   	非运算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62025" y="1948180"/>
            <a:ext cx="10447020" cy="3784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常量和变量是程序进行处理的对象。对两者的学习，直接关系到数据的使用和后期程序设计的学习。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2.2.1常量的定义及使用</a:t>
            </a:r>
            <a:endParaRPr lang="zh-CN" altLang="en-US" sz="16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在C语言程序运行过程中，其值不能被改变的量，称为常量。常量可以根据类型的不同可以分为：整型常量、实型常量、字符常量等，整型常量又分为长整型、短整型和无符号整型，而整型常量和实型常量又统称为数值型常量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在C语言中，可以定义符号常量来代替频繁使用或者复杂的常量，符号常量在定义时并不需要说明常量的类型，只需要说明符号常量的标识符和常量值。在使用符号常量时，直接调用该常量的标识符即可。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31283" y="780687"/>
            <a:ext cx="3066654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2.2 常量和变量</a:t>
            </a:r>
            <a:endParaRPr lang="zh-CN" altLang="en-US" sz="24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62025" y="671830"/>
            <a:ext cx="634365" cy="637540"/>
            <a:chOff x="1065" y="1058"/>
            <a:chExt cx="999" cy="1004"/>
          </a:xfrm>
        </p:grpSpPr>
        <p:sp>
          <p:nvSpPr>
            <p:cNvPr id="6" name="矩形 5"/>
            <p:cNvSpPr/>
            <p:nvPr/>
          </p:nvSpPr>
          <p:spPr>
            <a:xfrm>
              <a:off x="1065" y="1058"/>
              <a:ext cx="865" cy="89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>
              <p:custDataLst>
                <p:tags r:id="rId1"/>
              </p:custDataLst>
            </p:nvPr>
          </p:nvSpPr>
          <p:spPr>
            <a:xfrm>
              <a:off x="1632" y="1614"/>
              <a:ext cx="432" cy="448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57225" y="428625"/>
            <a:ext cx="10877550" cy="1076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如同其他的运算符一样，关系运算符和逻辑运算符也都有优先级和结合律，他们精确的决定了这些运算符最后的结果。如图3．3 优先级和结合律。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489075" y="1814830"/>
          <a:ext cx="9067800" cy="3456000"/>
        </p:xfrm>
        <a:graphic>
          <a:graphicData uri="http://schemas.openxmlformats.org/drawingml/2006/table">
            <a:tbl>
              <a:tblPr/>
              <a:tblGrid>
                <a:gridCol w="6900545"/>
                <a:gridCol w="2167255"/>
              </a:tblGrid>
              <a:tr h="432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运算符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结合律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2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正(+)、负(-)、自增(++)、自减(--)、逻辑非(!)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从右到左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2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乘(*)、除(/)、求余(%)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从左到右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2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加(+)、减(-)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从左到右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2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大于(&lt;)、大于等于(&lt;=)、小于(&gt;)、小于等于(&gt;=)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从左到右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2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等于(==)、不等于(!=)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从左到右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2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逻辑与(&amp;&amp;)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从左到右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2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逻辑或(||)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从左到右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4679950" y="5581015"/>
            <a:ext cx="299021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图3．3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优先级和结合律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57225" y="615315"/>
            <a:ext cx="10877550" cy="5507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1．关系运算符</a:t>
            </a:r>
            <a:endParaRPr lang="zh-CN" altLang="en-US" sz="16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关系运算符主要用于比较运算。包括大于(&gt;)、小于(&lt;)、等于(==)、 大于等于(&gt;=)、小于等于(&lt;=)和不等于(!=)六种。其格式为：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表达式1 关系运算符 表达式2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例如：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1&gt;2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a&lt;=b+2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关系运算表达式的结果只有两种结果：1（真）或者0（假）。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例如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1&gt;2 为0（假）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57225" y="565785"/>
            <a:ext cx="5365750" cy="5262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【例2.11】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main()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{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char c='k';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int i=1,j=2,k=3;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float x=3e+5,y=0.85;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printf("%d,%d\n",’a’+5&lt;c,-i-2*j&gt;=k+1);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printf("%d,%d\n",1&lt;j&lt;5,x-5.25&lt;=x+y);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printf("%d,%d\n",i+j+k==-2*j,k==j==i+5);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}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程序运行结果如下：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1，0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1，1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0，0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57225" y="428625"/>
            <a:ext cx="10877550" cy="60007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2．逻辑运算符</a:t>
            </a:r>
            <a:endParaRPr lang="zh-CN" altLang="en-US" sz="16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逻辑运算符用于逻辑运算。包括逻辑与(&amp;&amp;)、逻辑或(||)、逻辑非(!)三种。逻辑运算的值和关系运算相同也分为“真”和“假”两种，用“1”和“0 ”来表示。其求值规则如下：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(1)逻辑与运算(&amp;&amp;)：参与运算的两个量都为真时，结果才为真，否则为假。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例如：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1&lt;2 &amp;&amp; 3&gt;2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由于1&lt;2结果为1，3&gt;2的结果也为1，所以该逻辑与表达式的结果也为1。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(2)逻辑或运算(||)：参与运算的两个量只要有一个为真，结果就为真。 两个量都为假时，结果为假。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例如：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1&gt;0||1&gt;2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由于1&gt;0的结果为1，该逻辑或表达式的结果就为1。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(3)逻辑非运算(!)：参与运算量为真时，结果为假；参与运算量为假时，结果为真。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57225" y="152400"/>
            <a:ext cx="10877550" cy="6492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例如：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!(1&gt;0)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由于1&gt;0的结果为1，所以该逻辑非表达式的结果就为0。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虽然Ｃ编译在给出逻辑运算值时，以“1”代表“真”，“0 ”代表“假” 。但反过来在判断一个量是为“真”还是为“假”时，以“0”代表“假”，以非“0”的数值作为“真”。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例如：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由于5和3均为非“0”，因此5&amp;&amp;3的值为“真”，即为1。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又如：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5||0的值为“真”，即为1。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逻辑与(&amp;&amp;)、逻辑或(||)是双目运算符，其格式为：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表达式1 逻辑运算符 表达式2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而逻辑非(!)是单目运算符，其格式为：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逻辑运算符 表达式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57225" y="840740"/>
            <a:ext cx="10877550" cy="4523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例如：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1&amp;&amp;0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a||(b+c)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!(c+a)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在这里应为逻辑与(&amp;&amp;)、逻辑或(||)的优先级非常低，所以优先级高于它的其他运算符时经常可以省略括号()，但逻辑非(!)的优先级非常高，它后面的表达式中括号()就不能省略。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例如：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a||(b+c)  可以写为 a||b+c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但!(c+a) 就不能写成!c+a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55015" y="797560"/>
            <a:ext cx="10877550" cy="5262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【例2.12】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main()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{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char c='k';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inti=1,j=2,k=3;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floatx=3e+5,y=0.85;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printf("%d,%d\n",!x*!y,!!!x);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printf("%d,%d\n",x||i&amp;&amp;j-3,i&lt;j&amp;&amp;x&lt;y);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printf("%d,%d\n",i==5&amp;&amp;c&amp;&amp;(j=8),x+y||i+j+k);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}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程序运行结果如下：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0，0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1，0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0，1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57225" y="428625"/>
            <a:ext cx="10877550" cy="1568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2.1.6位运算符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C语言提供了六种位运算符，包括位与(&amp;)、位或(|)、位非(~)、位异或(^)、左移(&lt;&lt;)、右移(&gt;&gt;)。同其他运算符一样，位运算符也具有优先级和结合律。如图3．4优先级和结合律。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119823" y="2071370"/>
          <a:ext cx="6520815" cy="4320045"/>
        </p:xfrm>
        <a:graphic>
          <a:graphicData uri="http://schemas.openxmlformats.org/drawingml/2006/table">
            <a:tbl>
              <a:tblPr/>
              <a:tblGrid>
                <a:gridCol w="4893310"/>
                <a:gridCol w="1627505"/>
              </a:tblGrid>
              <a:tr h="3600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运算符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结合律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0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正(+)、负(-)、自增(++)、自减(--)、逻辑非(!)、按位求反(~)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从右到左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0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乘(*)、除(/)、求余(%)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从左到右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0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加(+)、减(-)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从左到右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0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左位移(&lt;&lt;)、右位移(&gt;&gt;)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从左到右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0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大于(&lt;)、大于等于(&lt;=)、小于(&gt;)、小于等于(&gt;=)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从左到右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0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等于(==)、不等于(!=)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从左到右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0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按位与(&amp;)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从左到右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0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按位异或(^)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从左到右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0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按位或(|)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从左到右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0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逻辑与(&amp;&amp;)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从左到右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0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逻辑或(||)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从左到右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8377555" y="3913505"/>
            <a:ext cx="299021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图3．</a:t>
            </a:r>
            <a:r>
              <a:rPr lang="en-US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4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优先级和结合律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57225" y="304800"/>
            <a:ext cx="10877550" cy="6294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1．位运算的概念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   位运算与以前所学到的运算不同，以前所学的运算最小也是以字节为单位的，而位运算则是以位(bit)为单元来进行处理的。这就是C语言可以完成一些低级语言的功能，编写一些系统程序，这是其他高级语言所不具备的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2．位运算符的使用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(1)按位与运算符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按位与运算符( &amp; )是双目运算符。其功能是参与运算的两数各对应的二进位相与。只有对应的两个二进位均为1时，结果位才为1，否则为0。参与运算的数以二进制形式参与运算。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例如：9&amp;5可写算式如下：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00001001        (9的二进制补码)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&amp; 00000101        (5的二进制补码)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00000001        (1的二进制补码)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可见9&amp;5=1。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按位与运算通常用来对某些位清0或保留某些位。例如把a 的高八位清 0 ，保留低八位，可作a&amp;255运算( 255 的二进制数为0000000011111111)。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57225" y="428625"/>
            <a:ext cx="10877550" cy="60007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【例2.13】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main()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{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int a=9,b=5,c;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c=a&amp;b;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printf("%d &amp; %d = %d\n",a,b,c);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}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程序运行结果如下：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9 &amp; 5 = 1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(2)按位或运算符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按位或运算符( | )是双目运算符。其功能是参与运算的两数各对应的二进位相或。只要对应的二个二进位有一个为1时，结果位就为1。参与运算的两个数均以补码出现。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57225" y="428625"/>
            <a:ext cx="10877550" cy="58515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【例2.1】求圆面积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#define PI 3.14159        /*定义符号常量PI，其值为3.14159*/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main()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{ 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float r,s: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r=3.0;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s=PI*r*r;                /*调用符号常量PI，进行运算*/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printf(“s=%f/n”,s);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}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程序运行结果如下：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s=25.274309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符号常量由#define来定义，并初始化该符号常量的值，在程序的编译阶段中，所有的符号常量都将被其对应的值代替。在使用#define时，必须以#号作为一行的开头，结尾不加;号。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45490" y="369570"/>
            <a:ext cx="3766820" cy="6294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例如：9|5可写算式如下：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00001001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| 00000101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00001101       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可见9|5=13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【例2.14】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main()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{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int a=9,b=5,c;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c=a|b;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printf("%d | %d = %d\n",a,b,c);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}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程序运行结果如下：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9 | 5 = 13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57225" y="304800"/>
            <a:ext cx="10877550" cy="63696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(3)按位异或运算符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按位异或运算符( ^ )是双目运算符。其功能是参与运算的两数各对应的二进位相异或，当两对应的二进位相异时，结果为1。参与运算数仍以补码出现。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例如9^5可写成算式如下：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00001001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^ 00000101 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00001100      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可见9^5=12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【例2.15】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main()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{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int a=9;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a=a^5;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printf("9 ^ 5 = %d\n",a);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}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程序运行结果如下：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9 ^ 5 = 12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57225" y="171450"/>
            <a:ext cx="10877550" cy="6492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3．求反运算符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求反运算符(～)为单目运算符，具有右结合性。其功能是对参与运算的数的各二进位按位求反。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例如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～9的运算为：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~  (0000000000001001)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1111111111110110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4．左移运算符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左移运算符（&lt;&lt;）是双目运算符。其功能把（&lt;&lt;）左边的运算数的各二进位全部左移若干位，由“&lt;&lt;”右边的数指定移动的位数，高位丢弃，低位补0。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例如：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a&lt;&lt;4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指把a的各二进位向左移动4位。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如a=00000011(十进制3)，左移4位后为00110000(十进制48)。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57225" y="919480"/>
            <a:ext cx="10877550" cy="4523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5．右移运算符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右移运算符（&gt;&gt;）是双目运算符。其功能是把（&gt;&gt;）左边的运算数的各二进位全部右移若干位，（&gt;&gt;）右边的数指定移动的位数。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例如：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设a=15，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a&gt;&gt;2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表示把000001111右移为00000011(十进制3)。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应该说明的是，对于有符号数，在右移时，符号位将随同移动。当为正数时，最高位补0，而为负数时，符号位为1，最高位是补0或是补1 取决于编译系统的规定。Turbo C和很多系统规定为补1。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324610" y="428625"/>
            <a:ext cx="5238750" cy="60007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【例2.16】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main()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{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int a=-8;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unsigned b=15;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a=a&gt;&gt;2;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b=b&gt;&gt;1;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printf("-8&gt;&gt;2 = %d\n15&gt;&gt;1 = %d\n",a,b);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}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程序运行结果如下：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-8&gt;&gt;2 = -2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15&gt;&gt;1 = 7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57225" y="428625"/>
            <a:ext cx="10877550" cy="56311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2.1.7条件运算符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在C语言中当遇到非常简单的条件语句的时候，经常可以使用条件运算符，不但使程序简洁，也提高了运行效率。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条件运算符( ? ： )是一个三目运算符，即有三个表达式作为运算对象。它的格式为：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表达式1？表达式2：表达式3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他首先计算表达式1的值，其值为真则表达式2的值就是该条件表达式的值，反之为假则表达式3的值为该条件表达式的值。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例如：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2&gt;1?a=2：a=1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2&gt;1的值为真，所以该条件表达式的值为2。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75335" y="840105"/>
            <a:ext cx="10877550" cy="50158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【例2.17】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main()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{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int a,b,max;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a=1;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b=5;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printf("max=%d",a&gt;b?a：b);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}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程序运行结果如下：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max=5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57225" y="1593850"/>
            <a:ext cx="10877550" cy="43999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在程序中经常会遇到不同类型的数据进行运算，例如5*4.5。如果一个运算符两侧的数据类型不同，则先自动进行类型转换，使二者成为同一类型，再进行运算。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在C语言中，自动类型转换遵循以下规则：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1．若参与运算量的类型不同，则先转换成同一类型，然后进行运算。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2．转换按数据长度增加的方向进行，以保证精度不降低。如int型和long型运算时，先把int量转成long型后再进行运算。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(1)若两种类型的字节数不同，转换成字节数高的类型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(2)若两种类型的字节数相同，且一种有符号，一种无符号，则转换成无符号类型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62025" y="671830"/>
            <a:ext cx="634365" cy="637540"/>
            <a:chOff x="1065" y="1058"/>
            <a:chExt cx="999" cy="1004"/>
          </a:xfrm>
        </p:grpSpPr>
        <p:sp>
          <p:nvSpPr>
            <p:cNvPr id="3" name="矩形 2"/>
            <p:cNvSpPr/>
            <p:nvPr>
              <p:custDataLst>
                <p:tags r:id="rId1"/>
              </p:custDataLst>
            </p:nvPr>
          </p:nvSpPr>
          <p:spPr>
            <a:xfrm>
              <a:off x="1065" y="1058"/>
              <a:ext cx="865" cy="89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>
              <p:custDataLst>
                <p:tags r:id="rId2"/>
              </p:custDataLst>
            </p:nvPr>
          </p:nvSpPr>
          <p:spPr>
            <a:xfrm>
              <a:off x="1632" y="1614"/>
              <a:ext cx="432" cy="448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1831283" y="780687"/>
            <a:ext cx="3066654" cy="46037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2.7 数据类型的转换</a:t>
            </a:r>
            <a:endParaRPr lang="zh-CN" altLang="en-US" sz="24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57225" y="675005"/>
            <a:ext cx="10877550" cy="5507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3．所有的浮点运算都是以双精度进行的，即使仅含float单精度量运算的表达式，也要先转换成double型，再作运算。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4．char型和short型参与运算时，必须先转换成int型。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5．在赋值运算中，赋值号两边量的数据类型不同时，赋值号右边量的类型将转换为左边量的类型。如果右边量的数据类型长度比左边长时，将丢失一部分数据，这样会降低精度，丢失的部分按四舍五入向前舍入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强制类型转换运算符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其一般形式为：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   (类型说明符)  (表达式)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其功能是把表达式的运算结果强制转换成类型说明符所表示的类型。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例如：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   (float) a      把a转换为实型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   (int)(x+y)     把x+y的结果转换为整型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57225" y="675005"/>
            <a:ext cx="10877550" cy="5507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3．所有的浮点运算都是以双精度进行的，即使仅含float单精度量运算的表达式，也要先转换成double型，再作运算。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4．char型和short型参与运算时，必须先转换成int型。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5．在赋值运算中，赋值号两边量的数据类型不同时，赋值号右边量的类型将转换为左边量的类型。如果右边量的数据类型长度比左边长时，将丢失一部分数据，这样会降低精度，丢失的部分按四舍五入向前舍入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强制类型转换运算符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其一般形式为：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   (类型说明符)  (表达式)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其功能是把表达式的运算结果强制转换成类型说明符所表示的类型。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例如：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   (float) a      把a转换为实型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   (int)(x+y)     把x+y的结果转换为整型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57225" y="428625"/>
            <a:ext cx="10877550" cy="6294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1．整型常量的表示方法</a:t>
            </a:r>
            <a:endParaRPr lang="zh-CN" altLang="en-US" sz="16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整型常量就是整常数。在Ｃ语言中，使用的整常数有八进制、十六进制和十进制三种。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(1)十进制整常数：十进制整常数没有前缀。其数码为0～9。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以下各数是合法的十进制整常数：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237、-568、65535、1627；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以下各数不是合法的十进制整常数：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023 (不能有前导0)、23D (含有非十进制数码)。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在程序中是根据前缀来区分各种进制数的。因此在书写常数时不要把前缀弄错造成结果不正确。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(2)八进制整常数：八进制整常数必须以0开头，即以0作为八进制数的前缀。数码取值为0～7。八进制数通常是无符号数。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以下各数是合法的八进制数：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015(十进制为13)、0101(十进制为65)、0177777(十进制为65535)；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以下各数不是合法的八进制数：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256(无前缀0)、03A2(包含了非八进制数码)、-0127(出现了负号)。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57225" y="613410"/>
            <a:ext cx="10877550" cy="56311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(3)十六进制整常数：十六进制整常数的前缀为0X或0x。其数码取值为0~9，A~F或a~f。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以下各数是合法的十六进制整常数：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0X2A(十进制为42)、0XA0 (十进制为160)、0XFFFF (十进制为65535)；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以下各数不是合法的十六进制整常数：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5A (无前缀0X)、0X3H (含有非十六进制数码)。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(4)整型常数的后缀：在16位字长的机器上，基本整型的长度也为16位，因此表示的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数的范围也是有限定的。十进制无符号整常数的范围为0～65535，有符号数为-32768～+32767。八进制无符号数的表示范围为0～0177777。十六进制无符号数的表示范围为0X0～0XFFFF或0x0～0xFFFF。如果使用的数超过了上述范围，就必须用长整型数来表示。长整型数是用后缀“L”或“l”来表示的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57225" y="438150"/>
            <a:ext cx="10877550" cy="58515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例如：</a:t>
            </a:r>
            <a:endParaRPr lang="zh-CN" altLang="en-US" sz="16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十进制长整常数：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158L (十进制为158)、358000L (十进制为358000)；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八进制长整常数：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012L (十进制为10)、077L (十进制为63)、0200000L (十进制为65536)；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十六进制长整常数：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0X15L (十进制为21)、0XA5L (十进制为165)、0X10000L (十进制为65536)。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长整数158L和基本整常数158 在数值上并无区别。但对158L，因为是长整型量，Ｃ编译系统将为它分配4个字节存储空间。而对158，因为是基本整型，只分配2 个字节的存储空间。因此在运算和输出格式上要予以注意，避免出错。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无符号数也可用后缀表示，整型常数的无符号数的后缀为“U”或“u”。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例如：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358u,0x38Au,235Lu均为无符号数。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前缀，后缀可同时使用以表示各种类型的数。如0XA5Lu表示十六进制无符号长整数A5，其十进制为165。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57225" y="958215"/>
            <a:ext cx="10877550" cy="4523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2．实型常量的表示方法</a:t>
            </a:r>
            <a:endParaRPr lang="zh-CN" altLang="en-US" sz="16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实型也称为浮点型。实型常量也称为实数或者浮点数。在Ｃ语言中，实数只采用十进制。它有二种形式：十进制小数形式，指数形式。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(1)十进制数形式：由数码0~ 9和小数点组成。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例如：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0.0、25.0、5.789、0.13、5.0、300.、-264.8230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等均为合法的实数。注意，必须有小数点。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(2)指数形式：由十进制数，加阶码标志“e”或“E”以及阶码（只能为整数，可以带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符号）组成。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  <p:tag name="KSO_WM_UNIT_PLACING_PICTURE_USER_VIEWPORT" val="{&quot;height&quot;:10801,&quot;width&quot;:19200}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UNIT_TABLE_BEAUTIFY" val="smartTable{9486ec3b-7595-48b0-9060-6282d81dba2f}"/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UNIT_TABLE_BEAUTIFY" val="smartTable{64c1eab0-229d-46d4-b9b7-a4645a42af2c}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UNIT_TABLE_BEAUTIFY" val="smartTable{063be75e-70ca-4225-af4f-eecebdf4cbb7}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UNIT_TABLE_BEAUTIFY" val="smartTable{e420f3e5-69e1-4d11-8183-2ae0e9bb325c}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UNIT_TABLE_BEAUTIFY" val="smartTable{2a13932d-2cb8-4e5f-9236-1a0341841c1b}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UNIT_TABLE_BEAUTIFY" val="smartTable{a8538b79-a226-4698-ab3d-68b908952741}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COMMONDATA" val="eyJoZGlkIjoiNTFkOTIyMDY2YjE4NTIwODdhMjI4ZTBiNTExZWIyMjgifQ=="/>
  <p:tag name="KSO_WPP_MARK_KEY" val="063a8231-e8a8-42f7-9caa-349a52653992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自定义 3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0070C0"/>
      </a:accent1>
      <a:accent2>
        <a:srgbClr val="00B0F0"/>
      </a:accent2>
      <a:accent3>
        <a:srgbClr val="297FD5"/>
      </a:accent3>
      <a:accent4>
        <a:srgbClr val="00B050"/>
      </a:accent4>
      <a:accent5>
        <a:srgbClr val="92D050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淘PPT</Template>
  <TotalTime>0</TotalTime>
  <Words>13808</Words>
  <Application>WPS 演示</Application>
  <PresentationFormat>宽屏</PresentationFormat>
  <Paragraphs>811</Paragraphs>
  <Slides>59</Slides>
  <Notes>35</Notes>
  <HiddenSlides>5</HiddenSlides>
  <MMClips>1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59</vt:i4>
      </vt:variant>
    </vt:vector>
  </HeadingPairs>
  <TitlesOfParts>
    <vt:vector size="80" baseType="lpstr">
      <vt:lpstr>Arial</vt:lpstr>
      <vt:lpstr>宋体</vt:lpstr>
      <vt:lpstr>Wingdings</vt:lpstr>
      <vt:lpstr>微软雅黑</vt:lpstr>
      <vt:lpstr>Arial Unicode MS</vt:lpstr>
      <vt:lpstr>黑体</vt:lpstr>
      <vt:lpstr>华文新魏</vt:lpstr>
      <vt:lpstr>Calibri</vt:lpstr>
      <vt:lpstr>Arial Unicode MS</vt:lpstr>
      <vt:lpstr>Symbol</vt:lpstr>
      <vt:lpstr>Times New Roman</vt:lpstr>
      <vt:lpstr>Verdana</vt:lpstr>
      <vt:lpstr>楷体_GB2312</vt:lpstr>
      <vt:lpstr>新宋体</vt:lpstr>
      <vt:lpstr>Courier New</vt:lpstr>
      <vt:lpstr>Times New Roman</vt:lpstr>
      <vt:lpstr>Open Sans</vt:lpstr>
      <vt:lpstr>Segoe Print</vt:lpstr>
      <vt:lpstr>Calibri</vt:lpstr>
      <vt:lpstr>Wingdings</vt:lpstr>
      <vt:lpstr>1_Office 主题</vt:lpstr>
      <vt:lpstr>项目2：数据设计与数据运算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淘PPT模板</Company>
  <LinksUpToDate>false</LinksUpToDate>
  <SharedDoc>false</SharedDoc>
  <HyperlinksChanged>false</HyperlinksChanged>
  <AppVersion>14.0000</AppVersion>
  <Manager>淘PPT模板</Manager>
  <HyperlinkBase>淘PPT模板</HyperlinkBase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淘PPT模板</dc:title>
  <dc:creator>tppt.taobao.com</dc:creator>
  <cp:keywords>淘PPT模板</cp:keywords>
  <dc:description>tppt.taobao.com</dc:description>
  <dc:subject>淘PPT模板</dc:subject>
  <cp:category>淘PPT模板</cp:category>
  <cp:lastModifiedBy>郑茵</cp:lastModifiedBy>
  <cp:revision>54</cp:revision>
  <dcterms:created xsi:type="dcterms:W3CDTF">2015-10-15T01:42:00Z</dcterms:created>
  <dcterms:modified xsi:type="dcterms:W3CDTF">2023-08-22T10:52:52Z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76D56F1AFAC8476ABD291242CD67EFFC_13</vt:lpwstr>
  </property>
</Properties>
</file>