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91" r:id="rId4"/>
    <p:sldId id="292" r:id="rId5"/>
    <p:sldId id="258" r:id="rId6"/>
    <p:sldId id="259" r:id="rId7"/>
    <p:sldId id="260" r:id="rId8"/>
    <p:sldId id="261" r:id="rId9"/>
    <p:sldId id="262" r:id="rId10"/>
    <p:sldId id="263"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gs" Target="tags/tag64.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5402689-5640375.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s://wiki.mbalib.com/wiki/%E9%9B%86%E4%BD%93%E5%86%B3%E7%AD%96" TargetMode="External"/><Relationship Id="rId3" Type="http://schemas.openxmlformats.org/officeDocument/2006/relationships/hyperlink" Target="https://wiki.mbalib.com/wiki/%E4%B8%AA%E4%BA%BA%E5%86%B3%E7%AD%96" TargetMode="External"/><Relationship Id="rId2" Type="http://schemas.openxmlformats.org/officeDocument/2006/relationships/hyperlink" Target="http://baike.sogou.com/lemma/ShowInnerLink.htm?lemmaId=74017295" TargetMode="External"/><Relationship Id="rId1" Type="http://schemas.openxmlformats.org/officeDocument/2006/relationships/hyperlink" Target="http://baike.sogou.com/lemma/ShowInnerLink.htm?lemmaId=6484914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o.com/s?q=%E5%85%B1%E6%8C%AF%E6%B3%95&amp;ie=utf-8&amp;src=internal_wenda_recommend_text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iki.mbalib.com/wiki/%E5%86%B3%E7%AD%96"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91440" tIns="45720" rIns="91440" bIns="45720" anchor="ctr" anchorCtr="0"/>
          <a:p>
            <a:r>
              <a:rPr lang="zh-CN" altLang="zh-CN" dirty="0">
                <a:solidFill>
                  <a:srgbClr val="FF0000"/>
                </a:solidFill>
                <a:ea typeface="宋体" panose="02010600030101010101" pitchFamily="2" charset="-122"/>
              </a:rPr>
              <a:t>第五章 决 策 与 计 划</a:t>
            </a:r>
            <a:endParaRPr lang="zh-CN" altLang="en-US" dirty="0">
              <a:solidFill>
                <a:srgbClr val="FF0000"/>
              </a:solidFill>
              <a:ea typeface="宋体" panose="02010600030101010101" pitchFamily="2" charset="-122"/>
            </a:endParaRPr>
          </a:p>
        </p:txBody>
      </p:sp>
      <p:sp>
        <p:nvSpPr>
          <p:cNvPr id="46083" name="内容占位符 2"/>
          <p:cNvSpPr>
            <a:spLocks noGrp="1"/>
          </p:cNvSpPr>
          <p:nvPr>
            <p:ph idx="1"/>
          </p:nvPr>
        </p:nvSpPr>
        <p:spPr/>
        <p:txBody>
          <a:bodyPr vert="horz" wrap="square" lIns="91440" tIns="45720" rIns="91440" bIns="45720" anchor="t" anchorCtr="0">
            <a:normAutofit lnSpcReduction="10000"/>
          </a:bodyPr>
          <a:p>
            <a:pPr>
              <a:lnSpc>
                <a:spcPct val="150000"/>
              </a:lnSpc>
            </a:pPr>
            <a:r>
              <a:rPr lang="zh-CN" altLang="zh-CN" sz="1800" b="0" dirty="0">
                <a:ea typeface="宋体" panose="02010600030101010101" pitchFamily="2" charset="-122"/>
              </a:rPr>
              <a:t>【管理名言】</a:t>
            </a:r>
            <a:endParaRPr lang="zh-CN" altLang="zh-CN" sz="1800" b="0" dirty="0">
              <a:ea typeface="宋体" panose="02010600030101010101" pitchFamily="2" charset="-122"/>
            </a:endParaRPr>
          </a:p>
          <a:p>
            <a:pPr>
              <a:lnSpc>
                <a:spcPct val="150000"/>
              </a:lnSpc>
            </a:pPr>
            <a:r>
              <a:rPr lang="zh-CN" altLang="zh-CN" sz="1800" b="0" dirty="0">
                <a:ea typeface="宋体" panose="02010600030101010101" pitchFamily="2" charset="-122"/>
              </a:rPr>
              <a:t>凡事预则立，不预则废——《</a:t>
            </a:r>
            <a:r>
              <a:rPr lang="en-US" altLang="zh-CN" sz="1800" b="0" dirty="0">
                <a:ea typeface="宋体" panose="02010600030101010101" pitchFamily="2" charset="-122"/>
                <a:hlinkClick r:id="rId1"/>
              </a:rPr>
              <a:t>礼记</a:t>
            </a:r>
            <a:r>
              <a:rPr lang="zh-CN" altLang="zh-CN" sz="1800" b="0" dirty="0">
                <a:ea typeface="宋体" panose="02010600030101010101" pitchFamily="2" charset="-122"/>
              </a:rPr>
              <a:t>·中庸》</a:t>
            </a:r>
            <a:endParaRPr lang="zh-CN" altLang="zh-CN" sz="1800" b="0" dirty="0">
              <a:ea typeface="宋体" panose="02010600030101010101" pitchFamily="2" charset="-122"/>
            </a:endParaRPr>
          </a:p>
          <a:p>
            <a:pPr>
              <a:lnSpc>
                <a:spcPct val="150000"/>
              </a:lnSpc>
            </a:pPr>
            <a:r>
              <a:rPr lang="en-US" altLang="zh-CN" sz="1800" b="0" dirty="0">
                <a:ea typeface="宋体" panose="02010600030101010101" pitchFamily="2" charset="-122"/>
              </a:rPr>
              <a:t> </a:t>
            </a:r>
            <a:r>
              <a:rPr lang="zh-CN" altLang="zh-CN" sz="1800" b="0" dirty="0">
                <a:ea typeface="宋体" panose="02010600030101010101" pitchFamily="2" charset="-122"/>
              </a:rPr>
              <a:t>管理就是决策—西蒙</a:t>
            </a:r>
            <a:endParaRPr lang="zh-CN" altLang="zh-CN" sz="1800" b="0" dirty="0">
              <a:ea typeface="宋体" panose="02010600030101010101" pitchFamily="2" charset="-122"/>
            </a:endParaRPr>
          </a:p>
          <a:p>
            <a:pPr>
              <a:lnSpc>
                <a:spcPct val="150000"/>
              </a:lnSpc>
            </a:pPr>
            <a:r>
              <a:rPr lang="en-US" altLang="zh-CN" sz="1800" b="0" dirty="0">
                <a:ea typeface="宋体" panose="02010600030101010101" pitchFamily="2" charset="-122"/>
              </a:rPr>
              <a:t> </a:t>
            </a:r>
            <a:r>
              <a:rPr lang="zh-CN" altLang="zh-CN" sz="1800" b="0" dirty="0">
                <a:ea typeface="宋体" panose="02010600030101010101" pitchFamily="2" charset="-122"/>
              </a:rPr>
              <a:t>做事没计划</a:t>
            </a:r>
            <a:r>
              <a:rPr lang="en-US" altLang="zh-CN" sz="1800" b="0" dirty="0">
                <a:ea typeface="宋体" panose="02010600030101010101" pitchFamily="2" charset="-122"/>
              </a:rPr>
              <a:t>,</a:t>
            </a:r>
            <a:r>
              <a:rPr lang="zh-CN" altLang="zh-CN" sz="1800" b="0" dirty="0">
                <a:ea typeface="宋体" panose="02010600030101010101" pitchFamily="2" charset="-122"/>
              </a:rPr>
              <a:t>盲人骑瞎马——谚语</a:t>
            </a:r>
            <a:endParaRPr lang="zh-CN" altLang="zh-CN" sz="1800" b="0" dirty="0">
              <a:ea typeface="宋体" panose="02010600030101010101" pitchFamily="2" charset="-122"/>
            </a:endParaRPr>
          </a:p>
          <a:p>
            <a:pPr>
              <a:lnSpc>
                <a:spcPct val="150000"/>
              </a:lnSpc>
            </a:pPr>
            <a:r>
              <a:rPr lang="zh-CN" altLang="zh-CN" sz="1800" b="0" dirty="0">
                <a:ea typeface="宋体" panose="02010600030101010101" pitchFamily="2" charset="-122"/>
              </a:rPr>
              <a:t>【本章介绍】</a:t>
            </a:r>
            <a:endParaRPr lang="zh-CN" altLang="zh-CN" sz="1800" b="0" dirty="0">
              <a:ea typeface="宋体" panose="02010600030101010101" pitchFamily="2" charset="-122"/>
            </a:endParaRPr>
          </a:p>
          <a:p>
            <a:pPr>
              <a:lnSpc>
                <a:spcPct val="150000"/>
              </a:lnSpc>
            </a:pPr>
            <a:r>
              <a:rPr lang="zh-CN" altLang="zh-CN" sz="1800" b="0" dirty="0">
                <a:ea typeface="宋体" panose="02010600030101010101" pitchFamily="2" charset="-122"/>
              </a:rPr>
              <a:t>组织在管理过程中，有了理想与目标，进行了调查研究，就要对组织发展进行预测，在正确的预测基础上进行决策，然后根据决策制定实施计划，从而实现组织目标。因此，预测、决策和计划也是管理过程的必不可少的环节，而且也是很重要的环节。本章主要介绍预测的概念、科学预测的方法，决策的基本含义、决策的类型、决策程序、决策方法等，介绍计划的基本概念、计划类型、名词与动词计划的概念与区别、计划的制定方法等内容。</a:t>
            </a:r>
            <a:endParaRPr lang="zh-CN" altLang="zh-CN" sz="1800" b="0" dirty="0">
              <a:ea typeface="宋体" panose="02010600030101010101" pitchFamily="2" charset="-122"/>
            </a:endParaRPr>
          </a:p>
          <a:p>
            <a:pPr>
              <a:lnSpc>
                <a:spcPct val="150000"/>
              </a:lnSpc>
            </a:pPr>
            <a:endParaRPr lang="zh-CN" altLang="en-US" sz="1800" b="0" dirty="0">
              <a:ea typeface="宋体" panose="02010600030101010101" pitchFamily="2" charset="-122"/>
            </a:endParaRPr>
          </a:p>
        </p:txBody>
      </p:sp>
      <p:sp>
        <p:nvSpPr>
          <p:cNvPr id="46084"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内容占位符 2"/>
          <p:cNvSpPr>
            <a:spLocks noGrp="1"/>
          </p:cNvSpPr>
          <p:nvPr>
            <p:ph idx="1"/>
          </p:nvPr>
        </p:nvSpPr>
        <p:spPr>
          <a:xfrm>
            <a:off x="434975" y="706755"/>
            <a:ext cx="11480800" cy="5924550"/>
          </a:xfrm>
        </p:spPr>
        <p:txBody>
          <a:bodyPr vert="horz" wrap="square" lIns="91440" tIns="45720" rIns="91440" bIns="45720" anchor="t" anchorCtr="0">
            <a:normAutofit lnSpcReduction="20000"/>
          </a:bodyPr>
          <a:p>
            <a:pPr>
              <a:lnSpc>
                <a:spcPct val="200000"/>
              </a:lnSpc>
            </a:pPr>
            <a:r>
              <a:rPr lang="zh-CN" altLang="zh-CN" sz="2400" b="0" dirty="0">
                <a:latin typeface="宋体" panose="02010600030101010101" pitchFamily="2" charset="-122"/>
                <a:ea typeface="宋体" panose="02010600030101010101" pitchFamily="2" charset="-122"/>
              </a:rPr>
              <a:t>人人都需要决策，人人都经历了决策，事事也需要决策（请举例说明）。</a:t>
            </a:r>
            <a:endParaRPr lang="zh-CN" altLang="zh-CN" sz="2400" b="0" dirty="0">
              <a:latin typeface="宋体" panose="02010600030101010101" pitchFamily="2" charset="-122"/>
              <a:ea typeface="宋体" panose="02010600030101010101" pitchFamily="2" charset="-122"/>
            </a:endParaRPr>
          </a:p>
          <a:p>
            <a:pPr>
              <a:lnSpc>
                <a:spcPct val="200000"/>
              </a:lnSpc>
            </a:pPr>
            <a:r>
              <a:rPr lang="zh-CN" altLang="zh-CN" sz="2400" b="0" dirty="0">
                <a:solidFill>
                  <a:srgbClr val="FF0000"/>
                </a:solidFill>
                <a:latin typeface="宋体" panose="02010600030101010101" pitchFamily="2" charset="-122"/>
                <a:ea typeface="宋体" panose="02010600030101010101" pitchFamily="2" charset="-122"/>
              </a:rPr>
              <a:t>一、决策含义</a:t>
            </a:r>
            <a:endParaRPr lang="zh-CN" altLang="zh-CN" sz="2400" b="0" dirty="0">
              <a:solidFill>
                <a:srgbClr val="FF0000"/>
              </a:solidFill>
              <a:latin typeface="宋体" panose="02010600030101010101" pitchFamily="2" charset="-122"/>
              <a:ea typeface="宋体" panose="02010600030101010101" pitchFamily="2" charset="-122"/>
            </a:endParaRPr>
          </a:p>
          <a:p>
            <a:pPr>
              <a:lnSpc>
                <a:spcPct val="200000"/>
              </a:lnSpc>
            </a:pPr>
            <a:r>
              <a:rPr lang="zh-CN" altLang="zh-CN" sz="2400" b="0" dirty="0">
                <a:latin typeface="宋体" panose="02010600030101010101" pitchFamily="2" charset="-122"/>
                <a:ea typeface="宋体" panose="02010600030101010101" pitchFamily="2" charset="-122"/>
              </a:rPr>
              <a:t>“决策” 一词的英语表述为</a:t>
            </a:r>
            <a:r>
              <a:rPr lang="en-US" altLang="zh-CN" sz="2400" b="0" dirty="0">
                <a:latin typeface="宋体" panose="02010600030101010101" pitchFamily="2" charset="-122"/>
                <a:ea typeface="宋体" panose="02010600030101010101" pitchFamily="2" charset="-122"/>
              </a:rPr>
              <a:t>Decision Making</a:t>
            </a:r>
            <a:r>
              <a:rPr lang="zh-CN" altLang="zh-CN" sz="2400" b="0" dirty="0">
                <a:latin typeface="宋体" panose="02010600030101010101" pitchFamily="2" charset="-122"/>
                <a:ea typeface="宋体" panose="02010600030101010101" pitchFamily="2" charset="-122"/>
              </a:rPr>
              <a:t>，汉语词典的意思就是作出决定或选择。但如何给决策下一个通俗的定义，至今没有统一看法。</a:t>
            </a:r>
            <a:endParaRPr lang="zh-CN" altLang="zh-CN" sz="2400" b="0" dirty="0">
              <a:latin typeface="宋体" panose="02010600030101010101" pitchFamily="2" charset="-122"/>
              <a:ea typeface="宋体" panose="02010600030101010101" pitchFamily="2" charset="-122"/>
            </a:endParaRPr>
          </a:p>
          <a:p>
            <a:pPr>
              <a:lnSpc>
                <a:spcPct val="200000"/>
              </a:lnSpc>
            </a:pPr>
            <a:r>
              <a:rPr lang="zh-CN" altLang="zh-CN" sz="2400" b="0" dirty="0">
                <a:latin typeface="宋体" panose="02010600030101010101" pitchFamily="2" charset="-122"/>
                <a:ea typeface="宋体" panose="02010600030101010101" pitchFamily="2" charset="-122"/>
              </a:rPr>
              <a:t>本书认为，决策是指决策者（们）为了实现特定目标，在科学预测的基础上，综合历史资料、现实信息以及自身经验，系统分析主客观条件，提出若干可行的行动方案，并对各方案利弊进行分析，从而选出最优方案的过程。即决策是决策者经过各种考虑和比较之后，对应当做什么和应当怎么做所作的决定。</a:t>
            </a:r>
            <a:endParaRPr lang="zh-CN" altLang="zh-CN" sz="2400" b="0" dirty="0">
              <a:latin typeface="宋体" panose="02010600030101010101" pitchFamily="2" charset="-122"/>
              <a:ea typeface="宋体" panose="02010600030101010101" pitchFamily="2" charset="-122"/>
            </a:endParaRPr>
          </a:p>
          <a:p>
            <a:pPr>
              <a:lnSpc>
                <a:spcPct val="150000"/>
              </a:lnSpc>
            </a:pPr>
            <a:endParaRPr lang="zh-CN" altLang="en-US" sz="2400" b="0" dirty="0">
              <a:latin typeface="宋体" panose="02010600030101010101" pitchFamily="2" charset="-122"/>
              <a:ea typeface="宋体" panose="02010600030101010101" pitchFamily="2" charset="-122"/>
            </a:endParaRPr>
          </a:p>
        </p:txBody>
      </p:sp>
      <p:sp>
        <p:nvSpPr>
          <p:cNvPr id="54275"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54276" name="文本框 4"/>
          <p:cNvSpPr txBox="1"/>
          <p:nvPr/>
        </p:nvSpPr>
        <p:spPr>
          <a:xfrm>
            <a:off x="1774825" y="190500"/>
            <a:ext cx="7777163" cy="95313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lgn="ctr">
              <a:spcBef>
                <a:spcPct val="0"/>
              </a:spcBef>
              <a:buClrTx/>
              <a:buFontTx/>
              <a:buNone/>
            </a:pPr>
            <a:r>
              <a:rPr lang="zh-CN" altLang="zh-CN" dirty="0">
                <a:solidFill>
                  <a:srgbClr val="FF0000"/>
                </a:solidFill>
                <a:latin typeface="Arial" panose="020B0604020202020204" pitchFamily="34" charset="0"/>
                <a:ea typeface="宋体" panose="02010600030101010101" pitchFamily="2" charset="-122"/>
              </a:rPr>
              <a:t>第二节</a:t>
            </a:r>
            <a:r>
              <a:rPr lang="en-US" altLang="zh-CN" dirty="0">
                <a:solidFill>
                  <a:srgbClr val="FF0000"/>
                </a:solidFill>
                <a:latin typeface="Arial" panose="020B0604020202020204" pitchFamily="34" charset="0"/>
                <a:ea typeface="宋体" panose="02010600030101010101" pitchFamily="2" charset="-122"/>
              </a:rPr>
              <a:t>  </a:t>
            </a:r>
            <a:r>
              <a:rPr lang="zh-CN" altLang="zh-CN" dirty="0">
                <a:solidFill>
                  <a:srgbClr val="FF0000"/>
                </a:solidFill>
                <a:latin typeface="Arial" panose="020B0604020202020204" pitchFamily="34" charset="0"/>
                <a:ea typeface="宋体" panose="02010600030101010101" pitchFamily="2" charset="-122"/>
              </a:rPr>
              <a:t>决</a:t>
            </a:r>
            <a:r>
              <a:rPr lang="en-US" altLang="zh-CN" dirty="0">
                <a:solidFill>
                  <a:srgbClr val="FF0000"/>
                </a:solidFill>
                <a:latin typeface="Arial" panose="020B0604020202020204" pitchFamily="34" charset="0"/>
                <a:ea typeface="宋体" panose="02010600030101010101" pitchFamily="2" charset="-122"/>
              </a:rPr>
              <a:t>  </a:t>
            </a:r>
            <a:r>
              <a:rPr lang="zh-CN" altLang="zh-CN" dirty="0">
                <a:solidFill>
                  <a:srgbClr val="FF0000"/>
                </a:solidFill>
                <a:latin typeface="Arial" panose="020B0604020202020204" pitchFamily="34" charset="0"/>
                <a:ea typeface="宋体" panose="02010600030101010101" pitchFamily="2" charset="-122"/>
              </a:rPr>
              <a:t>策</a:t>
            </a:r>
            <a:endParaRPr lang="zh-CN" altLang="zh-CN" dirty="0">
              <a:solidFill>
                <a:srgbClr val="FF0000"/>
              </a:solidFill>
              <a:latin typeface="Arial" panose="020B0604020202020204" pitchFamily="34" charset="0"/>
              <a:ea typeface="宋体" panose="02010600030101010101" pitchFamily="2" charset="-122"/>
            </a:endParaRPr>
          </a:p>
          <a:p>
            <a:pPr marL="0" lvl="0" indent="0" algn="ctr">
              <a:spcBef>
                <a:spcPct val="0"/>
              </a:spcBef>
              <a:buClrTx/>
              <a:buFontTx/>
              <a:buNone/>
            </a:pPr>
            <a:endParaRPr lang="zh-CN" altLang="en-US" b="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内容占位符 2"/>
          <p:cNvSpPr>
            <a:spLocks noGrp="1"/>
          </p:cNvSpPr>
          <p:nvPr>
            <p:ph idx="1"/>
          </p:nvPr>
        </p:nvSpPr>
        <p:spPr>
          <a:xfrm>
            <a:off x="604520" y="326390"/>
            <a:ext cx="10960100" cy="6224905"/>
          </a:xfrm>
        </p:spPr>
        <p:txBody>
          <a:bodyPr vert="horz" wrap="square" lIns="91440" tIns="45720" rIns="91440" bIns="45720" anchor="t" anchorCtr="0"/>
          <a:p>
            <a:pPr>
              <a:lnSpc>
                <a:spcPct val="150000"/>
              </a:lnSpc>
            </a:pPr>
            <a:r>
              <a:rPr lang="zh-CN" altLang="zh-CN" sz="2400" b="0" dirty="0">
                <a:solidFill>
                  <a:srgbClr val="FF0000"/>
                </a:solidFill>
                <a:latin typeface="宋体" panose="02010600030101010101" pitchFamily="2" charset="-122"/>
                <a:ea typeface="宋体" panose="02010600030101010101" pitchFamily="2" charset="-122"/>
              </a:rPr>
              <a:t>进一步理解：</a:t>
            </a:r>
            <a:endParaRPr lang="zh-CN" altLang="zh-CN" sz="2400" b="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b="0" dirty="0">
                <a:latin typeface="宋体" panose="02010600030101010101" pitchFamily="2" charset="-122"/>
                <a:ea typeface="宋体" panose="02010600030101010101" pitchFamily="2" charset="-122"/>
              </a:rPr>
              <a:t>1</a:t>
            </a:r>
            <a:r>
              <a:rPr lang="zh-CN" altLang="zh-CN" sz="2400" b="0" dirty="0">
                <a:latin typeface="宋体" panose="02010600030101010101" pitchFamily="2" charset="-122"/>
                <a:ea typeface="宋体" panose="02010600030101010101" pitchFamily="2" charset="-122"/>
              </a:rPr>
              <a:t>、决策的目的是为了实现某一目标，或者为了解决某一棘手的问题</a:t>
            </a:r>
            <a:endParaRPr lang="zh-CN" altLang="zh-CN" sz="2400" b="0" dirty="0">
              <a:latin typeface="宋体" panose="02010600030101010101" pitchFamily="2" charset="-122"/>
              <a:ea typeface="宋体" panose="02010600030101010101" pitchFamily="2" charset="-122"/>
            </a:endParaRPr>
          </a:p>
          <a:p>
            <a:pPr>
              <a:lnSpc>
                <a:spcPct val="150000"/>
              </a:lnSpc>
            </a:pPr>
            <a:r>
              <a:rPr lang="en-US" altLang="zh-CN" sz="2400" b="0" dirty="0">
                <a:latin typeface="宋体" panose="02010600030101010101" pitchFamily="2" charset="-122"/>
                <a:ea typeface="宋体" panose="02010600030101010101" pitchFamily="2" charset="-122"/>
              </a:rPr>
              <a:t>2</a:t>
            </a:r>
            <a:r>
              <a:rPr lang="zh-CN" altLang="zh-CN" sz="2400" b="0" dirty="0">
                <a:latin typeface="宋体" panose="02010600030101010101" pitchFamily="2" charset="-122"/>
                <a:ea typeface="宋体" panose="02010600030101010101" pitchFamily="2" charset="-122"/>
              </a:rPr>
              <a:t>、决策是在预测的基础上，要有两个以上可以实施的预选方案</a:t>
            </a:r>
            <a:endParaRPr lang="zh-CN" altLang="zh-CN" sz="2400" b="0" dirty="0">
              <a:latin typeface="宋体" panose="02010600030101010101" pitchFamily="2" charset="-122"/>
              <a:ea typeface="宋体" panose="02010600030101010101" pitchFamily="2" charset="-122"/>
            </a:endParaRPr>
          </a:p>
          <a:p>
            <a:pPr>
              <a:lnSpc>
                <a:spcPct val="150000"/>
              </a:lnSpc>
            </a:pPr>
            <a:r>
              <a:rPr lang="en-US" altLang="zh-CN" sz="2400" b="0" dirty="0">
                <a:latin typeface="宋体" panose="02010600030101010101" pitchFamily="2" charset="-122"/>
                <a:ea typeface="宋体" panose="02010600030101010101" pitchFamily="2" charset="-122"/>
              </a:rPr>
              <a:t>3</a:t>
            </a:r>
            <a:r>
              <a:rPr lang="zh-CN" altLang="zh-CN" sz="2400" b="0" dirty="0">
                <a:latin typeface="宋体" panose="02010600030101010101" pitchFamily="2" charset="-122"/>
                <a:ea typeface="宋体" panose="02010600030101010101" pitchFamily="2" charset="-122"/>
              </a:rPr>
              <a:t>、决策是一个遇到问题（或目标）—分析问题—解决问题的过程</a:t>
            </a:r>
            <a:endParaRPr lang="zh-CN" altLang="zh-CN" sz="2400" b="0" dirty="0">
              <a:latin typeface="宋体" panose="02010600030101010101" pitchFamily="2" charset="-122"/>
              <a:ea typeface="宋体" panose="02010600030101010101" pitchFamily="2" charset="-122"/>
            </a:endParaRPr>
          </a:p>
          <a:p>
            <a:pPr>
              <a:lnSpc>
                <a:spcPct val="150000"/>
              </a:lnSpc>
            </a:pPr>
            <a:r>
              <a:rPr lang="zh-CN" altLang="zh-CN" sz="2400" b="0" dirty="0">
                <a:latin typeface="宋体" panose="02010600030101010101" pitchFamily="2" charset="-122"/>
                <a:ea typeface="宋体" panose="02010600030101010101" pitchFamily="2" charset="-122"/>
              </a:rPr>
              <a:t>决策的过程性还可以理解为，所有决策不是一成不变的，随着环境、情况发生变化，决策需要随时变化。</a:t>
            </a:r>
            <a:endParaRPr lang="zh-CN" altLang="zh-CN" sz="2400" b="0" dirty="0">
              <a:latin typeface="宋体" panose="02010600030101010101" pitchFamily="2" charset="-122"/>
              <a:ea typeface="宋体" panose="02010600030101010101" pitchFamily="2" charset="-122"/>
            </a:endParaRPr>
          </a:p>
          <a:p>
            <a:pPr>
              <a:lnSpc>
                <a:spcPct val="150000"/>
              </a:lnSpc>
            </a:pPr>
            <a:r>
              <a:rPr lang="zh-CN" altLang="zh-CN" sz="2400" b="0" dirty="0">
                <a:latin typeface="宋体" panose="02010600030101010101" pitchFamily="2" charset="-122"/>
                <a:ea typeface="宋体" panose="02010600030101010101" pitchFamily="2" charset="-122"/>
              </a:rPr>
              <a:t>　</a:t>
            </a:r>
            <a:r>
              <a:rPr lang="zh-CN" altLang="zh-CN" sz="2400" b="0" i="1" dirty="0">
                <a:latin typeface="宋体" panose="02010600030101010101" pitchFamily="2" charset="-122"/>
                <a:ea typeface="宋体" panose="02010600030101010101" pitchFamily="2" charset="-122"/>
              </a:rPr>
              <a:t>（课堂练习：你理解的决策是什么？）</a:t>
            </a:r>
            <a:endParaRPr lang="zh-CN" altLang="zh-CN" sz="2400" b="0" dirty="0">
              <a:latin typeface="宋体" panose="02010600030101010101" pitchFamily="2" charset="-122"/>
              <a:ea typeface="宋体" panose="02010600030101010101" pitchFamily="2" charset="-122"/>
            </a:endParaRPr>
          </a:p>
          <a:p>
            <a:pPr>
              <a:lnSpc>
                <a:spcPct val="150000"/>
              </a:lnSpc>
            </a:pPr>
            <a:endParaRPr lang="zh-CN" altLang="en-US" sz="2400" b="0" dirty="0">
              <a:latin typeface="宋体" panose="02010600030101010101" pitchFamily="2" charset="-122"/>
              <a:ea typeface="宋体" panose="02010600030101010101" pitchFamily="2" charset="-122"/>
            </a:endParaRPr>
          </a:p>
        </p:txBody>
      </p:sp>
      <p:sp>
        <p:nvSpPr>
          <p:cNvPr id="55299"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425450" y="320675"/>
            <a:ext cx="11151870" cy="5928995"/>
          </a:xfrm>
        </p:spPr>
        <p:txBody>
          <a:bodyPr vert="horz" wrap="square" lIns="91440" tIns="45720" rIns="91440" bIns="45720" anchor="t" anchorCtr="0"/>
          <a:p>
            <a:r>
              <a:rPr lang="zh-CN" altLang="zh-CN" sz="2400" dirty="0">
                <a:solidFill>
                  <a:srgbClr val="FF0000"/>
                </a:solidFill>
                <a:ea typeface="宋体" panose="02010600030101010101" pitchFamily="2" charset="-122"/>
              </a:rPr>
              <a:t>二、决策的特征</a:t>
            </a:r>
            <a:endParaRPr lang="zh-CN" altLang="zh-CN" sz="2400" dirty="0">
              <a:solidFill>
                <a:srgbClr val="FF0000"/>
              </a:solidFill>
              <a:ea typeface="宋体" panose="02010600030101010101" pitchFamily="2" charset="-122"/>
            </a:endParaRPr>
          </a:p>
          <a:p>
            <a:r>
              <a:rPr lang="en-US" altLang="zh-CN" sz="2400" dirty="0">
                <a:ea typeface="宋体" panose="02010600030101010101" pitchFamily="2" charset="-122"/>
              </a:rPr>
              <a:t>1</a:t>
            </a:r>
            <a:r>
              <a:rPr lang="zh-CN" altLang="zh-CN" sz="2400" dirty="0">
                <a:ea typeface="宋体" panose="02010600030101010101" pitchFamily="2" charset="-122"/>
              </a:rPr>
              <a:t>、普遍性</a:t>
            </a:r>
            <a:endParaRPr lang="zh-CN" altLang="zh-CN" sz="2400" dirty="0">
              <a:ea typeface="宋体" panose="02010600030101010101" pitchFamily="2" charset="-122"/>
            </a:endParaRPr>
          </a:p>
          <a:p>
            <a:r>
              <a:rPr lang="en-US" altLang="zh-CN" sz="2400" dirty="0">
                <a:ea typeface="宋体" panose="02010600030101010101" pitchFamily="2" charset="-122"/>
              </a:rPr>
              <a:t>2</a:t>
            </a:r>
            <a:r>
              <a:rPr lang="zh-CN" altLang="zh-CN" sz="2400" dirty="0">
                <a:ea typeface="宋体" panose="02010600030101010101" pitchFamily="2" charset="-122"/>
              </a:rPr>
              <a:t>、超前性</a:t>
            </a:r>
            <a:endParaRPr lang="zh-CN" altLang="zh-CN" sz="2400" dirty="0">
              <a:ea typeface="宋体" panose="02010600030101010101" pitchFamily="2" charset="-122"/>
            </a:endParaRPr>
          </a:p>
          <a:p>
            <a:r>
              <a:rPr lang="en-US" altLang="zh-CN" sz="2400" dirty="0">
                <a:ea typeface="宋体" panose="02010600030101010101" pitchFamily="2" charset="-122"/>
              </a:rPr>
              <a:t>3</a:t>
            </a:r>
            <a:r>
              <a:rPr lang="zh-CN" altLang="zh-CN" sz="2400" dirty="0">
                <a:ea typeface="宋体" panose="02010600030101010101" pitchFamily="2" charset="-122"/>
              </a:rPr>
              <a:t>、目标性</a:t>
            </a:r>
            <a:endParaRPr lang="zh-CN" altLang="zh-CN" sz="2400" dirty="0">
              <a:ea typeface="宋体" panose="02010600030101010101" pitchFamily="2" charset="-122"/>
            </a:endParaRPr>
          </a:p>
          <a:p>
            <a:r>
              <a:rPr lang="en-US" altLang="zh-CN" sz="2400" dirty="0">
                <a:ea typeface="宋体" panose="02010600030101010101" pitchFamily="2" charset="-122"/>
              </a:rPr>
              <a:t>4</a:t>
            </a:r>
            <a:r>
              <a:rPr lang="zh-CN" altLang="zh-CN" sz="2400" dirty="0">
                <a:ea typeface="宋体" panose="02010600030101010101" pitchFamily="2" charset="-122"/>
              </a:rPr>
              <a:t>、选择性</a:t>
            </a:r>
            <a:endParaRPr lang="zh-CN" altLang="zh-CN" sz="2400" dirty="0">
              <a:ea typeface="宋体" panose="02010600030101010101" pitchFamily="2" charset="-122"/>
            </a:endParaRPr>
          </a:p>
          <a:p>
            <a:r>
              <a:rPr lang="en-US" altLang="zh-CN" sz="2400" dirty="0">
                <a:ea typeface="宋体" panose="02010600030101010101" pitchFamily="2" charset="-122"/>
              </a:rPr>
              <a:t>5</a:t>
            </a:r>
            <a:r>
              <a:rPr lang="zh-CN" altLang="zh-CN" sz="2400" dirty="0">
                <a:ea typeface="宋体" panose="02010600030101010101" pitchFamily="2" charset="-122"/>
              </a:rPr>
              <a:t>、可行性</a:t>
            </a:r>
            <a:endParaRPr lang="zh-CN" altLang="zh-CN" sz="2400" dirty="0">
              <a:ea typeface="宋体" panose="02010600030101010101" pitchFamily="2" charset="-122"/>
            </a:endParaRPr>
          </a:p>
          <a:p>
            <a:r>
              <a:rPr lang="en-US" altLang="zh-CN" sz="2400" dirty="0">
                <a:ea typeface="宋体" panose="02010600030101010101" pitchFamily="2" charset="-122"/>
              </a:rPr>
              <a:t>6</a:t>
            </a:r>
            <a:r>
              <a:rPr lang="zh-CN" altLang="zh-CN" sz="2400" dirty="0">
                <a:ea typeface="宋体" panose="02010600030101010101" pitchFamily="2" charset="-122"/>
              </a:rPr>
              <a:t>、过程性</a:t>
            </a:r>
            <a:endParaRPr lang="zh-CN" altLang="zh-CN" sz="2400" dirty="0">
              <a:ea typeface="宋体" panose="02010600030101010101" pitchFamily="2" charset="-122"/>
            </a:endParaRPr>
          </a:p>
          <a:p>
            <a:r>
              <a:rPr lang="en-US" altLang="zh-CN" sz="2400" dirty="0">
                <a:ea typeface="宋体" panose="02010600030101010101" pitchFamily="2" charset="-122"/>
              </a:rPr>
              <a:t>7</a:t>
            </a:r>
            <a:r>
              <a:rPr lang="zh-CN" altLang="zh-CN" sz="2400" dirty="0">
                <a:ea typeface="宋体" panose="02010600030101010101" pitchFamily="2" charset="-122"/>
              </a:rPr>
              <a:t>、科学性</a:t>
            </a:r>
            <a:endParaRPr lang="zh-CN" altLang="zh-CN" sz="2400" dirty="0">
              <a:ea typeface="宋体" panose="02010600030101010101" pitchFamily="2" charset="-122"/>
            </a:endParaRPr>
          </a:p>
          <a:p>
            <a:r>
              <a:rPr lang="en-US" altLang="zh-CN" sz="2400" dirty="0">
                <a:ea typeface="宋体" panose="02010600030101010101" pitchFamily="2" charset="-122"/>
              </a:rPr>
              <a:t>8</a:t>
            </a:r>
            <a:r>
              <a:rPr lang="zh-CN" altLang="zh-CN" sz="2400" dirty="0">
                <a:ea typeface="宋体" panose="02010600030101010101" pitchFamily="2" charset="-122"/>
              </a:rPr>
              <a:t>、风险性</a:t>
            </a:r>
            <a:endParaRPr lang="zh-CN" altLang="zh-CN" sz="2400" dirty="0">
              <a:ea typeface="宋体" panose="02010600030101010101" pitchFamily="2" charset="-122"/>
            </a:endParaRPr>
          </a:p>
          <a:p>
            <a:endParaRPr lang="zh-CN" altLang="en-US" sz="2400" dirty="0">
              <a:ea typeface="宋体" panose="02010600030101010101" pitchFamily="2" charset="-122"/>
            </a:endParaRPr>
          </a:p>
        </p:txBody>
      </p:sp>
      <p:sp>
        <p:nvSpPr>
          <p:cNvPr id="56323"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425450" y="328930"/>
            <a:ext cx="11151870" cy="5920740"/>
          </a:xfrm>
        </p:spPr>
        <p:txBody>
          <a:bodyPr vert="horz" wrap="square" lIns="91440" tIns="45720" rIns="91440" bIns="45720" anchor="t" anchorCtr="0"/>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三、决策在管理中的地位和作用</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、决策是决定组织管理工作成败的关键</a:t>
            </a: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、决策是实施各项管理职能的保证</a:t>
            </a: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3</a:t>
            </a:r>
            <a:r>
              <a:rPr lang="zh-CN" altLang="zh-CN" sz="2000" b="0" dirty="0">
                <a:latin typeface="宋体" panose="02010600030101010101" pitchFamily="2" charset="-122"/>
                <a:ea typeface="宋体" panose="02010600030101010101" pitchFamily="2" charset="-122"/>
              </a:rPr>
              <a:t>、决策是各级、各类管理人员的首要工作</a:t>
            </a: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4</a:t>
            </a:r>
            <a:r>
              <a:rPr lang="zh-CN" altLang="zh-CN" sz="2000" b="0" dirty="0">
                <a:latin typeface="宋体" panose="02010600030101010101" pitchFamily="2" charset="-122"/>
                <a:ea typeface="宋体" panose="02010600030101010101" pitchFamily="2" charset="-122"/>
              </a:rPr>
              <a:t>、民主决策有助于提高组织的凝聚力</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i="1" dirty="0">
                <a:latin typeface="宋体" panose="02010600030101010101" pitchFamily="2" charset="-122"/>
                <a:ea typeface="宋体" panose="02010600030101010101" pitchFamily="2" charset="-122"/>
              </a:rPr>
              <a:t>（课堂练习：决策还有哪些作用？）</a:t>
            </a:r>
            <a:endParaRPr lang="zh-CN" altLang="zh-CN" sz="2000" b="0" dirty="0">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
        <p:nvSpPr>
          <p:cNvPr id="5734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a:xfrm>
            <a:off x="365125" y="381000"/>
            <a:ext cx="11367135" cy="6250305"/>
          </a:xfrm>
        </p:spPr>
        <p:txBody>
          <a:bodyPr vert="horz" wrap="square" lIns="91440" tIns="45720" rIns="91440" bIns="45720" anchor="t" anchorCtr="0">
            <a:normAutofit fontScale="90000"/>
          </a:bodyPr>
          <a:p>
            <a:r>
              <a:rPr lang="zh-CN" altLang="zh-CN" sz="2000" dirty="0">
                <a:solidFill>
                  <a:srgbClr val="FF0000"/>
                </a:solidFill>
                <a:latin typeface="宋体" panose="02010600030101010101" pitchFamily="2" charset="-122"/>
                <a:ea typeface="宋体" panose="02010600030101010101" pitchFamily="2" charset="-122"/>
              </a:rPr>
              <a:t>四、决策的类型</a:t>
            </a:r>
            <a:endParaRPr lang="zh-CN" altLang="zh-CN" sz="2000" dirty="0">
              <a:solidFill>
                <a:srgbClr val="FF0000"/>
              </a:solidFill>
              <a:latin typeface="宋体" panose="02010600030101010101" pitchFamily="2" charset="-122"/>
              <a:ea typeface="宋体" panose="02010600030101010101" pitchFamily="2" charset="-122"/>
            </a:endParaRPr>
          </a:p>
          <a:p>
            <a:r>
              <a:rPr lang="zh-CN" altLang="zh-CN" sz="2000" b="0" dirty="0">
                <a:latin typeface="宋体" panose="02010600030101010101" pitchFamily="2" charset="-122"/>
                <a:ea typeface="宋体" panose="02010600030101010101" pitchFamily="2" charset="-122"/>
              </a:rPr>
              <a:t>决策分类多种多样，按照不同的内容可以分为不同类型。</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、按决策的重要程度划分，可分为战略决策（宏观决策）、管理决策（中观决策）和业务决策（微观检测、局部决策）</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、按决策的重复程度划分，可分为</a:t>
            </a:r>
            <a:r>
              <a:rPr lang="en-US" altLang="zh-CN" sz="2000" b="0" dirty="0">
                <a:latin typeface="宋体" panose="02010600030101010101" pitchFamily="2" charset="-122"/>
                <a:ea typeface="宋体" panose="02010600030101010101" pitchFamily="2" charset="-122"/>
                <a:hlinkClick r:id="rId1"/>
              </a:rPr>
              <a:t>程序化决策</a:t>
            </a:r>
            <a:r>
              <a:rPr lang="zh-CN" altLang="zh-CN" sz="2000" b="0" dirty="0">
                <a:latin typeface="宋体" panose="02010600030101010101" pitchFamily="2" charset="-122"/>
                <a:ea typeface="宋体" panose="02010600030101010101" pitchFamily="2" charset="-122"/>
              </a:rPr>
              <a:t>和</a:t>
            </a:r>
            <a:r>
              <a:rPr lang="en-US" altLang="zh-CN" sz="2000" b="0" dirty="0">
                <a:latin typeface="宋体" panose="02010600030101010101" pitchFamily="2" charset="-122"/>
                <a:ea typeface="宋体" panose="02010600030101010101" pitchFamily="2" charset="-122"/>
                <a:hlinkClick r:id="rId2"/>
              </a:rPr>
              <a:t>非程序化决策</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3</a:t>
            </a:r>
            <a:r>
              <a:rPr lang="zh-CN" altLang="zh-CN" sz="2000" b="0" dirty="0">
                <a:latin typeface="宋体" panose="02010600030101010101" pitchFamily="2" charset="-122"/>
                <a:ea typeface="宋体" panose="02010600030101010101" pitchFamily="2" charset="-122"/>
              </a:rPr>
              <a:t>、按决策的可靠程度分类，可分为确定型、风险型和不确定型决策</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4</a:t>
            </a:r>
            <a:r>
              <a:rPr lang="zh-CN" altLang="zh-CN" sz="2000" b="0" dirty="0">
                <a:latin typeface="宋体" panose="02010600030101010101" pitchFamily="2" charset="-122"/>
                <a:ea typeface="宋体" panose="02010600030101010101" pitchFamily="2" charset="-122"/>
              </a:rPr>
              <a:t>、按照决策的急需程度分：当场决策（当机立断）和事先准备的决策</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5</a:t>
            </a:r>
            <a:r>
              <a:rPr lang="zh-CN" altLang="zh-CN" sz="2000" b="0" dirty="0">
                <a:latin typeface="宋体" panose="02010600030101010101" pitchFamily="2" charset="-122"/>
                <a:ea typeface="宋体" panose="02010600030101010101" pitchFamily="2" charset="-122"/>
              </a:rPr>
              <a:t>、按决策的主体不同，分为</a:t>
            </a:r>
            <a:r>
              <a:rPr lang="en-US" altLang="zh-CN" sz="2000" b="0" dirty="0">
                <a:latin typeface="宋体" panose="02010600030101010101" pitchFamily="2" charset="-122"/>
                <a:ea typeface="宋体" panose="02010600030101010101" pitchFamily="2" charset="-122"/>
                <a:hlinkClick r:id="rId3" tooltip="个人决策"/>
              </a:rPr>
              <a:t>个人决策</a:t>
            </a:r>
            <a:r>
              <a:rPr lang="zh-CN" altLang="zh-CN" sz="2000" b="0" dirty="0">
                <a:latin typeface="宋体" panose="02010600030101010101" pitchFamily="2" charset="-122"/>
                <a:ea typeface="宋体" panose="02010600030101010101" pitchFamily="2" charset="-122"/>
              </a:rPr>
              <a:t>和</a:t>
            </a:r>
            <a:r>
              <a:rPr lang="en-US" altLang="zh-CN" sz="2000" b="0" dirty="0">
                <a:latin typeface="宋体" panose="02010600030101010101" pitchFamily="2" charset="-122"/>
                <a:ea typeface="宋体" panose="02010600030101010101" pitchFamily="2" charset="-122"/>
                <a:hlinkClick r:id="rId4" tooltip="集体决策"/>
              </a:rPr>
              <a:t>集体决策</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6</a:t>
            </a:r>
            <a:r>
              <a:rPr lang="zh-CN" altLang="zh-CN" sz="2000" b="0" dirty="0">
                <a:latin typeface="宋体" panose="02010600030101010101" pitchFamily="2" charset="-122"/>
                <a:ea typeface="宋体" panose="02010600030101010101" pitchFamily="2" charset="-122"/>
              </a:rPr>
              <a:t>、按时间长短分，长期决策和短期、定期决策</a:t>
            </a:r>
            <a:endParaRPr lang="zh-CN" altLang="zh-CN" sz="2000" b="0" dirty="0">
              <a:latin typeface="宋体" panose="02010600030101010101" pitchFamily="2" charset="-122"/>
              <a:ea typeface="宋体" panose="02010600030101010101" pitchFamily="2" charset="-122"/>
            </a:endParaRPr>
          </a:p>
          <a:p>
            <a:r>
              <a:rPr lang="en-US" altLang="zh-CN" sz="2000" b="0" dirty="0">
                <a:latin typeface="宋体" panose="02010600030101010101" pitchFamily="2" charset="-122"/>
                <a:ea typeface="宋体" panose="02010600030101010101" pitchFamily="2" charset="-122"/>
              </a:rPr>
              <a:t>7</a:t>
            </a:r>
            <a:r>
              <a:rPr lang="zh-CN" altLang="zh-CN" sz="2000" b="0" dirty="0">
                <a:latin typeface="宋体" panose="02010600030101010101" pitchFamily="2" charset="-122"/>
                <a:ea typeface="宋体" panose="02010600030101010101" pitchFamily="2" charset="-122"/>
              </a:rPr>
              <a:t>、根据决策依据分，经验决策和科学决策</a:t>
            </a:r>
            <a:endParaRPr lang="zh-CN" altLang="zh-CN" sz="2000" b="0" dirty="0">
              <a:latin typeface="宋体" panose="02010600030101010101" pitchFamily="2" charset="-122"/>
              <a:ea typeface="宋体" panose="02010600030101010101" pitchFamily="2" charset="-122"/>
            </a:endParaRPr>
          </a:p>
          <a:p>
            <a:endParaRPr lang="en-US" altLang="zh-CN" sz="2000" b="0" i="1" dirty="0">
              <a:latin typeface="宋体" panose="02010600030101010101" pitchFamily="2" charset="-122"/>
              <a:ea typeface="宋体" panose="02010600030101010101" pitchFamily="2" charset="-122"/>
            </a:endParaRPr>
          </a:p>
          <a:p>
            <a:r>
              <a:rPr lang="zh-CN" altLang="zh-CN" sz="1800" b="0" i="1" dirty="0">
                <a:latin typeface="宋体" panose="02010600030101010101" pitchFamily="2" charset="-122"/>
                <a:ea typeface="宋体" panose="02010600030101010101" pitchFamily="2" charset="-122"/>
              </a:rPr>
              <a:t>（课堂练习：你认为决策还可以怎样分类？）</a:t>
            </a:r>
            <a:endParaRPr lang="zh-CN" altLang="zh-CN" sz="1800" b="0" dirty="0">
              <a:latin typeface="宋体" panose="02010600030101010101" pitchFamily="2" charset="-122"/>
              <a:ea typeface="宋体" panose="02010600030101010101" pitchFamily="2" charset="-122"/>
            </a:endParaRPr>
          </a:p>
          <a:p>
            <a:r>
              <a:rPr lang="en-US" altLang="zh-CN" sz="1800" b="0" dirty="0">
                <a:latin typeface="宋体" panose="02010600030101010101" pitchFamily="2" charset="-122"/>
                <a:ea typeface="宋体" panose="02010600030101010101" pitchFamily="2" charset="-122"/>
              </a:rPr>
              <a:t> </a:t>
            </a:r>
            <a:endParaRPr lang="zh-CN" altLang="zh-CN" sz="1800" b="0" dirty="0">
              <a:latin typeface="宋体" panose="02010600030101010101" pitchFamily="2" charset="-122"/>
              <a:ea typeface="宋体" panose="02010600030101010101" pitchFamily="2" charset="-122"/>
            </a:endParaRPr>
          </a:p>
          <a:p>
            <a:endParaRPr lang="zh-CN" altLang="en-US" sz="2000" b="0" dirty="0">
              <a:latin typeface="宋体" panose="02010600030101010101" pitchFamily="2" charset="-122"/>
              <a:ea typeface="宋体" panose="02010600030101010101" pitchFamily="2" charset="-122"/>
            </a:endParaRPr>
          </a:p>
        </p:txBody>
      </p:sp>
      <p:sp>
        <p:nvSpPr>
          <p:cNvPr id="58371"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2"/>
          <p:cNvSpPr>
            <a:spLocks noGrp="1"/>
          </p:cNvSpPr>
          <p:nvPr>
            <p:ph idx="1"/>
          </p:nvPr>
        </p:nvSpPr>
        <p:spPr>
          <a:xfrm>
            <a:off x="574040" y="459740"/>
            <a:ext cx="11003280" cy="5789930"/>
          </a:xfrm>
        </p:spPr>
        <p:txBody>
          <a:bodyPr vert="horz" wrap="square" lIns="91440" tIns="45720" rIns="91440" bIns="45720" anchor="t" anchorCtr="0"/>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五、决策方法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（一）定性决策方法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、会议讨论法</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也叫民主集中制方法，就是决策者需要对某件事情进行决策时，组织相关人员（或专家）开会讨论，征集大家意见，集思广益，最后形成统一意见，形成决议。这也是集体决策的一种常用方法，是组织和单位使用最多的一种方法。</a:t>
            </a:r>
            <a:endParaRPr lang="en-US"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2</a:t>
            </a:r>
            <a:r>
              <a:rPr lang="zh-CN" altLang="en-US" sz="2000" b="0" dirty="0">
                <a:latin typeface="宋体" panose="02010600030101010101" pitchFamily="2" charset="-122"/>
                <a:ea typeface="宋体" panose="02010600030101010101" pitchFamily="2" charset="-122"/>
              </a:rPr>
              <a:t>、专家决策法（见前述）</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59395"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内容占位符 2"/>
          <p:cNvSpPr>
            <a:spLocks noGrp="1"/>
          </p:cNvSpPr>
          <p:nvPr>
            <p:ph idx="1"/>
          </p:nvPr>
        </p:nvSpPr>
        <p:spPr>
          <a:xfrm>
            <a:off x="281940" y="191770"/>
            <a:ext cx="11490325" cy="6356985"/>
          </a:xfrm>
        </p:spPr>
        <p:txBody>
          <a:bodyPr vert="horz" wrap="square" lIns="91440" tIns="45720" rIns="91440" bIns="45720" anchor="t" anchorCtr="0">
            <a:normAutofit fontScale="90000"/>
          </a:bodyPr>
          <a:p>
            <a:r>
              <a:rPr lang="en-US" altLang="zh-CN" sz="1600" b="1" dirty="0">
                <a:latin typeface="宋体" panose="02010600030101010101" pitchFamily="2" charset="-122"/>
                <a:ea typeface="宋体" panose="02010600030101010101" pitchFamily="2" charset="-122"/>
              </a:rPr>
              <a:t>3</a:t>
            </a:r>
            <a:r>
              <a:rPr lang="zh-CN" altLang="zh-CN" sz="1600" b="1" dirty="0">
                <a:latin typeface="宋体" panose="02010600030101010101" pitchFamily="2" charset="-122"/>
                <a:ea typeface="宋体" panose="02010600030101010101" pitchFamily="2" charset="-122"/>
              </a:rPr>
              <a:t>、头脑风暴法</a:t>
            </a:r>
            <a:endParaRPr lang="zh-CN" altLang="zh-CN" sz="1600" b="1"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头脑风暴法又称智力激励法、</a:t>
            </a:r>
            <a:r>
              <a:rPr lang="en-US" altLang="zh-CN" sz="1600" b="0" dirty="0">
                <a:latin typeface="宋体" panose="02010600030101010101" pitchFamily="2" charset="-122"/>
                <a:ea typeface="宋体" panose="02010600030101010101" pitchFamily="2" charset="-122"/>
              </a:rPr>
              <a:t>BS</a:t>
            </a:r>
            <a:r>
              <a:rPr lang="zh-CN" altLang="zh-CN" sz="1600" b="0" dirty="0">
                <a:latin typeface="宋体" panose="02010600030101010101" pitchFamily="2" charset="-122"/>
                <a:ea typeface="宋体" panose="02010600030101010101" pitchFamily="2" charset="-122"/>
              </a:rPr>
              <a:t>法、自由思考法、思维</a:t>
            </a:r>
            <a:r>
              <a:rPr lang="en-US" altLang="zh-CN" sz="1600" b="0" dirty="0">
                <a:latin typeface="宋体" panose="02010600030101010101" pitchFamily="2" charset="-122"/>
                <a:ea typeface="宋体" panose="02010600030101010101" pitchFamily="2" charset="-122"/>
                <a:hlinkClick r:id="rId1"/>
              </a:rPr>
              <a:t>共振法</a:t>
            </a:r>
            <a:r>
              <a:rPr lang="zh-CN" altLang="zh-CN" sz="1600" b="0" dirty="0">
                <a:latin typeface="宋体" panose="02010600030101010101" pitchFamily="2" charset="-122"/>
                <a:ea typeface="宋体" panose="02010600030101010101" pitchFamily="2" charset="-122"/>
              </a:rPr>
              <a:t>，是由美国创造学家奥斯本提出</a:t>
            </a:r>
            <a:r>
              <a:rPr lang="zh-CN" altLang="zh-CN" sz="1600" b="0" dirty="0">
                <a:latin typeface="宋体" panose="02010600030101010101" pitchFamily="2" charset="-122"/>
                <a:ea typeface="宋体" panose="02010600030101010101" pitchFamily="2" charset="-122"/>
              </a:rPr>
              <a:t>的一种激发性思维的方法。</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按照一定规则召开创造性思维的会议的形式。要求不重复、不质疑、不反驳，没有框架限制，可以补充观点。</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实施步骤：准备阶段——明确问题—重新表述问题—畅谈阶段—筛选阶段</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设主持人一名，主持人只主持会议，对各种意见都不作评论。设记录员</a:t>
            </a:r>
            <a:r>
              <a:rPr lang="en-US" altLang="zh-CN" sz="1600" b="0" dirty="0">
                <a:latin typeface="宋体" panose="02010600030101010101" pitchFamily="2" charset="-122"/>
                <a:ea typeface="宋体" panose="02010600030101010101" pitchFamily="2" charset="-122"/>
              </a:rPr>
              <a:t>1</a:t>
            </a:r>
            <a:r>
              <a:rPr lang="zh-CN" altLang="zh-CN" sz="1600" b="0" dirty="0">
                <a:latin typeface="宋体" panose="02010600030101010101" pitchFamily="2" charset="-122"/>
                <a:ea typeface="宋体" panose="02010600030101010101" pitchFamily="2" charset="-122"/>
              </a:rPr>
              <a:t>～</a:t>
            </a:r>
            <a:r>
              <a:rPr lang="en-US" altLang="zh-CN" sz="1600" b="0" dirty="0">
                <a:latin typeface="宋体" panose="02010600030101010101" pitchFamily="2" charset="-122"/>
                <a:ea typeface="宋体" panose="02010600030101010101" pitchFamily="2" charset="-122"/>
              </a:rPr>
              <a:t>2</a:t>
            </a:r>
            <a:r>
              <a:rPr lang="zh-CN" altLang="zh-CN" sz="1600" b="0" dirty="0">
                <a:latin typeface="宋体" panose="02010600030101010101" pitchFamily="2" charset="-122"/>
                <a:ea typeface="宋体" panose="02010600030101010101" pitchFamily="2" charset="-122"/>
              </a:rPr>
              <a:t>人，要求认真将与会者每一设想不论好坏都完整地记录下来。最后大家穷尽其词，将多数人的意见进行筛选、集中，形成决策依据。</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头脑风暴会议原则：</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——禁止批评和评论。</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——目标集中，追求设想数量，越多越好。</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——鼓励巧妙地利用和改善他人的设想。</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——与会人员一律平等，各种设想全部记录下来。</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——主张独立思考，不允许私下交谈，以免干扰别人思维；</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——提倡自由发言，畅所欲言，言而不尽，任意思考。</a:t>
            </a:r>
            <a:endParaRPr lang="zh-CN" altLang="zh-CN" sz="1600" b="0" dirty="0">
              <a:latin typeface="宋体" panose="02010600030101010101" pitchFamily="2" charset="-122"/>
              <a:ea typeface="宋体" panose="02010600030101010101" pitchFamily="2" charset="-122"/>
            </a:endParaRPr>
          </a:p>
          <a:p>
            <a:r>
              <a:rPr lang="zh-CN" altLang="zh-CN" sz="1600" b="0" dirty="0">
                <a:latin typeface="宋体" panose="02010600030101010101" pitchFamily="2" charset="-122"/>
                <a:ea typeface="宋体" panose="02010600030101010101" pitchFamily="2" charset="-122"/>
              </a:rPr>
              <a:t>——不强调个人的成绩，应以小组的整体利益为重，注意和理解别人的贡献，人人创造民主环境，不以多数人的意见阻碍个人新的观点的产生，激发个人追求更多更好的主意。</a:t>
            </a:r>
            <a:endParaRPr lang="en-US" altLang="zh-CN" sz="1600" b="0" dirty="0">
              <a:latin typeface="宋体" panose="02010600030101010101" pitchFamily="2" charset="-122"/>
              <a:ea typeface="宋体" panose="02010600030101010101" pitchFamily="2" charset="-122"/>
            </a:endParaRPr>
          </a:p>
          <a:p>
            <a:r>
              <a:rPr lang="en-US" altLang="zh-CN" sz="1600" b="0" dirty="0">
                <a:latin typeface="宋体" panose="02010600030101010101" pitchFamily="2" charset="-122"/>
                <a:ea typeface="宋体" panose="02010600030101010101" pitchFamily="2" charset="-122"/>
              </a:rPr>
              <a:t>    </a:t>
            </a:r>
            <a:r>
              <a:rPr lang="zh-CN" altLang="en-US" sz="1600" b="0" dirty="0">
                <a:solidFill>
                  <a:srgbClr val="FF0000"/>
                </a:solidFill>
                <a:latin typeface="宋体" panose="02010600030101010101" pitchFamily="2" charset="-122"/>
                <a:ea typeface="宋体" panose="02010600030101010101" pitchFamily="2" charset="-122"/>
              </a:rPr>
              <a:t>（课堂练习：生活中的哪些物品可以改进？分小组头脑</a:t>
            </a:r>
            <a:r>
              <a:rPr lang="zh-CN" altLang="en-US" sz="1600" b="0" dirty="0">
                <a:solidFill>
                  <a:srgbClr val="FF0000"/>
                </a:solidFill>
                <a:latin typeface="宋体" panose="02010600030101010101" pitchFamily="2" charset="-122"/>
                <a:ea typeface="宋体" panose="02010600030101010101" pitchFamily="2" charset="-122"/>
              </a:rPr>
              <a:t>风暴）</a:t>
            </a:r>
            <a:endParaRPr lang="zh-CN" altLang="en-US" sz="1600" b="0" dirty="0">
              <a:solidFill>
                <a:srgbClr val="FF0000"/>
              </a:solidFill>
              <a:latin typeface="宋体" panose="02010600030101010101" pitchFamily="2" charset="-122"/>
              <a:ea typeface="宋体" panose="02010600030101010101" pitchFamily="2" charset="-122"/>
            </a:endParaRPr>
          </a:p>
        </p:txBody>
      </p:sp>
      <p:sp>
        <p:nvSpPr>
          <p:cNvPr id="60419"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内容占位符 2"/>
          <p:cNvSpPr>
            <a:spLocks noGrp="1"/>
          </p:cNvSpPr>
          <p:nvPr>
            <p:ph idx="1"/>
          </p:nvPr>
        </p:nvSpPr>
        <p:spPr>
          <a:xfrm>
            <a:off x="605155" y="441960"/>
            <a:ext cx="11048365" cy="6131560"/>
          </a:xfrm>
        </p:spPr>
        <p:txBody>
          <a:bodyPr vert="horz" wrap="square" lIns="91440" tIns="45720" rIns="91440" bIns="45720" anchor="t" anchorCtr="0">
            <a:normAutofit lnSpcReduction="20000"/>
          </a:bodyPr>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（二）定量决策方法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定量决策的类型一般根据性质不同分为：确定型、 非确定型、 风险型三种。</a:t>
            </a: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FF0000"/>
                </a:solidFill>
                <a:latin typeface="宋体" panose="02010600030101010101" pitchFamily="2" charset="-122"/>
                <a:ea typeface="宋体" panose="02010600030101010101" pitchFamily="2" charset="-122"/>
              </a:rPr>
              <a:t>1</a:t>
            </a:r>
            <a:r>
              <a:rPr lang="zh-CN" altLang="zh-CN" sz="2000" b="0" dirty="0">
                <a:solidFill>
                  <a:srgbClr val="FF0000"/>
                </a:solidFill>
                <a:latin typeface="宋体" panose="02010600030101010101" pitchFamily="2" charset="-122"/>
                <a:ea typeface="宋体" panose="02010600030101010101" pitchFamily="2" charset="-122"/>
              </a:rPr>
              <a:t>、确定型决策方法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所谓确定型决策亦称标准决策或结构化决策。是决策人已经掌握将出现哪种自然状态情况下的决策， 只要按既定的目标在该自然状态下从多个备选方案中选择一个最佳行动方案。</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例如：某企业可向三家银行借贷，但利率不同，分别为</a:t>
            </a:r>
            <a:r>
              <a:rPr lang="en-US" altLang="zh-CN" sz="2000" b="0" dirty="0">
                <a:latin typeface="宋体" panose="02010600030101010101" pitchFamily="2" charset="-122"/>
                <a:ea typeface="宋体" panose="02010600030101010101" pitchFamily="2" charset="-122"/>
              </a:rPr>
              <a:t>8%</a:t>
            </a:r>
            <a:r>
              <a:rPr lang="zh-CN" altLang="zh-CN" sz="2000" b="0" dirty="0">
                <a:latin typeface="宋体" panose="02010600030101010101" pitchFamily="2" charset="-122"/>
                <a:ea typeface="宋体" panose="02010600030101010101" pitchFamily="2" charset="-122"/>
              </a:rPr>
              <a:t>、</a:t>
            </a:r>
            <a:r>
              <a:rPr lang="en-US" altLang="zh-CN" sz="2000" b="0" dirty="0">
                <a:latin typeface="宋体" panose="02010600030101010101" pitchFamily="2" charset="-122"/>
                <a:ea typeface="宋体" panose="02010600030101010101" pitchFamily="2" charset="-122"/>
              </a:rPr>
              <a:t>7.5%</a:t>
            </a:r>
            <a:r>
              <a:rPr lang="zh-CN" altLang="zh-CN" sz="2000" b="0" dirty="0">
                <a:latin typeface="宋体" panose="02010600030101010101" pitchFamily="2" charset="-122"/>
                <a:ea typeface="宋体" panose="02010600030101010101" pitchFamily="2" charset="-122"/>
              </a:rPr>
              <a:t>、和</a:t>
            </a:r>
            <a:r>
              <a:rPr lang="en-US" altLang="zh-CN" sz="2000" b="0" dirty="0">
                <a:latin typeface="宋体" panose="02010600030101010101" pitchFamily="2" charset="-122"/>
                <a:ea typeface="宋体" panose="02010600030101010101" pitchFamily="2" charset="-122"/>
              </a:rPr>
              <a:t>8.5%</a:t>
            </a:r>
            <a:r>
              <a:rPr lang="zh-CN" altLang="zh-CN" sz="2000" b="0" dirty="0">
                <a:latin typeface="宋体" panose="02010600030101010101" pitchFamily="2" charset="-122"/>
                <a:ea typeface="宋体" panose="02010600030101010101" pitchFamily="2" charset="-122"/>
              </a:rPr>
              <a:t>。企业需决定向哪家银行借款。很明显，向利率最底的银行借款为最佳方案。这就是确定型决策。此外，象企业中确定状态下的库存管理，生产日程计划或设备计划的决策都属于确定型决策。</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61443"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内容占位符 2"/>
          <p:cNvSpPr>
            <a:spLocks noGrp="1"/>
          </p:cNvSpPr>
          <p:nvPr>
            <p:ph idx="1"/>
          </p:nvPr>
        </p:nvSpPr>
        <p:spPr>
          <a:xfrm>
            <a:off x="384175" y="424180"/>
            <a:ext cx="11567160" cy="6206490"/>
          </a:xfrm>
        </p:spPr>
        <p:txBody>
          <a:bodyPr vert="horz" wrap="square" lIns="91440" tIns="45720" rIns="91440" bIns="45720" anchor="t" anchorCtr="0"/>
          <a:p>
            <a:pPr>
              <a:lnSpc>
                <a:spcPct val="150000"/>
              </a:lnSpc>
            </a:pPr>
            <a:r>
              <a:rPr lang="zh-CN" altLang="zh-CN" sz="2000" b="0" dirty="0">
                <a:latin typeface="宋体" panose="02010600030101010101" pitchFamily="2" charset="-122"/>
                <a:ea typeface="宋体" panose="02010600030101010101" pitchFamily="2" charset="-122"/>
              </a:rPr>
              <a:t>常用的确定型决策方法有：直观判断法、盈亏平衡点法、线性规划法、</a:t>
            </a:r>
            <a:r>
              <a:rPr lang="en-US" altLang="zh-CN" sz="2000" b="0" dirty="0">
                <a:latin typeface="宋体" panose="02010600030101010101" pitchFamily="2" charset="-122"/>
                <a:ea typeface="宋体" panose="02010600030101010101" pitchFamily="2" charset="-122"/>
              </a:rPr>
              <a:t>ABC</a:t>
            </a:r>
            <a:r>
              <a:rPr lang="zh-CN" altLang="zh-CN" sz="2000" b="0" dirty="0">
                <a:latin typeface="宋体" panose="02010600030101010101" pitchFamily="2" charset="-122"/>
                <a:ea typeface="宋体" panose="02010600030101010101" pitchFamily="2" charset="-122"/>
              </a:rPr>
              <a:t>分析法等。</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a:t>
            </a:r>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）直观判断法</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直观判断法是指预测者和决策者凭着已往的知识经验和综合分析能力，或依靠群众的智慧和经验进行预测决策的方法，是一种传统的预测决策方法，又称“经验判断”法。</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a:t>
            </a:r>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）盈亏平衡点法</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盈亏平衡法，是运用量、本、利之间关系的理论，对产品投入的可行性进行论证，从而进行决策的一种方法。</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6246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内容占位符 2"/>
          <p:cNvSpPr>
            <a:spLocks noGrp="1"/>
          </p:cNvSpPr>
          <p:nvPr>
            <p:ph idx="1"/>
          </p:nvPr>
        </p:nvSpPr>
        <p:spPr>
          <a:xfrm>
            <a:off x="380365" y="343535"/>
            <a:ext cx="11394440" cy="6118860"/>
          </a:xfrm>
        </p:spPr>
        <p:txBody>
          <a:bodyPr vert="horz" wrap="square" lIns="91440" tIns="45720" rIns="91440" bIns="45720" anchor="t" anchorCtr="0"/>
          <a:p>
            <a:pPr marL="0" indent="0">
              <a:buNone/>
            </a:pPr>
            <a:r>
              <a:rPr lang="zh-CN" altLang="zh-CN" sz="2000" b="0" dirty="0">
                <a:latin typeface="宋体" panose="02010600030101010101" pitchFamily="2" charset="-122"/>
                <a:ea typeface="宋体" panose="02010600030101010101" pitchFamily="2" charset="-122"/>
              </a:rPr>
              <a:t>它是研究生产、经营一种产品达到不盈不亏时的产量或收入的决策问题。这个不盈不亏的平衡点称为盈亏平衡点。显然，生产量</a:t>
            </a:r>
            <a:r>
              <a:rPr lang="en-US" altLang="zh-CN" sz="2000" b="0" dirty="0">
                <a:latin typeface="宋体" panose="02010600030101010101" pitchFamily="2" charset="-122"/>
                <a:ea typeface="宋体" panose="02010600030101010101" pitchFamily="2" charset="-122"/>
              </a:rPr>
              <a:t>(</a:t>
            </a:r>
            <a:r>
              <a:rPr lang="zh-CN" altLang="zh-CN" sz="2000" b="0" dirty="0">
                <a:latin typeface="宋体" panose="02010600030101010101" pitchFamily="2" charset="-122"/>
                <a:ea typeface="宋体" panose="02010600030101010101" pitchFamily="2" charset="-122"/>
              </a:rPr>
              <a:t>或销售量</a:t>
            </a:r>
            <a:r>
              <a:rPr lang="en-US" altLang="zh-CN" sz="2000" b="0" dirty="0">
                <a:latin typeface="宋体" panose="02010600030101010101" pitchFamily="2" charset="-122"/>
                <a:ea typeface="宋体" panose="02010600030101010101" pitchFamily="2" charset="-122"/>
              </a:rPr>
              <a:t>) </a:t>
            </a:r>
            <a:r>
              <a:rPr lang="zh-CN" altLang="zh-CN" sz="2000" b="0" dirty="0">
                <a:latin typeface="宋体" panose="02010600030101010101" pitchFamily="2" charset="-122"/>
                <a:ea typeface="宋体" panose="02010600030101010101" pitchFamily="2" charset="-122"/>
              </a:rPr>
              <a:t>低于这个产量时，则发生亏损，超过这个产量（销量）时，则获得盈利。</a:t>
            </a:r>
            <a:endParaRPr lang="zh-CN" altLang="en-US" sz="2000" b="0" dirty="0">
              <a:latin typeface="宋体" panose="02010600030101010101" pitchFamily="2" charset="-122"/>
              <a:ea typeface="宋体" panose="02010600030101010101" pitchFamily="2" charset="-122"/>
            </a:endParaRPr>
          </a:p>
        </p:txBody>
      </p:sp>
      <p:sp>
        <p:nvSpPr>
          <p:cNvPr id="63491"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63492" name="图片 4"/>
          <p:cNvPicPr>
            <a:picLocks noChangeAspect="1"/>
          </p:cNvPicPr>
          <p:nvPr/>
        </p:nvPicPr>
        <p:blipFill>
          <a:blip r:embed="rId1"/>
          <a:stretch>
            <a:fillRect/>
          </a:stretch>
        </p:blipFill>
        <p:spPr>
          <a:xfrm>
            <a:off x="2063750" y="2565400"/>
            <a:ext cx="5545138" cy="3455988"/>
          </a:xfrm>
          <a:prstGeom prst="rect">
            <a:avLst/>
          </a:prstGeom>
          <a:noFill/>
          <a:ln w="9525">
            <a:noFill/>
          </a:ln>
        </p:spPr>
      </p:pic>
      <p:sp>
        <p:nvSpPr>
          <p:cNvPr id="63493" name="文本框 5"/>
          <p:cNvSpPr txBox="1"/>
          <p:nvPr/>
        </p:nvSpPr>
        <p:spPr>
          <a:xfrm>
            <a:off x="7464425" y="2708275"/>
            <a:ext cx="2879725" cy="175323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lnSpc>
                <a:spcPct val="150000"/>
              </a:lnSpc>
              <a:spcBef>
                <a:spcPct val="0"/>
              </a:spcBef>
              <a:buClrTx/>
              <a:buFontTx/>
              <a:buNone/>
            </a:pPr>
            <a:r>
              <a:rPr lang="zh-CN" altLang="zh-CN" sz="1800" b="0" dirty="0">
                <a:solidFill>
                  <a:srgbClr val="FF0000"/>
                </a:solidFill>
                <a:latin typeface="Arial" panose="020B0604020202020204" pitchFamily="34" charset="0"/>
                <a:ea typeface="宋体" panose="02010600030101010101" pitchFamily="2" charset="-122"/>
              </a:rPr>
              <a:t>盈亏平衡点公式：盈亏平衡点销量</a:t>
            </a:r>
            <a:r>
              <a:rPr lang="en-US" altLang="zh-CN" sz="1800" b="0" dirty="0">
                <a:solidFill>
                  <a:srgbClr val="FF0000"/>
                </a:solidFill>
                <a:latin typeface="Arial" panose="020B0604020202020204" pitchFamily="34" charset="0"/>
                <a:ea typeface="宋体" panose="02010600030101010101" pitchFamily="2" charset="-122"/>
              </a:rPr>
              <a:t>=</a:t>
            </a:r>
            <a:r>
              <a:rPr lang="zh-CN" altLang="zh-CN" sz="1800" b="0" dirty="0">
                <a:solidFill>
                  <a:srgbClr val="FF0000"/>
                </a:solidFill>
                <a:latin typeface="Arial" panose="020B0604020202020204" pitchFamily="34" charset="0"/>
                <a:ea typeface="宋体" panose="02010600030101010101" pitchFamily="2" charset="-122"/>
              </a:rPr>
              <a:t>固定成本</a:t>
            </a:r>
            <a:r>
              <a:rPr lang="en-US" altLang="zh-CN" sz="1800" b="0" dirty="0">
                <a:solidFill>
                  <a:srgbClr val="FF0000"/>
                </a:solidFill>
                <a:latin typeface="Arial" panose="020B0604020202020204" pitchFamily="34" charset="0"/>
                <a:ea typeface="宋体" panose="02010600030101010101" pitchFamily="2" charset="-122"/>
              </a:rPr>
              <a:t>/(</a:t>
            </a:r>
            <a:r>
              <a:rPr lang="zh-CN" altLang="zh-CN" sz="1800" b="0" dirty="0">
                <a:solidFill>
                  <a:srgbClr val="FF0000"/>
                </a:solidFill>
                <a:latin typeface="Arial" panose="020B0604020202020204" pitchFamily="34" charset="0"/>
                <a:ea typeface="宋体" panose="02010600030101010101" pitchFamily="2" charset="-122"/>
              </a:rPr>
              <a:t>（销售单价</a:t>
            </a:r>
            <a:r>
              <a:rPr lang="en-US" altLang="zh-CN" sz="1800" b="0" dirty="0">
                <a:solidFill>
                  <a:srgbClr val="FF0000"/>
                </a:solidFill>
                <a:latin typeface="Arial" panose="020B0604020202020204" pitchFamily="34" charset="0"/>
                <a:ea typeface="宋体" panose="02010600030101010101" pitchFamily="2" charset="-122"/>
              </a:rPr>
              <a:t>-</a:t>
            </a:r>
            <a:r>
              <a:rPr lang="zh-CN" altLang="zh-CN" sz="1800" b="0" dirty="0">
                <a:solidFill>
                  <a:srgbClr val="FF0000"/>
                </a:solidFill>
                <a:latin typeface="Arial" panose="020B0604020202020204" pitchFamily="34" charset="0"/>
                <a:ea typeface="宋体" panose="02010600030101010101" pitchFamily="2" charset="-122"/>
              </a:rPr>
              <a:t>单位变动成本）</a:t>
            </a:r>
            <a:endParaRPr lang="zh-CN" altLang="zh-CN" sz="1800" b="0" dirty="0">
              <a:solidFill>
                <a:srgbClr val="FF0000"/>
              </a:solidFill>
              <a:latin typeface="Arial" panose="020B0604020202020204" pitchFamily="34" charset="0"/>
              <a:ea typeface="宋体" panose="02010600030101010101" pitchFamily="2" charset="-122"/>
            </a:endParaRPr>
          </a:p>
          <a:p>
            <a:pPr marL="0" lvl="0" indent="0">
              <a:lnSpc>
                <a:spcPct val="150000"/>
              </a:lnSpc>
              <a:spcBef>
                <a:spcPct val="0"/>
              </a:spcBef>
              <a:buClrTx/>
              <a:buFontTx/>
              <a:buNone/>
            </a:pPr>
            <a:endParaRPr lang="zh-CN" altLang="en-US" sz="1800" b="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0675" y="267335"/>
            <a:ext cx="11256645" cy="5982335"/>
          </a:xfrm>
        </p:spPr>
        <p:txBody>
          <a:bodyPr/>
          <a:p>
            <a:r>
              <a:rPr lang="en-US" altLang="zh-CN" dirty="0">
                <a:ea typeface="宋体" panose="02010600030101010101" pitchFamily="2" charset="-122"/>
                <a:sym typeface="+mn-ea"/>
              </a:rPr>
              <a:t>1</a:t>
            </a:r>
            <a:r>
              <a:rPr lang="zh-CN" altLang="zh-CN" dirty="0">
                <a:ea typeface="宋体" panose="02010600030101010101" pitchFamily="2" charset="-122"/>
                <a:sym typeface="+mn-ea"/>
              </a:rPr>
              <a:t>、什么是预测？</a:t>
            </a:r>
            <a:endParaRPr lang="zh-CN" altLang="zh-CN" b="0" dirty="0">
              <a:ea typeface="宋体" panose="02010600030101010101" pitchFamily="2" charset="-122"/>
            </a:endParaRPr>
          </a:p>
          <a:p>
            <a:r>
              <a:rPr lang="en-US" altLang="zh-CN" dirty="0">
                <a:ea typeface="宋体" panose="02010600030101010101" pitchFamily="2" charset="-122"/>
                <a:sym typeface="+mn-ea"/>
              </a:rPr>
              <a:t>2</a:t>
            </a:r>
            <a:r>
              <a:rPr lang="zh-CN" altLang="zh-CN" dirty="0">
                <a:ea typeface="宋体" panose="02010600030101010101" pitchFamily="2" charset="-122"/>
                <a:sym typeface="+mn-ea"/>
              </a:rPr>
              <a:t>、预测有哪些特征？</a:t>
            </a:r>
            <a:endParaRPr lang="zh-CN" altLang="zh-CN" b="0" dirty="0">
              <a:ea typeface="宋体" panose="02010600030101010101" pitchFamily="2" charset="-122"/>
            </a:endParaRPr>
          </a:p>
          <a:p>
            <a:r>
              <a:rPr lang="en-US" altLang="zh-CN" dirty="0">
                <a:ea typeface="宋体" panose="02010600030101010101" pitchFamily="2" charset="-122"/>
                <a:sym typeface="+mn-ea"/>
              </a:rPr>
              <a:t>3</a:t>
            </a:r>
            <a:r>
              <a:rPr lang="zh-CN" altLang="zh-CN" dirty="0">
                <a:ea typeface="宋体" panose="02010600030101010101" pitchFamily="2" charset="-122"/>
                <a:sym typeface="+mn-ea"/>
              </a:rPr>
              <a:t>、预测的作用是什么？</a:t>
            </a:r>
            <a:endParaRPr lang="zh-CN" altLang="zh-CN" b="0" dirty="0">
              <a:ea typeface="宋体" panose="02010600030101010101" pitchFamily="2" charset="-122"/>
            </a:endParaRPr>
          </a:p>
          <a:p>
            <a:r>
              <a:rPr lang="en-US" altLang="zh-CN" i="1" dirty="0">
                <a:ea typeface="宋体" panose="02010600030101010101" pitchFamily="2" charset="-122"/>
                <a:sym typeface="+mn-ea"/>
              </a:rPr>
              <a:t>4</a:t>
            </a:r>
            <a:r>
              <a:rPr lang="zh-CN" altLang="zh-CN" i="1" dirty="0">
                <a:ea typeface="宋体" panose="02010600030101010101" pitchFamily="2" charset="-122"/>
                <a:sym typeface="+mn-ea"/>
              </a:rPr>
              <a:t>、你认为预测还有哪些作用？</a:t>
            </a:r>
            <a:endParaRPr lang="zh-CN" altLang="zh-CN" b="0" dirty="0">
              <a:ea typeface="宋体" panose="02010600030101010101" pitchFamily="2" charset="-122"/>
            </a:endParaRPr>
          </a:p>
          <a:p>
            <a:r>
              <a:rPr lang="en-US" altLang="zh-CN" dirty="0">
                <a:ea typeface="宋体" panose="02010600030101010101" pitchFamily="2" charset="-122"/>
                <a:sym typeface="+mn-ea"/>
              </a:rPr>
              <a:t>5</a:t>
            </a:r>
            <a:r>
              <a:rPr lang="zh-CN" altLang="zh-CN" dirty="0">
                <a:ea typeface="宋体" panose="02010600030101010101" pitchFamily="2" charset="-122"/>
                <a:sym typeface="+mn-ea"/>
              </a:rPr>
              <a:t>、预测通常有哪些方法？</a:t>
            </a:r>
            <a:endParaRPr lang="zh-CN" altLang="zh-CN" b="0" dirty="0">
              <a:ea typeface="宋体" panose="02010600030101010101" pitchFamily="2" charset="-122"/>
            </a:endParaRPr>
          </a:p>
          <a:p>
            <a:r>
              <a:rPr lang="en-US" altLang="zh-CN" dirty="0">
                <a:ea typeface="宋体" panose="02010600030101010101" pitchFamily="2" charset="-122"/>
                <a:sym typeface="+mn-ea"/>
              </a:rPr>
              <a:t>6</a:t>
            </a:r>
            <a:r>
              <a:rPr lang="zh-CN" altLang="zh-CN" dirty="0">
                <a:ea typeface="宋体" panose="02010600030101010101" pitchFamily="2" charset="-122"/>
                <a:sym typeface="+mn-ea"/>
              </a:rPr>
              <a:t>、什么是定性预测法？定性预测法有哪些？</a:t>
            </a:r>
            <a:endParaRPr lang="zh-CN" altLang="zh-CN" b="0" dirty="0">
              <a:ea typeface="宋体" panose="02010600030101010101" pitchFamily="2" charset="-122"/>
            </a:endParaRPr>
          </a:p>
          <a:p>
            <a:r>
              <a:rPr lang="en-US" altLang="zh-CN" dirty="0">
                <a:ea typeface="宋体" panose="02010600030101010101" pitchFamily="2" charset="-122"/>
                <a:sym typeface="+mn-ea"/>
              </a:rPr>
              <a:t>7</a:t>
            </a:r>
            <a:r>
              <a:rPr lang="zh-CN" altLang="zh-CN" dirty="0">
                <a:ea typeface="宋体" panose="02010600030101010101" pitchFamily="2" charset="-122"/>
                <a:sym typeface="+mn-ea"/>
              </a:rPr>
              <a:t>、什么是定量预测法？定量预测法又有哪些方法？</a:t>
            </a:r>
            <a:endParaRPr lang="zh-CN" altLang="zh-CN" b="0" dirty="0">
              <a:ea typeface="宋体" panose="02010600030101010101" pitchFamily="2" charset="-122"/>
            </a:endParaRPr>
          </a:p>
          <a:p>
            <a:r>
              <a:rPr lang="en-US" altLang="zh-CN" dirty="0">
                <a:ea typeface="宋体" panose="02010600030101010101" pitchFamily="2" charset="-122"/>
                <a:sym typeface="+mn-ea"/>
              </a:rPr>
              <a:t>8</a:t>
            </a:r>
            <a:r>
              <a:rPr lang="zh-CN" altLang="zh-CN" dirty="0">
                <a:ea typeface="宋体" panose="02010600030101010101" pitchFamily="2" charset="-122"/>
                <a:sym typeface="+mn-ea"/>
              </a:rPr>
              <a:t>、什么是科学预测？</a:t>
            </a:r>
            <a:endParaRPr lang="zh-CN" altLang="zh-CN" b="0" dirty="0">
              <a:ea typeface="宋体" panose="02010600030101010101" pitchFamily="2" charset="-122"/>
            </a:endParaRPr>
          </a:p>
          <a:p>
            <a:r>
              <a:rPr lang="en-US" altLang="zh-CN" dirty="0">
                <a:ea typeface="宋体" panose="02010600030101010101" pitchFamily="2" charset="-122"/>
                <a:sym typeface="+mn-ea"/>
              </a:rPr>
              <a:t>9</a:t>
            </a:r>
            <a:r>
              <a:rPr lang="zh-CN" altLang="zh-CN" dirty="0">
                <a:ea typeface="宋体" panose="02010600030101010101" pitchFamily="2" charset="-122"/>
                <a:sym typeface="+mn-ea"/>
              </a:rPr>
              <a:t>、什么是占卜？占卜有科学道理吗？</a:t>
            </a:r>
            <a:endParaRPr lang="zh-CN" altLang="zh-CN" b="0" dirty="0">
              <a:ea typeface="宋体" panose="02010600030101010101" pitchFamily="2" charset="-122"/>
            </a:endParaRPr>
          </a:p>
          <a:p>
            <a:r>
              <a:rPr lang="en-US" altLang="zh-CN" dirty="0">
                <a:ea typeface="宋体" panose="02010600030101010101" pitchFamily="2" charset="-122"/>
                <a:sym typeface="+mn-ea"/>
              </a:rPr>
              <a:t>10</a:t>
            </a:r>
            <a:r>
              <a:rPr lang="zh-CN" altLang="zh-CN" dirty="0">
                <a:ea typeface="宋体" panose="02010600030101010101" pitchFamily="2" charset="-122"/>
                <a:sym typeface="+mn-ea"/>
              </a:rPr>
              <a:t>、占卜和预测的关系与区别</a:t>
            </a:r>
            <a:endParaRPr lang="zh-CN" altLang="zh-CN" b="0" dirty="0">
              <a:ea typeface="宋体" panose="02010600030101010101" pitchFamily="2" charset="-122"/>
            </a:endParaRPr>
          </a:p>
          <a:p>
            <a:r>
              <a:rPr lang="en-US" altLang="zh-CN" dirty="0">
                <a:ea typeface="宋体" panose="02010600030101010101" pitchFamily="2" charset="-122"/>
                <a:sym typeface="+mn-ea"/>
              </a:rPr>
              <a:t>11</a:t>
            </a:r>
            <a:r>
              <a:rPr lang="zh-CN" altLang="zh-CN" dirty="0">
                <a:ea typeface="宋体" panose="02010600030101010101" pitchFamily="2" charset="-122"/>
                <a:sym typeface="+mn-ea"/>
              </a:rPr>
              <a:t>、什么是市场预测？包括哪些内容？</a:t>
            </a:r>
            <a:endParaRPr lang="zh-CN" altLang="zh-CN" b="0" dirty="0">
              <a:ea typeface="宋体" panose="02010600030101010101" pitchFamily="2" charset="-122"/>
            </a:endParaRPr>
          </a:p>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内容占位符 2"/>
          <p:cNvSpPr>
            <a:spLocks noGrp="1"/>
          </p:cNvSpPr>
          <p:nvPr>
            <p:ph idx="1"/>
          </p:nvPr>
        </p:nvSpPr>
        <p:spPr>
          <a:xfrm>
            <a:off x="283845" y="349250"/>
            <a:ext cx="11673205" cy="2482850"/>
          </a:xfrm>
        </p:spPr>
        <p:txBody>
          <a:bodyPr vert="horz" wrap="square" lIns="91440" tIns="45720" rIns="91440" bIns="45720" anchor="t" anchorCtr="0"/>
          <a:p>
            <a:pPr>
              <a:lnSpc>
                <a:spcPct val="150000"/>
              </a:lnSpc>
            </a:pPr>
            <a:r>
              <a:rPr lang="zh-CN" altLang="zh-CN" sz="2000" b="0" dirty="0">
                <a:latin typeface="宋体" panose="02010600030101010101" pitchFamily="2" charset="-122"/>
                <a:ea typeface="宋体" panose="02010600030101010101" pitchFamily="2" charset="-122"/>
              </a:rPr>
              <a:t>例题：某公司生产的一种新机器，定价为每台</a:t>
            </a:r>
            <a:r>
              <a:rPr lang="en-US" altLang="zh-CN" sz="2000" b="0" dirty="0">
                <a:latin typeface="宋体" panose="02010600030101010101" pitchFamily="2" charset="-122"/>
                <a:ea typeface="宋体" panose="02010600030101010101" pitchFamily="2" charset="-122"/>
              </a:rPr>
              <a:t>10</a:t>
            </a:r>
            <a:r>
              <a:rPr lang="zh-CN" altLang="zh-CN" sz="2000" b="0" dirty="0">
                <a:latin typeface="宋体" panose="02010600030101010101" pitchFamily="2" charset="-122"/>
                <a:ea typeface="宋体" panose="02010600030101010101" pitchFamily="2" charset="-122"/>
              </a:rPr>
              <a:t>万元，通过近两年的销售情况分析，每台增加的成本</a:t>
            </a:r>
            <a:r>
              <a:rPr lang="en-US" altLang="zh-CN" sz="2000" b="0" dirty="0">
                <a:latin typeface="宋体" panose="02010600030101010101" pitchFamily="2" charset="-122"/>
                <a:ea typeface="宋体" panose="02010600030101010101" pitchFamily="2" charset="-122"/>
              </a:rPr>
              <a:t>6</a:t>
            </a:r>
            <a:r>
              <a:rPr lang="zh-CN" altLang="zh-CN" sz="2000" b="0" dirty="0">
                <a:latin typeface="宋体" panose="02010600030101010101" pitchFamily="2" charset="-122"/>
                <a:ea typeface="宋体" panose="02010600030101010101" pitchFamily="2" charset="-122"/>
              </a:rPr>
              <a:t>万元，固定成本为</a:t>
            </a:r>
            <a:r>
              <a:rPr lang="en-US" altLang="zh-CN" sz="2000" b="0" dirty="0">
                <a:latin typeface="宋体" panose="02010600030101010101" pitchFamily="2" charset="-122"/>
                <a:ea typeface="宋体" panose="02010600030101010101" pitchFamily="2" charset="-122"/>
              </a:rPr>
              <a:t>400</a:t>
            </a:r>
            <a:r>
              <a:rPr lang="zh-CN" altLang="zh-CN" sz="2000" b="0" dirty="0">
                <a:latin typeface="宋体" panose="02010600030101010101" pitchFamily="2" charset="-122"/>
                <a:ea typeface="宋体" panose="02010600030101010101" pitchFamily="2" charset="-122"/>
              </a:rPr>
              <a:t>万元。问：该机器销量多少不会亏本？如果因为采用新的技术，致使每台成本减少</a:t>
            </a:r>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万元，问这时只要销售多少台就不会亏本？</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64515"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2" name="文本框 1"/>
          <p:cNvSpPr txBox="1"/>
          <p:nvPr/>
        </p:nvSpPr>
        <p:spPr>
          <a:xfrm>
            <a:off x="706120" y="2726055"/>
            <a:ext cx="11008995" cy="3094355"/>
          </a:xfrm>
          <a:prstGeom prst="rect">
            <a:avLst/>
          </a:prstGeom>
          <a:noFill/>
        </p:spPr>
        <p:txBody>
          <a:bodyPr wrap="square" rtlCol="0">
            <a:noAutofit/>
          </a:bodyPr>
          <a:p>
            <a:pPr>
              <a:lnSpc>
                <a:spcPct val="200000"/>
              </a:lnSpc>
            </a:pPr>
            <a:r>
              <a:rPr lang="zh-CN" altLang="zh-CN" sz="2000" dirty="0">
                <a:latin typeface="宋体" panose="02010600030101010101" pitchFamily="2" charset="-122"/>
                <a:ea typeface="宋体" panose="02010600030101010101" pitchFamily="2" charset="-122"/>
                <a:sym typeface="+mn-ea"/>
              </a:rPr>
              <a:t>解：（</a:t>
            </a:r>
            <a:r>
              <a:rPr lang="en-US" altLang="zh-CN" sz="2000" dirty="0">
                <a:latin typeface="宋体" panose="02010600030101010101" pitchFamily="2" charset="-122"/>
                <a:ea typeface="宋体" panose="02010600030101010101" pitchFamily="2" charset="-122"/>
                <a:sym typeface="+mn-ea"/>
              </a:rPr>
              <a:t>1</a:t>
            </a:r>
            <a:r>
              <a:rPr lang="zh-CN" altLang="zh-CN" sz="2000" dirty="0">
                <a:latin typeface="宋体" panose="02010600030101010101" pitchFamily="2" charset="-122"/>
                <a:ea typeface="宋体" panose="02010600030101010101" pitchFamily="2" charset="-122"/>
                <a:sym typeface="+mn-ea"/>
              </a:rPr>
              <a:t>）盈亏平衡点销量</a:t>
            </a:r>
            <a:r>
              <a:rPr lang="en-US" altLang="zh-CN" sz="2000" dirty="0">
                <a:latin typeface="宋体" panose="02010600030101010101" pitchFamily="2" charset="-122"/>
                <a:ea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sym typeface="+mn-ea"/>
              </a:rPr>
              <a:t>固定成本</a:t>
            </a:r>
            <a:r>
              <a:rPr lang="en-US" altLang="zh-CN" sz="2000" dirty="0">
                <a:latin typeface="宋体" panose="02010600030101010101" pitchFamily="2" charset="-122"/>
                <a:ea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sym typeface="+mn-ea"/>
              </a:rPr>
              <a:t>（销售单价</a:t>
            </a:r>
            <a:r>
              <a:rPr lang="en-US" altLang="zh-CN" sz="2000" dirty="0">
                <a:latin typeface="宋体" panose="02010600030101010101" pitchFamily="2" charset="-122"/>
                <a:ea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sym typeface="+mn-ea"/>
              </a:rPr>
              <a:t>单位变动成本）</a:t>
            </a:r>
            <a:r>
              <a:rPr lang="en-US" altLang="zh-CN" sz="2000" dirty="0">
                <a:latin typeface="宋体" panose="02010600030101010101" pitchFamily="2" charset="-122"/>
                <a:ea typeface="宋体" panose="02010600030101010101" pitchFamily="2" charset="-122"/>
                <a:sym typeface="+mn-ea"/>
              </a:rPr>
              <a:t>=400/(10-6)=100</a:t>
            </a:r>
            <a:r>
              <a:rPr lang="zh-CN" altLang="zh-CN" sz="2000" dirty="0">
                <a:latin typeface="宋体" panose="02010600030101010101" pitchFamily="2" charset="-122"/>
                <a:ea typeface="宋体" panose="02010600030101010101" pitchFamily="2" charset="-122"/>
                <a:sym typeface="+mn-ea"/>
              </a:rPr>
              <a:t>台。即生产</a:t>
            </a:r>
            <a:r>
              <a:rPr lang="en-US" altLang="zh-CN" sz="2000" dirty="0">
                <a:latin typeface="宋体" panose="02010600030101010101" pitchFamily="2" charset="-122"/>
                <a:ea typeface="宋体" panose="02010600030101010101" pitchFamily="2" charset="-122"/>
                <a:sym typeface="+mn-ea"/>
              </a:rPr>
              <a:t>100</a:t>
            </a:r>
            <a:r>
              <a:rPr lang="zh-CN" altLang="zh-CN" sz="2000" dirty="0">
                <a:latin typeface="宋体" panose="02010600030101010101" pitchFamily="2" charset="-122"/>
                <a:ea typeface="宋体" panose="02010600030101010101" pitchFamily="2" charset="-122"/>
                <a:sym typeface="+mn-ea"/>
              </a:rPr>
              <a:t>台保本。</a:t>
            </a:r>
            <a:br>
              <a:rPr lang="en-US" altLang="zh-CN" sz="2000" dirty="0">
                <a:latin typeface="宋体" panose="02010600030101010101" pitchFamily="2" charset="-122"/>
                <a:ea typeface="宋体" panose="02010600030101010101" pitchFamily="2" charset="-122"/>
                <a:sym typeface="+mn-ea"/>
              </a:rPr>
            </a:br>
            <a:r>
              <a:rPr lang="en-US" altLang="zh-CN" sz="2000" dirty="0">
                <a:latin typeface="宋体" panose="02010600030101010101" pitchFamily="2" charset="-122"/>
                <a:ea typeface="宋体" panose="02010600030101010101" pitchFamily="2" charset="-122"/>
                <a:sym typeface="+mn-ea"/>
              </a:rPr>
              <a:t>    </a:t>
            </a: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2</a:t>
            </a:r>
            <a:r>
              <a:rPr lang="zh-CN" altLang="zh-CN" sz="2000" dirty="0">
                <a:latin typeface="宋体" panose="02010600030101010101" pitchFamily="2" charset="-122"/>
                <a:ea typeface="宋体" panose="02010600030101010101" pitchFamily="2" charset="-122"/>
                <a:sym typeface="+mn-ea"/>
              </a:rPr>
              <a:t>）盈亏平衡点销量</a:t>
            </a:r>
            <a:r>
              <a:rPr lang="en-US" altLang="zh-CN" sz="2000" dirty="0">
                <a:latin typeface="宋体" panose="02010600030101010101" pitchFamily="2" charset="-122"/>
                <a:ea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sym typeface="+mn-ea"/>
              </a:rPr>
              <a:t>固定成本</a:t>
            </a:r>
            <a:r>
              <a:rPr lang="en-US" altLang="zh-CN" sz="2000" dirty="0">
                <a:latin typeface="宋体" panose="02010600030101010101" pitchFamily="2" charset="-122"/>
                <a:ea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sym typeface="+mn-ea"/>
              </a:rPr>
              <a:t>（销售单价</a:t>
            </a:r>
            <a:r>
              <a:rPr lang="en-US" altLang="zh-CN" sz="2000" dirty="0">
                <a:latin typeface="宋体" panose="02010600030101010101" pitchFamily="2" charset="-122"/>
                <a:ea typeface="宋体" panose="02010600030101010101" pitchFamily="2" charset="-122"/>
                <a:sym typeface="+mn-ea"/>
              </a:rPr>
              <a:t>-</a:t>
            </a:r>
            <a:r>
              <a:rPr lang="zh-CN" altLang="zh-CN" sz="2000" dirty="0">
                <a:latin typeface="宋体" panose="02010600030101010101" pitchFamily="2" charset="-122"/>
                <a:ea typeface="宋体" panose="02010600030101010101" pitchFamily="2" charset="-122"/>
                <a:sym typeface="+mn-ea"/>
              </a:rPr>
              <a:t>单位变动成本）</a:t>
            </a:r>
            <a:r>
              <a:rPr lang="en-US" altLang="zh-CN" sz="2000" dirty="0">
                <a:latin typeface="宋体" panose="02010600030101010101" pitchFamily="2" charset="-122"/>
                <a:ea typeface="宋体" panose="02010600030101010101" pitchFamily="2" charset="-122"/>
                <a:sym typeface="+mn-ea"/>
              </a:rPr>
              <a:t>=400/</a:t>
            </a: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10-</a:t>
            </a: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-2</a:t>
            </a: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=34</a:t>
            </a:r>
            <a:r>
              <a:rPr lang="zh-CN" altLang="zh-CN" sz="2000" dirty="0">
                <a:latin typeface="宋体" panose="02010600030101010101" pitchFamily="2" charset="-122"/>
                <a:ea typeface="宋体" panose="02010600030101010101" pitchFamily="2" charset="-122"/>
                <a:sym typeface="+mn-ea"/>
              </a:rPr>
              <a:t>台。生产</a:t>
            </a:r>
            <a:r>
              <a:rPr lang="en-US" altLang="zh-CN" sz="2000" dirty="0">
                <a:latin typeface="宋体" panose="02010600030101010101" pitchFamily="2" charset="-122"/>
                <a:ea typeface="宋体" panose="02010600030101010101" pitchFamily="2" charset="-122"/>
                <a:sym typeface="+mn-ea"/>
              </a:rPr>
              <a:t>34</a:t>
            </a:r>
            <a:r>
              <a:rPr lang="zh-CN" altLang="zh-CN" sz="2000" dirty="0">
                <a:latin typeface="宋体" panose="02010600030101010101" pitchFamily="2" charset="-122"/>
                <a:ea typeface="宋体" panose="02010600030101010101" pitchFamily="2" charset="-122"/>
                <a:sym typeface="+mn-ea"/>
              </a:rPr>
              <a:t>台即可保本。</a:t>
            </a:r>
            <a:endParaRPr lang="zh-CN" altLang="en-US" sz="2000" b="0" dirty="0">
              <a:latin typeface="宋体" panose="02010600030101010101" pitchFamily="2" charset="-122"/>
              <a:ea typeface="宋体" panose="02010600030101010101" pitchFamily="2" charset="-122"/>
            </a:endParaRPr>
          </a:p>
          <a:p>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内容占位符 2"/>
          <p:cNvSpPr>
            <a:spLocks noGrp="1"/>
          </p:cNvSpPr>
          <p:nvPr>
            <p:ph idx="1"/>
          </p:nvPr>
        </p:nvSpPr>
        <p:spPr>
          <a:xfrm>
            <a:off x="539750" y="424815"/>
            <a:ext cx="11191875" cy="6289040"/>
          </a:xfrm>
        </p:spPr>
        <p:txBody>
          <a:bodyPr vert="horz" wrap="square" lIns="91440" tIns="45720" rIns="91440" bIns="45720" anchor="t" anchorCtr="0"/>
          <a:p>
            <a:pPr>
              <a:lnSpc>
                <a:spcPct val="150000"/>
              </a:lnSpc>
            </a:pPr>
            <a:r>
              <a:rPr lang="zh-CN" altLang="zh-CN" sz="2000" b="1" dirty="0">
                <a:latin typeface="宋体" panose="02010600030101010101" pitchFamily="2" charset="-122"/>
                <a:ea typeface="宋体" panose="02010600030101010101" pitchFamily="2" charset="-122"/>
              </a:rPr>
              <a:t>（</a:t>
            </a:r>
            <a:r>
              <a:rPr lang="en-US" altLang="zh-CN" sz="2000" b="1" dirty="0">
                <a:latin typeface="宋体" panose="02010600030101010101" pitchFamily="2" charset="-122"/>
                <a:ea typeface="宋体" panose="02010600030101010101" pitchFamily="2" charset="-122"/>
              </a:rPr>
              <a:t>3</a:t>
            </a:r>
            <a:r>
              <a:rPr lang="zh-CN" altLang="zh-CN" sz="2000" b="1" dirty="0">
                <a:latin typeface="宋体" panose="02010600030101010101" pitchFamily="2" charset="-122"/>
                <a:ea typeface="宋体" panose="02010600030101010101" pitchFamily="2" charset="-122"/>
              </a:rPr>
              <a:t>）线性规划法</a:t>
            </a:r>
            <a:endParaRPr lang="zh-CN" altLang="zh-CN" sz="2000" b="1" dirty="0">
              <a:latin typeface="宋体" panose="02010600030101010101" pitchFamily="2" charset="-122"/>
              <a:ea typeface="宋体" panose="02010600030101010101" pitchFamily="2" charset="-122"/>
            </a:endParaRPr>
          </a:p>
          <a:p>
            <a:pPr>
              <a:lnSpc>
                <a:spcPct val="150000"/>
              </a:lnSpc>
            </a:pPr>
            <a:r>
              <a:rPr lang="zh-CN" altLang="zh-CN" sz="2000" b="1" dirty="0">
                <a:latin typeface="宋体" panose="02010600030101010101" pitchFamily="2" charset="-122"/>
                <a:ea typeface="宋体" panose="02010600030101010101" pitchFamily="2" charset="-122"/>
              </a:rPr>
              <a:t>（</a:t>
            </a:r>
            <a:r>
              <a:rPr lang="en-US" altLang="zh-CN" sz="2000" b="1" dirty="0">
                <a:latin typeface="宋体" panose="02010600030101010101" pitchFamily="2" charset="-122"/>
                <a:ea typeface="宋体" panose="02010600030101010101" pitchFamily="2" charset="-122"/>
              </a:rPr>
              <a:t>4</a:t>
            </a:r>
            <a:r>
              <a:rPr lang="zh-CN" altLang="zh-CN" sz="2000" b="1" dirty="0">
                <a:latin typeface="宋体" panose="02010600030101010101" pitchFamily="2" charset="-122"/>
                <a:ea typeface="宋体" panose="02010600030101010101" pitchFamily="2" charset="-122"/>
              </a:rPr>
              <a:t>）</a:t>
            </a:r>
            <a:r>
              <a:rPr lang="en-US" altLang="zh-CN" sz="2000" b="1" dirty="0">
                <a:latin typeface="宋体" panose="02010600030101010101" pitchFamily="2" charset="-122"/>
                <a:ea typeface="宋体" panose="02010600030101010101" pitchFamily="2" charset="-122"/>
              </a:rPr>
              <a:t>ABC</a:t>
            </a:r>
            <a:r>
              <a:rPr lang="zh-CN" altLang="zh-CN" sz="2000" b="1" dirty="0">
                <a:latin typeface="宋体" panose="02010600030101010101" pitchFamily="2" charset="-122"/>
                <a:ea typeface="宋体" panose="02010600030101010101" pitchFamily="2" charset="-122"/>
              </a:rPr>
              <a:t>法</a:t>
            </a:r>
            <a:endParaRPr lang="zh-CN" altLang="zh-CN" sz="2000" b="1"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ABC</a:t>
            </a:r>
            <a:r>
              <a:rPr lang="zh-CN" altLang="zh-CN" sz="2000" b="0" dirty="0">
                <a:latin typeface="宋体" panose="02010600030101010101" pitchFamily="2" charset="-122"/>
                <a:ea typeface="宋体" panose="02010600030101010101" pitchFamily="2" charset="-122"/>
              </a:rPr>
              <a:t>分类管理法，也叫重点管理法等。</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sym typeface="+mn-ea"/>
              </a:rPr>
              <a:t>2</a:t>
            </a:r>
            <a:r>
              <a:rPr lang="zh-CN" altLang="zh-CN" sz="2000" dirty="0">
                <a:solidFill>
                  <a:srgbClr val="FF0000"/>
                </a:solidFill>
                <a:latin typeface="宋体" panose="02010600030101010101" pitchFamily="2" charset="-122"/>
                <a:ea typeface="宋体" panose="02010600030101010101" pitchFamily="2" charset="-122"/>
                <a:sym typeface="+mn-ea"/>
              </a:rPr>
              <a:t>、风险型决策分析</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sym typeface="+mn-ea"/>
              </a:rPr>
              <a:t>也称随机型决策，是指在几种不同的自然状态中，未来究竟将出现哪种自然状态， 决策人不能肯定，但是各种自然状态出现的可能性，即概率，决策人可以通过调研预先估计或计</a:t>
            </a:r>
            <a:r>
              <a:rPr lang="zh-CN" altLang="en-US" sz="2000" dirty="0">
                <a:latin typeface="宋体" panose="02010600030101010101" pitchFamily="2" charset="-122"/>
                <a:ea typeface="宋体" panose="02010600030101010101" pitchFamily="2" charset="-122"/>
                <a:sym typeface="+mn-ea"/>
              </a:rPr>
              <a:t>算</a:t>
            </a:r>
            <a:r>
              <a:rPr lang="zh-CN" altLang="zh-CN" sz="2000" dirty="0">
                <a:latin typeface="宋体" panose="02010600030101010101" pitchFamily="2" charset="-122"/>
                <a:ea typeface="宋体" panose="02010600030101010101" pitchFamily="2" charset="-122"/>
                <a:sym typeface="+mn-ea"/>
              </a:rPr>
              <a:t>出来。</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sym typeface="+mn-ea"/>
              </a:rPr>
              <a:t>风险型决策分析法通常又有决策表分析法、决策树分析法、矩阵计算法等。</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65539"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内容占位符 4"/>
          <p:cNvGraphicFramePr>
            <a:graphicFrameLocks noGrp="1"/>
          </p:cNvGraphicFramePr>
          <p:nvPr>
            <p:ph idx="1"/>
            <p:custDataLst>
              <p:tags r:id="rId1"/>
            </p:custDataLst>
          </p:nvPr>
        </p:nvGraphicFramePr>
        <p:xfrm>
          <a:off x="5496560" y="798195"/>
          <a:ext cx="6312535" cy="5516245"/>
        </p:xfrm>
        <a:graphic>
          <a:graphicData uri="http://schemas.openxmlformats.org/drawingml/2006/table">
            <a:tbl>
              <a:tblPr/>
              <a:tblGrid>
                <a:gridCol w="2291080"/>
                <a:gridCol w="733425"/>
                <a:gridCol w="929005"/>
                <a:gridCol w="1177290"/>
                <a:gridCol w="1181735"/>
              </a:tblGrid>
              <a:tr h="626110">
                <a:tc rowSpan="2">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　市场状态概率</a:t>
                      </a: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P</a:t>
                      </a:r>
                      <a:endParaRPr kumimoji="0" lang="zh-CN"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rPr>
                        <a:t>滞销</a:t>
                      </a:r>
                      <a:endPar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一般</a:t>
                      </a:r>
                      <a:endPar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rPr>
                        <a:t>畅销</a:t>
                      </a:r>
                      <a:endPar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rPr>
                        <a:t>收益</a:t>
                      </a:r>
                      <a:endParaRPr kumimoji="0" lang="zh-CN"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519430">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0.2</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rPr>
                        <a:t>0.3</a:t>
                      </a:r>
                      <a:endParaRPr kumimoji="0" lang="en-US"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0.5</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P</a:t>
                      </a: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sym typeface="Wingdings 2" panose="05020102010507070707" pitchFamily="18" charset="2"/>
                        </a:rPr>
                        <a:t></a:t>
                      </a: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S</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r>
              <a:tr h="1571625">
                <a:tc rowSpan="2">
                  <a:txBody>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损益值</a:t>
                      </a:r>
                      <a:r>
                        <a:rPr kumimoji="0" lang="zh-CN" altLang="en-US"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 </a:t>
                      </a: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S</a:t>
                      </a:r>
                      <a:r>
                        <a:rPr kumimoji="0" lang="zh-CN" altLang="en-US"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（甲）</a:t>
                      </a:r>
                      <a:endParaRPr kumimoji="0" lang="zh-CN"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50000"/>
                        </a:lnSpc>
                        <a:spcBef>
                          <a:spcPct val="0"/>
                        </a:spcBef>
                        <a:spcAft>
                          <a:spcPct val="0"/>
                        </a:spcAft>
                        <a:buClrTx/>
                        <a:buSzTx/>
                        <a:buFontTx/>
                        <a:buNone/>
                      </a:pP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50000"/>
                        </a:lnSpc>
                        <a:spcBef>
                          <a:spcPct val="0"/>
                        </a:spcBef>
                        <a:spcAft>
                          <a:spcPct val="0"/>
                        </a:spcAft>
                        <a:buClrTx/>
                        <a:buSzTx/>
                        <a:buFontTx/>
                        <a:buNone/>
                      </a:pP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            </a:t>
                      </a:r>
                      <a:r>
                        <a:rPr kumimoji="0" lang="zh-CN" altLang="en-US"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（乙）</a:t>
                      </a:r>
                      <a:endParaRPr kumimoji="0" lang="zh-CN"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20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70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100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rowSpan="2">
                  <a:txBody>
                    <a:bodyPr/>
                    <a:lstStyle/>
                    <a:p>
                      <a:pPr marL="0" marR="0" lvl="0" indent="0" algn="ctr" defTabSz="914400" rtl="0" eaLnBrk="1" fontAlgn="base" latinLnBrk="0" hangingPunct="1">
                        <a:lnSpc>
                          <a:spcPct val="150000"/>
                        </a:lnSpc>
                        <a:spcBef>
                          <a:spcPct val="0"/>
                        </a:spcBef>
                        <a:spcAft>
                          <a:spcPct val="0"/>
                        </a:spcAft>
                        <a:buClrTx/>
                        <a:buSzTx/>
                        <a:buFontTx/>
                        <a:buNone/>
                      </a:pPr>
                      <a:endParaRPr kumimoji="0" lang="zh-CN" altLang="zh-CN" sz="1600" b="0" i="0" u="none" strike="noStrike" cap="none" normalizeH="0" baseline="0" dirty="0">
                        <a:ln>
                          <a:noFill/>
                        </a:ln>
                        <a:solidFill>
                          <a:srgbClr val="14179C"/>
                        </a:solidFill>
                        <a:effectLst/>
                        <a:latin typeface="Times New Roman" panose="02020603050405020304" pitchFamily="18"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r>
              <a:tr h="922655">
                <a:tc vMerge="1">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10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50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160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2E9"/>
                    </a:solidFill>
                  </a:tcPr>
                </a:tc>
                <a:tc vMerge="1">
                  <a:tcPr/>
                </a:tc>
              </a:tr>
              <a:tr h="939165">
                <a:tc>
                  <a:txBody>
                    <a:bodyPr/>
                    <a:lstStyle>
                      <a:lvl1pPr indent="2667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rPr>
                        <a:t>损益值方案</a:t>
                      </a:r>
                      <a:endParaRPr kumimoji="0" lang="en-US"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rPr>
                        <a:t>甲方案</a:t>
                      </a:r>
                      <a:endParaRPr kumimoji="0" lang="zh-CN"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4</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21</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50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rPr>
                        <a:t>75</a:t>
                      </a:r>
                      <a:endParaRPr kumimoji="0" lang="en-US" altLang="zh-CN" sz="1600" b="0" i="0" u="none" strike="noStrike" cap="none" normalizeH="0" baseline="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937260">
                <a:tc>
                  <a:txBody>
                    <a:bodyPr/>
                    <a:lstStyle>
                      <a:lvl1pPr indent="2667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rPr>
                        <a:t>损益值方案</a:t>
                      </a:r>
                      <a:endParaRPr kumimoji="0" lang="en-US"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rPr>
                        <a:t>乙方案</a:t>
                      </a:r>
                      <a:endParaRPr kumimoji="0" lang="zh-CN" altLang="zh-CN" sz="1600" b="0" i="0" u="none" strike="noStrike" kern="1200" cap="none" spc="0" normalizeH="0" baseline="0" noProof="0" dirty="0">
                        <a:ln>
                          <a:noFill/>
                        </a:ln>
                        <a:solidFill>
                          <a:srgbClr val="14179C"/>
                        </a:solidFill>
                        <a:effectLst/>
                        <a:uLnTx/>
                        <a:uFillTx/>
                        <a:latin typeface="Verdana" panose="020B0604030504040204" pitchFamily="34" charset="0"/>
                        <a:ea typeface="宋体" panose="02010600030101010101" pitchFamily="2" charset="-122"/>
                        <a:cs typeface="+mn-cs"/>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2</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15</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80</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rPr>
                        <a:t>97</a:t>
                      </a:r>
                      <a:endParaRPr kumimoji="0" lang="en-US" altLang="zh-CN" sz="1600" b="0" i="0" u="none" strike="noStrike" cap="none" normalizeH="0" baseline="0" dirty="0">
                        <a:ln>
                          <a:noFill/>
                        </a:ln>
                        <a:solidFill>
                          <a:srgbClr val="14179C"/>
                        </a:solidFill>
                        <a:effectLst/>
                        <a:latin typeface="Verdana" panose="020B0604030504040204" pitchFamily="34" charset="0"/>
                        <a:ea typeface="宋体" panose="02010600030101010101" pitchFamily="2" charset="-122"/>
                      </a:endParaRPr>
                    </a:p>
                  </a:txBody>
                  <a:tcPr marL="26671" marR="26671" marT="26656" marB="2665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bl>
          </a:graphicData>
        </a:graphic>
      </p:graphicFrame>
      <p:sp>
        <p:nvSpPr>
          <p:cNvPr id="6762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67628" name="Rectangle 1"/>
          <p:cNvSpPr/>
          <p:nvPr/>
        </p:nvSpPr>
        <p:spPr>
          <a:xfrm>
            <a:off x="520700" y="319405"/>
            <a:ext cx="4866005" cy="5865495"/>
          </a:xfrm>
          <a:prstGeom prst="rect">
            <a:avLst/>
          </a:prstGeom>
          <a:noFill/>
          <a:ln w="9525">
            <a:noFill/>
          </a:ln>
          <a:effectLst>
            <a:prstShdw prst="shdw12" dir="16200000">
              <a:schemeClr val="bg2">
                <a:alpha val="50000"/>
              </a:schemeClr>
            </a:prstShdw>
          </a:effectLst>
        </p:spPr>
        <p:txBody>
          <a:bodyPr anchor="ctr" anchorCtr="0">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304800">
              <a:lnSpc>
                <a:spcPct val="150000"/>
              </a:lnSpc>
              <a:spcBef>
                <a:spcPct val="0"/>
              </a:spcBef>
              <a:buClrTx/>
              <a:buFontTx/>
              <a:buNone/>
            </a:pPr>
            <a:r>
              <a:rPr lang="zh-CN" altLang="en-US" sz="2000" b="0" dirty="0">
                <a:solidFill>
                  <a:srgbClr val="000000"/>
                </a:solidFill>
                <a:latin typeface="宋体" panose="02010600030101010101" pitchFamily="2" charset="-122"/>
                <a:ea typeface="宋体" panose="02010600030101010101" pitchFamily="2" charset="-122"/>
              </a:rPr>
              <a:t>（</a:t>
            </a:r>
            <a:r>
              <a:rPr lang="en-US" altLang="zh-CN" sz="2000" b="0" dirty="0">
                <a:solidFill>
                  <a:srgbClr val="000000"/>
                </a:solidFill>
                <a:latin typeface="宋体" panose="02010600030101010101" pitchFamily="2" charset="-122"/>
                <a:ea typeface="宋体" panose="02010600030101010101" pitchFamily="2" charset="-122"/>
              </a:rPr>
              <a:t>1</a:t>
            </a:r>
            <a:r>
              <a:rPr lang="zh-CN" altLang="en-US" sz="2000" b="0" dirty="0">
                <a:solidFill>
                  <a:srgbClr val="000000"/>
                </a:solidFill>
                <a:latin typeface="宋体" panose="02010600030101010101" pitchFamily="2" charset="-122"/>
                <a:ea typeface="宋体" panose="02010600030101010101" pitchFamily="2" charset="-122"/>
              </a:rPr>
              <a:t>）决策表法：决策表又称判断</a:t>
            </a:r>
            <a:r>
              <a:rPr lang="zh-CN" altLang="en-US" sz="2000" b="0" dirty="0">
                <a:solidFill>
                  <a:srgbClr val="000000"/>
                </a:solidFill>
                <a:latin typeface="宋体" panose="02010600030101010101" pitchFamily="2" charset="-122"/>
                <a:ea typeface="宋体" panose="02010600030101010101" pitchFamily="2" charset="-122"/>
              </a:rPr>
              <a:t>表，是一种呈表格状的图形工具，适用于描述处理判断条件较多，各条件又相互组合、有多种决策方案的情况。</a:t>
            </a:r>
            <a:endParaRPr lang="zh-CN" altLang="en-US" sz="2000" b="0" dirty="0">
              <a:solidFill>
                <a:srgbClr val="000000"/>
              </a:solidFill>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r>
              <a:rPr lang="zh-CN" altLang="en-US" sz="2000" b="0" dirty="0">
                <a:solidFill>
                  <a:srgbClr val="000000"/>
                </a:solidFill>
                <a:latin typeface="宋体" panose="02010600030101010101" pitchFamily="2" charset="-122"/>
                <a:ea typeface="宋体" panose="02010600030101010101" pitchFamily="2" charset="-122"/>
              </a:rPr>
              <a:t>例：某企业在下年度有甲、乙两种产品方案可供选择。每种方案都面临滞销、一般、和畅销三种市场</a:t>
            </a:r>
            <a:r>
              <a:rPr lang="zh-CN" altLang="en-US" sz="2000" b="0" dirty="0">
                <a:solidFill>
                  <a:srgbClr val="000000"/>
                </a:solidFill>
                <a:latin typeface="宋体" panose="02010600030101010101" pitchFamily="2" charset="-122"/>
                <a:ea typeface="宋体" panose="02010600030101010101" pitchFamily="2" charset="-122"/>
              </a:rPr>
              <a:t>状态。通过充分调研，各状态的概率和损益值（如果正值是指利润，如果负值指损失值，二者皆称损益值）表：</a:t>
            </a:r>
            <a:endParaRPr lang="zh-CN" altLang="en-US" sz="2000" b="0" dirty="0">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r>
              <a:rPr lang="zh-CN" altLang="en-US" sz="2000" b="0" dirty="0">
                <a:solidFill>
                  <a:srgbClr val="000000"/>
                </a:solidFill>
                <a:latin typeface="宋体" panose="02010600030101010101" pitchFamily="2" charset="-122"/>
                <a:ea typeface="宋体" panose="02010600030101010101" pitchFamily="2" charset="-122"/>
              </a:rPr>
              <a:t>因此可见，选方案乙。</a:t>
            </a:r>
            <a:endParaRPr lang="zh-CN" altLang="en-US" sz="2000" b="0" dirty="0">
              <a:latin typeface="宋体" panose="02010600030101010101" pitchFamily="2" charset="-122"/>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内容占位符 2"/>
          <p:cNvSpPr>
            <a:spLocks noGrp="1"/>
          </p:cNvSpPr>
          <p:nvPr>
            <p:ph idx="1"/>
          </p:nvPr>
        </p:nvSpPr>
        <p:spPr>
          <a:xfrm>
            <a:off x="589280" y="371475"/>
            <a:ext cx="11043285" cy="6158865"/>
          </a:xfrm>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）决策树：决策树</a:t>
            </a:r>
            <a:r>
              <a:rPr lang="en-US" altLang="zh-CN" sz="2000" dirty="0">
                <a:latin typeface="宋体" panose="02010600030101010101" pitchFamily="2" charset="-122"/>
                <a:ea typeface="宋体" panose="02010600030101010101" pitchFamily="2" charset="-122"/>
              </a:rPr>
              <a:t>(decision tree)</a:t>
            </a:r>
            <a:r>
              <a:rPr lang="zh-CN" altLang="zh-CN" sz="2000" dirty="0">
                <a:latin typeface="宋体" panose="02010600030101010101" pitchFamily="2" charset="-122"/>
                <a:ea typeface="宋体" panose="02010600030101010101" pitchFamily="2" charset="-122"/>
              </a:rPr>
              <a:t>一般都是自上而下的来生成的。每个</a:t>
            </a:r>
            <a:r>
              <a:rPr lang="en-US" altLang="zh-CN" sz="2000" dirty="0">
                <a:latin typeface="宋体" panose="02010600030101010101" pitchFamily="2" charset="-122"/>
                <a:ea typeface="宋体" panose="02010600030101010101" pitchFamily="2" charset="-122"/>
                <a:hlinkClick r:id="rId1" tooltip="决策"/>
              </a:rPr>
              <a:t>决策</a:t>
            </a:r>
            <a:r>
              <a:rPr lang="zh-CN" altLang="zh-CN" sz="2000" dirty="0">
                <a:latin typeface="宋体" panose="02010600030101010101" pitchFamily="2" charset="-122"/>
                <a:ea typeface="宋体" panose="02010600030101010101" pitchFamily="2" charset="-122"/>
              </a:rPr>
              <a:t>或事件（即自然状态）都可能引出两个或多个事件，导致不同的结果，把这种决策分支画成图形很像一棵树的枝干，故称决策树。</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决策树的构成有四个要素：</a:t>
            </a:r>
            <a:r>
              <a:rPr lang="en-US" altLang="zh-CN" sz="2000" dirty="0">
                <a:solidFill>
                  <a:srgbClr val="FF0000"/>
                </a:solidFill>
                <a:latin typeface="宋体" panose="02010600030101010101" pitchFamily="2" charset="-122"/>
                <a:ea typeface="宋体" panose="02010600030101010101" pitchFamily="2" charset="-122"/>
              </a:rPr>
              <a:t>(1)</a:t>
            </a:r>
            <a:r>
              <a:rPr lang="zh-CN" altLang="zh-CN" sz="2000" dirty="0">
                <a:solidFill>
                  <a:srgbClr val="FF0000"/>
                </a:solidFill>
                <a:latin typeface="宋体" panose="02010600030101010101" pitchFamily="2" charset="-122"/>
                <a:ea typeface="宋体" panose="02010600030101010101" pitchFamily="2" charset="-122"/>
              </a:rPr>
              <a:t>决策结点；</a:t>
            </a: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方案枝；</a:t>
            </a:r>
            <a:r>
              <a:rPr lang="en-US" altLang="zh-CN" sz="2000" dirty="0">
                <a:solidFill>
                  <a:srgbClr val="FF0000"/>
                </a:solidFill>
                <a:latin typeface="宋体" panose="02010600030101010101" pitchFamily="2" charset="-122"/>
                <a:ea typeface="宋体" panose="02010600030101010101" pitchFamily="2" charset="-122"/>
              </a:rPr>
              <a:t>(3)</a:t>
            </a:r>
            <a:r>
              <a:rPr lang="zh-CN" altLang="zh-CN" sz="2000" dirty="0">
                <a:solidFill>
                  <a:srgbClr val="FF0000"/>
                </a:solidFill>
                <a:latin typeface="宋体" panose="02010600030101010101" pitchFamily="2" charset="-122"/>
                <a:ea typeface="宋体" panose="02010600030101010101" pitchFamily="2" charset="-122"/>
              </a:rPr>
              <a:t>状态结点；</a:t>
            </a:r>
            <a:r>
              <a:rPr lang="en-US" altLang="zh-CN" sz="2000" dirty="0">
                <a:solidFill>
                  <a:srgbClr val="FF0000"/>
                </a:solidFill>
                <a:latin typeface="宋体" panose="02010600030101010101" pitchFamily="2" charset="-122"/>
                <a:ea typeface="宋体" panose="02010600030101010101" pitchFamily="2" charset="-122"/>
              </a:rPr>
              <a:t>(4)</a:t>
            </a:r>
            <a:r>
              <a:rPr lang="zh-CN" altLang="zh-CN" sz="2000" dirty="0">
                <a:solidFill>
                  <a:srgbClr val="FF0000"/>
                </a:solidFill>
                <a:latin typeface="宋体" panose="02010600030101010101" pitchFamily="2" charset="-122"/>
                <a:ea typeface="宋体" panose="02010600030101010101" pitchFamily="2" charset="-122"/>
              </a:rPr>
              <a:t>概率枝。仍然以上题为例</a:t>
            </a:r>
            <a:r>
              <a:rPr lang="zh-CN" altLang="en-US" sz="2000" dirty="0">
                <a:solidFill>
                  <a:srgbClr val="FF0000"/>
                </a:solidFill>
                <a:latin typeface="宋体" panose="02010600030101010101" pitchFamily="2" charset="-122"/>
                <a:ea typeface="宋体" panose="02010600030101010101" pitchFamily="2" charset="-122"/>
                <a:sym typeface="Wingdings" panose="05000000000000000000" pitchFamily="2" charset="2"/>
              </a:rPr>
              <a:t>：选方案</a:t>
            </a:r>
            <a:r>
              <a:rPr lang="en-US" altLang="zh-CN" sz="2000" dirty="0">
                <a:solidFill>
                  <a:srgbClr val="FF0000"/>
                </a:solidFill>
                <a:latin typeface="宋体" panose="02010600030101010101" pitchFamily="2" charset="-122"/>
                <a:ea typeface="宋体" panose="02010600030101010101" pitchFamily="2" charset="-122"/>
                <a:sym typeface="Wingdings" panose="05000000000000000000" pitchFamily="2" charset="2"/>
              </a:rPr>
              <a:t>2</a:t>
            </a:r>
            <a:r>
              <a:rPr lang="zh-CN" altLang="en-US" sz="2000" dirty="0">
                <a:solidFill>
                  <a:srgbClr val="FF0000"/>
                </a:solidFill>
                <a:latin typeface="宋体" panose="02010600030101010101" pitchFamily="2" charset="-122"/>
                <a:ea typeface="宋体" panose="02010600030101010101" pitchFamily="2" charset="-122"/>
              </a:rPr>
              <a:t>）</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68611"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grpSp>
        <p:nvGrpSpPr>
          <p:cNvPr id="68612" name="组合 4"/>
          <p:cNvGrpSpPr/>
          <p:nvPr/>
        </p:nvGrpSpPr>
        <p:grpSpPr>
          <a:xfrm>
            <a:off x="1984375" y="3342640"/>
            <a:ext cx="8651240" cy="2778760"/>
            <a:chOff x="0" y="0"/>
            <a:chExt cx="4230370" cy="2130425"/>
          </a:xfrm>
        </p:grpSpPr>
        <p:grpSp>
          <p:nvGrpSpPr>
            <p:cNvPr id="68613" name="组合 5"/>
            <p:cNvGrpSpPr/>
            <p:nvPr/>
          </p:nvGrpSpPr>
          <p:grpSpPr>
            <a:xfrm>
              <a:off x="0" y="0"/>
              <a:ext cx="4230370" cy="2130425"/>
              <a:chOff x="-88900" y="0"/>
              <a:chExt cx="4230370" cy="2130425"/>
            </a:xfrm>
          </p:grpSpPr>
          <p:sp>
            <p:nvSpPr>
              <p:cNvPr id="8" name="矩形 7"/>
              <p:cNvSpPr>
                <a:spLocks noChangeArrowheads="1"/>
              </p:cNvSpPr>
              <p:nvPr/>
            </p:nvSpPr>
            <p:spPr bwMode="auto">
              <a:xfrm>
                <a:off x="-88900" y="684007"/>
                <a:ext cx="679844" cy="1021955"/>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dirty="0">
                    <a:ln>
                      <a:noFill/>
                    </a:ln>
                    <a:solidFill>
                      <a:schemeClr val="tx1"/>
                    </a:solidFill>
                    <a:effectLst/>
                    <a:uLnTx/>
                    <a:uFillTx/>
                    <a:latin typeface="Calibri" panose="020F0502020204030204" charset="0"/>
                    <a:ea typeface="宋体" panose="02010600030101010101" pitchFamily="2" charset="-122"/>
                    <a:cs typeface="+mn-cs"/>
                  </a:rPr>
                  <a:t>收益希望值（决策点）</a:t>
                </a:r>
                <a:endParaRPr kumimoji="0" lang="zh-CN" sz="1600" b="1" i="0" u="none" strike="noStrike" kern="100" cap="none" spc="0" normalizeH="0" baseline="0" noProof="0" dirty="0">
                  <a:ln>
                    <a:noFill/>
                  </a:ln>
                  <a:solidFill>
                    <a:schemeClr val="tx1"/>
                  </a:solidFill>
                  <a:effectLst/>
                  <a:uLnTx/>
                  <a:uFillTx/>
                  <a:latin typeface="Calibri" panose="020F0502020204030204" charset="0"/>
                  <a:ea typeface="宋体" panose="02010600030101010101" pitchFamily="2" charset="-122"/>
                  <a:cs typeface="+mn-cs"/>
                </a:endParaRPr>
              </a:p>
            </p:txBody>
          </p:sp>
          <p:cxnSp>
            <p:nvCxnSpPr>
              <p:cNvPr id="68616" name="自选图形 20"/>
              <p:cNvCxnSpPr/>
              <p:nvPr/>
            </p:nvCxnSpPr>
            <p:spPr>
              <a:xfrm flipV="1">
                <a:off x="603250" y="534036"/>
                <a:ext cx="727075" cy="564514"/>
              </a:xfrm>
              <a:prstGeom prst="bentConnector3">
                <a:avLst>
                  <a:gd name="adj1" fmla="val 50000"/>
                </a:avLst>
              </a:prstGeom>
              <a:ln w="6350" cap="flat" cmpd="sng">
                <a:solidFill>
                  <a:srgbClr val="4F81BD"/>
                </a:solidFill>
                <a:prstDash val="solid"/>
                <a:miter/>
                <a:headEnd type="none" w="med" len="med"/>
                <a:tailEnd type="arrow" w="med" len="med"/>
              </a:ln>
            </p:spPr>
          </p:cxnSp>
          <p:cxnSp>
            <p:nvCxnSpPr>
              <p:cNvPr id="68617" name="自选图形 21"/>
              <p:cNvCxnSpPr/>
              <p:nvPr/>
            </p:nvCxnSpPr>
            <p:spPr>
              <a:xfrm>
                <a:off x="612140" y="1228725"/>
                <a:ext cx="692150" cy="347345"/>
              </a:xfrm>
              <a:prstGeom prst="bentConnector3">
                <a:avLst>
                  <a:gd name="adj1" fmla="val 50000"/>
                </a:avLst>
              </a:prstGeom>
              <a:ln w="6350" cap="flat" cmpd="sng">
                <a:solidFill>
                  <a:srgbClr val="4F81BD"/>
                </a:solidFill>
                <a:prstDash val="solid"/>
                <a:miter/>
                <a:headEnd type="none" w="med" len="med"/>
                <a:tailEnd type="arrow" w="med" len="med"/>
              </a:ln>
            </p:spPr>
          </p:cxnSp>
          <p:sp>
            <p:nvSpPr>
              <p:cNvPr id="11" name="椭圆 10"/>
              <p:cNvSpPr>
                <a:spLocks noChangeArrowheads="1"/>
              </p:cNvSpPr>
              <p:nvPr/>
            </p:nvSpPr>
            <p:spPr bwMode="auto">
              <a:xfrm>
                <a:off x="1302915" y="344707"/>
                <a:ext cx="1070547" cy="374447"/>
              </a:xfrm>
              <a:prstGeom prst="ellipse">
                <a:avLst/>
              </a:prstGeom>
              <a:solidFill>
                <a:srgbClr val="FFFFFF"/>
              </a:solidFill>
              <a:ln w="12700">
                <a:solidFill>
                  <a:srgbClr val="41719C"/>
                </a:solidFill>
                <a:miter lim="800000"/>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dirty="0">
                    <a:ln>
                      <a:noFill/>
                    </a:ln>
                    <a:solidFill>
                      <a:schemeClr val="tx1"/>
                    </a:solidFill>
                    <a:effectLst/>
                    <a:uLnTx/>
                    <a:uFillTx/>
                    <a:latin typeface="Calibri" panose="020F0502020204030204" charset="0"/>
                    <a:ea typeface="宋体" panose="02010600030101010101" pitchFamily="2" charset="-122"/>
                    <a:cs typeface="+mn-cs"/>
                  </a:rPr>
                  <a:t>方案甲</a:t>
                </a:r>
                <a:r>
                  <a:rPr kumimoji="0" lang="en-US" sz="1600" b="1" i="0" u="none" strike="noStrike" kern="100" cap="none" spc="0" normalizeH="0" baseline="0" noProof="0" dirty="0">
                    <a:ln>
                      <a:noFill/>
                    </a:ln>
                    <a:solidFill>
                      <a:schemeClr val="tx1"/>
                    </a:solidFill>
                    <a:effectLst/>
                    <a:uLnTx/>
                    <a:uFillTx/>
                    <a:latin typeface="Calibri" panose="020F0502020204030204" charset="0"/>
                    <a:ea typeface="宋体" panose="02010600030101010101" pitchFamily="2" charset="-122"/>
                    <a:cs typeface="+mn-cs"/>
                  </a:rPr>
                  <a:t>75</a:t>
                </a:r>
                <a:endParaRPr kumimoji="0" lang="zh-CN" sz="16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68619" name="自选图形 23"/>
              <p:cNvCxnSpPr>
                <a:stCxn id="11" idx="6"/>
              </p:cNvCxnSpPr>
              <p:nvPr/>
            </p:nvCxnSpPr>
            <p:spPr>
              <a:xfrm flipV="1">
                <a:off x="2372995" y="171450"/>
                <a:ext cx="853440" cy="360363"/>
              </a:xfrm>
              <a:prstGeom prst="straightConnector1">
                <a:avLst/>
              </a:prstGeom>
              <a:ln w="6350" cap="flat" cmpd="sng">
                <a:solidFill>
                  <a:srgbClr val="4F81BD"/>
                </a:solidFill>
                <a:prstDash val="solid"/>
                <a:headEnd type="none" w="med" len="med"/>
                <a:tailEnd type="arrow" w="med" len="med"/>
              </a:ln>
            </p:spPr>
          </p:cxnSp>
          <p:cxnSp>
            <p:nvCxnSpPr>
              <p:cNvPr id="68620" name="自选图形 24"/>
              <p:cNvCxnSpPr>
                <a:stCxn id="11" idx="6"/>
              </p:cNvCxnSpPr>
              <p:nvPr/>
            </p:nvCxnSpPr>
            <p:spPr>
              <a:xfrm flipV="1">
                <a:off x="2372995" y="518161"/>
                <a:ext cx="834390" cy="13652"/>
              </a:xfrm>
              <a:prstGeom prst="straightConnector1">
                <a:avLst/>
              </a:prstGeom>
              <a:ln w="6350" cap="flat" cmpd="sng">
                <a:solidFill>
                  <a:srgbClr val="4F81BD"/>
                </a:solidFill>
                <a:prstDash val="solid"/>
                <a:headEnd type="none" w="med" len="med"/>
                <a:tailEnd type="arrow" w="med" len="med"/>
              </a:ln>
            </p:spPr>
          </p:cxnSp>
          <p:cxnSp>
            <p:nvCxnSpPr>
              <p:cNvPr id="68621" name="自选图形 25"/>
              <p:cNvCxnSpPr/>
              <p:nvPr/>
            </p:nvCxnSpPr>
            <p:spPr>
              <a:xfrm>
                <a:off x="2361565" y="546100"/>
                <a:ext cx="875665" cy="382270"/>
              </a:xfrm>
              <a:prstGeom prst="straightConnector1">
                <a:avLst/>
              </a:prstGeom>
              <a:ln w="6350" cap="flat" cmpd="sng">
                <a:solidFill>
                  <a:srgbClr val="4F81BD"/>
                </a:solidFill>
                <a:prstDash val="solid"/>
                <a:headEnd type="none" w="med" len="med"/>
                <a:tailEnd type="arrow" w="med" len="med"/>
              </a:ln>
            </p:spPr>
          </p:cxnSp>
          <p:sp>
            <p:nvSpPr>
              <p:cNvPr id="15" name="矩形 14"/>
              <p:cNvSpPr>
                <a:spLocks noChangeArrowheads="1"/>
              </p:cNvSpPr>
              <p:nvPr/>
            </p:nvSpPr>
            <p:spPr bwMode="auto">
              <a:xfrm>
                <a:off x="720488" y="1003030"/>
                <a:ext cx="648753" cy="290635"/>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方案枝</a:t>
                </a:r>
                <a:endPar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16" name="矩形 15"/>
              <p:cNvSpPr>
                <a:spLocks noChangeArrowheads="1"/>
              </p:cNvSpPr>
              <p:nvPr/>
            </p:nvSpPr>
            <p:spPr bwMode="auto">
              <a:xfrm>
                <a:off x="2342371" y="0"/>
                <a:ext cx="691244" cy="278469"/>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概率枝</a:t>
                </a:r>
                <a:endPar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17" name="矩形 16"/>
              <p:cNvSpPr>
                <a:spLocks noChangeArrowheads="1"/>
              </p:cNvSpPr>
              <p:nvPr/>
            </p:nvSpPr>
            <p:spPr bwMode="auto">
              <a:xfrm>
                <a:off x="3223266" y="21629"/>
                <a:ext cx="900586" cy="293339"/>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滞销</a:t>
                </a:r>
                <a:r>
                  <a:rPr kumimoji="0" lang="en-US"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0.2*20</a:t>
                </a:r>
                <a:endParaRPr kumimoji="0" lang="zh-CN" sz="16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 name="矩形 17"/>
              <p:cNvSpPr>
                <a:spLocks noChangeArrowheads="1"/>
              </p:cNvSpPr>
              <p:nvPr/>
            </p:nvSpPr>
            <p:spPr bwMode="auto">
              <a:xfrm>
                <a:off x="3239848" y="382557"/>
                <a:ext cx="900586" cy="294691"/>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一般</a:t>
                </a:r>
                <a:r>
                  <a:rPr kumimoji="0" lang="en-US"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0.3*70</a:t>
                </a:r>
                <a:endParaRPr kumimoji="0" lang="zh-CN" sz="16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矩形 18"/>
              <p:cNvSpPr>
                <a:spLocks noChangeArrowheads="1"/>
              </p:cNvSpPr>
              <p:nvPr/>
            </p:nvSpPr>
            <p:spPr bwMode="auto">
              <a:xfrm>
                <a:off x="3240884" y="750244"/>
                <a:ext cx="900586" cy="294691"/>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畅销</a:t>
                </a:r>
                <a:r>
                  <a:rPr kumimoji="0" lang="en-US" altLang="zh-CN" sz="16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0.5*100</a:t>
                </a:r>
                <a:endParaRPr kumimoji="0" lang="zh-CN" sz="16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 name="矩形 19"/>
              <p:cNvSpPr>
                <a:spLocks noChangeArrowheads="1"/>
              </p:cNvSpPr>
              <p:nvPr/>
            </p:nvSpPr>
            <p:spPr bwMode="auto">
              <a:xfrm>
                <a:off x="3240884" y="1140913"/>
                <a:ext cx="900586" cy="294691"/>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滞销</a:t>
                </a:r>
                <a:r>
                  <a:rPr kumimoji="0" lang="en-US"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0.2*10</a:t>
                </a:r>
                <a:endParaRPr kumimoji="0" lang="zh-CN" sz="16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1" name="矩形 20"/>
              <p:cNvSpPr>
                <a:spLocks noChangeArrowheads="1"/>
              </p:cNvSpPr>
              <p:nvPr/>
            </p:nvSpPr>
            <p:spPr bwMode="auto">
              <a:xfrm>
                <a:off x="3239848" y="1491027"/>
                <a:ext cx="900586" cy="294691"/>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一般</a:t>
                </a:r>
                <a:r>
                  <a:rPr kumimoji="0" lang="en-US"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0.3*50</a:t>
                </a:r>
                <a:endParaRPr kumimoji="0" lang="zh-CN" sz="16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 name="椭圆 21"/>
              <p:cNvSpPr>
                <a:spLocks noChangeArrowheads="1"/>
              </p:cNvSpPr>
              <p:nvPr/>
            </p:nvSpPr>
            <p:spPr bwMode="auto">
              <a:xfrm>
                <a:off x="1307060" y="1385587"/>
                <a:ext cx="1065365" cy="374447"/>
              </a:xfrm>
              <a:prstGeom prst="ellipse">
                <a:avLst/>
              </a:prstGeom>
              <a:solidFill>
                <a:srgbClr val="FFFFFF"/>
              </a:solidFill>
              <a:ln w="12700">
                <a:solidFill>
                  <a:srgbClr val="41719C"/>
                </a:solidFill>
                <a:miter lim="800000"/>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方案乙</a:t>
                </a:r>
                <a:r>
                  <a:rPr kumimoji="0" lang="en-US"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97</a:t>
                </a:r>
                <a:endParaRPr kumimoji="0" lang="zh-CN" sz="16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3" name="矩形 22"/>
              <p:cNvSpPr>
                <a:spLocks noChangeArrowheads="1"/>
              </p:cNvSpPr>
              <p:nvPr/>
            </p:nvSpPr>
            <p:spPr bwMode="auto">
              <a:xfrm>
                <a:off x="3240884" y="1835734"/>
                <a:ext cx="900586" cy="294691"/>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畅销</a:t>
                </a:r>
                <a:r>
                  <a:rPr kumimoji="0" lang="en-US"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0.5*160</a:t>
                </a:r>
                <a:endParaRPr kumimoji="0" lang="zh-CN" sz="16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cxnSp>
            <p:nvCxnSpPr>
              <p:cNvPr id="68631" name="自选图形 51"/>
              <p:cNvCxnSpPr>
                <a:stCxn id="22" idx="6"/>
                <a:endCxn id="21" idx="1"/>
              </p:cNvCxnSpPr>
              <p:nvPr/>
            </p:nvCxnSpPr>
            <p:spPr>
              <a:xfrm>
                <a:off x="2372360" y="1572578"/>
                <a:ext cx="867410" cy="66357"/>
              </a:xfrm>
              <a:prstGeom prst="straightConnector1">
                <a:avLst/>
              </a:prstGeom>
              <a:ln w="6350" cap="flat" cmpd="sng">
                <a:solidFill>
                  <a:srgbClr val="4F81BD"/>
                </a:solidFill>
                <a:prstDash val="solid"/>
                <a:headEnd type="none" w="med" len="med"/>
                <a:tailEnd type="arrow" w="med" len="med"/>
              </a:ln>
            </p:spPr>
          </p:cxnSp>
          <p:cxnSp>
            <p:nvCxnSpPr>
              <p:cNvPr id="68632" name="自选图形 52"/>
              <p:cNvCxnSpPr>
                <a:stCxn id="22" idx="6"/>
                <a:endCxn id="23" idx="1"/>
              </p:cNvCxnSpPr>
              <p:nvPr/>
            </p:nvCxnSpPr>
            <p:spPr>
              <a:xfrm>
                <a:off x="2372360" y="1572578"/>
                <a:ext cx="868045" cy="410527"/>
              </a:xfrm>
              <a:prstGeom prst="straightConnector1">
                <a:avLst/>
              </a:prstGeom>
              <a:ln w="6350" cap="flat" cmpd="sng">
                <a:solidFill>
                  <a:srgbClr val="4F81BD"/>
                </a:solidFill>
                <a:prstDash val="solid"/>
                <a:headEnd type="none" w="med" len="med"/>
                <a:tailEnd type="arrow" w="med" len="med"/>
              </a:ln>
            </p:spPr>
          </p:cxnSp>
          <p:cxnSp>
            <p:nvCxnSpPr>
              <p:cNvPr id="68633" name="自选图形 53"/>
              <p:cNvCxnSpPr>
                <a:stCxn id="22" idx="6"/>
                <a:endCxn id="20" idx="1"/>
              </p:cNvCxnSpPr>
              <p:nvPr/>
            </p:nvCxnSpPr>
            <p:spPr>
              <a:xfrm flipV="1">
                <a:off x="2372360" y="1287780"/>
                <a:ext cx="868045" cy="284798"/>
              </a:xfrm>
              <a:prstGeom prst="straightConnector1">
                <a:avLst/>
              </a:prstGeom>
              <a:ln w="6350" cap="flat" cmpd="sng">
                <a:solidFill>
                  <a:srgbClr val="4F81BD"/>
                </a:solidFill>
                <a:prstDash val="solid"/>
                <a:headEnd type="none" w="med" len="med"/>
                <a:tailEnd type="arrow" w="med" len="med"/>
              </a:ln>
            </p:spPr>
          </p:cxnSp>
        </p:grpSp>
        <p:sp>
          <p:nvSpPr>
            <p:cNvPr id="7" name="矩形 6"/>
            <p:cNvSpPr>
              <a:spLocks noChangeArrowheads="1"/>
            </p:cNvSpPr>
            <p:nvPr/>
          </p:nvSpPr>
          <p:spPr bwMode="auto">
            <a:xfrm>
              <a:off x="2343182" y="1099007"/>
              <a:ext cx="691243" cy="278469"/>
            </a:xfrm>
            <a:prstGeom prst="rect">
              <a:avLst/>
            </a:prstGeom>
            <a:solidFill>
              <a:srgbClr val="FFFFFF"/>
            </a:solidFill>
            <a:ln w="12700">
              <a:solidFill>
                <a:srgbClr val="41719C"/>
              </a:solidFill>
              <a:round/>
            </a:ln>
          </p:spPr>
          <p:txBody>
            <a:bodyP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rPr>
                <a:t>概率枝</a:t>
              </a:r>
              <a:endParaRPr kumimoji="0" lang="zh-CN" sz="1600" b="1" i="0" u="none" strike="noStrike" kern="1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内容占位符 2"/>
          <p:cNvSpPr>
            <a:spLocks noGrp="1"/>
          </p:cNvSpPr>
          <p:nvPr>
            <p:ph idx="1"/>
          </p:nvPr>
        </p:nvSpPr>
        <p:spPr>
          <a:xfrm>
            <a:off x="572770" y="593090"/>
            <a:ext cx="11028680" cy="5956935"/>
          </a:xfrm>
        </p:spPr>
        <p:txBody>
          <a:bodyPr vert="horz" wrap="square" lIns="91440" tIns="45720" rIns="91440" bIns="45720" anchor="t" anchorCtr="0"/>
          <a:p>
            <a:pPr>
              <a:lnSpc>
                <a:spcPct val="200000"/>
              </a:lnSpc>
            </a:pPr>
            <a:r>
              <a:rPr lang="zh-CN" altLang="zh-CN" sz="2000" b="0" dirty="0">
                <a:latin typeface="宋体" panose="02010600030101010101" pitchFamily="2" charset="-122"/>
                <a:ea typeface="宋体" panose="02010600030101010101" pitchFamily="2" charset="-122"/>
              </a:rPr>
              <a:t>由此可见，风险型决策是指每个备选方案都会遇到几种不同的可能情况，而且已知出现每一种情况的可能性有多大，即发生的概率有多大，因此在依据不同概率所拟定的多个决策方案中，不论选择哪一种方案，都要承担一定的风险。所以称为风险型决策。</a:t>
            </a:r>
            <a:endParaRPr lang="en-US" altLang="zh-CN" sz="2000" b="0" dirty="0">
              <a:latin typeface="宋体" panose="02010600030101010101" pitchFamily="2" charset="-122"/>
              <a:ea typeface="宋体" panose="02010600030101010101" pitchFamily="2" charset="-122"/>
            </a:endParaRPr>
          </a:p>
          <a:p>
            <a:pPr>
              <a:lnSpc>
                <a:spcPct val="200000"/>
              </a:lnSpc>
            </a:pPr>
            <a:r>
              <a:rPr lang="zh-CN" altLang="zh-CN" sz="2000" b="0" dirty="0">
                <a:latin typeface="宋体" panose="02010600030101010101" pitchFamily="2" charset="-122"/>
                <a:ea typeface="宋体" panose="02010600030101010101" pitchFamily="2" charset="-122"/>
              </a:rPr>
              <a:t>（</a:t>
            </a:r>
            <a:r>
              <a:rPr lang="en-US" altLang="zh-CN" sz="2000" b="0" dirty="0">
                <a:latin typeface="宋体" panose="02010600030101010101" pitchFamily="2" charset="-122"/>
                <a:ea typeface="宋体" panose="02010600030101010101" pitchFamily="2" charset="-122"/>
              </a:rPr>
              <a:t>3</a:t>
            </a:r>
            <a:r>
              <a:rPr lang="zh-CN" altLang="zh-CN" sz="2000" b="0" dirty="0">
                <a:latin typeface="宋体" panose="02010600030101010101" pitchFamily="2" charset="-122"/>
                <a:ea typeface="宋体" panose="02010600030101010101" pitchFamily="2" charset="-122"/>
              </a:rPr>
              <a:t>）不确定型决策分析</a:t>
            </a:r>
            <a:endParaRPr lang="zh-CN" altLang="zh-CN" sz="2000" b="0" dirty="0">
              <a:latin typeface="宋体" panose="02010600030101010101" pitchFamily="2" charset="-122"/>
              <a:ea typeface="宋体" panose="02010600030101010101" pitchFamily="2" charset="-122"/>
            </a:endParaRPr>
          </a:p>
          <a:p>
            <a:pPr>
              <a:lnSpc>
                <a:spcPct val="200000"/>
              </a:lnSpc>
            </a:pPr>
            <a:r>
              <a:rPr lang="zh-CN" altLang="zh-CN" sz="2000" b="0" dirty="0">
                <a:latin typeface="宋体" panose="02010600030101010101" pitchFamily="2" charset="-122"/>
                <a:ea typeface="宋体" panose="02010600030101010101" pitchFamily="2" charset="-122"/>
              </a:rPr>
              <a:t>在实际决策中，有些客观条件不由决策者控制，这类问题称为不确定型决策。不确定型决策是指决策者只知道未来出现自然状态有哪几种， 而不知道究竟具体出现哪一种。不确定型决策分析方法通常有</a:t>
            </a:r>
            <a:r>
              <a:rPr lang="zh-CN" altLang="zh-CN" sz="2000" b="0" dirty="0">
                <a:solidFill>
                  <a:srgbClr val="FF0000"/>
                </a:solidFill>
                <a:latin typeface="宋体" panose="02010600030101010101" pitchFamily="2" charset="-122"/>
                <a:ea typeface="宋体" panose="02010600030101010101" pitchFamily="2" charset="-122"/>
              </a:rPr>
              <a:t>乐观法、悲观法、后悔法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200000"/>
              </a:lnSpc>
            </a:pP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69635"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内容占位符 2"/>
          <p:cNvSpPr>
            <a:spLocks noGrp="1"/>
          </p:cNvSpPr>
          <p:nvPr>
            <p:ph idx="1"/>
          </p:nvPr>
        </p:nvSpPr>
        <p:spPr>
          <a:xfrm>
            <a:off x="302895" y="328930"/>
            <a:ext cx="11274425" cy="5920740"/>
          </a:xfrm>
        </p:spPr>
        <p:txBody>
          <a:bodyPr vert="horz" wrap="square" lIns="91440" tIns="45720" rIns="91440" bIns="45720" anchor="t" anchorCtr="0"/>
          <a:p>
            <a:r>
              <a:rPr lang="zh-CN" altLang="zh-CN" sz="2000" dirty="0">
                <a:latin typeface="宋体" panose="02010600030101010101" pitchFamily="2" charset="-122"/>
                <a:ea typeface="宋体" panose="02010600030101010101" pitchFamily="2" charset="-122"/>
              </a:rPr>
              <a:t>第一，乐观法：也叫“大中大”法。</a:t>
            </a:r>
            <a:endParaRPr lang="en-US" altLang="zh-CN" sz="2000" dirty="0">
              <a:latin typeface="宋体" panose="02010600030101010101" pitchFamily="2" charset="-122"/>
              <a:ea typeface="宋体" panose="02010600030101010101" pitchFamily="2" charset="-122"/>
            </a:endParaRPr>
          </a:p>
          <a:p>
            <a:endParaRPr lang="zh-CN" altLang="en-US" sz="2000" dirty="0">
              <a:latin typeface="宋体" panose="02010600030101010101" pitchFamily="2" charset="-122"/>
              <a:ea typeface="宋体" panose="02010600030101010101" pitchFamily="2" charset="-122"/>
            </a:endParaRPr>
          </a:p>
        </p:txBody>
      </p:sp>
      <p:sp>
        <p:nvSpPr>
          <p:cNvPr id="70659"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70660" name="图片 4"/>
          <p:cNvPicPr>
            <a:picLocks noChangeAspect="1"/>
          </p:cNvPicPr>
          <p:nvPr/>
        </p:nvPicPr>
        <p:blipFill>
          <a:blip r:embed="rId1"/>
          <a:stretch>
            <a:fillRect/>
          </a:stretch>
        </p:blipFill>
        <p:spPr>
          <a:xfrm>
            <a:off x="930275" y="1160780"/>
            <a:ext cx="8334375" cy="2860675"/>
          </a:xfrm>
          <a:prstGeom prst="rect">
            <a:avLst/>
          </a:prstGeom>
          <a:noFill/>
          <a:ln w="9525">
            <a:noFill/>
          </a:ln>
        </p:spPr>
      </p:pic>
      <p:sp>
        <p:nvSpPr>
          <p:cNvPr id="70661" name="文本框 5"/>
          <p:cNvSpPr txBox="1"/>
          <p:nvPr/>
        </p:nvSpPr>
        <p:spPr>
          <a:xfrm>
            <a:off x="3238500" y="4330065"/>
            <a:ext cx="6856730" cy="127000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spcBef>
                <a:spcPct val="0"/>
              </a:spcBef>
              <a:buClrTx/>
              <a:buFontTx/>
              <a:buNone/>
            </a:pPr>
            <a:r>
              <a:rPr lang="zh-CN" altLang="en-US" sz="1800" b="0" dirty="0">
                <a:latin typeface="Arial" panose="020B0604020202020204" pitchFamily="34" charset="0"/>
                <a:ea typeface="宋体" panose="02010600030101010101" pitchFamily="2" charset="-122"/>
              </a:rPr>
              <a:t>表中最乐观的是哪个？</a:t>
            </a:r>
            <a:endParaRPr lang="en-US" altLang="zh-CN" sz="1800" b="0" dirty="0">
              <a:latin typeface="Arial" panose="020B0604020202020204" pitchFamily="34" charset="0"/>
              <a:ea typeface="宋体" panose="02010600030101010101" pitchFamily="2" charset="-122"/>
            </a:endParaRPr>
          </a:p>
          <a:p>
            <a:pPr marL="0" lvl="0" indent="0">
              <a:spcBef>
                <a:spcPct val="0"/>
              </a:spcBef>
              <a:buClrTx/>
              <a:buFontTx/>
              <a:buNone/>
            </a:pPr>
            <a:endParaRPr lang="en-US" altLang="zh-CN" sz="1800" b="0" dirty="0">
              <a:latin typeface="Arial" panose="020B0604020202020204" pitchFamily="34" charset="0"/>
              <a:ea typeface="宋体" panose="02010600030101010101" pitchFamily="2" charset="-122"/>
            </a:endParaRPr>
          </a:p>
          <a:p>
            <a:pPr marL="0" lvl="0" indent="0">
              <a:spcBef>
                <a:spcPct val="0"/>
              </a:spcBef>
              <a:buClrTx/>
              <a:buFontTx/>
              <a:buNone/>
            </a:pPr>
            <a:r>
              <a:rPr lang="zh-CN" altLang="en-US" sz="1800" b="0" dirty="0">
                <a:latin typeface="Arial" panose="020B0604020202020204" pitchFamily="34" charset="0"/>
                <a:ea typeface="宋体" panose="02010600030101010101" pitchFamily="2" charset="-122"/>
              </a:rPr>
              <a:t>最大风险法</a:t>
            </a:r>
            <a:endParaRPr lang="zh-CN" altLang="en-US" sz="1800" b="0" dirty="0">
              <a:latin typeface="Arial" panose="020B060402020202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内容占位符 2"/>
          <p:cNvSpPr>
            <a:spLocks noGrp="1"/>
          </p:cNvSpPr>
          <p:nvPr>
            <p:ph idx="1"/>
          </p:nvPr>
        </p:nvSpPr>
        <p:spPr>
          <a:xfrm>
            <a:off x="340995" y="284480"/>
            <a:ext cx="9869805" cy="6040120"/>
          </a:xfrm>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第二、悲观法：也叫“小中大”法，或叫“最小风险法”，从所有最小效益的方案中选择效益最好的一个。</a:t>
            </a:r>
            <a:endParaRPr lang="zh-CN" altLang="en-US" sz="2000" dirty="0">
              <a:latin typeface="宋体" panose="02010600030101010101" pitchFamily="2" charset="-122"/>
              <a:ea typeface="宋体" panose="02010600030101010101" pitchFamily="2" charset="-122"/>
            </a:endParaRPr>
          </a:p>
        </p:txBody>
      </p:sp>
      <p:sp>
        <p:nvSpPr>
          <p:cNvPr id="71683"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71684" name="文本框 5"/>
          <p:cNvSpPr txBox="1"/>
          <p:nvPr/>
        </p:nvSpPr>
        <p:spPr>
          <a:xfrm>
            <a:off x="3498533" y="5470208"/>
            <a:ext cx="4751387"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spcBef>
                <a:spcPct val="0"/>
              </a:spcBef>
              <a:buClrTx/>
              <a:buFontTx/>
              <a:buNone/>
            </a:pPr>
            <a:r>
              <a:rPr lang="zh-CN" altLang="en-US" sz="1800" b="0" dirty="0">
                <a:latin typeface="Arial" panose="020B0604020202020204" pitchFamily="34" charset="0"/>
                <a:ea typeface="宋体" panose="02010600030101010101" pitchFamily="2" charset="-122"/>
              </a:rPr>
              <a:t>此表哪个风险最小？</a:t>
            </a:r>
            <a:endParaRPr lang="zh-CN" altLang="en-US" sz="1800" b="0" dirty="0">
              <a:latin typeface="Arial" panose="020B0604020202020204" pitchFamily="34" charset="0"/>
              <a:ea typeface="宋体" panose="02010600030101010101" pitchFamily="2" charset="-122"/>
            </a:endParaRPr>
          </a:p>
        </p:txBody>
      </p:sp>
      <p:pic>
        <p:nvPicPr>
          <p:cNvPr id="71685" name="图片 6"/>
          <p:cNvPicPr>
            <a:picLocks noChangeAspect="1"/>
          </p:cNvPicPr>
          <p:nvPr/>
        </p:nvPicPr>
        <p:blipFill>
          <a:blip r:embed="rId1"/>
          <a:stretch>
            <a:fillRect/>
          </a:stretch>
        </p:blipFill>
        <p:spPr>
          <a:xfrm>
            <a:off x="603250" y="1595755"/>
            <a:ext cx="10542905" cy="328993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内容占位符 2"/>
          <p:cNvSpPr>
            <a:spLocks noGrp="1"/>
          </p:cNvSpPr>
          <p:nvPr>
            <p:ph idx="1"/>
          </p:nvPr>
        </p:nvSpPr>
        <p:spPr>
          <a:xfrm>
            <a:off x="269240" y="412750"/>
            <a:ext cx="11400790" cy="6219190"/>
          </a:xfrm>
        </p:spPr>
        <p:txBody>
          <a:bodyPr vert="horz" wrap="square" lIns="91440" tIns="45720" rIns="91440" bIns="45720" anchor="t" anchorCtr="0"/>
          <a:p>
            <a:pPr>
              <a:lnSpc>
                <a:spcPct val="150000"/>
              </a:lnSpc>
            </a:pPr>
            <a:r>
              <a:rPr lang="zh-CN" altLang="zh-CN" sz="2400" b="0" dirty="0">
                <a:latin typeface="宋体" panose="02010600030101010101" pitchFamily="2" charset="-122"/>
                <a:ea typeface="宋体" panose="02010600030101010101" pitchFamily="2" charset="-122"/>
              </a:rPr>
              <a:t>第三，遗憾值法：又称后悔值分析法。决策者在决策时，一般易于接受某一状态下收益最大的方案，但由于无法预先知道哪一种状态一定出现，因此，当决策时如果没有采纳收益最大的方案，就会有后悔之感。我们就把</a:t>
            </a:r>
            <a:r>
              <a:rPr lang="zh-CN" altLang="zh-CN" sz="2400" b="0" dirty="0">
                <a:solidFill>
                  <a:srgbClr val="FF0000"/>
                </a:solidFill>
                <a:latin typeface="宋体" panose="02010600030101010101" pitchFamily="2" charset="-122"/>
                <a:ea typeface="宋体" panose="02010600030101010101" pitchFamily="2" charset="-122"/>
              </a:rPr>
              <a:t>最大收益值与其他收益值之差作为后悔值</a:t>
            </a:r>
            <a:r>
              <a:rPr lang="zh-CN" altLang="zh-CN" sz="2400" b="0" dirty="0">
                <a:latin typeface="宋体" panose="02010600030101010101" pitchFamily="2" charset="-122"/>
                <a:ea typeface="宋体" panose="02010600030101010101" pitchFamily="2" charset="-122"/>
              </a:rPr>
              <a:t>，我们自然希望后悔值最小</a:t>
            </a:r>
            <a:r>
              <a:rPr lang="en-US" altLang="zh-CN" sz="2400" b="0" dirty="0">
                <a:latin typeface="宋体" panose="02010600030101010101" pitchFamily="2" charset="-122"/>
                <a:ea typeface="宋体" panose="02010600030101010101" pitchFamily="2" charset="-122"/>
              </a:rPr>
              <a:t>(</a:t>
            </a:r>
            <a:r>
              <a:rPr lang="zh-CN" altLang="zh-CN" sz="2400" b="0" dirty="0">
                <a:latin typeface="宋体" panose="02010600030101010101" pitchFamily="2" charset="-122"/>
                <a:ea typeface="宋体" panose="02010600030101010101" pitchFamily="2" charset="-122"/>
              </a:rPr>
              <a:t>遗憾最小</a:t>
            </a:r>
            <a:r>
              <a:rPr lang="en-US" altLang="zh-CN" sz="2400" b="0" dirty="0">
                <a:latin typeface="宋体" panose="02010600030101010101" pitchFamily="2" charset="-122"/>
                <a:ea typeface="宋体" panose="02010600030101010101" pitchFamily="2" charset="-122"/>
              </a:rPr>
              <a:t>)</a:t>
            </a:r>
            <a:r>
              <a:rPr lang="zh-CN" altLang="zh-CN" sz="2400" b="0" dirty="0">
                <a:latin typeface="宋体" panose="02010600030101010101" pitchFamily="2" charset="-122"/>
                <a:ea typeface="宋体" panose="02010600030101010101" pitchFamily="2" charset="-122"/>
              </a:rPr>
              <a:t>。即在假设各方案总是出现遗憾值最大的情况下，从中选择遗憾值最小的方案为最满意方案的一种决策。</a:t>
            </a:r>
            <a:endParaRPr lang="zh-CN" altLang="en-US" sz="2400" b="0" dirty="0">
              <a:latin typeface="宋体" panose="02010600030101010101" pitchFamily="2" charset="-122"/>
              <a:ea typeface="宋体" panose="02010600030101010101" pitchFamily="2" charset="-122"/>
            </a:endParaRPr>
          </a:p>
        </p:txBody>
      </p:sp>
      <p:sp>
        <p:nvSpPr>
          <p:cNvPr id="7270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73731" name="图片 3"/>
          <p:cNvPicPr>
            <a:picLocks noChangeAspect="1"/>
          </p:cNvPicPr>
          <p:nvPr/>
        </p:nvPicPr>
        <p:blipFill>
          <a:blip r:embed="rId1"/>
          <a:stretch>
            <a:fillRect/>
          </a:stretch>
        </p:blipFill>
        <p:spPr>
          <a:xfrm>
            <a:off x="2437130" y="2026285"/>
            <a:ext cx="6171565" cy="4612640"/>
          </a:xfrm>
          <a:prstGeom prst="rect">
            <a:avLst/>
          </a:prstGeom>
          <a:noFill/>
          <a:ln w="9525">
            <a:noFill/>
          </a:ln>
        </p:spPr>
      </p:pic>
      <p:sp>
        <p:nvSpPr>
          <p:cNvPr id="73732" name="Rectangle 5"/>
          <p:cNvSpPr/>
          <p:nvPr/>
        </p:nvSpPr>
        <p:spPr>
          <a:xfrm>
            <a:off x="639445" y="339090"/>
            <a:ext cx="10988040" cy="2601595"/>
          </a:xfrm>
          <a:prstGeom prst="rect">
            <a:avLst/>
          </a:prstGeom>
          <a:noFill/>
          <a:ln w="9525">
            <a:noFill/>
          </a:ln>
          <a:effectLst>
            <a:prstShdw prst="shdw12" dir="16200000">
              <a:schemeClr val="bg2">
                <a:alpha val="50000"/>
              </a:schemeClr>
            </a:prstShdw>
          </a:effectLst>
        </p:spPr>
        <p:txBody>
          <a:bodyPr anchor="ctr" anchorCtr="0">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304800">
              <a:lnSpc>
                <a:spcPct val="150000"/>
              </a:lnSpc>
              <a:spcBef>
                <a:spcPct val="0"/>
              </a:spcBef>
              <a:buClrTx/>
              <a:buFontTx/>
              <a:buNone/>
            </a:pPr>
            <a:r>
              <a:rPr lang="zh-CN" altLang="en-US" sz="2400" b="0" dirty="0">
                <a:solidFill>
                  <a:srgbClr val="000000"/>
                </a:solidFill>
                <a:latin typeface="宋体" panose="02010600030101010101" pitchFamily="2" charset="-122"/>
                <a:ea typeface="宋体" panose="02010600030101010101" pitchFamily="2" charset="-122"/>
              </a:rPr>
              <a:t>例</a:t>
            </a:r>
            <a:r>
              <a:rPr lang="en-US" altLang="zh-CN" sz="2400" b="0" dirty="0">
                <a:solidFill>
                  <a:srgbClr val="000000"/>
                </a:solidFill>
                <a:latin typeface="宋体" panose="02010600030101010101" pitchFamily="2" charset="-122"/>
                <a:ea typeface="宋体" panose="02010600030101010101" pitchFamily="2" charset="-122"/>
              </a:rPr>
              <a:t>1.</a:t>
            </a:r>
            <a:r>
              <a:rPr lang="zh-CN" altLang="en-US" sz="2400" b="0" dirty="0">
                <a:solidFill>
                  <a:srgbClr val="000000"/>
                </a:solidFill>
                <a:latin typeface="宋体" panose="02010600030101010101" pitchFamily="2" charset="-122"/>
                <a:ea typeface="宋体" panose="02010600030101010101" pitchFamily="2" charset="-122"/>
              </a:rPr>
              <a:t>根据市场预测，某商品未来销售有畅销、中等、滞销三种可能，现有三种经营方案</a:t>
            </a:r>
            <a:r>
              <a:rPr lang="en-US" altLang="zh-CN" sz="2400" b="0" dirty="0">
                <a:solidFill>
                  <a:srgbClr val="000000"/>
                </a:solidFill>
                <a:latin typeface="宋体" panose="02010600030101010101" pitchFamily="2" charset="-122"/>
                <a:ea typeface="宋体" panose="02010600030101010101" pitchFamily="2" charset="-122"/>
              </a:rPr>
              <a:t>d1,d2,d3,</a:t>
            </a:r>
            <a:r>
              <a:rPr lang="zh-CN" altLang="en-US" sz="2400" b="0" dirty="0">
                <a:solidFill>
                  <a:srgbClr val="000000"/>
                </a:solidFill>
                <a:latin typeface="宋体" panose="02010600030101010101" pitchFamily="2" charset="-122"/>
                <a:ea typeface="宋体" panose="02010600030101010101" pitchFamily="2" charset="-122"/>
              </a:rPr>
              <a:t> ，在现实主义决策标准下，进行方案决策。其收益如表</a:t>
            </a:r>
            <a:r>
              <a:rPr lang="en-US" altLang="zh-CN" sz="2400" b="0" dirty="0">
                <a:solidFill>
                  <a:srgbClr val="000000"/>
                </a:solidFill>
                <a:latin typeface="宋体" panose="02010600030101010101" pitchFamily="2" charset="-122"/>
                <a:ea typeface="宋体" panose="02010600030101010101" pitchFamily="2" charset="-122"/>
              </a:rPr>
              <a:t>5-5</a:t>
            </a:r>
            <a:r>
              <a:rPr lang="zh-CN" altLang="en-US" sz="2400" b="0" dirty="0">
                <a:solidFill>
                  <a:srgbClr val="FF0000"/>
                </a:solidFill>
                <a:latin typeface="Arial" panose="020B0604020202020204" pitchFamily="34" charset="0"/>
                <a:ea typeface="宋体" panose="02010600030101010101" pitchFamily="2" charset="-122"/>
              </a:rPr>
              <a:t>选哪种？</a:t>
            </a:r>
            <a:r>
              <a:rPr lang="en-US" altLang="zh-CN" sz="2400" b="0" dirty="0">
                <a:solidFill>
                  <a:srgbClr val="FF0000"/>
                </a:solidFill>
                <a:latin typeface="Arial" panose="020B0604020202020204" pitchFamily="34" charset="0"/>
                <a:ea typeface="宋体" panose="02010600030101010101" pitchFamily="2" charset="-122"/>
              </a:rPr>
              <a:t> </a:t>
            </a:r>
            <a:endParaRPr lang="zh-CN" altLang="en-US" sz="2400" b="0" dirty="0">
              <a:solidFill>
                <a:srgbClr val="FF0000"/>
              </a:solidFill>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endParaRPr lang="zh-CN" altLang="en-US" sz="2400" b="0" dirty="0">
              <a:latin typeface="宋体" panose="02010600030101010101" pitchFamily="2" charset="-122"/>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74755" name="图片 2"/>
          <p:cNvPicPr>
            <a:picLocks noChangeAspect="1"/>
          </p:cNvPicPr>
          <p:nvPr/>
        </p:nvPicPr>
        <p:blipFill>
          <a:blip r:embed="rId1"/>
          <a:stretch>
            <a:fillRect/>
          </a:stretch>
        </p:blipFill>
        <p:spPr>
          <a:xfrm>
            <a:off x="2208213" y="3689350"/>
            <a:ext cx="3602037" cy="44450"/>
          </a:xfrm>
          <a:prstGeom prst="rect">
            <a:avLst/>
          </a:prstGeom>
          <a:noFill/>
          <a:ln w="9525">
            <a:noFill/>
          </a:ln>
        </p:spPr>
      </p:pic>
      <p:pic>
        <p:nvPicPr>
          <p:cNvPr id="74756" name="图片 1" descr="说明: IMG_261"/>
          <p:cNvPicPr>
            <a:picLocks noChangeAspect="1"/>
          </p:cNvPicPr>
          <p:nvPr/>
        </p:nvPicPr>
        <p:blipFill>
          <a:blip r:embed="rId2"/>
          <a:stretch>
            <a:fillRect/>
          </a:stretch>
        </p:blipFill>
        <p:spPr>
          <a:xfrm>
            <a:off x="2208213" y="3841750"/>
            <a:ext cx="523875" cy="44450"/>
          </a:xfrm>
          <a:prstGeom prst="rect">
            <a:avLst/>
          </a:prstGeom>
          <a:noFill/>
          <a:ln w="9525">
            <a:noFill/>
          </a:ln>
        </p:spPr>
      </p:pic>
      <p:sp>
        <p:nvSpPr>
          <p:cNvPr id="74757" name="Rectangle 3"/>
          <p:cNvSpPr/>
          <p:nvPr/>
        </p:nvSpPr>
        <p:spPr>
          <a:xfrm rot="-10800000" flipV="1">
            <a:off x="399415" y="189865"/>
            <a:ext cx="11140440" cy="2542540"/>
          </a:xfrm>
          <a:prstGeom prst="rect">
            <a:avLst/>
          </a:prstGeom>
          <a:noFill/>
          <a:ln w="9525">
            <a:noFill/>
          </a:ln>
          <a:effectLst>
            <a:prstShdw prst="shdw12" dir="16200000">
              <a:schemeClr val="bg2">
                <a:alpha val="50000"/>
              </a:schemeClr>
            </a:prstShdw>
          </a:effectLst>
        </p:spPr>
        <p:txBody>
          <a:bodyPr anchor="ctr" anchorCtr="0">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304800">
              <a:lnSpc>
                <a:spcPct val="150000"/>
              </a:lnSpc>
              <a:spcBef>
                <a:spcPct val="0"/>
              </a:spcBef>
              <a:buClrTx/>
              <a:buFontTx/>
              <a:buNone/>
            </a:pPr>
            <a:endParaRPr lang="zh-CN" altLang="en-US" sz="2400" b="0" dirty="0">
              <a:solidFill>
                <a:srgbClr val="000000"/>
              </a:solidFill>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r>
              <a:rPr lang="zh-CN" altLang="en-US" sz="2400" b="0" dirty="0">
                <a:solidFill>
                  <a:srgbClr val="000000"/>
                </a:solidFill>
                <a:latin typeface="宋体" panose="02010600030101010101" pitchFamily="2" charset="-122"/>
                <a:ea typeface="宋体" panose="02010600030101010101" pitchFamily="2" charset="-122"/>
              </a:rPr>
              <a:t>解：首先计算在各自然状态下，各方案的机会损失。上表中三种状态的最大值分别是为</a:t>
            </a:r>
            <a:r>
              <a:rPr lang="en-US" altLang="zh-CN" sz="2400" b="0" dirty="0">
                <a:solidFill>
                  <a:srgbClr val="000000"/>
                </a:solidFill>
                <a:latin typeface="宋体" panose="02010600030101010101" pitchFamily="2" charset="-122"/>
                <a:ea typeface="宋体" panose="02010600030101010101" pitchFamily="2" charset="-122"/>
              </a:rPr>
              <a:t>600</a:t>
            </a:r>
            <a:r>
              <a:rPr lang="zh-CN" altLang="en-US" sz="2400" b="0" dirty="0">
                <a:solidFill>
                  <a:srgbClr val="000000"/>
                </a:solidFill>
                <a:latin typeface="宋体" panose="02010600030101010101" pitchFamily="2" charset="-122"/>
                <a:ea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rPr>
              <a:t>50</a:t>
            </a:r>
            <a:r>
              <a:rPr lang="zh-CN" altLang="en-US" sz="2400" b="0" dirty="0">
                <a:solidFill>
                  <a:srgbClr val="000000"/>
                </a:solidFill>
                <a:latin typeface="宋体" panose="02010600030101010101" pitchFamily="2" charset="-122"/>
                <a:ea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rPr>
              <a:t>-100</a:t>
            </a:r>
            <a:r>
              <a:rPr lang="zh-CN" altLang="en-US" sz="2400" b="0" dirty="0">
                <a:solidFill>
                  <a:srgbClr val="000000"/>
                </a:solidFill>
                <a:latin typeface="宋体" panose="02010600030101010101" pitchFamily="2" charset="-122"/>
                <a:ea typeface="宋体" panose="02010600030101010101" pitchFamily="2" charset="-122"/>
              </a:rPr>
              <a:t>，分别减去各方案收益值，即为得出机会损失表如下表：</a:t>
            </a:r>
            <a:endParaRPr lang="en-US" altLang="zh-CN" sz="2400" b="0" dirty="0">
              <a:solidFill>
                <a:srgbClr val="000000"/>
              </a:solidFill>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r>
              <a:rPr lang="zh-CN" altLang="en-US" sz="2400" b="0" dirty="0">
                <a:solidFill>
                  <a:srgbClr val="000000"/>
                </a:solidFill>
                <a:latin typeface="宋体" panose="02010600030101010101" pitchFamily="2" charset="-122"/>
                <a:ea typeface="宋体" panose="02010600030101010101" pitchFamily="2" charset="-122"/>
              </a:rPr>
              <a:t>由上可知，</a:t>
            </a:r>
            <a:r>
              <a:rPr lang="en-US" altLang="zh-CN" sz="2400" b="0" dirty="0">
                <a:solidFill>
                  <a:srgbClr val="000000"/>
                </a:solidFill>
                <a:latin typeface="宋体" panose="02010600030101010101" pitchFamily="2" charset="-122"/>
                <a:ea typeface="宋体" panose="02010600030101010101" pitchFamily="2" charset="-122"/>
              </a:rPr>
              <a:t>d1</a:t>
            </a:r>
            <a:r>
              <a:rPr lang="zh-CN" altLang="en-US" sz="2400" b="0" dirty="0">
                <a:solidFill>
                  <a:srgbClr val="000000"/>
                </a:solidFill>
                <a:latin typeface="宋体" panose="02010600030101010101" pitchFamily="2" charset="-122"/>
                <a:ea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rPr>
              <a:t>d2</a:t>
            </a:r>
            <a:r>
              <a:rPr lang="zh-CN" altLang="en-US" sz="2400" b="0" dirty="0">
                <a:solidFill>
                  <a:srgbClr val="000000"/>
                </a:solidFill>
                <a:latin typeface="宋体" panose="02010600030101010101" pitchFamily="2" charset="-122"/>
                <a:ea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rPr>
              <a:t>d3</a:t>
            </a:r>
            <a:r>
              <a:rPr lang="zh-CN" altLang="en-US" sz="2400" b="0" dirty="0">
                <a:solidFill>
                  <a:srgbClr val="000000"/>
                </a:solidFill>
                <a:latin typeface="宋体" panose="02010600030101010101" pitchFamily="2" charset="-122"/>
                <a:ea typeface="宋体" panose="02010600030101010101" pitchFamily="2" charset="-122"/>
              </a:rPr>
              <a:t>三种方案的</a:t>
            </a:r>
            <a:r>
              <a:rPr lang="zh-CN" altLang="en-US" sz="2400" b="0" dirty="0">
                <a:solidFill>
                  <a:srgbClr val="FF0000"/>
                </a:solidFill>
                <a:latin typeface="宋体" panose="02010600030101010101" pitchFamily="2" charset="-122"/>
                <a:ea typeface="宋体" panose="02010600030101010101" pitchFamily="2" charset="-122"/>
              </a:rPr>
              <a:t>最大机会损失</a:t>
            </a:r>
            <a:r>
              <a:rPr lang="zh-CN" altLang="en-US" sz="2400" b="0" dirty="0">
                <a:solidFill>
                  <a:srgbClr val="000000"/>
                </a:solidFill>
                <a:latin typeface="宋体" panose="02010600030101010101" pitchFamily="2" charset="-122"/>
                <a:ea typeface="宋体" panose="02010600030101010101" pitchFamily="2" charset="-122"/>
              </a:rPr>
              <a:t>分别为</a:t>
            </a:r>
            <a:r>
              <a:rPr lang="en-US" altLang="zh-CN" sz="2400" b="0" dirty="0">
                <a:solidFill>
                  <a:srgbClr val="000000"/>
                </a:solidFill>
                <a:latin typeface="宋体" panose="02010600030101010101" pitchFamily="2" charset="-122"/>
                <a:ea typeface="宋体" panose="02010600030101010101" pitchFamily="2" charset="-122"/>
              </a:rPr>
              <a:t>500</a:t>
            </a:r>
            <a:r>
              <a:rPr lang="zh-CN" altLang="en-US" sz="2400" b="0" dirty="0">
                <a:solidFill>
                  <a:srgbClr val="000000"/>
                </a:solidFill>
                <a:latin typeface="宋体" panose="02010600030101010101" pitchFamily="2" charset="-122"/>
                <a:ea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rPr>
              <a:t>450</a:t>
            </a:r>
            <a:r>
              <a:rPr lang="zh-CN" altLang="en-US" sz="2400" b="0" dirty="0">
                <a:solidFill>
                  <a:srgbClr val="000000"/>
                </a:solidFill>
                <a:latin typeface="宋体" panose="02010600030101010101" pitchFamily="2" charset="-122"/>
                <a:ea typeface="宋体" panose="02010600030101010101" pitchFamily="2" charset="-122"/>
              </a:rPr>
              <a:t>，</a:t>
            </a:r>
            <a:r>
              <a:rPr lang="en-US" altLang="zh-CN" sz="2400" b="0" dirty="0">
                <a:solidFill>
                  <a:srgbClr val="000000"/>
                </a:solidFill>
                <a:latin typeface="宋体" panose="02010600030101010101" pitchFamily="2" charset="-122"/>
                <a:ea typeface="宋体" panose="02010600030101010101" pitchFamily="2" charset="-122"/>
              </a:rPr>
              <a:t>300</a:t>
            </a:r>
            <a:r>
              <a:rPr lang="zh-CN" altLang="en-US" sz="2400" b="0" dirty="0">
                <a:solidFill>
                  <a:srgbClr val="000000"/>
                </a:solidFill>
                <a:latin typeface="宋体" panose="02010600030101010101" pitchFamily="2" charset="-122"/>
                <a:ea typeface="宋体" panose="02010600030101010101" pitchFamily="2" charset="-122"/>
              </a:rPr>
              <a:t>。选最小者，则</a:t>
            </a:r>
            <a:endParaRPr lang="zh-CN" altLang="en-US" sz="2400" b="0" dirty="0">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endParaRPr lang="zh-CN" altLang="en-US" sz="2000" b="0" dirty="0">
              <a:latin typeface="宋体" panose="02010600030101010101" pitchFamily="2" charset="-122"/>
              <a:ea typeface="宋体" panose="02010600030101010101" pitchFamily="2" charset="-122"/>
            </a:endParaRPr>
          </a:p>
          <a:p>
            <a:pPr marL="0" lvl="0" indent="304800">
              <a:lnSpc>
                <a:spcPct val="150000"/>
              </a:lnSpc>
              <a:spcBef>
                <a:spcPct val="0"/>
              </a:spcBef>
              <a:buClrTx/>
              <a:buFontTx/>
              <a:buNone/>
            </a:pPr>
            <a:endParaRPr lang="zh-CN" altLang="en-US" sz="2000" b="0" dirty="0">
              <a:latin typeface="宋体" panose="02010600030101010101" pitchFamily="2" charset="-122"/>
              <a:ea typeface="宋体" panose="02010600030101010101" pitchFamily="2" charset="-122"/>
            </a:endParaRPr>
          </a:p>
        </p:txBody>
      </p:sp>
      <p:sp>
        <p:nvSpPr>
          <p:cNvPr id="74758" name="Rectangle 4"/>
          <p:cNvSpPr/>
          <p:nvPr/>
        </p:nvSpPr>
        <p:spPr>
          <a:xfrm rot="-10800000" flipV="1">
            <a:off x="2208213" y="3527425"/>
            <a:ext cx="10080625" cy="368300"/>
          </a:xfrm>
          <a:prstGeom prst="rect">
            <a:avLst/>
          </a:prstGeom>
          <a:solidFill>
            <a:srgbClr val="FFFFFF"/>
          </a:solidFill>
          <a:ln w="9525">
            <a:noFill/>
          </a:ln>
          <a:effectLst>
            <a:prstShdw prst="shdw12" dir="16200000">
              <a:schemeClr val="bg2">
                <a:alpha val="50000"/>
              </a:schemeClr>
            </a:prstShdw>
          </a:effectLst>
        </p:spPr>
        <p:txBody>
          <a:bodyPr anchor="ctr" anchorCtr="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30480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74759" name="Rectangle 5"/>
          <p:cNvSpPr/>
          <p:nvPr/>
        </p:nvSpPr>
        <p:spPr>
          <a:xfrm rot="10800000">
            <a:off x="2208213" y="3634581"/>
            <a:ext cx="10080625" cy="368300"/>
          </a:xfrm>
          <a:prstGeom prst="rect">
            <a:avLst/>
          </a:prstGeom>
          <a:solidFill>
            <a:srgbClr val="FFFFFF"/>
          </a:solidFill>
          <a:ln w="9525">
            <a:noFill/>
          </a:ln>
          <a:effectLst>
            <a:prstShdw prst="shdw12" dir="16200000">
              <a:schemeClr val="bg2">
                <a:alpha val="50000"/>
              </a:schemeClr>
            </a:prstShdw>
          </a:effectLst>
        </p:spPr>
        <p:txBody>
          <a:bodyPr anchor="ctr" anchorCtr="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pic>
        <p:nvPicPr>
          <p:cNvPr id="74760" name="图片 9"/>
          <p:cNvPicPr>
            <a:picLocks noChangeAspect="1"/>
          </p:cNvPicPr>
          <p:nvPr/>
        </p:nvPicPr>
        <p:blipFill>
          <a:blip r:embed="rId3"/>
          <a:stretch>
            <a:fillRect/>
          </a:stretch>
        </p:blipFill>
        <p:spPr>
          <a:xfrm>
            <a:off x="2732405" y="2045970"/>
            <a:ext cx="6531610" cy="4683125"/>
          </a:xfrm>
          <a:prstGeom prst="rect">
            <a:avLst/>
          </a:prstGeom>
          <a:noFill/>
          <a:ln w="9525">
            <a:noFill/>
          </a:ln>
        </p:spPr>
      </p:pic>
      <p:pic>
        <p:nvPicPr>
          <p:cNvPr id="74761" name="图片 10" descr="说明: IMG_261"/>
          <p:cNvPicPr>
            <a:picLocks noChangeAspect="1"/>
          </p:cNvPicPr>
          <p:nvPr/>
        </p:nvPicPr>
        <p:blipFill>
          <a:blip r:embed="rId4"/>
          <a:stretch>
            <a:fillRect/>
          </a:stretch>
        </p:blipFill>
        <p:spPr>
          <a:xfrm>
            <a:off x="1514793" y="2045653"/>
            <a:ext cx="838200" cy="320675"/>
          </a:xfrm>
          <a:prstGeom prst="rect">
            <a:avLst/>
          </a:prstGeom>
          <a:noFill/>
          <a:ln w="9525">
            <a:noFill/>
          </a:ln>
        </p:spPr>
      </p:pic>
      <p:sp>
        <p:nvSpPr>
          <p:cNvPr id="74762" name="文本框 7"/>
          <p:cNvSpPr txBox="1"/>
          <p:nvPr/>
        </p:nvSpPr>
        <p:spPr>
          <a:xfrm>
            <a:off x="6365558" y="3841433"/>
            <a:ext cx="72072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spcBef>
                <a:spcPct val="0"/>
              </a:spcBef>
              <a:buClrTx/>
              <a:buFontTx/>
              <a:buNone/>
            </a:pPr>
            <a:r>
              <a:rPr lang="en-US" altLang="zh-CN" sz="1800" b="0" dirty="0">
                <a:latin typeface="Arial" panose="020B0604020202020204" pitchFamily="34" charset="0"/>
                <a:ea typeface="宋体" panose="02010600030101010101" pitchFamily="2" charset="-122"/>
              </a:rPr>
              <a:t>450</a:t>
            </a:r>
            <a:endParaRPr lang="zh-CN" altLang="en-US" sz="1800" b="0" dirty="0">
              <a:latin typeface="Arial" panose="020B0604020202020204" pitchFamily="34" charset="0"/>
              <a:ea typeface="宋体" panose="02010600030101010101" pitchFamily="2" charset="-122"/>
            </a:endParaRPr>
          </a:p>
        </p:txBody>
      </p:sp>
      <p:sp>
        <p:nvSpPr>
          <p:cNvPr id="2" name="矩形 1"/>
          <p:cNvSpPr/>
          <p:nvPr/>
        </p:nvSpPr>
        <p:spPr>
          <a:xfrm>
            <a:off x="6434455" y="4159885"/>
            <a:ext cx="629920" cy="1746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6860" y="284480"/>
            <a:ext cx="11300460" cy="5965190"/>
          </a:xfrm>
        </p:spPr>
        <p:txBody>
          <a:bodyPr/>
          <a:p>
            <a:r>
              <a:rPr lang="en-US" altLang="zh-CN" dirty="0">
                <a:latin typeface="宋体" panose="02010600030101010101" pitchFamily="2" charset="-122"/>
                <a:ea typeface="宋体" panose="02010600030101010101" pitchFamily="2" charset="-122"/>
                <a:sym typeface="+mn-ea"/>
              </a:rPr>
              <a:t>1</a:t>
            </a:r>
            <a:r>
              <a:rPr lang="zh-CN" altLang="zh-CN" dirty="0">
                <a:latin typeface="宋体" panose="02010600030101010101" pitchFamily="2" charset="-122"/>
                <a:ea typeface="宋体" panose="02010600030101010101" pitchFamily="2" charset="-122"/>
                <a:sym typeface="+mn-ea"/>
              </a:rPr>
              <a:t>、人人都需要决策，人人都经历了决策，事事也需要决策（请举例说明）</a:t>
            </a:r>
            <a:endParaRPr lang="en-US" altLang="zh-CN" b="0"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sym typeface="+mn-ea"/>
              </a:rPr>
              <a:t>2</a:t>
            </a:r>
            <a:r>
              <a:rPr lang="zh-CN" altLang="zh-CN" dirty="0">
                <a:latin typeface="宋体" panose="02010600030101010101" pitchFamily="2" charset="-122"/>
                <a:ea typeface="宋体" panose="02010600030101010101" pitchFamily="2" charset="-122"/>
                <a:sym typeface="+mn-ea"/>
              </a:rPr>
              <a:t>、什么是决策？</a:t>
            </a:r>
            <a:endParaRPr lang="zh-CN" altLang="zh-CN" b="0"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sym typeface="+mn-ea"/>
              </a:rPr>
              <a:t>3</a:t>
            </a:r>
            <a:r>
              <a:rPr lang="zh-CN" altLang="zh-CN" dirty="0">
                <a:latin typeface="宋体" panose="02010600030101010101" pitchFamily="2" charset="-122"/>
                <a:ea typeface="宋体" panose="02010600030101010101" pitchFamily="2" charset="-122"/>
                <a:sym typeface="+mn-ea"/>
              </a:rPr>
              <a:t>、决策有哪些特征？</a:t>
            </a:r>
            <a:endParaRPr lang="zh-CN" altLang="zh-CN" b="0"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sym typeface="+mn-ea"/>
              </a:rPr>
              <a:t>4</a:t>
            </a:r>
            <a:r>
              <a:rPr lang="zh-CN" altLang="zh-CN" dirty="0">
                <a:latin typeface="宋体" panose="02010600030101010101" pitchFamily="2" charset="-122"/>
                <a:ea typeface="宋体" panose="02010600030101010101" pitchFamily="2" charset="-122"/>
                <a:sym typeface="+mn-ea"/>
              </a:rPr>
              <a:t>、决策在管理中的地位和作用是什么？</a:t>
            </a:r>
            <a:endParaRPr lang="zh-CN" altLang="zh-CN" b="0"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sym typeface="+mn-ea"/>
              </a:rPr>
              <a:t>5</a:t>
            </a:r>
            <a:r>
              <a:rPr lang="zh-CN" altLang="zh-CN" dirty="0">
                <a:latin typeface="宋体" panose="02010600030101010101" pitchFamily="2" charset="-122"/>
                <a:ea typeface="宋体" panose="02010600030101010101" pitchFamily="2" charset="-122"/>
                <a:sym typeface="+mn-ea"/>
              </a:rPr>
              <a:t>、决策有哪些类型？</a:t>
            </a:r>
            <a:endParaRPr lang="zh-CN" altLang="zh-CN" b="0"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sym typeface="+mn-ea"/>
              </a:rPr>
              <a:t>6</a:t>
            </a:r>
            <a:r>
              <a:rPr lang="zh-CN" altLang="zh-CN" dirty="0">
                <a:latin typeface="宋体" panose="02010600030101010101" pitchFamily="2" charset="-122"/>
                <a:ea typeface="宋体" panose="02010600030101010101" pitchFamily="2" charset="-122"/>
                <a:sym typeface="+mn-ea"/>
              </a:rPr>
              <a:t>、决策有哪些方法？</a:t>
            </a:r>
            <a:endParaRPr lang="zh-CN" altLang="zh-CN" b="0"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sym typeface="+mn-ea"/>
              </a:rPr>
              <a:t>（</a:t>
            </a:r>
            <a:r>
              <a:rPr lang="en-US" altLang="zh-CN" dirty="0">
                <a:latin typeface="宋体" panose="02010600030101010101" pitchFamily="2" charset="-122"/>
                <a:ea typeface="宋体" panose="02010600030101010101" pitchFamily="2" charset="-122"/>
                <a:sym typeface="+mn-ea"/>
              </a:rPr>
              <a:t>1</a:t>
            </a:r>
            <a:r>
              <a:rPr lang="zh-CN" altLang="zh-CN" dirty="0">
                <a:latin typeface="宋体" panose="02010600030101010101" pitchFamily="2" charset="-122"/>
                <a:ea typeface="宋体" panose="02010600030101010101" pitchFamily="2" charset="-122"/>
                <a:sym typeface="+mn-ea"/>
              </a:rPr>
              <a:t>）什么是定性决策方法？定性决策法有哪些？</a:t>
            </a:r>
            <a:endParaRPr lang="zh-CN" altLang="zh-CN" b="0"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sym typeface="+mn-ea"/>
              </a:rPr>
              <a:t>（</a:t>
            </a:r>
            <a:r>
              <a:rPr lang="en-US" altLang="zh-CN" dirty="0">
                <a:latin typeface="宋体" panose="02010600030101010101" pitchFamily="2" charset="-122"/>
                <a:ea typeface="宋体" panose="02010600030101010101" pitchFamily="2" charset="-122"/>
                <a:sym typeface="+mn-ea"/>
              </a:rPr>
              <a:t>2</a:t>
            </a:r>
            <a:r>
              <a:rPr lang="zh-CN" altLang="zh-CN" dirty="0">
                <a:latin typeface="宋体" panose="02010600030101010101" pitchFamily="2" charset="-122"/>
                <a:ea typeface="宋体" panose="02010600030101010101" pitchFamily="2" charset="-122"/>
                <a:sym typeface="+mn-ea"/>
              </a:rPr>
              <a:t>）定量决策方法？定量决策有哪几种？</a:t>
            </a:r>
            <a:endParaRPr lang="zh-CN" altLang="zh-CN" b="0"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sym typeface="+mn-ea"/>
              </a:rPr>
              <a:t>（</a:t>
            </a:r>
            <a:r>
              <a:rPr lang="en-US" altLang="zh-CN" dirty="0">
                <a:latin typeface="宋体" panose="02010600030101010101" pitchFamily="2" charset="-122"/>
                <a:ea typeface="宋体" panose="02010600030101010101" pitchFamily="2" charset="-122"/>
                <a:sym typeface="+mn-ea"/>
              </a:rPr>
              <a:t>3</a:t>
            </a:r>
            <a:r>
              <a:rPr lang="zh-CN" altLang="zh-CN" dirty="0">
                <a:latin typeface="宋体" panose="02010600030101010101" pitchFamily="2" charset="-122"/>
                <a:ea typeface="宋体" panose="02010600030101010101" pitchFamily="2" charset="-122"/>
                <a:sym typeface="+mn-ea"/>
              </a:rPr>
              <a:t>）什么是确定型决策方法？确定型决策法又有哪些？</a:t>
            </a:r>
            <a:endParaRPr lang="zh-CN" altLang="zh-CN" b="0"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sym typeface="+mn-ea"/>
              </a:rPr>
              <a:t>（</a:t>
            </a:r>
            <a:r>
              <a:rPr lang="en-US" altLang="zh-CN" dirty="0">
                <a:latin typeface="宋体" panose="02010600030101010101" pitchFamily="2" charset="-122"/>
                <a:ea typeface="宋体" panose="02010600030101010101" pitchFamily="2" charset="-122"/>
                <a:sym typeface="+mn-ea"/>
              </a:rPr>
              <a:t>4</a:t>
            </a:r>
            <a:r>
              <a:rPr lang="zh-CN" altLang="zh-CN" dirty="0">
                <a:latin typeface="宋体" panose="02010600030101010101" pitchFamily="2" charset="-122"/>
                <a:ea typeface="宋体" panose="02010600030101010101" pitchFamily="2" charset="-122"/>
                <a:sym typeface="+mn-ea"/>
              </a:rPr>
              <a:t>）什么是风险型决策法？风险型决策法有哪些？</a:t>
            </a:r>
            <a:endParaRPr lang="zh-CN" altLang="zh-CN" b="0"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sym typeface="+mn-ea"/>
              </a:rPr>
              <a:t>7</a:t>
            </a:r>
            <a:r>
              <a:rPr lang="zh-CN" altLang="zh-CN" dirty="0">
                <a:latin typeface="宋体" panose="02010600030101010101" pitchFamily="2" charset="-122"/>
                <a:ea typeface="宋体" panose="02010600030101010101" pitchFamily="2" charset="-122"/>
                <a:sym typeface="+mn-ea"/>
              </a:rPr>
              <a:t>、决策过程有哪些？</a:t>
            </a:r>
            <a:endParaRPr lang="zh-CN" altLang="zh-CN" b="0" dirty="0">
              <a:latin typeface="宋体" panose="02010600030101010101" pitchFamily="2" charset="-122"/>
              <a:ea typeface="宋体" panose="02010600030101010101" pitchFamily="2" charset="-122"/>
            </a:endParaRPr>
          </a:p>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内容占位符 2"/>
          <p:cNvSpPr>
            <a:spLocks noGrp="1"/>
          </p:cNvSpPr>
          <p:nvPr>
            <p:ph idx="1"/>
          </p:nvPr>
        </p:nvSpPr>
        <p:spPr>
          <a:xfrm>
            <a:off x="655320" y="361315"/>
            <a:ext cx="10666730" cy="6029960"/>
          </a:xfrm>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六、决策过程</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一</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识别问题</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二</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确定决策目标</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三</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拟定备选方案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四</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分析评价备选方案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五</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选择满意方案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六</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决策方案实施</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七</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决策反馈</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75779"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grpSp>
        <p:nvGrpSpPr>
          <p:cNvPr id="76803" name="组合 4"/>
          <p:cNvGrpSpPr/>
          <p:nvPr/>
        </p:nvGrpSpPr>
        <p:grpSpPr>
          <a:xfrm>
            <a:off x="784860" y="572770"/>
            <a:ext cx="9794240" cy="5374640"/>
            <a:chOff x="328771" y="4724"/>
            <a:chExt cx="5654183" cy="4649197"/>
          </a:xfrm>
        </p:grpSpPr>
        <p:sp>
          <p:nvSpPr>
            <p:cNvPr id="6" name="椭圆 5"/>
            <p:cNvSpPr>
              <a:spLocks noChangeArrowheads="1"/>
            </p:cNvSpPr>
            <p:nvPr/>
          </p:nvSpPr>
          <p:spPr bwMode="auto">
            <a:xfrm>
              <a:off x="677730" y="572223"/>
              <a:ext cx="4945770" cy="3523950"/>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en-US" sz="200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0"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椭圆 6"/>
            <p:cNvSpPr>
              <a:spLocks noChangeArrowheads="1"/>
            </p:cNvSpPr>
            <p:nvPr/>
          </p:nvSpPr>
          <p:spPr bwMode="auto">
            <a:xfrm>
              <a:off x="2216559" y="4724"/>
              <a:ext cx="1534894" cy="1140848"/>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识别问题</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8" name="椭圆 7"/>
            <p:cNvSpPr>
              <a:spLocks noChangeArrowheads="1"/>
            </p:cNvSpPr>
            <p:nvPr/>
          </p:nvSpPr>
          <p:spPr bwMode="auto">
            <a:xfrm>
              <a:off x="3583533" y="3362911"/>
              <a:ext cx="1393212" cy="1170100"/>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评价备选方案</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9" name="椭圆 8"/>
            <p:cNvSpPr>
              <a:spLocks noChangeArrowheads="1"/>
            </p:cNvSpPr>
            <p:nvPr/>
          </p:nvSpPr>
          <p:spPr bwMode="auto">
            <a:xfrm>
              <a:off x="511121" y="2656950"/>
              <a:ext cx="1439128" cy="1170100"/>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决策方案实施</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10" name="椭圆 9"/>
            <p:cNvSpPr>
              <a:spLocks noChangeArrowheads="1"/>
            </p:cNvSpPr>
            <p:nvPr/>
          </p:nvSpPr>
          <p:spPr bwMode="auto">
            <a:xfrm>
              <a:off x="4571376" y="2149907"/>
              <a:ext cx="1411578" cy="1170100"/>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拟确定备选方案</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11" name="椭圆 10"/>
            <p:cNvSpPr>
              <a:spLocks noChangeArrowheads="1"/>
            </p:cNvSpPr>
            <p:nvPr/>
          </p:nvSpPr>
          <p:spPr bwMode="auto">
            <a:xfrm>
              <a:off x="1908269" y="3483821"/>
              <a:ext cx="1384028" cy="1170100"/>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选择满意方案</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12" name="椭圆 11"/>
            <p:cNvSpPr>
              <a:spLocks noChangeArrowheads="1"/>
            </p:cNvSpPr>
            <p:nvPr/>
          </p:nvSpPr>
          <p:spPr bwMode="auto">
            <a:xfrm>
              <a:off x="4124026" y="533220"/>
              <a:ext cx="1482419" cy="1170100"/>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确定决策目标</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13" name="椭圆 12"/>
            <p:cNvSpPr>
              <a:spLocks noChangeArrowheads="1"/>
            </p:cNvSpPr>
            <p:nvPr/>
          </p:nvSpPr>
          <p:spPr bwMode="auto">
            <a:xfrm>
              <a:off x="328771" y="856947"/>
              <a:ext cx="1440439" cy="1131097"/>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决策反馈</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14" name="椭圆 13"/>
            <p:cNvSpPr>
              <a:spLocks noChangeArrowheads="1"/>
            </p:cNvSpPr>
            <p:nvPr/>
          </p:nvSpPr>
          <p:spPr bwMode="auto">
            <a:xfrm>
              <a:off x="2257228" y="1635063"/>
              <a:ext cx="1748730" cy="1353416"/>
            </a:xfrm>
            <a:prstGeom prst="ellipse">
              <a:avLst/>
            </a:prstGeom>
            <a:solidFill>
              <a:srgbClr val="FFFFFF"/>
            </a:solidFill>
            <a:ln w="12700" algn="ctr">
              <a:solidFill>
                <a:srgbClr val="000000"/>
              </a:solidFill>
              <a:miter lim="800000"/>
            </a:ln>
          </p:spPr>
          <p:txBody>
            <a:bodyPr anchor="ctr" upright="1"/>
            <a:lstStyle/>
            <a:p>
              <a:pPr marL="0" marR="0" lvl="0" indent="0" algn="ctr" defTabSz="914400" rtl="0" eaLnBrk="0" fontAlgn="base" latinLnBrk="0" hangingPunct="0">
                <a:lnSpc>
                  <a:spcPct val="100000"/>
                </a:lnSpc>
                <a:spcBef>
                  <a:spcPct val="0"/>
                </a:spcBef>
                <a:spcAft>
                  <a:spcPts val="0"/>
                </a:spcAft>
                <a:buClrTx/>
                <a:buSzTx/>
                <a:buFontTx/>
                <a:buNone/>
                <a:defRPr/>
              </a:pPr>
              <a:r>
                <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七步骤决策过程</a:t>
              </a:r>
              <a:endParaRPr kumimoji="0" lang="zh-CN" sz="2000" b="1" i="0" u="none" strike="noStrike" kern="1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内容占位符 2"/>
          <p:cNvSpPr>
            <a:spLocks noGrp="1"/>
          </p:cNvSpPr>
          <p:nvPr>
            <p:ph idx="1"/>
          </p:nvPr>
        </p:nvSpPr>
        <p:spPr>
          <a:xfrm>
            <a:off x="600710" y="555625"/>
            <a:ext cx="10976610" cy="5694045"/>
          </a:xfrm>
        </p:spPr>
        <p:txBody>
          <a:bodyPr vert="horz" wrap="square" lIns="91440" tIns="45720" rIns="91440" bIns="45720" anchor="t" anchorCtr="0">
            <a:normAutofit lnSpcReduction="20000"/>
          </a:bodyPr>
          <a:p>
            <a:pPr indent="304800" algn="just">
              <a:lnSpc>
                <a:spcPct val="150000"/>
              </a:lnSpc>
            </a:pPr>
            <a:r>
              <a:rPr lang="zh-CN" altLang="zh-CN" sz="1800" dirty="0">
                <a:solidFill>
                  <a:srgbClr val="FF0000"/>
                </a:solidFill>
                <a:latin typeface="Times New Roman" panose="02020603050405020304" pitchFamily="18" charset="0"/>
                <a:ea typeface="宋体" panose="02010600030101010101" pitchFamily="2" charset="-122"/>
              </a:rPr>
              <a:t>下节课题目：</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a:t>
            </a:r>
            <a:r>
              <a:rPr lang="zh-CN" altLang="zh-CN" sz="1800" dirty="0">
                <a:latin typeface="Times New Roman" panose="02020603050405020304" pitchFamily="18" charset="0"/>
                <a:ea typeface="宋体" panose="02010600030101010101" pitchFamily="2" charset="-122"/>
              </a:rPr>
              <a:t>、计划是名词还是动词，举例说明。</a:t>
            </a:r>
            <a:endParaRPr lang="zh-CN" altLang="zh-CN" sz="1800" dirty="0">
              <a:latin typeface="Times New Roman" panose="02020603050405020304" pitchFamily="18" charset="0"/>
              <a:ea typeface="宋体" panose="02010600030101010101" pitchFamily="2" charset="-122"/>
            </a:endParaRPr>
          </a:p>
          <a:p>
            <a:pPr indent="304800">
              <a:lnSpc>
                <a:spcPct val="150000"/>
              </a:lnSpc>
              <a:spcBef>
                <a:spcPts val="600"/>
              </a:spcBef>
              <a:spcAft>
                <a:spcPts val="600"/>
              </a:spcAft>
            </a:pPr>
            <a:r>
              <a:rPr lang="en-US" altLang="zh-CN" sz="1800" dirty="0">
                <a:latin typeface="Cambria" panose="02040503050406030204" pitchFamily="18" charset="0"/>
                <a:ea typeface="宋体" panose="02010600030101010101" pitchFamily="2" charset="-122"/>
              </a:rPr>
              <a:t>2</a:t>
            </a:r>
            <a:r>
              <a:rPr lang="zh-CN" altLang="zh-CN" sz="1800" dirty="0">
                <a:latin typeface="Cambria" panose="02040503050406030204" pitchFamily="18" charset="0"/>
                <a:ea typeface="宋体" panose="02010600030101010101" pitchFamily="2" charset="-122"/>
              </a:rPr>
              <a:t>、名词意义上的计划含义是什么？</a:t>
            </a:r>
            <a:endParaRPr lang="zh-CN" altLang="zh-CN" sz="1800" dirty="0">
              <a:latin typeface="Cambria" panose="02040503050406030204" pitchFamily="18" charset="0"/>
              <a:ea typeface="宋体" panose="02010600030101010101" pitchFamily="2" charset="-122"/>
            </a:endParaRPr>
          </a:p>
          <a:p>
            <a:pPr indent="304800">
              <a:lnSpc>
                <a:spcPct val="150000"/>
              </a:lnSpc>
              <a:spcBef>
                <a:spcPts val="600"/>
              </a:spcBef>
              <a:spcAft>
                <a:spcPts val="600"/>
              </a:spcAft>
            </a:pPr>
            <a:r>
              <a:rPr lang="en-US" altLang="zh-CN" sz="1800" dirty="0">
                <a:latin typeface="Cambria" panose="02040503050406030204" pitchFamily="18" charset="0"/>
                <a:ea typeface="宋体" panose="02010600030101010101" pitchFamily="2" charset="-122"/>
              </a:rPr>
              <a:t>3</a:t>
            </a:r>
            <a:r>
              <a:rPr lang="zh-CN" altLang="zh-CN" sz="1800" dirty="0">
                <a:latin typeface="Cambria" panose="02040503050406030204" pitchFamily="18" charset="0"/>
                <a:ea typeface="宋体" panose="02010600030101010101" pitchFamily="2" charset="-122"/>
              </a:rPr>
              <a:t>、工作计划的格式和内容包括哪些方面？</a:t>
            </a:r>
            <a:endParaRPr lang="zh-CN" altLang="zh-CN" sz="1800" dirty="0">
              <a:latin typeface="Cambria" panose="02040503050406030204" pitchFamily="18" charset="0"/>
              <a:ea typeface="宋体" panose="02010600030101010101" pitchFamily="2" charset="-122"/>
            </a:endParaRPr>
          </a:p>
          <a:p>
            <a:pPr indent="304800">
              <a:lnSpc>
                <a:spcPct val="150000"/>
              </a:lnSpc>
              <a:spcBef>
                <a:spcPts val="600"/>
              </a:spcBef>
              <a:spcAft>
                <a:spcPts val="600"/>
              </a:spcAft>
            </a:pPr>
            <a:r>
              <a:rPr lang="en-US" altLang="zh-CN" sz="1800" dirty="0">
                <a:latin typeface="Cambria" panose="02040503050406030204" pitchFamily="18" charset="0"/>
                <a:ea typeface="宋体" panose="02010600030101010101" pitchFamily="2" charset="-122"/>
              </a:rPr>
              <a:t>4</a:t>
            </a:r>
            <a:r>
              <a:rPr lang="zh-CN" altLang="zh-CN" sz="1800" dirty="0">
                <a:latin typeface="Cambria" panose="02040503050406030204" pitchFamily="18" charset="0"/>
                <a:ea typeface="宋体" panose="02010600030101010101" pitchFamily="2" charset="-122"/>
              </a:rPr>
              <a:t>、工作计划对个人的作用是什么？</a:t>
            </a:r>
            <a:endParaRPr lang="zh-CN" altLang="zh-CN" sz="1800" dirty="0">
              <a:latin typeface="Cambria" panose="02040503050406030204" pitchFamily="18" charset="0"/>
              <a:ea typeface="宋体" panose="02010600030101010101" pitchFamily="2" charset="-122"/>
            </a:endParaRPr>
          </a:p>
          <a:p>
            <a:pPr indent="304800">
              <a:lnSpc>
                <a:spcPct val="150000"/>
              </a:lnSpc>
            </a:pPr>
            <a:r>
              <a:rPr lang="zh-CN" altLang="zh-CN" sz="1800" i="1" dirty="0">
                <a:latin typeface="Times New Roman" panose="02020603050405020304" pitchFamily="18" charset="0"/>
                <a:ea typeface="宋体" panose="02010600030101010101" pitchFamily="2" charset="-122"/>
              </a:rPr>
              <a:t>（课堂练习：你认为计划对个人还有哪些作用？）</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solidFill>
                  <a:srgbClr val="000000"/>
                </a:solidFill>
                <a:latin typeface="宋体" panose="02010600030101010101" pitchFamily="2" charset="-122"/>
                <a:ea typeface="宋体" panose="02010600030101010101" pitchFamily="2" charset="-122"/>
              </a:rPr>
              <a:t>5</a:t>
            </a:r>
            <a:r>
              <a:rPr lang="zh-CN" altLang="zh-CN" sz="1800" dirty="0">
                <a:solidFill>
                  <a:srgbClr val="000000"/>
                </a:solidFill>
                <a:latin typeface="Times New Roman" panose="02020603050405020304" pitchFamily="18" charset="0"/>
                <a:ea typeface="宋体" panose="02010600030101010101" pitchFamily="2" charset="-122"/>
              </a:rPr>
              <a:t>、计划对组织管理的作用是什么？</a:t>
            </a:r>
            <a:endParaRPr lang="zh-CN" altLang="zh-CN" sz="1800" dirty="0">
              <a:latin typeface="Times New Roman" panose="02020603050405020304" pitchFamily="18" charset="0"/>
              <a:ea typeface="宋体" panose="02010600030101010101" pitchFamily="2" charset="-122"/>
            </a:endParaRPr>
          </a:p>
          <a:p>
            <a:pPr indent="304800">
              <a:lnSpc>
                <a:spcPct val="150000"/>
              </a:lnSpc>
              <a:spcBef>
                <a:spcPts val="600"/>
              </a:spcBef>
              <a:spcAft>
                <a:spcPts val="600"/>
              </a:spcAft>
            </a:pPr>
            <a:r>
              <a:rPr lang="en-US" altLang="zh-CN" sz="1800" dirty="0">
                <a:solidFill>
                  <a:srgbClr val="000000"/>
                </a:solidFill>
                <a:latin typeface="Cambria" panose="02040503050406030204" pitchFamily="18" charset="0"/>
                <a:ea typeface="宋体" panose="02010600030101010101" pitchFamily="2" charset="-122"/>
              </a:rPr>
              <a:t>6</a:t>
            </a:r>
            <a:r>
              <a:rPr lang="zh-CN" altLang="zh-CN" sz="1800" dirty="0">
                <a:solidFill>
                  <a:srgbClr val="000000"/>
                </a:solidFill>
                <a:latin typeface="Cambria" panose="02040503050406030204" pitchFamily="18" charset="0"/>
                <a:ea typeface="宋体" panose="02010600030101010101" pitchFamily="2" charset="-122"/>
              </a:rPr>
              <a:t>、工作计划有哪些类型？</a:t>
            </a:r>
            <a:endParaRPr lang="zh-CN" altLang="zh-CN" sz="1800" dirty="0">
              <a:latin typeface="Cambria" panose="02040503050406030204" pitchFamily="18" charset="0"/>
              <a:ea typeface="宋体" panose="02010600030101010101" pitchFamily="2" charset="-122"/>
            </a:endParaRPr>
          </a:p>
          <a:p>
            <a:pPr indent="304800" algn="just">
              <a:lnSpc>
                <a:spcPct val="150000"/>
              </a:lnSpc>
            </a:pPr>
            <a:r>
              <a:rPr lang="en-US" altLang="zh-CN" sz="1800" dirty="0">
                <a:solidFill>
                  <a:srgbClr val="000000"/>
                </a:solidFill>
                <a:latin typeface="宋体" panose="02010600030101010101" pitchFamily="2" charset="-122"/>
                <a:ea typeface="宋体" panose="02010600030101010101" pitchFamily="2" charset="-122"/>
              </a:rPr>
              <a:t>7</a:t>
            </a:r>
            <a:r>
              <a:rPr lang="zh-CN" altLang="zh-CN" sz="1800" dirty="0">
                <a:solidFill>
                  <a:srgbClr val="000000"/>
                </a:solidFill>
                <a:latin typeface="Times New Roman" panose="02020603050405020304" pitchFamily="18" charset="0"/>
                <a:ea typeface="宋体" panose="02010600030101010101" pitchFamily="2" charset="-122"/>
              </a:rPr>
              <a:t>、文本式的工作计划通常的格式是什么？</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endParaRPr lang="zh-CN" altLang="zh-CN" sz="1800" dirty="0">
              <a:latin typeface="Times New Roman" panose="02020603050405020304" pitchFamily="18" charset="0"/>
              <a:ea typeface="宋体" panose="02010600030101010101" pitchFamily="2" charset="-122"/>
            </a:endParaRPr>
          </a:p>
          <a:p>
            <a:pPr indent="304800"/>
            <a:endParaRPr lang="zh-CN" altLang="en-US" dirty="0">
              <a:ea typeface="宋体" panose="02010600030101010101" pitchFamily="2" charset="-122"/>
            </a:endParaRPr>
          </a:p>
        </p:txBody>
      </p:sp>
      <p:sp>
        <p:nvSpPr>
          <p:cNvPr id="7782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内容占位符 2"/>
          <p:cNvSpPr>
            <a:spLocks noGrp="1"/>
          </p:cNvSpPr>
          <p:nvPr>
            <p:ph idx="1"/>
          </p:nvPr>
        </p:nvSpPr>
        <p:spPr>
          <a:xfrm>
            <a:off x="574040" y="372745"/>
            <a:ext cx="11003280" cy="5876925"/>
          </a:xfrm>
        </p:spPr>
        <p:txBody>
          <a:bodyPr vert="horz" wrap="square" lIns="91440" tIns="45720" rIns="91440" bIns="45720" anchor="t" anchorCtr="0">
            <a:normAutofit/>
          </a:bodyPr>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8</a:t>
            </a:r>
            <a:r>
              <a:rPr lang="zh-CN" altLang="zh-CN" sz="2000" dirty="0">
                <a:solidFill>
                  <a:srgbClr val="000000"/>
                </a:solidFill>
                <a:latin typeface="Times New Roman" panose="02020603050405020304" pitchFamily="18" charset="0"/>
                <a:ea typeface="宋体" panose="02010600030101010101" pitchFamily="2" charset="-122"/>
              </a:rPr>
              <a:t>、表格形式的计划有哪几种？</a:t>
            </a:r>
            <a:endParaRPr lang="zh-CN" altLang="zh-CN" sz="2000" dirty="0">
              <a:latin typeface="Times New Roman" panose="02020603050405020304" pitchFamily="18" charset="0"/>
              <a:ea typeface="宋体" panose="02010600030101010101" pitchFamily="2" charset="-122"/>
            </a:endParaRPr>
          </a:p>
          <a:p>
            <a:pPr indent="304800">
              <a:lnSpc>
                <a:spcPct val="150000"/>
              </a:lnSpc>
              <a:spcBef>
                <a:spcPts val="600"/>
              </a:spcBef>
              <a:spcAft>
                <a:spcPts val="600"/>
              </a:spcAft>
            </a:pPr>
            <a:r>
              <a:rPr lang="en-US" altLang="zh-CN" sz="2000" dirty="0">
                <a:solidFill>
                  <a:srgbClr val="000000"/>
                </a:solidFill>
                <a:latin typeface="Cambria" panose="02040503050406030204" pitchFamily="18" charset="0"/>
                <a:ea typeface="宋体" panose="02010600030101010101" pitchFamily="2" charset="-122"/>
              </a:rPr>
              <a:t>9</a:t>
            </a:r>
            <a:r>
              <a:rPr lang="zh-CN" altLang="zh-CN" sz="2000" dirty="0">
                <a:solidFill>
                  <a:srgbClr val="000000"/>
                </a:solidFill>
                <a:latin typeface="Cambria" panose="02040503050406030204" pitchFamily="18" charset="0"/>
                <a:ea typeface="宋体" panose="02010600030101010101" pitchFamily="2" charset="-122"/>
              </a:rPr>
              <a:t>、计划的特性是什么？</a:t>
            </a:r>
            <a:endParaRPr lang="zh-CN" altLang="zh-CN" sz="2000" dirty="0">
              <a:latin typeface="Cambria" panose="02040503050406030204" pitchFamily="18" charset="0"/>
              <a:ea typeface="宋体" panose="02010600030101010101" pitchFamily="2" charset="-122"/>
            </a:endParaRPr>
          </a:p>
          <a:p>
            <a:pPr indent="304800">
              <a:lnSpc>
                <a:spcPct val="150000"/>
              </a:lnSpc>
              <a:spcBef>
                <a:spcPts val="600"/>
              </a:spcBef>
              <a:spcAft>
                <a:spcPts val="600"/>
              </a:spcAft>
            </a:pPr>
            <a:r>
              <a:rPr lang="en-US" altLang="zh-CN" sz="2000" dirty="0">
                <a:solidFill>
                  <a:srgbClr val="000000"/>
                </a:solidFill>
                <a:latin typeface="Cambria" panose="02040503050406030204" pitchFamily="18" charset="0"/>
                <a:ea typeface="宋体" panose="02010600030101010101" pitchFamily="2" charset="-122"/>
              </a:rPr>
              <a:t>10</a:t>
            </a:r>
            <a:r>
              <a:rPr lang="zh-CN" altLang="zh-CN" sz="2000" dirty="0">
                <a:solidFill>
                  <a:srgbClr val="000000"/>
                </a:solidFill>
                <a:latin typeface="Cambria" panose="02040503050406030204" pitchFamily="18" charset="0"/>
                <a:ea typeface="宋体" panose="02010600030101010101" pitchFamily="2" charset="-122"/>
              </a:rPr>
              <a:t>、动词意义上的计划含义是什么？</a:t>
            </a:r>
            <a:endParaRPr lang="zh-CN" altLang="zh-CN" sz="2000" dirty="0">
              <a:latin typeface="Cambria" panose="020405030504060302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11</a:t>
            </a:r>
            <a:r>
              <a:rPr lang="zh-CN" altLang="zh-CN" sz="2000" dirty="0">
                <a:solidFill>
                  <a:srgbClr val="000000"/>
                </a:solidFill>
                <a:latin typeface="Times New Roman" panose="02020603050405020304" pitchFamily="18" charset="0"/>
                <a:ea typeface="宋体" panose="02010600030101010101" pitchFamily="2" charset="-122"/>
              </a:rPr>
              <a:t>、计划工作的特性是什么？</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latin typeface="宋体" panose="02010600030101010101" pitchFamily="2" charset="-122"/>
                <a:ea typeface="宋体" panose="02010600030101010101" pitchFamily="2" charset="-122"/>
              </a:rPr>
              <a:t>12</a:t>
            </a:r>
            <a:r>
              <a:rPr lang="zh-CN" altLang="zh-CN" sz="2000" dirty="0">
                <a:latin typeface="Times New Roman" panose="02020603050405020304" pitchFamily="18" charset="0"/>
                <a:ea typeface="宋体" panose="02010600030101010101" pitchFamily="2" charset="-122"/>
              </a:rPr>
              <a:t>、计划工作的作用有哪些？</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13</a:t>
            </a:r>
            <a:r>
              <a:rPr lang="zh-CN" altLang="zh-CN" sz="2000" dirty="0">
                <a:solidFill>
                  <a:srgbClr val="000000"/>
                </a:solidFill>
                <a:latin typeface="Times New Roman" panose="02020603050405020304" pitchFamily="18" charset="0"/>
                <a:ea typeface="宋体" panose="02010600030101010101" pitchFamily="2" charset="-122"/>
              </a:rPr>
              <a:t>、计划编制一般遵守哪些原理？</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14</a:t>
            </a:r>
            <a:r>
              <a:rPr lang="zh-CN" altLang="zh-CN" sz="2000" dirty="0">
                <a:solidFill>
                  <a:srgbClr val="000000"/>
                </a:solidFill>
                <a:latin typeface="Times New Roman" panose="02020603050405020304" pitchFamily="18" charset="0"/>
                <a:ea typeface="宋体" panose="02010600030101010101" pitchFamily="2" charset="-122"/>
              </a:rPr>
              <a:t>、计划工作包括哪些内容？</a:t>
            </a:r>
            <a:endParaRPr lang="en-US" altLang="zh-CN" sz="2000" dirty="0">
              <a:solidFill>
                <a:srgbClr val="000000"/>
              </a:solidFill>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15</a:t>
            </a:r>
            <a:r>
              <a:rPr lang="zh-CN" altLang="zh-CN" sz="2000" dirty="0">
                <a:solidFill>
                  <a:srgbClr val="000000"/>
                </a:solidFill>
                <a:latin typeface="Times New Roman" panose="02020603050405020304" pitchFamily="18" charset="0"/>
                <a:ea typeface="宋体" panose="02010600030101010101" pitchFamily="2" charset="-122"/>
              </a:rPr>
              <a:t>、制定计划的步骤有哪些？</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r>
              <a:rPr lang="en-US" altLang="zh-CN" sz="2000" dirty="0">
                <a:solidFill>
                  <a:srgbClr val="000000"/>
                </a:solidFill>
                <a:latin typeface="宋体" panose="02010600030101010101" pitchFamily="2" charset="-122"/>
                <a:ea typeface="宋体" panose="02010600030101010101" pitchFamily="2" charset="-122"/>
              </a:rPr>
              <a:t> </a:t>
            </a:r>
            <a:r>
              <a:rPr lang="zh-CN" altLang="zh-CN" sz="2000" i="1" dirty="0">
                <a:solidFill>
                  <a:srgbClr val="000000"/>
                </a:solidFill>
                <a:latin typeface="Times New Roman" panose="02020603050405020304" pitchFamily="18" charset="0"/>
                <a:ea typeface="宋体" panose="02010600030101010101" pitchFamily="2" charset="-122"/>
              </a:rPr>
              <a:t>（课堂练习：你平时是怎样制定自己的学习计划的？）</a:t>
            </a:r>
            <a:endParaRPr lang="zh-CN" altLang="zh-CN" sz="2000" dirty="0">
              <a:latin typeface="Times New Roman" panose="02020603050405020304" pitchFamily="18" charset="0"/>
              <a:ea typeface="宋体" panose="02010600030101010101" pitchFamily="2" charset="-122"/>
            </a:endParaRPr>
          </a:p>
          <a:p>
            <a:pPr indent="304800" algn="just">
              <a:lnSpc>
                <a:spcPct val="150000"/>
              </a:lnSpc>
            </a:pPr>
            <a:endParaRPr lang="zh-CN" altLang="en-US" sz="2000" dirty="0">
              <a:ea typeface="宋体" panose="02010600030101010101" pitchFamily="2" charset="-122"/>
            </a:endParaRPr>
          </a:p>
        </p:txBody>
      </p:sp>
      <p:sp>
        <p:nvSpPr>
          <p:cNvPr id="78851"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5" name="WordArt 3"/>
          <p:cNvSpPr>
            <a:spLocks noChangeArrowheads="1" noChangeShapeType="1" noTextEdit="1"/>
          </p:cNvSpPr>
          <p:nvPr/>
        </p:nvSpPr>
        <p:spPr bwMode="gray">
          <a:xfrm>
            <a:off x="3503613" y="2492375"/>
            <a:ext cx="5710237" cy="1058863"/>
          </a:xfrm>
          <a:prstGeom prst="rect">
            <a:avLst/>
          </a:prstGeom>
        </p:spPr>
        <p:txBody>
          <a:bodyPr wrap="none" numCol="1" fromWordArt="1">
            <a:prstTxWarp prst="textDeflate">
              <a:avLst>
                <a:gd name="adj" fmla="val 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mn-ea"/>
                <a:cs typeface="+mn-cs"/>
              </a:rPr>
              <a:t>谢谢</a:t>
            </a:r>
            <a:r>
              <a:rPr kumimoji="0" lang="en-US" altLang="zh-CN"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Verdana" panose="020B0604030504040204"/>
                <a:cs typeface="+mn-cs"/>
              </a:rPr>
              <a:t>!</a:t>
            </a:r>
            <a:endPar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内容占位符 2"/>
          <p:cNvSpPr>
            <a:spLocks noGrp="1"/>
          </p:cNvSpPr>
          <p:nvPr>
            <p:ph idx="1"/>
          </p:nvPr>
        </p:nvSpPr>
        <p:spPr>
          <a:xfrm>
            <a:off x="794385" y="780415"/>
            <a:ext cx="11000105" cy="5850890"/>
          </a:xfrm>
        </p:spPr>
        <p:txBody>
          <a:bodyPr vert="horz" wrap="square" lIns="91440" tIns="45720" rIns="91440" bIns="45720" anchor="t" anchorCtr="0">
            <a:noAutofit/>
          </a:bodyPr>
          <a:p>
            <a:pPr>
              <a:lnSpc>
                <a:spcPct val="150000"/>
              </a:lnSpc>
            </a:pPr>
            <a:r>
              <a:rPr lang="zh-CN" altLang="zh-CN" dirty="0">
                <a:latin typeface="宋体" panose="02010600030101010101" pitchFamily="2" charset="-122"/>
                <a:ea typeface="宋体" panose="02010600030101010101" pitchFamily="2" charset="-122"/>
                <a:cs typeface="宋体" panose="02010600030101010101" pitchFamily="2" charset="-122"/>
              </a:rPr>
              <a:t>管理的关键是决策， 而决策的前提是预测。决策是在科学预测的基础上进行的。那么，什么是预测呢？</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一、预测的含义</a:t>
            </a:r>
            <a:endPar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dirty="0">
                <a:latin typeface="宋体" panose="02010600030101010101" pitchFamily="2" charset="-122"/>
                <a:ea typeface="宋体" panose="02010600030101010101" pitchFamily="2" charset="-122"/>
                <a:cs typeface="宋体" panose="02010600030101010101" pitchFamily="2" charset="-122"/>
              </a:rPr>
              <a:t>基本含义</a:t>
            </a:r>
            <a:r>
              <a:rPr lang="en-US" altLang="zh-CN" dirty="0">
                <a:latin typeface="宋体" panose="02010600030101010101" pitchFamily="2" charset="-122"/>
                <a:ea typeface="宋体" panose="02010600030101010101" pitchFamily="2" charset="-122"/>
                <a:cs typeface="宋体" panose="02010600030101010101" pitchFamily="2" charset="-122"/>
              </a:rPr>
              <a:t>:1</a:t>
            </a:r>
            <a:r>
              <a:rPr lang="zh-CN" altLang="zh-CN" dirty="0">
                <a:latin typeface="宋体" panose="02010600030101010101" pitchFamily="2" charset="-122"/>
                <a:ea typeface="宋体" panose="02010600030101010101" pitchFamily="2" charset="-122"/>
                <a:cs typeface="宋体" panose="02010600030101010101" pitchFamily="2" charset="-122"/>
              </a:rPr>
              <a:t>、预先推测或测定。</a:t>
            </a:r>
            <a:r>
              <a:rPr lang="en-US" altLang="zh-CN" dirty="0">
                <a:latin typeface="宋体" panose="02010600030101010101" pitchFamily="2" charset="-122"/>
                <a:ea typeface="宋体" panose="02010600030101010101" pitchFamily="2" charset="-122"/>
                <a:cs typeface="宋体" panose="02010600030101010101" pitchFamily="2" charset="-122"/>
              </a:rPr>
              <a:t>2</a:t>
            </a:r>
            <a:r>
              <a:rPr lang="zh-CN" altLang="zh-CN" dirty="0">
                <a:latin typeface="宋体" panose="02010600030101010101" pitchFamily="2" charset="-122"/>
                <a:ea typeface="宋体" panose="02010600030101010101" pitchFamily="2" charset="-122"/>
                <a:cs typeface="宋体" panose="02010600030101010101" pitchFamily="2" charset="-122"/>
              </a:rPr>
              <a:t>、指事前的推测或测定。</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引申含义：所谓预测，简而言之就是对未来事物的预计和推测，是根据过去和现在来预计未来， 根据已知来推测未知。是管理者在掌握现有信息的基础上，依照一定的方法和规律对未来的事情进行测算，以预先了解事情发展的过程与结果。</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b="0" dirty="0">
                <a:latin typeface="宋体" panose="02010600030101010101" pitchFamily="2" charset="-122"/>
                <a:ea typeface="宋体" panose="02010600030101010101" pitchFamily="2" charset="-122"/>
                <a:cs typeface="宋体" panose="02010600030101010101" pitchFamily="2" charset="-122"/>
              </a:rPr>
              <a:t>预测有如下特征：</a:t>
            </a:r>
            <a:endParaRPr lang="zh-CN" altLang="zh-CN" b="0" dirty="0">
              <a:latin typeface="宋体" panose="02010600030101010101" pitchFamily="2" charset="-122"/>
              <a:ea typeface="宋体" panose="02010600030101010101" pitchFamily="2" charset="-122"/>
              <a:cs typeface="宋体" panose="02010600030101010101" pitchFamily="2" charset="-122"/>
            </a:endParaRPr>
          </a:p>
          <a:p>
            <a:r>
              <a:rPr lang="en-US" altLang="zh-CN" b="0" dirty="0">
                <a:latin typeface="宋体" panose="02010600030101010101" pitchFamily="2" charset="-122"/>
                <a:ea typeface="宋体" panose="02010600030101010101" pitchFamily="2" charset="-122"/>
                <a:cs typeface="宋体" panose="02010600030101010101" pitchFamily="2" charset="-122"/>
              </a:rPr>
              <a:t>1</a:t>
            </a:r>
            <a:r>
              <a:rPr lang="zh-CN" altLang="zh-CN" b="0" dirty="0">
                <a:latin typeface="宋体" panose="02010600030101010101" pitchFamily="2" charset="-122"/>
                <a:ea typeface="宋体" panose="02010600030101010101" pitchFamily="2" charset="-122"/>
                <a:cs typeface="宋体" panose="02010600030101010101" pitchFamily="2" charset="-122"/>
              </a:rPr>
              <a:t>、探索性。</a:t>
            </a:r>
            <a:endParaRPr lang="zh-CN" altLang="zh-CN" b="0" dirty="0">
              <a:latin typeface="宋体" panose="02010600030101010101" pitchFamily="2" charset="-122"/>
              <a:ea typeface="宋体" panose="02010600030101010101" pitchFamily="2" charset="-122"/>
              <a:cs typeface="宋体" panose="02010600030101010101" pitchFamily="2" charset="-122"/>
            </a:endParaRPr>
          </a:p>
          <a:p>
            <a:r>
              <a:rPr lang="en-US" altLang="zh-CN" b="0" dirty="0">
                <a:latin typeface="宋体" panose="02010600030101010101" pitchFamily="2" charset="-122"/>
                <a:ea typeface="宋体" panose="02010600030101010101" pitchFamily="2" charset="-122"/>
                <a:cs typeface="宋体" panose="02010600030101010101" pitchFamily="2" charset="-122"/>
              </a:rPr>
              <a:t>2</a:t>
            </a:r>
            <a:r>
              <a:rPr lang="zh-CN" altLang="zh-CN" b="0" dirty="0">
                <a:latin typeface="宋体" panose="02010600030101010101" pitchFamily="2" charset="-122"/>
                <a:ea typeface="宋体" panose="02010600030101010101" pitchFamily="2" charset="-122"/>
                <a:cs typeface="宋体" panose="02010600030101010101" pitchFamily="2" charset="-122"/>
              </a:rPr>
              <a:t>、科学性。</a:t>
            </a:r>
            <a:endParaRPr lang="en-US" altLang="zh-CN" b="0" dirty="0">
              <a:latin typeface="宋体" panose="02010600030101010101" pitchFamily="2" charset="-122"/>
              <a:ea typeface="宋体" panose="02010600030101010101" pitchFamily="2" charset="-122"/>
              <a:cs typeface="宋体" panose="02010600030101010101" pitchFamily="2" charset="-122"/>
            </a:endParaRPr>
          </a:p>
          <a:p>
            <a:r>
              <a:rPr lang="en-US" altLang="zh-CN" b="0" dirty="0">
                <a:latin typeface="宋体" panose="02010600030101010101" pitchFamily="2" charset="-122"/>
                <a:ea typeface="宋体" panose="02010600030101010101" pitchFamily="2" charset="-122"/>
                <a:cs typeface="宋体" panose="02010600030101010101" pitchFamily="2" charset="-122"/>
              </a:rPr>
              <a:t>3</a:t>
            </a:r>
            <a:r>
              <a:rPr lang="zh-CN" altLang="zh-CN" b="0" dirty="0">
                <a:latin typeface="宋体" panose="02010600030101010101" pitchFamily="2" charset="-122"/>
                <a:ea typeface="宋体" panose="02010600030101010101" pitchFamily="2" charset="-122"/>
                <a:cs typeface="宋体" panose="02010600030101010101" pitchFamily="2" charset="-122"/>
              </a:rPr>
              <a:t>、规律性。</a:t>
            </a:r>
            <a:endParaRPr lang="zh-CN" altLang="zh-CN" b="0" dirty="0">
              <a:latin typeface="宋体" panose="02010600030101010101" pitchFamily="2" charset="-122"/>
              <a:ea typeface="宋体" panose="02010600030101010101" pitchFamily="2" charset="-122"/>
              <a:cs typeface="宋体" panose="02010600030101010101" pitchFamily="2" charset="-122"/>
            </a:endParaRPr>
          </a:p>
          <a:p>
            <a:r>
              <a:rPr lang="en-US" altLang="zh-CN" b="0" dirty="0">
                <a:latin typeface="宋体" panose="02010600030101010101" pitchFamily="2" charset="-122"/>
                <a:ea typeface="宋体" panose="02010600030101010101" pitchFamily="2" charset="-122"/>
                <a:cs typeface="宋体" panose="02010600030101010101" pitchFamily="2" charset="-122"/>
              </a:rPr>
              <a:t>4</a:t>
            </a:r>
            <a:r>
              <a:rPr lang="zh-CN" altLang="zh-CN" b="0" dirty="0">
                <a:latin typeface="宋体" panose="02010600030101010101" pitchFamily="2" charset="-122"/>
                <a:ea typeface="宋体" panose="02010600030101010101" pitchFamily="2" charset="-122"/>
                <a:cs typeface="宋体" panose="02010600030101010101" pitchFamily="2" charset="-122"/>
              </a:rPr>
              <a:t>、风险性。</a:t>
            </a:r>
            <a:endParaRPr lang="zh-CN" altLang="zh-CN" dirty="0">
              <a:latin typeface="宋体" panose="02010600030101010101" pitchFamily="2" charset="-122"/>
              <a:ea typeface="宋体" panose="02010600030101010101" pitchFamily="2" charset="-122"/>
              <a:cs typeface="宋体" panose="02010600030101010101" pitchFamily="2" charset="-122"/>
            </a:endParaRPr>
          </a:p>
          <a:p>
            <a:r>
              <a:rPr lang="zh-CN" altLang="en-US" dirty="0">
                <a:latin typeface="宋体" panose="02010600030101010101" pitchFamily="2" charset="-122"/>
                <a:ea typeface="宋体" panose="02010600030101010101" pitchFamily="2" charset="-122"/>
                <a:cs typeface="宋体" panose="02010600030101010101" pitchFamily="2" charset="-122"/>
              </a:rPr>
              <a:t>      </a:t>
            </a:r>
            <a:r>
              <a:rPr lang="zh-CN" altLang="en-US" dirty="0">
                <a:solidFill>
                  <a:srgbClr val="FF0000"/>
                </a:solidFill>
                <a:latin typeface="宋体" panose="02010600030101010101" pitchFamily="2" charset="-122"/>
                <a:ea typeface="宋体" panose="02010600030101010101" pitchFamily="2" charset="-122"/>
                <a:cs typeface="宋体" panose="02010600030101010101" pitchFamily="2" charset="-122"/>
              </a:rPr>
              <a:t>你认为预测还有哪些特征？</a:t>
            </a:r>
            <a:endParaRPr lang="zh-CN" altLang="en-US"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710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47108" name="文本框 4"/>
          <p:cNvSpPr txBox="1"/>
          <p:nvPr/>
        </p:nvSpPr>
        <p:spPr>
          <a:xfrm>
            <a:off x="1847850" y="119063"/>
            <a:ext cx="8064500" cy="95313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lgn="ctr">
              <a:spcBef>
                <a:spcPct val="0"/>
              </a:spcBef>
              <a:buClrTx/>
              <a:buFontTx/>
              <a:buNone/>
            </a:pPr>
            <a:r>
              <a:rPr lang="zh-CN" altLang="zh-CN" dirty="0">
                <a:solidFill>
                  <a:srgbClr val="FF0000"/>
                </a:solidFill>
                <a:latin typeface="Arial" panose="020B0604020202020204" pitchFamily="34" charset="0"/>
                <a:ea typeface="宋体" panose="02010600030101010101" pitchFamily="2" charset="-122"/>
              </a:rPr>
              <a:t>第一节</a:t>
            </a:r>
            <a:r>
              <a:rPr lang="en-US" altLang="zh-CN" dirty="0">
                <a:solidFill>
                  <a:srgbClr val="FF0000"/>
                </a:solidFill>
                <a:latin typeface="Arial" panose="020B0604020202020204" pitchFamily="34" charset="0"/>
                <a:ea typeface="宋体" panose="02010600030101010101" pitchFamily="2" charset="-122"/>
              </a:rPr>
              <a:t>   </a:t>
            </a:r>
            <a:r>
              <a:rPr lang="zh-CN" altLang="zh-CN" dirty="0">
                <a:solidFill>
                  <a:srgbClr val="FF0000"/>
                </a:solidFill>
                <a:latin typeface="Arial" panose="020B0604020202020204" pitchFamily="34" charset="0"/>
                <a:ea typeface="宋体" panose="02010600030101010101" pitchFamily="2" charset="-122"/>
              </a:rPr>
              <a:t>预</a:t>
            </a:r>
            <a:r>
              <a:rPr lang="en-US" altLang="zh-CN" dirty="0">
                <a:solidFill>
                  <a:srgbClr val="FF0000"/>
                </a:solidFill>
                <a:latin typeface="Arial" panose="020B0604020202020204" pitchFamily="34" charset="0"/>
                <a:ea typeface="宋体" panose="02010600030101010101" pitchFamily="2" charset="-122"/>
              </a:rPr>
              <a:t>   </a:t>
            </a:r>
            <a:r>
              <a:rPr lang="zh-CN" altLang="zh-CN" dirty="0">
                <a:solidFill>
                  <a:srgbClr val="FF0000"/>
                </a:solidFill>
                <a:latin typeface="Arial" panose="020B0604020202020204" pitchFamily="34" charset="0"/>
                <a:ea typeface="宋体" panose="02010600030101010101" pitchFamily="2" charset="-122"/>
              </a:rPr>
              <a:t>测</a:t>
            </a:r>
            <a:endParaRPr lang="zh-CN" altLang="zh-CN" dirty="0">
              <a:solidFill>
                <a:srgbClr val="FF0000"/>
              </a:solidFill>
              <a:latin typeface="Arial" panose="020B0604020202020204" pitchFamily="34" charset="0"/>
              <a:ea typeface="宋体" panose="02010600030101010101" pitchFamily="2" charset="-122"/>
            </a:endParaRPr>
          </a:p>
          <a:p>
            <a:pPr marL="0" lvl="0" indent="0" algn="ctr">
              <a:spcBef>
                <a:spcPct val="0"/>
              </a:spcBef>
              <a:buClrTx/>
              <a:buFontTx/>
              <a:buNone/>
            </a:pPr>
            <a:endParaRPr lang="zh-CN" altLang="en-US" b="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54660"/>
            <a:ext cx="10357485" cy="600964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0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二、预测的作用</a:t>
            </a:r>
            <a:endParaRPr kumimoji="0" lang="zh-CN" altLang="zh-CN" sz="20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1</a:t>
            </a: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、为决策者提供科学决策和计划的依据</a:t>
            </a:r>
            <a:endPar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a:t>
            </a: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、科学预测有利于组织目标的实现</a:t>
            </a:r>
            <a:endPar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3</a:t>
            </a: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、有利于把握机会，做好应对准备，提早做出应对方法</a:t>
            </a:r>
            <a:endPar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4</a:t>
            </a:r>
            <a:r>
              <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、预测的正确与否决定组织未来的成功与失败</a:t>
            </a:r>
            <a:endParaRPr kumimoji="0" lang="zh-CN" altLang="zh-CN" sz="20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1600" b="1" i="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（课堂练习：你认为预测还有哪些作用？）</a:t>
            </a:r>
            <a:endParaRPr kumimoji="0" lang="en-US" altLang="zh-CN" sz="1600" b="1" i="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endParaRPr kumimoji="0" lang="en-US" altLang="zh-CN" sz="1600" b="1" i="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endParaRPr kumimoji="0" lang="zh-CN" altLang="zh-CN" sz="16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None/>
              <a:defRPr/>
            </a:pPr>
            <a:endParaRPr kumimoji="0" lang="zh-CN" altLang="en-US" sz="20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48131"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内容占位符 2"/>
          <p:cNvSpPr>
            <a:spLocks noGrp="1"/>
          </p:cNvSpPr>
          <p:nvPr>
            <p:ph idx="1"/>
          </p:nvPr>
        </p:nvSpPr>
        <p:spPr>
          <a:xfrm>
            <a:off x="417195" y="369570"/>
            <a:ext cx="11210925" cy="6060440"/>
          </a:xfrm>
        </p:spPr>
        <p:txBody>
          <a:bodyPr vert="horz" wrap="square" lIns="91440" tIns="45720" rIns="91440" bIns="45720" anchor="t" anchorCtr="0"/>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三、预测的方法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（一）定性预测法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、含义：定性预测法又称直观预测法，它是由预测者根据已有的历史资料和现实资料，依靠个人经验和综合分析能力，同时征集他人意见建议，对预测对象的未来发展趋势做出判断，以判断为依据做出预测。</a:t>
            </a: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、定性预测方法</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定性预测法通常有典型分析法、意见集中法、专家预测法、类比法等，其中使用较多的是专家预测法。</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49155"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a:spLocks noGrp="1"/>
          </p:cNvSpPr>
          <p:nvPr>
            <p:ph idx="1"/>
          </p:nvPr>
        </p:nvSpPr>
        <p:spPr>
          <a:xfrm>
            <a:off x="334010" y="334645"/>
            <a:ext cx="11275060" cy="6297295"/>
          </a:xfrm>
        </p:spPr>
        <p:txBody>
          <a:bodyPr vert="horz" wrap="square" lIns="91440" tIns="45720" rIns="91440" bIns="45720" anchor="t" anchorCtr="0">
            <a:normAutofit fontScale="90000"/>
          </a:bodyPr>
          <a:p>
            <a:r>
              <a:rPr lang="zh-CN" altLang="zh-CN" sz="1800" b="0" dirty="0">
                <a:solidFill>
                  <a:srgbClr val="FF0000"/>
                </a:solidFill>
                <a:latin typeface="宋体" panose="02010600030101010101" pitchFamily="2" charset="-122"/>
                <a:ea typeface="宋体" panose="02010600030101010101" pitchFamily="2" charset="-122"/>
              </a:rPr>
              <a:t>德尔菲法</a:t>
            </a:r>
            <a:r>
              <a:rPr lang="en-US" altLang="zh-CN" sz="1800" b="0" dirty="0">
                <a:solidFill>
                  <a:srgbClr val="FF0000"/>
                </a:solidFill>
                <a:latin typeface="宋体" panose="02010600030101010101" pitchFamily="2" charset="-122"/>
                <a:ea typeface="宋体" panose="02010600030101010101" pitchFamily="2" charset="-122"/>
              </a:rPr>
              <a:t>—</a:t>
            </a:r>
            <a:r>
              <a:rPr lang="zh-CN" altLang="zh-CN" sz="1800" b="0" dirty="0">
                <a:solidFill>
                  <a:srgbClr val="FF0000"/>
                </a:solidFill>
                <a:latin typeface="宋体" panose="02010600030101010101" pitchFamily="2" charset="-122"/>
                <a:ea typeface="宋体" panose="02010600030101010101" pitchFamily="2" charset="-122"/>
              </a:rPr>
              <a:t>也叫专家意见法</a:t>
            </a:r>
            <a:endParaRPr lang="en-US" altLang="zh-CN" sz="1800" b="0" dirty="0">
              <a:solidFill>
                <a:srgbClr val="FF0000"/>
              </a:solidFill>
              <a:latin typeface="宋体" panose="02010600030101010101" pitchFamily="2" charset="-122"/>
              <a:ea typeface="宋体" panose="02010600030101010101" pitchFamily="2" charset="-122"/>
            </a:endParaRPr>
          </a:p>
          <a:p>
            <a:r>
              <a:rPr lang="zh-CN" altLang="zh-CN" sz="1800" b="0" dirty="0">
                <a:latin typeface="宋体" panose="02010600030101010101" pitchFamily="2" charset="-122"/>
                <a:ea typeface="宋体" panose="02010600030101010101" pitchFamily="2" charset="-122"/>
              </a:rPr>
              <a:t>专家针对需要决策的问题进行独立思考，匿名发表意见，专家成员之间不发生横向关系，只与决策管理人员发生关系，经过反复填写问卷，最后汇总成专家基本一致的看法。</a:t>
            </a:r>
            <a:endParaRPr lang="zh-CN" altLang="zh-CN" sz="1800" b="0" dirty="0">
              <a:latin typeface="宋体" panose="02010600030101010101" pitchFamily="2" charset="-122"/>
              <a:ea typeface="宋体" panose="02010600030101010101" pitchFamily="2" charset="-122"/>
            </a:endParaRPr>
          </a:p>
          <a:p>
            <a:r>
              <a:rPr lang="zh-CN" altLang="zh-CN" sz="1800" b="0" dirty="0">
                <a:latin typeface="宋体" panose="02010600030101010101" pitchFamily="2" charset="-122"/>
                <a:ea typeface="宋体" panose="02010600030101010101" pitchFamily="2" charset="-122"/>
              </a:rPr>
              <a:t>特点：匿名性、反复性、定量性、集体性、准确性。</a:t>
            </a:r>
            <a:endParaRPr lang="zh-CN" altLang="zh-CN" sz="1800" b="0" dirty="0">
              <a:latin typeface="宋体" panose="02010600030101010101" pitchFamily="2" charset="-122"/>
              <a:ea typeface="宋体" panose="02010600030101010101" pitchFamily="2" charset="-122"/>
            </a:endParaRPr>
          </a:p>
          <a:p>
            <a:r>
              <a:rPr lang="zh-CN" altLang="zh-CN" sz="1800" b="0" dirty="0">
                <a:latin typeface="宋体" panose="02010600030101010101" pitchFamily="2" charset="-122"/>
                <a:ea typeface="宋体" panose="02010600030101010101" pitchFamily="2" charset="-122"/>
              </a:rPr>
              <a:t>优点：花费少，得到的信息量大；</a:t>
            </a:r>
            <a:endParaRPr lang="zh-CN" altLang="zh-CN" sz="1800" b="0" dirty="0">
              <a:latin typeface="宋体" panose="02010600030101010101" pitchFamily="2" charset="-122"/>
              <a:ea typeface="宋体" panose="02010600030101010101" pitchFamily="2" charset="-122"/>
            </a:endParaRPr>
          </a:p>
          <a:p>
            <a:r>
              <a:rPr lang="zh-CN" altLang="zh-CN" sz="1800" b="0" dirty="0">
                <a:latin typeface="宋体" panose="02010600030101010101" pitchFamily="2" charset="-122"/>
                <a:ea typeface="宋体" panose="02010600030101010101" pitchFamily="2" charset="-122"/>
              </a:rPr>
              <a:t>缺点：耗时，互动性差。</a:t>
            </a:r>
            <a:endParaRPr lang="zh-CN" altLang="zh-CN" sz="1800" b="0" dirty="0">
              <a:latin typeface="宋体" panose="02010600030101010101" pitchFamily="2" charset="-122"/>
              <a:ea typeface="宋体" panose="02010600030101010101" pitchFamily="2" charset="-122"/>
            </a:endParaRPr>
          </a:p>
          <a:p>
            <a:r>
              <a:rPr lang="zh-CN" altLang="zh-CN" sz="1800" b="0" dirty="0">
                <a:solidFill>
                  <a:srgbClr val="FF0000"/>
                </a:solidFill>
                <a:latin typeface="宋体" panose="02010600030101010101" pitchFamily="2" charset="-122"/>
                <a:ea typeface="宋体" panose="02010600030101010101" pitchFamily="2" charset="-122"/>
              </a:rPr>
              <a:t>德尔菲法（</a:t>
            </a:r>
            <a:r>
              <a:rPr lang="en-US" altLang="zh-CN" sz="1800" b="0" dirty="0">
                <a:solidFill>
                  <a:srgbClr val="FF0000"/>
                </a:solidFill>
                <a:latin typeface="宋体" panose="02010600030101010101" pitchFamily="2" charset="-122"/>
                <a:ea typeface="宋体" panose="02010600030101010101" pitchFamily="2" charset="-122"/>
              </a:rPr>
              <a:t>delphi</a:t>
            </a:r>
            <a:r>
              <a:rPr lang="zh-CN" altLang="zh-CN" sz="1800" b="0" dirty="0">
                <a:solidFill>
                  <a:srgbClr val="FF0000"/>
                </a:solidFill>
                <a:latin typeface="宋体" panose="02010600030101010101" pitchFamily="2" charset="-122"/>
                <a:ea typeface="宋体" panose="02010600030101010101" pitchFamily="2" charset="-122"/>
              </a:rPr>
              <a:t>）步骤：</a:t>
            </a:r>
            <a:endParaRPr lang="zh-CN" altLang="zh-CN" sz="1800" b="0" dirty="0">
              <a:solidFill>
                <a:srgbClr val="FF0000"/>
              </a:solidFill>
              <a:latin typeface="宋体" panose="02010600030101010101" pitchFamily="2" charset="-122"/>
              <a:ea typeface="宋体" panose="02010600030101010101" pitchFamily="2" charset="-122"/>
            </a:endParaRPr>
          </a:p>
          <a:p>
            <a:r>
              <a:rPr lang="en-US" altLang="zh-CN" sz="1800" b="0" dirty="0">
                <a:latin typeface="宋体" panose="02010600030101010101" pitchFamily="2" charset="-122"/>
                <a:ea typeface="宋体" panose="02010600030101010101" pitchFamily="2" charset="-122"/>
              </a:rPr>
              <a:t>a.</a:t>
            </a:r>
            <a:r>
              <a:rPr lang="zh-CN" altLang="zh-CN" sz="1800" b="0" dirty="0">
                <a:latin typeface="宋体" panose="02010600030101010101" pitchFamily="2" charset="-122"/>
                <a:ea typeface="宋体" panose="02010600030101010101" pitchFamily="2" charset="-122"/>
              </a:rPr>
              <a:t>拟定调查提纲， 提出预测问题、 预测期限、 希望达到的要求； </a:t>
            </a:r>
            <a:endParaRPr lang="zh-CN" altLang="zh-CN" sz="1800" b="0" dirty="0">
              <a:latin typeface="宋体" panose="02010600030101010101" pitchFamily="2" charset="-122"/>
              <a:ea typeface="宋体" panose="02010600030101010101" pitchFamily="2" charset="-122"/>
            </a:endParaRPr>
          </a:p>
          <a:p>
            <a:r>
              <a:rPr lang="en-US" altLang="zh-CN" sz="1800" b="0" dirty="0">
                <a:latin typeface="宋体" panose="02010600030101010101" pitchFamily="2" charset="-122"/>
                <a:ea typeface="宋体" panose="02010600030101010101" pitchFamily="2" charset="-122"/>
              </a:rPr>
              <a:t>b.</a:t>
            </a:r>
            <a:r>
              <a:rPr lang="zh-CN" altLang="zh-CN" sz="1800" b="0" dirty="0">
                <a:latin typeface="宋体" panose="02010600030101010101" pitchFamily="2" charset="-122"/>
                <a:ea typeface="宋体" panose="02010600030101010101" pitchFamily="2" charset="-122"/>
              </a:rPr>
              <a:t>选定预测专家， 所选专家应与预测主题的学科领域相符， 但考虑的领域面要广。专家人数通常为</a:t>
            </a:r>
            <a:r>
              <a:rPr lang="en-US" altLang="zh-CN" sz="1800" b="0" dirty="0">
                <a:latin typeface="宋体" panose="02010600030101010101" pitchFamily="2" charset="-122"/>
                <a:ea typeface="宋体" panose="02010600030101010101" pitchFamily="2" charset="-122"/>
              </a:rPr>
              <a:t>20</a:t>
            </a:r>
            <a:r>
              <a:rPr lang="zh-CN" altLang="zh-CN" sz="1800" b="0" dirty="0">
                <a:latin typeface="宋体" panose="02010600030101010101" pitchFamily="2" charset="-122"/>
                <a:ea typeface="宋体" panose="02010600030101010101" pitchFamily="2" charset="-122"/>
              </a:rPr>
              <a:t>～</a:t>
            </a:r>
            <a:r>
              <a:rPr lang="en-US" altLang="zh-CN" sz="1800" b="0" dirty="0">
                <a:latin typeface="宋体" panose="02010600030101010101" pitchFamily="2" charset="-122"/>
                <a:ea typeface="宋体" panose="02010600030101010101" pitchFamily="2" charset="-122"/>
              </a:rPr>
              <a:t>50</a:t>
            </a:r>
            <a:r>
              <a:rPr lang="zh-CN" altLang="zh-CN" sz="1800" b="0" dirty="0">
                <a:latin typeface="宋体" panose="02010600030101010101" pitchFamily="2" charset="-122"/>
                <a:ea typeface="宋体" panose="02010600030101010101" pitchFamily="2" charset="-122"/>
              </a:rPr>
              <a:t>人，可多达</a:t>
            </a:r>
            <a:r>
              <a:rPr lang="en-US" altLang="zh-CN" sz="1800" b="0" dirty="0">
                <a:latin typeface="宋体" panose="02010600030101010101" pitchFamily="2" charset="-122"/>
                <a:ea typeface="宋体" panose="02010600030101010101" pitchFamily="2" charset="-122"/>
              </a:rPr>
              <a:t>100</a:t>
            </a:r>
            <a:r>
              <a:rPr lang="zh-CN" altLang="zh-CN" sz="1800" b="0" dirty="0">
                <a:latin typeface="宋体" panose="02010600030101010101" pitchFamily="2" charset="-122"/>
                <a:ea typeface="宋体" panose="02010600030101010101" pitchFamily="2" charset="-122"/>
              </a:rPr>
              <a:t>人。</a:t>
            </a:r>
            <a:endParaRPr lang="zh-CN" altLang="zh-CN" sz="1800" b="0" dirty="0">
              <a:latin typeface="宋体" panose="02010600030101010101" pitchFamily="2" charset="-122"/>
              <a:ea typeface="宋体" panose="02010600030101010101" pitchFamily="2" charset="-122"/>
            </a:endParaRPr>
          </a:p>
          <a:p>
            <a:r>
              <a:rPr lang="en-US" altLang="zh-CN" sz="1800" b="0" dirty="0">
                <a:latin typeface="宋体" panose="02010600030101010101" pitchFamily="2" charset="-122"/>
                <a:ea typeface="宋体" panose="02010600030101010101" pitchFamily="2" charset="-122"/>
              </a:rPr>
              <a:t>c.</a:t>
            </a:r>
            <a:r>
              <a:rPr lang="zh-CN" altLang="zh-CN" sz="1800" b="0" dirty="0">
                <a:latin typeface="宋体" panose="02010600030101010101" pitchFamily="2" charset="-122"/>
                <a:ea typeface="宋体" panose="02010600030101010101" pitchFamily="2" charset="-122"/>
              </a:rPr>
              <a:t>以函询的方式向专家发送征询表； </a:t>
            </a:r>
            <a:endParaRPr lang="zh-CN" altLang="zh-CN" sz="1800" b="0" dirty="0">
              <a:latin typeface="宋体" panose="02010600030101010101" pitchFamily="2" charset="-122"/>
              <a:ea typeface="宋体" panose="02010600030101010101" pitchFamily="2" charset="-122"/>
            </a:endParaRPr>
          </a:p>
          <a:p>
            <a:r>
              <a:rPr lang="en-US" altLang="zh-CN" sz="1800" b="0" dirty="0">
                <a:latin typeface="宋体" panose="02010600030101010101" pitchFamily="2" charset="-122"/>
                <a:ea typeface="宋体" panose="02010600030101010101" pitchFamily="2" charset="-122"/>
              </a:rPr>
              <a:t>e.</a:t>
            </a:r>
            <a:r>
              <a:rPr lang="zh-CN" altLang="zh-CN" sz="1800" b="0" dirty="0">
                <a:latin typeface="宋体" panose="02010600030101010101" pitchFamily="2" charset="-122"/>
                <a:ea typeface="宋体" panose="02010600030101010101" pitchFamily="2" charset="-122"/>
              </a:rPr>
              <a:t>搜集、 整理、 综合专家意见， 将经过统计处理的汇总材料再寄回专家进行第二轮征询，一般要进行三轮到四轮；</a:t>
            </a:r>
            <a:r>
              <a:rPr lang="en-US" altLang="zh-CN" sz="1800" b="0" dirty="0">
                <a:latin typeface="宋体" panose="02010600030101010101" pitchFamily="2" charset="-122"/>
                <a:ea typeface="宋体" panose="02010600030101010101" pitchFamily="2" charset="-122"/>
              </a:rPr>
              <a:t>  </a:t>
            </a:r>
            <a:endParaRPr lang="zh-CN" altLang="zh-CN" sz="1800" b="0" dirty="0">
              <a:latin typeface="宋体" panose="02010600030101010101" pitchFamily="2" charset="-122"/>
              <a:ea typeface="宋体" panose="02010600030101010101" pitchFamily="2" charset="-122"/>
            </a:endParaRPr>
          </a:p>
          <a:p>
            <a:r>
              <a:rPr lang="en-US" altLang="zh-CN" sz="1800" b="0" dirty="0">
                <a:latin typeface="宋体" panose="02010600030101010101" pitchFamily="2" charset="-122"/>
                <a:ea typeface="宋体" panose="02010600030101010101" pitchFamily="2" charset="-122"/>
              </a:rPr>
              <a:t>f.</a:t>
            </a:r>
            <a:r>
              <a:rPr lang="zh-CN" altLang="zh-CN" sz="1800" b="0" dirty="0">
                <a:latin typeface="宋体" panose="02010600030101010101" pitchFamily="2" charset="-122"/>
                <a:ea typeface="宋体" panose="02010600030101010101" pitchFamily="2" charset="-122"/>
              </a:rPr>
              <a:t>对专家们的最后意见进行分析、 处理，得出预测结果。</a:t>
            </a:r>
            <a:endParaRPr lang="zh-CN" altLang="zh-CN" sz="1800" b="0" dirty="0">
              <a:latin typeface="宋体" panose="02010600030101010101" pitchFamily="2" charset="-122"/>
              <a:ea typeface="宋体" panose="02010600030101010101" pitchFamily="2" charset="-122"/>
            </a:endParaRPr>
          </a:p>
          <a:p>
            <a:endParaRPr lang="zh-CN" altLang="en-US" sz="1800" dirty="0">
              <a:latin typeface="宋体" panose="02010600030101010101" pitchFamily="2" charset="-122"/>
              <a:ea typeface="宋体" panose="02010600030101010101" pitchFamily="2" charset="-122"/>
            </a:endParaRPr>
          </a:p>
        </p:txBody>
      </p:sp>
      <p:sp>
        <p:nvSpPr>
          <p:cNvPr id="50179"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416560" y="284480"/>
            <a:ext cx="11431270" cy="6029960"/>
          </a:xfrm>
        </p:spPr>
        <p:txBody>
          <a:bodyPr vert="horz" wrap="square" lIns="91440" tIns="45720" rIns="91440" bIns="45720" anchor="t" anchorCtr="0">
            <a:normAutofit lnSpcReduction="20000"/>
          </a:bodyPr>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（二）定量预测法</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、含义：是指借助数学模型进行预测分析的各种方法。</a:t>
            </a:r>
            <a:endParaRPr lang="zh-CN" altLang="zh-CN" sz="2000" b="0" dirty="0">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、定量预测方法：通常有时序预测法和因果预测法。</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如天气预报、海洋预报、经济预测、社会发展规律预测等用的就是数学分析模型进行的预测。</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solidFill>
                  <a:srgbClr val="FF0000"/>
                </a:solidFill>
                <a:latin typeface="宋体" panose="02010600030101010101" pitchFamily="2" charset="-122"/>
                <a:ea typeface="宋体" panose="02010600030101010101" pitchFamily="2" charset="-122"/>
              </a:rPr>
              <a:t>（三）预测与占卜</a:t>
            </a:r>
            <a:endParaRPr lang="zh-CN" altLang="zh-CN" sz="2000" b="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b="0" dirty="0">
                <a:latin typeface="宋体" panose="02010600030101010101" pitchFamily="2" charset="-122"/>
                <a:ea typeface="宋体" panose="02010600030101010101" pitchFamily="2" charset="-122"/>
              </a:rPr>
              <a:t>1</a:t>
            </a:r>
            <a:r>
              <a:rPr lang="zh-CN" altLang="zh-CN" sz="2000" b="0" dirty="0">
                <a:latin typeface="宋体" panose="02010600030101010101" pitchFamily="2" charset="-122"/>
                <a:ea typeface="宋体" panose="02010600030101010101" pitchFamily="2" charset="-122"/>
              </a:rPr>
              <a:t>、古代占卜：“占”意为观察，“卜”是以火灼龟壳，认为就其出现的裂纹形状，可以预测吉凶福祸。</a:t>
            </a:r>
            <a:endParaRPr lang="zh-CN" altLang="zh-CN" sz="2000" b="0" dirty="0">
              <a:latin typeface="宋体" panose="02010600030101010101" pitchFamily="2" charset="-122"/>
              <a:ea typeface="宋体" panose="02010600030101010101" pitchFamily="2" charset="-122"/>
            </a:endParaRPr>
          </a:p>
          <a:p>
            <a:pPr>
              <a:lnSpc>
                <a:spcPct val="150000"/>
              </a:lnSpc>
            </a:pPr>
            <a:r>
              <a:rPr lang="zh-CN" altLang="zh-CN" sz="2000" b="0" dirty="0">
                <a:latin typeface="宋体" panose="02010600030101010101" pitchFamily="2" charset="-122"/>
                <a:ea typeface="宋体" panose="02010600030101010101" pitchFamily="2" charset="-122"/>
              </a:rPr>
              <a:t>（</a:t>
            </a:r>
            <a:r>
              <a:rPr lang="en-US" altLang="zh-CN" sz="2000" b="0" dirty="0">
                <a:latin typeface="宋体" panose="02010600030101010101" pitchFamily="2" charset="-122"/>
                <a:ea typeface="宋体" panose="02010600030101010101" pitchFamily="2" charset="-122"/>
              </a:rPr>
              <a:t>2</a:t>
            </a:r>
            <a:r>
              <a:rPr lang="zh-CN" altLang="zh-CN" sz="2000" b="0" dirty="0">
                <a:latin typeface="宋体" panose="02010600030101010101" pitchFamily="2" charset="-122"/>
                <a:ea typeface="宋体" panose="02010600030101010101" pitchFamily="2" charset="-122"/>
              </a:rPr>
              <a:t>）科学预测：数学</a:t>
            </a:r>
            <a:r>
              <a:rPr lang="zh-CN" altLang="zh-CN" sz="2000" b="0" dirty="0">
                <a:latin typeface="宋体" panose="02010600030101010101" pitchFamily="2" charset="-122"/>
                <a:ea typeface="宋体" panose="02010600030101010101" pitchFamily="2" charset="-122"/>
              </a:rPr>
              <a:t>模型</a:t>
            </a:r>
            <a:endParaRPr lang="zh-CN" altLang="zh-CN" sz="2000" b="0" dirty="0">
              <a:latin typeface="宋体" panose="02010600030101010101" pitchFamily="2" charset="-122"/>
              <a:ea typeface="宋体" panose="02010600030101010101" pitchFamily="2" charset="-122"/>
            </a:endParaRPr>
          </a:p>
          <a:p>
            <a:pPr>
              <a:lnSpc>
                <a:spcPct val="150000"/>
              </a:lnSpc>
            </a:pPr>
            <a:endParaRPr lang="zh-CN" altLang="en-US" sz="2000" b="0" dirty="0">
              <a:latin typeface="宋体" panose="02010600030101010101" pitchFamily="2" charset="-122"/>
              <a:ea typeface="宋体" panose="02010600030101010101" pitchFamily="2" charset="-122"/>
            </a:endParaRPr>
          </a:p>
        </p:txBody>
      </p:sp>
      <p:sp>
        <p:nvSpPr>
          <p:cNvPr id="51203"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2"/>
          <p:cNvSpPr>
            <a:spLocks noGrp="1"/>
          </p:cNvSpPr>
          <p:nvPr>
            <p:ph idx="1"/>
          </p:nvPr>
        </p:nvSpPr>
        <p:spPr>
          <a:xfrm>
            <a:off x="534035" y="280035"/>
            <a:ext cx="11214100" cy="6454140"/>
          </a:xfrm>
        </p:spPr>
        <p:txBody>
          <a:bodyPr vert="horz" wrap="square" lIns="91440" tIns="45720" rIns="91440" bIns="45720" anchor="t" anchorCtr="0"/>
          <a:p>
            <a:pPr>
              <a:lnSpc>
                <a:spcPct val="150000"/>
              </a:lnSpc>
            </a:pPr>
            <a:r>
              <a:rPr lang="zh-CN" altLang="zh-CN" sz="2800" b="0" dirty="0">
                <a:solidFill>
                  <a:srgbClr val="FF0000"/>
                </a:solidFill>
                <a:latin typeface="宋体" panose="02010600030101010101" pitchFamily="2" charset="-122"/>
                <a:ea typeface="宋体" panose="02010600030101010101" pitchFamily="2" charset="-122"/>
              </a:rPr>
              <a:t>四、市场预测</a:t>
            </a:r>
            <a:endParaRPr lang="zh-CN" altLang="zh-CN" sz="2800" b="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800" b="0" dirty="0">
                <a:latin typeface="宋体" panose="02010600030101010101" pitchFamily="2" charset="-122"/>
                <a:ea typeface="宋体" panose="02010600030101010101" pitchFamily="2" charset="-122"/>
              </a:rPr>
              <a:t>市场预测包括很多方面，如市场容量预测、市场购买力预测、价格趋势预测、产品投放预测、营销方式预测等等，还有资本市场预测，如金融市场预测、期货市场预测、基金市场预测等。</a:t>
            </a:r>
            <a:endParaRPr lang="zh-CN" altLang="zh-CN" sz="2800" b="0" dirty="0">
              <a:latin typeface="宋体" panose="02010600030101010101" pitchFamily="2" charset="-122"/>
              <a:ea typeface="宋体" panose="02010600030101010101" pitchFamily="2" charset="-122"/>
            </a:endParaRPr>
          </a:p>
          <a:p>
            <a:pPr>
              <a:lnSpc>
                <a:spcPct val="150000"/>
              </a:lnSpc>
            </a:pPr>
            <a:endParaRPr lang="zh-CN" altLang="en-US" sz="2800" b="0" dirty="0">
              <a:latin typeface="宋体" panose="02010600030101010101" pitchFamily="2" charset="-122"/>
              <a:ea typeface="宋体" panose="02010600030101010101" pitchFamily="2" charset="-122"/>
            </a:endParaRPr>
          </a:p>
        </p:txBody>
      </p:sp>
      <p:sp>
        <p:nvSpPr>
          <p:cNvPr id="52227" name="页脚占位符 3"/>
          <p:cNvSpPr txBox="1">
            <a:spLocks noGrp="1"/>
          </p:cNvSpPr>
          <p:nvPr>
            <p:ph type="ftr" sz="quarter" idx="11"/>
          </p:nvPr>
        </p:nvSpPr>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492*391"/>
  <p:tag name="TABLE_ENDDRAG_RECT" val="432*62*492*391"/>
</p:tagLst>
</file>

<file path=ppt/tags/tag64.xml><?xml version="1.0" encoding="utf-8"?>
<p:tagLst xmlns:p="http://schemas.openxmlformats.org/presentationml/2006/main">
  <p:tag name="COMMONDATA" val="eyJoZGlkIjoiMmUwMzNlYmZlODAzODYxZDgwZWNmY2E3YWU3ZDNmM2QifQ=="/>
  <p:tag name="commondata" val="eyJoZGlkIjoiZjhhMjg3YjVjOTY5ZGZhZTYwY2E4YzgwOGU3YjlkMzc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5767</Words>
  <Application>WPS 演示</Application>
  <PresentationFormat>宽屏</PresentationFormat>
  <Paragraphs>458</Paragraphs>
  <Slides>34</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Arial</vt:lpstr>
      <vt:lpstr>宋体</vt:lpstr>
      <vt:lpstr>Wingdings</vt:lpstr>
      <vt:lpstr>Wingdings</vt:lpstr>
      <vt:lpstr>微软雅黑</vt:lpstr>
      <vt:lpstr>Arial Unicode MS</vt:lpstr>
      <vt:lpstr>Calibri</vt:lpstr>
      <vt:lpstr>Verdana</vt:lpstr>
      <vt:lpstr>Times New Roman</vt:lpstr>
      <vt:lpstr>Wingdings 2</vt:lpstr>
      <vt:lpstr>Cambria</vt:lpstr>
      <vt:lpstr>Verdana</vt:lpstr>
      <vt:lpstr>Office 主题​​</vt:lpstr>
      <vt:lpstr>第五章 决 策 与 计 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hk</dc:creator>
  <cp:lastModifiedBy>王凤基</cp:lastModifiedBy>
  <cp:revision>154</cp:revision>
  <dcterms:created xsi:type="dcterms:W3CDTF">2019-06-19T02:08:00Z</dcterms:created>
  <dcterms:modified xsi:type="dcterms:W3CDTF">2024-03-04T07:54:58Z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252C1D708FC84B3F88CCBC67D9827D1C</vt:lpwstr>
  </property>
</Properties>
</file>