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63" r:id="rId3"/>
    <p:sldId id="259" r:id="rId4"/>
    <p:sldId id="323" r:id="rId5"/>
    <p:sldId id="347" r:id="rId6"/>
    <p:sldId id="367" r:id="rId7"/>
    <p:sldId id="368" r:id="rId8"/>
    <p:sldId id="369" r:id="rId9"/>
    <p:sldId id="370" r:id="rId10"/>
    <p:sldId id="371" r:id="rId11"/>
    <p:sldId id="372" r:id="rId12"/>
    <p:sldId id="373" r:id="rId13"/>
    <p:sldId id="374" r:id="rId14"/>
    <p:sldId id="375" r:id="rId15"/>
    <p:sldId id="376" r:id="rId16"/>
    <p:sldId id="377" r:id="rId17"/>
    <p:sldId id="378" r:id="rId18"/>
    <p:sldId id="379" r:id="rId19"/>
    <p:sldId id="380" r:id="rId20"/>
    <p:sldId id="381" r:id="rId21"/>
    <p:sldId id="382" r:id="rId22"/>
    <p:sldId id="383" r:id="rId23"/>
    <p:sldId id="384" r:id="rId24"/>
    <p:sldId id="385" r:id="rId25"/>
    <p:sldId id="386" r:id="rId26"/>
    <p:sldId id="387" r:id="rId27"/>
    <p:sldId id="388" r:id="rId28"/>
    <p:sldId id="276" r:id="rId29"/>
  </p:sldIdLst>
  <p:sldSz cx="9144000" cy="6858000" type="screen4x3"/>
  <p:notesSz cx="6858000" cy="9144000"/>
  <p:custDataLst>
    <p:tags r:id="rId33"/>
  </p:custDataLst>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E31F9"/>
    <a:srgbClr val="000000"/>
    <a:srgbClr val="F9DBF8"/>
    <a:srgbClr val="EA86E5"/>
    <a:srgbClr val="FA9576"/>
    <a:srgbClr val="C0968E"/>
    <a:srgbClr val="825248"/>
    <a:srgbClr val="F4BA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444"/>
    <p:restoredTop sz="94599"/>
  </p:normalViewPr>
  <p:slideViewPr>
    <p:cSldViewPr showGuides="1">
      <p:cViewPr varScale="1">
        <p:scale>
          <a:sx n="108" d="100"/>
          <a:sy n="108" d="100"/>
        </p:scale>
        <p:origin x="1656" y="102"/>
      </p:cViewPr>
      <p:guideLst>
        <p:guide orient="horz" pos="2160"/>
        <p:guide pos="2880"/>
      </p:guideLst>
    </p:cSldViewPr>
  </p:slideViewPr>
  <p:outlineViewPr>
    <p:cViewPr>
      <p:scale>
        <a:sx n="33" d="100"/>
        <a:sy n="33" d="100"/>
      </p:scale>
      <p:origin x="48" y="13494"/>
    </p:cViewPr>
  </p:outlineViewPr>
  <p:notesTextViewPr>
    <p:cViewPr>
      <p:scale>
        <a:sx n="100" d="100"/>
        <a:sy n="100" d="100"/>
      </p:scale>
      <p:origin x="0" y="0"/>
    </p:cViewPr>
  </p:notesTextViewPr>
  <p:sorterViewPr showFormatting="0">
    <p:cViewPr>
      <p:scale>
        <a:sx n="66" d="100"/>
        <a:sy n="66" d="100"/>
      </p:scale>
      <p:origin x="0" y="6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gs" Target="tags/tag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slideLayouts/_rels/slideLayout1.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image" Target="../media/image2.png"/><Relationship Id="rId3" Type="http://schemas.openxmlformats.org/officeDocument/2006/relationships/oleObject" Target="../embeddings/oleObject1.bin"/><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pic>
        <p:nvPicPr>
          <p:cNvPr id="2050" name="Picture 31"/>
          <p:cNvPicPr>
            <a:picLocks noChangeAspect="1"/>
          </p:cNvPicPr>
          <p:nvPr/>
        </p:nvPicPr>
        <p:blipFill>
          <a:blip r:embed="rId2"/>
          <a:stretch>
            <a:fillRect/>
          </a:stretch>
        </p:blipFill>
        <p:spPr>
          <a:xfrm>
            <a:off x="0" y="4076700"/>
            <a:ext cx="9144000" cy="2808288"/>
          </a:xfrm>
          <a:prstGeom prst="rect">
            <a:avLst/>
          </a:prstGeom>
          <a:noFill/>
          <a:ln w="9525">
            <a:noFill/>
          </a:ln>
        </p:spPr>
      </p:pic>
      <p:graphicFrame>
        <p:nvGraphicFramePr>
          <p:cNvPr id="2051" name="Object 29"/>
          <p:cNvGraphicFramePr>
            <a:graphicFrameLocks noChangeAspect="1"/>
          </p:cNvGraphicFramePr>
          <p:nvPr/>
        </p:nvGraphicFramePr>
        <p:xfrm>
          <a:off x="0" y="0"/>
          <a:ext cx="9144000" cy="2641600"/>
        </p:xfrm>
        <a:graphic>
          <a:graphicData uri="http://schemas.openxmlformats.org/presentationml/2006/ole">
            <mc:AlternateContent xmlns:mc="http://schemas.openxmlformats.org/markup-compatibility/2006">
              <mc:Choice xmlns:v="urn:schemas-microsoft-com:vml" Requires="v">
                <p:oleObj spid="_x0000_s3076" name="" r:id="rId3" imgW="7429500" imgH="2146300" progId="Photoshop.Image.6">
                  <p:embed/>
                </p:oleObj>
              </mc:Choice>
              <mc:Fallback>
                <p:oleObj name="" r:id="rId3" imgW="7429500" imgH="2146300" progId="Photoshop.Image.6">
                  <p:embed/>
                  <p:pic>
                    <p:nvPicPr>
                      <p:cNvPr id="0" name="图片 3075"/>
                      <p:cNvPicPr/>
                      <p:nvPr/>
                    </p:nvPicPr>
                    <p:blipFill>
                      <a:blip r:embed="rId4"/>
                      <a:stretch>
                        <a:fillRect/>
                      </a:stretch>
                    </p:blipFill>
                    <p:spPr>
                      <a:xfrm>
                        <a:off x="0" y="0"/>
                        <a:ext cx="9144000" cy="2641600"/>
                      </a:xfrm>
                      <a:prstGeom prst="rect">
                        <a:avLst/>
                      </a:prstGeom>
                      <a:noFill/>
                      <a:ln w="38100">
                        <a:noFill/>
                        <a:miter/>
                      </a:ln>
                    </p:spPr>
                  </p:pic>
                </p:oleObj>
              </mc:Fallback>
            </mc:AlternateContent>
          </a:graphicData>
        </a:graphic>
      </p:graphicFrame>
      <p:sp>
        <p:nvSpPr>
          <p:cNvPr id="3075" name="Rectangle 3"/>
          <p:cNvSpPr>
            <a:spLocks noGrp="1" noChangeArrowheads="1"/>
          </p:cNvSpPr>
          <p:nvPr>
            <p:ph type="subTitle" idx="1" hasCustomPrompt="1"/>
          </p:nvPr>
        </p:nvSpPr>
        <p:spPr>
          <a:xfrm>
            <a:off x="1476375" y="4149725"/>
            <a:ext cx="3887788" cy="381000"/>
          </a:xfrm>
        </p:spPr>
        <p:txBody>
          <a:bodyPr/>
          <a:lstStyle>
            <a:lvl1pPr marL="0" indent="0">
              <a:buFont typeface="Wingdings" panose="05000000000000000000" pitchFamily="2" charset="2"/>
              <a:buNone/>
              <a:defRPr>
                <a:solidFill>
                  <a:schemeClr val="accent1"/>
                </a:solidFill>
              </a:defRPr>
            </a:lvl1pPr>
          </a:lstStyle>
          <a:p>
            <a:pPr lvl="0"/>
            <a:r>
              <a:rPr lang="zh-CN" altLang="en-US" noProof="0"/>
              <a:t>广东女子职业技术学院</a:t>
            </a:r>
            <a:endParaRPr lang="zh-CN" altLang="en-US" noProof="0"/>
          </a:p>
        </p:txBody>
      </p:sp>
      <p:sp>
        <p:nvSpPr>
          <p:cNvPr id="3074" name="Rectangle 2"/>
          <p:cNvSpPr>
            <a:spLocks noGrp="1" noChangeArrowheads="1"/>
          </p:cNvSpPr>
          <p:nvPr>
            <p:ph type="ctrTitle" hasCustomPrompt="1"/>
          </p:nvPr>
        </p:nvSpPr>
        <p:spPr bwMode="gray">
          <a:xfrm>
            <a:off x="762000" y="1052513"/>
            <a:ext cx="6905625" cy="2736850"/>
          </a:xfrm>
          <a:effectLst>
            <a:outerShdw dist="53882" dir="2700000" algn="ctr" rotWithShape="0">
              <a:schemeClr val="bg2"/>
            </a:outerShdw>
          </a:effectLst>
        </p:spPr>
        <p:txBody>
          <a:bodyPr/>
          <a:lstStyle>
            <a:lvl1pPr algn="l">
              <a:defRPr sz="6000">
                <a:solidFill>
                  <a:srgbClr val="000000"/>
                </a:solidFill>
              </a:defRPr>
            </a:lvl1pPr>
          </a:lstStyle>
          <a:p>
            <a:pPr lvl="0"/>
            <a:r>
              <a:rPr lang="zh-CN" altLang="en-US" noProof="0"/>
              <a:t>网页设计课程</a:t>
            </a:r>
            <a:br>
              <a:rPr lang="zh-CN" altLang="en-US" noProof="0"/>
            </a:br>
            <a:r>
              <a:rPr lang="zh-CN" altLang="en-US" noProof="0"/>
              <a:t>整体设计介绍 </a:t>
            </a:r>
            <a:endParaRPr lang="en-US" altLang="zh-CN" noProof="0"/>
          </a:p>
        </p:txBody>
      </p:sp>
      <p:sp>
        <p:nvSpPr>
          <p:cNvPr id="20" name="Rectangle 4"/>
          <p:cNvSpPr>
            <a:spLocks noGrp="1" noChangeArrowheads="1"/>
          </p:cNvSpPr>
          <p:nvPr>
            <p:ph type="dt" sz="half" idx="2"/>
          </p:nvPr>
        </p:nvSpPr>
        <p:spPr bwMode="white">
          <a:xfrm>
            <a:off x="457200" y="6564313"/>
            <a:ext cx="2133600" cy="157163"/>
          </a:xfrm>
          <a:prstGeom prst="rect">
            <a:avLst/>
          </a:prstGeom>
        </p:spPr>
        <p:txBody>
          <a:bodyPr vert="horz" wrap="square" lIns="91440" tIns="45720" rIns="91440" bIns="45720" numCol="1" anchor="t" anchorCtr="0" compatLnSpc="1"/>
          <a:lstStyle>
            <a:lvl1pPr>
              <a:defRPr b="0">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21" name="Rectangle 5"/>
          <p:cNvSpPr>
            <a:spLocks noGrp="1" noChangeArrowheads="1"/>
          </p:cNvSpPr>
          <p:nvPr>
            <p:ph type="ftr" sz="quarter" idx="3"/>
          </p:nvPr>
        </p:nvSpPr>
        <p:spPr bwMode="white">
          <a:xfrm>
            <a:off x="3124200" y="6550025"/>
            <a:ext cx="2895600" cy="171450"/>
          </a:xfrm>
          <a:prstGeom prst="rect">
            <a:avLst/>
          </a:prstGeom>
        </p:spPr>
        <p:txBody>
          <a:bodyPr vert="horz" wrap="square" lIns="91440" tIns="45720" rIns="91440" bIns="45720" numCol="1" anchor="t" anchorCtr="0" compatLnSpc="1"/>
          <a:lstStyle>
            <a:lvl1pPr algn="ctr">
              <a:defRPr sz="1400" b="0">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22" name="Rectangle 6"/>
          <p:cNvSpPr>
            <a:spLocks noGrp="1" noChangeArrowheads="1"/>
          </p:cNvSpPr>
          <p:nvPr>
            <p:ph type="sldNum" sz="quarter" idx="4"/>
          </p:nvPr>
        </p:nvSpPr>
        <p:spPr bwMode="white">
          <a:xfrm>
            <a:off x="6553200" y="6535738"/>
            <a:ext cx="2133600" cy="185738"/>
          </a:xfrm>
          <a:prstGeom prst="rect">
            <a:avLst/>
          </a:prstGeom>
        </p:spPr>
        <p:txBody>
          <a:bodyPr vert="horz" wrap="square" lIns="91440" tIns="45720" rIns="91440" bIns="45720" numCol="1" anchor="t" anchorCtr="0" compatLnSpc="1"/>
          <a:p>
            <a:pPr algn="r" eaLnBrk="1" hangingPunct="1">
              <a:buNone/>
            </a:pPr>
            <a:fld id="{9A0DB2DC-4C9A-4742-B13C-FB6460FD3503}" type="slidenum">
              <a:rPr lang="zh-CN" altLang="en-US" sz="1400" dirty="0">
                <a:latin typeface="Times New Roman" panose="02020603050405020304" pitchFamily="18" charset="0"/>
                <a:ea typeface="宋体" panose="02010600030101010101" pitchFamily="2" charset="-122"/>
              </a:rPr>
            </a:fld>
            <a:endParaRPr lang="zh-CN" altLang="en-US" sz="1400"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lvl="0" eaLnBrk="1" hangingPunct="1">
              <a:buNone/>
            </a:pPr>
            <a:fld id="{9A0DB2DC-4C9A-4742-B13C-FB6460FD3503}" type="slidenum">
              <a:rPr lang="en-US" altLang="zh-CN" dirty="0"/>
            </a:fld>
            <a:endParaRPr lang="en-US" altLang="zh-CN" dirty="0"/>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152400"/>
            <a:ext cx="2076450" cy="61722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52400"/>
            <a:ext cx="6076950" cy="61722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lvl="0" eaLnBrk="1" hangingPunct="1">
              <a:buNone/>
            </a:pPr>
            <a:fld id="{9A0DB2DC-4C9A-4742-B13C-FB6460FD3503}" type="slidenum">
              <a:rPr lang="en-US" altLang="zh-CN" dirty="0"/>
            </a:fld>
            <a:endParaRPr lang="en-US" altLang="zh-CN" dirty="0"/>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305800" cy="563563"/>
          </a:xfrm>
        </p:spPr>
        <p:txBody>
          <a:bodyPr/>
          <a:lstStyle/>
          <a:p>
            <a:r>
              <a:rPr lang="zh-CN" altLang="en-US"/>
              <a:t>单击此处编辑母版标题样式</a:t>
            </a:r>
            <a:endParaRPr lang="zh-CN" altLang="en-US"/>
          </a:p>
        </p:txBody>
      </p:sp>
      <p:sp>
        <p:nvSpPr>
          <p:cNvPr id="3" name="表格占位符 2"/>
          <p:cNvSpPr>
            <a:spLocks noGrp="1"/>
          </p:cNvSpPr>
          <p:nvPr>
            <p:ph type="tbl" idx="1"/>
          </p:nvPr>
        </p:nvSpPr>
        <p:spPr>
          <a:xfrm>
            <a:off x="457200" y="1219200"/>
            <a:ext cx="8229600" cy="51054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Char char="v"/>
              <a:defRPr/>
            </a:pPr>
            <a:endParaRPr kumimoji="0" lang="zh-CN" altLang="en-US" sz="2800" b="1" i="0" u="none" strike="noStrike" kern="0" cap="none" spc="0" normalizeH="0" baseline="0" noProof="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lvl="0" eaLnBrk="1" hangingPunct="1">
              <a:buNone/>
            </a:pPr>
            <a:fld id="{9A0DB2DC-4C9A-4742-B13C-FB6460FD3503}" type="slidenum">
              <a:rPr lang="en-US" altLang="zh-CN" dirty="0"/>
            </a:fld>
            <a:endParaRPr lang="en-US" altLang="zh-CN" dirty="0"/>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lvl="0" eaLnBrk="1" hangingPunct="1">
              <a:buNone/>
            </a:pPr>
            <a:fld id="{9A0DB2DC-4C9A-4742-B13C-FB6460FD3503}" type="slidenum">
              <a:rPr lang="en-US" altLang="zh-CN" dirty="0"/>
            </a:fld>
            <a:endParaRPr lang="en-US" altLang="zh-CN" dirty="0"/>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lvl="0" eaLnBrk="1" hangingPunct="1">
              <a:buNone/>
            </a:pPr>
            <a:fld id="{9A0DB2DC-4C9A-4742-B13C-FB6460FD3503}" type="slidenum">
              <a:rPr lang="en-US" altLang="zh-CN" dirty="0"/>
            </a:fld>
            <a:endParaRPr lang="en-US" altLang="zh-CN" dirty="0"/>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219200"/>
            <a:ext cx="40386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219200"/>
            <a:ext cx="40386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lvl="0" eaLnBrk="1" hangingPunct="1">
              <a:buNone/>
            </a:pPr>
            <a:fld id="{9A0DB2DC-4C9A-4742-B13C-FB6460FD3503}" type="slidenum">
              <a:rPr lang="en-US" altLang="zh-CN" dirty="0"/>
            </a:fld>
            <a:endParaRPr lang="en-US" altLang="zh-CN" dirty="0"/>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p>
            <a:pPr lvl="0" eaLnBrk="1" hangingPunct="1">
              <a:buNone/>
            </a:pPr>
            <a:fld id="{9A0DB2DC-4C9A-4742-B13C-FB6460FD3503}" type="slidenum">
              <a:rPr lang="en-US" altLang="zh-CN" dirty="0"/>
            </a:fld>
            <a:endParaRPr lang="en-US" altLang="zh-CN" dirty="0"/>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p>
            <a:pPr lvl="0" eaLnBrk="1" hangingPunct="1">
              <a:buNone/>
            </a:pPr>
            <a:fld id="{9A0DB2DC-4C9A-4742-B13C-FB6460FD3503}" type="slidenum">
              <a:rPr lang="en-US" altLang="zh-CN" dirty="0"/>
            </a:fld>
            <a:endParaRPr lang="en-US" altLang="zh-CN" dirty="0"/>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p>
            <a:pPr lvl="0" eaLnBrk="1" hangingPunct="1">
              <a:buNone/>
            </a:pPr>
            <a:fld id="{9A0DB2DC-4C9A-4742-B13C-FB6460FD3503}" type="slidenum">
              <a:rPr lang="en-US" altLang="zh-CN" dirty="0"/>
            </a:fld>
            <a:endParaRPr lang="en-US" altLang="zh-CN" dirty="0"/>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lvl="0" eaLnBrk="1" hangingPunct="1">
              <a:buNone/>
            </a:pPr>
            <a:fld id="{9A0DB2DC-4C9A-4742-B13C-FB6460FD3503}" type="slidenum">
              <a:rPr lang="en-US" altLang="zh-CN" dirty="0"/>
            </a:fld>
            <a:endParaRPr lang="en-US" altLang="zh-CN" dirty="0"/>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3200" b="1"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lvl="0" eaLnBrk="1" hangingPunct="1">
              <a:buNone/>
            </a:pPr>
            <a:fld id="{9A0DB2DC-4C9A-4742-B13C-FB6460FD3503}" type="slidenum">
              <a:rPr lang="en-US" altLang="zh-CN" dirty="0"/>
            </a:fld>
            <a:endParaRPr lang="en-US" altLang="zh-CN" dirty="0"/>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3.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68" name="Freeform 44"/>
          <p:cNvSpPr/>
          <p:nvPr/>
        </p:nvSpPr>
        <p:spPr bwMode="ltGray">
          <a:xfrm>
            <a:off x="0" y="-1587"/>
            <a:ext cx="9144000" cy="1743075"/>
          </a:xfrm>
          <a:custGeom>
            <a:avLst/>
            <a:gdLst>
              <a:gd name="T0" fmla="*/ 0 w 5760"/>
              <a:gd name="T1" fmla="*/ 0 h 1098"/>
              <a:gd name="T2" fmla="*/ 0 w 5760"/>
              <a:gd name="T3" fmla="*/ 619 h 1098"/>
              <a:gd name="T4" fmla="*/ 2633 w 5760"/>
              <a:gd name="T5" fmla="*/ 495 h 1098"/>
              <a:gd name="T6" fmla="*/ 5760 w 5760"/>
              <a:gd name="T7" fmla="*/ 1098 h 1098"/>
              <a:gd name="T8" fmla="*/ 5760 w 5760"/>
              <a:gd name="T9" fmla="*/ 1 h 1098"/>
              <a:gd name="T10" fmla="*/ 0 w 5760"/>
              <a:gd name="T11" fmla="*/ 0 h 1098"/>
            </a:gdLst>
            <a:ahLst/>
            <a:cxnLst>
              <a:cxn ang="0">
                <a:pos x="T0" y="T1"/>
              </a:cxn>
              <a:cxn ang="0">
                <a:pos x="T2" y="T3"/>
              </a:cxn>
              <a:cxn ang="0">
                <a:pos x="T4" y="T5"/>
              </a:cxn>
              <a:cxn ang="0">
                <a:pos x="T6" y="T7"/>
              </a:cxn>
              <a:cxn ang="0">
                <a:pos x="T8" y="T9"/>
              </a:cxn>
              <a:cxn ang="0">
                <a:pos x="T10" y="T11"/>
              </a:cxn>
            </a:cxnLst>
            <a:rect l="0" t="0" r="r" b="b"/>
            <a:pathLst>
              <a:path w="5760" h="1098">
                <a:moveTo>
                  <a:pt x="0" y="0"/>
                </a:moveTo>
                <a:lnTo>
                  <a:pt x="0" y="619"/>
                </a:lnTo>
                <a:cubicBezTo>
                  <a:pt x="420" y="536"/>
                  <a:pt x="2221" y="477"/>
                  <a:pt x="2633" y="495"/>
                </a:cubicBezTo>
                <a:cubicBezTo>
                  <a:pt x="3045" y="513"/>
                  <a:pt x="4699" y="513"/>
                  <a:pt x="5760" y="1098"/>
                </a:cubicBezTo>
                <a:lnTo>
                  <a:pt x="5760" y="1"/>
                </a:lnTo>
                <a:lnTo>
                  <a:pt x="0" y="0"/>
                </a:lnTo>
                <a:close/>
              </a:path>
            </a:pathLst>
          </a:custGeom>
          <a:gradFill rotWithShape="1">
            <a:gsLst>
              <a:gs pos="0">
                <a:schemeClr val="hlink"/>
              </a:gs>
              <a:gs pos="100000">
                <a:schemeClr val="hlink">
                  <a:gamma/>
                  <a:shade val="63529"/>
                  <a:invGamma/>
                </a:schemeClr>
              </a:gs>
            </a:gsLst>
            <a:lin ang="0" scaled="1"/>
          </a:gradFill>
          <a:ln>
            <a:noFill/>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27" name="Rectangle 34"/>
          <p:cNvSpPr>
            <a:spLocks noChangeArrowheads="1"/>
          </p:cNvSpPr>
          <p:nvPr/>
        </p:nvSpPr>
        <p:spPr bwMode="gray">
          <a:xfrm>
            <a:off x="0" y="6551613"/>
            <a:ext cx="9144000" cy="333375"/>
          </a:xfrm>
          <a:prstGeom prst="rect">
            <a:avLst/>
          </a:prstGeom>
          <a:solidFill>
            <a:schemeClr val="accent1"/>
          </a:solidFill>
          <a:ln>
            <a:noFill/>
          </a:ln>
          <a:effec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8" name="Freeform 35" descr="sky"/>
          <p:cNvSpPr/>
          <p:nvPr/>
        </p:nvSpPr>
        <p:spPr>
          <a:xfrm>
            <a:off x="0" y="-1587"/>
            <a:ext cx="9158288" cy="1350962"/>
          </a:xfrm>
          <a:custGeom>
            <a:avLst/>
            <a:gdLst/>
            <a:ahLst/>
            <a:cxnLst>
              <a:cxn ang="0">
                <a:pos x="0" y="0"/>
              </a:cxn>
              <a:cxn ang="0">
                <a:pos x="0" y="2147483646"/>
              </a:cxn>
              <a:cxn ang="0">
                <a:pos x="2147483646" y="2147483646"/>
              </a:cxn>
              <a:cxn ang="0">
                <a:pos x="2147483646" y="2147483646"/>
              </a:cxn>
              <a:cxn ang="0">
                <a:pos x="2147483646" y="2147483646"/>
              </a:cxn>
              <a:cxn ang="0">
                <a:pos x="0" y="0"/>
              </a:cxn>
            </a:cxnLst>
            <a:pathLst>
              <a:path w="5769" h="851">
                <a:moveTo>
                  <a:pt x="0" y="0"/>
                </a:moveTo>
                <a:lnTo>
                  <a:pt x="0" y="732"/>
                </a:lnTo>
                <a:cubicBezTo>
                  <a:pt x="72" y="726"/>
                  <a:pt x="896" y="522"/>
                  <a:pt x="2277" y="476"/>
                </a:cubicBezTo>
                <a:cubicBezTo>
                  <a:pt x="3658" y="430"/>
                  <a:pt x="5102" y="568"/>
                  <a:pt x="5769" y="851"/>
                </a:cubicBezTo>
                <a:lnTo>
                  <a:pt x="5768" y="1"/>
                </a:lnTo>
                <a:lnTo>
                  <a:pt x="0" y="0"/>
                </a:lnTo>
                <a:close/>
              </a:path>
            </a:pathLst>
          </a:custGeom>
          <a:blipFill rotWithShape="1">
            <a:blip r:embed="rId13"/>
            <a:stretch>
              <a:fillRect/>
            </a:stretch>
          </a:blipFill>
          <a:ln w="9525">
            <a:noFill/>
          </a:ln>
        </p:spPr>
        <p:txBody>
          <a:bodyPr/>
          <a:p>
            <a:endParaRPr lang="zh-CN" altLang="en-US"/>
          </a:p>
        </p:txBody>
      </p:sp>
      <p:sp>
        <p:nvSpPr>
          <p:cNvPr id="1029" name="Rectangle 3"/>
          <p:cNvSpPr>
            <a:spLocks noGrp="1"/>
          </p:cNvSpPr>
          <p:nvPr>
            <p:ph type="body" idx="1"/>
          </p:nvPr>
        </p:nvSpPr>
        <p:spPr>
          <a:xfrm>
            <a:off x="457200" y="1219200"/>
            <a:ext cx="8229600" cy="5105400"/>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2" name="Rectangle 4"/>
          <p:cNvSpPr>
            <a:spLocks noGrp="1" noChangeArrowheads="1"/>
          </p:cNvSpPr>
          <p:nvPr>
            <p:ph type="dt" sz="half" idx="2"/>
          </p:nvPr>
        </p:nvSpPr>
        <p:spPr bwMode="white">
          <a:xfrm>
            <a:off x="228600" y="6567488"/>
            <a:ext cx="2667000" cy="230188"/>
          </a:xfrm>
          <a:prstGeom prst="rect">
            <a:avLst/>
          </a:prstGeom>
          <a:noFill/>
          <a:ln>
            <a:noFill/>
          </a:ln>
          <a:effectLst/>
        </p:spPr>
        <p:txBody>
          <a:bodyPr vert="horz" wrap="square" lIns="91440" tIns="45720" rIns="91440" bIns="45720" numCol="1" anchor="t" anchorCtr="0" compatLnSpc="1"/>
          <a:lstStyle>
            <a:lvl1pPr eaLnBrk="1" hangingPunct="1">
              <a:defRPr sz="1400" b="1">
                <a:solidFill>
                  <a:schemeClr val="bg1"/>
                </a:solidFill>
                <a:latin typeface="+mn-lt"/>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uLnTx/>
              <a:uFillTx/>
              <a:latin typeface="+mn-lt"/>
              <a:ea typeface="宋体" panose="02010600030101010101" pitchFamily="2" charset="-122"/>
              <a:cs typeface="+mn-cs"/>
            </a:endParaRPr>
          </a:p>
        </p:txBody>
      </p:sp>
      <p:sp>
        <p:nvSpPr>
          <p:cNvPr id="3" name="Rectangle 5"/>
          <p:cNvSpPr>
            <a:spLocks noGrp="1" noChangeArrowheads="1"/>
          </p:cNvSpPr>
          <p:nvPr>
            <p:ph type="ftr" sz="quarter" idx="3"/>
          </p:nvPr>
        </p:nvSpPr>
        <p:spPr bwMode="white">
          <a:xfrm>
            <a:off x="6019800" y="6578600"/>
            <a:ext cx="2895600" cy="214313"/>
          </a:xfrm>
          <a:prstGeom prst="rect">
            <a:avLst/>
          </a:prstGeom>
          <a:noFill/>
          <a:ln>
            <a:noFill/>
          </a:ln>
          <a:effectLst/>
        </p:spPr>
        <p:txBody>
          <a:bodyPr vert="horz" wrap="square" lIns="91440" tIns="45720" rIns="91440" bIns="45720" numCol="1" anchor="t" anchorCtr="0" compatLnSpc="1"/>
          <a:lstStyle>
            <a:lvl1pPr algn="r">
              <a:defRPr sz="1200" b="1">
                <a:solidFill>
                  <a:schemeClr val="bg1"/>
                </a:solidFill>
                <a:latin typeface="Verdana" panose="020B0604030504040204" pitchFamily="34" charset="0"/>
                <a:ea typeface="宋体" panose="02010600030101010101" pitchFamily="2" charset="-122"/>
              </a:defRPr>
            </a:lvl1pPr>
          </a:lstStyle>
          <a:p>
            <a:pPr lvl="0" eaLnBrk="1" hangingPunct="1">
              <a:buNone/>
            </a:pPr>
            <a:fld id="{9A0DB2DC-4C9A-4742-B13C-FB6460FD3503}" type="slidenum">
              <a:rPr lang="en-US" altLang="zh-CN" dirty="0"/>
            </a:fld>
            <a:endParaRPr lang="en-US" altLang="zh-CN" dirty="0"/>
          </a:p>
        </p:txBody>
      </p:sp>
      <p:sp>
        <p:nvSpPr>
          <p:cNvPr id="1030" name="Rectangle 6"/>
          <p:cNvSpPr>
            <a:spLocks noGrp="1" noChangeArrowheads="1"/>
          </p:cNvSpPr>
          <p:nvPr>
            <p:ph type="sldNum" sz="quarter" idx="4"/>
          </p:nvPr>
        </p:nvSpPr>
        <p:spPr bwMode="white">
          <a:xfrm>
            <a:off x="3276600" y="6572250"/>
            <a:ext cx="2133600" cy="209550"/>
          </a:xfrm>
          <a:prstGeom prst="rect">
            <a:avLst/>
          </a:prstGeom>
          <a:noFill/>
          <a:ln>
            <a:noFill/>
          </a:ln>
          <a:effectLst/>
        </p:spPr>
        <p:txBody>
          <a:bodyPr vert="horz" wrap="square" lIns="91440" tIns="45720" rIns="91440" bIns="45720" numCol="1" anchor="t" anchorCtr="0" compatLnSpc="1"/>
          <a:lstStyle>
            <a:lvl1pPr algn="ctr">
              <a:defRPr sz="1000" b="1">
                <a:solidFill>
                  <a:schemeClr val="bg1"/>
                </a:solidFill>
                <a:latin typeface="Verdana" panose="020B0604030504040204" pitchFamily="34" charset="0"/>
                <a:ea typeface="宋体" panose="02010600030101010101" pitchFamily="2" charset="-122"/>
              </a:defRPr>
            </a:lvl1pPr>
          </a:lstStyle>
          <a:p>
            <a:pPr lvl="0" eaLnBrk="1" hangingPunct="1">
              <a:buNone/>
            </a:pPr>
            <a:fld id="{9A0DB2DC-4C9A-4742-B13C-FB6460FD3503}" type="slidenum">
              <a:rPr lang="zh-CN" altLang="en-US" dirty="0"/>
            </a:fld>
            <a:endParaRPr lang="zh-CN" altLang="en-US" dirty="0"/>
          </a:p>
        </p:txBody>
      </p:sp>
      <p:sp>
        <p:nvSpPr>
          <p:cNvPr id="1033" name="Rectangle 2"/>
          <p:cNvSpPr>
            <a:spLocks noGrp="1"/>
          </p:cNvSpPr>
          <p:nvPr>
            <p:ph type="title"/>
          </p:nvPr>
        </p:nvSpPr>
        <p:spPr>
          <a:xfrm>
            <a:off x="457200" y="152400"/>
            <a:ext cx="8305800" cy="563563"/>
          </a:xfrm>
          <a:prstGeom prst="rect">
            <a:avLst/>
          </a:prstGeom>
          <a:noFill/>
          <a:ln w="9525">
            <a:noFill/>
          </a:ln>
        </p:spPr>
        <p:txBody>
          <a:bodyPr anchor="ctr" anchorCtr="0"/>
          <a:p>
            <a:pPr lvl="0"/>
            <a:r>
              <a:rPr lang="en-US" altLang="zh-CN" dirty="0"/>
              <a:t>Click to edit Master title style</a:t>
            </a:r>
            <a:endParaRPr lang="en-US" altLang="zh-CN" dirty="0"/>
          </a:p>
        </p:txBody>
      </p:sp>
      <p:grpSp>
        <p:nvGrpSpPr>
          <p:cNvPr id="1034" name="Group 36"/>
          <p:cNvGrpSpPr/>
          <p:nvPr/>
        </p:nvGrpSpPr>
        <p:grpSpPr>
          <a:xfrm>
            <a:off x="250825" y="5832475"/>
            <a:ext cx="720725" cy="792163"/>
            <a:chOff x="158" y="3612"/>
            <a:chExt cx="545" cy="605"/>
          </a:xfrm>
        </p:grpSpPr>
        <p:grpSp>
          <p:nvGrpSpPr>
            <p:cNvPr id="1035" name="Group 37"/>
            <p:cNvGrpSpPr/>
            <p:nvPr userDrawn="1"/>
          </p:nvGrpSpPr>
          <p:grpSpPr>
            <a:xfrm>
              <a:off x="158" y="3612"/>
              <a:ext cx="545" cy="589"/>
              <a:chOff x="68" y="3475"/>
              <a:chExt cx="635" cy="680"/>
            </a:xfrm>
          </p:grpSpPr>
          <p:sp>
            <p:nvSpPr>
              <p:cNvPr id="1039" name="Oval 38"/>
              <p:cNvSpPr>
                <a:spLocks noChangeArrowheads="1"/>
              </p:cNvSpPr>
              <p:nvPr/>
            </p:nvSpPr>
            <p:spPr bwMode="gray">
              <a:xfrm>
                <a:off x="68" y="3657"/>
                <a:ext cx="158" cy="483"/>
              </a:xfrm>
              <a:prstGeom prst="ellipse">
                <a:avLst/>
              </a:prstGeom>
              <a:solidFill>
                <a:schemeClr val="accent1"/>
              </a:solidFill>
              <a:ln w="28575">
                <a:solidFill>
                  <a:schemeClr val="bg1"/>
                </a:solidFill>
                <a:round/>
              </a:ln>
              <a:effec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0" name="Oval 39"/>
              <p:cNvSpPr>
                <a:spLocks noChangeArrowheads="1"/>
              </p:cNvSpPr>
              <p:nvPr/>
            </p:nvSpPr>
            <p:spPr bwMode="gray">
              <a:xfrm>
                <a:off x="248" y="3475"/>
                <a:ext cx="273" cy="680"/>
              </a:xfrm>
              <a:prstGeom prst="ellipse">
                <a:avLst/>
              </a:prstGeom>
              <a:solidFill>
                <a:schemeClr val="folHlink"/>
              </a:solidFill>
              <a:ln w="28575">
                <a:solidFill>
                  <a:schemeClr val="bg1"/>
                </a:solidFill>
                <a:round/>
              </a:ln>
              <a:effec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1" name="Oval 40"/>
              <p:cNvSpPr>
                <a:spLocks noChangeArrowheads="1"/>
              </p:cNvSpPr>
              <p:nvPr/>
            </p:nvSpPr>
            <p:spPr bwMode="gray">
              <a:xfrm>
                <a:off x="545" y="3657"/>
                <a:ext cx="158" cy="483"/>
              </a:xfrm>
              <a:prstGeom prst="ellipse">
                <a:avLst/>
              </a:prstGeom>
              <a:solidFill>
                <a:schemeClr val="accent1"/>
              </a:solidFill>
              <a:ln w="28575">
                <a:solidFill>
                  <a:schemeClr val="bg1"/>
                </a:solidFill>
                <a:round/>
              </a:ln>
              <a:effec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036" name="Freeform 41"/>
            <p:cNvSpPr/>
            <p:nvPr userDrawn="1"/>
          </p:nvSpPr>
          <p:spPr>
            <a:xfrm>
              <a:off x="381" y="3929"/>
              <a:ext cx="112" cy="288"/>
            </a:xfrm>
            <a:custGeom>
              <a:avLst/>
              <a:gdLst/>
              <a:ahLst/>
              <a:cxnLst>
                <a:cxn ang="0">
                  <a:pos x="4" y="0"/>
                </a:cxn>
                <a:cxn ang="0">
                  <a:pos x="42" y="169"/>
                </a:cxn>
                <a:cxn ang="0">
                  <a:pos x="50" y="272"/>
                </a:cxn>
                <a:cxn ang="0">
                  <a:pos x="75" y="265"/>
                </a:cxn>
                <a:cxn ang="0">
                  <a:pos x="66" y="187"/>
                </a:cxn>
                <a:cxn ang="0">
                  <a:pos x="111" y="52"/>
                </a:cxn>
                <a:cxn ang="0">
                  <a:pos x="57" y="145"/>
                </a:cxn>
                <a:cxn ang="0">
                  <a:pos x="4" y="0"/>
                </a:cxn>
              </a:cxnLst>
              <a:pathLst>
                <a:path w="112" h="288">
                  <a:moveTo>
                    <a:pt x="4" y="0"/>
                  </a:moveTo>
                  <a:cubicBezTo>
                    <a:pt x="0" y="8"/>
                    <a:pt x="34" y="124"/>
                    <a:pt x="42" y="169"/>
                  </a:cubicBezTo>
                  <a:cubicBezTo>
                    <a:pt x="50" y="214"/>
                    <a:pt x="45" y="256"/>
                    <a:pt x="50" y="272"/>
                  </a:cubicBezTo>
                  <a:cubicBezTo>
                    <a:pt x="55" y="288"/>
                    <a:pt x="72" y="279"/>
                    <a:pt x="75" y="265"/>
                  </a:cubicBezTo>
                  <a:cubicBezTo>
                    <a:pt x="78" y="251"/>
                    <a:pt x="60" y="222"/>
                    <a:pt x="66" y="187"/>
                  </a:cubicBezTo>
                  <a:cubicBezTo>
                    <a:pt x="72" y="152"/>
                    <a:pt x="112" y="59"/>
                    <a:pt x="111" y="52"/>
                  </a:cubicBezTo>
                  <a:cubicBezTo>
                    <a:pt x="110" y="45"/>
                    <a:pt x="75" y="154"/>
                    <a:pt x="57" y="145"/>
                  </a:cubicBezTo>
                  <a:cubicBezTo>
                    <a:pt x="39" y="136"/>
                    <a:pt x="15" y="30"/>
                    <a:pt x="4" y="0"/>
                  </a:cubicBezTo>
                  <a:close/>
                </a:path>
              </a:pathLst>
            </a:custGeom>
            <a:solidFill>
              <a:schemeClr val="bg1">
                <a:alpha val="100000"/>
              </a:schemeClr>
            </a:solidFill>
            <a:ln w="9525">
              <a:noFill/>
            </a:ln>
          </p:spPr>
          <p:txBody>
            <a:bodyPr/>
            <a:p>
              <a:endParaRPr lang="zh-CN" altLang="en-US"/>
            </a:p>
          </p:txBody>
        </p:sp>
        <p:sp>
          <p:nvSpPr>
            <p:cNvPr id="1037" name="Freeform 42"/>
            <p:cNvSpPr/>
            <p:nvPr userDrawn="1"/>
          </p:nvSpPr>
          <p:spPr>
            <a:xfrm>
              <a:off x="597" y="3992"/>
              <a:ext cx="67" cy="197"/>
            </a:xfrm>
            <a:custGeom>
              <a:avLst/>
              <a:gdLst/>
              <a:ahLst/>
              <a:cxnLst>
                <a:cxn ang="0">
                  <a:pos x="1" y="0"/>
                </a:cxn>
                <a:cxn ang="0">
                  <a:pos x="3" y="25"/>
                </a:cxn>
                <a:cxn ang="0">
                  <a:pos x="4" y="41"/>
                </a:cxn>
                <a:cxn ang="0">
                  <a:pos x="6" y="40"/>
                </a:cxn>
                <a:cxn ang="0">
                  <a:pos x="5" y="28"/>
                </a:cxn>
                <a:cxn ang="0">
                  <a:pos x="8" y="8"/>
                </a:cxn>
                <a:cxn ang="0">
                  <a:pos x="4" y="22"/>
                </a:cxn>
                <a:cxn ang="0">
                  <a:pos x="1" y="0"/>
                </a:cxn>
              </a:cxnLst>
              <a:pathLst>
                <a:path w="112" h="288">
                  <a:moveTo>
                    <a:pt x="4" y="0"/>
                  </a:moveTo>
                  <a:cubicBezTo>
                    <a:pt x="0" y="8"/>
                    <a:pt x="34" y="124"/>
                    <a:pt x="42" y="169"/>
                  </a:cubicBezTo>
                  <a:cubicBezTo>
                    <a:pt x="50" y="214"/>
                    <a:pt x="45" y="256"/>
                    <a:pt x="50" y="272"/>
                  </a:cubicBezTo>
                  <a:cubicBezTo>
                    <a:pt x="55" y="288"/>
                    <a:pt x="72" y="279"/>
                    <a:pt x="75" y="265"/>
                  </a:cubicBezTo>
                  <a:cubicBezTo>
                    <a:pt x="78" y="251"/>
                    <a:pt x="60" y="222"/>
                    <a:pt x="66" y="187"/>
                  </a:cubicBezTo>
                  <a:cubicBezTo>
                    <a:pt x="72" y="152"/>
                    <a:pt x="112" y="59"/>
                    <a:pt x="111" y="52"/>
                  </a:cubicBezTo>
                  <a:cubicBezTo>
                    <a:pt x="110" y="45"/>
                    <a:pt x="75" y="154"/>
                    <a:pt x="57" y="145"/>
                  </a:cubicBezTo>
                  <a:cubicBezTo>
                    <a:pt x="39" y="136"/>
                    <a:pt x="15" y="30"/>
                    <a:pt x="4" y="0"/>
                  </a:cubicBezTo>
                  <a:close/>
                </a:path>
              </a:pathLst>
            </a:custGeom>
            <a:solidFill>
              <a:schemeClr val="bg1">
                <a:alpha val="100000"/>
              </a:schemeClr>
            </a:solidFill>
            <a:ln w="9525">
              <a:noFill/>
            </a:ln>
          </p:spPr>
          <p:txBody>
            <a:bodyPr/>
            <a:p>
              <a:endParaRPr lang="zh-CN" altLang="en-US"/>
            </a:p>
          </p:txBody>
        </p:sp>
        <p:sp>
          <p:nvSpPr>
            <p:cNvPr id="1038" name="Freeform 43"/>
            <p:cNvSpPr/>
            <p:nvPr userDrawn="1"/>
          </p:nvSpPr>
          <p:spPr>
            <a:xfrm>
              <a:off x="204" y="4029"/>
              <a:ext cx="50" cy="168"/>
            </a:xfrm>
            <a:custGeom>
              <a:avLst/>
              <a:gdLst/>
              <a:ahLst/>
              <a:cxnLst>
                <a:cxn ang="0">
                  <a:pos x="1" y="41"/>
                </a:cxn>
                <a:cxn ang="0">
                  <a:pos x="4" y="87"/>
                </a:cxn>
                <a:cxn ang="0">
                  <a:pos x="4" y="157"/>
                </a:cxn>
                <a:cxn ang="0">
                  <a:pos x="6" y="152"/>
                </a:cxn>
                <a:cxn ang="0">
                  <a:pos x="4" y="99"/>
                </a:cxn>
                <a:cxn ang="0">
                  <a:pos x="7" y="7"/>
                </a:cxn>
                <a:cxn ang="0">
                  <a:pos x="4" y="56"/>
                </a:cxn>
                <a:cxn ang="0">
                  <a:pos x="1" y="41"/>
                </a:cxn>
              </a:cxnLst>
              <a:pathLst>
                <a:path w="81" h="168">
                  <a:moveTo>
                    <a:pt x="1" y="41"/>
                  </a:moveTo>
                  <a:cubicBezTo>
                    <a:pt x="0" y="44"/>
                    <a:pt x="31" y="68"/>
                    <a:pt x="38" y="87"/>
                  </a:cubicBezTo>
                  <a:cubicBezTo>
                    <a:pt x="45" y="106"/>
                    <a:pt x="40" y="146"/>
                    <a:pt x="43" y="157"/>
                  </a:cubicBezTo>
                  <a:cubicBezTo>
                    <a:pt x="46" y="168"/>
                    <a:pt x="56" y="162"/>
                    <a:pt x="58" y="152"/>
                  </a:cubicBezTo>
                  <a:cubicBezTo>
                    <a:pt x="60" y="143"/>
                    <a:pt x="49" y="123"/>
                    <a:pt x="52" y="99"/>
                  </a:cubicBezTo>
                  <a:cubicBezTo>
                    <a:pt x="56" y="75"/>
                    <a:pt x="81" y="14"/>
                    <a:pt x="79" y="7"/>
                  </a:cubicBezTo>
                  <a:cubicBezTo>
                    <a:pt x="77" y="0"/>
                    <a:pt x="53" y="50"/>
                    <a:pt x="40" y="56"/>
                  </a:cubicBezTo>
                  <a:cubicBezTo>
                    <a:pt x="27" y="62"/>
                    <a:pt x="9" y="44"/>
                    <a:pt x="1" y="41"/>
                  </a:cubicBezTo>
                  <a:close/>
                </a:path>
              </a:pathLst>
            </a:custGeom>
            <a:solidFill>
              <a:schemeClr val="bg1">
                <a:alpha val="100000"/>
              </a:schemeClr>
            </a:solidFill>
            <a:ln w="9525">
              <a:noFill/>
            </a:ln>
          </p:spPr>
          <p:txBody>
            <a:bodyPr/>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anose="020B0604030504040204" pitchFamily="34" charset="0"/>
        </a:defRPr>
      </a:lvl2pPr>
      <a:lvl3pPr algn="ctr" rtl="0" eaLnBrk="0" fontAlgn="base" hangingPunct="0">
        <a:spcBef>
          <a:spcPct val="0"/>
        </a:spcBef>
        <a:spcAft>
          <a:spcPct val="0"/>
        </a:spcAft>
        <a:defRPr sz="3200" b="1">
          <a:solidFill>
            <a:schemeClr val="bg1"/>
          </a:solidFill>
          <a:latin typeface="Verdana" panose="020B0604030504040204" pitchFamily="34" charset="0"/>
        </a:defRPr>
      </a:lvl3pPr>
      <a:lvl4pPr algn="ctr" rtl="0" eaLnBrk="0" fontAlgn="base" hangingPunct="0">
        <a:spcBef>
          <a:spcPct val="0"/>
        </a:spcBef>
        <a:spcAft>
          <a:spcPct val="0"/>
        </a:spcAft>
        <a:defRPr sz="3200" b="1">
          <a:solidFill>
            <a:schemeClr val="bg1"/>
          </a:solidFill>
          <a:latin typeface="Verdana" panose="020B0604030504040204" pitchFamily="34" charset="0"/>
        </a:defRPr>
      </a:lvl4pPr>
      <a:lvl5pPr algn="ctr" rtl="0" eaLnBrk="0" fontAlgn="base" hangingPunct="0">
        <a:spcBef>
          <a:spcPct val="0"/>
        </a:spcBef>
        <a:spcAft>
          <a:spcPct val="0"/>
        </a:spcAft>
        <a:defRPr sz="3200" b="1">
          <a:solidFill>
            <a:schemeClr val="bg1"/>
          </a:solidFill>
          <a:latin typeface="Verdana" panose="020B0604030504040204" pitchFamily="34" charset="0"/>
        </a:defRPr>
      </a:lvl5pPr>
      <a:lvl6pPr marL="457200" algn="ctr" rtl="0" fontAlgn="base">
        <a:spcBef>
          <a:spcPct val="0"/>
        </a:spcBef>
        <a:spcAft>
          <a:spcPct val="0"/>
        </a:spcAft>
        <a:defRPr sz="3200" b="1">
          <a:solidFill>
            <a:schemeClr val="bg1"/>
          </a:solidFill>
          <a:latin typeface="Verdana" panose="020B0604030504040204" pitchFamily="34" charset="0"/>
        </a:defRPr>
      </a:lvl6pPr>
      <a:lvl7pPr marL="914400" algn="ctr" rtl="0" fontAlgn="base">
        <a:spcBef>
          <a:spcPct val="0"/>
        </a:spcBef>
        <a:spcAft>
          <a:spcPct val="0"/>
        </a:spcAft>
        <a:defRPr sz="3200" b="1">
          <a:solidFill>
            <a:schemeClr val="bg1"/>
          </a:solidFill>
          <a:latin typeface="Verdana" panose="020B0604030504040204" pitchFamily="34" charset="0"/>
        </a:defRPr>
      </a:lvl7pPr>
      <a:lvl8pPr marL="1371600" algn="ctr" rtl="0" fontAlgn="base">
        <a:spcBef>
          <a:spcPct val="0"/>
        </a:spcBef>
        <a:spcAft>
          <a:spcPct val="0"/>
        </a:spcAft>
        <a:defRPr sz="3200" b="1">
          <a:solidFill>
            <a:schemeClr val="bg1"/>
          </a:solidFill>
          <a:latin typeface="Verdana" panose="020B0604030504040204" pitchFamily="34" charset="0"/>
        </a:defRPr>
      </a:lvl8pPr>
      <a:lvl9pPr marL="1828800" algn="ctr" rtl="0" fontAlgn="base">
        <a:spcBef>
          <a:spcPct val="0"/>
        </a:spcBef>
        <a:spcAft>
          <a:spcPct val="0"/>
        </a:spcAft>
        <a:defRPr sz="3200" b="1">
          <a:solidFill>
            <a:schemeClr val="bg1"/>
          </a:solidFill>
          <a:latin typeface="Verdana" panose="020B0604030504040204" pitchFamily="34" charset="0"/>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lgn="l" rtl="0" eaLnBrk="0" fontAlgn="base" hangingPunct="0">
        <a:spcBef>
          <a:spcPct val="20000"/>
        </a:spcBef>
        <a:spcAft>
          <a:spcPct val="0"/>
        </a:spcAft>
        <a:buClr>
          <a:schemeClr val="tx1"/>
        </a:buClr>
        <a:buChar char="•"/>
        <a:defRPr sz="2200">
          <a:solidFill>
            <a:schemeClr val="tx1"/>
          </a:solidFill>
          <a:latin typeface="Arial" panose="020B0604020202020204" pitchFamily="34" charset="0"/>
        </a:defRPr>
      </a:lvl3pPr>
      <a:lvl4pPr marL="1600200" indent="-228600" algn="l" rtl="0" eaLnBrk="0" fontAlgn="base" hangingPunct="0">
        <a:spcBef>
          <a:spcPct val="20000"/>
        </a:spcBef>
        <a:spcAft>
          <a:spcPct val="0"/>
        </a:spcAft>
        <a:buChar char="–"/>
        <a:defRPr sz="2000">
          <a:solidFill>
            <a:schemeClr val="tx1"/>
          </a:solidFill>
          <a:latin typeface="Arial" panose="020B0604020202020204" pitchFamily="34" charset="0"/>
        </a:defRPr>
      </a:lvl4pPr>
      <a:lvl5pPr marL="2057400" indent="-228600" algn="l" rtl="0" eaLnBrk="0" fontAlgn="base" hangingPunct="0">
        <a:spcBef>
          <a:spcPct val="20000"/>
        </a:spcBef>
        <a:spcAft>
          <a:spcPct val="0"/>
        </a:spcAft>
        <a:buChar char="»"/>
        <a:defRPr sz="2000">
          <a:solidFill>
            <a:schemeClr val="tx1"/>
          </a:solidFill>
          <a:latin typeface="Arial" panose="020B0604020202020204" pitchFamily="34" charset="0"/>
        </a:defRPr>
      </a:lvl5pPr>
      <a:lvl6pPr marL="2514600" indent="-228600" algn="l" rtl="0" fontAlgn="base">
        <a:spcBef>
          <a:spcPct val="20000"/>
        </a:spcBef>
        <a:spcAft>
          <a:spcPct val="0"/>
        </a:spcAft>
        <a:buChar char="»"/>
        <a:defRPr sz="2000">
          <a:solidFill>
            <a:schemeClr val="tx1"/>
          </a:solidFill>
          <a:latin typeface="Arial" panose="020B0604020202020204" pitchFamily="34" charset="0"/>
        </a:defRPr>
      </a:lvl6pPr>
      <a:lvl7pPr marL="2971800" indent="-228600" algn="l" rtl="0" fontAlgn="base">
        <a:spcBef>
          <a:spcPct val="20000"/>
        </a:spcBef>
        <a:spcAft>
          <a:spcPct val="0"/>
        </a:spcAft>
        <a:buChar char="»"/>
        <a:defRPr sz="2000">
          <a:solidFill>
            <a:schemeClr val="tx1"/>
          </a:solidFill>
          <a:latin typeface="Arial" panose="020B0604020202020204" pitchFamily="34" charset="0"/>
        </a:defRPr>
      </a:lvl7pPr>
      <a:lvl8pPr marL="3429000" indent="-228600" algn="l" rtl="0" fontAlgn="base">
        <a:spcBef>
          <a:spcPct val="20000"/>
        </a:spcBef>
        <a:spcAft>
          <a:spcPct val="0"/>
        </a:spcAft>
        <a:buChar char="»"/>
        <a:defRPr sz="2000">
          <a:solidFill>
            <a:schemeClr val="tx1"/>
          </a:solidFill>
          <a:latin typeface="Arial" panose="020B0604020202020204" pitchFamily="34" charset="0"/>
        </a:defRPr>
      </a:lvl8pPr>
      <a:lvl9pPr marL="3886200" indent="-228600" algn="l" rtl="0" fontAlgn="base">
        <a:spcBef>
          <a:spcPct val="20000"/>
        </a:spcBef>
        <a:spcAft>
          <a:spcPct val="0"/>
        </a:spcAft>
        <a:buChar char="»"/>
        <a:defRPr sz="2000">
          <a:solidFill>
            <a:schemeClr val="tx1"/>
          </a:solidFill>
          <a:latin typeface="Arial" panose="020B060402020202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hyperlink" Target="https://baike.so.com/doc/1132388-1197920.html"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www.so.com/s?q=%E7%9B%AE%E6%A0%87&amp;ie=utf-8&amp;src=internal_wenda_recommend_textn"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hyperlink" Target="http://www.so.com/s?q=%E6%94%B9%E5%8F%98%E8%88%AA%E9%81%93%E5%8E%9F%E7%90%86&amp;ie=utf-8&amp;src=internal_wenda_recommend_textn" TargetMode="External"/><Relationship Id="rId3" Type="http://schemas.openxmlformats.org/officeDocument/2006/relationships/hyperlink" Target="http://www.so.com/s?q=%E7%81%B5%E6%B4%BB%E6%80%A7%E5%8E%9F%E7%90%86&amp;ie=utf-8&amp;src=internal_wenda_recommend_textn" TargetMode="External"/><Relationship Id="rId2" Type="http://schemas.openxmlformats.org/officeDocument/2006/relationships/hyperlink" Target="http://www.so.com/s?q=%E8%AE%B8%E8%AF%BA%E5%8E%9F%E7%90%86&amp;ie=utf-8&amp;src=internal_wenda_recommend_textn" TargetMode="External"/><Relationship Id="rId1" Type="http://schemas.openxmlformats.org/officeDocument/2006/relationships/hyperlink" Target="http://www.so.com/s?q=%E9%99%90%E5%AE%9A%E5%9B%A0%E7%B4%A0%E5%8E%9F%E7%90%86&amp;ie=utf-8&amp;src=internal_wenda_recommend_textn" TargetMode="Externa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http://wiki.mbalib.com/wiki/&#233;&#157;&#158;&#230;&#173;&#163;&#229;&#188;&#143;&#231;" TargetMode="External"/><Relationship Id="rId2" Type="http://schemas.openxmlformats.org/officeDocument/2006/relationships/hyperlink" Target="http://wiki.mbalib.com/wiki/&#230;&#173;&#163;&#229;&#188;&#143;&#231;" TargetMode="External"/><Relationship Id="rId1" Type="http://schemas.openxmlformats.org/officeDocument/2006/relationships/hyperlink" Target="http://wiki.mbalib.com/wiki/&#230;&#150;&#135;&#229;&#140;&#150;&#230;&#128;&#167;&#231;"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http://www.so.com/s?q=%E6%A0%87%E5%87%86&amp;ie=utf-8&amp;src=internal_wenda_recommend_textn" TargetMode="External"/><Relationship Id="rId2" Type="http://schemas.openxmlformats.org/officeDocument/2006/relationships/hyperlink" Target="http://www.so.com/s?q=%E6%8C%87%E6%98%8E%E6%96%B9%E5%90%91&amp;ie=utf-8&amp;src=internal_wenda_recommend_textn" TargetMode="External"/><Relationship Id="rId1" Type="http://schemas.openxmlformats.org/officeDocument/2006/relationships/hyperlink" Target="http://www.so.com/s?q=%E7%AE%A1%E7%90%86%E8%80%85&amp;ie=utf-8&amp;src=internal_wenda_recommend_textn"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页脚占位符 3"/>
          <p:cNvSpPr txBox="1">
            <a:spLocks noGrp="1"/>
          </p:cNvSpPr>
          <p:nvPr>
            <p:ph type="ftr" sz="quarter" idx="11"/>
          </p:nvPr>
        </p:nvSpPr>
        <p:spPr>
          <a:ln/>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
        <p:nvSpPr>
          <p:cNvPr id="3" name="内容占位符 2"/>
          <p:cNvSpPr>
            <a:spLocks noGrp="1"/>
          </p:cNvSpPr>
          <p:nvPr>
            <p:ph idx="1"/>
          </p:nvPr>
        </p:nvSpPr>
        <p:spPr>
          <a:ln/>
        </p:spPr>
        <p:txBody>
          <a:bodyPr vert="horz" wrap="square" lIns="91440" tIns="45720" rIns="91440" bIns="45720" anchor="t" anchorCtr="0"/>
          <a:p>
            <a:pPr algn="ctr">
              <a:lnSpc>
                <a:spcPct val="150000"/>
              </a:lnSpc>
            </a:pPr>
            <a:r>
              <a:rPr lang="zh-CN" altLang="zh-CN" dirty="0">
                <a:solidFill>
                  <a:srgbClr val="FF0000"/>
                </a:solidFill>
                <a:ea typeface="宋体" panose="02010600030101010101" pitchFamily="2" charset="-122"/>
              </a:rPr>
              <a:t>第三节</a:t>
            </a:r>
            <a:r>
              <a:rPr lang="en-US" altLang="zh-CN" dirty="0">
                <a:solidFill>
                  <a:srgbClr val="FF0000"/>
                </a:solidFill>
                <a:ea typeface="宋体" panose="02010600030101010101" pitchFamily="2" charset="-122"/>
              </a:rPr>
              <a:t>  </a:t>
            </a:r>
            <a:r>
              <a:rPr lang="zh-CN" altLang="zh-CN" dirty="0">
                <a:solidFill>
                  <a:srgbClr val="FF0000"/>
                </a:solidFill>
                <a:ea typeface="宋体" panose="02010600030101010101" pitchFamily="2" charset="-122"/>
              </a:rPr>
              <a:t>计</a:t>
            </a:r>
            <a:r>
              <a:rPr lang="en-US" altLang="zh-CN" dirty="0">
                <a:solidFill>
                  <a:srgbClr val="FF0000"/>
                </a:solidFill>
                <a:ea typeface="宋体" panose="02010600030101010101" pitchFamily="2" charset="-122"/>
              </a:rPr>
              <a:t>  </a:t>
            </a:r>
            <a:r>
              <a:rPr lang="zh-CN" altLang="zh-CN" dirty="0">
                <a:solidFill>
                  <a:srgbClr val="FF0000"/>
                </a:solidFill>
                <a:ea typeface="宋体" panose="02010600030101010101" pitchFamily="2" charset="-122"/>
              </a:rPr>
              <a:t>划</a:t>
            </a:r>
            <a:endParaRPr lang="zh-CN" altLang="zh-CN" dirty="0">
              <a:solidFill>
                <a:srgbClr val="FF0000"/>
              </a:solidFill>
              <a:ea typeface="宋体" panose="02010600030101010101" pitchFamily="2" charset="-122"/>
            </a:endParaRPr>
          </a:p>
          <a:p>
            <a:pPr>
              <a:lnSpc>
                <a:spcPct val="150000"/>
              </a:lnSpc>
            </a:pPr>
            <a:r>
              <a:rPr lang="zh-CN" altLang="zh-CN" sz="2000" dirty="0">
                <a:solidFill>
                  <a:srgbClr val="FF0000"/>
                </a:solidFill>
                <a:ea typeface="宋体" panose="02010600030101010101" pitchFamily="2" charset="-122"/>
              </a:rPr>
              <a:t>名词</a:t>
            </a:r>
            <a:r>
              <a:rPr lang="en-US" altLang="zh-CN" sz="2000" dirty="0">
                <a:solidFill>
                  <a:srgbClr val="FF0000"/>
                </a:solidFill>
                <a:ea typeface="宋体" panose="02010600030101010101" pitchFamily="2" charset="-122"/>
              </a:rPr>
              <a:t>/</a:t>
            </a:r>
            <a:r>
              <a:rPr lang="zh-CN" altLang="zh-CN" sz="2000" dirty="0">
                <a:solidFill>
                  <a:srgbClr val="FF0000"/>
                </a:solidFill>
                <a:ea typeface="宋体" panose="02010600030101010101" pitchFamily="2" charset="-122"/>
              </a:rPr>
              <a:t>动词？举例说明</a:t>
            </a:r>
            <a:endParaRPr lang="zh-CN" altLang="zh-CN" sz="2000" dirty="0">
              <a:solidFill>
                <a:srgbClr val="FF0000"/>
              </a:solidFill>
              <a:ea typeface="宋体" panose="02010600030101010101" pitchFamily="2" charset="-122"/>
            </a:endParaRPr>
          </a:p>
          <a:p>
            <a:pPr>
              <a:lnSpc>
                <a:spcPct val="150000"/>
              </a:lnSpc>
            </a:pPr>
            <a:r>
              <a:rPr lang="zh-CN" altLang="zh-CN" sz="2000" dirty="0">
                <a:solidFill>
                  <a:srgbClr val="FF0000"/>
                </a:solidFill>
                <a:ea typeface="宋体" panose="02010600030101010101" pitchFamily="2" charset="-122"/>
              </a:rPr>
              <a:t>一、名词意义上的计划——工作计划</a:t>
            </a:r>
            <a:endParaRPr lang="zh-CN" altLang="zh-CN" sz="2000" dirty="0">
              <a:solidFill>
                <a:srgbClr val="FF0000"/>
              </a:solidFill>
              <a:ea typeface="宋体" panose="02010600030101010101" pitchFamily="2" charset="-122"/>
            </a:endParaRPr>
          </a:p>
          <a:p>
            <a:pPr>
              <a:lnSpc>
                <a:spcPct val="150000"/>
              </a:lnSpc>
            </a:pPr>
            <a:r>
              <a:rPr lang="zh-CN" altLang="zh-CN" sz="2000" dirty="0">
                <a:solidFill>
                  <a:srgbClr val="FF0000"/>
                </a:solidFill>
                <a:ea typeface="宋体" panose="02010600030101010101" pitchFamily="2" charset="-122"/>
              </a:rPr>
              <a:t>（一）工作计划的含义</a:t>
            </a:r>
            <a:endParaRPr lang="zh-CN" altLang="zh-CN" sz="2000" dirty="0">
              <a:solidFill>
                <a:srgbClr val="FF0000"/>
              </a:solidFill>
              <a:ea typeface="宋体" panose="02010600030101010101" pitchFamily="2" charset="-122"/>
            </a:endParaRPr>
          </a:p>
          <a:p>
            <a:pPr>
              <a:lnSpc>
                <a:spcPct val="150000"/>
              </a:lnSpc>
            </a:pPr>
            <a:r>
              <a:rPr lang="zh-CN" altLang="zh-CN" sz="2000" dirty="0">
                <a:ea typeface="宋体" panose="02010600030101010101" pitchFamily="2" charset="-122"/>
              </a:rPr>
              <a:t>作为名词的计划，是指用文字、表格和指标等形式所表述的组织以及组织内不同部门和不同成员，在未来一定时期内关于行动方向、内容和方式安排的管理文本，也叫工作计划。</a:t>
            </a:r>
            <a:endParaRPr lang="en-US" altLang="zh-CN" sz="2000" dirty="0">
              <a:ea typeface="宋体" panose="02010600030101010101" pitchFamily="2" charset="-122"/>
            </a:endParaRPr>
          </a:p>
          <a:p>
            <a:pPr>
              <a:lnSpc>
                <a:spcPct val="150000"/>
              </a:lnSpc>
            </a:pPr>
            <a:r>
              <a:rPr lang="zh-CN" altLang="zh-CN" sz="2000" dirty="0">
                <a:ea typeface="宋体" panose="02010600030101010101" pitchFamily="2" charset="-122"/>
              </a:rPr>
              <a:t>或为：工作计划是组织或部门对即将开展的工作所做的设想和安排，如提出任务、指标、方法、时间、预算和责任人等。</a:t>
            </a:r>
            <a:endParaRPr lang="zh-CN" altLang="zh-CN" sz="2000" dirty="0">
              <a:ea typeface="宋体" panose="02010600030101010101" pitchFamily="2" charset="-122"/>
            </a:endParaRPr>
          </a:p>
          <a:p>
            <a:pPr>
              <a:lnSpc>
                <a:spcPct val="150000"/>
              </a:lnSpc>
            </a:pPr>
            <a:endParaRPr lang="zh-CN" altLang="zh-CN" sz="2000" dirty="0">
              <a:ea typeface="宋体" panose="02010600030101010101" pitchFamily="2" charset="-122"/>
            </a:endParaRPr>
          </a:p>
          <a:p>
            <a:pPr>
              <a:lnSpc>
                <a:spcPct val="150000"/>
              </a:lnSpc>
            </a:pPr>
            <a:endParaRPr lang="zh-CN" altLang="en-US" sz="2000" dirty="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charRg st="21" end="38"/>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charRg st="38" end="49"/>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charRg st="49" end="128"/>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charRg st="128" end="18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页脚占位符 3"/>
          <p:cNvSpPr txBox="1">
            <a:spLocks noGrp="1"/>
          </p:cNvSpPr>
          <p:nvPr>
            <p:ph type="ftr" sz="quarter" idx="11"/>
          </p:nvPr>
        </p:nvSpPr>
        <p:spPr>
          <a:ln/>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pic>
        <p:nvPicPr>
          <p:cNvPr id="12291" name="内容占位符 4"/>
          <p:cNvPicPr>
            <a:picLocks noGrp="1"/>
          </p:cNvPicPr>
          <p:nvPr>
            <p:ph idx="1"/>
          </p:nvPr>
        </p:nvPicPr>
        <p:blipFill>
          <a:blip r:embed="rId1"/>
          <a:srcRect/>
          <a:stretch>
            <a:fillRect/>
          </a:stretch>
        </p:blipFill>
        <p:spPr>
          <a:xfrm>
            <a:off x="1247775" y="1376363"/>
            <a:ext cx="6648450" cy="4791075"/>
          </a:xfr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内容占位符 2"/>
          <p:cNvSpPr>
            <a:spLocks noGrp="1"/>
          </p:cNvSpPr>
          <p:nvPr>
            <p:ph idx="1"/>
          </p:nvPr>
        </p:nvSpPr>
        <p:spPr>
          <a:ln/>
        </p:spPr>
        <p:txBody>
          <a:bodyPr vert="horz" wrap="square" lIns="91440" tIns="45720" rIns="91440" bIns="45720" anchor="t" anchorCtr="0"/>
          <a:p>
            <a:pPr>
              <a:lnSpc>
                <a:spcPct val="150000"/>
              </a:lnSpc>
            </a:pPr>
            <a:r>
              <a:rPr lang="en-US" altLang="zh-CN" sz="2400" dirty="0">
                <a:latin typeface="宋体" panose="02010600030101010101" pitchFamily="2" charset="-122"/>
                <a:ea typeface="宋体" panose="02010600030101010101" pitchFamily="2" charset="-122"/>
              </a:rPr>
              <a:t>2</a:t>
            </a:r>
            <a:r>
              <a:rPr lang="zh-CN" altLang="zh-CN" sz="2400" dirty="0">
                <a:latin typeface="宋体" panose="02010600030101010101" pitchFamily="2" charset="-122"/>
                <a:ea typeface="宋体" panose="02010600030101010101" pitchFamily="2" charset="-122"/>
              </a:rPr>
              <a:t>）甘特图表：</a:t>
            </a:r>
            <a:endParaRPr lang="zh-CN" altLang="zh-CN" sz="2400" dirty="0">
              <a:latin typeface="宋体" panose="02010600030101010101" pitchFamily="2" charset="-122"/>
              <a:ea typeface="宋体" panose="02010600030101010101" pitchFamily="2" charset="-122"/>
            </a:endParaRPr>
          </a:p>
          <a:p>
            <a:pPr>
              <a:lnSpc>
                <a:spcPct val="150000"/>
              </a:lnSpc>
            </a:pPr>
            <a:r>
              <a:rPr lang="zh-CN" altLang="zh-CN" sz="2400" dirty="0">
                <a:latin typeface="宋体" panose="02010600030101010101" pitchFamily="2" charset="-122"/>
                <a:ea typeface="宋体" panose="02010600030101010101" pitchFamily="2" charset="-122"/>
              </a:rPr>
              <a:t>甘特图</a:t>
            </a:r>
            <a:r>
              <a:rPr lang="en-US" altLang="zh-CN" sz="2400" dirty="0">
                <a:latin typeface="宋体" panose="02010600030101010101" pitchFamily="2" charset="-122"/>
                <a:ea typeface="宋体" panose="02010600030101010101" pitchFamily="2" charset="-122"/>
              </a:rPr>
              <a:t>(Gantt chart)</a:t>
            </a:r>
            <a:r>
              <a:rPr lang="zh-CN" altLang="zh-CN" sz="2400" dirty="0">
                <a:latin typeface="宋体" panose="02010600030101010101" pitchFamily="2" charset="-122"/>
                <a:ea typeface="宋体" panose="02010600030101010101" pitchFamily="2" charset="-122"/>
              </a:rPr>
              <a:t>又称为横道图、条状图</a:t>
            </a:r>
            <a:r>
              <a:rPr lang="en-US" altLang="zh-CN" sz="2400" dirty="0">
                <a:latin typeface="宋体" panose="02010600030101010101" pitchFamily="2" charset="-122"/>
                <a:ea typeface="宋体" panose="02010600030101010101" pitchFamily="2" charset="-122"/>
              </a:rPr>
              <a:t>(Bar chart)</a:t>
            </a:r>
            <a:r>
              <a:rPr lang="zh-CN" altLang="zh-CN" sz="2400" dirty="0">
                <a:latin typeface="宋体" panose="02010600030101010101" pitchFamily="2" charset="-122"/>
                <a:ea typeface="宋体" panose="02010600030101010101" pitchFamily="2" charset="-122"/>
              </a:rPr>
              <a:t>。以提出者亨利·</a:t>
            </a:r>
            <a:r>
              <a:rPr lang="en-US" altLang="zh-CN" sz="2400" dirty="0">
                <a:latin typeface="宋体" panose="02010600030101010101" pitchFamily="2" charset="-122"/>
                <a:ea typeface="宋体" panose="02010600030101010101" pitchFamily="2" charset="-122"/>
              </a:rPr>
              <a:t>L</a:t>
            </a:r>
            <a:r>
              <a:rPr lang="zh-CN" altLang="zh-CN" sz="2400" dirty="0">
                <a:latin typeface="宋体" panose="02010600030101010101" pitchFamily="2" charset="-122"/>
                <a:ea typeface="宋体" panose="02010600030101010101" pitchFamily="2" charset="-122"/>
              </a:rPr>
              <a:t>·甘特先生的名字命名。</a:t>
            </a:r>
            <a:endParaRPr lang="zh-CN" altLang="zh-CN" sz="2400" dirty="0">
              <a:latin typeface="宋体" panose="02010600030101010101" pitchFamily="2" charset="-122"/>
              <a:ea typeface="宋体" panose="02010600030101010101" pitchFamily="2" charset="-122"/>
            </a:endParaRPr>
          </a:p>
          <a:p>
            <a:pPr>
              <a:lnSpc>
                <a:spcPct val="150000"/>
              </a:lnSpc>
            </a:pPr>
            <a:r>
              <a:rPr lang="zh-CN" altLang="zh-CN" sz="2400" dirty="0">
                <a:latin typeface="宋体" panose="02010600030101010101" pitchFamily="2" charset="-122"/>
                <a:ea typeface="宋体" panose="02010600030101010101" pitchFamily="2" charset="-122"/>
              </a:rPr>
              <a:t>甘特图有专门制作工具：</a:t>
            </a:r>
            <a:r>
              <a:rPr lang="en-US" altLang="zh-CN" sz="2400" dirty="0">
                <a:latin typeface="宋体" panose="02010600030101010101" pitchFamily="2" charset="-122"/>
                <a:ea typeface="宋体" panose="02010600030101010101" pitchFamily="2" charset="-122"/>
              </a:rPr>
              <a:t>Excel,Ganttproject,VARCHARTXGantt</a:t>
            </a:r>
            <a:endParaRPr lang="zh-CN" altLang="zh-CN" sz="2400" dirty="0">
              <a:latin typeface="宋体" panose="02010600030101010101" pitchFamily="2" charset="-122"/>
              <a:ea typeface="宋体" panose="02010600030101010101" pitchFamily="2" charset="-122"/>
            </a:endParaRPr>
          </a:p>
          <a:p>
            <a:pPr>
              <a:lnSpc>
                <a:spcPct val="150000"/>
              </a:lnSpc>
            </a:pPr>
            <a:endParaRPr lang="zh-CN" altLang="en-US" sz="2400" dirty="0">
              <a:latin typeface="宋体" panose="02010600030101010101" pitchFamily="2" charset="-122"/>
              <a:ea typeface="宋体" panose="02010600030101010101" pitchFamily="2" charset="-122"/>
            </a:endParaRPr>
          </a:p>
        </p:txBody>
      </p:sp>
      <p:sp>
        <p:nvSpPr>
          <p:cNvPr id="13315" name="页脚占位符 3"/>
          <p:cNvSpPr txBox="1">
            <a:spLocks noGrp="1"/>
          </p:cNvSpPr>
          <p:nvPr>
            <p:ph type="ftr" sz="quarter" idx="11"/>
          </p:nvPr>
        </p:nvSpPr>
        <p:spPr>
          <a:ln/>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页脚占位符 3"/>
          <p:cNvSpPr txBox="1">
            <a:spLocks noGrp="1"/>
          </p:cNvSpPr>
          <p:nvPr>
            <p:ph type="ftr" sz="quarter" idx="11"/>
          </p:nvPr>
        </p:nvSpPr>
        <p:spPr>
          <a:ln/>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pic>
        <p:nvPicPr>
          <p:cNvPr id="14339" name="内容占位符 4" descr="说明: IMG_269"/>
          <p:cNvPicPr>
            <a:picLocks noGrp="1"/>
          </p:cNvPicPr>
          <p:nvPr>
            <p:ph idx="1"/>
          </p:nvPr>
        </p:nvPicPr>
        <p:blipFill>
          <a:blip r:embed="rId1"/>
          <a:srcRect/>
          <a:stretch>
            <a:fillRect/>
          </a:stretch>
        </p:blipFill>
        <p:spPr>
          <a:xfrm>
            <a:off x="684213" y="1628775"/>
            <a:ext cx="6983412" cy="3887788"/>
          </a:xfrm>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页脚占位符 3"/>
          <p:cNvSpPr txBox="1">
            <a:spLocks noGrp="1"/>
          </p:cNvSpPr>
          <p:nvPr>
            <p:ph type="ftr" sz="quarter" idx="11"/>
          </p:nvPr>
        </p:nvSpPr>
        <p:spPr>
          <a:ln/>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pic>
        <p:nvPicPr>
          <p:cNvPr id="15363" name="图片 4"/>
          <p:cNvPicPr>
            <a:picLocks noChangeAspect="1"/>
          </p:cNvPicPr>
          <p:nvPr/>
        </p:nvPicPr>
        <p:blipFill>
          <a:blip r:embed="rId1"/>
          <a:stretch>
            <a:fillRect/>
          </a:stretch>
        </p:blipFill>
        <p:spPr>
          <a:xfrm>
            <a:off x="539750" y="1268413"/>
            <a:ext cx="8064500" cy="5040312"/>
          </a:xfrm>
          <a:prstGeom prst="rect">
            <a:avLst/>
          </a:prstGeom>
          <a:noFill/>
          <a:ln w="9525">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内容占位符 2"/>
          <p:cNvSpPr>
            <a:spLocks noGrp="1"/>
          </p:cNvSpPr>
          <p:nvPr>
            <p:ph idx="1"/>
          </p:nvPr>
        </p:nvSpPr>
        <p:spPr>
          <a:ln/>
        </p:spPr>
        <p:txBody>
          <a:bodyPr vert="horz" wrap="square" lIns="91440" tIns="45720" rIns="91440" bIns="45720" anchor="t" anchorCtr="0"/>
          <a:p>
            <a:pPr>
              <a:lnSpc>
                <a:spcPct val="150000"/>
              </a:lnSpc>
            </a:pP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）负荷图</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负荷图是一种修改了的</a:t>
            </a:r>
            <a:r>
              <a:rPr lang="en-US" altLang="zh-CN" sz="2000" dirty="0">
                <a:latin typeface="宋体" panose="02010600030101010101" pitchFamily="2" charset="-122"/>
                <a:ea typeface="宋体" panose="02010600030101010101" pitchFamily="2" charset="-122"/>
                <a:hlinkClick r:id="rId1"/>
              </a:rPr>
              <a:t>甘特图</a:t>
            </a:r>
            <a:r>
              <a:rPr lang="en-US" altLang="zh-CN" sz="2000" dirty="0">
                <a:latin typeface="宋体" panose="02010600030101010101" pitchFamily="2" charset="-122"/>
                <a:ea typeface="宋体" panose="02010600030101010101" pitchFamily="2" charset="-122"/>
              </a:rPr>
              <a:t>(gantt chart)</a:t>
            </a:r>
            <a:r>
              <a:rPr lang="zh-CN" altLang="zh-CN" sz="2000" dirty="0">
                <a:latin typeface="宋体" panose="02010600030101010101" pitchFamily="2" charset="-122"/>
                <a:ea typeface="宋体" panose="02010600030101010101" pitchFamily="2" charset="-122"/>
              </a:rPr>
              <a:t>，它不是在纵轴上列出活动，而是列出整个部门或某些特定的资源。</a:t>
            </a:r>
            <a:endParaRPr lang="zh-CN" altLang="en-US" sz="2000" dirty="0">
              <a:latin typeface="宋体" panose="02010600030101010101" pitchFamily="2" charset="-122"/>
              <a:ea typeface="宋体" panose="02010600030101010101" pitchFamily="2" charset="-122"/>
            </a:endParaRPr>
          </a:p>
        </p:txBody>
      </p:sp>
      <p:sp>
        <p:nvSpPr>
          <p:cNvPr id="16387" name="页脚占位符 3"/>
          <p:cNvSpPr txBox="1">
            <a:spLocks noGrp="1"/>
          </p:cNvSpPr>
          <p:nvPr>
            <p:ph type="ftr" sz="quarter" idx="11"/>
          </p:nvPr>
        </p:nvSpPr>
        <p:spPr>
          <a:ln/>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pic>
        <p:nvPicPr>
          <p:cNvPr id="16388" name="图片 4" descr="说明: IMG_256"/>
          <p:cNvPicPr>
            <a:picLocks noChangeAspect="1"/>
          </p:cNvPicPr>
          <p:nvPr/>
        </p:nvPicPr>
        <p:blipFill>
          <a:blip r:embed="rId2"/>
          <a:stretch>
            <a:fillRect/>
          </a:stretch>
        </p:blipFill>
        <p:spPr>
          <a:xfrm>
            <a:off x="1692275" y="3357563"/>
            <a:ext cx="5327650" cy="2735262"/>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内容占位符 2"/>
          <p:cNvSpPr>
            <a:spLocks noGrp="1"/>
          </p:cNvSpPr>
          <p:nvPr>
            <p:ph idx="1"/>
          </p:nvPr>
        </p:nvSpPr>
        <p:spPr>
          <a:ln/>
        </p:spPr>
        <p:txBody>
          <a:bodyPr vert="horz" wrap="square" lIns="91440" tIns="45720" rIns="91440" bIns="45720" anchor="t" anchorCtr="0"/>
          <a:p>
            <a:pPr>
              <a:lnSpc>
                <a:spcPct val="150000"/>
              </a:lnSpc>
            </a:pP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、从计划的重要性程度上来看，分为战略计划、常规计划和作业计划</a:t>
            </a:r>
            <a:endParaRPr lang="en-US"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4</a:t>
            </a:r>
            <a:r>
              <a:rPr lang="zh-CN" altLang="zh-CN" sz="2000" dirty="0">
                <a:latin typeface="宋体" panose="02010600030101010101" pitchFamily="2" charset="-122"/>
                <a:ea typeface="宋体" panose="02010600030101010101" pitchFamily="2" charset="-122"/>
              </a:rPr>
              <a:t>、按计划的时限划分，计划可分为长期工作计划、中期工作计划和短期工作计划或者年度工作计划、季度工作计划、月工作计划和周工作计划</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5</a:t>
            </a:r>
            <a:r>
              <a:rPr lang="zh-CN" altLang="zh-CN" sz="2000" dirty="0">
                <a:latin typeface="宋体" panose="02010600030101010101" pitchFamily="2" charset="-122"/>
                <a:ea typeface="宋体" panose="02010600030101010101" pitchFamily="2" charset="-122"/>
              </a:rPr>
              <a:t>、根据计划内容的明确性指标，可以将计划分为具体性计划和指导性计划</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6</a:t>
            </a:r>
            <a:r>
              <a:rPr lang="zh-CN" altLang="zh-CN" sz="2000" dirty="0">
                <a:latin typeface="宋体" panose="02010600030101010101" pitchFamily="2" charset="-122"/>
                <a:ea typeface="宋体" panose="02010600030101010101" pitchFamily="2" charset="-122"/>
              </a:rPr>
              <a:t>、按计划的任务不同，分为一般工作计划和专项任务计划</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17411" name="页脚占位符 3"/>
          <p:cNvSpPr txBox="1">
            <a:spLocks noGrp="1"/>
          </p:cNvSpPr>
          <p:nvPr>
            <p:ph type="ftr" sz="quarter" idx="11"/>
          </p:nvPr>
        </p:nvSpPr>
        <p:spPr>
          <a:ln/>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内容占位符 2"/>
          <p:cNvSpPr>
            <a:spLocks noGrp="1"/>
          </p:cNvSpPr>
          <p:nvPr>
            <p:ph idx="1"/>
          </p:nvPr>
        </p:nvSpPr>
        <p:spPr>
          <a:ln/>
        </p:spPr>
        <p:txBody>
          <a:bodyPr vert="horz" wrap="square" lIns="91440" tIns="45720" rIns="91440" bIns="45720" anchor="t" anchorCtr="0"/>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（五）计划的特性</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、计划的目的性</a:t>
            </a:r>
            <a:endParaRPr lang="en-US"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、计划的多样性</a:t>
            </a:r>
            <a:endParaRPr lang="en-US"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、计划的普遍性</a:t>
            </a:r>
            <a:endParaRPr lang="en-US"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4</a:t>
            </a:r>
            <a:r>
              <a:rPr lang="zh-CN" altLang="zh-CN" sz="2000" dirty="0">
                <a:latin typeface="宋体" panose="02010600030101010101" pitchFamily="2" charset="-122"/>
                <a:ea typeface="宋体" panose="02010600030101010101" pitchFamily="2" charset="-122"/>
              </a:rPr>
              <a:t>、计划的手段性　　</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5</a:t>
            </a:r>
            <a:r>
              <a:rPr lang="zh-CN" altLang="zh-CN" sz="2000" dirty="0">
                <a:latin typeface="宋体" panose="02010600030101010101" pitchFamily="2" charset="-122"/>
                <a:ea typeface="宋体" panose="02010600030101010101" pitchFamily="2" charset="-122"/>
              </a:rPr>
              <a:t>、计划的可执行性</a:t>
            </a:r>
            <a:endParaRPr lang="en-US"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6</a:t>
            </a:r>
            <a:r>
              <a:rPr lang="zh-CN" altLang="zh-CN" sz="2000" dirty="0">
                <a:latin typeface="宋体" panose="02010600030101010101" pitchFamily="2" charset="-122"/>
                <a:ea typeface="宋体" panose="02010600030101010101" pitchFamily="2" charset="-122"/>
              </a:rPr>
              <a:t>、计划的过程性</a:t>
            </a:r>
            <a:endParaRPr lang="en-US"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7</a:t>
            </a:r>
            <a:r>
              <a:rPr lang="zh-CN" altLang="zh-CN" sz="2000" dirty="0">
                <a:latin typeface="宋体" panose="02010600030101010101" pitchFamily="2" charset="-122"/>
                <a:ea typeface="宋体" panose="02010600030101010101" pitchFamily="2" charset="-122"/>
              </a:rPr>
              <a:t>、计划的灵活性</a:t>
            </a:r>
            <a:endParaRPr lang="en-US"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8</a:t>
            </a:r>
            <a:r>
              <a:rPr lang="zh-CN" altLang="zh-CN" sz="2000" dirty="0">
                <a:latin typeface="宋体" panose="02010600030101010101" pitchFamily="2" charset="-122"/>
                <a:ea typeface="宋体" panose="02010600030101010101" pitchFamily="2" charset="-122"/>
              </a:rPr>
              <a:t>、计划的期限性 </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18435" name="页脚占位符 3"/>
          <p:cNvSpPr txBox="1">
            <a:spLocks noGrp="1"/>
          </p:cNvSpPr>
          <p:nvPr>
            <p:ph type="ftr" sz="quarter" idx="11"/>
          </p:nvPr>
        </p:nvSpPr>
        <p:spPr>
          <a:ln/>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68313" y="1219200"/>
            <a:ext cx="8351837" cy="5162550"/>
          </a:xfrm>
          <a:ln/>
        </p:spPr>
        <p:txBody>
          <a:bodyPr vert="horz" wrap="square" lIns="91440" tIns="45720" rIns="91440" bIns="45720" anchor="t" anchorCtr="0"/>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二、动词意义上的计划——计划工作</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（一）计划工作的概念</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计划工作（</a:t>
            </a:r>
            <a:r>
              <a:rPr lang="en-US" altLang="zh-CN" sz="2000" dirty="0">
                <a:latin typeface="宋体" panose="02010600030101010101" pitchFamily="2" charset="-122"/>
                <a:ea typeface="宋体" panose="02010600030101010101" pitchFamily="2" charset="-122"/>
              </a:rPr>
              <a:t>(Plan  Work)</a:t>
            </a:r>
            <a:r>
              <a:rPr lang="zh-CN" altLang="zh-CN" sz="2000" dirty="0">
                <a:latin typeface="宋体" panose="02010600030101010101" pitchFamily="2" charset="-122"/>
                <a:ea typeface="宋体" panose="02010600030101010101" pitchFamily="2" charset="-122"/>
              </a:rPr>
              <a:t>）即是动词意义上的计划，有广义和狭义之分，广义的计划工作是指制定计划、执行计划和检查计划三个阶段的工作过程。狭义的计划工作是指制定计划，即根据组织内外部的实际情况，权衡客观的需要和主观的可能，通过科学的调查预测，提出在未来一定时期内组织所需达到的具体目标以及实现目标的方法或途径。简单来说，是组织指为了实现决策所确定的</a:t>
            </a:r>
            <a:r>
              <a:rPr lang="en-US" altLang="zh-CN" sz="2000" dirty="0">
                <a:latin typeface="宋体" panose="02010600030101010101" pitchFamily="2" charset="-122"/>
                <a:ea typeface="宋体" panose="02010600030101010101" pitchFamily="2" charset="-122"/>
                <a:hlinkClick r:id="rId1"/>
              </a:rPr>
              <a:t>目标</a:t>
            </a:r>
            <a:r>
              <a:rPr lang="zh-CN" altLang="zh-CN" sz="2000" dirty="0">
                <a:latin typeface="宋体" panose="02010600030101010101" pitchFamily="2" charset="-122"/>
                <a:ea typeface="宋体" panose="02010600030101010101" pitchFamily="2" charset="-122"/>
              </a:rPr>
              <a:t>，预先进行的行动安排。即打算做什么、准备怎么做的意思。</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19459" name="页脚占位符 3"/>
          <p:cNvSpPr txBox="1">
            <a:spLocks noGrp="1"/>
          </p:cNvSpPr>
          <p:nvPr>
            <p:ph type="ftr" sz="quarter" idx="11"/>
          </p:nvPr>
        </p:nvSpPr>
        <p:spPr>
          <a:ln/>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charRg st="28" end="23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内容占位符 2"/>
          <p:cNvSpPr>
            <a:spLocks noGrp="1"/>
          </p:cNvSpPr>
          <p:nvPr>
            <p:ph idx="1"/>
          </p:nvPr>
        </p:nvSpPr>
        <p:spPr>
          <a:ln/>
        </p:spPr>
        <p:txBody>
          <a:bodyPr vert="horz" wrap="square" lIns="91440" tIns="45720" rIns="91440" bIns="45720" anchor="t" anchorCtr="0"/>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（二）计划工作的特性</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、计划的目的性</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、计划的普遍性</a:t>
            </a:r>
            <a:br>
              <a:rPr lang="en-US" altLang="zh-CN" sz="2000" dirty="0">
                <a:latin typeface="宋体" panose="02010600030101010101" pitchFamily="2" charset="-122"/>
                <a:ea typeface="宋体" panose="02010600030101010101" pitchFamily="2" charset="-122"/>
              </a:rPr>
            </a:b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、计划的首位性</a:t>
            </a:r>
            <a:br>
              <a:rPr lang="en-US" altLang="zh-CN" sz="2000" dirty="0">
                <a:latin typeface="宋体" panose="02010600030101010101" pitchFamily="2" charset="-122"/>
                <a:ea typeface="宋体" panose="02010600030101010101" pitchFamily="2" charset="-122"/>
              </a:rPr>
            </a:br>
            <a:r>
              <a:rPr lang="en-US" altLang="zh-CN" sz="2000" dirty="0">
                <a:latin typeface="宋体" panose="02010600030101010101" pitchFamily="2" charset="-122"/>
                <a:ea typeface="宋体" panose="02010600030101010101" pitchFamily="2" charset="-122"/>
              </a:rPr>
              <a:t>4</a:t>
            </a:r>
            <a:r>
              <a:rPr lang="zh-CN" altLang="zh-CN" sz="2000" dirty="0">
                <a:latin typeface="宋体" panose="02010600030101010101" pitchFamily="2" charset="-122"/>
                <a:ea typeface="宋体" panose="02010600030101010101" pitchFamily="2" charset="-122"/>
              </a:rPr>
              <a:t>、计划的效率性</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5</a:t>
            </a:r>
            <a:r>
              <a:rPr lang="zh-CN" altLang="zh-CN" sz="2000" dirty="0">
                <a:latin typeface="宋体" panose="02010600030101010101" pitchFamily="2" charset="-122"/>
                <a:ea typeface="宋体" panose="02010600030101010101" pitchFamily="2" charset="-122"/>
              </a:rPr>
              <a:t>、计划的创造性</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20483" name="页脚占位符 3"/>
          <p:cNvSpPr txBox="1">
            <a:spLocks noGrp="1"/>
          </p:cNvSpPr>
          <p:nvPr>
            <p:ph type="ftr" sz="quarter" idx="11"/>
          </p:nvPr>
        </p:nvSpPr>
        <p:spPr>
          <a:ln/>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内容占位符 2"/>
          <p:cNvSpPr>
            <a:spLocks noGrp="1"/>
          </p:cNvSpPr>
          <p:nvPr>
            <p:ph idx="1"/>
          </p:nvPr>
        </p:nvSpPr>
        <p:spPr>
          <a:xfrm>
            <a:off x="395288" y="1196975"/>
            <a:ext cx="8291512" cy="5127625"/>
          </a:xfrm>
          <a:ln/>
        </p:spPr>
        <p:txBody>
          <a:bodyPr vert="horz" wrap="square" lIns="91440" tIns="45720" rIns="91440" bIns="45720" anchor="t" anchorCtr="0"/>
          <a:p>
            <a:pPr>
              <a:lnSpc>
                <a:spcPct val="150000"/>
              </a:lnSpc>
            </a:pPr>
            <a:r>
              <a:rPr lang="zh-CN" altLang="zh-CN" sz="2400" dirty="0">
                <a:solidFill>
                  <a:srgbClr val="FF0000"/>
                </a:solidFill>
                <a:latin typeface="宋体" panose="02010600030101010101" pitchFamily="2" charset="-122"/>
                <a:ea typeface="宋体" panose="02010600030101010101" pitchFamily="2" charset="-122"/>
              </a:rPr>
              <a:t>（三）计划工作的作用</a:t>
            </a:r>
            <a:endParaRPr lang="zh-CN" altLang="zh-CN" sz="240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1</a:t>
            </a:r>
            <a:r>
              <a:rPr lang="zh-CN" altLang="zh-CN" sz="2400" dirty="0">
                <a:latin typeface="宋体" panose="02010600030101010101" pitchFamily="2" charset="-122"/>
                <a:ea typeface="宋体" panose="02010600030101010101" pitchFamily="2" charset="-122"/>
              </a:rPr>
              <a:t>、计划工作是整个管理活动的首要职能</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2</a:t>
            </a:r>
            <a:r>
              <a:rPr lang="zh-CN" altLang="zh-CN" sz="2400" dirty="0">
                <a:latin typeface="宋体" panose="02010600030101010101" pitchFamily="2" charset="-122"/>
                <a:ea typeface="宋体" panose="02010600030101010101" pitchFamily="2" charset="-122"/>
              </a:rPr>
              <a:t>、计划工作是实现组织目标的根本保证</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3</a:t>
            </a:r>
            <a:r>
              <a:rPr lang="zh-CN" altLang="zh-CN" sz="2400" dirty="0">
                <a:latin typeface="宋体" panose="02010600030101010101" pitchFamily="2" charset="-122"/>
                <a:ea typeface="宋体" panose="02010600030101010101" pitchFamily="2" charset="-122"/>
              </a:rPr>
              <a:t>、消除不确定性及变化给组织所带来的不良影响</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4</a:t>
            </a:r>
            <a:r>
              <a:rPr lang="zh-CN" altLang="zh-CN" sz="2400" dirty="0">
                <a:latin typeface="宋体" panose="02010600030101010101" pitchFamily="2" charset="-122"/>
                <a:ea typeface="宋体" panose="02010600030101010101" pitchFamily="2" charset="-122"/>
              </a:rPr>
              <a:t>、计划工作有利于提高组织运行效率和工作效率</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5</a:t>
            </a:r>
            <a:r>
              <a:rPr lang="zh-CN" altLang="zh-CN" sz="2400" dirty="0">
                <a:latin typeface="宋体" panose="02010600030101010101" pitchFamily="2" charset="-122"/>
                <a:ea typeface="宋体" panose="02010600030101010101" pitchFamily="2" charset="-122"/>
              </a:rPr>
              <a:t>、计划工作是控制活动的依据</a:t>
            </a:r>
            <a:br>
              <a:rPr lang="en-US" altLang="zh-CN" sz="2400" dirty="0">
                <a:latin typeface="宋体" panose="02010600030101010101" pitchFamily="2" charset="-122"/>
                <a:ea typeface="宋体" panose="02010600030101010101" pitchFamily="2" charset="-122"/>
              </a:rPr>
            </a:br>
            <a:endParaRPr lang="zh-CN" altLang="en-US" sz="2400" dirty="0">
              <a:latin typeface="宋体" panose="02010600030101010101" pitchFamily="2" charset="-122"/>
              <a:ea typeface="宋体" panose="02010600030101010101" pitchFamily="2" charset="-122"/>
            </a:endParaRPr>
          </a:p>
        </p:txBody>
      </p:sp>
      <p:sp>
        <p:nvSpPr>
          <p:cNvPr id="21507" name="页脚占位符 3"/>
          <p:cNvSpPr txBox="1">
            <a:spLocks noGrp="1"/>
          </p:cNvSpPr>
          <p:nvPr>
            <p:ph type="ftr" sz="quarter" idx="11"/>
          </p:nvPr>
        </p:nvSpPr>
        <p:spPr>
          <a:ln/>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页脚占位符 4"/>
          <p:cNvSpPr txBox="1">
            <a:spLocks noGrp="1"/>
          </p:cNvSpPr>
          <p:nvPr>
            <p:ph type="ftr" sz="quarter" idx="11"/>
          </p:nvPr>
        </p:nvSpPr>
        <p:spPr>
          <a:ln/>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
        <p:nvSpPr>
          <p:cNvPr id="4099" name="Text Box 3"/>
          <p:cNvSpPr txBox="1"/>
          <p:nvPr/>
        </p:nvSpPr>
        <p:spPr>
          <a:xfrm>
            <a:off x="1660525" y="722313"/>
            <a:ext cx="184150" cy="366712"/>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lgn="l" rtl="0" eaLnBrk="0" fontAlgn="base" hangingPunct="0">
              <a:spcBef>
                <a:spcPct val="20000"/>
              </a:spcBef>
              <a:spcAft>
                <a:spcPct val="0"/>
              </a:spcAft>
              <a:buClr>
                <a:schemeClr val="tx1"/>
              </a:buClr>
              <a:buChar char="•"/>
              <a:defRPr sz="2200">
                <a:solidFill>
                  <a:schemeClr val="tx1"/>
                </a:solidFill>
                <a:latin typeface="Arial" panose="020B0604020202020204" pitchFamily="34" charset="0"/>
              </a:defRPr>
            </a:lvl3pPr>
            <a:lvl4pPr marL="1600200" indent="-228600" algn="l" rtl="0" eaLnBrk="0" fontAlgn="base" hangingPunct="0">
              <a:spcBef>
                <a:spcPct val="20000"/>
              </a:spcBef>
              <a:spcAft>
                <a:spcPct val="0"/>
              </a:spcAft>
              <a:buChar char="–"/>
              <a:defRPr sz="2000">
                <a:solidFill>
                  <a:schemeClr val="tx1"/>
                </a:solidFill>
                <a:latin typeface="Arial" panose="020B0604020202020204" pitchFamily="34" charset="0"/>
              </a:defRPr>
            </a:lvl4pPr>
            <a:lvl5pPr marL="2057400" indent="-228600" algn="l" rtl="0" eaLnBrk="0" fontAlgn="base" hangingPunct="0">
              <a:spcBef>
                <a:spcPct val="20000"/>
              </a:spcBef>
              <a:spcAft>
                <a:spcPct val="0"/>
              </a:spcAft>
              <a:buChar char="»"/>
              <a:defRPr sz="2000">
                <a:solidFill>
                  <a:schemeClr val="tx1"/>
                </a:solidFill>
                <a:latin typeface="Arial" panose="020B0604020202020204" pitchFamily="34" charset="0"/>
              </a:defRPr>
            </a:lvl5pPr>
          </a:lstStyle>
          <a:p>
            <a:pPr marL="0" lvl="0" indent="0" eaLnBrk="1" hangingPunct="1">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 name="文本框 1"/>
          <p:cNvSpPr txBox="1"/>
          <p:nvPr/>
        </p:nvSpPr>
        <p:spPr>
          <a:xfrm>
            <a:off x="250825" y="1274763"/>
            <a:ext cx="8642350" cy="390207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lgn="l" rtl="0" eaLnBrk="0" fontAlgn="base" hangingPunct="0">
              <a:spcBef>
                <a:spcPct val="20000"/>
              </a:spcBef>
              <a:spcAft>
                <a:spcPct val="0"/>
              </a:spcAft>
              <a:buClr>
                <a:schemeClr val="tx1"/>
              </a:buClr>
              <a:buChar char="•"/>
              <a:defRPr sz="2200">
                <a:solidFill>
                  <a:schemeClr val="tx1"/>
                </a:solidFill>
                <a:latin typeface="Arial" panose="020B0604020202020204" pitchFamily="34" charset="0"/>
              </a:defRPr>
            </a:lvl3pPr>
            <a:lvl4pPr marL="1600200" indent="-228600" algn="l" rtl="0" eaLnBrk="0" fontAlgn="base" hangingPunct="0">
              <a:spcBef>
                <a:spcPct val="20000"/>
              </a:spcBef>
              <a:spcAft>
                <a:spcPct val="0"/>
              </a:spcAft>
              <a:buChar char="–"/>
              <a:defRPr sz="2000">
                <a:solidFill>
                  <a:schemeClr val="tx1"/>
                </a:solidFill>
                <a:latin typeface="Arial" panose="020B0604020202020204" pitchFamily="34" charset="0"/>
              </a:defRPr>
            </a:lvl4pPr>
            <a:lvl5pPr marL="2057400" indent="-228600" algn="l" rtl="0" eaLnBrk="0" fontAlgn="base" hangingPunct="0">
              <a:spcBef>
                <a:spcPct val="20000"/>
              </a:spcBef>
              <a:spcAft>
                <a:spcPct val="0"/>
              </a:spcAft>
              <a:buChar char="»"/>
              <a:defRPr sz="2000">
                <a:solidFill>
                  <a:schemeClr val="tx1"/>
                </a:solidFill>
                <a:latin typeface="Arial" panose="020B0604020202020204" pitchFamily="34" charset="0"/>
              </a:defRPr>
            </a:lvl5pPr>
          </a:lstStyle>
          <a:p>
            <a:pPr marL="0" lvl="0" indent="0">
              <a:lnSpc>
                <a:spcPct val="150000"/>
              </a:lnSpc>
              <a:spcBef>
                <a:spcPct val="0"/>
              </a:spcBef>
              <a:buClrTx/>
              <a:buFontTx/>
              <a:buNone/>
            </a:pPr>
            <a:r>
              <a:rPr lang="en-US" altLang="zh-CN" sz="2400" b="0" dirty="0">
                <a:latin typeface="Arial" panose="020B0604020202020204" pitchFamily="34" charset="0"/>
                <a:ea typeface="宋体" panose="02010600030101010101" pitchFamily="2" charset="-122"/>
              </a:rPr>
              <a:t>     </a:t>
            </a:r>
            <a:r>
              <a:rPr lang="zh-CN" altLang="zh-CN" sz="2400" b="0" dirty="0">
                <a:latin typeface="Arial" panose="020B0604020202020204" pitchFamily="34" charset="0"/>
                <a:ea typeface="宋体" panose="02010600030101010101" pitchFamily="2" charset="-122"/>
              </a:rPr>
              <a:t>工作计划在行政管理活动过程中是一种使用范围很广的重要公文。机关、团体、企事业单位的各级机构，对一定时期的工作预先作出安排和打算时，都要制定工作计划，用到“工作计划”这种公文。包括</a:t>
            </a:r>
            <a:r>
              <a:rPr lang="zh-CN" altLang="zh-CN" sz="2400" b="0" dirty="0">
                <a:solidFill>
                  <a:srgbClr val="FF0000"/>
                </a:solidFill>
                <a:latin typeface="Arial" panose="020B0604020202020204" pitchFamily="34" charset="0"/>
                <a:ea typeface="宋体" panose="02010600030101010101" pitchFamily="2" charset="-122"/>
              </a:rPr>
              <a:t>规划、计划、要点</a:t>
            </a:r>
            <a:r>
              <a:rPr lang="zh-CN" altLang="zh-CN" sz="2400" b="0" dirty="0">
                <a:latin typeface="Arial" panose="020B0604020202020204" pitchFamily="34" charset="0"/>
                <a:ea typeface="宋体" panose="02010600030101010101" pitchFamily="2" charset="-122"/>
              </a:rPr>
              <a:t>等。</a:t>
            </a:r>
            <a:endParaRPr lang="en-US" altLang="zh-CN" sz="2400" b="0" dirty="0">
              <a:latin typeface="Arial" panose="020B0604020202020204" pitchFamily="34" charset="0"/>
              <a:ea typeface="宋体" panose="02010600030101010101" pitchFamily="2" charset="-122"/>
            </a:endParaRPr>
          </a:p>
          <a:p>
            <a:pPr marL="0" lvl="0" indent="0">
              <a:lnSpc>
                <a:spcPct val="150000"/>
              </a:lnSpc>
              <a:spcBef>
                <a:spcPct val="0"/>
              </a:spcBef>
              <a:buClrTx/>
              <a:buFontTx/>
              <a:buNone/>
            </a:pPr>
            <a:r>
              <a:rPr lang="zh-CN" altLang="zh-CN" sz="2400" b="0" dirty="0">
                <a:latin typeface="Arial" panose="020B0604020202020204" pitchFamily="34" charset="0"/>
                <a:ea typeface="宋体" panose="02010600030101010101" pitchFamily="2" charset="-122"/>
              </a:rPr>
              <a:t>如</a:t>
            </a:r>
            <a:r>
              <a:rPr lang="en-US" altLang="zh-CN" sz="2400" b="0" dirty="0">
                <a:latin typeface="Arial" panose="020B0604020202020204" pitchFamily="34" charset="0"/>
                <a:ea typeface="宋体" panose="02010600030101010101" pitchFamily="2" charset="-122"/>
              </a:rPr>
              <a:t>***</a:t>
            </a:r>
            <a:r>
              <a:rPr lang="zh-CN" altLang="zh-CN" sz="2400" b="0" dirty="0">
                <a:latin typeface="Arial" panose="020B0604020202020204" pitchFamily="34" charset="0"/>
                <a:ea typeface="宋体" panose="02010600030101010101" pitchFamily="2" charset="-122"/>
              </a:rPr>
              <a:t>“十四五”发展规划，</a:t>
            </a:r>
            <a:r>
              <a:rPr lang="en-US" altLang="zh-CN" sz="2400" b="0" dirty="0">
                <a:latin typeface="Arial" panose="020B0604020202020204" pitchFamily="34" charset="0"/>
                <a:ea typeface="宋体" panose="02010600030101010101" pitchFamily="2" charset="-122"/>
              </a:rPr>
              <a:t>2020</a:t>
            </a:r>
            <a:r>
              <a:rPr lang="zh-CN" altLang="zh-CN" sz="2400" b="0" dirty="0">
                <a:latin typeface="Arial" panose="020B0604020202020204" pitchFamily="34" charset="0"/>
                <a:ea typeface="宋体" panose="02010600030101010101" pitchFamily="2" charset="-122"/>
              </a:rPr>
              <a:t>年度</a:t>
            </a:r>
            <a:r>
              <a:rPr lang="en-US" altLang="zh-CN" sz="2400" b="0" dirty="0">
                <a:latin typeface="Arial" panose="020B0604020202020204" pitchFamily="34" charset="0"/>
                <a:ea typeface="宋体" panose="02010600030101010101" pitchFamily="2" charset="-122"/>
              </a:rPr>
              <a:t>***</a:t>
            </a:r>
            <a:r>
              <a:rPr lang="zh-CN" altLang="zh-CN" sz="2400" b="0" dirty="0">
                <a:latin typeface="Arial" panose="020B0604020202020204" pitchFamily="34" charset="0"/>
                <a:ea typeface="宋体" panose="02010600030101010101" pitchFamily="2" charset="-122"/>
              </a:rPr>
              <a:t>工作计划，</a:t>
            </a:r>
            <a:r>
              <a:rPr lang="en-US" altLang="zh-CN" sz="2400" b="0" dirty="0">
                <a:latin typeface="Arial" panose="020B0604020202020204" pitchFamily="34" charset="0"/>
                <a:ea typeface="宋体" panose="02010600030101010101" pitchFamily="2" charset="-122"/>
              </a:rPr>
              <a:t>***</a:t>
            </a:r>
            <a:r>
              <a:rPr lang="zh-CN" altLang="zh-CN" sz="2400" b="0" dirty="0">
                <a:latin typeface="Arial" panose="020B0604020202020204" pitchFamily="34" charset="0"/>
                <a:ea typeface="宋体" panose="02010600030101010101" pitchFamily="2" charset="-122"/>
              </a:rPr>
              <a:t>教育局</a:t>
            </a:r>
            <a:r>
              <a:rPr lang="en-US" altLang="zh-CN" sz="2400" b="0" dirty="0">
                <a:latin typeface="Arial" panose="020B0604020202020204" pitchFamily="34" charset="0"/>
                <a:ea typeface="宋体" panose="02010600030101010101" pitchFamily="2" charset="-122"/>
              </a:rPr>
              <a:t>2020</a:t>
            </a:r>
            <a:r>
              <a:rPr lang="zh-CN" altLang="zh-CN" sz="2400" b="0" dirty="0">
                <a:latin typeface="Arial" panose="020B0604020202020204" pitchFamily="34" charset="0"/>
                <a:ea typeface="宋体" panose="02010600030101010101" pitchFamily="2" charset="-122"/>
              </a:rPr>
              <a:t>年度工作要点等。</a:t>
            </a:r>
            <a:endParaRPr lang="zh-CN" altLang="zh-CN" sz="2400" b="0" dirty="0">
              <a:latin typeface="Arial" panose="020B0604020202020204" pitchFamily="34" charset="0"/>
              <a:ea typeface="宋体" panose="02010600030101010101" pitchFamily="2" charset="-122"/>
            </a:endParaRPr>
          </a:p>
          <a:p>
            <a:pPr marL="0" lvl="0" indent="0">
              <a:lnSpc>
                <a:spcPct val="150000"/>
              </a:lnSpc>
              <a:spcBef>
                <a:spcPct val="0"/>
              </a:spcBef>
              <a:buClrTx/>
              <a:buFontTx/>
              <a:buNone/>
            </a:pPr>
            <a:endParaRPr lang="zh-CN" altLang="en-US" sz="2400" b="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charRg st="0" end="10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charRg st="105" end="15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内容占位符 2"/>
          <p:cNvSpPr>
            <a:spLocks noGrp="1"/>
          </p:cNvSpPr>
          <p:nvPr>
            <p:ph idx="1"/>
          </p:nvPr>
        </p:nvSpPr>
        <p:spPr>
          <a:xfrm>
            <a:off x="665163" y="876300"/>
            <a:ext cx="8229600" cy="5105400"/>
          </a:xfrm>
          <a:ln/>
        </p:spPr>
        <p:txBody>
          <a:bodyPr vert="horz" wrap="square" lIns="91440" tIns="45720" rIns="91440" bIns="45720" anchor="t" anchorCtr="0"/>
          <a:p>
            <a:pPr>
              <a:lnSpc>
                <a:spcPct val="150000"/>
              </a:lnSpc>
            </a:pPr>
            <a:r>
              <a:rPr lang="zh-CN" altLang="zh-CN" sz="2400" dirty="0">
                <a:solidFill>
                  <a:srgbClr val="FF0000"/>
                </a:solidFill>
                <a:latin typeface="宋体" panose="02010600030101010101" pitchFamily="2" charset="-122"/>
                <a:ea typeface="宋体" panose="02010600030101010101" pitchFamily="2" charset="-122"/>
              </a:rPr>
              <a:t>（四）计划工作原理</a:t>
            </a:r>
            <a:endParaRPr lang="zh-CN" altLang="zh-CN" sz="240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1</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hlinkClick r:id="rId1"/>
              </a:rPr>
              <a:t>限定因素原理</a:t>
            </a:r>
            <a:endParaRPr lang="zh-CN" altLang="zh-CN" sz="2400" dirty="0">
              <a:latin typeface="宋体" panose="02010600030101010101" pitchFamily="2" charset="-122"/>
              <a:ea typeface="宋体" panose="02010600030101010101" pitchFamily="2" charset="-122"/>
            </a:endParaRPr>
          </a:p>
          <a:p>
            <a:pPr>
              <a:lnSpc>
                <a:spcPct val="150000"/>
              </a:lnSpc>
            </a:pPr>
            <a:r>
              <a:rPr lang="zh-CN" altLang="zh-CN" sz="2400" dirty="0">
                <a:latin typeface="宋体" panose="02010600030101010101" pitchFamily="2" charset="-122"/>
                <a:ea typeface="宋体" panose="02010600030101010101" pitchFamily="2" charset="-122"/>
              </a:rPr>
              <a:t>限定因素原理，亦称短板原理。</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2</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hlinkClick r:id="rId2"/>
              </a:rPr>
              <a:t>许诺原理</a:t>
            </a:r>
            <a:endParaRPr lang="zh-CN" altLang="zh-CN" sz="2400" dirty="0">
              <a:latin typeface="宋体" panose="02010600030101010101" pitchFamily="2" charset="-122"/>
              <a:ea typeface="宋体" panose="02010600030101010101" pitchFamily="2" charset="-122"/>
            </a:endParaRPr>
          </a:p>
          <a:p>
            <a:pPr>
              <a:lnSpc>
                <a:spcPct val="150000"/>
              </a:lnSpc>
            </a:pPr>
            <a:r>
              <a:rPr lang="zh-CN" altLang="zh-CN" sz="2400" dirty="0">
                <a:latin typeface="宋体" panose="02010600030101010101" pitchFamily="2" charset="-122"/>
                <a:ea typeface="宋体" panose="02010600030101010101" pitchFamily="2" charset="-122"/>
              </a:rPr>
              <a:t>亦即任务原理或期限原理</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3</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hlinkClick r:id="rId3"/>
              </a:rPr>
              <a:t>灵活性原理</a:t>
            </a:r>
            <a:endParaRPr lang="zh-CN" altLang="zh-CN" sz="2400" dirty="0">
              <a:latin typeface="宋体" panose="02010600030101010101" pitchFamily="2" charset="-122"/>
              <a:ea typeface="宋体" panose="02010600030101010101" pitchFamily="2" charset="-122"/>
            </a:endParaRPr>
          </a:p>
          <a:p>
            <a:pPr>
              <a:lnSpc>
                <a:spcPct val="150000"/>
              </a:lnSpc>
            </a:pPr>
            <a:r>
              <a:rPr lang="zh-CN" altLang="zh-CN" sz="2400" dirty="0">
                <a:latin typeface="宋体" panose="02010600030101010101" pitchFamily="2" charset="-122"/>
                <a:ea typeface="宋体" panose="02010600030101010101" pitchFamily="2" charset="-122"/>
              </a:rPr>
              <a:t>灵活性原理即留有余地原理。</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 4.</a:t>
            </a:r>
            <a:r>
              <a:rPr lang="en-US" altLang="zh-CN" sz="2400" dirty="0">
                <a:latin typeface="宋体" panose="02010600030101010101" pitchFamily="2" charset="-122"/>
                <a:ea typeface="宋体" panose="02010600030101010101" pitchFamily="2" charset="-122"/>
                <a:hlinkClick r:id="rId4"/>
              </a:rPr>
              <a:t>改变航道原理</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hlinkClick r:id="rId4"/>
              </a:rPr>
              <a:t>改变航道原理</a:t>
            </a:r>
            <a:r>
              <a:rPr lang="zh-CN" altLang="zh-CN" sz="2400" dirty="0">
                <a:latin typeface="宋体" panose="02010600030101010101" pitchFamily="2" charset="-122"/>
                <a:ea typeface="宋体" panose="02010600030101010101" pitchFamily="2" charset="-122"/>
              </a:rPr>
              <a:t>，亦称导向变化原理。</a:t>
            </a:r>
            <a:endParaRPr lang="zh-CN" altLang="zh-CN" sz="2400" dirty="0">
              <a:latin typeface="宋体" panose="02010600030101010101" pitchFamily="2" charset="-122"/>
              <a:ea typeface="宋体" panose="02010600030101010101" pitchFamily="2" charset="-122"/>
            </a:endParaRPr>
          </a:p>
          <a:p>
            <a:pPr>
              <a:lnSpc>
                <a:spcPct val="150000"/>
              </a:lnSpc>
            </a:pPr>
            <a:endParaRPr lang="zh-CN" altLang="en-US" sz="2400" dirty="0">
              <a:latin typeface="宋体" panose="02010600030101010101" pitchFamily="2" charset="-122"/>
              <a:ea typeface="宋体" panose="02010600030101010101" pitchFamily="2" charset="-122"/>
            </a:endParaRPr>
          </a:p>
        </p:txBody>
      </p:sp>
      <p:sp>
        <p:nvSpPr>
          <p:cNvPr id="22531" name="页脚占位符 3"/>
          <p:cNvSpPr txBox="1">
            <a:spLocks noGrp="1"/>
          </p:cNvSpPr>
          <p:nvPr>
            <p:ph type="ftr" sz="quarter" idx="11"/>
          </p:nvPr>
        </p:nvSpPr>
        <p:spPr>
          <a:ln/>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内容占位符 2"/>
          <p:cNvSpPr>
            <a:spLocks noGrp="1"/>
          </p:cNvSpPr>
          <p:nvPr>
            <p:ph idx="1"/>
          </p:nvPr>
        </p:nvSpPr>
        <p:spPr>
          <a:ln/>
        </p:spPr>
        <p:txBody>
          <a:bodyPr vert="horz" wrap="square" lIns="91440" tIns="45720" rIns="91440" bIns="45720" anchor="t" anchorCtr="0"/>
          <a:p>
            <a:r>
              <a:rPr lang="zh-CN" altLang="zh-CN" sz="2400" dirty="0">
                <a:latin typeface="宋体" panose="02010600030101010101" pitchFamily="2" charset="-122"/>
                <a:ea typeface="宋体" panose="02010600030101010101" pitchFamily="2" charset="-122"/>
              </a:rPr>
              <a:t>（四）计划工作内容</a:t>
            </a:r>
            <a:endParaRPr lang="zh-CN" altLang="zh-CN" sz="2400" dirty="0">
              <a:latin typeface="宋体" panose="02010600030101010101" pitchFamily="2" charset="-122"/>
              <a:ea typeface="宋体" panose="02010600030101010101" pitchFamily="2" charset="-122"/>
            </a:endParaRPr>
          </a:p>
          <a:p>
            <a:r>
              <a:rPr lang="zh-CN" altLang="zh-CN" sz="2400" dirty="0">
                <a:latin typeface="宋体" panose="02010600030101010101" pitchFamily="2" charset="-122"/>
                <a:ea typeface="宋体" panose="02010600030101010101" pitchFamily="2" charset="-122"/>
              </a:rPr>
              <a:t>即通常用</a:t>
            </a:r>
            <a:r>
              <a:rPr lang="en-US" altLang="zh-CN" sz="2400" dirty="0">
                <a:latin typeface="宋体" panose="02010600030101010101" pitchFamily="2" charset="-122"/>
                <a:ea typeface="宋体" panose="02010600030101010101" pitchFamily="2" charset="-122"/>
              </a:rPr>
              <a:t>5W2H</a:t>
            </a:r>
            <a:r>
              <a:rPr lang="zh-CN" altLang="zh-CN" sz="2400" dirty="0">
                <a:latin typeface="宋体" panose="02010600030101010101" pitchFamily="2" charset="-122"/>
                <a:ea typeface="宋体" panose="02010600030101010101" pitchFamily="2" charset="-122"/>
              </a:rPr>
              <a:t>表示：</a:t>
            </a:r>
            <a:endParaRPr lang="zh-CN" altLang="zh-CN" sz="2400" dirty="0">
              <a:latin typeface="宋体" panose="02010600030101010101" pitchFamily="2" charset="-122"/>
              <a:ea typeface="宋体" panose="02010600030101010101" pitchFamily="2" charset="-122"/>
            </a:endParaRPr>
          </a:p>
          <a:p>
            <a:endParaRPr lang="zh-CN" altLang="en-US" sz="2400" dirty="0">
              <a:latin typeface="宋体" panose="02010600030101010101" pitchFamily="2" charset="-122"/>
              <a:ea typeface="宋体" panose="02010600030101010101" pitchFamily="2" charset="-122"/>
            </a:endParaRPr>
          </a:p>
        </p:txBody>
      </p:sp>
      <p:sp>
        <p:nvSpPr>
          <p:cNvPr id="23555" name="页脚占位符 3"/>
          <p:cNvSpPr txBox="1">
            <a:spLocks noGrp="1"/>
          </p:cNvSpPr>
          <p:nvPr>
            <p:ph type="ftr" sz="quarter" idx="11"/>
          </p:nvPr>
        </p:nvSpPr>
        <p:spPr>
          <a:ln/>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pic>
        <p:nvPicPr>
          <p:cNvPr id="23556" name="图片 4"/>
          <p:cNvPicPr>
            <a:picLocks noChangeAspect="1"/>
          </p:cNvPicPr>
          <p:nvPr/>
        </p:nvPicPr>
        <p:blipFill>
          <a:blip r:embed="rId1"/>
          <a:stretch>
            <a:fillRect/>
          </a:stretch>
        </p:blipFill>
        <p:spPr>
          <a:xfrm>
            <a:off x="3708400" y="1412875"/>
            <a:ext cx="4751388" cy="4911725"/>
          </a:xfrm>
          <a:prstGeom prst="rect">
            <a:avLst/>
          </a:prstGeom>
          <a:noFill/>
          <a:ln w="9525">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页脚占位符 3"/>
          <p:cNvSpPr txBox="1">
            <a:spLocks noGrp="1"/>
          </p:cNvSpPr>
          <p:nvPr>
            <p:ph type="ftr" sz="quarter" idx="11"/>
          </p:nvPr>
        </p:nvSpPr>
        <p:spPr>
          <a:ln/>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graphicFrame>
        <p:nvGraphicFramePr>
          <p:cNvPr id="5" name="表格 4"/>
          <p:cNvGraphicFramePr>
            <a:graphicFrameLocks noGrp="1"/>
          </p:cNvGraphicFramePr>
          <p:nvPr/>
        </p:nvGraphicFramePr>
        <p:xfrm>
          <a:off x="684213" y="1844675"/>
          <a:ext cx="7127875" cy="4318000"/>
        </p:xfrm>
        <a:graphic>
          <a:graphicData uri="http://schemas.openxmlformats.org/drawingml/2006/table">
            <a:tbl>
              <a:tblPr/>
              <a:tblGrid>
                <a:gridCol w="1069975"/>
                <a:gridCol w="1149350"/>
                <a:gridCol w="1244600"/>
                <a:gridCol w="1208087"/>
                <a:gridCol w="1270000"/>
                <a:gridCol w="1185863"/>
              </a:tblGrid>
              <a:tr h="392113">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计划内容</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含义</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为什么</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能否改善</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怎么改善</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结论</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r>
              <a:tr h="392113">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对象</a:t>
                      </a:r>
                      <a:r>
                        <a:rPr kumimoji="0" lang="en-US"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what</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生产什么</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生产这种产品</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能替代吗</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到底生产什么</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就生产这个</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r>
              <a:tr h="392113">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目的</a:t>
                      </a:r>
                      <a:r>
                        <a:rPr kumimoji="0" lang="en-US"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why</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目的是？</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为什么是？</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还有别的吗</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应该是？</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就是此目的</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r>
              <a:tr h="785812">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时间</a:t>
                      </a:r>
                      <a:r>
                        <a:rPr kumimoji="0" lang="en-US"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when</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什么时候生产</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为什么这个时候生产</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其它时候可以吗</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应该什么时候生产</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就是这个时候干</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r>
              <a:tr h="785812">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地点</a:t>
                      </a:r>
                      <a:r>
                        <a:rPr kumimoji="0" lang="en-US"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where</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在哪生产</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为什么在这生产</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其它地方可以吗</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应该在哪生产</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就在那里干</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r>
              <a:tr h="392113">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人员</a:t>
                      </a:r>
                      <a:r>
                        <a:rPr kumimoji="0" lang="en-US"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who</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谁负责参与</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为什么他来干</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别人干行吗</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应该由谁来干</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就是他来干</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r>
              <a:tr h="392113">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方式</a:t>
                      </a:r>
                      <a:r>
                        <a:rPr kumimoji="0" lang="en-US"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how</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怎么生产</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为什么这样干</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别的方法行吗</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应该怎么干</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就是这样生产</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r>
              <a:tr h="785812">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资源</a:t>
                      </a:r>
                      <a:r>
                        <a:rPr kumimoji="0" lang="en-US"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How much</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多少预算、资源</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为什么这么多</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能否节省一点</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怎么节省</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最优预算</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r>
            </a:tbl>
          </a:graphicData>
        </a:graphic>
      </p:graphicFrame>
      <p:sp>
        <p:nvSpPr>
          <p:cNvPr id="24644" name="文本框 5"/>
          <p:cNvSpPr txBox="1"/>
          <p:nvPr/>
        </p:nvSpPr>
        <p:spPr>
          <a:xfrm>
            <a:off x="827088" y="1108075"/>
            <a:ext cx="4176712" cy="36988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lgn="l" rtl="0" eaLnBrk="0" fontAlgn="base" hangingPunct="0">
              <a:spcBef>
                <a:spcPct val="20000"/>
              </a:spcBef>
              <a:spcAft>
                <a:spcPct val="0"/>
              </a:spcAft>
              <a:buClr>
                <a:schemeClr val="tx1"/>
              </a:buClr>
              <a:buChar char="•"/>
              <a:defRPr sz="2200">
                <a:solidFill>
                  <a:schemeClr val="tx1"/>
                </a:solidFill>
                <a:latin typeface="Arial" panose="020B0604020202020204" pitchFamily="34" charset="0"/>
              </a:defRPr>
            </a:lvl3pPr>
            <a:lvl4pPr marL="1600200" indent="-228600" algn="l" rtl="0" eaLnBrk="0" fontAlgn="base" hangingPunct="0">
              <a:spcBef>
                <a:spcPct val="20000"/>
              </a:spcBef>
              <a:spcAft>
                <a:spcPct val="0"/>
              </a:spcAft>
              <a:buChar char="–"/>
              <a:defRPr sz="2000">
                <a:solidFill>
                  <a:schemeClr val="tx1"/>
                </a:solidFill>
                <a:latin typeface="Arial" panose="020B0604020202020204" pitchFamily="34" charset="0"/>
              </a:defRPr>
            </a:lvl4pPr>
            <a:lvl5pPr marL="2057400" indent="-228600" algn="l" rtl="0" eaLnBrk="0" fontAlgn="base" hangingPunct="0">
              <a:spcBef>
                <a:spcPct val="20000"/>
              </a:spcBef>
              <a:spcAft>
                <a:spcPct val="0"/>
              </a:spcAft>
              <a:buChar char="»"/>
              <a:defRPr sz="2000">
                <a:solidFill>
                  <a:schemeClr val="tx1"/>
                </a:solidFill>
                <a:latin typeface="Arial" panose="020B0604020202020204" pitchFamily="34" charset="0"/>
              </a:defRPr>
            </a:lvl5pPr>
          </a:lstStyle>
          <a:p>
            <a:pPr marL="0" lvl="0" indent="0">
              <a:spcBef>
                <a:spcPct val="0"/>
              </a:spcBef>
              <a:buClrTx/>
              <a:buFontTx/>
              <a:buNone/>
            </a:pPr>
            <a:r>
              <a:rPr lang="zh-CN" altLang="zh-CN" sz="1800" b="0" dirty="0">
                <a:latin typeface="Arial" panose="020B0604020202020204" pitchFamily="34" charset="0"/>
                <a:ea typeface="宋体" panose="02010600030101010101" pitchFamily="2" charset="-122"/>
              </a:rPr>
              <a:t>某产品生产计划制定分析过程</a:t>
            </a:r>
            <a:endParaRPr lang="zh-CN" altLang="en-US" sz="1800" b="0" dirty="0">
              <a:latin typeface="Arial" panose="020B0604020202020204" pitchFamily="34" charset="0"/>
              <a:ea typeface="宋体"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内容占位符 2"/>
          <p:cNvSpPr>
            <a:spLocks noGrp="1"/>
          </p:cNvSpPr>
          <p:nvPr>
            <p:ph idx="1"/>
          </p:nvPr>
        </p:nvSpPr>
        <p:spPr>
          <a:xfrm>
            <a:off x="457200" y="1219200"/>
            <a:ext cx="8362950" cy="5233988"/>
          </a:xfrm>
          <a:ln/>
        </p:spPr>
        <p:txBody>
          <a:bodyPr vert="horz" wrap="square" lIns="91440" tIns="45720" rIns="91440" bIns="45720" anchor="t" anchorCtr="0"/>
          <a:p>
            <a:pPr>
              <a:lnSpc>
                <a:spcPct val="150000"/>
              </a:lnSpc>
            </a:pPr>
            <a:r>
              <a:rPr lang="zh-CN" altLang="zh-CN" sz="2400" dirty="0">
                <a:latin typeface="宋体" panose="02010600030101010101" pitchFamily="2" charset="-122"/>
                <a:ea typeface="宋体" panose="02010600030101010101" pitchFamily="2" charset="-122"/>
              </a:rPr>
              <a:t>（五）制定计划的步骤</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制定计划除了要遵循一定原理和规则外，一般还要按照一定的方法和步骤进行：</a:t>
            </a:r>
            <a:r>
              <a:rPr lang="zh-CN" altLang="zh-CN" sz="2400" dirty="0">
                <a:solidFill>
                  <a:srgbClr val="FF0000"/>
                </a:solidFill>
                <a:latin typeface="宋体" panose="02010600030101010101" pitchFamily="2" charset="-122"/>
                <a:ea typeface="宋体" panose="02010600030101010101" pitchFamily="2" charset="-122"/>
              </a:rPr>
              <a:t>总结过去——分析现状——确立未来目标——拟定可行方案——制定计划草案——修改计划草案——确定计划方案——制定辅助计划（派生计划、配套计划）——制定预算</a:t>
            </a:r>
            <a:endParaRPr lang="zh-CN" altLang="zh-CN" sz="2400" dirty="0">
              <a:solidFill>
                <a:srgbClr val="FF0000"/>
              </a:solidFill>
              <a:latin typeface="宋体" panose="02010600030101010101" pitchFamily="2" charset="-122"/>
              <a:ea typeface="宋体" panose="02010600030101010101" pitchFamily="2" charset="-122"/>
            </a:endParaRPr>
          </a:p>
          <a:p>
            <a:pPr>
              <a:lnSpc>
                <a:spcPct val="150000"/>
              </a:lnSpc>
            </a:pPr>
            <a:endParaRPr lang="zh-CN" altLang="en-US" sz="2400" dirty="0">
              <a:latin typeface="宋体" panose="02010600030101010101" pitchFamily="2" charset="-122"/>
              <a:ea typeface="宋体" panose="02010600030101010101" pitchFamily="2" charset="-122"/>
            </a:endParaRPr>
          </a:p>
        </p:txBody>
      </p:sp>
      <p:sp>
        <p:nvSpPr>
          <p:cNvPr id="25603" name="页脚占位符 3"/>
          <p:cNvSpPr txBox="1">
            <a:spLocks noGrp="1"/>
          </p:cNvSpPr>
          <p:nvPr>
            <p:ph type="ftr" sz="quarter" idx="11"/>
          </p:nvPr>
        </p:nvSpPr>
        <p:spPr>
          <a:ln/>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内容占位符 2"/>
          <p:cNvSpPr>
            <a:spLocks noGrp="1"/>
          </p:cNvSpPr>
          <p:nvPr>
            <p:ph idx="1"/>
          </p:nvPr>
        </p:nvSpPr>
        <p:spPr>
          <a:xfrm>
            <a:off x="538798" y="620395"/>
            <a:ext cx="8567737" cy="5749925"/>
          </a:xfrm>
          <a:ln/>
        </p:spPr>
        <p:txBody>
          <a:bodyPr vert="horz" wrap="square" lIns="91440" tIns="45720" rIns="91440" bIns="45720" anchor="t" anchorCtr="0"/>
          <a:p>
            <a:pPr>
              <a:lnSpc>
                <a:spcPct val="150000"/>
              </a:lnSpc>
            </a:pPr>
            <a:r>
              <a:rPr lang="zh-CN" altLang="en-US" sz="2000" dirty="0">
                <a:latin typeface="宋体" panose="02010600030101010101" pitchFamily="2" charset="-122"/>
                <a:ea typeface="宋体" panose="02010600030101010101" pitchFamily="2" charset="-122"/>
              </a:rPr>
              <a:t>下节课问题</a:t>
            </a:r>
            <a:endParaRPr lang="en-US"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、名词意义上的组织概念</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、名词意义上的组织特点</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i="1" dirty="0">
                <a:latin typeface="宋体" panose="02010600030101010101" pitchFamily="2" charset="-122"/>
                <a:ea typeface="宋体" panose="02010600030101010101" pitchFamily="2" charset="-122"/>
              </a:rPr>
              <a:t>(</a:t>
            </a:r>
            <a:r>
              <a:rPr lang="zh-CN" altLang="zh-CN" sz="2000" i="1" dirty="0">
                <a:latin typeface="宋体" panose="02010600030101010101" pitchFamily="2" charset="-122"/>
                <a:ea typeface="宋体" panose="02010600030101010101" pitchFamily="2" charset="-122"/>
              </a:rPr>
              <a:t>课堂练习：</a:t>
            </a:r>
            <a:r>
              <a:rPr lang="en-US" altLang="zh-CN" sz="2000" i="1" dirty="0">
                <a:latin typeface="宋体" panose="02010600030101010101" pitchFamily="2" charset="-122"/>
                <a:ea typeface="宋体" panose="02010600030101010101" pitchFamily="2" charset="-122"/>
              </a:rPr>
              <a:t>1</a:t>
            </a:r>
            <a:r>
              <a:rPr lang="zh-CN" altLang="zh-CN" sz="2000" i="1" dirty="0">
                <a:latin typeface="宋体" panose="02010600030101010101" pitchFamily="2" charset="-122"/>
                <a:ea typeface="宋体" panose="02010600030101010101" pitchFamily="2" charset="-122"/>
              </a:rPr>
              <a:t>、一个人管理一批物，算不算组织？</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i="1" dirty="0">
                <a:latin typeface="宋体" panose="02010600030101010101" pitchFamily="2" charset="-122"/>
                <a:ea typeface="宋体" panose="02010600030101010101" pitchFamily="2" charset="-122"/>
              </a:rPr>
              <a:t>2</a:t>
            </a:r>
            <a:r>
              <a:rPr lang="zh-CN" altLang="zh-CN" sz="2000" i="1" dirty="0">
                <a:latin typeface="宋体" panose="02010600030101010101" pitchFamily="2" charset="-122"/>
                <a:ea typeface="宋体" panose="02010600030101010101" pitchFamily="2" charset="-122"/>
              </a:rPr>
              <a:t>、动物有没有组织？家庭是不是组织？宿舍是不是组织？</a:t>
            </a:r>
            <a:r>
              <a:rPr lang="en-US" altLang="zh-CN" sz="2000" i="1" dirty="0">
                <a:latin typeface="宋体" panose="02010600030101010101" pitchFamily="2" charset="-122"/>
                <a:ea typeface="宋体" panose="02010600030101010101" pitchFamily="2" charset="-122"/>
              </a:rPr>
              <a:t>)</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、组织的构成要素</a:t>
            </a:r>
            <a:r>
              <a:rPr lang="zh-CN" altLang="en-US" sz="2000" dirty="0">
                <a:latin typeface="宋体" panose="02010600030101010101" pitchFamily="2" charset="-122"/>
                <a:ea typeface="宋体" panose="02010600030101010101" pitchFamily="2" charset="-122"/>
              </a:rPr>
              <a:t>是什么？</a:t>
            </a:r>
            <a:endParaRPr lang="en-US"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4</a:t>
            </a:r>
            <a:r>
              <a:rPr lang="zh-CN" altLang="en-US" sz="2000" dirty="0">
                <a:latin typeface="宋体" panose="02010600030101010101" pitchFamily="2" charset="-122"/>
                <a:ea typeface="宋体" panose="02010600030101010101" pitchFamily="2" charset="-122"/>
              </a:rPr>
              <a:t>、组织类型有哪些？</a:t>
            </a:r>
            <a:endParaRPr lang="en-US" altLang="zh-CN" sz="2000" dirty="0">
              <a:latin typeface="宋体" panose="02010600030101010101" pitchFamily="2" charset="-122"/>
              <a:ea typeface="宋体" panose="02010600030101010101" pitchFamily="2" charset="-122"/>
            </a:endParaRPr>
          </a:p>
          <a:p>
            <a:pPr>
              <a:lnSpc>
                <a:spcPct val="150000"/>
              </a:lnSpc>
            </a:pPr>
            <a:r>
              <a:rPr lang="zh-CN" altLang="en-US" sz="2000" dirty="0">
                <a:latin typeface="宋体" panose="02010600030101010101" pitchFamily="2" charset="-122"/>
                <a:ea typeface="宋体" panose="02010600030101010101" pitchFamily="2" charset="-122"/>
              </a:rPr>
              <a:t>举例说明</a:t>
            </a:r>
            <a:r>
              <a:rPr lang="zh-CN" altLang="zh-CN" sz="2000" dirty="0">
                <a:latin typeface="宋体" panose="02010600030101010101" pitchFamily="2" charset="-122"/>
                <a:ea typeface="宋体" panose="02010600030101010101" pitchFamily="2" charset="-122"/>
              </a:rPr>
              <a:t>小型组织、中型组织和大型组织</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en-US" sz="2000" dirty="0">
                <a:latin typeface="宋体" panose="02010600030101010101" pitchFamily="2" charset="-122"/>
                <a:ea typeface="宋体" panose="02010600030101010101" pitchFamily="2" charset="-122"/>
              </a:rPr>
              <a:t>举例说明</a:t>
            </a:r>
            <a:r>
              <a:rPr lang="en-US" altLang="zh-CN" sz="2000" dirty="0">
                <a:latin typeface="宋体" panose="02010600030101010101" pitchFamily="2" charset="-122"/>
                <a:ea typeface="宋体" panose="02010600030101010101" pitchFamily="2" charset="-122"/>
                <a:hlinkClick r:id="rId1" tooltip="文化性组织"/>
              </a:rPr>
              <a:t>文化性组织</a:t>
            </a:r>
            <a:r>
              <a:rPr lang="zh-CN" altLang="zh-CN" sz="2000" dirty="0">
                <a:latin typeface="宋体" panose="02010600030101010101" pitchFamily="2" charset="-122"/>
                <a:ea typeface="宋体" panose="02010600030101010101" pitchFamily="2" charset="-122"/>
              </a:rPr>
              <a:t>、经济性组织和政治性组织</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en-US" sz="2000" dirty="0">
                <a:latin typeface="宋体" panose="02010600030101010101" pitchFamily="2" charset="-122"/>
                <a:ea typeface="宋体" panose="02010600030101010101" pitchFamily="2" charset="-122"/>
              </a:rPr>
              <a:t>举例说明</a:t>
            </a:r>
            <a:r>
              <a:rPr lang="en-US" altLang="zh-CN" sz="2000" dirty="0">
                <a:latin typeface="宋体" panose="02010600030101010101" pitchFamily="2" charset="-122"/>
                <a:ea typeface="宋体" panose="02010600030101010101" pitchFamily="2" charset="-122"/>
                <a:hlinkClick r:id="rId2" tooltip="正式组织"/>
              </a:rPr>
              <a:t>正式组织</a:t>
            </a: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hlinkClick r:id="rId3" tooltip="非正式组织"/>
              </a:rPr>
              <a:t>非正式组织</a:t>
            </a:r>
            <a:r>
              <a:rPr lang="zh-CN" altLang="zh-CN" sz="2000" dirty="0">
                <a:latin typeface="宋体" panose="02010600030101010101" pitchFamily="2" charset="-122"/>
                <a:ea typeface="宋体" panose="02010600030101010101" pitchFamily="2" charset="-122"/>
              </a:rPr>
              <a:t>、自发组织</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5</a:t>
            </a:r>
            <a:r>
              <a:rPr lang="zh-CN" altLang="en-US"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什么是组织结构</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6</a:t>
            </a:r>
            <a:r>
              <a:rPr lang="zh-CN" altLang="en-US"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通常有哪些组织结构类型</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26627" name="页脚占位符 3"/>
          <p:cNvSpPr txBox="1">
            <a:spLocks noGrp="1"/>
          </p:cNvSpPr>
          <p:nvPr>
            <p:ph type="ftr" sz="quarter" idx="11"/>
          </p:nvPr>
        </p:nvSpPr>
        <p:spPr>
          <a:ln/>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内容占位符 2"/>
          <p:cNvSpPr>
            <a:spLocks noGrp="1"/>
          </p:cNvSpPr>
          <p:nvPr>
            <p:ph idx="1"/>
          </p:nvPr>
        </p:nvSpPr>
        <p:spPr>
          <a:xfrm>
            <a:off x="323850" y="1125538"/>
            <a:ext cx="8362950" cy="5199062"/>
          </a:xfrm>
          <a:ln/>
        </p:spPr>
        <p:txBody>
          <a:bodyPr vert="horz" wrap="square" lIns="91440" tIns="45720" rIns="91440" bIns="45720" anchor="t" anchorCtr="0"/>
          <a:p>
            <a:r>
              <a:rPr lang="zh-CN" altLang="zh-CN" sz="2000" dirty="0">
                <a:ea typeface="宋体" panose="02010600030101010101" pitchFamily="2" charset="-122"/>
              </a:rPr>
              <a:t>（</a:t>
            </a:r>
            <a:r>
              <a:rPr lang="en-US" altLang="zh-CN" sz="2000" dirty="0">
                <a:ea typeface="宋体" panose="02010600030101010101" pitchFamily="2" charset="-122"/>
              </a:rPr>
              <a:t>1</a:t>
            </a:r>
            <a:r>
              <a:rPr lang="zh-CN" altLang="zh-CN" sz="2000" dirty="0">
                <a:ea typeface="宋体" panose="02010600030101010101" pitchFamily="2" charset="-122"/>
              </a:rPr>
              <a:t>）</a:t>
            </a:r>
            <a:r>
              <a:rPr lang="zh-CN" altLang="en-US" sz="2000" dirty="0">
                <a:ea typeface="宋体" panose="02010600030101010101" pitchFamily="2" charset="-122"/>
              </a:rPr>
              <a:t>举例说明什么是</a:t>
            </a:r>
            <a:r>
              <a:rPr lang="zh-CN" altLang="zh-CN" sz="2000" dirty="0">
                <a:ea typeface="宋体" panose="02010600030101010101" pitchFamily="2" charset="-122"/>
              </a:rPr>
              <a:t>直线制组织架构</a:t>
            </a:r>
            <a:r>
              <a:rPr lang="zh-CN" altLang="en-US" sz="2000" dirty="0">
                <a:ea typeface="宋体" panose="02010600030101010101" pitchFamily="2" charset="-122"/>
              </a:rPr>
              <a:t>，优缺点</a:t>
            </a:r>
            <a:endParaRPr lang="zh-CN" altLang="zh-CN" sz="2000" dirty="0">
              <a:ea typeface="宋体" panose="02010600030101010101" pitchFamily="2" charset="-122"/>
            </a:endParaRPr>
          </a:p>
          <a:p>
            <a:r>
              <a:rPr lang="en-US" altLang="zh-CN" sz="2000" dirty="0">
                <a:ea typeface="宋体" panose="02010600030101010101" pitchFamily="2" charset="-122"/>
              </a:rPr>
              <a:t> </a:t>
            </a:r>
            <a:endParaRPr lang="zh-CN" altLang="zh-CN" sz="2000" dirty="0">
              <a:ea typeface="宋体" panose="02010600030101010101" pitchFamily="2" charset="-122"/>
            </a:endParaRPr>
          </a:p>
          <a:p>
            <a:r>
              <a:rPr lang="zh-CN" altLang="zh-CN" sz="2000" dirty="0">
                <a:ea typeface="宋体" panose="02010600030101010101" pitchFamily="2" charset="-122"/>
              </a:rPr>
              <a:t>（</a:t>
            </a:r>
            <a:r>
              <a:rPr lang="en-US" altLang="zh-CN" sz="2000" dirty="0">
                <a:ea typeface="宋体" panose="02010600030101010101" pitchFamily="2" charset="-122"/>
              </a:rPr>
              <a:t>2</a:t>
            </a:r>
            <a:r>
              <a:rPr lang="zh-CN" altLang="zh-CN" sz="2000" dirty="0">
                <a:ea typeface="宋体" panose="02010600030101010101" pitchFamily="2" charset="-122"/>
              </a:rPr>
              <a:t>）</a:t>
            </a:r>
            <a:r>
              <a:rPr lang="zh-CN" altLang="en-US" sz="2000" dirty="0">
                <a:ea typeface="宋体" panose="02010600030101010101" pitchFamily="2" charset="-122"/>
              </a:rPr>
              <a:t>举例说明什么是</a:t>
            </a:r>
            <a:r>
              <a:rPr lang="zh-CN" altLang="zh-CN" sz="2000" dirty="0">
                <a:ea typeface="宋体" panose="02010600030101010101" pitchFamily="2" charset="-122"/>
              </a:rPr>
              <a:t>职能制组织架构</a:t>
            </a:r>
            <a:r>
              <a:rPr lang="zh-CN" altLang="en-US" sz="2000" dirty="0">
                <a:ea typeface="宋体" panose="02010600030101010101" pitchFamily="2" charset="-122"/>
              </a:rPr>
              <a:t>，与直线制的区别。优缺点</a:t>
            </a:r>
            <a:endParaRPr lang="zh-CN" altLang="zh-CN" sz="2000" dirty="0">
              <a:ea typeface="宋体" panose="02010600030101010101" pitchFamily="2" charset="-122"/>
            </a:endParaRPr>
          </a:p>
          <a:p>
            <a:r>
              <a:rPr lang="en-US" altLang="zh-CN" sz="2000" dirty="0">
                <a:ea typeface="宋体" panose="02010600030101010101" pitchFamily="2" charset="-122"/>
              </a:rPr>
              <a:t> </a:t>
            </a:r>
            <a:endParaRPr lang="zh-CN" altLang="zh-CN" sz="2000" dirty="0">
              <a:ea typeface="宋体" panose="02010600030101010101" pitchFamily="2" charset="-122"/>
            </a:endParaRPr>
          </a:p>
          <a:p>
            <a:r>
              <a:rPr lang="zh-CN" altLang="zh-CN" sz="2000" dirty="0">
                <a:ea typeface="宋体" panose="02010600030101010101" pitchFamily="2" charset="-122"/>
              </a:rPr>
              <a:t>（</a:t>
            </a:r>
            <a:r>
              <a:rPr lang="en-US" altLang="zh-CN" sz="2000" dirty="0">
                <a:ea typeface="宋体" panose="02010600030101010101" pitchFamily="2" charset="-122"/>
              </a:rPr>
              <a:t>3</a:t>
            </a:r>
            <a:r>
              <a:rPr lang="zh-CN" altLang="zh-CN" sz="2000" dirty="0">
                <a:ea typeface="宋体" panose="02010600030101010101" pitchFamily="2" charset="-122"/>
              </a:rPr>
              <a:t>）</a:t>
            </a:r>
            <a:r>
              <a:rPr lang="zh-CN" altLang="en-US" sz="2000" dirty="0">
                <a:ea typeface="宋体" panose="02010600030101010101" pitchFamily="2" charset="-122"/>
              </a:rPr>
              <a:t>举例说明什么是</a:t>
            </a:r>
            <a:r>
              <a:rPr lang="zh-CN" altLang="zh-CN" sz="2000" dirty="0">
                <a:ea typeface="宋体" panose="02010600030101010101" pitchFamily="2" charset="-122"/>
              </a:rPr>
              <a:t>直线职能制组织架构</a:t>
            </a:r>
            <a:r>
              <a:rPr lang="zh-CN" altLang="en-US" sz="2000" dirty="0">
                <a:ea typeface="宋体" panose="02010600030101010101" pitchFamily="2" charset="-122"/>
              </a:rPr>
              <a:t>，优缺点</a:t>
            </a:r>
            <a:endParaRPr lang="zh-CN" altLang="zh-CN" sz="2000" dirty="0">
              <a:ea typeface="宋体" panose="02010600030101010101" pitchFamily="2" charset="-122"/>
            </a:endParaRPr>
          </a:p>
          <a:p>
            <a:r>
              <a:rPr lang="en-US" altLang="zh-CN" sz="2000" dirty="0">
                <a:ea typeface="宋体" panose="02010600030101010101" pitchFamily="2" charset="-122"/>
              </a:rPr>
              <a:t> </a:t>
            </a:r>
            <a:endParaRPr lang="zh-CN" altLang="zh-CN" sz="2000" dirty="0">
              <a:ea typeface="宋体" panose="02010600030101010101" pitchFamily="2" charset="-122"/>
            </a:endParaRPr>
          </a:p>
          <a:p>
            <a:r>
              <a:rPr lang="zh-CN" altLang="zh-CN" sz="2000" dirty="0">
                <a:ea typeface="宋体" panose="02010600030101010101" pitchFamily="2" charset="-122"/>
              </a:rPr>
              <a:t>（</a:t>
            </a:r>
            <a:r>
              <a:rPr lang="en-US" altLang="zh-CN" sz="2000" dirty="0">
                <a:ea typeface="宋体" panose="02010600030101010101" pitchFamily="2" charset="-122"/>
              </a:rPr>
              <a:t>4</a:t>
            </a:r>
            <a:r>
              <a:rPr lang="zh-CN" altLang="zh-CN" sz="2000" dirty="0">
                <a:ea typeface="宋体" panose="02010600030101010101" pitchFamily="2" charset="-122"/>
              </a:rPr>
              <a:t>）</a:t>
            </a:r>
            <a:r>
              <a:rPr lang="zh-CN" altLang="en-US" sz="2000" dirty="0">
                <a:ea typeface="宋体" panose="02010600030101010101" pitchFamily="2" charset="-122"/>
              </a:rPr>
              <a:t>举例说明什么是</a:t>
            </a:r>
            <a:r>
              <a:rPr lang="zh-CN" altLang="zh-CN" sz="2000" dirty="0">
                <a:ea typeface="宋体" panose="02010600030101010101" pitchFamily="2" charset="-122"/>
              </a:rPr>
              <a:t>事业部制组织架构</a:t>
            </a:r>
            <a:r>
              <a:rPr lang="zh-CN" altLang="en-US" sz="2000" dirty="0">
                <a:ea typeface="宋体" panose="02010600030101010101" pitchFamily="2" charset="-122"/>
              </a:rPr>
              <a:t>，优缺点</a:t>
            </a:r>
            <a:endParaRPr lang="zh-CN" altLang="zh-CN" sz="2000" dirty="0">
              <a:ea typeface="宋体" panose="02010600030101010101" pitchFamily="2" charset="-122"/>
            </a:endParaRPr>
          </a:p>
          <a:p>
            <a:r>
              <a:rPr lang="en-US" altLang="zh-CN" sz="2000" dirty="0">
                <a:ea typeface="宋体" panose="02010600030101010101" pitchFamily="2" charset="-122"/>
              </a:rPr>
              <a:t> </a:t>
            </a:r>
            <a:endParaRPr lang="zh-CN" altLang="zh-CN" sz="2000" dirty="0">
              <a:ea typeface="宋体" panose="02010600030101010101" pitchFamily="2" charset="-122"/>
            </a:endParaRPr>
          </a:p>
          <a:p>
            <a:r>
              <a:rPr lang="zh-CN" altLang="zh-CN" sz="2000" dirty="0">
                <a:ea typeface="宋体" panose="02010600030101010101" pitchFamily="2" charset="-122"/>
              </a:rPr>
              <a:t>（</a:t>
            </a:r>
            <a:r>
              <a:rPr lang="en-US" altLang="zh-CN" sz="2000" dirty="0">
                <a:ea typeface="宋体" panose="02010600030101010101" pitchFamily="2" charset="-122"/>
              </a:rPr>
              <a:t>5</a:t>
            </a:r>
            <a:r>
              <a:rPr lang="zh-CN" altLang="zh-CN" sz="2000" dirty="0">
                <a:ea typeface="宋体" panose="02010600030101010101" pitchFamily="2" charset="-122"/>
              </a:rPr>
              <a:t>）</a:t>
            </a:r>
            <a:r>
              <a:rPr lang="zh-CN" altLang="en-US" sz="2000" dirty="0">
                <a:ea typeface="宋体" panose="02010600030101010101" pitchFamily="2" charset="-122"/>
              </a:rPr>
              <a:t>举例说明什么是</a:t>
            </a:r>
            <a:r>
              <a:rPr lang="zh-CN" altLang="zh-CN" sz="2000" dirty="0">
                <a:ea typeface="宋体" panose="02010600030101010101" pitchFamily="2" charset="-122"/>
              </a:rPr>
              <a:t>矩阵制组织架构</a:t>
            </a:r>
            <a:r>
              <a:rPr lang="zh-CN" altLang="en-US" sz="2000" dirty="0">
                <a:ea typeface="宋体" panose="02010600030101010101" pitchFamily="2" charset="-122"/>
              </a:rPr>
              <a:t>，优缺点</a:t>
            </a:r>
            <a:endParaRPr lang="zh-CN" altLang="zh-CN" sz="2000" dirty="0">
              <a:ea typeface="宋体" panose="02010600030101010101" pitchFamily="2" charset="-122"/>
            </a:endParaRPr>
          </a:p>
          <a:p>
            <a:r>
              <a:rPr lang="en-US" altLang="zh-CN" sz="2000" dirty="0">
                <a:ea typeface="宋体" panose="02010600030101010101" pitchFamily="2" charset="-122"/>
              </a:rPr>
              <a:t> </a:t>
            </a:r>
            <a:endParaRPr lang="zh-CN" altLang="zh-CN" sz="2000" dirty="0">
              <a:ea typeface="宋体" panose="02010600030101010101" pitchFamily="2" charset="-122"/>
            </a:endParaRPr>
          </a:p>
          <a:p>
            <a:r>
              <a:rPr lang="zh-CN" altLang="zh-CN" sz="2000" dirty="0">
                <a:ea typeface="宋体" panose="02010600030101010101" pitchFamily="2" charset="-122"/>
              </a:rPr>
              <a:t>（</a:t>
            </a:r>
            <a:r>
              <a:rPr lang="en-US" altLang="zh-CN" sz="2000" dirty="0">
                <a:ea typeface="宋体" panose="02010600030101010101" pitchFamily="2" charset="-122"/>
              </a:rPr>
              <a:t>6</a:t>
            </a:r>
            <a:r>
              <a:rPr lang="zh-CN" altLang="zh-CN" sz="2000" dirty="0">
                <a:ea typeface="宋体" panose="02010600030101010101" pitchFamily="2" charset="-122"/>
              </a:rPr>
              <a:t>）</a:t>
            </a:r>
            <a:r>
              <a:rPr lang="zh-CN" altLang="en-US" sz="2000" dirty="0">
                <a:ea typeface="宋体" panose="02010600030101010101" pitchFamily="2" charset="-122"/>
              </a:rPr>
              <a:t>举例说明什么是</a:t>
            </a:r>
            <a:r>
              <a:rPr lang="zh-CN" altLang="zh-CN" sz="2000" dirty="0">
                <a:ea typeface="宋体" panose="02010600030101010101" pitchFamily="2" charset="-122"/>
              </a:rPr>
              <a:t>立体型组织架构</a:t>
            </a:r>
            <a:r>
              <a:rPr lang="zh-CN" altLang="en-US" sz="2000" dirty="0">
                <a:ea typeface="宋体" panose="02010600030101010101" pitchFamily="2" charset="-122"/>
              </a:rPr>
              <a:t>，优缺点</a:t>
            </a:r>
            <a:endParaRPr lang="zh-CN" altLang="zh-CN" sz="2000" dirty="0">
              <a:ea typeface="宋体" panose="02010600030101010101" pitchFamily="2" charset="-122"/>
            </a:endParaRPr>
          </a:p>
          <a:p>
            <a:r>
              <a:rPr lang="en-US" altLang="zh-CN" sz="2000" dirty="0">
                <a:ea typeface="宋体" panose="02010600030101010101" pitchFamily="2" charset="-122"/>
              </a:rPr>
              <a:t> </a:t>
            </a:r>
            <a:endParaRPr lang="zh-CN" altLang="zh-CN" sz="2000" dirty="0">
              <a:ea typeface="宋体" panose="02010600030101010101" pitchFamily="2" charset="-122"/>
            </a:endParaRPr>
          </a:p>
          <a:p>
            <a:r>
              <a:rPr lang="zh-CN" altLang="zh-CN" sz="2000" dirty="0">
                <a:ea typeface="宋体" panose="02010600030101010101" pitchFamily="2" charset="-122"/>
              </a:rPr>
              <a:t>（</a:t>
            </a:r>
            <a:r>
              <a:rPr lang="en-US" altLang="zh-CN" sz="2000" dirty="0">
                <a:ea typeface="宋体" panose="02010600030101010101" pitchFamily="2" charset="-122"/>
              </a:rPr>
              <a:t>7</a:t>
            </a:r>
            <a:r>
              <a:rPr lang="zh-CN" altLang="zh-CN" sz="2000" dirty="0">
                <a:ea typeface="宋体" panose="02010600030101010101" pitchFamily="2" charset="-122"/>
              </a:rPr>
              <a:t>）</a:t>
            </a:r>
            <a:r>
              <a:rPr lang="zh-CN" altLang="en-US" sz="2000" dirty="0">
                <a:ea typeface="宋体" panose="02010600030101010101" pitchFamily="2" charset="-122"/>
              </a:rPr>
              <a:t>举例说明什么是</a:t>
            </a:r>
            <a:r>
              <a:rPr lang="zh-CN" altLang="zh-CN" sz="2000" dirty="0">
                <a:ea typeface="宋体" panose="02010600030101010101" pitchFamily="2" charset="-122"/>
              </a:rPr>
              <a:t>网络型组织架构</a:t>
            </a:r>
            <a:r>
              <a:rPr lang="zh-CN" altLang="en-US" sz="2000" dirty="0">
                <a:ea typeface="宋体" panose="02010600030101010101" pitchFamily="2" charset="-122"/>
              </a:rPr>
              <a:t>，优缺点</a:t>
            </a:r>
            <a:endParaRPr lang="zh-CN" altLang="en-US" sz="2000" dirty="0">
              <a:ea typeface="宋体" panose="02010600030101010101" pitchFamily="2" charset="-122"/>
            </a:endParaRPr>
          </a:p>
        </p:txBody>
      </p:sp>
      <p:sp>
        <p:nvSpPr>
          <p:cNvPr id="27651" name="页脚占位符 3"/>
          <p:cNvSpPr txBox="1">
            <a:spLocks noGrp="1"/>
          </p:cNvSpPr>
          <p:nvPr>
            <p:ph type="ftr" sz="quarter" idx="11"/>
          </p:nvPr>
        </p:nvSpPr>
        <p:spPr>
          <a:ln/>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内容占位符 2"/>
          <p:cNvSpPr>
            <a:spLocks noGrp="1"/>
          </p:cNvSpPr>
          <p:nvPr>
            <p:ph idx="1"/>
          </p:nvPr>
        </p:nvSpPr>
        <p:spPr>
          <a:ln/>
        </p:spPr>
        <p:txBody>
          <a:bodyPr vert="horz" wrap="square" lIns="91440" tIns="45720" rIns="91440" bIns="45720" anchor="t" anchorCtr="0"/>
          <a:p>
            <a:pPr>
              <a:lnSpc>
                <a:spcPct val="150000"/>
              </a:lnSpc>
            </a:pPr>
            <a:r>
              <a:rPr lang="en-US" altLang="zh-CN" sz="2400" dirty="0">
                <a:latin typeface="宋体" panose="02010600030101010101" pitchFamily="2" charset="-122"/>
                <a:ea typeface="宋体" panose="02010600030101010101" pitchFamily="2" charset="-122"/>
              </a:rPr>
              <a:t>7</a:t>
            </a:r>
            <a:r>
              <a:rPr lang="zh-CN" altLang="zh-CN" sz="2400" dirty="0">
                <a:latin typeface="宋体" panose="02010600030101010101" pitchFamily="2" charset="-122"/>
                <a:ea typeface="宋体" panose="02010600030101010101" pitchFamily="2" charset="-122"/>
              </a:rPr>
              <a:t>、组织文化的涵义</a:t>
            </a:r>
            <a:endParaRPr lang="zh-CN" altLang="zh-CN" sz="2400" dirty="0">
              <a:latin typeface="宋体" panose="02010600030101010101" pitchFamily="2" charset="-122"/>
              <a:ea typeface="宋体" panose="02010600030101010101" pitchFamily="2" charset="-122"/>
            </a:endParaRPr>
          </a:p>
          <a:p>
            <a:pPr>
              <a:lnSpc>
                <a:spcPct val="150000"/>
              </a:lnSpc>
            </a:pPr>
            <a:r>
              <a:rPr lang="zh-CN" altLang="zh-CN" sz="2400" i="1" dirty="0">
                <a:latin typeface="宋体" panose="02010600030101010101" pitchFamily="2" charset="-122"/>
                <a:ea typeface="宋体" panose="02010600030101010101" pitchFamily="2" charset="-122"/>
              </a:rPr>
              <a:t>（课堂练习：你是怎样理解文化概念的？）</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8</a:t>
            </a:r>
            <a:r>
              <a:rPr lang="zh-CN" altLang="zh-CN" sz="2400" dirty="0">
                <a:latin typeface="宋体" panose="02010600030101010101" pitchFamily="2" charset="-122"/>
                <a:ea typeface="宋体" panose="02010600030101010101" pitchFamily="2" charset="-122"/>
              </a:rPr>
              <a:t>、组织文化的构成</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9</a:t>
            </a:r>
            <a:r>
              <a:rPr lang="zh-CN" altLang="zh-CN" sz="2400" dirty="0">
                <a:latin typeface="宋体" panose="02010600030101010101" pitchFamily="2" charset="-122"/>
                <a:ea typeface="宋体" panose="02010600030101010101" pitchFamily="2" charset="-122"/>
              </a:rPr>
              <a:t>、组织文化的功能</a:t>
            </a:r>
            <a:endParaRPr lang="zh-CN" altLang="zh-CN" sz="2400" dirty="0">
              <a:latin typeface="宋体" panose="02010600030101010101" pitchFamily="2" charset="-122"/>
              <a:ea typeface="宋体" panose="02010600030101010101" pitchFamily="2" charset="-122"/>
            </a:endParaRPr>
          </a:p>
          <a:p>
            <a:pPr>
              <a:lnSpc>
                <a:spcPct val="150000"/>
              </a:lnSpc>
            </a:pPr>
            <a:endParaRPr lang="zh-CN" altLang="en-US" sz="2400" dirty="0">
              <a:latin typeface="宋体" panose="02010600030101010101" pitchFamily="2" charset="-122"/>
              <a:ea typeface="宋体" panose="02010600030101010101" pitchFamily="2" charset="-122"/>
            </a:endParaRPr>
          </a:p>
        </p:txBody>
      </p:sp>
      <p:sp>
        <p:nvSpPr>
          <p:cNvPr id="28675" name="页脚占位符 3"/>
          <p:cNvSpPr txBox="1">
            <a:spLocks noGrp="1"/>
          </p:cNvSpPr>
          <p:nvPr>
            <p:ph type="ftr" sz="quarter" idx="11"/>
          </p:nvPr>
        </p:nvSpPr>
        <p:spPr>
          <a:ln/>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5" name="WordArt 3"/>
          <p:cNvSpPr>
            <a:spLocks noChangeArrowheads="1" noChangeShapeType="1" noTextEdit="1"/>
          </p:cNvSpPr>
          <p:nvPr/>
        </p:nvSpPr>
        <p:spPr bwMode="gray">
          <a:xfrm>
            <a:off x="1979613" y="2492375"/>
            <a:ext cx="5710237" cy="1058863"/>
          </a:xfrm>
          <a:prstGeom prst="rect">
            <a:avLst/>
          </a:prstGeom>
        </p:spPr>
        <p:txBody>
          <a:bodyPr wrap="none" numCol="1" fromWordArt="1">
            <a:prstTxWarp prst="textDeflate">
              <a:avLst>
                <a:gd name="adj" fmla="val 0"/>
              </a:avLst>
            </a:prstTxWarp>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1" i="0" u="none" strike="noStrike" kern="10" cap="none" spc="0" normalizeH="0" baseline="0" noProof="0">
                <a:ln w="28575">
                  <a:solidFill>
                    <a:schemeClr val="bg1"/>
                  </a:solidFill>
                  <a:round/>
                </a:ln>
                <a:gradFill rotWithShape="1">
                  <a:gsLst>
                    <a:gs pos="0">
                      <a:schemeClr val="folHlink"/>
                    </a:gs>
                    <a:gs pos="100000">
                      <a:schemeClr val="tx2"/>
                    </a:gs>
                  </a:gsLst>
                  <a:lin ang="0" scaled="1"/>
                </a:gradFill>
                <a:effectLst>
                  <a:outerShdw dist="89803" dir="2700000" algn="ctr" rotWithShape="0">
                    <a:schemeClr val="tx1">
                      <a:alpha val="50000"/>
                    </a:schemeClr>
                  </a:outerShdw>
                </a:effectLst>
                <a:uLnTx/>
                <a:uFillTx/>
                <a:latin typeface="Verdana" panose="020B0604030504040204"/>
                <a:ea typeface="+mn-ea"/>
                <a:cs typeface="+mn-cs"/>
              </a:rPr>
              <a:t>谢谢</a:t>
            </a:r>
            <a:r>
              <a:rPr kumimoji="0" lang="en-US" altLang="zh-CN" sz="5400" b="1" i="0" u="none" strike="noStrike" kern="10" cap="none" spc="0" normalizeH="0" baseline="0" noProof="0">
                <a:ln w="28575">
                  <a:solidFill>
                    <a:schemeClr val="bg1"/>
                  </a:solidFill>
                  <a:round/>
                </a:ln>
                <a:gradFill rotWithShape="1">
                  <a:gsLst>
                    <a:gs pos="0">
                      <a:schemeClr val="folHlink"/>
                    </a:gs>
                    <a:gs pos="100000">
                      <a:schemeClr val="tx2"/>
                    </a:gs>
                  </a:gsLst>
                  <a:lin ang="0" scaled="1"/>
                </a:gradFill>
                <a:effectLst>
                  <a:outerShdw dist="89803" dir="2700000" algn="ctr" rotWithShape="0">
                    <a:schemeClr val="tx1">
                      <a:alpha val="50000"/>
                    </a:schemeClr>
                  </a:outerShdw>
                </a:effectLst>
                <a:uLnTx/>
                <a:uFillTx/>
                <a:latin typeface="Verdana" panose="020B0604030504040204"/>
                <a:ea typeface="Verdana" panose="020B0604030504040204"/>
                <a:cs typeface="+mn-cs"/>
              </a:rPr>
              <a:t>!</a:t>
            </a:r>
            <a:endParaRPr kumimoji="0" lang="zh-CN" altLang="en-US" sz="5400" b="1" i="0" u="none" strike="noStrike" kern="10" cap="none" spc="0" normalizeH="0" baseline="0" noProof="0">
              <a:ln w="28575">
                <a:solidFill>
                  <a:schemeClr val="bg1"/>
                </a:solidFill>
                <a:round/>
              </a:ln>
              <a:gradFill rotWithShape="1">
                <a:gsLst>
                  <a:gs pos="0">
                    <a:schemeClr val="folHlink"/>
                  </a:gs>
                  <a:gs pos="100000">
                    <a:schemeClr val="tx2"/>
                  </a:gs>
                </a:gsLst>
                <a:lin ang="0" scaled="1"/>
              </a:gradFill>
              <a:effectLst>
                <a:outerShdw dist="89803" dir="2700000" algn="ctr" rotWithShape="0">
                  <a:schemeClr val="tx1">
                    <a:alpha val="50000"/>
                  </a:schemeClr>
                </a:outerShdw>
              </a:effectLst>
              <a:uLnTx/>
              <a:uFillTx/>
              <a:latin typeface="Verdana" panose="020B0604030504040204"/>
              <a:ea typeface="+mn-ea"/>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页脚占位符 4"/>
          <p:cNvSpPr txBox="1">
            <a:spLocks noGrp="1"/>
          </p:cNvSpPr>
          <p:nvPr>
            <p:ph type="ftr" sz="quarter" idx="11"/>
          </p:nvPr>
        </p:nvSpPr>
        <p:spPr>
          <a:ln/>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
        <p:nvSpPr>
          <p:cNvPr id="3" name="内容占位符 2"/>
          <p:cNvSpPr>
            <a:spLocks noGrp="1"/>
          </p:cNvSpPr>
          <p:nvPr>
            <p:ph idx="1"/>
          </p:nvPr>
        </p:nvSpPr>
        <p:spPr>
          <a:xfrm>
            <a:off x="457200" y="1125538"/>
            <a:ext cx="8229600" cy="5105400"/>
          </a:xfrm>
          <a:ln/>
        </p:spPr>
        <p:txBody>
          <a:bodyPr vert="horz" wrap="square" lIns="91440" tIns="45720" rIns="91440" bIns="45720" anchor="t" anchorCtr="0"/>
          <a:p>
            <a:r>
              <a:rPr lang="zh-CN" altLang="zh-CN" sz="2000" dirty="0">
                <a:solidFill>
                  <a:srgbClr val="FF0000"/>
                </a:solidFill>
                <a:latin typeface="宋体" panose="02010600030101010101" pitchFamily="2" charset="-122"/>
                <a:ea typeface="宋体" panose="02010600030101010101" pitchFamily="2" charset="-122"/>
              </a:rPr>
              <a:t>（二）工作计划的格式和内容</a:t>
            </a:r>
            <a:endParaRPr lang="zh-CN" altLang="zh-CN" sz="2000" dirty="0">
              <a:solidFill>
                <a:srgbClr val="FF0000"/>
              </a:solidFill>
              <a:latin typeface="宋体" panose="02010600030101010101" pitchFamily="2" charset="-122"/>
              <a:ea typeface="宋体" panose="02010600030101010101" pitchFamily="2" charset="-122"/>
            </a:endParaRPr>
          </a:p>
          <a:p>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计划的名称。包括订立计划单位或团体的名称和计划期限两个要素，如“××学校</a:t>
            </a:r>
            <a:r>
              <a:rPr lang="en-US" altLang="zh-CN" sz="2000" dirty="0">
                <a:latin typeface="宋体" panose="02010600030101010101" pitchFamily="2" charset="-122"/>
                <a:ea typeface="宋体" panose="02010600030101010101" pitchFamily="2" charset="-122"/>
              </a:rPr>
              <a:t>2020</a:t>
            </a:r>
            <a:r>
              <a:rPr lang="zh-CN" altLang="zh-CN" sz="2000" dirty="0">
                <a:latin typeface="宋体" panose="02010600030101010101" pitchFamily="2" charset="-122"/>
                <a:ea typeface="宋体" panose="02010600030101010101" pitchFamily="2" charset="-122"/>
              </a:rPr>
              <a:t>年工作计划”。</a:t>
            </a:r>
            <a:endParaRPr lang="zh-CN" altLang="zh-CN" sz="2000" dirty="0">
              <a:latin typeface="宋体" panose="02010600030101010101" pitchFamily="2" charset="-122"/>
              <a:ea typeface="宋体" panose="02010600030101010101" pitchFamily="2" charset="-122"/>
            </a:endParaRPr>
          </a:p>
          <a:p>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计划主要要素构成</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）工作内容：明确目标，数量、额度、程度。</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）工作分工：明确由谁来完成，落实责任和标准。</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）工作方法：明确完成的方法，包括人员组合、服务内容、销售方法、产品结构。</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4</a:t>
            </a:r>
            <a:r>
              <a:rPr lang="zh-CN" altLang="zh-CN" sz="2000" dirty="0">
                <a:latin typeface="宋体" panose="02010600030101010101" pitchFamily="2" charset="-122"/>
                <a:ea typeface="宋体" panose="02010600030101010101" pitchFamily="2" charset="-122"/>
              </a:rPr>
              <a:t>）工作进度：明确完成的时间。</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5</a:t>
            </a:r>
            <a:r>
              <a:rPr lang="zh-CN" altLang="zh-CN" sz="2000" dirty="0">
                <a:latin typeface="宋体" panose="02010600030101010101" pitchFamily="2" charset="-122"/>
                <a:ea typeface="宋体" panose="02010600030101010101" pitchFamily="2" charset="-122"/>
              </a:rPr>
              <a:t>）工作反馈：在执行过程中发现问题，对人员和方法进行更合理的调整，确保工作计划的顺利进行。</a:t>
            </a:r>
            <a:endParaRPr lang="zh-CN" altLang="zh-CN" sz="2000" dirty="0">
              <a:latin typeface="宋体" panose="02010600030101010101" pitchFamily="2" charset="-122"/>
              <a:ea typeface="宋体" panose="02010600030101010101" pitchFamily="2" charset="-122"/>
            </a:endParaRPr>
          </a:p>
          <a:p>
            <a:r>
              <a:rPr lang="zh-CN" altLang="zh-CN" sz="2000" dirty="0">
                <a:latin typeface="宋体" panose="02010600030101010101" pitchFamily="2" charset="-122"/>
                <a:ea typeface="宋体" panose="02010600030101010101" pitchFamily="2" charset="-122"/>
              </a:rPr>
              <a:t>工作计划不需要华丽的词藻。简单、清楚、可操作是工作计划要达到的基本要求。</a:t>
            </a:r>
            <a:endParaRPr lang="zh-CN" altLang="zh-CN" sz="2000" dirty="0">
              <a:latin typeface="宋体" panose="02010600030101010101" pitchFamily="2" charset="-122"/>
              <a:ea typeface="宋体" panose="02010600030101010101" pitchFamily="2" charset="-122"/>
            </a:endParaRPr>
          </a:p>
          <a:p>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最后写订立计划的日期和落款。</a:t>
            </a:r>
            <a:endParaRPr lang="zh-CN" altLang="zh-CN" sz="2000" dirty="0">
              <a:latin typeface="宋体" panose="02010600030101010101" pitchFamily="2" charset="-122"/>
              <a:ea typeface="宋体" panose="02010600030101010101" pitchFamily="2" charset="-122"/>
            </a:endParaRPr>
          </a:p>
          <a:p>
            <a:endParaRPr lang="zh-CN" altLang="en-US" sz="20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charRg st="14" end="6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charRg st="64" end="7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charRg st="75" end="9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charRg st="98" end="12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charRg st="123" end="16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charRg st="162" end="17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charRg st="179" end="22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charRg st="226" end="26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charRg st="263" end="28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5" name="内容占位符 2"/>
          <p:cNvSpPr>
            <a:spLocks noGrp="1" noChangeArrowheads="1"/>
          </p:cNvSpPr>
          <p:nvPr>
            <p:ph idx="1"/>
          </p:nvPr>
        </p:nvSpPr>
        <p:spPr>
          <a:xfrm>
            <a:off x="457200" y="1125538"/>
            <a:ext cx="8229600" cy="5105400"/>
          </a:xfrm>
        </p:spPr>
        <p:txBody>
          <a:bodyPr vert="horz" wrap="square" lIns="91440" tIns="45720" rIns="91440" bIns="45720" numCol="1" anchor="t" anchorCtr="0" compatLnSpc="1"/>
          <a:lstStyle/>
          <a:p>
            <a:pPr marL="342900" marR="0" lvl="0" indent="-342900" algn="l" defTabSz="914400" rtl="0" eaLnBrk="0" fontAlgn="base" latinLnBrk="0" hangingPunct="0">
              <a:lnSpc>
                <a:spcPct val="150000"/>
              </a:lnSpc>
              <a:spcBef>
                <a:spcPct val="20000"/>
              </a:spcBef>
              <a:spcAft>
                <a:spcPct val="0"/>
              </a:spcAft>
              <a:buClr>
                <a:schemeClr val="hlink"/>
              </a:buClr>
              <a:buSzTx/>
              <a:buFont typeface="Wingdings" panose="05000000000000000000" pitchFamily="2" charset="2"/>
              <a:buChar char="v"/>
              <a:defRPr/>
            </a:pPr>
            <a:r>
              <a:rPr kumimoji="0" lang="zh-CN" altLang="zh-CN" sz="2400" b="1" i="0" u="none" strike="noStrike" kern="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（三）工作计划的作用</a:t>
            </a:r>
            <a:endParaRPr kumimoji="0" lang="zh-CN" altLang="zh-CN" sz="2400" b="1" i="0" u="none" strike="noStrike" kern="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hlink"/>
              </a:buClr>
              <a:buSzTx/>
              <a:buFont typeface="Wingdings" panose="05000000000000000000" pitchFamily="2" charset="2"/>
              <a:buChar char="v"/>
              <a:defRPr/>
            </a:pPr>
            <a:r>
              <a:rPr kumimoji="0" lang="en-US" altLang="zh-CN"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1</a:t>
            </a:r>
            <a:r>
              <a:rPr kumimoji="0" lang="zh-CN" altLang="zh-CN"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、计划对个人的作用</a:t>
            </a:r>
            <a:endParaRPr kumimoji="0" lang="zh-CN" altLang="zh-CN"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hlink"/>
              </a:buClr>
              <a:buSzTx/>
              <a:buFont typeface="Wingdings" panose="05000000000000000000" pitchFamily="2" charset="2"/>
              <a:buChar char="v"/>
              <a:defRPr/>
            </a:pPr>
            <a:r>
              <a:rPr kumimoji="0" lang="zh-CN" altLang="zh-CN"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a:t>
            </a:r>
            <a:r>
              <a:rPr kumimoji="0" lang="en-US" altLang="zh-CN"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1</a:t>
            </a:r>
            <a:r>
              <a:rPr kumimoji="0" lang="zh-CN" altLang="zh-CN"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）督促提示，起到鞭策的作用</a:t>
            </a:r>
            <a:endParaRPr kumimoji="0" lang="zh-CN" altLang="zh-CN"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hlink"/>
              </a:buClr>
              <a:buSzTx/>
              <a:buFont typeface="Wingdings" panose="05000000000000000000" pitchFamily="2" charset="2"/>
              <a:buChar char="v"/>
              <a:defRPr/>
            </a:pPr>
            <a:r>
              <a:rPr kumimoji="0" lang="zh-CN" altLang="zh-CN"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a:t>
            </a:r>
            <a:r>
              <a:rPr kumimoji="0" lang="en-US" altLang="zh-CN"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2</a:t>
            </a:r>
            <a:r>
              <a:rPr kumimoji="0" lang="zh-CN" altLang="zh-CN"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）理清思路，提高效率的作用</a:t>
            </a:r>
            <a:endParaRPr kumimoji="0" lang="zh-CN" altLang="zh-CN"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hlink"/>
              </a:buClr>
              <a:buSzTx/>
              <a:buFont typeface="Wingdings" panose="05000000000000000000" pitchFamily="2" charset="2"/>
              <a:buChar char="v"/>
              <a:defRPr/>
            </a:pPr>
            <a:r>
              <a:rPr kumimoji="0" lang="zh-CN" altLang="zh-CN"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a:t>
            </a:r>
            <a:r>
              <a:rPr kumimoji="0" lang="en-US" altLang="zh-CN"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3</a:t>
            </a:r>
            <a:r>
              <a:rPr kumimoji="0" lang="zh-CN" altLang="zh-CN"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）培养习惯，增强能力的作用</a:t>
            </a:r>
            <a:endParaRPr kumimoji="0" lang="zh-CN" altLang="zh-CN"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hlink"/>
              </a:buClr>
              <a:buSzTx/>
              <a:buFont typeface="Wingdings" panose="05000000000000000000" pitchFamily="2" charset="2"/>
              <a:buChar char="v"/>
              <a:defRPr/>
            </a:pPr>
            <a:r>
              <a:rPr kumimoji="0" lang="zh-CN" altLang="zh-CN"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a:t>
            </a:r>
            <a:r>
              <a:rPr kumimoji="0" lang="en-US" altLang="zh-CN"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4</a:t>
            </a:r>
            <a:r>
              <a:rPr kumimoji="0" lang="zh-CN" altLang="zh-CN"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）增强信心，提供动力的作用</a:t>
            </a:r>
            <a:endParaRPr kumimoji="0" lang="zh-CN" altLang="zh-CN"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hlink"/>
              </a:buClr>
              <a:buSzTx/>
              <a:buFont typeface="Wingdings" panose="05000000000000000000" pitchFamily="2" charset="2"/>
              <a:buChar char="v"/>
              <a:defRPr/>
            </a:pPr>
            <a:r>
              <a:rPr kumimoji="0" lang="zh-CN" altLang="zh-CN"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a:t>
            </a:r>
            <a:r>
              <a:rPr kumimoji="0" lang="en-US" altLang="zh-CN"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5</a:t>
            </a:r>
            <a:r>
              <a:rPr kumimoji="0" lang="zh-CN" altLang="zh-CN"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）总结回顾，不断创新的作用</a:t>
            </a:r>
            <a:endParaRPr kumimoji="0" lang="zh-CN" altLang="zh-CN"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hlink"/>
              </a:buClr>
              <a:buSzTx/>
              <a:buFont typeface="Wingdings" panose="05000000000000000000" pitchFamily="2" charset="2"/>
              <a:buChar char="v"/>
              <a:defRPr/>
            </a:pPr>
            <a:r>
              <a:rPr kumimoji="0" lang="zh-CN" altLang="zh-CN" sz="2400" b="1" i="1"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（课堂练习：你认为计划对个人还有哪些作用？）</a:t>
            </a:r>
            <a:endParaRPr kumimoji="0" lang="zh-CN" altLang="zh-CN"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1" fontAlgn="base" latinLnBrk="0" hangingPunct="1">
              <a:lnSpc>
                <a:spcPct val="15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p:txBody>
      </p:sp>
      <p:sp>
        <p:nvSpPr>
          <p:cNvPr id="6147" name="页脚占位符 3"/>
          <p:cNvSpPr txBox="1">
            <a:spLocks noGrp="1"/>
          </p:cNvSpPr>
          <p:nvPr>
            <p:ph type="ftr" sz="quarter" idx="11"/>
          </p:nvPr>
        </p:nvSpPr>
        <p:spPr>
          <a:ln/>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内容占位符 2"/>
          <p:cNvSpPr>
            <a:spLocks noGrp="1"/>
          </p:cNvSpPr>
          <p:nvPr>
            <p:ph idx="1"/>
          </p:nvPr>
        </p:nvSpPr>
        <p:spPr>
          <a:xfrm>
            <a:off x="457200" y="1219200"/>
            <a:ext cx="8458200" cy="5105400"/>
          </a:xfrm>
          <a:ln/>
        </p:spPr>
        <p:txBody>
          <a:bodyPr vert="horz" wrap="square" lIns="91440" tIns="45720" rIns="91440" bIns="45720" anchor="t" anchorCtr="0"/>
          <a:p>
            <a:pPr>
              <a:lnSpc>
                <a:spcPct val="150000"/>
              </a:lnSpc>
            </a:pPr>
            <a:r>
              <a:rPr lang="en-US" altLang="zh-CN" sz="2400" dirty="0">
                <a:latin typeface="宋体" panose="02010600030101010101" pitchFamily="2" charset="-122"/>
                <a:ea typeface="宋体" panose="02010600030101010101" pitchFamily="2" charset="-122"/>
              </a:rPr>
              <a:t>2</a:t>
            </a:r>
            <a:r>
              <a:rPr lang="zh-CN" altLang="zh-CN" sz="2400" dirty="0">
                <a:latin typeface="宋体" panose="02010600030101010101" pitchFamily="2" charset="-122"/>
                <a:ea typeface="宋体" panose="02010600030101010101" pitchFamily="2" charset="-122"/>
              </a:rPr>
              <a:t>、计划对组织管理的重要作用</a:t>
            </a:r>
            <a:endParaRPr lang="zh-CN" altLang="zh-CN" sz="2400" dirty="0">
              <a:latin typeface="宋体" panose="02010600030101010101" pitchFamily="2" charset="-122"/>
              <a:ea typeface="宋体" panose="02010600030101010101" pitchFamily="2" charset="-122"/>
            </a:endParaRPr>
          </a:p>
          <a:p>
            <a:pPr>
              <a:lnSpc>
                <a:spcPct val="150000"/>
              </a:lnSpc>
            </a:pP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a:t>
            </a:r>
            <a:r>
              <a:rPr lang="zh-CN" altLang="zh-CN" sz="2400" dirty="0">
                <a:latin typeface="宋体" panose="02010600030101010101" pitchFamily="2" charset="-122"/>
                <a:ea typeface="宋体" panose="02010600030101010101" pitchFamily="2" charset="-122"/>
              </a:rPr>
              <a:t>）计划是</a:t>
            </a:r>
            <a:r>
              <a:rPr lang="en-US" altLang="zh-CN" sz="2400" dirty="0">
                <a:latin typeface="宋体" panose="02010600030101010101" pitchFamily="2" charset="-122"/>
                <a:ea typeface="宋体" panose="02010600030101010101" pitchFamily="2" charset="-122"/>
                <a:hlinkClick r:id="rId1"/>
              </a:rPr>
              <a:t>管理者</a:t>
            </a:r>
            <a:r>
              <a:rPr lang="zh-CN" altLang="zh-CN" sz="2400" dirty="0">
                <a:latin typeface="宋体" panose="02010600030101010101" pitchFamily="2" charset="-122"/>
                <a:ea typeface="宋体" panose="02010600030101010101" pitchFamily="2" charset="-122"/>
              </a:rPr>
              <a:t>指挥的依据</a:t>
            </a:r>
            <a:endParaRPr lang="zh-CN" altLang="zh-CN" sz="2400" dirty="0">
              <a:latin typeface="宋体" panose="02010600030101010101" pitchFamily="2" charset="-122"/>
              <a:ea typeface="宋体" panose="02010600030101010101" pitchFamily="2" charset="-122"/>
            </a:endParaRPr>
          </a:p>
          <a:p>
            <a:pPr>
              <a:lnSpc>
                <a:spcPct val="150000"/>
              </a:lnSpc>
            </a:pP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2</a:t>
            </a:r>
            <a:r>
              <a:rPr lang="zh-CN" altLang="zh-CN" sz="2400" dirty="0">
                <a:latin typeface="宋体" panose="02010600030101010101" pitchFamily="2" charset="-122"/>
                <a:ea typeface="宋体" panose="02010600030101010101" pitchFamily="2" charset="-122"/>
              </a:rPr>
              <a:t>）计划是组织成员工作的指南针，</a:t>
            </a:r>
            <a:r>
              <a:rPr lang="en-US" altLang="zh-CN" sz="2400" dirty="0">
                <a:latin typeface="宋体" panose="02010600030101010101" pitchFamily="2" charset="-122"/>
                <a:ea typeface="宋体" panose="02010600030101010101" pitchFamily="2" charset="-122"/>
                <a:hlinkClick r:id="rId2"/>
              </a:rPr>
              <a:t>指明方向</a:t>
            </a:r>
            <a:r>
              <a:rPr lang="zh-CN" altLang="zh-CN" sz="2400" dirty="0">
                <a:latin typeface="宋体" panose="02010600030101010101" pitchFamily="2" charset="-122"/>
                <a:ea typeface="宋体" panose="02010600030101010101" pitchFamily="2" charset="-122"/>
              </a:rPr>
              <a:t>，减少内耗</a:t>
            </a:r>
            <a:endParaRPr lang="zh-CN" altLang="zh-CN" sz="2400" dirty="0">
              <a:latin typeface="宋体" panose="02010600030101010101" pitchFamily="2" charset="-122"/>
              <a:ea typeface="宋体" panose="02010600030101010101" pitchFamily="2" charset="-122"/>
            </a:endParaRPr>
          </a:p>
          <a:p>
            <a:pPr>
              <a:lnSpc>
                <a:spcPct val="150000"/>
              </a:lnSpc>
            </a:pP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3</a:t>
            </a:r>
            <a:r>
              <a:rPr lang="zh-CN" altLang="zh-CN" sz="2400" dirty="0">
                <a:latin typeface="宋体" panose="02010600030101010101" pitchFamily="2" charset="-122"/>
                <a:ea typeface="宋体" panose="02010600030101010101" pitchFamily="2" charset="-122"/>
              </a:rPr>
              <a:t>）计划是降低风险，掌握主动的手段</a:t>
            </a:r>
            <a:endParaRPr lang="zh-CN" altLang="zh-CN" sz="2400" dirty="0">
              <a:latin typeface="宋体" panose="02010600030101010101" pitchFamily="2" charset="-122"/>
              <a:ea typeface="宋体" panose="02010600030101010101" pitchFamily="2" charset="-122"/>
            </a:endParaRPr>
          </a:p>
          <a:p>
            <a:pPr>
              <a:lnSpc>
                <a:spcPct val="150000"/>
              </a:lnSpc>
            </a:pP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4</a:t>
            </a:r>
            <a:r>
              <a:rPr lang="zh-CN" altLang="zh-CN" sz="2400" dirty="0">
                <a:latin typeface="宋体" panose="02010600030101010101" pitchFamily="2" charset="-122"/>
                <a:ea typeface="宋体" panose="02010600030101010101" pitchFamily="2" charset="-122"/>
              </a:rPr>
              <a:t>）计划是减少浪费提高效益的办法。</a:t>
            </a:r>
            <a:br>
              <a:rPr lang="en-US" altLang="zh-CN" sz="2400" dirty="0">
                <a:latin typeface="宋体" panose="02010600030101010101" pitchFamily="2" charset="-122"/>
                <a:ea typeface="宋体" panose="02010600030101010101" pitchFamily="2" charset="-122"/>
              </a:rPr>
            </a:b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5</a:t>
            </a:r>
            <a:r>
              <a:rPr lang="zh-CN" altLang="zh-CN" sz="2400" dirty="0">
                <a:latin typeface="宋体" panose="02010600030101010101" pitchFamily="2" charset="-122"/>
                <a:ea typeface="宋体" panose="02010600030101010101" pitchFamily="2" charset="-122"/>
              </a:rPr>
              <a:t>）计划是管理者进行控制的</a:t>
            </a:r>
            <a:r>
              <a:rPr lang="en-US" altLang="zh-CN" sz="2400" dirty="0">
                <a:latin typeface="宋体" panose="02010600030101010101" pitchFamily="2" charset="-122"/>
                <a:ea typeface="宋体" panose="02010600030101010101" pitchFamily="2" charset="-122"/>
                <a:hlinkClick r:id="rId3"/>
              </a:rPr>
              <a:t>标准</a:t>
            </a:r>
            <a:endParaRPr lang="zh-CN" altLang="zh-CN" sz="2400" dirty="0">
              <a:latin typeface="宋体" panose="02010600030101010101" pitchFamily="2" charset="-122"/>
              <a:ea typeface="宋体" panose="02010600030101010101" pitchFamily="2" charset="-122"/>
            </a:endParaRPr>
          </a:p>
          <a:p>
            <a:pPr>
              <a:lnSpc>
                <a:spcPct val="150000"/>
              </a:lnSpc>
            </a:pP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6</a:t>
            </a:r>
            <a:r>
              <a:rPr lang="zh-CN" altLang="zh-CN" sz="2400" dirty="0">
                <a:latin typeface="宋体" panose="02010600030101010101" pitchFamily="2" charset="-122"/>
                <a:ea typeface="宋体" panose="02010600030101010101" pitchFamily="2" charset="-122"/>
              </a:rPr>
              <a:t>）计划为组织的考核评价提供依据</a:t>
            </a:r>
            <a:endParaRPr lang="zh-CN" altLang="zh-CN" sz="2400" dirty="0">
              <a:latin typeface="宋体" panose="02010600030101010101" pitchFamily="2" charset="-122"/>
              <a:ea typeface="宋体" panose="02010600030101010101" pitchFamily="2" charset="-122"/>
            </a:endParaRPr>
          </a:p>
          <a:p>
            <a:pPr>
              <a:lnSpc>
                <a:spcPct val="150000"/>
              </a:lnSpc>
            </a:pPr>
            <a:endParaRPr lang="zh-CN" altLang="en-US" sz="2400" dirty="0">
              <a:latin typeface="宋体" panose="02010600030101010101" pitchFamily="2" charset="-122"/>
              <a:ea typeface="宋体" panose="02010600030101010101" pitchFamily="2" charset="-122"/>
            </a:endParaRPr>
          </a:p>
        </p:txBody>
      </p:sp>
      <p:sp>
        <p:nvSpPr>
          <p:cNvPr id="7171" name="页脚占位符 3"/>
          <p:cNvSpPr txBox="1">
            <a:spLocks noGrp="1"/>
          </p:cNvSpPr>
          <p:nvPr>
            <p:ph type="ftr" sz="quarter" idx="11"/>
          </p:nvPr>
        </p:nvSpPr>
        <p:spPr>
          <a:ln/>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内容占位符 2"/>
          <p:cNvSpPr>
            <a:spLocks noGrp="1"/>
          </p:cNvSpPr>
          <p:nvPr>
            <p:ph idx="1"/>
          </p:nvPr>
        </p:nvSpPr>
        <p:spPr>
          <a:xfrm>
            <a:off x="250825" y="1125538"/>
            <a:ext cx="8435975" cy="5199062"/>
          </a:xfrm>
          <a:ln/>
        </p:spPr>
        <p:txBody>
          <a:bodyPr vert="horz" wrap="square" lIns="91440" tIns="45720" rIns="91440" bIns="45720" anchor="t" anchorCtr="0"/>
          <a:p>
            <a:pPr>
              <a:lnSpc>
                <a:spcPct val="150000"/>
              </a:lnSpc>
            </a:pPr>
            <a:r>
              <a:rPr lang="zh-CN" altLang="zh-CN" sz="2000" dirty="0">
                <a:latin typeface="宋体" panose="02010600030101010101" pitchFamily="2" charset="-122"/>
                <a:ea typeface="宋体" panose="02010600030101010101" pitchFamily="2" charset="-122"/>
              </a:rPr>
              <a:t>（四）工作计划类型</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、根据计划的具体性看，宗旨（使命）、战略、程序、设想、打算、目标、规划、方案</a:t>
            </a:r>
            <a:r>
              <a:rPr lang="zh-CN" altLang="en-US" sz="2000" dirty="0">
                <a:latin typeface="宋体" panose="02010600030101010101" pitchFamily="2" charset="-122"/>
                <a:ea typeface="宋体" panose="02010600030101010101" pitchFamily="2" charset="-122"/>
              </a:rPr>
              <a:t>、制度</a:t>
            </a:r>
            <a:r>
              <a:rPr lang="zh-CN" altLang="zh-CN" sz="2000" dirty="0">
                <a:latin typeface="宋体" panose="02010600030101010101" pitchFamily="2" charset="-122"/>
                <a:ea typeface="宋体" panose="02010600030101010101" pitchFamily="2" charset="-122"/>
              </a:rPr>
              <a:t>、安排、方案、预算、要点等都属于计划类型</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8195" name="页脚占位符 3"/>
          <p:cNvSpPr txBox="1">
            <a:spLocks noGrp="1"/>
          </p:cNvSpPr>
          <p:nvPr>
            <p:ph type="ftr" sz="quarter" idx="11"/>
          </p:nvPr>
        </p:nvSpPr>
        <p:spPr>
          <a:ln/>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grpSp>
        <p:nvGrpSpPr>
          <p:cNvPr id="8196" name="组合 4"/>
          <p:cNvGrpSpPr/>
          <p:nvPr/>
        </p:nvGrpSpPr>
        <p:grpSpPr>
          <a:xfrm>
            <a:off x="1403350" y="2873375"/>
            <a:ext cx="5905500" cy="3451225"/>
            <a:chOff x="0" y="51466"/>
            <a:chExt cx="1555750" cy="2405984"/>
          </a:xfrm>
        </p:grpSpPr>
        <p:sp>
          <p:nvSpPr>
            <p:cNvPr id="6" name="文本框 410"/>
            <p:cNvSpPr txBox="1">
              <a:spLocks noChangeArrowheads="1"/>
            </p:cNvSpPr>
            <p:nvPr/>
          </p:nvSpPr>
          <p:spPr bwMode="auto">
            <a:xfrm>
              <a:off x="0" y="2184093"/>
              <a:ext cx="1555750" cy="273357"/>
            </a:xfrm>
            <a:prstGeom prst="rect">
              <a:avLst/>
            </a:prstGeom>
            <a:solidFill>
              <a:srgbClr val="FFFFFF"/>
            </a:solidFill>
            <a:ln w="6350">
              <a:solidFill>
                <a:srgbClr val="000000"/>
              </a:solidFill>
              <a:miter lim="800000"/>
            </a:ln>
          </p:spPr>
          <p:txBody>
            <a:bodyPr upright="1"/>
            <a:lstStyle/>
            <a:p>
              <a:pPr marR="0" algn="ctr" defTabSz="914400">
                <a:spcAft>
                  <a:spcPts val="0"/>
                </a:spcAft>
                <a:buClrTx/>
                <a:buSzTx/>
                <a:buFontTx/>
                <a:buNone/>
                <a:defRPr/>
              </a:pPr>
              <a:r>
                <a:rPr kumimoji="0" lang="zh-CN" sz="750" kern="100" cap="none" spc="0" normalizeH="0" baseline="0" noProof="0">
                  <a:latin typeface="Times New Roman" panose="02020603050405020304" pitchFamily="18" charset="0"/>
                  <a:ea typeface="宋体" panose="02010600030101010101" pitchFamily="2" charset="-122"/>
                  <a:cs typeface="宋体" panose="02010600030101010101" pitchFamily="2" charset="-122"/>
                </a:rPr>
                <a:t>流程； </a:t>
              </a:r>
              <a:r>
                <a:rPr kumimoji="0" lang="en-US" sz="750" kern="100" cap="none" spc="0" normalizeH="0" baseline="0" noProof="0">
                  <a:latin typeface="Times New Roman" panose="02020603050405020304" pitchFamily="18" charset="0"/>
                  <a:ea typeface="宋体" panose="02010600030101010101" pitchFamily="2" charset="-122"/>
                  <a:cs typeface="宋体" panose="02010600030101010101" pitchFamily="2" charset="-122"/>
                </a:rPr>
                <a:t>  </a:t>
              </a:r>
              <a:r>
                <a:rPr kumimoji="0" lang="zh-CN" sz="750" kern="100" cap="none" spc="0" normalizeH="0" baseline="0" noProof="0">
                  <a:latin typeface="Times New Roman" panose="02020603050405020304" pitchFamily="18" charset="0"/>
                  <a:ea typeface="宋体" panose="02010600030101010101" pitchFamily="2" charset="-122"/>
                  <a:cs typeface="宋体" panose="02010600030101010101" pitchFamily="2" charset="-122"/>
                </a:rPr>
                <a:t>要点</a:t>
              </a:r>
              <a:endParaRPr kumimoji="0" lang="zh-CN" sz="1050" kern="100" cap="none" spc="0" normalizeH="0" baseline="0" noProof="0">
                <a:latin typeface="Times New Roman" panose="02020603050405020304" pitchFamily="18" charset="0"/>
                <a:ea typeface="宋体" panose="02010600030101010101" pitchFamily="2" charset="-122"/>
                <a:cs typeface="宋体" panose="02010600030101010101" pitchFamily="2" charset="-122"/>
              </a:endParaRPr>
            </a:p>
          </p:txBody>
        </p:sp>
        <p:sp>
          <p:nvSpPr>
            <p:cNvPr id="7" name="文本框 411"/>
            <p:cNvSpPr txBox="1">
              <a:spLocks noChangeArrowheads="1"/>
            </p:cNvSpPr>
            <p:nvPr/>
          </p:nvSpPr>
          <p:spPr bwMode="auto">
            <a:xfrm>
              <a:off x="57295" y="1841014"/>
              <a:ext cx="1422340" cy="273357"/>
            </a:xfrm>
            <a:prstGeom prst="rect">
              <a:avLst/>
            </a:prstGeom>
            <a:solidFill>
              <a:srgbClr val="FFFFFF"/>
            </a:solidFill>
            <a:ln w="6350">
              <a:solidFill>
                <a:srgbClr val="000000"/>
              </a:solidFill>
              <a:miter lim="800000"/>
            </a:ln>
          </p:spPr>
          <p:txBody>
            <a:bodyPr upright="1"/>
            <a:lstStyle/>
            <a:p>
              <a:pPr marR="0" algn="ctr" defTabSz="914400">
                <a:spcAft>
                  <a:spcPts val="0"/>
                </a:spcAft>
                <a:buClrTx/>
                <a:buSzTx/>
                <a:buFontTx/>
                <a:buNone/>
                <a:defRPr/>
              </a:pPr>
              <a:r>
                <a:rPr kumimoji="0" lang="zh-CN" sz="750" kern="100" cap="none" spc="0" normalizeH="0" baseline="0" noProof="0">
                  <a:latin typeface="Times New Roman" panose="02020603050405020304" pitchFamily="18" charset="0"/>
                  <a:ea typeface="宋体" panose="02010600030101010101" pitchFamily="2" charset="-122"/>
                  <a:cs typeface="宋体" panose="02010600030101010101" pitchFamily="2" charset="-122"/>
                </a:rPr>
                <a:t>打算； 设想</a:t>
              </a:r>
              <a:endParaRPr kumimoji="0" lang="zh-CN" sz="1050" kern="100" cap="none" spc="0" normalizeH="0" baseline="0" noProof="0">
                <a:latin typeface="Times New Roman" panose="02020603050405020304" pitchFamily="18" charset="0"/>
                <a:ea typeface="宋体" panose="02010600030101010101" pitchFamily="2" charset="-122"/>
                <a:cs typeface="宋体" panose="02010600030101010101" pitchFamily="2" charset="-122"/>
              </a:endParaRPr>
            </a:p>
          </p:txBody>
        </p:sp>
        <p:sp>
          <p:nvSpPr>
            <p:cNvPr id="8" name="文本框 412"/>
            <p:cNvSpPr txBox="1">
              <a:spLocks noChangeArrowheads="1"/>
            </p:cNvSpPr>
            <p:nvPr/>
          </p:nvSpPr>
          <p:spPr bwMode="auto">
            <a:xfrm>
              <a:off x="139683" y="1485760"/>
              <a:ext cx="1282657" cy="273357"/>
            </a:xfrm>
            <a:prstGeom prst="rect">
              <a:avLst/>
            </a:prstGeom>
            <a:solidFill>
              <a:srgbClr val="FFFFFF"/>
            </a:solidFill>
            <a:ln w="6350">
              <a:solidFill>
                <a:srgbClr val="000000"/>
              </a:solidFill>
              <a:miter lim="800000"/>
            </a:ln>
          </p:spPr>
          <p:txBody>
            <a:bodyPr upright="1"/>
            <a:lstStyle/>
            <a:p>
              <a:pPr marR="0" algn="ctr" defTabSz="914400">
                <a:spcAft>
                  <a:spcPts val="0"/>
                </a:spcAft>
                <a:buClrTx/>
                <a:buSzTx/>
                <a:buFontTx/>
                <a:buNone/>
                <a:defRPr/>
              </a:pPr>
              <a:r>
                <a:rPr kumimoji="0" lang="zh-CN" sz="750" kern="100" cap="none" spc="0" normalizeH="0" baseline="0" noProof="0">
                  <a:latin typeface="Times New Roman" panose="02020603050405020304" pitchFamily="18" charset="0"/>
                  <a:ea typeface="宋体" panose="02010600030101010101" pitchFamily="2" charset="-122"/>
                  <a:cs typeface="宋体" panose="02010600030101010101" pitchFamily="2" charset="-122"/>
                </a:rPr>
                <a:t>预算； 安排</a:t>
              </a:r>
              <a:endParaRPr kumimoji="0" lang="zh-CN" sz="1050" kern="100" cap="none" spc="0" normalizeH="0" baseline="0" noProof="0">
                <a:latin typeface="Times New Roman" panose="02020603050405020304" pitchFamily="18" charset="0"/>
                <a:ea typeface="宋体" panose="02010600030101010101" pitchFamily="2" charset="-122"/>
                <a:cs typeface="宋体" panose="02010600030101010101" pitchFamily="2" charset="-122"/>
              </a:endParaRPr>
            </a:p>
          </p:txBody>
        </p:sp>
        <p:sp>
          <p:nvSpPr>
            <p:cNvPr id="9" name="文本框 413"/>
            <p:cNvSpPr txBox="1">
              <a:spLocks noChangeArrowheads="1"/>
            </p:cNvSpPr>
            <p:nvPr/>
          </p:nvSpPr>
          <p:spPr bwMode="auto">
            <a:xfrm>
              <a:off x="203251" y="1142680"/>
              <a:ext cx="1161794" cy="273357"/>
            </a:xfrm>
            <a:prstGeom prst="rect">
              <a:avLst/>
            </a:prstGeom>
            <a:solidFill>
              <a:srgbClr val="FFFFFF"/>
            </a:solidFill>
            <a:ln w="6350">
              <a:solidFill>
                <a:srgbClr val="000000"/>
              </a:solidFill>
              <a:miter lim="800000"/>
            </a:ln>
          </p:spPr>
          <p:txBody>
            <a:bodyPr upright="1"/>
            <a:lstStyle/>
            <a:p>
              <a:pPr marR="0" algn="ctr" defTabSz="914400">
                <a:spcAft>
                  <a:spcPts val="0"/>
                </a:spcAft>
                <a:buClrTx/>
                <a:buSzTx/>
                <a:buFontTx/>
                <a:buNone/>
                <a:defRPr/>
              </a:pPr>
              <a:r>
                <a:rPr kumimoji="0" lang="zh-CN" sz="750" kern="100" cap="none" spc="0" normalizeH="0" baseline="0" noProof="0">
                  <a:latin typeface="Times New Roman" panose="02020603050405020304" pitchFamily="18" charset="0"/>
                  <a:ea typeface="宋体" panose="02010600030101010101" pitchFamily="2" charset="-122"/>
                  <a:cs typeface="宋体" panose="02010600030101010101" pitchFamily="2" charset="-122"/>
                </a:rPr>
                <a:t>方案；制定</a:t>
              </a:r>
              <a:endParaRPr kumimoji="0" lang="zh-CN" sz="1050" kern="100" cap="none" spc="0" normalizeH="0" baseline="0" noProof="0">
                <a:latin typeface="Times New Roman" panose="02020603050405020304" pitchFamily="18" charset="0"/>
                <a:ea typeface="宋体" panose="02010600030101010101" pitchFamily="2" charset="-122"/>
                <a:cs typeface="宋体" panose="02010600030101010101" pitchFamily="2" charset="-122"/>
              </a:endParaRPr>
            </a:p>
          </p:txBody>
        </p:sp>
        <p:sp>
          <p:nvSpPr>
            <p:cNvPr id="10" name="文本框 414"/>
            <p:cNvSpPr txBox="1">
              <a:spLocks noChangeArrowheads="1"/>
            </p:cNvSpPr>
            <p:nvPr/>
          </p:nvSpPr>
          <p:spPr bwMode="auto">
            <a:xfrm>
              <a:off x="285639" y="819522"/>
              <a:ext cx="1003291" cy="272250"/>
            </a:xfrm>
            <a:prstGeom prst="rect">
              <a:avLst/>
            </a:prstGeom>
            <a:solidFill>
              <a:srgbClr val="FFFFFF"/>
            </a:solidFill>
            <a:ln w="6350">
              <a:solidFill>
                <a:srgbClr val="000000"/>
              </a:solidFill>
              <a:miter lim="800000"/>
            </a:ln>
          </p:spPr>
          <p:txBody>
            <a:bodyPr upright="1"/>
            <a:lstStyle/>
            <a:p>
              <a:pPr marR="0" algn="ctr" defTabSz="914400">
                <a:spcAft>
                  <a:spcPts val="0"/>
                </a:spcAft>
                <a:buClrTx/>
                <a:buSzTx/>
                <a:buFontTx/>
                <a:buNone/>
                <a:defRPr/>
              </a:pPr>
              <a:r>
                <a:rPr kumimoji="0" lang="zh-CN" sz="750" kern="100" cap="none" spc="0" normalizeH="0" baseline="0" noProof="0">
                  <a:latin typeface="Times New Roman" panose="02020603050405020304" pitchFamily="18" charset="0"/>
                  <a:ea typeface="宋体" panose="02010600030101010101" pitchFamily="2" charset="-122"/>
                  <a:cs typeface="宋体" panose="02010600030101010101" pitchFamily="2" charset="-122"/>
                </a:rPr>
                <a:t>政策；规划</a:t>
              </a:r>
              <a:endParaRPr kumimoji="0" lang="zh-CN" sz="1050" kern="100" cap="none" spc="0" normalizeH="0" baseline="0" noProof="0">
                <a:latin typeface="Times New Roman" panose="02020603050405020304" pitchFamily="18" charset="0"/>
                <a:ea typeface="宋体" panose="02010600030101010101" pitchFamily="2" charset="-122"/>
                <a:cs typeface="宋体" panose="02010600030101010101" pitchFamily="2" charset="-122"/>
              </a:endParaRPr>
            </a:p>
          </p:txBody>
        </p:sp>
        <p:sp>
          <p:nvSpPr>
            <p:cNvPr id="11" name="文本框 415"/>
            <p:cNvSpPr txBox="1">
              <a:spLocks noChangeArrowheads="1"/>
            </p:cNvSpPr>
            <p:nvPr/>
          </p:nvSpPr>
          <p:spPr bwMode="auto">
            <a:xfrm>
              <a:off x="342934" y="483082"/>
              <a:ext cx="882428" cy="272250"/>
            </a:xfrm>
            <a:prstGeom prst="rect">
              <a:avLst/>
            </a:prstGeom>
            <a:solidFill>
              <a:srgbClr val="FFFFFF"/>
            </a:solidFill>
            <a:ln w="6350">
              <a:solidFill>
                <a:srgbClr val="000000"/>
              </a:solidFill>
              <a:miter lim="800000"/>
            </a:ln>
          </p:spPr>
          <p:txBody>
            <a:bodyPr upright="1"/>
            <a:lstStyle/>
            <a:p>
              <a:pPr marR="0" algn="ctr" defTabSz="914400">
                <a:spcAft>
                  <a:spcPts val="0"/>
                </a:spcAft>
                <a:buClrTx/>
                <a:buSzTx/>
                <a:buFontTx/>
                <a:buNone/>
                <a:defRPr/>
              </a:pPr>
              <a:r>
                <a:rPr kumimoji="0" lang="zh-CN" sz="750" kern="100" cap="none" spc="0" normalizeH="0" baseline="0" noProof="0">
                  <a:latin typeface="Times New Roman" panose="02020603050405020304" pitchFamily="18" charset="0"/>
                  <a:ea typeface="宋体" panose="02010600030101010101" pitchFamily="2" charset="-122"/>
                  <a:cs typeface="宋体" panose="02010600030101010101" pitchFamily="2" charset="-122"/>
                </a:rPr>
                <a:t>战略；目标</a:t>
              </a:r>
              <a:endParaRPr kumimoji="0" lang="zh-CN" sz="1050" kern="100" cap="none" spc="0" normalizeH="0" baseline="0" noProof="0">
                <a:latin typeface="Times New Roman" panose="02020603050405020304" pitchFamily="18" charset="0"/>
                <a:ea typeface="宋体" panose="02010600030101010101" pitchFamily="2" charset="-122"/>
                <a:cs typeface="宋体" panose="02010600030101010101" pitchFamily="2" charset="-122"/>
              </a:endParaRPr>
            </a:p>
          </p:txBody>
        </p:sp>
        <p:sp>
          <p:nvSpPr>
            <p:cNvPr id="12" name="文本框 416"/>
            <p:cNvSpPr txBox="1">
              <a:spLocks noChangeArrowheads="1"/>
            </p:cNvSpPr>
            <p:nvPr/>
          </p:nvSpPr>
          <p:spPr bwMode="auto">
            <a:xfrm>
              <a:off x="488890" y="51466"/>
              <a:ext cx="596789" cy="354147"/>
            </a:xfrm>
            <a:prstGeom prst="rect">
              <a:avLst/>
            </a:prstGeom>
            <a:solidFill>
              <a:srgbClr val="FFFFFF"/>
            </a:solidFill>
            <a:ln w="6350">
              <a:solidFill>
                <a:srgbClr val="000000"/>
              </a:solidFill>
              <a:miter lim="800000"/>
            </a:ln>
          </p:spPr>
          <p:txBody>
            <a:bodyPr upright="1"/>
            <a:lstStyle/>
            <a:p>
              <a:pPr marR="0" algn="ctr" defTabSz="914400">
                <a:spcAft>
                  <a:spcPts val="0"/>
                </a:spcAft>
                <a:buClrTx/>
                <a:buSzTx/>
                <a:buFontTx/>
                <a:buNone/>
                <a:defRPr/>
              </a:pPr>
              <a:r>
                <a:rPr kumimoji="0" lang="zh-CN" sz="750" kern="100" cap="none" spc="0" normalizeH="0" baseline="0" noProof="0">
                  <a:latin typeface="Times New Roman" panose="02020603050405020304" pitchFamily="18" charset="0"/>
                  <a:ea typeface="宋体" panose="02010600030101010101" pitchFamily="2" charset="-122"/>
                  <a:cs typeface="宋体" panose="02010600030101010101" pitchFamily="2" charset="-122"/>
                </a:rPr>
                <a:t>宗旨；使命</a:t>
              </a:r>
              <a:endParaRPr kumimoji="0" lang="zh-CN" sz="1050" kern="100" cap="none" spc="0" normalizeH="0" baseline="0" noProof="0">
                <a:latin typeface="Times New Roman" panose="02020603050405020304" pitchFamily="18" charset="0"/>
                <a:ea typeface="宋体" panose="02010600030101010101" pitchFamily="2" charset="-122"/>
                <a:cs typeface="宋体" panose="02010600030101010101" pitchFamily="2" charset="-122"/>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50825" y="982663"/>
            <a:ext cx="8435975" cy="5127625"/>
          </a:xfrm>
          <a:ln/>
        </p:spPr>
        <p:txBody>
          <a:bodyPr vert="horz" wrap="square" lIns="91440" tIns="45720" rIns="91440" bIns="45720" anchor="t" anchorCtr="0"/>
          <a:p>
            <a:pPr>
              <a:lnSpc>
                <a:spcPct val="150000"/>
              </a:lnSpc>
            </a:pP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、按计划形式分：有文字形式和表格形式</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）文字形式格式：</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solidFill>
                  <a:srgbClr val="FF0000"/>
                </a:solidFill>
                <a:latin typeface="宋体" panose="02010600030101010101" pitchFamily="2" charset="-122"/>
                <a:ea typeface="宋体" panose="02010600030101010101" pitchFamily="2" charset="-122"/>
              </a:rPr>
              <a:t>1</a:t>
            </a:r>
            <a:r>
              <a:rPr lang="zh-CN" altLang="zh-CN" sz="2000" dirty="0">
                <a:solidFill>
                  <a:srgbClr val="FF0000"/>
                </a:solidFill>
                <a:latin typeface="宋体" panose="02010600030101010101" pitchFamily="2" charset="-122"/>
                <a:ea typeface="宋体" panose="02010600030101010101" pitchFamily="2" charset="-122"/>
              </a:rPr>
              <a:t>）标题</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2000" dirty="0">
                <a:solidFill>
                  <a:srgbClr val="FF0000"/>
                </a:solidFill>
                <a:latin typeface="宋体" panose="02010600030101010101" pitchFamily="2" charset="-122"/>
                <a:ea typeface="宋体" panose="02010600030101010101" pitchFamily="2" charset="-122"/>
              </a:rPr>
              <a:t>2</a:t>
            </a:r>
            <a:r>
              <a:rPr lang="zh-CN" altLang="zh-CN" sz="2000" dirty="0">
                <a:solidFill>
                  <a:srgbClr val="FF0000"/>
                </a:solidFill>
                <a:latin typeface="宋体" panose="02010600030101010101" pitchFamily="2" charset="-122"/>
                <a:ea typeface="宋体" panose="02010600030101010101" pitchFamily="2" charset="-122"/>
              </a:rPr>
              <a:t>）正文</a:t>
            </a:r>
            <a:r>
              <a:rPr lang="zh-CN" altLang="zh-CN" sz="2000" dirty="0">
                <a:latin typeface="宋体" panose="02010600030101010101" pitchFamily="2" charset="-122"/>
                <a:ea typeface="宋体" panose="02010600030101010101" pitchFamily="2" charset="-122"/>
              </a:rPr>
              <a:t>：①引言；②指导思想；③工作目标；④工作内容；⑤工作措施；⑥实施步骤；⑦执行希望</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solidFill>
                  <a:srgbClr val="FF0000"/>
                </a:solidFill>
                <a:latin typeface="宋体" panose="02010600030101010101" pitchFamily="2" charset="-122"/>
                <a:ea typeface="宋体" panose="02010600030101010101" pitchFamily="2" charset="-122"/>
              </a:rPr>
              <a:t>3</a:t>
            </a:r>
            <a:r>
              <a:rPr lang="zh-CN" altLang="zh-CN" sz="2000" dirty="0">
                <a:solidFill>
                  <a:srgbClr val="FF0000"/>
                </a:solidFill>
                <a:latin typeface="宋体" panose="02010600030101010101" pitchFamily="2" charset="-122"/>
                <a:ea typeface="宋体" panose="02010600030101010101" pitchFamily="2" charset="-122"/>
              </a:rPr>
              <a:t>）落款</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包括计划制定主体（单位、个人）、日期</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还有一种最简单的工作计划就是直接列出需要完成的任务和工作，无需其它套用语言。例如：本年度完成以下工作，</a:t>
            </a: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、完成市场调研</a:t>
            </a: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次，</a:t>
            </a: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、完成销售额</a:t>
            </a:r>
            <a:r>
              <a:rPr lang="en-US" altLang="zh-CN" sz="2000" dirty="0">
                <a:latin typeface="宋体" panose="02010600030101010101" pitchFamily="2" charset="-122"/>
                <a:ea typeface="宋体" panose="02010600030101010101" pitchFamily="2" charset="-122"/>
              </a:rPr>
              <a:t>100</a:t>
            </a:r>
            <a:r>
              <a:rPr lang="zh-CN" altLang="zh-CN" sz="2000" dirty="0">
                <a:latin typeface="宋体" panose="02010600030101010101" pitchFamily="2" charset="-122"/>
                <a:ea typeface="宋体" panose="02010600030101010101" pitchFamily="2" charset="-122"/>
              </a:rPr>
              <a:t>万元，</a:t>
            </a: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a:t>
            </a:r>
            <a:endParaRPr lang="zh-CN" altLang="en-US" sz="2000" dirty="0">
              <a:latin typeface="宋体" panose="02010600030101010101" pitchFamily="2" charset="-122"/>
              <a:ea typeface="宋体" panose="02010600030101010101" pitchFamily="2" charset="-122"/>
            </a:endParaRPr>
          </a:p>
        </p:txBody>
      </p:sp>
      <p:sp>
        <p:nvSpPr>
          <p:cNvPr id="9219" name="页脚占位符 3"/>
          <p:cNvSpPr txBox="1">
            <a:spLocks noGrp="1"/>
          </p:cNvSpPr>
          <p:nvPr>
            <p:ph type="ftr" sz="quarter" idx="11"/>
          </p:nvPr>
        </p:nvSpPr>
        <p:spPr>
          <a:ln/>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charRg st="105" end="18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内容占位符 2"/>
          <p:cNvSpPr>
            <a:spLocks noGrp="1"/>
          </p:cNvSpPr>
          <p:nvPr>
            <p:ph idx="1"/>
          </p:nvPr>
        </p:nvSpPr>
        <p:spPr>
          <a:xfrm>
            <a:off x="611188" y="977900"/>
            <a:ext cx="8628062" cy="5595938"/>
          </a:xfrm>
          <a:ln/>
        </p:spPr>
        <p:txBody>
          <a:bodyPr vert="horz" wrap="square" lIns="91440" tIns="45720" rIns="91440" bIns="45720" anchor="t" anchorCtr="0"/>
          <a:p>
            <a:pPr>
              <a:lnSpc>
                <a:spcPct val="150000"/>
              </a:lnSpc>
            </a:pP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）表格形式</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有一般工作计划表、专项工作计划表、课程计划表、甘特图、负荷图等等。</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）一般工作计划表：</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①</a:t>
            </a:r>
            <a:r>
              <a:rPr lang="zh-CN" altLang="zh-CN" sz="2000" dirty="0">
                <a:latin typeface="宋体" panose="02010600030101010101" pitchFamily="2" charset="-122"/>
                <a:ea typeface="宋体" panose="02010600030101010101" pitchFamily="2" charset="-122"/>
              </a:rPr>
              <a:t>标题或名称：与文本计划要求一致</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②</a:t>
            </a:r>
            <a:r>
              <a:rPr lang="zh-CN" altLang="zh-CN" sz="2000" dirty="0">
                <a:latin typeface="宋体" panose="02010600030101010101" pitchFamily="2" charset="-122"/>
                <a:ea typeface="宋体" panose="02010600030101010101" pitchFamily="2" charset="-122"/>
              </a:rPr>
              <a:t>编号、编制日期、编制部门或编制人、审核人、批准人等内容。</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③</a:t>
            </a:r>
            <a:r>
              <a:rPr lang="zh-CN" altLang="zh-CN" sz="2000" dirty="0">
                <a:latin typeface="宋体" panose="02010600030101010101" pitchFamily="2" charset="-122"/>
                <a:ea typeface="宋体" panose="02010600030101010101" pitchFamily="2" charset="-122"/>
              </a:rPr>
              <a:t>序号、工作任务</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④起始时间、完成时间</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⑤责任人</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⑥效果</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⑦其它说明</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10243" name="页脚占位符 3"/>
          <p:cNvSpPr txBox="1">
            <a:spLocks noGrp="1"/>
          </p:cNvSpPr>
          <p:nvPr>
            <p:ph type="ftr" sz="quarter" idx="11"/>
          </p:nvPr>
        </p:nvSpPr>
        <p:spPr>
          <a:ln/>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内容占位符 4"/>
          <p:cNvGraphicFramePr>
            <a:graphicFrameLocks noGrp="1"/>
          </p:cNvGraphicFramePr>
          <p:nvPr>
            <p:ph idx="1"/>
          </p:nvPr>
        </p:nvGraphicFramePr>
        <p:xfrm>
          <a:off x="900113" y="1412875"/>
          <a:ext cx="6840538" cy="3890963"/>
        </p:xfrm>
        <a:graphic>
          <a:graphicData uri="http://schemas.openxmlformats.org/drawingml/2006/table">
            <a:tbl>
              <a:tblPr/>
              <a:tblGrid>
                <a:gridCol w="815975"/>
                <a:gridCol w="1277937"/>
                <a:gridCol w="1296988"/>
                <a:gridCol w="1287462"/>
                <a:gridCol w="993775"/>
                <a:gridCol w="1168400"/>
              </a:tblGrid>
              <a:tr h="439738">
                <a:tc gridSpan="6">
                  <a:txBody>
                    <a:bodyPr/>
                    <a:lstStyle>
                      <a:lvl1pPr indent="22860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228600" algn="just" defTabSz="914400" rtl="0" eaLnBrk="1" fontAlgn="base" latinLnBrk="0" hangingPunct="1">
                        <a:lnSpc>
                          <a:spcPct val="15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编号：</a:t>
                      </a:r>
                      <a:r>
                        <a:rPr kumimoji="0" lang="zh-CN" altLang="en-US"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       </a:t>
                      </a: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编制日期：</a:t>
                      </a:r>
                      <a:r>
                        <a:rPr kumimoji="0" lang="zh-CN" altLang="en-US"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           </a:t>
                      </a: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编制部门：</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hMerge="1">
                  <a:tcPr/>
                </a:tc>
                <a:tc hMerge="1">
                  <a:tcPr/>
                </a:tc>
                <a:tc hMerge="1">
                  <a:tcPr/>
                </a:tc>
                <a:tc hMerge="1">
                  <a:tcPr/>
                </a:tc>
                <a:tc hMerge="1">
                  <a:tcPr/>
                </a:tc>
              </a:tr>
              <a:tr h="439738">
                <a:tc gridSpan="6">
                  <a:txBody>
                    <a:bodyPr/>
                    <a:lstStyle>
                      <a:lvl1pPr indent="22860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228600" algn="just" defTabSz="914400" rtl="0" eaLnBrk="1" fontAlgn="base" latinLnBrk="0" hangingPunct="1">
                        <a:lnSpc>
                          <a:spcPct val="15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编制人：</a:t>
                      </a:r>
                      <a:r>
                        <a:rPr kumimoji="0" lang="zh-CN" altLang="en-US"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          </a:t>
                      </a: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审核人：</a:t>
                      </a:r>
                      <a:r>
                        <a:rPr kumimoji="0" lang="zh-CN" altLang="en-US"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        </a:t>
                      </a: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批准人：</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hMerge="1">
                  <a:tcPr/>
                </a:tc>
                <a:tc hMerge="1">
                  <a:tcPr/>
                </a:tc>
                <a:tc hMerge="1">
                  <a:tcPr/>
                </a:tc>
                <a:tc hMerge="1">
                  <a:tcPr/>
                </a:tc>
                <a:tc hMerge="1">
                  <a:tcPr/>
                </a:tc>
              </a:tr>
              <a:tr h="439738">
                <a:tc gridSpan="6">
                  <a:txBody>
                    <a:bodyPr/>
                    <a:lstStyle>
                      <a:lvl1pPr indent="22860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228600" algn="just" defTabSz="914400" rtl="0" eaLnBrk="1" fontAlgn="base" latinLnBrk="0" hangingPunct="1">
                        <a:lnSpc>
                          <a:spcPct val="15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主要工作任务</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hMerge="1">
                  <a:tcPr/>
                </a:tc>
                <a:tc hMerge="1">
                  <a:tcPr/>
                </a:tc>
                <a:tc hMerge="1">
                  <a:tcPr/>
                </a:tc>
                <a:tc hMerge="1">
                  <a:tcPr/>
                </a:tc>
                <a:tc hMerge="1">
                  <a:tcPr/>
                </a:tc>
              </a:tr>
              <a:tr h="439738">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序号</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内容</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起始时间</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完成时间</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责任人</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完成效果</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r>
              <a:tr h="439738">
                <a:tc>
                  <a:txBody>
                    <a:bodyPr/>
                    <a:lstStyle>
                      <a:lvl1pPr indent="22860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228600" algn="just" defTabSz="914400" rtl="0" eaLnBrk="1" fontAlgn="base" latinLnBrk="0" hangingPunct="1">
                        <a:lnSpc>
                          <a:spcPct val="150000"/>
                        </a:lnSpc>
                        <a:spcBef>
                          <a:spcPct val="0"/>
                        </a:spcBef>
                        <a:spcAft>
                          <a:spcPct val="0"/>
                        </a:spcAft>
                        <a:buClrTx/>
                        <a:buSzTx/>
                        <a:buFontTx/>
                        <a:buNone/>
                      </a:pPr>
                      <a:r>
                        <a:rPr kumimoji="0" lang="en-US"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1</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indent="22860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228600" algn="just" defTabSz="914400" rtl="0" eaLnBrk="1" fontAlgn="base" latinLnBrk="0" hangingPunct="1">
                        <a:lnSpc>
                          <a:spcPct val="150000"/>
                        </a:lnSpc>
                        <a:spcBef>
                          <a:spcPct val="0"/>
                        </a:spcBef>
                        <a:spcAft>
                          <a:spcPct val="0"/>
                        </a:spcAft>
                        <a:buClrTx/>
                        <a:buSzTx/>
                        <a:buFontTx/>
                        <a:buNone/>
                      </a:pPr>
                      <a:r>
                        <a:rPr kumimoji="0" lang="en-US"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 </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indent="22860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228600" algn="just" defTabSz="914400" rtl="0" eaLnBrk="1" fontAlgn="base" latinLnBrk="0" hangingPunct="1">
                        <a:lnSpc>
                          <a:spcPct val="150000"/>
                        </a:lnSpc>
                        <a:spcBef>
                          <a:spcPct val="0"/>
                        </a:spcBef>
                        <a:spcAft>
                          <a:spcPct val="0"/>
                        </a:spcAft>
                        <a:buClrTx/>
                        <a:buSzTx/>
                        <a:buFontTx/>
                        <a:buNone/>
                      </a:pPr>
                      <a:r>
                        <a:rPr kumimoji="0" lang="en-US"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 </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indent="22860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228600" algn="just" defTabSz="914400" rtl="0" eaLnBrk="1" fontAlgn="base" latinLnBrk="0" hangingPunct="1">
                        <a:lnSpc>
                          <a:spcPct val="150000"/>
                        </a:lnSpc>
                        <a:spcBef>
                          <a:spcPct val="0"/>
                        </a:spcBef>
                        <a:spcAft>
                          <a:spcPct val="0"/>
                        </a:spcAft>
                        <a:buClrTx/>
                        <a:buSzTx/>
                        <a:buFontTx/>
                        <a:buNone/>
                      </a:pPr>
                      <a:r>
                        <a:rPr kumimoji="0" lang="en-US"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 </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indent="22860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228600" algn="just" defTabSz="914400" rtl="0" eaLnBrk="1" fontAlgn="base" latinLnBrk="0" hangingPunct="1">
                        <a:lnSpc>
                          <a:spcPct val="150000"/>
                        </a:lnSpc>
                        <a:spcBef>
                          <a:spcPct val="0"/>
                        </a:spcBef>
                        <a:spcAft>
                          <a:spcPct val="0"/>
                        </a:spcAft>
                        <a:buClrTx/>
                        <a:buSzTx/>
                        <a:buFontTx/>
                        <a:buNone/>
                      </a:pPr>
                      <a:r>
                        <a:rPr kumimoji="0" lang="en-US"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 </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indent="22860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228600" algn="just" defTabSz="914400" rtl="0" eaLnBrk="1" fontAlgn="base" latinLnBrk="0" hangingPunct="1">
                        <a:lnSpc>
                          <a:spcPct val="150000"/>
                        </a:lnSpc>
                        <a:spcBef>
                          <a:spcPct val="0"/>
                        </a:spcBef>
                        <a:spcAft>
                          <a:spcPct val="0"/>
                        </a:spcAft>
                        <a:buClrTx/>
                        <a:buSzTx/>
                        <a:buFontTx/>
                        <a:buNone/>
                      </a:pPr>
                      <a:r>
                        <a:rPr kumimoji="0" lang="en-US"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 </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r>
              <a:tr h="439738">
                <a:tc>
                  <a:txBody>
                    <a:bodyPr/>
                    <a:lstStyle>
                      <a:lvl1pPr indent="22860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228600" algn="just" defTabSz="914400" rtl="0" eaLnBrk="1" fontAlgn="base" latinLnBrk="0" hangingPunct="1">
                        <a:lnSpc>
                          <a:spcPct val="150000"/>
                        </a:lnSpc>
                        <a:spcBef>
                          <a:spcPct val="0"/>
                        </a:spcBef>
                        <a:spcAft>
                          <a:spcPct val="0"/>
                        </a:spcAft>
                        <a:buClrTx/>
                        <a:buSzTx/>
                        <a:buFontTx/>
                        <a:buNone/>
                      </a:pPr>
                      <a:r>
                        <a:rPr kumimoji="0" lang="en-US"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2</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indent="22860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228600" algn="just" defTabSz="914400" rtl="0" eaLnBrk="1" fontAlgn="base" latinLnBrk="0" hangingPunct="1">
                        <a:lnSpc>
                          <a:spcPct val="150000"/>
                        </a:lnSpc>
                        <a:spcBef>
                          <a:spcPct val="0"/>
                        </a:spcBef>
                        <a:spcAft>
                          <a:spcPct val="0"/>
                        </a:spcAft>
                        <a:buClrTx/>
                        <a:buSzTx/>
                        <a:buFontTx/>
                        <a:buNone/>
                      </a:pPr>
                      <a:r>
                        <a:rPr kumimoji="0" lang="en-US"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 </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indent="22860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228600" algn="just" defTabSz="914400" rtl="0" eaLnBrk="1" fontAlgn="base" latinLnBrk="0" hangingPunct="1">
                        <a:lnSpc>
                          <a:spcPct val="150000"/>
                        </a:lnSpc>
                        <a:spcBef>
                          <a:spcPct val="0"/>
                        </a:spcBef>
                        <a:spcAft>
                          <a:spcPct val="0"/>
                        </a:spcAft>
                        <a:buClrTx/>
                        <a:buSzTx/>
                        <a:buFontTx/>
                        <a:buNone/>
                      </a:pPr>
                      <a:r>
                        <a:rPr kumimoji="0" lang="en-US"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 </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indent="22860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228600" algn="just" defTabSz="914400" rtl="0" eaLnBrk="1" fontAlgn="base" latinLnBrk="0" hangingPunct="1">
                        <a:lnSpc>
                          <a:spcPct val="150000"/>
                        </a:lnSpc>
                        <a:spcBef>
                          <a:spcPct val="0"/>
                        </a:spcBef>
                        <a:spcAft>
                          <a:spcPct val="0"/>
                        </a:spcAft>
                        <a:buClrTx/>
                        <a:buSzTx/>
                        <a:buFontTx/>
                        <a:buNone/>
                      </a:pPr>
                      <a:r>
                        <a:rPr kumimoji="0" lang="en-US"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 </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indent="22860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228600" algn="just" defTabSz="914400" rtl="0" eaLnBrk="1" fontAlgn="base" latinLnBrk="0" hangingPunct="1">
                        <a:lnSpc>
                          <a:spcPct val="150000"/>
                        </a:lnSpc>
                        <a:spcBef>
                          <a:spcPct val="0"/>
                        </a:spcBef>
                        <a:spcAft>
                          <a:spcPct val="0"/>
                        </a:spcAft>
                        <a:buClrTx/>
                        <a:buSzTx/>
                        <a:buFontTx/>
                        <a:buNone/>
                      </a:pPr>
                      <a:r>
                        <a:rPr kumimoji="0" lang="en-US"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 </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indent="22860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228600" algn="just" defTabSz="914400" rtl="0" eaLnBrk="1" fontAlgn="base" latinLnBrk="0" hangingPunct="1">
                        <a:lnSpc>
                          <a:spcPct val="150000"/>
                        </a:lnSpc>
                        <a:spcBef>
                          <a:spcPct val="0"/>
                        </a:spcBef>
                        <a:spcAft>
                          <a:spcPct val="0"/>
                        </a:spcAft>
                        <a:buClrTx/>
                        <a:buSzTx/>
                        <a:buFontTx/>
                        <a:buNone/>
                      </a:pPr>
                      <a:r>
                        <a:rPr kumimoji="0" lang="en-US"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 </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r>
              <a:tr h="439738">
                <a:tc>
                  <a:txBody>
                    <a:bodyPr/>
                    <a:lstStyle>
                      <a:lvl1pPr indent="22860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228600" algn="just" defTabSz="914400" rtl="0" eaLnBrk="1" fontAlgn="base" latinLnBrk="0" hangingPunct="1">
                        <a:lnSpc>
                          <a:spcPct val="150000"/>
                        </a:lnSpc>
                        <a:spcBef>
                          <a:spcPct val="0"/>
                        </a:spcBef>
                        <a:spcAft>
                          <a:spcPct val="0"/>
                        </a:spcAft>
                        <a:buClrTx/>
                        <a:buSzTx/>
                        <a:buFontTx/>
                        <a:buNone/>
                      </a:pPr>
                      <a:r>
                        <a:rPr kumimoji="0" lang="en-US"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3</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indent="22860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228600" algn="just" defTabSz="914400" rtl="0" eaLnBrk="1" fontAlgn="base" latinLnBrk="0" hangingPunct="1">
                        <a:lnSpc>
                          <a:spcPct val="150000"/>
                        </a:lnSpc>
                        <a:spcBef>
                          <a:spcPct val="0"/>
                        </a:spcBef>
                        <a:spcAft>
                          <a:spcPct val="0"/>
                        </a:spcAft>
                        <a:buClrTx/>
                        <a:buSzTx/>
                        <a:buFontTx/>
                        <a:buNone/>
                      </a:pPr>
                      <a:r>
                        <a:rPr kumimoji="0" lang="en-US"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 </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indent="22860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228600" algn="just" defTabSz="914400" rtl="0" eaLnBrk="1" fontAlgn="base" latinLnBrk="0" hangingPunct="1">
                        <a:lnSpc>
                          <a:spcPct val="150000"/>
                        </a:lnSpc>
                        <a:spcBef>
                          <a:spcPct val="0"/>
                        </a:spcBef>
                        <a:spcAft>
                          <a:spcPct val="0"/>
                        </a:spcAft>
                        <a:buClrTx/>
                        <a:buSzTx/>
                        <a:buFontTx/>
                        <a:buNone/>
                      </a:pPr>
                      <a:r>
                        <a:rPr kumimoji="0" lang="en-US"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 </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indent="22860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228600" algn="just" defTabSz="914400" rtl="0" eaLnBrk="1" fontAlgn="base" latinLnBrk="0" hangingPunct="1">
                        <a:lnSpc>
                          <a:spcPct val="150000"/>
                        </a:lnSpc>
                        <a:spcBef>
                          <a:spcPct val="0"/>
                        </a:spcBef>
                        <a:spcAft>
                          <a:spcPct val="0"/>
                        </a:spcAft>
                        <a:buClrTx/>
                        <a:buSzTx/>
                        <a:buFontTx/>
                        <a:buNone/>
                      </a:pPr>
                      <a:r>
                        <a:rPr kumimoji="0" lang="en-US"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 </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indent="22860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228600" algn="just" defTabSz="914400" rtl="0" eaLnBrk="1" fontAlgn="base" latinLnBrk="0" hangingPunct="1">
                        <a:lnSpc>
                          <a:spcPct val="150000"/>
                        </a:lnSpc>
                        <a:spcBef>
                          <a:spcPct val="0"/>
                        </a:spcBef>
                        <a:spcAft>
                          <a:spcPct val="0"/>
                        </a:spcAft>
                        <a:buClrTx/>
                        <a:buSzTx/>
                        <a:buFontTx/>
                        <a:buNone/>
                      </a:pPr>
                      <a:r>
                        <a:rPr kumimoji="0" lang="en-US"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 </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indent="22860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228600" algn="just" defTabSz="914400" rtl="0" eaLnBrk="1" fontAlgn="base" latinLnBrk="0" hangingPunct="1">
                        <a:lnSpc>
                          <a:spcPct val="150000"/>
                        </a:lnSpc>
                        <a:spcBef>
                          <a:spcPct val="0"/>
                        </a:spcBef>
                        <a:spcAft>
                          <a:spcPct val="0"/>
                        </a:spcAft>
                        <a:buClrTx/>
                        <a:buSzTx/>
                        <a:buFontTx/>
                        <a:buNone/>
                      </a:pPr>
                      <a:r>
                        <a:rPr kumimoji="0" lang="en-US"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 </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r>
              <a:tr h="439738">
                <a:tc>
                  <a:txBody>
                    <a:bodyPr/>
                    <a:lstStyle>
                      <a:lvl1pPr>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pPr>
                      <a:r>
                        <a:rPr kumimoji="0" lang="en-US"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indent="22860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228600" algn="just" defTabSz="914400" rtl="0" eaLnBrk="1" fontAlgn="base" latinLnBrk="0" hangingPunct="1">
                        <a:lnSpc>
                          <a:spcPct val="150000"/>
                        </a:lnSpc>
                        <a:spcBef>
                          <a:spcPct val="0"/>
                        </a:spcBef>
                        <a:spcAft>
                          <a:spcPct val="0"/>
                        </a:spcAft>
                        <a:buClrTx/>
                        <a:buSzTx/>
                        <a:buFontTx/>
                        <a:buNone/>
                      </a:pPr>
                      <a:r>
                        <a:rPr kumimoji="0" lang="en-US"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 </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indent="22860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228600" algn="just" defTabSz="914400" rtl="0" eaLnBrk="1" fontAlgn="base" latinLnBrk="0" hangingPunct="1">
                        <a:lnSpc>
                          <a:spcPct val="150000"/>
                        </a:lnSpc>
                        <a:spcBef>
                          <a:spcPct val="0"/>
                        </a:spcBef>
                        <a:spcAft>
                          <a:spcPct val="0"/>
                        </a:spcAft>
                        <a:buClrTx/>
                        <a:buSzTx/>
                        <a:buFontTx/>
                        <a:buNone/>
                      </a:pPr>
                      <a:r>
                        <a:rPr kumimoji="0" lang="en-US"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 </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indent="22860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228600" algn="just" defTabSz="914400" rtl="0" eaLnBrk="1" fontAlgn="base" latinLnBrk="0" hangingPunct="1">
                        <a:lnSpc>
                          <a:spcPct val="150000"/>
                        </a:lnSpc>
                        <a:spcBef>
                          <a:spcPct val="0"/>
                        </a:spcBef>
                        <a:spcAft>
                          <a:spcPct val="0"/>
                        </a:spcAft>
                        <a:buClrTx/>
                        <a:buSzTx/>
                        <a:buFontTx/>
                        <a:buNone/>
                      </a:pPr>
                      <a:r>
                        <a:rPr kumimoji="0" lang="en-US"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 </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indent="22860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228600" algn="just" defTabSz="914400" rtl="0" eaLnBrk="1" fontAlgn="base" latinLnBrk="0" hangingPunct="1">
                        <a:lnSpc>
                          <a:spcPct val="150000"/>
                        </a:lnSpc>
                        <a:spcBef>
                          <a:spcPct val="0"/>
                        </a:spcBef>
                        <a:spcAft>
                          <a:spcPct val="0"/>
                        </a:spcAft>
                        <a:buClrTx/>
                        <a:buSzTx/>
                        <a:buFontTx/>
                        <a:buNone/>
                      </a:pPr>
                      <a:r>
                        <a:rPr kumimoji="0" lang="en-US"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 </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a:txBody>
                    <a:bodyPr/>
                    <a:lstStyle>
                      <a:lvl1pPr indent="22860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228600" algn="just" defTabSz="914400" rtl="0" eaLnBrk="1" fontAlgn="base" latinLnBrk="0" hangingPunct="1">
                        <a:lnSpc>
                          <a:spcPct val="150000"/>
                        </a:lnSpc>
                        <a:spcBef>
                          <a:spcPct val="0"/>
                        </a:spcBef>
                        <a:spcAft>
                          <a:spcPct val="0"/>
                        </a:spcAft>
                        <a:buClrTx/>
                        <a:buSzTx/>
                        <a:buFontTx/>
                        <a:buNone/>
                      </a:pPr>
                      <a:r>
                        <a:rPr kumimoji="0" lang="en-US"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 </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r>
              <a:tr h="373063">
                <a:tc gridSpan="6">
                  <a:txBody>
                    <a:bodyPr/>
                    <a:lstStyle>
                      <a:lvl1pPr indent="22860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228600" algn="just" defTabSz="914400" rtl="0" eaLnBrk="1" fontAlgn="base" latinLnBrk="0" hangingPunct="1">
                        <a:lnSpc>
                          <a:spcPct val="150000"/>
                        </a:lnSpc>
                        <a:spcBef>
                          <a:spcPct val="0"/>
                        </a:spcBef>
                        <a:spcAft>
                          <a:spcPct val="0"/>
                        </a:spcAft>
                        <a:buClrTx/>
                        <a:buSzTx/>
                        <a:buFontTx/>
                        <a:buNone/>
                      </a:pPr>
                      <a:r>
                        <a:rPr kumimoji="0" lang="zh-CN" altLang="zh-CN" sz="900" b="0" i="0" u="none" strike="noStrike" cap="none" normalizeH="0" baseline="0">
                          <a:ln>
                            <a:noFill/>
                          </a:ln>
                          <a:solidFill>
                            <a:srgbClr val="14179C"/>
                          </a:solidFill>
                          <a:effectLst/>
                          <a:latin typeface="Verdana" panose="020B0604030504040204" pitchFamily="34" charset="0"/>
                          <a:ea typeface="宋体" panose="02010600030101010101" pitchFamily="2" charset="-122"/>
                        </a:rPr>
                        <a:t>说明：</a:t>
                      </a:r>
                      <a:endParaRPr kumimoji="0" lang="zh-CN" altLang="zh-CN" sz="1000" b="0" i="0" u="none" strike="noStrike" cap="none" normalizeH="0" baseline="0">
                        <a:ln>
                          <a:noFill/>
                        </a:ln>
                        <a:solidFill>
                          <a:srgbClr val="14179C"/>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2E9"/>
                    </a:solidFill>
                  </a:tcPr>
                </a:tc>
                <a:tc hMerge="1">
                  <a:tcPr/>
                </a:tc>
                <a:tc hMerge="1">
                  <a:tcPr/>
                </a:tc>
                <a:tc hMerge="1">
                  <a:tcPr/>
                </a:tc>
                <a:tc hMerge="1">
                  <a:tcPr/>
                </a:tc>
                <a:tc hMerge="1">
                  <a:tcPr/>
                </a:tc>
              </a:tr>
            </a:tbl>
          </a:graphicData>
        </a:graphic>
      </p:graphicFrame>
      <p:sp>
        <p:nvSpPr>
          <p:cNvPr id="11318" name="页脚占位符 3"/>
          <p:cNvSpPr txBox="1">
            <a:spLocks noGrp="1"/>
          </p:cNvSpPr>
          <p:nvPr>
            <p:ph type="ftr" sz="quarter" idx="11"/>
          </p:nvPr>
        </p:nvSpPr>
        <p:spPr>
          <a:ln/>
        </p:spPr>
        <p:txBody>
          <a:bodyPr/>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tags/tag1.xml><?xml version="1.0" encoding="utf-8"?>
<p:tagLst xmlns:p="http://schemas.openxmlformats.org/presentationml/2006/main">
  <p:tag name="COMMONDATA" val="eyJoZGlkIjoiMmUwMzNlYmZlODAzODYxZDgwZWNmY2E3YWU3ZDNmM2QifQ=="/>
</p:tagLst>
</file>

<file path=ppt/theme/theme1.xml><?xml version="1.0" encoding="utf-8"?>
<a:theme xmlns:a="http://schemas.openxmlformats.org/drawingml/2006/main" name="漂亮的蓝天绿树PPT模板">
  <a:themeElements>
    <a:clrScheme name="漂亮的蓝天绿树PPT模板 1">
      <a:dk1>
        <a:srgbClr val="14179C"/>
      </a:dk1>
      <a:lt1>
        <a:srgbClr val="FFFFFF"/>
      </a:lt1>
      <a:dk2>
        <a:srgbClr val="0774C5"/>
      </a:dk2>
      <a:lt2>
        <a:srgbClr val="B2B2B2"/>
      </a:lt2>
      <a:accent1>
        <a:srgbClr val="1CAE49"/>
      </a:accent1>
      <a:accent2>
        <a:srgbClr val="E57B1B"/>
      </a:accent2>
      <a:accent3>
        <a:srgbClr val="FFFFFF"/>
      </a:accent3>
      <a:accent4>
        <a:srgbClr val="0F1285"/>
      </a:accent4>
      <a:accent5>
        <a:srgbClr val="ABD3B1"/>
      </a:accent5>
      <a:accent6>
        <a:srgbClr val="CF6F17"/>
      </a:accent6>
      <a:hlink>
        <a:srgbClr val="3366FF"/>
      </a:hlink>
      <a:folHlink>
        <a:srgbClr val="9AC763"/>
      </a:folHlink>
    </a:clrScheme>
    <a:fontScheme name="漂亮的蓝天绿树PPT模板">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漂亮的蓝天绿树PPT模板 1">
        <a:dk1>
          <a:srgbClr val="14179C"/>
        </a:dk1>
        <a:lt1>
          <a:srgbClr val="FFFFFF"/>
        </a:lt1>
        <a:dk2>
          <a:srgbClr val="0774C5"/>
        </a:dk2>
        <a:lt2>
          <a:srgbClr val="B2B2B2"/>
        </a:lt2>
        <a:accent1>
          <a:srgbClr val="1CAE49"/>
        </a:accent1>
        <a:accent2>
          <a:srgbClr val="E57B1B"/>
        </a:accent2>
        <a:accent3>
          <a:srgbClr val="FFFFFF"/>
        </a:accent3>
        <a:accent4>
          <a:srgbClr val="0F1285"/>
        </a:accent4>
        <a:accent5>
          <a:srgbClr val="ABD3B1"/>
        </a:accent5>
        <a:accent6>
          <a:srgbClr val="CF6F17"/>
        </a:accent6>
        <a:hlink>
          <a:srgbClr val="3366FF"/>
        </a:hlink>
        <a:folHlink>
          <a:srgbClr val="9AC763"/>
        </a:folHlink>
      </a:clrScheme>
      <a:clrMap bg1="lt1" tx1="dk1" bg2="lt2" tx2="dk2" accent1="accent1" accent2="accent2" accent3="accent3" accent4="accent4" accent5="accent5" accent6="accent6" hlink="hlink" folHlink="folHlink"/>
    </a:extraClrScheme>
    <a:extraClrScheme>
      <a:clrScheme name="漂亮的蓝天绿树PPT模板 2">
        <a:dk1>
          <a:srgbClr val="08087E"/>
        </a:dk1>
        <a:lt1>
          <a:srgbClr val="FFFFFF"/>
        </a:lt1>
        <a:dk2>
          <a:srgbClr val="5965DB"/>
        </a:dk2>
        <a:lt2>
          <a:srgbClr val="B2B2B2"/>
        </a:lt2>
        <a:accent1>
          <a:srgbClr val="45A0F3"/>
        </a:accent1>
        <a:accent2>
          <a:srgbClr val="32BA9D"/>
        </a:accent2>
        <a:accent3>
          <a:srgbClr val="FFFFFF"/>
        </a:accent3>
        <a:accent4>
          <a:srgbClr val="06066B"/>
        </a:accent4>
        <a:accent5>
          <a:srgbClr val="B0CDF8"/>
        </a:accent5>
        <a:accent6>
          <a:srgbClr val="2CA88E"/>
        </a:accent6>
        <a:hlink>
          <a:srgbClr val="4438DE"/>
        </a:hlink>
        <a:folHlink>
          <a:srgbClr val="55B028"/>
        </a:folHlink>
      </a:clrScheme>
      <a:clrMap bg1="lt1" tx1="dk1" bg2="lt2" tx2="dk2" accent1="accent1" accent2="accent2" accent3="accent3" accent4="accent4" accent5="accent5" accent6="accent6" hlink="hlink" folHlink="folHlink"/>
    </a:extraClrScheme>
    <a:extraClrScheme>
      <a:clrScheme name="漂亮的蓝天绿树PPT模板 3">
        <a:dk1>
          <a:srgbClr val="08087E"/>
        </a:dk1>
        <a:lt1>
          <a:srgbClr val="FFFFFF"/>
        </a:lt1>
        <a:dk2>
          <a:srgbClr val="5965DB"/>
        </a:dk2>
        <a:lt2>
          <a:srgbClr val="B2B2B2"/>
        </a:lt2>
        <a:accent1>
          <a:srgbClr val="9970EA"/>
        </a:accent1>
        <a:accent2>
          <a:srgbClr val="32BA9D"/>
        </a:accent2>
        <a:accent3>
          <a:srgbClr val="FFFFFF"/>
        </a:accent3>
        <a:accent4>
          <a:srgbClr val="06066B"/>
        </a:accent4>
        <a:accent5>
          <a:srgbClr val="CABBF3"/>
        </a:accent5>
        <a:accent6>
          <a:srgbClr val="2CA88E"/>
        </a:accent6>
        <a:hlink>
          <a:srgbClr val="4438DE"/>
        </a:hlink>
        <a:folHlink>
          <a:srgbClr val="94AC2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漂亮的蓝天绿树PPT模板</Template>
  <TotalTime>0</TotalTime>
  <Words>3429</Words>
  <Application>WPS 演示</Application>
  <PresentationFormat/>
  <Paragraphs>438</Paragraphs>
  <Slides>27</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39" baseType="lpstr">
      <vt:lpstr>Arial</vt:lpstr>
      <vt:lpstr>宋体</vt:lpstr>
      <vt:lpstr>Wingdings</vt:lpstr>
      <vt:lpstr>Verdana</vt:lpstr>
      <vt:lpstr>等线</vt:lpstr>
      <vt:lpstr>Times New Roman</vt:lpstr>
      <vt:lpstr>微软雅黑</vt:lpstr>
      <vt:lpstr>Calibri</vt:lpstr>
      <vt:lpstr>Arial Unicode MS</vt:lpstr>
      <vt:lpstr>Verdana</vt:lpstr>
      <vt:lpstr>漂亮的蓝天绿树PPT模板</vt:lpstr>
      <vt:lpstr>Photoshop.Image.6</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网页设计整体介绍</dc:title>
  <dc:creator>*</dc:creator>
  <cp:lastModifiedBy>王凤基</cp:lastModifiedBy>
  <cp:revision>65</cp:revision>
  <dcterms:created xsi:type="dcterms:W3CDTF">2008-04-23T13:36:30Z</dcterms:created>
  <dcterms:modified xsi:type="dcterms:W3CDTF">2022-09-12T01:45:19Z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B75C1E0D13934EDC8EFABE1BE350EDD0</vt:lpwstr>
  </property>
  <property fmtid="{D5CDD505-2E9C-101B-9397-08002B2CF9AE}" pid="3" name="KSOProductBuildVer">
    <vt:lpwstr>2052-11.1.0.12358</vt:lpwstr>
  </property>
</Properties>
</file>