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6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://www.so.com/s?q=%E5%86%99%E6%B3%95&amp;ie=utf-8&amp;src=internal_wenda_recommend_textn" TargetMode="External"/><Relationship Id="rId3" Type="http://schemas.openxmlformats.org/officeDocument/2006/relationships/hyperlink" Target="http://www.so.com/s?q=%E4%B8%A4%E9%83%A8%E5%88%86&amp;ie=utf-8&amp;src=internal_wenda_recommend_textn" TargetMode="External"/><Relationship Id="rId2" Type="http://schemas.openxmlformats.org/officeDocument/2006/relationships/hyperlink" Target="http://www.so.com/s?q=%E6%AD%A3%E6%96%87&amp;ie=utf-8&amp;src=internal_wenda_recommend_textn" TargetMode="External"/><Relationship Id="rId1" Type="http://schemas.openxmlformats.org/officeDocument/2006/relationships/hyperlink" Target="http://www.so.com/s?q=%E6%A0%87%E9%A2%98&amp;ie=utf-8&amp;src=internal_wenda_recommend_textn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1047750" y="1034415"/>
            <a:ext cx="10615930" cy="5716905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2000" dirty="0">
                <a:ea typeface="宋体" panose="02010600030101010101" pitchFamily="2" charset="-122"/>
              </a:rPr>
              <a:t>【管理名言】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没有调查，就没有发言权—毛泽东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调查研究不仅是一种工作方法，而且是关系党和人民事业得失成败的大问题—习近平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ea typeface="宋体" panose="02010600030101010101" pitchFamily="2" charset="-122"/>
              </a:rPr>
              <a:t>【本章介绍】</a:t>
            </a:r>
            <a:r>
              <a:rPr lang="zh-CN" altLang="zh-CN" sz="2000" b="0" dirty="0">
                <a:ea typeface="宋体" panose="02010600030101010101" pitchFamily="2" charset="-122"/>
              </a:rPr>
              <a:t>本章主要介绍了调查研究的含义、重要性、类型和方法等，着重介绍了市场调查的概念、方法、程序以及调查研究报告的撰写等内容。希望通过本章学习，同学们能够充分认识调查研究的重要性，学会进行调查研究，形成没有调查研究没有发言权的良好习惯，为同学们今后就业创业打下基础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29699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9700" name="文本框 4"/>
          <p:cNvSpPr txBox="1"/>
          <p:nvPr/>
        </p:nvSpPr>
        <p:spPr>
          <a:xfrm>
            <a:off x="1847850" y="65088"/>
            <a:ext cx="85915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第四章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调 查 与 研 究</a:t>
            </a:r>
            <a:endParaRPr lang="zh-CN" altLang="zh-CN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525780" y="962025"/>
            <a:ext cx="11017885" cy="5669915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2800" dirty="0">
                <a:ea typeface="宋体" panose="02010600030101010101" pitchFamily="2" charset="-122"/>
              </a:rPr>
              <a:t>一、市场调查含义</a:t>
            </a:r>
            <a:endParaRPr lang="zh-CN" altLang="zh-CN" sz="2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0" dirty="0">
                <a:ea typeface="宋体" panose="02010600030101010101" pitchFamily="2" charset="-122"/>
              </a:rPr>
              <a:t>市场调查是指用科学的方法和客观的态度，有目的、系统地搜集、记录、整理和分析市场情况，以了解市场活动的现状和未来发展趋势的一系列活动过程。为企业的决策者制定政策、进行市场预测、做出经营决策、制定实施计划提供客观、正确的依据。</a:t>
            </a:r>
            <a:endParaRPr lang="zh-CN" altLang="zh-CN" sz="2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0" i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0" i="1" dirty="0">
                <a:ea typeface="宋体" panose="02010600030101010101" pitchFamily="2" charset="-122"/>
              </a:rPr>
              <a:t>（课堂练习：用自己的语言说出什么是市场调查？）</a:t>
            </a:r>
            <a:br>
              <a:rPr lang="en-US" altLang="zh-CN" sz="2800" b="0" i="1" dirty="0">
                <a:ea typeface="宋体" panose="02010600030101010101" pitchFamily="2" charset="-122"/>
              </a:rPr>
            </a:br>
            <a:endParaRPr lang="zh-CN" altLang="en-US" sz="2800" b="0" dirty="0">
              <a:ea typeface="宋体" panose="02010600030101010101" pitchFamily="2" charset="-122"/>
            </a:endParaRPr>
          </a:p>
        </p:txBody>
      </p:sp>
      <p:sp>
        <p:nvSpPr>
          <p:cNvPr id="3789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37892" name="文本框 4"/>
          <p:cNvSpPr txBox="1"/>
          <p:nvPr/>
        </p:nvSpPr>
        <p:spPr>
          <a:xfrm>
            <a:off x="1847850" y="188913"/>
            <a:ext cx="82089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第二节  市场调查</a:t>
            </a:r>
            <a:endParaRPr lang="zh-CN" altLang="zh-CN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490220" y="443230"/>
            <a:ext cx="10902315" cy="5940425"/>
          </a:xfrm>
        </p:spPr>
        <p:txBody>
          <a:bodyPr vert="horz" wrap="square" lIns="91440" tIns="45720" rIns="91440" bIns="45720" anchor="t" anchorCtr="0">
            <a:normAutofit/>
          </a:bodyPr>
          <a:p>
            <a:pPr>
              <a:lnSpc>
                <a:spcPct val="150000"/>
              </a:lnSpc>
            </a:pPr>
            <a:r>
              <a:rPr lang="zh-CN" altLang="zh-CN" sz="2000" dirty="0">
                <a:ea typeface="宋体" panose="02010600030101010101" pitchFamily="2" charset="-122"/>
              </a:rPr>
              <a:t>二、市场调查范围和内容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ea typeface="宋体" panose="02010600030101010101" pitchFamily="2" charset="-122"/>
              </a:rPr>
              <a:t>、市场宏观环境调查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ea typeface="宋体" panose="02010600030101010101" pitchFamily="2" charset="-122"/>
              </a:rPr>
              <a:t>、市场需求状况调查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ea typeface="宋体" panose="02010600030101010101" pitchFamily="2" charset="-122"/>
              </a:rPr>
              <a:t>、顾客消费需求调查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4</a:t>
            </a:r>
            <a:r>
              <a:rPr lang="zh-CN" altLang="zh-CN" sz="2000" b="0" dirty="0">
                <a:ea typeface="宋体" panose="02010600030101010101" pitchFamily="2" charset="-122"/>
              </a:rPr>
              <a:t>、企业自身经营状况调查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ea typeface="宋体" panose="02010600030101010101" pitchFamily="2" charset="-122"/>
              </a:rPr>
              <a:t>）产品市场调查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ea typeface="宋体" panose="02010600030101010101" pitchFamily="2" charset="-122"/>
              </a:rPr>
              <a:t>）销售渠道</a:t>
            </a:r>
            <a:r>
              <a:rPr lang="zh-CN" altLang="zh-CN" sz="2000" b="0" dirty="0">
                <a:ea typeface="宋体" panose="02010600030101010101" pitchFamily="2" charset="-122"/>
              </a:rPr>
              <a:t>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ea typeface="宋体" panose="02010600030101010101" pitchFamily="2" charset="-122"/>
              </a:rPr>
              <a:t>）</a:t>
            </a:r>
            <a:r>
              <a:rPr lang="zh-CN" altLang="zh-CN" sz="2000" b="0" dirty="0">
                <a:ea typeface="宋体" panose="02010600030101010101" pitchFamily="2" charset="-122"/>
              </a:rPr>
              <a:t>促销方式调查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</a:t>
            </a:r>
            <a:r>
              <a:rPr lang="en-US" altLang="zh-CN" sz="2000" b="0" dirty="0">
                <a:ea typeface="宋体" panose="02010600030101010101" pitchFamily="2" charset="-122"/>
              </a:rPr>
              <a:t>4</a:t>
            </a:r>
            <a:r>
              <a:rPr lang="zh-CN" altLang="zh-CN" sz="2000" b="0" dirty="0">
                <a:ea typeface="宋体" panose="02010600030101010101" pitchFamily="2" charset="-122"/>
              </a:rPr>
              <a:t>）销售</a:t>
            </a:r>
            <a:r>
              <a:rPr lang="zh-CN" altLang="zh-CN" sz="2000" b="0" dirty="0">
                <a:ea typeface="宋体" panose="02010600030101010101" pitchFamily="2" charset="-122"/>
              </a:rPr>
              <a:t>服务调查 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5</a:t>
            </a:r>
            <a:r>
              <a:rPr lang="zh-CN" altLang="zh-CN" sz="2000" b="0" dirty="0">
                <a:ea typeface="宋体" panose="02010600030101010101" pitchFamily="2" charset="-122"/>
              </a:rPr>
              <a:t>、市场竞争情况调查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endParaRPr lang="zh-CN" altLang="en-US" sz="2000" b="0" dirty="0">
              <a:ea typeface="宋体" panose="02010600030101010101" pitchFamily="2" charset="-122"/>
            </a:endParaRPr>
          </a:p>
        </p:txBody>
      </p:sp>
      <p:sp>
        <p:nvSpPr>
          <p:cNvPr id="38915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265430" y="448310"/>
            <a:ext cx="10759440" cy="6069330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2400" b="0" dirty="0">
                <a:ea typeface="宋体" panose="02010600030101010101" pitchFamily="2" charset="-122"/>
              </a:rPr>
              <a:t>三、市场调查作用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1</a:t>
            </a:r>
            <a:r>
              <a:rPr lang="zh-CN" altLang="zh-CN" sz="2400" b="0" dirty="0">
                <a:ea typeface="宋体" panose="02010600030101010101" pitchFamily="2" charset="-122"/>
              </a:rPr>
              <a:t>、有助于企业更好地吸收国内外先进经验和最新技术，从而更好改进企业的生产技术，提高管理水平。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2</a:t>
            </a:r>
            <a:r>
              <a:rPr lang="zh-CN" altLang="zh-CN" sz="2400" b="0" dirty="0">
                <a:ea typeface="宋体" panose="02010600030101010101" pitchFamily="2" charset="-122"/>
              </a:rPr>
              <a:t>、为企业管理部门和有关负责人提供决策依据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3</a:t>
            </a:r>
            <a:r>
              <a:rPr lang="zh-CN" altLang="zh-CN" sz="2400" b="0" dirty="0">
                <a:ea typeface="宋体" panose="02010600030101010101" pitchFamily="2" charset="-122"/>
              </a:rPr>
              <a:t>、增强企业的竞争力和生存能力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r>
              <a:rPr lang="zh-CN" altLang="en-US" sz="1800" b="0" i="1" dirty="0">
                <a:ea typeface="宋体" panose="02010600030101010101" pitchFamily="2" charset="-122"/>
              </a:rPr>
              <a:t>课堂练习：你认为还有哪些作用？</a:t>
            </a:r>
            <a:endParaRPr lang="zh-CN" altLang="en-US" sz="1800" b="0" i="1" dirty="0">
              <a:ea typeface="宋体" panose="02010600030101010101" pitchFamily="2" charset="-122"/>
            </a:endParaRPr>
          </a:p>
        </p:txBody>
      </p:sp>
      <p:sp>
        <p:nvSpPr>
          <p:cNvPr id="39939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内容占位符 2"/>
          <p:cNvSpPr>
            <a:spLocks noGrp="1"/>
          </p:cNvSpPr>
          <p:nvPr>
            <p:ph idx="1"/>
          </p:nvPr>
        </p:nvSpPr>
        <p:spPr>
          <a:xfrm>
            <a:off x="453390" y="356870"/>
            <a:ext cx="11307445" cy="6275070"/>
          </a:xfrm>
        </p:spPr>
        <p:txBody>
          <a:bodyPr vert="horz" wrap="square" lIns="91440" tIns="45720" rIns="91440" bIns="45720" anchor="t" anchorCtr="0">
            <a:normAutofit/>
          </a:bodyPr>
          <a:p>
            <a:pPr>
              <a:lnSpc>
                <a:spcPct val="150000"/>
              </a:lnSpc>
            </a:pPr>
            <a:r>
              <a:rPr lang="zh-CN" altLang="zh-CN" sz="2000" dirty="0">
                <a:ea typeface="宋体" panose="02010600030101010101" pitchFamily="2" charset="-122"/>
              </a:rPr>
              <a:t>四、市场调查方案设计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ea typeface="宋体" panose="02010600030101010101" pitchFamily="2" charset="-122"/>
              </a:rPr>
              <a:t>（一）调查方案的内容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1.</a:t>
            </a:r>
            <a:r>
              <a:rPr lang="zh-CN" altLang="zh-CN" sz="2000" b="0" dirty="0">
                <a:ea typeface="宋体" panose="02010600030101010101" pitchFamily="2" charset="-122"/>
              </a:rPr>
              <a:t>调查目的和要求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2.</a:t>
            </a:r>
            <a:r>
              <a:rPr lang="zh-CN" altLang="zh-CN" sz="2000" b="0" dirty="0">
                <a:ea typeface="宋体" panose="02010600030101010101" pitchFamily="2" charset="-122"/>
              </a:rPr>
              <a:t>调查对象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3.</a:t>
            </a:r>
            <a:r>
              <a:rPr lang="zh-CN" altLang="zh-CN" sz="2000" b="0" dirty="0">
                <a:ea typeface="宋体" panose="02010600030101010101" pitchFamily="2" charset="-122"/>
              </a:rPr>
              <a:t>调查内容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4.</a:t>
            </a:r>
            <a:r>
              <a:rPr lang="zh-CN" altLang="zh-CN" sz="2000" b="0" dirty="0">
                <a:ea typeface="宋体" panose="02010600030101010101" pitchFamily="2" charset="-122"/>
              </a:rPr>
              <a:t>调查表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5.</a:t>
            </a:r>
            <a:r>
              <a:rPr lang="zh-CN" altLang="zh-CN" sz="2000" b="0" dirty="0">
                <a:ea typeface="宋体" panose="02010600030101010101" pitchFamily="2" charset="-122"/>
              </a:rPr>
              <a:t>调查地区范围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6.</a:t>
            </a:r>
            <a:r>
              <a:rPr lang="zh-CN" altLang="zh-CN" sz="2000" b="0" dirty="0">
                <a:ea typeface="宋体" panose="02010600030101010101" pitchFamily="2" charset="-122"/>
              </a:rPr>
              <a:t>样本的抽取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7.</a:t>
            </a:r>
            <a:r>
              <a:rPr lang="zh-CN" altLang="zh-CN" sz="2000" b="0" dirty="0">
                <a:ea typeface="宋体" panose="02010600030101010101" pitchFamily="2" charset="-122"/>
              </a:rPr>
              <a:t>资料的收集和整理方法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8</a:t>
            </a:r>
            <a:r>
              <a:rPr lang="zh-CN" altLang="zh-CN" sz="2000" b="0" dirty="0">
                <a:ea typeface="宋体" panose="02010600030101010101" pitchFamily="2" charset="-122"/>
              </a:rPr>
              <a:t>、调查报告撰写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0" dirty="0">
              <a:ea typeface="宋体" panose="02010600030101010101" pitchFamily="2" charset="-122"/>
            </a:endParaRPr>
          </a:p>
        </p:txBody>
      </p:sp>
      <p:sp>
        <p:nvSpPr>
          <p:cNvPr id="4096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213995" y="296545"/>
            <a:ext cx="10713720" cy="6017895"/>
          </a:xfrm>
        </p:spPr>
        <p:txBody>
          <a:bodyPr vert="horz" wrap="square" lIns="91440" tIns="45720" rIns="91440" bIns="45720" anchor="t" anchorCtr="0">
            <a:normAutofit/>
          </a:bodyPr>
          <a:p>
            <a:pPr>
              <a:lnSpc>
                <a:spcPct val="150000"/>
              </a:lnSpc>
            </a:pPr>
            <a:r>
              <a:rPr lang="zh-CN" altLang="zh-CN" sz="2000" b="0" dirty="0">
                <a:ea typeface="宋体" panose="02010600030101010101" pitchFamily="2" charset="-122"/>
              </a:rPr>
              <a:t>（二）方案的设计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ea typeface="宋体" panose="02010600030101010101" pitchFamily="2" charset="-122"/>
              </a:rPr>
              <a:t>、确定调查的目的和任务。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ea typeface="宋体" panose="02010600030101010101" pitchFamily="2" charset="-122"/>
              </a:rPr>
              <a:t>、确定调查对象和调查</a:t>
            </a:r>
            <a:r>
              <a:rPr lang="zh-CN" altLang="zh-CN" sz="2000" b="0" dirty="0">
                <a:ea typeface="宋体" panose="02010600030101010101" pitchFamily="2" charset="-122"/>
              </a:rPr>
              <a:t>单位。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ea typeface="宋体" panose="02010600030101010101" pitchFamily="2" charset="-122"/>
              </a:rPr>
              <a:t>、确定调查项目。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4</a:t>
            </a:r>
            <a:r>
              <a:rPr lang="zh-CN" altLang="zh-CN" sz="2000" b="0" dirty="0">
                <a:ea typeface="宋体" panose="02010600030101010101" pitchFamily="2" charset="-122"/>
              </a:rPr>
              <a:t>、制定调查提纲和</a:t>
            </a:r>
            <a:r>
              <a:rPr lang="zh-CN" altLang="zh-CN" sz="2000" b="0" dirty="0">
                <a:ea typeface="宋体" panose="02010600030101010101" pitchFamily="2" charset="-122"/>
              </a:rPr>
              <a:t>调查表。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5</a:t>
            </a:r>
            <a:r>
              <a:rPr lang="zh-CN" altLang="zh-CN" sz="2000" b="0" dirty="0">
                <a:ea typeface="宋体" panose="02010600030101010101" pitchFamily="2" charset="-122"/>
              </a:rPr>
              <a:t>、确定调查时间和调查</a:t>
            </a:r>
            <a:r>
              <a:rPr lang="zh-CN" altLang="zh-CN" sz="2000" b="0" dirty="0">
                <a:ea typeface="宋体" panose="02010600030101010101" pitchFamily="2" charset="-122"/>
              </a:rPr>
              <a:t>期限。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6</a:t>
            </a:r>
            <a:r>
              <a:rPr lang="zh-CN" altLang="zh-CN" sz="2000" b="0" dirty="0">
                <a:ea typeface="宋体" panose="02010600030101010101" pitchFamily="2" charset="-122"/>
              </a:rPr>
              <a:t>、确定调查方式和方法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7.</a:t>
            </a:r>
            <a:r>
              <a:rPr lang="zh-CN" altLang="zh-CN" sz="2000" b="0" dirty="0">
                <a:ea typeface="宋体" panose="02010600030101010101" pitchFamily="2" charset="-122"/>
              </a:rPr>
              <a:t>确定调查地点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8</a:t>
            </a:r>
            <a:r>
              <a:rPr lang="zh-CN" altLang="zh-CN" sz="2000" b="0" dirty="0">
                <a:ea typeface="宋体" panose="02010600030101010101" pitchFamily="2" charset="-122"/>
              </a:rPr>
              <a:t>、进行经费预算。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9</a:t>
            </a:r>
            <a:r>
              <a:rPr lang="zh-CN" altLang="zh-CN" sz="2000" b="0" dirty="0">
                <a:ea typeface="宋体" panose="02010600030101010101" pitchFamily="2" charset="-122"/>
              </a:rPr>
              <a:t>、编写市场调查计划书。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0" dirty="0">
              <a:ea typeface="宋体" panose="02010600030101010101" pitchFamily="2" charset="-122"/>
            </a:endParaRPr>
          </a:p>
        </p:txBody>
      </p:sp>
      <p:sp>
        <p:nvSpPr>
          <p:cNvPr id="4198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内容占位符 2"/>
          <p:cNvSpPr>
            <a:spLocks noGrp="1"/>
          </p:cNvSpPr>
          <p:nvPr>
            <p:ph idx="1"/>
          </p:nvPr>
        </p:nvSpPr>
        <p:spPr>
          <a:xfrm>
            <a:off x="457200" y="360045"/>
            <a:ext cx="10547985" cy="6167120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五、常用市场调查方法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市场调查有很多方法，主要有：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文案法：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观察法：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访谈法：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试验法：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ea typeface="宋体" panose="02010600030101010101" pitchFamily="2" charset="-122"/>
              </a:rPr>
              <a:t>问卷法：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......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4301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4403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545" y="97790"/>
            <a:ext cx="5093970" cy="6533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文本框 5"/>
          <p:cNvSpPr txBox="1"/>
          <p:nvPr/>
        </p:nvSpPr>
        <p:spPr>
          <a:xfrm>
            <a:off x="1054418" y="193358"/>
            <a:ext cx="22320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六、市场调查程序</a:t>
            </a: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内容占位符 2"/>
          <p:cNvSpPr>
            <a:spLocks noGrp="1"/>
          </p:cNvSpPr>
          <p:nvPr>
            <p:ph idx="1"/>
          </p:nvPr>
        </p:nvSpPr>
        <p:spPr>
          <a:xfrm>
            <a:off x="523240" y="270510"/>
            <a:ext cx="10285095" cy="6205855"/>
          </a:xfrm>
        </p:spPr>
        <p:txBody>
          <a:bodyPr vert="horz" wrap="square" lIns="91440" tIns="45720" rIns="91440" bIns="45720" anchor="t" anchorCtr="0">
            <a:normAutofit fontScale="90000"/>
          </a:bodyPr>
          <a:p>
            <a:r>
              <a:rPr lang="zh-CN" altLang="zh-CN" sz="2000" b="0" dirty="0">
                <a:ea typeface="宋体" panose="02010600030101010101" pitchFamily="2" charset="-122"/>
              </a:rPr>
              <a:t>第一节</a:t>
            </a:r>
            <a:r>
              <a:rPr lang="en-US" altLang="zh-CN" sz="2000" b="0" dirty="0">
                <a:ea typeface="宋体" panose="02010600030101010101" pitchFamily="2" charset="-122"/>
              </a:rPr>
              <a:t>   </a:t>
            </a:r>
            <a:r>
              <a:rPr lang="zh-CN" altLang="zh-CN" sz="2000" b="0" dirty="0">
                <a:ea typeface="宋体" panose="02010600030101010101" pitchFamily="2" charset="-122"/>
              </a:rPr>
              <a:t>预</a:t>
            </a:r>
            <a:r>
              <a:rPr lang="en-US" altLang="zh-CN" sz="2000" b="0" dirty="0">
                <a:ea typeface="宋体" panose="02010600030101010101" pitchFamily="2" charset="-122"/>
              </a:rPr>
              <a:t>   </a:t>
            </a:r>
            <a:r>
              <a:rPr lang="zh-CN" altLang="zh-CN" sz="2000" b="0" dirty="0">
                <a:ea typeface="宋体" panose="02010600030101010101" pitchFamily="2" charset="-122"/>
              </a:rPr>
              <a:t>测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1</a:t>
            </a:r>
            <a:r>
              <a:rPr lang="zh-CN" altLang="zh-CN" sz="2000" b="0" dirty="0">
                <a:ea typeface="宋体" panose="02010600030101010101" pitchFamily="2" charset="-122"/>
              </a:rPr>
              <a:t>、什么是预测？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2</a:t>
            </a:r>
            <a:r>
              <a:rPr lang="zh-CN" altLang="zh-CN" sz="2000" b="0" dirty="0">
                <a:ea typeface="宋体" panose="02010600030101010101" pitchFamily="2" charset="-122"/>
              </a:rPr>
              <a:t>、预测有哪些特征？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3</a:t>
            </a:r>
            <a:r>
              <a:rPr lang="zh-CN" altLang="zh-CN" sz="2000" b="0" dirty="0">
                <a:ea typeface="宋体" panose="02010600030101010101" pitchFamily="2" charset="-122"/>
              </a:rPr>
              <a:t>、预测的作用是什么？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i="1" dirty="0">
                <a:ea typeface="宋体" panose="02010600030101010101" pitchFamily="2" charset="-122"/>
              </a:rPr>
              <a:t>4</a:t>
            </a:r>
            <a:r>
              <a:rPr lang="zh-CN" altLang="zh-CN" sz="2000" b="0" i="1" dirty="0">
                <a:ea typeface="宋体" panose="02010600030101010101" pitchFamily="2" charset="-122"/>
              </a:rPr>
              <a:t>、你认为预测还有哪些作用？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5</a:t>
            </a:r>
            <a:r>
              <a:rPr lang="zh-CN" altLang="zh-CN" sz="2000" b="0" dirty="0">
                <a:ea typeface="宋体" panose="02010600030101010101" pitchFamily="2" charset="-122"/>
              </a:rPr>
              <a:t>、预测通常有哪些方法？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6</a:t>
            </a:r>
            <a:r>
              <a:rPr lang="zh-CN" altLang="zh-CN" sz="2000" b="0" dirty="0">
                <a:ea typeface="宋体" panose="02010600030101010101" pitchFamily="2" charset="-122"/>
              </a:rPr>
              <a:t>、什么是定性预测法？定性预测法有哪些？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7</a:t>
            </a:r>
            <a:r>
              <a:rPr lang="zh-CN" altLang="zh-CN" sz="2000" b="0" dirty="0">
                <a:ea typeface="宋体" panose="02010600030101010101" pitchFamily="2" charset="-122"/>
              </a:rPr>
              <a:t>、什么是定量预测法？定量预测法又有哪些方法？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8</a:t>
            </a:r>
            <a:r>
              <a:rPr lang="zh-CN" altLang="zh-CN" sz="2000" b="0" dirty="0">
                <a:ea typeface="宋体" panose="02010600030101010101" pitchFamily="2" charset="-122"/>
              </a:rPr>
              <a:t>、什么是科学预测？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9</a:t>
            </a:r>
            <a:r>
              <a:rPr lang="zh-CN" altLang="zh-CN" sz="2000" b="0" dirty="0">
                <a:ea typeface="宋体" panose="02010600030101010101" pitchFamily="2" charset="-122"/>
              </a:rPr>
              <a:t>、什么是占卜？占卜有科学道理吗？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10</a:t>
            </a:r>
            <a:r>
              <a:rPr lang="zh-CN" altLang="zh-CN" sz="2000" b="0" dirty="0">
                <a:ea typeface="宋体" panose="02010600030101010101" pitchFamily="2" charset="-122"/>
              </a:rPr>
              <a:t>、占卜和预测的关系与区别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r>
              <a:rPr lang="en-US" altLang="zh-CN" sz="2000" b="0" dirty="0">
                <a:ea typeface="宋体" panose="02010600030101010101" pitchFamily="2" charset="-122"/>
              </a:rPr>
              <a:t>11</a:t>
            </a:r>
            <a:r>
              <a:rPr lang="zh-CN" altLang="zh-CN" sz="2000" b="0" dirty="0">
                <a:ea typeface="宋体" panose="02010600030101010101" pitchFamily="2" charset="-122"/>
              </a:rPr>
              <a:t>、什么是市场预测？包括哪些内容？</a:t>
            </a:r>
            <a:endParaRPr lang="zh-CN" altLang="zh-CN" sz="2000" b="0" dirty="0">
              <a:ea typeface="宋体" panose="02010600030101010101" pitchFamily="2" charset="-122"/>
            </a:endParaRPr>
          </a:p>
          <a:p>
            <a:endParaRPr lang="zh-CN" altLang="en-US" sz="2000" b="0" dirty="0">
              <a:ea typeface="宋体" panose="02010600030101010101" pitchFamily="2" charset="-122"/>
            </a:endParaRPr>
          </a:p>
        </p:txBody>
      </p:sp>
      <p:sp>
        <p:nvSpPr>
          <p:cNvPr id="45059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600" y="372745"/>
            <a:ext cx="11221720" cy="5876925"/>
          </a:xfrm>
        </p:spPr>
        <p:txBody>
          <a:bodyPr>
            <a:normAutofit fontScale="90000" lnSpcReduction="10000"/>
          </a:bodyPr>
          <a:p>
            <a:r>
              <a:rPr lang="zh-CN" altLang="en-US"/>
              <a:t>1.什么是调查？什么是研究？什么是调查研究？调查与研究的区别与联系。</a:t>
            </a:r>
            <a:endParaRPr lang="zh-CN" altLang="en-US"/>
          </a:p>
          <a:p>
            <a:r>
              <a:rPr lang="zh-CN" altLang="en-US"/>
              <a:t>2.调查研究的重要性</a:t>
            </a:r>
            <a:endParaRPr lang="zh-CN" altLang="en-US"/>
          </a:p>
          <a:p>
            <a:r>
              <a:rPr lang="zh-CN" altLang="en-US"/>
              <a:t>3.调查研究的类型</a:t>
            </a:r>
            <a:endParaRPr lang="zh-CN" altLang="en-US"/>
          </a:p>
          <a:p>
            <a:r>
              <a:rPr lang="zh-CN" altLang="en-US"/>
              <a:t>4.调查问卷结构</a:t>
            </a:r>
            <a:endParaRPr lang="zh-CN" altLang="en-US"/>
          </a:p>
          <a:p>
            <a:r>
              <a:rPr lang="zh-CN" altLang="en-US"/>
              <a:t>5.问卷调查方法</a:t>
            </a:r>
            <a:endParaRPr lang="zh-CN" altLang="en-US"/>
          </a:p>
          <a:p>
            <a:r>
              <a:rPr lang="zh-CN" altLang="en-US"/>
              <a:t>6.调查报告撰写（格式）</a:t>
            </a:r>
            <a:endParaRPr lang="zh-CN" altLang="en-US"/>
          </a:p>
          <a:p>
            <a:r>
              <a:rPr lang="zh-CN" altLang="en-US"/>
              <a:t>7.什么是市场调查？</a:t>
            </a:r>
            <a:endParaRPr lang="zh-CN" altLang="en-US"/>
          </a:p>
          <a:p>
            <a:r>
              <a:rPr lang="zh-CN" altLang="en-US"/>
              <a:t>8.市场调查范围和内容</a:t>
            </a:r>
            <a:endParaRPr lang="zh-CN" altLang="en-US"/>
          </a:p>
          <a:p>
            <a:r>
              <a:rPr lang="zh-CN" altLang="en-US"/>
              <a:t>9.市场调查的作用</a:t>
            </a:r>
            <a:endParaRPr lang="zh-CN" altLang="en-US"/>
          </a:p>
          <a:p>
            <a:r>
              <a:rPr lang="zh-CN" altLang="en-US"/>
              <a:t>10.市场调查方案的内容包括哪些？</a:t>
            </a:r>
            <a:endParaRPr lang="zh-CN" altLang="en-US"/>
          </a:p>
          <a:p>
            <a:r>
              <a:rPr lang="zh-CN" altLang="en-US"/>
              <a:t>11.如何设计调查方案？</a:t>
            </a:r>
            <a:endParaRPr lang="zh-CN" altLang="en-US"/>
          </a:p>
          <a:p>
            <a:r>
              <a:rPr lang="zh-CN" altLang="en-US"/>
              <a:t>12.常用的市场调查方法有哪些？</a:t>
            </a:r>
            <a:endParaRPr lang="zh-CN" altLang="en-US"/>
          </a:p>
          <a:p>
            <a:r>
              <a:rPr lang="zh-CN" altLang="en-US"/>
              <a:t>13.市场调查程序如何？</a:t>
            </a:r>
            <a:endParaRPr lang="zh-CN" altLang="en-US"/>
          </a:p>
          <a:p>
            <a:r>
              <a:rPr lang="zh-CN" altLang="en-US"/>
              <a:t>14.如何撰写市场调查报告？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430530" y="266700"/>
            <a:ext cx="11287760" cy="6295390"/>
          </a:xfrm>
        </p:spPr>
        <p:txBody>
          <a:bodyPr vert="horz" wrap="square" lIns="91440" tIns="45720" rIns="91440" bIns="45720" anchor="t" anchorCtr="0">
            <a:normAutofit/>
          </a:bodyPr>
          <a:p>
            <a:pPr algn="ctr"/>
            <a:r>
              <a:rPr lang="zh-CN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第一节 调 查 研 究 概 述</a:t>
            </a:r>
            <a:endParaRPr lang="zh-CN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1800" b="0" dirty="0">
                <a:ea typeface="宋体" panose="02010600030101010101" pitchFamily="2" charset="-122"/>
              </a:rPr>
              <a:t>一、调查研究概念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b="0" dirty="0">
                <a:ea typeface="宋体" panose="02010600030101010101" pitchFamily="2" charset="-122"/>
              </a:rPr>
              <a:t>1</a:t>
            </a:r>
            <a:r>
              <a:rPr lang="zh-CN" altLang="en-US" sz="1800" b="0" dirty="0">
                <a:ea typeface="宋体" panose="02010600030101010101" pitchFamily="2" charset="-122"/>
              </a:rPr>
              <a:t>、什么是调查？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1800" b="0" dirty="0">
                <a:ea typeface="宋体" panose="02010600030101010101" pitchFamily="2" charset="-122"/>
              </a:rPr>
              <a:t>对事物进行观察、了解、收集各种数据和素材，进行感性认识的过程，实质就是调查</a:t>
            </a:r>
            <a:r>
              <a:rPr lang="zh-CN" altLang="en-US" sz="1800" b="0" dirty="0">
                <a:ea typeface="宋体" panose="02010600030101010101" pitchFamily="2" charset="-122"/>
              </a:rPr>
              <a:t>。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b="0" dirty="0">
                <a:ea typeface="宋体" panose="02010600030101010101" pitchFamily="2" charset="-122"/>
              </a:rPr>
              <a:t>2</a:t>
            </a:r>
            <a:r>
              <a:rPr lang="zh-CN" altLang="en-US" sz="1800" b="0" dirty="0">
                <a:ea typeface="宋体" panose="02010600030101010101" pitchFamily="2" charset="-122"/>
              </a:rPr>
              <a:t>、什么是研究？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1800" b="0" dirty="0">
                <a:ea typeface="宋体" panose="02010600030101010101" pitchFamily="2" charset="-122"/>
              </a:rPr>
              <a:t>在</a:t>
            </a:r>
            <a:r>
              <a:rPr lang="zh-CN" altLang="en-US" sz="1800" b="0" dirty="0">
                <a:ea typeface="宋体" panose="02010600030101010101" pitchFamily="2" charset="-122"/>
              </a:rPr>
              <a:t>调查的</a:t>
            </a:r>
            <a:r>
              <a:rPr lang="zh-CN" altLang="zh-CN" sz="1800" b="0" dirty="0">
                <a:ea typeface="宋体" panose="02010600030101010101" pitchFamily="2" charset="-122"/>
              </a:rPr>
              <a:t>基础上，</a:t>
            </a:r>
            <a:r>
              <a:rPr lang="zh-CN" altLang="en-US" sz="1800" b="0" dirty="0">
                <a:ea typeface="宋体" panose="02010600030101010101" pitchFamily="2" charset="-122"/>
              </a:rPr>
              <a:t>对调查的材料</a:t>
            </a:r>
            <a:r>
              <a:rPr lang="zh-CN" altLang="zh-CN" sz="1800" b="0" dirty="0">
                <a:ea typeface="宋体" panose="02010600030101010101" pitchFamily="2" charset="-122"/>
              </a:rPr>
              <a:t>进行理性分析、抽象、概括、整理、归纳、升华，从而得出事物的总体特征，这才能叫研究。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b="0" dirty="0">
                <a:ea typeface="宋体" panose="02010600030101010101" pitchFamily="2" charset="-122"/>
              </a:rPr>
              <a:t>3</a:t>
            </a:r>
            <a:r>
              <a:rPr lang="zh-CN" altLang="en-US" sz="1800" b="0" dirty="0">
                <a:ea typeface="宋体" panose="02010600030101010101" pitchFamily="2" charset="-122"/>
              </a:rPr>
              <a:t>、什么是调查研究？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1800" b="0" dirty="0">
                <a:ea typeface="宋体" panose="02010600030101010101" pitchFamily="2" charset="-122"/>
              </a:rPr>
              <a:t>所谓调查研究就是人们通过一定的途径和方法，对客观事物进行观察了解，以获得关于客观事物的各种材料信息，在此基础上，对所获得的材料信息进行科学处理，以获得关于客观规律的认识。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     </a:t>
            </a:r>
            <a:r>
              <a:rPr lang="zh-CN" altLang="zh-CN" sz="1800" b="0" dirty="0">
                <a:ea typeface="宋体" panose="02010600030101010101" pitchFamily="2" charset="-122"/>
              </a:rPr>
              <a:t>调查和研究是两个环节。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3072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483235" y="311785"/>
            <a:ext cx="11383645" cy="6319520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2400" b="0" dirty="0">
                <a:ea typeface="宋体" panose="02010600030101010101" pitchFamily="2" charset="-122"/>
              </a:rPr>
              <a:t>（二）调查与研究的区别与联系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0" dirty="0">
                <a:ea typeface="宋体" panose="02010600030101010101" pitchFamily="2" charset="-122"/>
              </a:rPr>
              <a:t>调查研究虽然经常作为一个词语使用，但调查与研究还是有一定区别又有紧密联系的，调查是研究的前提和基础，研究是调查的发展和深化。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0" dirty="0">
                <a:ea typeface="宋体" panose="02010600030101010101" pitchFamily="2" charset="-122"/>
              </a:rPr>
              <a:t>调查（</a:t>
            </a:r>
            <a:r>
              <a:rPr lang="en-US" altLang="zh-CN" sz="2400" b="0" dirty="0">
                <a:ea typeface="宋体" panose="02010600030101010101" pitchFamily="2" charset="-122"/>
              </a:rPr>
              <a:t>survey</a:t>
            </a:r>
            <a:r>
              <a:rPr lang="zh-CN" altLang="zh-CN" sz="2400" b="0" dirty="0">
                <a:ea typeface="宋体" panose="02010600030101010101" pitchFamily="2" charset="-122"/>
              </a:rPr>
              <a:t>，</a:t>
            </a:r>
            <a:r>
              <a:rPr lang="en-US" altLang="zh-CN" sz="2400" b="0" dirty="0">
                <a:ea typeface="宋体" panose="02010600030101010101" pitchFamily="2" charset="-122"/>
              </a:rPr>
              <a:t>inquiry</a:t>
            </a:r>
            <a:r>
              <a:rPr lang="zh-CN" altLang="zh-CN" sz="2400" b="0" dirty="0">
                <a:ea typeface="宋体" panose="02010600030101010101" pitchFamily="2" charset="-122"/>
              </a:rPr>
              <a:t>，</a:t>
            </a:r>
            <a:r>
              <a:rPr lang="en-US" altLang="zh-CN" sz="2400" b="0" dirty="0">
                <a:ea typeface="宋体" panose="02010600030101010101" pitchFamily="2" charset="-122"/>
              </a:rPr>
              <a:t>investigate</a:t>
            </a:r>
            <a:r>
              <a:rPr lang="zh-CN" altLang="zh-CN" sz="2400" b="0" dirty="0">
                <a:ea typeface="宋体" panose="02010600030101010101" pitchFamily="2" charset="-122"/>
              </a:rPr>
              <a:t>，</a:t>
            </a:r>
            <a:r>
              <a:rPr lang="en-US" altLang="zh-CN" sz="2400" b="0" dirty="0">
                <a:ea typeface="宋体" panose="02010600030101010101" pitchFamily="2" charset="-122"/>
              </a:rPr>
              <a:t>research</a:t>
            </a:r>
            <a:r>
              <a:rPr lang="zh-CN" altLang="zh-CN" sz="2400" b="0" dirty="0">
                <a:ea typeface="宋体" panose="02010600030101010101" pitchFamily="2" charset="-122"/>
              </a:rPr>
              <a:t>）是指通过各种途径，运用各种方式方法，有计划、有目的地了解事物真实情况。研究（</a:t>
            </a:r>
            <a:r>
              <a:rPr lang="en-US" altLang="zh-CN" sz="2400" b="0" dirty="0">
                <a:ea typeface="宋体" panose="02010600030101010101" pitchFamily="2" charset="-122"/>
              </a:rPr>
              <a:t>study</a:t>
            </a:r>
            <a:r>
              <a:rPr lang="zh-CN" altLang="zh-CN" sz="2400" b="0" dirty="0">
                <a:ea typeface="宋体" panose="02010600030101010101" pitchFamily="2" charset="-122"/>
              </a:rPr>
              <a:t>，</a:t>
            </a:r>
            <a:r>
              <a:rPr lang="en-US" altLang="zh-CN" sz="2400" b="0" dirty="0">
                <a:ea typeface="宋体" panose="02010600030101010101" pitchFamily="2" charset="-122"/>
              </a:rPr>
              <a:t>research</a:t>
            </a:r>
            <a:r>
              <a:rPr lang="zh-CN" altLang="zh-CN" sz="2400" b="0" dirty="0">
                <a:ea typeface="宋体" panose="02010600030101010101" pitchFamily="2" charset="-122"/>
              </a:rPr>
              <a:t>）则是指对调查材料进行去粗取精、去伪存真、由此及彼，由表及里的思维加工，以获得对客观事物本质和规律的认识。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174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452755" y="227330"/>
            <a:ext cx="11337290" cy="6504305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二、调查研究的重要性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、调查研究是马克思主义认识论的基本要求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、可以对事物未来的发展趋势予以科学预测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、调查研究为科学决策提供事实依据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、调查研究是执行决策计划的前提</a:t>
            </a:r>
            <a:b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269875" y="211455"/>
            <a:ext cx="11471275" cy="6193790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三、调查研究类型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调查研究有多种多样，按调查的侧重点不同，可以分为不同种类。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（一）按调查性质分：探测性调查、描述性调查、因果关系调查、预测性调查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 </a:t>
            </a:r>
            <a:r>
              <a:rPr lang="zh-CN" altLang="zh-CN" sz="1800" b="0" dirty="0">
                <a:ea typeface="宋体" panose="02010600030101010101" pitchFamily="2" charset="-122"/>
              </a:rPr>
              <a:t>（二）按调查内容分：社会调查、市场调查、经济调查、教育调查、公安侦查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（三）按调查方式分：典型调查、重点调查、个案调查、抽样调查（区别）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（四）按调查方法分：文案调查、现场调查、问卷调查、实验调查。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800" b="0" i="1" u="sng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i="1" u="sng" dirty="0">
                <a:ea typeface="宋体" panose="02010600030101010101" pitchFamily="2" charset="-122"/>
              </a:rPr>
              <a:t>（课堂练习：你认为调研还可以进行怎样的分类？）</a:t>
            </a:r>
            <a:endParaRPr lang="zh-CN" altLang="en-US" sz="1800" b="0" dirty="0">
              <a:ea typeface="宋体" panose="02010600030101010101" pitchFamily="2" charset="-122"/>
            </a:endParaRPr>
          </a:p>
        </p:txBody>
      </p:sp>
      <p:sp>
        <p:nvSpPr>
          <p:cNvPr id="33795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301625" y="351790"/>
            <a:ext cx="11424920" cy="6193155"/>
          </a:xfrm>
        </p:spPr>
        <p:txBody>
          <a:bodyPr vert="horz" wrap="square" lIns="91440" tIns="45720" rIns="91440" bIns="45720" anchor="t" anchorCtr="0">
            <a:normAutofit/>
          </a:bodyPr>
          <a:p>
            <a:pPr>
              <a:lnSpc>
                <a:spcPct val="150000"/>
              </a:lnSpc>
            </a:pPr>
            <a:r>
              <a:rPr lang="zh-CN" altLang="zh-CN" sz="1800" dirty="0">
                <a:ea typeface="宋体" panose="02010600030101010101" pitchFamily="2" charset="-122"/>
              </a:rPr>
              <a:t>四、调查问卷设计</a:t>
            </a: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1</a:t>
            </a:r>
            <a:r>
              <a:rPr lang="zh-CN" altLang="zh-CN" sz="1800" b="0" dirty="0">
                <a:ea typeface="宋体" panose="02010600030101010101" pitchFamily="2" charset="-122"/>
              </a:rPr>
              <a:t>、问卷设计概念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问卷又称调查表，是各类调查研究中普遍使用的收集资料的一种工具，是为了收集人们对于某个需要调查的问题的态度、行为特征、价值观等信息而设计的一系列问题。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2</a:t>
            </a:r>
            <a:r>
              <a:rPr lang="zh-CN" altLang="zh-CN" sz="1800" b="0" dirty="0">
                <a:ea typeface="宋体" panose="02010600030101010101" pitchFamily="2" charset="-122"/>
              </a:rPr>
              <a:t>、问卷结构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0" dirty="0">
                <a:ea typeface="宋体" panose="02010600030101010101" pitchFamily="2" charset="-122"/>
              </a:rPr>
              <a:t>（</a:t>
            </a:r>
            <a:r>
              <a:rPr lang="en-US" altLang="zh-CN" sz="1800" b="0" dirty="0">
                <a:ea typeface="宋体" panose="02010600030101010101" pitchFamily="2" charset="-122"/>
              </a:rPr>
              <a:t>1</a:t>
            </a:r>
            <a:r>
              <a:rPr lang="zh-CN" altLang="zh-CN" sz="1800" b="0" dirty="0">
                <a:ea typeface="宋体" panose="02010600030101010101" pitchFamily="2" charset="-122"/>
              </a:rPr>
              <a:t>）标题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(2)</a:t>
            </a:r>
            <a:r>
              <a:rPr lang="zh-CN" altLang="zh-CN" sz="1800" b="0" dirty="0">
                <a:ea typeface="宋体" panose="02010600030101010101" pitchFamily="2" charset="-122"/>
              </a:rPr>
              <a:t>前言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(3)</a:t>
            </a:r>
            <a:r>
              <a:rPr lang="zh-CN" altLang="zh-CN" sz="1800" b="0" dirty="0">
                <a:ea typeface="宋体" panose="02010600030101010101" pitchFamily="2" charset="-122"/>
              </a:rPr>
              <a:t>指导语 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(4)</a:t>
            </a:r>
            <a:r>
              <a:rPr lang="zh-CN" altLang="zh-CN" sz="1800" b="0" dirty="0">
                <a:ea typeface="宋体" panose="02010600030101010101" pitchFamily="2" charset="-122"/>
              </a:rPr>
              <a:t>问卷主体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0" dirty="0">
                <a:ea typeface="宋体" panose="02010600030101010101" pitchFamily="2" charset="-122"/>
              </a:rPr>
              <a:t>（</a:t>
            </a:r>
            <a:r>
              <a:rPr lang="en-US" altLang="zh-CN" sz="1800" b="0" dirty="0">
                <a:ea typeface="宋体" panose="02010600030101010101" pitchFamily="2" charset="-122"/>
              </a:rPr>
              <a:t>5</a:t>
            </a:r>
            <a:r>
              <a:rPr lang="zh-CN" altLang="zh-CN" sz="1800" b="0" dirty="0">
                <a:ea typeface="宋体" panose="02010600030101010101" pitchFamily="2" charset="-122"/>
              </a:rPr>
              <a:t>）结语与落款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3</a:t>
            </a:r>
            <a:r>
              <a:rPr lang="zh-CN" altLang="zh-CN" sz="1800" b="0" dirty="0">
                <a:ea typeface="宋体" panose="02010600030101010101" pitchFamily="2" charset="-122"/>
              </a:rPr>
              <a:t>、问卷调查方法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 b="0" dirty="0">
              <a:ea typeface="宋体" panose="02010600030101010101" pitchFamily="2" charset="-122"/>
            </a:endParaRPr>
          </a:p>
        </p:txBody>
      </p:sp>
      <p:sp>
        <p:nvSpPr>
          <p:cNvPr id="34819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389890" y="273685"/>
            <a:ext cx="11326495" cy="6271895"/>
          </a:xfrm>
        </p:spPr>
        <p:txBody>
          <a:bodyPr vert="horz" wrap="square" lIns="91440" tIns="45720" rIns="91440" bIns="45720" anchor="t" anchorCtr="0">
            <a:normAutofit/>
          </a:bodyPr>
          <a:p>
            <a:pPr>
              <a:lnSpc>
                <a:spcPct val="150000"/>
              </a:lnSpc>
            </a:pPr>
            <a:r>
              <a:rPr lang="zh-CN" altLang="zh-CN" sz="1800" dirty="0">
                <a:ea typeface="宋体" panose="02010600030101010101" pitchFamily="2" charset="-122"/>
              </a:rPr>
              <a:t>五、 调查报告撰写</a:t>
            </a: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调查报告一般由</a:t>
            </a:r>
            <a:r>
              <a:rPr lang="zh-CN" altLang="zh-CN" sz="1800" b="0" dirty="0">
                <a:ea typeface="宋体" panose="02010600030101010101" pitchFamily="2" charset="-122"/>
                <a:hlinkClick r:id="rId1"/>
              </a:rPr>
              <a:t>标题</a:t>
            </a:r>
            <a:r>
              <a:rPr lang="zh-CN" altLang="zh-CN" sz="1800" b="0" dirty="0">
                <a:ea typeface="宋体" panose="02010600030101010101" pitchFamily="2" charset="-122"/>
              </a:rPr>
              <a:t>和</a:t>
            </a:r>
            <a:r>
              <a:rPr lang="zh-CN" altLang="zh-CN" sz="1800" b="0" dirty="0">
                <a:ea typeface="宋体" panose="02010600030101010101" pitchFamily="2" charset="-122"/>
                <a:hlinkClick r:id="rId2"/>
              </a:rPr>
              <a:t>正文</a:t>
            </a:r>
            <a:r>
              <a:rPr lang="zh-CN" altLang="zh-CN" sz="1800" b="0" dirty="0">
                <a:ea typeface="宋体" panose="02010600030101010101" pitchFamily="2" charset="-122"/>
                <a:hlinkClick r:id="rId3"/>
              </a:rPr>
              <a:t>两部分</a:t>
            </a:r>
            <a:r>
              <a:rPr lang="zh-CN" altLang="zh-CN" sz="1800" b="0" dirty="0">
                <a:ea typeface="宋体" panose="02010600030101010101" pitchFamily="2" charset="-122"/>
              </a:rPr>
              <a:t>组成。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(一)标题：标题可以有两种</a:t>
            </a:r>
            <a:r>
              <a:rPr lang="zh-CN" altLang="zh-CN" sz="1800" b="0" dirty="0">
                <a:ea typeface="宋体" panose="02010600030101010101" pitchFamily="2" charset="-122"/>
                <a:hlinkClick r:id="rId4"/>
              </a:rPr>
              <a:t>写法</a:t>
            </a:r>
            <a:r>
              <a:rPr lang="zh-CN" altLang="zh-CN" sz="1800" b="0" dirty="0">
                <a:ea typeface="宋体" panose="02010600030101010101" pitchFamily="2" charset="-122"/>
              </a:rPr>
              <a:t>。一种是规范化的标题格式，即“发文主题”加“文种”，基本格式为“××关于××××的调查报告”、“关于××××的调查报告”、“××××调查”等。另一种是自由式标题，包括陈述式、提问式和正副题结合使用三种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(二)正文：正文一般分前言、主体、</a:t>
            </a:r>
            <a:r>
              <a:rPr lang="zh-CN" altLang="zh-CN" sz="1800" b="0" dirty="0">
                <a:ea typeface="宋体" panose="02010600030101010101" pitchFamily="2" charset="-122"/>
              </a:rPr>
              <a:t>结尾三部分。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1" dirty="0">
                <a:ea typeface="宋体" panose="02010600030101010101" pitchFamily="2" charset="-122"/>
              </a:rPr>
              <a:t>1.前言：</a:t>
            </a:r>
            <a:endParaRPr lang="zh-CN" altLang="zh-CN" sz="18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有几种写法:</a:t>
            </a:r>
            <a:r>
              <a:rPr lang="zh-CN" altLang="zh-CN" sz="1800" b="1" dirty="0">
                <a:solidFill>
                  <a:srgbClr val="7030A0"/>
                </a:solidFill>
                <a:ea typeface="宋体" panose="02010600030101010101" pitchFamily="2" charset="-122"/>
              </a:rPr>
              <a:t>第一种</a:t>
            </a:r>
            <a:r>
              <a:rPr lang="zh-CN" altLang="zh-CN" sz="1800" b="0" dirty="0">
                <a:ea typeface="宋体" panose="02010600030101010101" pitchFamily="2" charset="-122"/>
              </a:rPr>
              <a:t>是写明调查的起因或目的、时间和地点、对象或范围、经过与调查方法，以及人员组成等调查本身的情况，从中引出中心问题或基本结论来；</a:t>
            </a:r>
            <a:r>
              <a:rPr lang="zh-CN" altLang="zh-CN" sz="1800" b="1" dirty="0">
                <a:solidFill>
                  <a:srgbClr val="7030A0"/>
                </a:solidFill>
                <a:ea typeface="宋体" panose="02010600030101010101" pitchFamily="2" charset="-122"/>
              </a:rPr>
              <a:t>第二种</a:t>
            </a:r>
            <a:r>
              <a:rPr lang="zh-CN" altLang="zh-CN" sz="1800" b="0" dirty="0">
                <a:ea typeface="宋体" panose="02010600030101010101" pitchFamily="2" charset="-122"/>
              </a:rPr>
              <a:t>是写明调查对象的历史背景、大致发展经过、现实状况、主要成绩、突出问题等基本情况，进而提出中心问题或主要观点来；</a:t>
            </a:r>
            <a:r>
              <a:rPr lang="zh-CN" altLang="zh-CN" sz="1800" b="1" dirty="0">
                <a:solidFill>
                  <a:srgbClr val="7030A0"/>
                </a:solidFill>
                <a:ea typeface="宋体" panose="02010600030101010101" pitchFamily="2" charset="-122"/>
              </a:rPr>
              <a:t>第三种</a:t>
            </a:r>
            <a:r>
              <a:rPr lang="zh-CN" altLang="zh-CN" sz="1800" b="0" dirty="0">
                <a:ea typeface="宋体" panose="02010600030101010101" pitchFamily="2" charset="-122"/>
              </a:rPr>
              <a:t>是开门见山，直接概括出调查的结果，如肯定做法、指出问题、提示影响、说明中心内容等。</a:t>
            </a:r>
            <a:endParaRPr lang="zh-CN" altLang="zh-CN" sz="18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0" dirty="0">
                <a:ea typeface="宋体" panose="02010600030101010101" pitchFamily="2" charset="-122"/>
              </a:rPr>
              <a:t>前言起到画龙点睛的作用，要精练概括，直切主题。</a:t>
            </a:r>
            <a:endParaRPr lang="zh-CN" altLang="zh-CN" sz="1800" b="0" dirty="0">
              <a:ea typeface="宋体" panose="02010600030101010101" pitchFamily="2" charset="-122"/>
            </a:endParaRPr>
          </a:p>
        </p:txBody>
      </p:sp>
      <p:sp>
        <p:nvSpPr>
          <p:cNvPr id="35843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375920" y="431800"/>
            <a:ext cx="11307445" cy="6199505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2.</a:t>
            </a:r>
            <a:r>
              <a:rPr lang="zh-CN" altLang="zh-CN" sz="2400" b="0" dirty="0">
                <a:ea typeface="宋体" panose="02010600030101010101" pitchFamily="2" charset="-122"/>
              </a:rPr>
              <a:t>主体：这是调查报告最主要的部分，这部分详述调查研究的基本情况、做法、</a:t>
            </a:r>
            <a:r>
              <a:rPr lang="zh-CN" altLang="zh-CN" sz="2400" b="0" dirty="0">
                <a:ea typeface="宋体" panose="02010600030101010101" pitchFamily="2" charset="-122"/>
              </a:rPr>
              <a:t>经验，以及分析调查研究所得材料中得出的各种具体认识、观点和基本结论。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3.</a:t>
            </a:r>
            <a:r>
              <a:rPr lang="zh-CN" altLang="zh-CN" sz="2400" b="0" dirty="0">
                <a:ea typeface="宋体" panose="02010600030101010101" pitchFamily="2" charset="-122"/>
              </a:rPr>
              <a:t>结尾：结尾的写法也比较多，可以提出解决问题的方法、对策或下一步改进工作的建议；或总结</a:t>
            </a:r>
            <a:r>
              <a:rPr lang="zh-CN" altLang="zh-CN" sz="2400" b="0" dirty="0">
                <a:ea typeface="宋体" panose="02010600030101010101" pitchFamily="2" charset="-122"/>
              </a:rPr>
              <a:t>全文的主要观点，进一步深化主题；或提出问题，引发人们的进一步思考；或展望前景，发出鼓舞和号召等。</a:t>
            </a:r>
            <a:endParaRPr lang="zh-CN" alt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0" dirty="0">
              <a:ea typeface="宋体" panose="02010600030101010101" pitchFamily="2" charset="-122"/>
            </a:endParaRPr>
          </a:p>
        </p:txBody>
      </p:sp>
      <p:sp>
        <p:nvSpPr>
          <p:cNvPr id="36867" name="页脚占位符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marL="0" indent="0" algn="r" eaLnBrk="1" hangingPunct="1">
              <a:spcBef>
                <a:spcPct val="0"/>
              </a:spcBef>
              <a:buClrTx/>
              <a:buFontTx/>
              <a:buNone/>
            </a:pPr>
            <a:fld id="{9A0DB2DC-4C9A-4742-B13C-FB6460FD3503}" type="slidenum">
              <a:rPr lang="en-US" altLang="zh-CN" sz="1200" dirty="0">
                <a:solidFill>
                  <a:schemeClr val="bg1"/>
                </a:solidFill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MDQ4YThkZDc1ZDY5MGY2Y2QyMDlkY2VmOWYyOTFmZjAifQ=="/>
  <p:tag name="commondata" val="eyJoZGlkIjoiZjhhMjg3YjVjOTY5ZGZhZTYwY2E4YzgwOGU3YjlkMzcifQ=="/>
  <p:tag name="KSO_WPP_MARK_KEY" val="d01d0a34-99f6-4cac-be31-cddb1430e75d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2584</Words>
  <Application>WPS 演示</Application>
  <PresentationFormat>宽屏</PresentationFormat>
  <Paragraphs>188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hk</dc:creator>
  <cp:lastModifiedBy>Administrator</cp:lastModifiedBy>
  <cp:revision>153</cp:revision>
  <dcterms:created xsi:type="dcterms:W3CDTF">2019-06-19T02:08:00Z</dcterms:created>
  <dcterms:modified xsi:type="dcterms:W3CDTF">2024-04-02T03:35:39Z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AFF90B051D5944A690DC02B485B2C04E</vt:lpwstr>
  </property>
</Properties>
</file>