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9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1070" y="285185"/>
            <a:ext cx="10969200" cy="705600"/>
          </a:xfrm>
        </p:spPr>
        <p:txBody>
          <a:bodyPr/>
          <a:p>
            <a:pPr algn="ctr"/>
            <a:r>
              <a:rPr lang="zh-CN" altLang="en-US"/>
              <a:t>第十三章 情绪管理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2515" y="1228145"/>
            <a:ext cx="10969200" cy="4759200"/>
          </a:xfrm>
        </p:spPr>
        <p:txBody>
          <a:bodyPr>
            <a:noAutofit/>
          </a:bodyPr>
          <a:p>
            <a:r>
              <a:rPr lang="zh-CN" altLang="en-US" sz="1400"/>
              <a:t>【学习目标】</a:t>
            </a:r>
            <a:endParaRPr lang="zh-CN" altLang="en-US" sz="1400"/>
          </a:p>
          <a:p>
            <a:r>
              <a:rPr lang="zh-CN" altLang="en-US" sz="1400"/>
              <a:t>1. 知识目标</a:t>
            </a:r>
            <a:endParaRPr lang="zh-CN" altLang="en-US" sz="1400"/>
          </a:p>
          <a:p>
            <a:r>
              <a:rPr lang="zh-CN" altLang="en-US" sz="1400"/>
              <a:t>（1）认识情绪及其构成。</a:t>
            </a:r>
            <a:endParaRPr lang="zh-CN" altLang="en-US" sz="1400"/>
          </a:p>
          <a:p>
            <a:r>
              <a:rPr lang="zh-CN" altLang="en-US" sz="1400"/>
              <a:t>（2）了解情绪的分类。</a:t>
            </a:r>
            <a:endParaRPr lang="zh-CN" altLang="en-US" sz="1400"/>
          </a:p>
          <a:p>
            <a:r>
              <a:rPr lang="zh-CN" altLang="en-US" sz="1400"/>
              <a:t>（3）了解情绪的效应。</a:t>
            </a:r>
            <a:endParaRPr lang="zh-CN" altLang="en-US" sz="1400"/>
          </a:p>
          <a:p>
            <a:r>
              <a:rPr lang="zh-CN" altLang="en-US" sz="1400"/>
              <a:t>（4）掌握自我情绪管理的方法。</a:t>
            </a:r>
            <a:endParaRPr lang="zh-CN" altLang="en-US" sz="1400"/>
          </a:p>
          <a:p>
            <a:r>
              <a:rPr lang="zh-CN" altLang="en-US" sz="1400"/>
              <a:t>2. 能力目标</a:t>
            </a:r>
            <a:endParaRPr lang="zh-CN" altLang="en-US" sz="1400"/>
          </a:p>
          <a:p>
            <a:r>
              <a:rPr lang="zh-CN" altLang="en-US" sz="1400"/>
              <a:t>（1）会判断自身的情绪状况。</a:t>
            </a:r>
            <a:endParaRPr lang="zh-CN" altLang="en-US" sz="1400"/>
          </a:p>
          <a:p>
            <a:r>
              <a:rPr lang="zh-CN" altLang="en-US" sz="1400"/>
              <a:t>（2）明确有效控制情绪的方法。</a:t>
            </a:r>
            <a:endParaRPr lang="zh-CN" altLang="en-US" sz="1400"/>
          </a:p>
          <a:p>
            <a:r>
              <a:rPr lang="zh-CN" altLang="en-US" sz="1400"/>
              <a:t>（3）通过测评能有效认知与改善自己的情绪管理。</a:t>
            </a:r>
            <a:endParaRPr lang="zh-CN" altLang="en-US" sz="1400"/>
          </a:p>
          <a:p>
            <a:r>
              <a:rPr lang="zh-CN" altLang="en-US" sz="1400"/>
              <a:t>3. 素质目标</a:t>
            </a:r>
            <a:endParaRPr lang="zh-CN" altLang="en-US" sz="1400"/>
          </a:p>
          <a:p>
            <a:r>
              <a:rPr lang="zh-CN" altLang="en-US" sz="1400"/>
              <a:t>（1）分析并列举自身的常见情绪有哪些。</a:t>
            </a:r>
            <a:endParaRPr lang="zh-CN" altLang="en-US" sz="1400"/>
          </a:p>
          <a:p>
            <a:r>
              <a:rPr lang="zh-CN" altLang="en-US" sz="1400"/>
              <a:t>（2）养成管理与控制自身情绪的习惯。</a:t>
            </a:r>
            <a:endParaRPr lang="zh-CN" altLang="en-US" sz="1400"/>
          </a:p>
          <a:p>
            <a:r>
              <a:rPr lang="zh-CN" altLang="en-US" sz="1400"/>
              <a:t>（3）思考如何有效利用情绪管理的效应。</a:t>
            </a:r>
            <a:endParaRPr lang="zh-CN" altLang="en-US" sz="140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zh-CN" altLang="en-US"/>
              <a:t>第一节 情绪认知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>
                <a:solidFill>
                  <a:srgbClr val="FF0000"/>
                </a:solidFill>
              </a:rPr>
              <a:t>一、情绪与情绪管理的含义</a:t>
            </a:r>
            <a:endParaRPr lang="zh-CN" altLang="en-US"/>
          </a:p>
          <a:p>
            <a:r>
              <a:rPr lang="en-US" altLang="zh-CN"/>
              <a:t>      </a:t>
            </a:r>
            <a:r>
              <a:rPr lang="zh-CN" altLang="en-US"/>
              <a:t>情绪来源于拉丁动词“motere（行动）”，表示促使个体采取某种行动的动力，它是个体受到某种内在或外在的刺激所产生的一种身心激动状态，是主观的、有意识的体验和感受，具有心理和生理反应的特征。</a:t>
            </a:r>
            <a:endParaRPr lang="zh-CN" altLang="en-US"/>
          </a:p>
          <a:p>
            <a:r>
              <a:rPr lang="en-US" altLang="zh-CN"/>
              <a:t>      </a:t>
            </a:r>
            <a:r>
              <a:rPr lang="zh-CN" altLang="en-US"/>
              <a:t>情绪管理就是用对的方法、用正确的方式，探索自己的情绪，然后调整自己的情绪，理解自己的情绪，放松自己的情绪。</a:t>
            </a:r>
            <a:endParaRPr lang="zh-CN" altLang="en-US"/>
          </a:p>
          <a:p>
            <a:r>
              <a:rPr lang="zh-CN" altLang="en-US">
                <a:solidFill>
                  <a:srgbClr val="FF0000"/>
                </a:solidFill>
              </a:rPr>
              <a:t>二、情绪的构成</a:t>
            </a:r>
            <a:endParaRPr lang="zh-CN" altLang="en-US">
              <a:solidFill>
                <a:srgbClr val="FF0000"/>
              </a:solidFill>
            </a:endParaRPr>
          </a:p>
          <a:p>
            <a:r>
              <a:rPr lang="zh-CN" altLang="en-US"/>
              <a:t>1. 主观体验</a:t>
            </a:r>
            <a:endParaRPr lang="zh-CN" altLang="en-US"/>
          </a:p>
          <a:p>
            <a:r>
              <a:rPr lang="zh-CN" altLang="en-US"/>
              <a:t>2. 生理唤醒</a:t>
            </a:r>
            <a:endParaRPr lang="zh-CN" altLang="en-US"/>
          </a:p>
          <a:p>
            <a:r>
              <a:rPr lang="zh-CN" altLang="en-US"/>
              <a:t>3. 外部行为</a:t>
            </a:r>
            <a:endParaRPr lang="zh-CN" altLang="en-US"/>
          </a:p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60045" y="342900"/>
            <a:ext cx="11217275" cy="5906770"/>
          </a:xfrm>
        </p:spPr>
        <p:txBody>
          <a:bodyPr/>
          <a:p>
            <a:r>
              <a:rPr lang="zh-CN" altLang="en-US">
                <a:solidFill>
                  <a:srgbClr val="FF0000"/>
                </a:solidFill>
              </a:rPr>
              <a:t>三、情绪的分类</a:t>
            </a:r>
            <a:endParaRPr lang="zh-CN" altLang="en-US">
              <a:solidFill>
                <a:srgbClr val="FF0000"/>
              </a:solidFill>
            </a:endParaRPr>
          </a:p>
          <a:p>
            <a:r>
              <a:rPr lang="zh-CN" altLang="en-US"/>
              <a:t>1. 原始的基本情绪：快乐、愤怒、悲哀、恐惧。</a:t>
            </a:r>
            <a:endParaRPr lang="zh-CN" altLang="en-US"/>
          </a:p>
          <a:p>
            <a:r>
              <a:rPr lang="zh-CN" altLang="en-US"/>
              <a:t>2. 感官刺激引发的情绪：疼痛、厌恶、轻快。</a:t>
            </a:r>
            <a:endParaRPr lang="zh-CN" altLang="en-US"/>
          </a:p>
          <a:p>
            <a:r>
              <a:rPr lang="zh-CN" altLang="en-US"/>
              <a:t>3. 与自我评价有关的情绪：成功感——失败感、骄傲——谦虚。</a:t>
            </a:r>
            <a:endParaRPr lang="zh-CN" altLang="en-US"/>
          </a:p>
          <a:p>
            <a:r>
              <a:rPr lang="zh-CN" altLang="en-US"/>
              <a:t>4. 与别人有关的情绪：爱——恨。</a:t>
            </a:r>
            <a:endParaRPr lang="zh-CN" altLang="en-US"/>
          </a:p>
          <a:p>
            <a:r>
              <a:rPr lang="zh-CN" altLang="en-US"/>
              <a:t>5. 与欣赏有关的情绪：惊奇、敬畏、美感、幽默。</a:t>
            </a:r>
            <a:endParaRPr lang="zh-CN" altLang="en-US"/>
          </a:p>
          <a:p>
            <a:r>
              <a:rPr lang="zh-CN" altLang="en-US"/>
              <a:t>6. 最为持久的情绪：心境。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olidFill>
                  <a:srgbClr val="FF0000"/>
                </a:solidFill>
              </a:rPr>
              <a:t>四、情绪管理的必要性</a:t>
            </a:r>
            <a:endParaRPr lang="zh-CN" altLang="en-US">
              <a:solidFill>
                <a:srgbClr val="FF0000"/>
              </a:solidFill>
            </a:endParaRPr>
          </a:p>
          <a:p>
            <a:r>
              <a:rPr lang="zh-CN" altLang="en-US"/>
              <a:t>课堂练习：（结合实际谈谈</a:t>
            </a:r>
            <a:r>
              <a:rPr lang="zh-CN" altLang="en-US">
                <a:sym typeface="+mn-ea"/>
              </a:rPr>
              <a:t>情绪管理的必要性）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2010" y="347400"/>
            <a:ext cx="10969200" cy="4759200"/>
          </a:xfrm>
        </p:spPr>
        <p:txBody>
          <a:bodyPr>
            <a:normAutofit lnSpcReduction="20000"/>
          </a:bodyPr>
          <a:p>
            <a:r>
              <a:rPr lang="zh-CN" altLang="en-US">
                <a:solidFill>
                  <a:srgbClr val="FF0000"/>
                </a:solidFill>
              </a:rPr>
              <a:t>五、情绪管理的效应</a:t>
            </a:r>
            <a:endParaRPr lang="zh-CN" altLang="en-US">
              <a:solidFill>
                <a:srgbClr val="FF0000"/>
              </a:solidFill>
            </a:endParaRPr>
          </a:p>
          <a:p>
            <a:r>
              <a:rPr lang="zh-CN" altLang="en-US"/>
              <a:t>1. 亲和效应</a:t>
            </a:r>
            <a:endParaRPr lang="zh-CN" altLang="en-US"/>
          </a:p>
          <a:p>
            <a:r>
              <a:rPr lang="zh-CN" altLang="en-US"/>
              <a:t>2. 情感效应</a:t>
            </a:r>
            <a:endParaRPr lang="zh-CN" altLang="en-US"/>
          </a:p>
          <a:p>
            <a:r>
              <a:rPr lang="zh-CN" altLang="en-US"/>
              <a:t>3. 互补效应</a:t>
            </a:r>
            <a:endParaRPr lang="zh-CN" altLang="en-US"/>
          </a:p>
          <a:p>
            <a:r>
              <a:rPr lang="zh-CN" altLang="en-US"/>
              <a:t>4. 沉默效应</a:t>
            </a:r>
            <a:endParaRPr lang="zh-CN" altLang="en-US"/>
          </a:p>
          <a:p>
            <a:r>
              <a:rPr lang="zh-CN" altLang="en-US"/>
              <a:t>5. 幽默效应</a:t>
            </a:r>
            <a:endParaRPr lang="zh-CN" altLang="en-US"/>
          </a:p>
          <a:p>
            <a:r>
              <a:rPr lang="zh-CN" altLang="en-US"/>
              <a:t>6. 激励效应</a:t>
            </a:r>
            <a:endParaRPr lang="zh-CN" altLang="en-US"/>
          </a:p>
          <a:p>
            <a:r>
              <a:rPr lang="zh-CN" altLang="en-US"/>
              <a:t>7. 距离效应</a:t>
            </a:r>
            <a:endParaRPr lang="zh-CN" altLang="en-US"/>
          </a:p>
          <a:p>
            <a:r>
              <a:rPr lang="zh-CN" altLang="en-US"/>
              <a:t>8. 群体效应</a:t>
            </a:r>
            <a:endParaRPr lang="zh-CN" altLang="en-US"/>
          </a:p>
          <a:p>
            <a:r>
              <a:rPr lang="zh-CN" altLang="en-US"/>
              <a:t>9. 撞击效应</a:t>
            </a:r>
            <a:endParaRPr lang="zh-CN" altLang="en-US"/>
          </a:p>
          <a:p>
            <a:r>
              <a:rPr lang="zh-CN" altLang="en-US"/>
              <a:t>10. 新奇效应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zh-CN" altLang="en-US"/>
              <a:t>第二节 情绪调控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>
                <a:solidFill>
                  <a:srgbClr val="FF0000"/>
                </a:solidFill>
              </a:rPr>
              <a:t>一、大学生情绪特点</a:t>
            </a:r>
            <a:endParaRPr lang="zh-CN" altLang="en-US">
              <a:solidFill>
                <a:srgbClr val="FF0000"/>
              </a:solidFill>
            </a:endParaRPr>
          </a:p>
          <a:p>
            <a:r>
              <a:rPr lang="zh-CN" altLang="en-US"/>
              <a:t>1. 情绪的丰富性</a:t>
            </a:r>
            <a:endParaRPr lang="zh-CN" altLang="en-US"/>
          </a:p>
          <a:p>
            <a:r>
              <a:rPr lang="zh-CN" altLang="en-US"/>
              <a:t>2. 情绪的不稳定性</a:t>
            </a:r>
            <a:endParaRPr lang="zh-CN" altLang="en-US"/>
          </a:p>
          <a:p>
            <a:r>
              <a:rPr lang="zh-CN" altLang="en-US"/>
              <a:t>3. 情绪的掩饰性</a:t>
            </a:r>
            <a:endParaRPr lang="zh-CN" altLang="en-US"/>
          </a:p>
          <a:p>
            <a:r>
              <a:rPr lang="zh-CN" altLang="en-US"/>
              <a:t>4. 情绪的冲动性</a:t>
            </a:r>
            <a:endParaRPr lang="zh-CN" altLang="en-US"/>
          </a:p>
          <a:p>
            <a:r>
              <a:rPr lang="zh-CN" altLang="en-US">
                <a:solidFill>
                  <a:srgbClr val="FF0000"/>
                </a:solidFill>
              </a:rPr>
              <a:t>二、大学生情绪控制的重要性</a:t>
            </a:r>
            <a:endParaRPr lang="zh-CN" altLang="en-US">
              <a:solidFill>
                <a:srgbClr val="FF0000"/>
              </a:solidFill>
            </a:endParaRPr>
          </a:p>
          <a:p>
            <a:r>
              <a:rPr lang="zh-CN" altLang="en-US">
                <a:sym typeface="+mn-ea"/>
              </a:rPr>
              <a:t>课堂练习：结合实际谈谈</a:t>
            </a:r>
            <a:r>
              <a:rPr lang="zh-CN" altLang="en-US">
                <a:sym typeface="+mn-ea"/>
              </a:rPr>
              <a:t>情绪控制的重要性</a:t>
            </a:r>
            <a:endParaRPr lang="zh-CN" altLang="en-US">
              <a:sym typeface="+mn-ea"/>
            </a:endParaRPr>
          </a:p>
          <a:p>
            <a:endParaRPr lang="zh-CN" altLang="en-US">
              <a:sym typeface="+mn-ea"/>
            </a:endParaRPr>
          </a:p>
          <a:p>
            <a:endParaRPr lang="zh-CN" altLang="en-US">
              <a:sym typeface="+mn-ea"/>
            </a:endParaRPr>
          </a:p>
          <a:p>
            <a:endParaRPr lang="zh-CN" altLang="en-US"/>
          </a:p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4495" y="153670"/>
            <a:ext cx="11172825" cy="6000115"/>
          </a:xfrm>
        </p:spPr>
        <p:txBody>
          <a:bodyPr>
            <a:noAutofit/>
          </a:bodyPr>
          <a:p>
            <a:r>
              <a:rPr lang="zh-CN" altLang="en-US">
                <a:solidFill>
                  <a:srgbClr val="FF0000"/>
                </a:solidFill>
              </a:rPr>
              <a:t>三、大学生情绪调控的方法</a:t>
            </a:r>
            <a:endParaRPr lang="zh-CN" altLang="en-US">
              <a:solidFill>
                <a:srgbClr val="FF0000"/>
              </a:solidFill>
            </a:endParaRPr>
          </a:p>
          <a:p>
            <a:r>
              <a:rPr lang="zh-CN" altLang="en-US"/>
              <a:t>1. 6H4AS情绪与压力自我调适法</a:t>
            </a:r>
            <a:endParaRPr lang="zh-CN" altLang="en-US"/>
          </a:p>
          <a:p>
            <a:r>
              <a:rPr lang="zh-CN" altLang="en-US"/>
              <a:t>2. 宣泄</a:t>
            </a:r>
            <a:endParaRPr lang="zh-CN" altLang="en-US"/>
          </a:p>
          <a:p>
            <a:r>
              <a:rPr lang="zh-CN" altLang="en-US"/>
              <a:t>3. 意识调节</a:t>
            </a:r>
            <a:endParaRPr lang="zh-CN" altLang="en-US"/>
          </a:p>
          <a:p>
            <a:r>
              <a:rPr lang="zh-CN" altLang="en-US"/>
              <a:t>4. 语言节制</a:t>
            </a:r>
            <a:endParaRPr lang="zh-CN" altLang="en-US"/>
          </a:p>
          <a:p>
            <a:r>
              <a:rPr lang="zh-CN" altLang="en-US"/>
              <a:t>5. 自我暗示</a:t>
            </a:r>
            <a:endParaRPr lang="zh-CN" altLang="en-US"/>
          </a:p>
          <a:p>
            <a:r>
              <a:rPr lang="zh-CN" altLang="en-US"/>
              <a:t>6. 环境转换</a:t>
            </a:r>
            <a:endParaRPr lang="zh-CN" altLang="en-US"/>
          </a:p>
          <a:p>
            <a:r>
              <a:rPr lang="zh-CN" altLang="en-US"/>
              <a:t>7. 愉快记忆</a:t>
            </a:r>
            <a:endParaRPr lang="zh-CN" altLang="en-US"/>
          </a:p>
          <a:p>
            <a:r>
              <a:rPr lang="zh-CN" altLang="en-US"/>
              <a:t>8. 幽默化解</a:t>
            </a:r>
            <a:endParaRPr lang="zh-CN" altLang="en-US"/>
          </a:p>
          <a:p>
            <a:r>
              <a:rPr lang="zh-CN" altLang="en-US"/>
              <a:t>9. 推理比较</a:t>
            </a:r>
            <a:endParaRPr lang="zh-CN" altLang="en-US"/>
          </a:p>
          <a:p>
            <a:r>
              <a:rPr lang="zh-CN" altLang="en-US"/>
              <a:t>10. 压抑升华</a:t>
            </a:r>
            <a:endParaRPr lang="zh-CN" altLang="en-US"/>
          </a:p>
          <a:p>
            <a:r>
              <a:rPr lang="zh-CN" altLang="en-US"/>
              <a:t>11. 保持乐观</a:t>
            </a:r>
            <a:endParaRPr lang="zh-CN" altLang="en-US"/>
          </a:p>
          <a:p>
            <a:r>
              <a:rPr lang="zh-CN" altLang="en-US"/>
              <a:t>12. 学会转移</a:t>
            </a:r>
            <a:endParaRPr lang="zh-CN" altLang="en-US"/>
          </a:p>
          <a:p>
            <a:r>
              <a:rPr lang="zh-CN" altLang="en-US"/>
              <a:t>四、情绪调控训练（课堂练习）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p="http://schemas.openxmlformats.org/presentationml/2006/main">
  <p:tag name="COMMONDATA" val="eyJoZGlkIjoiMjI0Mzc4MjcyYWU2OWEzYjA4NzlkMzNkNjc3Y2JlNGQifQ=="/>
  <p:tag name="KSO_WPP_MARK_KEY" val="53600a1d-e01d-4b56-83f6-8d22454493b9"/>
  <p:tag name="commondata" val="eyJoZGlkIjoiZjhhMjg3YjVjOTY5ZGZhZTYwY2E4YzgwOGU3YjlkMzc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857</Words>
  <Application>WPS 演示</Application>
  <PresentationFormat>宽屏</PresentationFormat>
  <Paragraphs>80</Paragraphs>
  <Slides>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Office 主题​​</vt:lpstr>
      <vt:lpstr>第十三章 情绪管理</vt:lpstr>
      <vt:lpstr>第一节 情绪认知</vt:lpstr>
      <vt:lpstr>PowerPoint 演示文稿</vt:lpstr>
      <vt:lpstr>PowerPoint 演示文稿</vt:lpstr>
      <vt:lpstr>第二节 情绪调控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hk</dc:creator>
  <cp:lastModifiedBy>王凤基</cp:lastModifiedBy>
  <cp:revision>152</cp:revision>
  <dcterms:created xsi:type="dcterms:W3CDTF">2019-06-19T02:08:00Z</dcterms:created>
  <dcterms:modified xsi:type="dcterms:W3CDTF">2024-01-03T00:22:39Z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D3872D6C374944898FD7AE8A9D741DD8</vt:lpwstr>
  </property>
</Properties>
</file>