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66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5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/>
              <a:t>第十二章 自我时间管理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r>
              <a:rPr lang="zh-CN" altLang="en-US"/>
              <a:t>【学习目标】</a:t>
            </a:r>
            <a:endParaRPr lang="zh-CN" altLang="en-US"/>
          </a:p>
          <a:p>
            <a:r>
              <a:rPr lang="zh-CN" altLang="en-US"/>
              <a:t>1. 知识目标</a:t>
            </a:r>
            <a:endParaRPr lang="zh-CN" altLang="en-US"/>
          </a:p>
          <a:p>
            <a:r>
              <a:rPr lang="zh-CN" altLang="en-US"/>
              <a:t>（1）了解时间管理的现状。</a:t>
            </a:r>
            <a:endParaRPr lang="zh-CN" altLang="en-US"/>
          </a:p>
          <a:p>
            <a:r>
              <a:rPr lang="zh-CN" altLang="en-US"/>
              <a:t>（2）掌握时间管理的步骤。</a:t>
            </a:r>
            <a:endParaRPr lang="zh-CN" altLang="en-US"/>
          </a:p>
          <a:p>
            <a:r>
              <a:rPr lang="zh-CN" altLang="en-US"/>
              <a:t>（3）掌握时间管理四象限法则。</a:t>
            </a:r>
            <a:endParaRPr lang="zh-CN" altLang="en-US"/>
          </a:p>
          <a:p>
            <a:r>
              <a:rPr lang="zh-CN" altLang="en-US"/>
              <a:t>2. 能力目标</a:t>
            </a:r>
            <a:endParaRPr lang="zh-CN" altLang="en-US"/>
          </a:p>
          <a:p>
            <a:r>
              <a:rPr lang="zh-CN" altLang="en-US"/>
              <a:t>（1）会根据时间管理四象限法则安排行程。</a:t>
            </a:r>
            <a:endParaRPr lang="zh-CN" altLang="en-US"/>
          </a:p>
          <a:p>
            <a:r>
              <a:rPr lang="zh-CN" altLang="en-US"/>
              <a:t>（2）学会改善自己的时间管理方法。</a:t>
            </a:r>
            <a:endParaRPr lang="zh-CN" altLang="en-US"/>
          </a:p>
          <a:p>
            <a:r>
              <a:rPr lang="zh-CN" altLang="en-US"/>
              <a:t>3. 素质目标</a:t>
            </a:r>
            <a:endParaRPr lang="zh-CN" altLang="en-US"/>
          </a:p>
          <a:p>
            <a:r>
              <a:rPr lang="zh-CN" altLang="en-US"/>
              <a:t>（1）养成良好的时间管理习惯。</a:t>
            </a:r>
            <a:endParaRPr lang="zh-CN" altLang="en-US"/>
          </a:p>
          <a:p>
            <a:r>
              <a:rPr lang="zh-CN" altLang="en-US"/>
              <a:t>（2）养成时间管理的大局观。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195" y="523240"/>
            <a:ext cx="11287125" cy="5726430"/>
          </a:xfrm>
        </p:spPr>
        <p:txBody>
          <a:bodyPr/>
          <a:p>
            <a:r>
              <a:rPr lang="zh-CN" altLang="en-US"/>
              <a:t>课堂练习</a:t>
            </a:r>
            <a:endParaRPr lang="zh-CN" altLang="en-US"/>
          </a:p>
          <a:p>
            <a:r>
              <a:rPr lang="zh-CN" altLang="en-US"/>
              <a:t>二、时间管理方法能力训练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179775"/>
            <a:ext cx="10969200" cy="705600"/>
          </a:xfrm>
        </p:spPr>
        <p:txBody>
          <a:bodyPr/>
          <a:p>
            <a:pPr algn="ctr"/>
            <a:r>
              <a:rPr lang="zh-CN" altLang="en-US"/>
              <a:t>第一节 时间管理的含义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1049655"/>
            <a:ext cx="11381105" cy="5575935"/>
          </a:xfrm>
        </p:spPr>
        <p:txBody>
          <a:bodyPr>
            <a:normAutofit/>
          </a:bodyPr>
          <a:p>
            <a:r>
              <a:rPr lang="zh-CN" altLang="en-US" sz="2400">
                <a:solidFill>
                  <a:schemeClr val="accent2"/>
                </a:solidFill>
              </a:rPr>
              <a:t>不能管理时间，便什么都不能管理——彼得·德鲁克</a:t>
            </a:r>
            <a:endParaRPr lang="zh-CN" altLang="en-US" sz="2400">
              <a:solidFill>
                <a:schemeClr val="accent2"/>
              </a:solidFill>
            </a:endParaRPr>
          </a:p>
          <a:p>
            <a:r>
              <a:rPr lang="zh-CN" altLang="en-US" sz="2400">
                <a:solidFill>
                  <a:schemeClr val="accent2"/>
                </a:solidFill>
              </a:rPr>
              <a:t>一寸光阴一寸金，寸金难买寸光阴——增广贤文</a:t>
            </a:r>
            <a:endParaRPr lang="zh-CN" altLang="en-US" sz="2400">
              <a:solidFill>
                <a:schemeClr val="accent2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一、时间管理的含义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en-US" altLang="zh-CN" sz="2400"/>
              <a:t>      </a:t>
            </a:r>
            <a:r>
              <a:rPr lang="zh-CN" altLang="en-US" sz="2400"/>
              <a:t>时间管理是指运用一定的技巧、方法与工具，在同样的时间消耗下，为提高时间的利用率和有效性而进行的控制工作。时间管理是从对人管理的角度实现对时间的灵活与有效运用，从而实现个人或组织的既定目标。</a:t>
            </a:r>
            <a:endParaRPr lang="zh-CN" altLang="en-US" sz="2400"/>
          </a:p>
          <a:p>
            <a:endParaRPr lang="zh-CN" altLang="en-US" sz="240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1485" y="259080"/>
            <a:ext cx="11125835" cy="5990590"/>
          </a:xfrm>
        </p:spPr>
        <p:txBody>
          <a:bodyPr/>
          <a:p>
            <a:r>
              <a:rPr lang="zh-CN" altLang="en-US" sz="2400">
                <a:solidFill>
                  <a:srgbClr val="FF0000"/>
                </a:solidFill>
                <a:sym typeface="+mn-ea"/>
              </a:rPr>
              <a:t>二、时间管理的重要性与特性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1.时间管理的重要性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（举例说说时间管理的重要性）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2.时间管理的特性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（1）供给无弹性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（2）不能积累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（3）无法取代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（4）稍纵即逝</a:t>
            </a:r>
            <a:endParaRPr lang="zh-CN" altLang="en-US" sz="2400"/>
          </a:p>
          <a:p>
            <a:endParaRPr lang="zh-CN" altLang="en-US" sz="2400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1320" y="274320"/>
            <a:ext cx="11176000" cy="5975350"/>
          </a:xfrm>
        </p:spPr>
        <p:txBody>
          <a:bodyPr/>
          <a:p>
            <a:r>
              <a:rPr lang="zh-CN" altLang="en-US">
                <a:solidFill>
                  <a:srgbClr val="FF0000"/>
                </a:solidFill>
              </a:rPr>
              <a:t>三、时间管理的十条金律</a:t>
            </a:r>
            <a:endParaRPr lang="zh-CN" altLang="en-US"/>
          </a:p>
          <a:p>
            <a:r>
              <a:rPr lang="zh-CN" altLang="en-US"/>
              <a:t>1. 要与自身价值观保持一致</a:t>
            </a:r>
            <a:endParaRPr lang="zh-CN" altLang="en-US"/>
          </a:p>
          <a:p>
            <a:r>
              <a:rPr lang="zh-CN" altLang="en-US"/>
              <a:t>2. 设立明确的目标</a:t>
            </a:r>
            <a:endParaRPr lang="zh-CN" altLang="en-US"/>
          </a:p>
          <a:p>
            <a:r>
              <a:rPr lang="zh-CN" altLang="en-US"/>
              <a:t>3. 改变传统的管理思维</a:t>
            </a:r>
            <a:endParaRPr lang="zh-CN" altLang="en-US"/>
          </a:p>
          <a:p>
            <a:r>
              <a:rPr lang="zh-CN" altLang="en-US"/>
              <a:t>4. 遵循20/80定律</a:t>
            </a:r>
            <a:endParaRPr lang="zh-CN" altLang="en-US"/>
          </a:p>
          <a:p>
            <a:r>
              <a:rPr lang="zh-CN" altLang="en-US"/>
              <a:t>5. 安排“不被干扰”的私密时间</a:t>
            </a:r>
            <a:endParaRPr lang="zh-CN" altLang="en-US"/>
          </a:p>
          <a:p>
            <a:r>
              <a:rPr lang="zh-CN" altLang="en-US"/>
              <a:t>6. 严格限定完成期限</a:t>
            </a:r>
            <a:endParaRPr lang="zh-CN" altLang="en-US"/>
          </a:p>
          <a:p>
            <a:r>
              <a:rPr lang="zh-CN" altLang="en-US"/>
              <a:t>7. 做好时间日志</a:t>
            </a:r>
            <a:endParaRPr lang="zh-CN" altLang="en-US"/>
          </a:p>
          <a:p>
            <a:r>
              <a:rPr lang="zh-CN" altLang="en-US"/>
              <a:t>8. 理解时间大于金钱</a:t>
            </a:r>
            <a:endParaRPr lang="zh-CN" altLang="en-US"/>
          </a:p>
          <a:p>
            <a:r>
              <a:rPr lang="zh-CN" altLang="en-US"/>
              <a:t>9. 学会列清单</a:t>
            </a:r>
            <a:endParaRPr lang="zh-CN" altLang="en-US"/>
          </a:p>
          <a:p>
            <a:r>
              <a:rPr lang="zh-CN" altLang="en-US"/>
              <a:t>10. 同一类的事情最好一次把它做完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294075"/>
            <a:ext cx="10969200" cy="705600"/>
          </a:xfrm>
        </p:spPr>
        <p:txBody>
          <a:bodyPr/>
          <a:p>
            <a:r>
              <a:rPr lang="zh-CN" altLang="en-US"/>
              <a:t>第二节 时间管理方法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341810"/>
            <a:ext cx="10969200" cy="4759200"/>
          </a:xfrm>
        </p:spPr>
        <p:txBody>
          <a:bodyPr>
            <a:noAutofit/>
          </a:bodyPr>
          <a:p>
            <a:r>
              <a:rPr lang="zh-CN" altLang="en-US">
                <a:solidFill>
                  <a:srgbClr val="FF0000"/>
                </a:solidFill>
              </a:rPr>
              <a:t>一、时间管理方法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/>
              <a:t>1. 取消法</a:t>
            </a:r>
            <a:endParaRPr lang="zh-CN" altLang="en-US"/>
          </a:p>
          <a:p>
            <a:r>
              <a:rPr lang="zh-CN" altLang="en-US"/>
              <a:t>2. 以人替时法</a:t>
            </a:r>
            <a:endParaRPr lang="zh-CN" altLang="en-US"/>
          </a:p>
          <a:p>
            <a:r>
              <a:rPr lang="zh-CN" altLang="en-US"/>
              <a:t>3. 改善效率法</a:t>
            </a:r>
            <a:endParaRPr lang="zh-CN" altLang="en-US"/>
          </a:p>
          <a:p>
            <a:r>
              <a:rPr lang="zh-CN" altLang="en-US"/>
              <a:t>4. 以钱购时法</a:t>
            </a:r>
            <a:endParaRPr lang="zh-CN" altLang="en-US"/>
          </a:p>
          <a:p>
            <a:r>
              <a:rPr lang="zh-CN" altLang="en-US"/>
              <a:t>5. 碎片化时间法</a:t>
            </a:r>
            <a:endParaRPr lang="zh-CN" altLang="en-US"/>
          </a:p>
          <a:p>
            <a:r>
              <a:rPr lang="zh-CN" altLang="en-US"/>
              <a:t>6. 帕累托法（“80/20”法则）</a:t>
            </a:r>
            <a:endParaRPr lang="zh-CN" altLang="en-US"/>
          </a:p>
          <a:p>
            <a:r>
              <a:rPr lang="zh-CN" altLang="en-US"/>
              <a:t>7. 艾维利六点优先工作制</a:t>
            </a:r>
            <a:endParaRPr lang="zh-CN" altLang="en-US"/>
          </a:p>
          <a:p>
            <a:r>
              <a:rPr lang="zh-CN" altLang="en-US"/>
              <a:t>8. 麦肯锡30秒电梯理论</a:t>
            </a:r>
            <a:endParaRPr lang="zh-CN" altLang="en-US"/>
          </a:p>
          <a:p>
            <a:r>
              <a:rPr lang="zh-CN" altLang="en-US"/>
              <a:t>9. 莫法特休息法</a:t>
            </a:r>
            <a:endParaRPr lang="zh-CN" altLang="en-US"/>
          </a:p>
          <a:p>
            <a:r>
              <a:rPr lang="zh-CN" altLang="en-US"/>
              <a:t>10. 四象限法</a:t>
            </a:r>
            <a:endParaRPr lang="zh-CN" altLang="en-US"/>
          </a:p>
          <a:p>
            <a:endParaRPr lang="zh-CN" altLang="en-US" sz="1600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4185" y="419735"/>
            <a:ext cx="8474075" cy="62109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" y="320040"/>
            <a:ext cx="6141085" cy="5466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5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4730" y="1080770"/>
            <a:ext cx="5931535" cy="43872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045" y="412115"/>
            <a:ext cx="11217275" cy="5837555"/>
          </a:xfrm>
        </p:spPr>
        <p:txBody>
          <a:bodyPr/>
          <a:p>
            <a:r>
              <a:rPr lang="zh-CN" altLang="en-US"/>
              <a:t>11.  80/20法则时间管理法</a:t>
            </a:r>
            <a:endParaRPr lang="zh-CN" altLang="en-US"/>
          </a:p>
          <a:p>
            <a:r>
              <a:rPr lang="zh-CN" altLang="en-US"/>
              <a:t>（1） 80/20法则概念</a:t>
            </a:r>
            <a:endParaRPr lang="zh-CN" altLang="en-US"/>
          </a:p>
          <a:p>
            <a:r>
              <a:rPr lang="zh-CN" altLang="en-US"/>
              <a:t>二八法则，80%的价值是来自20%的因子，其余的20%的价值则来自80%的因子。也称帕累托定律。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7280" y="2964180"/>
            <a:ext cx="3594100" cy="160909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0390" y="260350"/>
            <a:ext cx="10996930" cy="5989320"/>
          </a:xfrm>
        </p:spPr>
        <p:txBody>
          <a:bodyPr/>
          <a:p>
            <a:r>
              <a:rPr lang="zh-CN" altLang="en-US">
                <a:sym typeface="+mn-ea"/>
              </a:rPr>
              <a:t>（2）80/20法则应用</a:t>
            </a:r>
            <a:endParaRPr lang="zh-CN" altLang="en-US"/>
          </a:p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80390" y="902970"/>
            <a:ext cx="93408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zh-CN" sz="1600" b="0">
                <a:ea typeface="宋体" panose="02010600030101010101" pitchFamily="2" charset="-122"/>
              </a:rPr>
              <a:t>第一步，将规定时间内要完成的工作全部列出来。</a:t>
            </a:r>
            <a:endParaRPr lang="zh-CN" sz="1600" b="0">
              <a:ea typeface="宋体" panose="02010600030101010101" pitchFamily="2" charset="-122"/>
            </a:endParaRPr>
          </a:p>
          <a:p>
            <a:pPr indent="304800"/>
            <a:r>
              <a:rPr lang="en-US" altLang="zh-CN" sz="1600" b="0">
                <a:ea typeface="宋体" panose="02010600030101010101" pitchFamily="2" charset="-122"/>
              </a:rPr>
              <a:t>      </a:t>
            </a:r>
            <a:r>
              <a:rPr lang="zh-CN" sz="1600" b="0">
                <a:ea typeface="宋体" panose="02010600030101010101" pitchFamily="2" charset="-122"/>
              </a:rPr>
              <a:t>第二步，对工作进行分类：</a:t>
            </a:r>
            <a:endParaRPr lang="zh-CN" altLang="en-US" sz="1600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122045" y="1763395"/>
          <a:ext cx="5037455" cy="16751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87930"/>
                <a:gridCol w="2549525"/>
              </a:tblGrid>
              <a:tr h="6978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价值80%的工作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价值20%的工作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75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事项一：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事项四：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75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事项二：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事项五：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75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事项三：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……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274445" y="3355023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en-US" sz="1600" b="0">
                <a:latin typeface="宋体" panose="02010600030101010101" pitchFamily="2" charset="-122"/>
              </a:rPr>
              <a:t> </a:t>
            </a:r>
            <a:r>
              <a:rPr lang="zh-CN" sz="1600" b="0">
                <a:ea typeface="宋体" panose="02010600030101010101" pitchFamily="2" charset="-122"/>
              </a:rPr>
              <a:t>第三步，时间和精力分配：</a:t>
            </a:r>
            <a:endParaRPr lang="zh-CN" altLang="en-US" sz="1600"/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956945" y="4304030"/>
          <a:ext cx="4568190" cy="1945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7590"/>
                <a:gridCol w="2260600"/>
              </a:tblGrid>
              <a:tr h="32067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价值80%的工作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价值20%的工作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65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事项一：需2小时集中精力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事项四：可往后推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65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事项二：需1小时不受打扰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事项五：可委托下属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65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事项三：需2小时整块时间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……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UNIT_TABLE_BEAUTIFY" val="smartTable{50cddc0c-4f42-4760-9312-3bc8b98f84c2}"/>
  <p:tag name="TABLE_ENDDRAG_ORIGIN_RECT" val="396*131"/>
  <p:tag name="TABLE_ENDDRAG_RECT" val="88*138*396*131"/>
</p:tagLst>
</file>

<file path=ppt/tags/tag72.xml><?xml version="1.0" encoding="utf-8"?>
<p:tagLst xmlns:p="http://schemas.openxmlformats.org/presentationml/2006/main">
  <p:tag name="KSO_WM_UNIT_TABLE_BEAUTIFY" val="smartTable{6077250d-7f69-400e-a046-c34df367e4da}"/>
  <p:tag name="TABLE_ENDDRAG_ORIGIN_RECT" val="359*170"/>
  <p:tag name="TABLE_ENDDRAG_RECT" val="280*321*359*170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COMMONDATA" val="eyJoZGlkIjoiMjI0Mzc4MjcyYWU2OWEzYjA4NzlkMzNkNjc3Y2JlNGQifQ=="/>
  <p:tag name="KSO_WPP_MARK_KEY" val="686d2a9a-5a39-4118-b5b4-00f81f072998"/>
  <p:tag name="commondata" val="eyJoZGlkIjoiZjhhMjg3YjVjOTY5ZGZhZTYwY2E4YzgwOGU3YjlkMzc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903</Words>
  <Application>WPS 演示</Application>
  <PresentationFormat>宽屏</PresentationFormat>
  <Paragraphs>112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第十二章 自我时间管理</vt:lpstr>
      <vt:lpstr>第一节 时间管理的含义</vt:lpstr>
      <vt:lpstr>PowerPoint 演示文稿</vt:lpstr>
      <vt:lpstr>PowerPoint 演示文稿</vt:lpstr>
      <vt:lpstr>第二节 时间管理方法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hk</dc:creator>
  <cp:lastModifiedBy>王凤基</cp:lastModifiedBy>
  <cp:revision>154</cp:revision>
  <dcterms:created xsi:type="dcterms:W3CDTF">2019-06-19T02:08:00Z</dcterms:created>
  <dcterms:modified xsi:type="dcterms:W3CDTF">2024-03-04T08:40:48Z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8359FADA685B422A936203BD5A8BC18E</vt:lpwstr>
  </property>
</Properties>
</file>