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5" Type="http://schemas.openxmlformats.org/officeDocument/2006/relationships/tags" Target="tags/tag68.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so.com/doc/3163632-3334051.html" TargetMode="Externa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baidu.com/item/%E6%9C%8D%E5%8A%A1/85523" TargetMode="Externa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baike.baidu.com/item/%E7%AE%A1%E7%90%86%E8%80%85" TargetMode="External"/><Relationship Id="rId1" Type="http://schemas.openxmlformats.org/officeDocument/2006/relationships/hyperlink" Target="https://baike.baidu.com/item/%E5%8A%B3%E5%8A%A8%E6%8A%A5%E9%85%AC" TargetMode="Externa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baidu.com/item/%E5%88%B6%E5%BA%A6%E5%8C%96"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s://baike.baidu.com/item/%E5%9B%A0%E7%B4%A0%E8%AF%84%E5%88%86%E6%B3%95" TargetMode="External"/><Relationship Id="rId5" Type="http://schemas.openxmlformats.org/officeDocument/2006/relationships/hyperlink" Target="https://baike.baidu.com/item/%E6%B0%91%E4%B8%BB%E6%B5%8B%E8%AF%84%E6%B3%95" TargetMode="External"/><Relationship Id="rId4" Type="http://schemas.openxmlformats.org/officeDocument/2006/relationships/hyperlink" Target="https://baike.baidu.com/item/%E6%83%85%E6%99%AF%E6%A8%A1%E6%8B%9F%E6%B3%95" TargetMode="External"/><Relationship Id="rId3" Type="http://schemas.openxmlformats.org/officeDocument/2006/relationships/hyperlink" Target="https://baike.baidu.com/item/%E4%B9%A6%E9%9D%A2%E8%80%83%E8%AF%95%E6%B3%95" TargetMode="External"/><Relationship Id="rId2" Type="http://schemas.openxmlformats.org/officeDocument/2006/relationships/hyperlink" Target="https://baike.baidu.com/item/%E6%88%90%E7%BB%A9%E8%AE%B0%E5%BD%95%E6%B3%95" TargetMode="External"/><Relationship Id="rId1" Type="http://schemas.openxmlformats.org/officeDocument/2006/relationships/hyperlink" Target="https://baike.baidu.com/item/%E5%AE%9E%E6%B5%8B%E6%B3%95" TargetMode="Externa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wiki.mbalib.com/wiki/%E5%91%98%E5%B7%A5"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s://baike.so.com/doc/645319-683109.html" TargetMode="External"/><Relationship Id="rId2" Type="http://schemas.openxmlformats.org/officeDocument/2006/relationships/hyperlink" Target="https://baike.so.com/doc/6095328-6308436.html" TargetMode="External"/><Relationship Id="rId1" Type="http://schemas.openxmlformats.org/officeDocument/2006/relationships/hyperlink" Target="https://baike.so.com/doc/5430303-5668562.html" TargetMode="Externa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hyperlink" Target="https://baike.so.com/doc/7044836-7267742.html" TargetMode="External"/><Relationship Id="rId2" Type="http://schemas.openxmlformats.org/officeDocument/2006/relationships/hyperlink" Target="https://baike.so.com/doc/5540720-5756385.html" TargetMode="External"/><Relationship Id="rId1" Type="http://schemas.openxmlformats.org/officeDocument/2006/relationships/tags" Target="../tags/tag6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hyperlink" Target="https://baike.so.com/doc/1080482.html" TargetMode="External"/><Relationship Id="rId6" Type="http://schemas.openxmlformats.org/officeDocument/2006/relationships/hyperlink" Target="https://baike.so.com/doc/394199.html" TargetMode="External"/><Relationship Id="rId5" Type="http://schemas.openxmlformats.org/officeDocument/2006/relationships/hyperlink" Target="https://baike.so.com/doc/394811.html" TargetMode="External"/><Relationship Id="rId4" Type="http://schemas.openxmlformats.org/officeDocument/2006/relationships/hyperlink" Target="https://baike.so.com/doc/6774952.html" TargetMode="External"/><Relationship Id="rId3" Type="http://schemas.openxmlformats.org/officeDocument/2006/relationships/hyperlink" Target="https://baike.so.com/doc/5398503.html" TargetMode="External"/><Relationship Id="rId2" Type="http://schemas.openxmlformats.org/officeDocument/2006/relationships/hyperlink" Target="https://baike.so.com/doc/6788938.html" TargetMode="External"/><Relationship Id="rId1" Type="http://schemas.openxmlformats.org/officeDocument/2006/relationships/hyperlink" Target="https://baike.so.com/doc/158669.htm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s://wiki.mbalib.com/wiki/%E8%B4%9F%E6%BF%80%E5%8A%B1" TargetMode="External"/><Relationship Id="rId3" Type="http://schemas.openxmlformats.org/officeDocument/2006/relationships/hyperlink" Target="https://wiki.mbalib.com/wiki/%E6%AD%A3%E6%BF%80%E5%8A%B1" TargetMode="External"/><Relationship Id="rId2" Type="http://schemas.openxmlformats.org/officeDocument/2006/relationships/hyperlink" Target="https://wiki.mbalib.com/wiki/%E7%B2%BE%E7%A5%9E%E6%BF%80%E5%8A%B1" TargetMode="External"/><Relationship Id="rId1" Type="http://schemas.openxmlformats.org/officeDocument/2006/relationships/hyperlink" Target="https://wiki.mbalib.com/wiki/%E7%89%A9%E8%B4%A8%E6%BF%80%E5%8A%B1" TargetMode="Externa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s://wiki.mbalib.com/wiki/%E4%BA%9A%E5%BD%93%E6%96%AF%E7%9A%84%E6%8C%AB%E6%8A%98%E7%90%86%E8%AE%BA" TargetMode="External"/><Relationship Id="rId2" Type="http://schemas.openxmlformats.org/officeDocument/2006/relationships/hyperlink" Target="https://wiki.mbalib.com/wiki/%E5%A5%A5%E5%BE%B7%E5%BC%97%E7%9A%84ERG%E7%90%86%E8%AE%BA" TargetMode="External"/><Relationship Id="rId1" Type="http://schemas.openxmlformats.org/officeDocument/2006/relationships/tags" Target="../tags/tag6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so.com/doc/5752983-5965743.html" TargetMode="Externa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6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so.com/doc/490102-518950.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1360" y="365125"/>
            <a:ext cx="11165205" cy="6384290"/>
          </a:xfrm>
        </p:spPr>
        <p:txBody>
          <a:bodyPr vert="horz" wrap="square" lIns="91440" tIns="45720" rIns="91440" bIns="45720" numCol="1" anchor="t" anchorCtr="0" compatLnSpc="1"/>
          <a:lstStyle/>
          <a:p>
            <a:pPr marL="342900" marR="0" lvl="0" indent="-342900" algn="ctr" defTabSz="914400" rtl="0" eaLnBrk="0" fontAlgn="base" latinLnBrk="0" hangingPunct="0">
              <a:lnSpc>
                <a:spcPct val="150000"/>
              </a:lnSpc>
              <a:spcBef>
                <a:spcPts val="1300"/>
              </a:spcBef>
              <a:spcAft>
                <a:spcPts val="1300"/>
              </a:spcAft>
              <a:buClr>
                <a:schemeClr val="hlink"/>
              </a:buClr>
              <a:buSzTx/>
              <a:buFont typeface="Wingdings" panose="05000000000000000000" pitchFamily="2" charset="2"/>
              <a:buChar char="v"/>
              <a:defRPr/>
            </a:pPr>
            <a:r>
              <a:rPr kumimoji="0" lang="zh-CN" altLang="zh-CN" sz="28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第八章</a:t>
            </a:r>
            <a:r>
              <a:rPr kumimoji="0" lang="en-US" altLang="zh-CN" sz="28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zh-CN" altLang="zh-CN" sz="28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考 核 与 评 价</a:t>
            </a:r>
            <a:endParaRPr kumimoji="0" lang="zh-CN" altLang="zh-CN" sz="28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342900" marR="0" lvl="0" indent="306070" algn="just"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【管理名言】</a:t>
            </a:r>
            <a:endParaRPr kumimoji="0" lang="zh-CN" altLang="zh-CN" sz="20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04800" algn="just"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员工需要的不是管理，而是激励——韦尔奇</a:t>
            </a:r>
            <a:endParaRPr kumimoji="0" lang="zh-CN" altLang="zh-CN" sz="20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04800" algn="just"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tabLst>
                <a:tab pos="802005" algn="l"/>
              </a:tabLst>
              <a:defRPr/>
            </a:pPr>
            <a:r>
              <a:rPr kumimoji="0" lang="zh-CN" altLang="zh-CN" sz="2000" b="1"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绩效管理是</a:t>
            </a:r>
            <a:r>
              <a:rPr kumimoji="0" lang="en-US" altLang="zh-CN" sz="2000" b="1"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20</a:t>
            </a:r>
            <a:r>
              <a:rPr kumimoji="0" lang="zh-CN" altLang="zh-CN" sz="2000" b="1"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世纪管理学最伟大的发明之一——德鲁克</a:t>
            </a:r>
            <a:endParaRPr kumimoji="0" lang="zh-CN" altLang="zh-CN" sz="20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06070" algn="just"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【本章介绍】</a:t>
            </a:r>
            <a:endParaRPr kumimoji="0" lang="zh-CN" altLang="zh-CN" sz="20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经过目标设置、决策计划、组织建立、领导实施和监督控制后，组织的目标是否实现、谁的贡献大，都需要进行评估和考核，并对结果进行评价，以此进行激励，为下一轮计划的实施做准备。本章主要介绍人员管理与激励、绩效考核与评价等概念。</a:t>
            </a:r>
            <a:endParaRPr kumimoji="0" lang="zh-CN" altLang="en-US"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10240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内容占位符 2"/>
          <p:cNvSpPr>
            <a:spLocks noGrp="1"/>
          </p:cNvSpPr>
          <p:nvPr>
            <p:ph idx="1"/>
          </p:nvPr>
        </p:nvSpPr>
        <p:spPr>
          <a:xfrm>
            <a:off x="461645" y="311150"/>
            <a:ext cx="11361420" cy="6320790"/>
          </a:xfrm>
        </p:spPr>
        <p:txBody>
          <a:bodyPr vert="horz" wrap="square" lIns="91440" tIns="45720" rIns="91440" bIns="45720" anchor="t" anchorCtr="0"/>
          <a:lstStyle/>
          <a:p>
            <a:pPr indent="304800" algn="just">
              <a:lnSpc>
                <a:spcPct val="150000"/>
              </a:lnSpc>
            </a:pPr>
            <a:r>
              <a:rPr lang="en-US" altLang="zh-CN" sz="2800" dirty="0">
                <a:latin typeface="宋体" panose="02010600030101010101" pitchFamily="2" charset="-122"/>
                <a:ea typeface="宋体" panose="02010600030101010101" pitchFamily="2" charset="-122"/>
              </a:rPr>
              <a:t>3</a:t>
            </a:r>
            <a:r>
              <a:rPr lang="zh-CN" altLang="en-US" sz="2800" dirty="0">
                <a:latin typeface="Times New Roman" panose="02020603050405020304" pitchFamily="18" charset="0"/>
                <a:ea typeface="宋体" panose="02010600030101010101" pitchFamily="2" charset="-122"/>
              </a:rPr>
              <a:t>）</a:t>
            </a:r>
            <a:r>
              <a:rPr lang="zh-CN" altLang="zh-CN" sz="2800" dirty="0">
                <a:latin typeface="Times New Roman" panose="02020603050405020304" pitchFamily="18" charset="0"/>
                <a:ea typeface="宋体" panose="02010600030101010101" pitchFamily="2" charset="-122"/>
              </a:rPr>
              <a:t>招聘原则</a:t>
            </a:r>
            <a:endParaRPr lang="zh-CN" altLang="zh-CN" sz="2800" dirty="0">
              <a:latin typeface="Times New Roman" panose="02020603050405020304" pitchFamily="18" charset="0"/>
              <a:ea typeface="宋体" panose="02010600030101010101" pitchFamily="2" charset="-122"/>
            </a:endParaRPr>
          </a:p>
          <a:p>
            <a:pPr indent="304800" algn="just">
              <a:lnSpc>
                <a:spcPct val="150000"/>
              </a:lnSpc>
            </a:pPr>
            <a:r>
              <a:rPr lang="zh-CN" altLang="zh-CN" sz="2800" dirty="0">
                <a:solidFill>
                  <a:srgbClr val="000000"/>
                </a:solidFill>
                <a:latin typeface="Times New Roman" panose="02020603050405020304" pitchFamily="18" charset="0"/>
                <a:ea typeface="宋体" panose="02010600030101010101" pitchFamily="2" charset="-122"/>
              </a:rPr>
              <a:t>一是客观公正原则。</a:t>
            </a:r>
            <a:endParaRPr lang="zh-CN" altLang="zh-CN" sz="2800" dirty="0">
              <a:latin typeface="Times New Roman" panose="02020603050405020304" pitchFamily="18" charset="0"/>
              <a:ea typeface="宋体" panose="02010600030101010101" pitchFamily="2" charset="-122"/>
            </a:endParaRPr>
          </a:p>
          <a:p>
            <a:pPr indent="304800" algn="just">
              <a:lnSpc>
                <a:spcPct val="150000"/>
              </a:lnSpc>
            </a:pPr>
            <a:r>
              <a:rPr lang="zh-CN" altLang="zh-CN" sz="2800" dirty="0">
                <a:solidFill>
                  <a:srgbClr val="000000"/>
                </a:solidFill>
                <a:latin typeface="Times New Roman" panose="02020603050405020304" pitchFamily="18" charset="0"/>
                <a:ea typeface="宋体" panose="02010600030101010101" pitchFamily="2" charset="-122"/>
              </a:rPr>
              <a:t>二是德才兼备原则。</a:t>
            </a:r>
            <a:endParaRPr lang="zh-CN" altLang="zh-CN" sz="2800" dirty="0">
              <a:latin typeface="Times New Roman" panose="02020603050405020304" pitchFamily="18" charset="0"/>
              <a:ea typeface="宋体" panose="02010600030101010101" pitchFamily="2" charset="-122"/>
            </a:endParaRPr>
          </a:p>
          <a:p>
            <a:pPr indent="304800" algn="just">
              <a:lnSpc>
                <a:spcPct val="150000"/>
              </a:lnSpc>
            </a:pPr>
            <a:r>
              <a:rPr lang="zh-CN" altLang="zh-CN" sz="2800" dirty="0">
                <a:solidFill>
                  <a:srgbClr val="000000"/>
                </a:solidFill>
                <a:latin typeface="Times New Roman" panose="02020603050405020304" pitchFamily="18" charset="0"/>
                <a:ea typeface="宋体" panose="02010600030101010101" pitchFamily="2" charset="-122"/>
              </a:rPr>
              <a:t>三是先内后外原则。</a:t>
            </a:r>
            <a:endParaRPr lang="zh-CN" altLang="zh-CN" sz="2800" dirty="0">
              <a:latin typeface="Times New Roman" panose="02020603050405020304" pitchFamily="18" charset="0"/>
              <a:ea typeface="宋体" panose="02010600030101010101" pitchFamily="2" charset="-122"/>
            </a:endParaRPr>
          </a:p>
          <a:p>
            <a:pPr indent="304800" algn="just">
              <a:lnSpc>
                <a:spcPct val="150000"/>
              </a:lnSpc>
            </a:pPr>
            <a:r>
              <a:rPr lang="zh-CN" altLang="zh-CN" sz="2800" dirty="0">
                <a:solidFill>
                  <a:srgbClr val="000000"/>
                </a:solidFill>
                <a:latin typeface="Times New Roman" panose="02020603050405020304" pitchFamily="18" charset="0"/>
                <a:ea typeface="宋体" panose="02010600030101010101" pitchFamily="2" charset="-122"/>
              </a:rPr>
              <a:t>四是实施回避原则。</a:t>
            </a:r>
            <a:endParaRPr lang="zh-CN" altLang="zh-CN" sz="2800" dirty="0">
              <a:latin typeface="Times New Roman" panose="02020603050405020304" pitchFamily="18" charset="0"/>
              <a:ea typeface="宋体" panose="02010600030101010101" pitchFamily="2" charset="-122"/>
            </a:endParaRPr>
          </a:p>
          <a:p>
            <a:pPr indent="304800"/>
            <a:endParaRPr lang="zh-CN" altLang="en-US" sz="2800" dirty="0">
              <a:ea typeface="宋体" panose="02010600030101010101" pitchFamily="2" charset="-122"/>
            </a:endParaRPr>
          </a:p>
        </p:txBody>
      </p:sp>
      <p:sp>
        <p:nvSpPr>
          <p:cNvPr id="11161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内容占位符 2"/>
          <p:cNvSpPr>
            <a:spLocks noGrp="1"/>
          </p:cNvSpPr>
          <p:nvPr>
            <p:ph idx="1"/>
          </p:nvPr>
        </p:nvSpPr>
        <p:spPr>
          <a:xfrm>
            <a:off x="474345" y="311150"/>
            <a:ext cx="11102975" cy="5938520"/>
          </a:xfrm>
        </p:spPr>
        <p:txBody>
          <a:bodyPr vert="horz" wrap="square" lIns="91440" tIns="45720" rIns="91440" bIns="45720" anchor="t" anchorCtr="0"/>
          <a:lstStyle/>
          <a:p>
            <a:pPr indent="304800" algn="just">
              <a:lnSpc>
                <a:spcPct val="150000"/>
              </a:lnSpc>
            </a:pPr>
            <a:r>
              <a:rPr lang="en-US" altLang="zh-CN" sz="2400" dirty="0">
                <a:latin typeface="宋体" panose="02010600030101010101" pitchFamily="2" charset="-122"/>
                <a:ea typeface="宋体" panose="02010600030101010101" pitchFamily="2" charset="-122"/>
              </a:rPr>
              <a:t>4</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招聘面试技巧</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latin typeface="Times New Roman" panose="02020603050405020304" pitchFamily="18" charset="0"/>
                <a:ea typeface="宋体" panose="02010600030101010101" pitchFamily="2" charset="-122"/>
              </a:rPr>
              <a:t>第一，</a:t>
            </a:r>
            <a:r>
              <a:rPr lang="zh-CN" altLang="zh-CN" sz="2400" dirty="0">
                <a:solidFill>
                  <a:srgbClr val="000000"/>
                </a:solidFill>
                <a:latin typeface="Times New Roman" panose="02020603050405020304" pitchFamily="18" charset="0"/>
                <a:ea typeface="宋体" panose="02010600030101010101" pitchFamily="2" charset="-122"/>
              </a:rPr>
              <a:t>招聘渠道要精选。人才市场、网络招聘、校园招聘等。</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第二，信息发布讲技巧。明确目标，突出重点。</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第三，面试地点要安静。招聘室、会议室。</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第四，面试发问要铺垫。寒暄，交流。</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第五，察言观色两不误。听其言，观其色。</a:t>
            </a:r>
            <a:endParaRPr lang="zh-CN" altLang="zh-CN" sz="2400" dirty="0">
              <a:latin typeface="Times New Roman" panose="02020603050405020304" pitchFamily="18" charset="0"/>
              <a:ea typeface="宋体" panose="02010600030101010101" pitchFamily="2" charset="-122"/>
            </a:endParaRPr>
          </a:p>
          <a:p>
            <a:pPr indent="304800"/>
            <a:r>
              <a:rPr lang="en-US" altLang="zh-CN" sz="2400" dirty="0">
                <a:solidFill>
                  <a:srgbClr val="000000"/>
                </a:solidFill>
                <a:ea typeface="宋体" panose="02010600030101010101" pitchFamily="2" charset="-122"/>
              </a:rPr>
              <a:t> </a:t>
            </a:r>
            <a:r>
              <a:rPr lang="zh-CN" altLang="zh-CN" sz="2400" dirty="0">
                <a:solidFill>
                  <a:srgbClr val="000000"/>
                </a:solidFill>
                <a:ea typeface="宋体" panose="02010600030101010101" pitchFamily="2" charset="-122"/>
              </a:rPr>
              <a:t>第六，评估总结要及时。成功，失败。</a:t>
            </a:r>
            <a:endParaRPr lang="zh-CN" altLang="en-US" sz="2400" dirty="0">
              <a:ea typeface="宋体" panose="02010600030101010101" pitchFamily="2" charset="-122"/>
            </a:endParaRPr>
          </a:p>
        </p:txBody>
      </p:sp>
      <p:sp>
        <p:nvSpPr>
          <p:cNvPr id="11264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内容占位符 2"/>
          <p:cNvSpPr>
            <a:spLocks noGrp="1"/>
          </p:cNvSpPr>
          <p:nvPr>
            <p:ph idx="1"/>
          </p:nvPr>
        </p:nvSpPr>
        <p:spPr>
          <a:xfrm>
            <a:off x="338455" y="237490"/>
            <a:ext cx="11447780" cy="6319520"/>
          </a:xfrm>
        </p:spPr>
        <p:txBody>
          <a:bodyPr vert="horz" wrap="square" lIns="91440" tIns="45720" rIns="91440" bIns="45720" anchor="t" anchorCtr="0"/>
          <a:lstStyle/>
          <a:p>
            <a:pPr indent="304800" algn="just">
              <a:lnSpc>
                <a:spcPct val="150000"/>
              </a:lnSpc>
            </a:pPr>
            <a:r>
              <a:rPr lang="en-US" altLang="zh-CN" sz="2400" dirty="0">
                <a:solidFill>
                  <a:srgbClr val="000000"/>
                </a:solidFill>
                <a:latin typeface="宋体" panose="02010600030101010101" pitchFamily="2" charset="-122"/>
                <a:ea typeface="宋体" panose="02010600030101010101" pitchFamily="2" charset="-122"/>
              </a:rPr>
              <a:t>5</a:t>
            </a:r>
            <a:r>
              <a:rPr lang="zh-CN" altLang="en-US" sz="2400" dirty="0">
                <a:solidFill>
                  <a:srgbClr val="000000"/>
                </a:solidFill>
                <a:latin typeface="Times New Roman" panose="02020603050405020304" pitchFamily="18" charset="0"/>
                <a:ea typeface="宋体" panose="02010600030101010101" pitchFamily="2" charset="-122"/>
              </a:rPr>
              <a:t>）</a:t>
            </a:r>
            <a:r>
              <a:rPr lang="zh-CN" altLang="zh-CN" sz="2400" dirty="0">
                <a:solidFill>
                  <a:srgbClr val="000000"/>
                </a:solidFill>
                <a:latin typeface="Times New Roman" panose="02020603050405020304" pitchFamily="18" charset="0"/>
                <a:ea typeface="宋体" panose="02010600030101010101" pitchFamily="2" charset="-122"/>
              </a:rPr>
              <a:t>招聘面试方式</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FF0000"/>
                </a:solidFill>
                <a:latin typeface="Times New Roman" panose="02020603050405020304" pitchFamily="18" charset="0"/>
                <a:ea typeface="宋体" panose="02010600030101010101" pitchFamily="2" charset="-122"/>
              </a:rPr>
              <a:t>第一种：结构化面试方式</a:t>
            </a:r>
            <a:endParaRPr lang="zh-CN" altLang="zh-CN" sz="2400" dirty="0">
              <a:solidFill>
                <a:srgbClr val="FF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是根据工作分析的结果设计面试问题、面试的题目。</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采用统一、规范化（几乎皆为事先确定）的相同问题、测评要点和评分标准。</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结构化面试优点就在于：所提问题仅与工作职责、胜任力要求有关，较高的有效性，成本也较低，更易于被</a:t>
            </a:r>
            <a:r>
              <a:rPr lang="en-US" altLang="zh-CN" sz="2400" dirty="0">
                <a:solidFill>
                  <a:srgbClr val="000000"/>
                </a:solidFill>
                <a:latin typeface="Times New Roman" panose="02020603050405020304" pitchFamily="18" charset="0"/>
                <a:ea typeface="宋体" panose="02010600030101010101" pitchFamily="2" charset="-122"/>
              </a:rPr>
              <a:t>HR</a:t>
            </a:r>
            <a:r>
              <a:rPr lang="zh-CN" altLang="zh-CN" sz="2400" dirty="0">
                <a:solidFill>
                  <a:srgbClr val="000000"/>
                </a:solidFill>
                <a:latin typeface="Times New Roman" panose="02020603050405020304" pitchFamily="18" charset="0"/>
                <a:ea typeface="宋体" panose="02010600030101010101" pitchFamily="2" charset="-122"/>
              </a:rPr>
              <a:t>所接受。</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其不足是：面试官对评分标准、候选人的回答理解不统一，面试过程程式化，较缺乏灵活性。</a:t>
            </a:r>
            <a:endParaRPr lang="zh-CN" altLang="zh-CN" sz="2400" dirty="0">
              <a:latin typeface="Times New Roman" panose="02020603050405020304" pitchFamily="18" charset="0"/>
              <a:ea typeface="宋体" panose="02010600030101010101" pitchFamily="2" charset="-122"/>
            </a:endParaRPr>
          </a:p>
          <a:p>
            <a:pPr indent="304800"/>
            <a:endParaRPr lang="zh-CN" altLang="en-US" sz="2400" dirty="0">
              <a:ea typeface="宋体" panose="02010600030101010101" pitchFamily="2" charset="-122"/>
            </a:endParaRPr>
          </a:p>
        </p:txBody>
      </p:sp>
      <p:sp>
        <p:nvSpPr>
          <p:cNvPr id="11366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内容占位符 2"/>
          <p:cNvSpPr>
            <a:spLocks noGrp="1"/>
          </p:cNvSpPr>
          <p:nvPr>
            <p:ph idx="1"/>
          </p:nvPr>
        </p:nvSpPr>
        <p:spPr>
          <a:xfrm>
            <a:off x="482600" y="421005"/>
            <a:ext cx="11308080" cy="6210300"/>
          </a:xfrm>
        </p:spPr>
        <p:txBody>
          <a:bodyPr vert="horz" wrap="square" lIns="91440" tIns="45720" rIns="91440" bIns="45720" anchor="t" anchorCtr="0"/>
          <a:lstStyle/>
          <a:p>
            <a:pPr indent="304800" algn="just">
              <a:lnSpc>
                <a:spcPct val="150000"/>
              </a:lnSpc>
            </a:pPr>
            <a:r>
              <a:rPr lang="zh-CN" altLang="zh-CN" sz="2400" dirty="0">
                <a:solidFill>
                  <a:srgbClr val="FF0000"/>
                </a:solidFill>
                <a:latin typeface="Times New Roman" panose="02020603050405020304" pitchFamily="18" charset="0"/>
                <a:ea typeface="宋体" panose="02010600030101010101" pitchFamily="2" charset="-122"/>
              </a:rPr>
              <a:t>第二种：行为面试方法</a:t>
            </a:r>
            <a:endParaRPr lang="zh-CN" altLang="zh-CN" sz="2400" dirty="0">
              <a:solidFill>
                <a:srgbClr val="FF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行为面试法是通过要求应试者描述其过去某个工作或者生活经历的具体情况，</a:t>
            </a:r>
            <a:r>
              <a:rPr lang="zh-CN" altLang="en-US" sz="2400" dirty="0">
                <a:solidFill>
                  <a:srgbClr val="000000"/>
                </a:solidFill>
                <a:latin typeface="Times New Roman" panose="02020603050405020304" pitchFamily="18" charset="0"/>
                <a:ea typeface="宋体" panose="02010600030101010101" pitchFamily="2" charset="-122"/>
              </a:rPr>
              <a:t>面试官根据应聘者描述的情况进行提问，以</a:t>
            </a:r>
            <a:r>
              <a:rPr lang="zh-CN" altLang="zh-CN" sz="2400" dirty="0">
                <a:solidFill>
                  <a:srgbClr val="000000"/>
                </a:solidFill>
                <a:latin typeface="Times New Roman" panose="02020603050405020304" pitchFamily="18" charset="0"/>
                <a:ea typeface="宋体" panose="02010600030101010101" pitchFamily="2" charset="-122"/>
              </a:rPr>
              <a:t>了解应试者素质特征的方法。</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问题举例：</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你简历中有两个月的空档期，请问是有什么原因吗？</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你刚刚有介绍到你是某学校毕业的，能给我们介绍一下学校吗？</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你说过销售是一个神奇的岗位，为什么？</a:t>
            </a:r>
            <a:endParaRPr lang="zh-CN" altLang="zh-CN" sz="2400" dirty="0">
              <a:latin typeface="Times New Roman" panose="02020603050405020304" pitchFamily="18" charset="0"/>
              <a:ea typeface="宋体" panose="02010600030101010101" pitchFamily="2" charset="-122"/>
            </a:endParaRPr>
          </a:p>
          <a:p>
            <a:pPr indent="304800"/>
            <a:endParaRPr lang="zh-CN" altLang="en-US" sz="2400" dirty="0">
              <a:ea typeface="宋体" panose="02010600030101010101" pitchFamily="2" charset="-122"/>
            </a:endParaRPr>
          </a:p>
        </p:txBody>
      </p:sp>
      <p:sp>
        <p:nvSpPr>
          <p:cNvPr id="11469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内容占位符 2"/>
          <p:cNvSpPr>
            <a:spLocks noGrp="1"/>
          </p:cNvSpPr>
          <p:nvPr>
            <p:ph idx="1"/>
          </p:nvPr>
        </p:nvSpPr>
        <p:spPr>
          <a:xfrm>
            <a:off x="347345" y="365125"/>
            <a:ext cx="11571605" cy="6265545"/>
          </a:xfrm>
        </p:spPr>
        <p:txBody>
          <a:bodyPr vert="horz" wrap="square" lIns="91440" tIns="45720" rIns="91440" bIns="45720" anchor="t" anchorCtr="0">
            <a:normAutofit/>
          </a:bodyPr>
          <a:lstStyle/>
          <a:p>
            <a:pPr indent="304800" algn="just">
              <a:lnSpc>
                <a:spcPct val="150000"/>
              </a:lnSpc>
            </a:pPr>
            <a:r>
              <a:rPr lang="zh-CN" altLang="zh-CN" sz="2000" dirty="0">
                <a:solidFill>
                  <a:srgbClr val="FF0000"/>
                </a:solidFill>
                <a:latin typeface="Times New Roman" panose="02020603050405020304" pitchFamily="18" charset="0"/>
                <a:ea typeface="宋体" panose="02010600030101010101" pitchFamily="2" charset="-122"/>
              </a:rPr>
              <a:t>第三种：角色扮演方法</a:t>
            </a:r>
            <a:endParaRPr lang="zh-CN" altLang="zh-CN" sz="2000" dirty="0">
              <a:solidFill>
                <a:srgbClr val="FF0000"/>
              </a:solidFill>
              <a:latin typeface="Times New Roman" panose="02020603050405020304" pitchFamily="18" charset="0"/>
              <a:ea typeface="宋体" panose="02010600030101010101" pitchFamily="2" charset="-122"/>
            </a:endParaRPr>
          </a:p>
          <a:p>
            <a:pPr indent="304800">
              <a:lnSpc>
                <a:spcPct val="150000"/>
              </a:lnSpc>
            </a:pPr>
            <a:r>
              <a:rPr lang="zh-CN" altLang="zh-CN" sz="2000" dirty="0">
                <a:ea typeface="宋体" panose="02010600030101010101" pitchFamily="2" charset="-122"/>
              </a:rPr>
              <a:t>角色扮演</a:t>
            </a:r>
            <a:r>
              <a:rPr lang="zh-CN" altLang="zh-CN" sz="2000" dirty="0">
                <a:solidFill>
                  <a:srgbClr val="000000"/>
                </a:solidFill>
                <a:ea typeface="宋体" panose="02010600030101010101" pitchFamily="2" charset="-122"/>
              </a:rPr>
              <a:t>是要求应试者扮演某一特定的管理角色，在特定的工作情境中对一系列人际关系和工作问题进行处理。考官根据应试者的言语、行为表现，对其相关能力和个性特征作出相应的评价和反馈的方法。</a:t>
            </a:r>
            <a:endParaRPr lang="en-US" altLang="zh-CN" sz="2000" dirty="0">
              <a:solidFill>
                <a:srgbClr val="000000"/>
              </a:solidFill>
              <a:ea typeface="宋体" panose="02010600030101010101" pitchFamily="2" charset="-122"/>
            </a:endParaRPr>
          </a:p>
          <a:p>
            <a:pPr indent="304800"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角色扮演评价内容：</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角色的把握性。</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角色的行为表现。</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角色的衣着，仪表与言谈举止。</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其他内容。包括缓和气氛化解矛盾技巧，达到目的的程度，行为策略的正确性，行为优化程度，情绪控制能力，人际关系技能等。</a:t>
            </a:r>
            <a:endParaRPr lang="zh-CN" altLang="zh-CN" sz="2000" dirty="0">
              <a:latin typeface="Times New Roman" panose="02020603050405020304" pitchFamily="18" charset="0"/>
              <a:ea typeface="宋体" panose="02010600030101010101" pitchFamily="2" charset="-122"/>
            </a:endParaRPr>
          </a:p>
          <a:p>
            <a:pPr indent="304800"/>
            <a:endParaRPr lang="zh-CN" altLang="en-US" sz="2000" dirty="0">
              <a:ea typeface="宋体" panose="02010600030101010101" pitchFamily="2" charset="-122"/>
            </a:endParaRPr>
          </a:p>
        </p:txBody>
      </p:sp>
      <p:sp>
        <p:nvSpPr>
          <p:cNvPr id="11571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内容占位符 2"/>
          <p:cNvSpPr>
            <a:spLocks noGrp="1"/>
          </p:cNvSpPr>
          <p:nvPr>
            <p:ph idx="1"/>
          </p:nvPr>
        </p:nvSpPr>
        <p:spPr>
          <a:xfrm>
            <a:off x="359410" y="413385"/>
            <a:ext cx="11535410" cy="6334125"/>
          </a:xfrm>
        </p:spPr>
        <p:txBody>
          <a:bodyPr vert="horz" wrap="square" lIns="91440" tIns="45720" rIns="91440" bIns="45720" anchor="t" anchorCtr="0"/>
          <a:lstStyle/>
          <a:p>
            <a:pPr indent="304800" algn="just">
              <a:lnSpc>
                <a:spcPct val="150000"/>
              </a:lnSpc>
            </a:pPr>
            <a:r>
              <a:rPr lang="zh-CN" altLang="zh-CN" sz="2400" dirty="0">
                <a:solidFill>
                  <a:srgbClr val="FF0000"/>
                </a:solidFill>
                <a:latin typeface="Times New Roman" panose="02020603050405020304" pitchFamily="18" charset="0"/>
                <a:ea typeface="宋体" panose="02010600030101010101" pitchFamily="2" charset="-122"/>
              </a:rPr>
              <a:t>第四种：情景模拟面试方法</a:t>
            </a:r>
            <a:endParaRPr lang="zh-CN" altLang="zh-CN" sz="2400" dirty="0">
              <a:solidFill>
                <a:srgbClr val="FF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情景面试又叫情景模拟面试、情景性面试等，是面试的一种类型也是目前最</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流行的面试方法之一。</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在情景性面试中，面试题目主要是一些情景性的问题，即给定一个情景，看应聘者在特定的情景中是如何反应的。</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在经验性面试中，主要是问一些与应聘者过去的工作经验有关的问题。</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方法举例：</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模拟法庭、模拟上课、模拟辩论、模拟生活场景等。</a:t>
            </a:r>
            <a:endParaRPr lang="zh-CN" altLang="zh-CN" sz="2400" dirty="0">
              <a:latin typeface="Times New Roman" panose="02020603050405020304" pitchFamily="18" charset="0"/>
              <a:ea typeface="宋体" panose="02010600030101010101" pitchFamily="2" charset="-122"/>
            </a:endParaRPr>
          </a:p>
          <a:p>
            <a:pPr indent="304800"/>
            <a:endParaRPr lang="zh-CN" altLang="en-US" sz="2400" dirty="0">
              <a:ea typeface="宋体" panose="02010600030101010101" pitchFamily="2" charset="-122"/>
            </a:endParaRPr>
          </a:p>
        </p:txBody>
      </p:sp>
      <p:sp>
        <p:nvSpPr>
          <p:cNvPr id="11673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内容占位符 2"/>
          <p:cNvSpPr>
            <a:spLocks noGrp="1"/>
          </p:cNvSpPr>
          <p:nvPr>
            <p:ph idx="1"/>
          </p:nvPr>
        </p:nvSpPr>
        <p:spPr>
          <a:xfrm>
            <a:off x="252095" y="311150"/>
            <a:ext cx="11693525" cy="6160135"/>
          </a:xfrm>
        </p:spPr>
        <p:txBody>
          <a:bodyPr vert="horz" wrap="square" lIns="91440" tIns="45720" rIns="91440" bIns="45720" anchor="t" anchorCtr="0">
            <a:noAutofit/>
          </a:bodyPr>
          <a:lstStyle/>
          <a:p>
            <a:pPr indent="304800" algn="just">
              <a:lnSpc>
                <a:spcPct val="150000"/>
              </a:lnSpc>
            </a:pPr>
            <a:r>
              <a:rPr lang="zh-CN" altLang="zh-CN" sz="2000" dirty="0">
                <a:solidFill>
                  <a:srgbClr val="FF0000"/>
                </a:solidFill>
                <a:latin typeface="Times New Roman" panose="02020603050405020304" pitchFamily="18" charset="0"/>
                <a:ea typeface="宋体" panose="02010600030101010101" pitchFamily="2" charset="-122"/>
              </a:rPr>
              <a:t>第五种：</a:t>
            </a:r>
            <a:r>
              <a:rPr lang="en-US" altLang="zh-CN" sz="2000" dirty="0">
                <a:solidFill>
                  <a:srgbClr val="FF0000"/>
                </a:solidFill>
                <a:latin typeface="Times New Roman" panose="02020603050405020304" pitchFamily="18" charset="0"/>
                <a:ea typeface="宋体" panose="02010600030101010101" pitchFamily="2" charset="-122"/>
              </a:rPr>
              <a:t>STAR</a:t>
            </a:r>
            <a:r>
              <a:rPr lang="zh-CN" altLang="zh-CN" sz="2000" dirty="0">
                <a:solidFill>
                  <a:srgbClr val="FF0000"/>
                </a:solidFill>
                <a:latin typeface="Times New Roman" panose="02020603050405020304" pitchFamily="18" charset="0"/>
                <a:ea typeface="宋体" panose="02010600030101010101" pitchFamily="2" charset="-122"/>
              </a:rPr>
              <a:t>行为面试法</a:t>
            </a:r>
            <a:endParaRPr lang="zh-CN" altLang="zh-CN" sz="2000" dirty="0">
              <a:solidFill>
                <a:srgbClr val="FF0000"/>
              </a:solidFill>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STAR</a:t>
            </a:r>
            <a:r>
              <a:rPr lang="zh-CN" altLang="zh-CN" sz="2000" dirty="0">
                <a:solidFill>
                  <a:srgbClr val="000000"/>
                </a:solidFill>
                <a:latin typeface="Times New Roman" panose="02020603050405020304" pitchFamily="18" charset="0"/>
                <a:ea typeface="宋体" panose="02010600030101010101" pitchFamily="2" charset="-122"/>
              </a:rPr>
              <a:t>是</a:t>
            </a:r>
            <a:r>
              <a:rPr lang="en-US" altLang="zh-CN" sz="2000" dirty="0">
                <a:solidFill>
                  <a:srgbClr val="000000"/>
                </a:solidFill>
                <a:latin typeface="Times New Roman" panose="02020603050405020304" pitchFamily="18" charset="0"/>
                <a:ea typeface="宋体" panose="02010600030101010101" pitchFamily="2" charset="-122"/>
              </a:rPr>
              <a:t>SITUATION</a:t>
            </a:r>
            <a:r>
              <a:rPr lang="zh-CN" altLang="zh-CN" sz="2000" dirty="0">
                <a:solidFill>
                  <a:srgbClr val="000000"/>
                </a:solidFill>
                <a:latin typeface="Times New Roman" panose="02020603050405020304" pitchFamily="18" charset="0"/>
                <a:ea typeface="宋体" panose="02010600030101010101" pitchFamily="2" charset="-122"/>
              </a:rPr>
              <a:t>（背景）、</a:t>
            </a:r>
            <a:r>
              <a:rPr lang="en-US" altLang="zh-CN" sz="2000" dirty="0">
                <a:solidFill>
                  <a:srgbClr val="000000"/>
                </a:solidFill>
                <a:latin typeface="Times New Roman" panose="02020603050405020304" pitchFamily="18" charset="0"/>
                <a:ea typeface="宋体" panose="02010600030101010101" pitchFamily="2" charset="-122"/>
              </a:rPr>
              <a:t>TASK</a:t>
            </a:r>
            <a:r>
              <a:rPr lang="zh-CN" altLang="zh-CN" sz="2000" dirty="0">
                <a:solidFill>
                  <a:srgbClr val="000000"/>
                </a:solidFill>
                <a:latin typeface="Times New Roman" panose="02020603050405020304" pitchFamily="18" charset="0"/>
                <a:ea typeface="宋体" panose="02010600030101010101" pitchFamily="2" charset="-122"/>
              </a:rPr>
              <a:t>（任务）、</a:t>
            </a:r>
            <a:r>
              <a:rPr lang="en-US" altLang="zh-CN" sz="2000" dirty="0">
                <a:solidFill>
                  <a:srgbClr val="000000"/>
                </a:solidFill>
                <a:latin typeface="Times New Roman" panose="02020603050405020304" pitchFamily="18" charset="0"/>
                <a:ea typeface="宋体" panose="02010600030101010101" pitchFamily="2" charset="-122"/>
              </a:rPr>
              <a:t>ACTION</a:t>
            </a:r>
            <a:r>
              <a:rPr lang="zh-CN" altLang="zh-CN" sz="2000" dirty="0">
                <a:solidFill>
                  <a:srgbClr val="000000"/>
                </a:solidFill>
                <a:latin typeface="Times New Roman" panose="02020603050405020304" pitchFamily="18" charset="0"/>
                <a:ea typeface="宋体" panose="02010600030101010101" pitchFamily="2" charset="-122"/>
              </a:rPr>
              <a:t>（行动）和</a:t>
            </a:r>
            <a:r>
              <a:rPr lang="en-US" altLang="zh-CN" sz="2000" dirty="0">
                <a:solidFill>
                  <a:srgbClr val="000000"/>
                </a:solidFill>
                <a:latin typeface="Times New Roman" panose="02020603050405020304" pitchFamily="18" charset="0"/>
                <a:ea typeface="宋体" panose="02010600030101010101" pitchFamily="2" charset="-122"/>
              </a:rPr>
              <a:t>RESULT</a:t>
            </a:r>
            <a:r>
              <a:rPr lang="zh-CN" altLang="zh-CN" sz="2000" dirty="0">
                <a:solidFill>
                  <a:srgbClr val="000000"/>
                </a:solidFill>
                <a:latin typeface="Times New Roman" panose="02020603050405020304" pitchFamily="18" charset="0"/>
                <a:ea typeface="宋体" panose="02010600030101010101" pitchFamily="2" charset="-122"/>
              </a:rPr>
              <a:t>（结果）四个英文字母的首字母组合。</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问题举例：</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请讲出一件你通过学习尽快胜任新的工作任务的事。追问</a:t>
            </a:r>
            <a:r>
              <a:rPr lang="en-US" altLang="zh-CN" sz="2000" dirty="0">
                <a:solidFill>
                  <a:srgbClr val="000000"/>
                </a:solidFill>
                <a:latin typeface="Times New Roman" panose="02020603050405020304" pitchFamily="18" charset="0"/>
                <a:ea typeface="宋体" panose="02010600030101010101" pitchFamily="2" charset="-122"/>
              </a:rPr>
              <a:t>:</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(1)</a:t>
            </a:r>
            <a:r>
              <a:rPr lang="zh-CN" altLang="zh-CN" sz="2000" dirty="0">
                <a:solidFill>
                  <a:srgbClr val="000000"/>
                </a:solidFill>
                <a:latin typeface="Times New Roman" panose="02020603050405020304" pitchFamily="18" charset="0"/>
                <a:ea typeface="宋体" panose="02010600030101010101" pitchFamily="2" charset="-122"/>
              </a:rPr>
              <a:t>这件事发生在什么时候</a:t>
            </a:r>
            <a:r>
              <a:rPr lang="en-US" altLang="zh-CN" sz="2000" dirty="0">
                <a:solidFill>
                  <a:srgbClr val="000000"/>
                </a:solidFill>
                <a:latin typeface="Times New Roman" panose="02020603050405020304" pitchFamily="18" charset="0"/>
                <a:ea typeface="宋体" panose="02010600030101010101" pitchFamily="2" charset="-122"/>
              </a:rPr>
              <a:t>?---- --------------S</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(2) </a:t>
            </a:r>
            <a:r>
              <a:rPr lang="zh-CN" altLang="zh-CN" sz="2000" dirty="0">
                <a:solidFill>
                  <a:srgbClr val="000000"/>
                </a:solidFill>
                <a:latin typeface="Times New Roman" panose="02020603050405020304" pitchFamily="18" charset="0"/>
                <a:ea typeface="宋体" panose="02010600030101010101" pitchFamily="2" charset="-122"/>
              </a:rPr>
              <a:t>你要从事的工作任务是什么</a:t>
            </a:r>
            <a:r>
              <a:rPr lang="en-US" altLang="zh-CN" sz="2000" dirty="0">
                <a:solidFill>
                  <a:srgbClr val="000000"/>
                </a:solidFill>
                <a:latin typeface="Times New Roman" panose="02020603050405020304" pitchFamily="18" charset="0"/>
                <a:ea typeface="宋体" panose="02010600030101010101" pitchFamily="2" charset="-122"/>
              </a:rPr>
              <a:t>?--------------T</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(3) </a:t>
            </a:r>
            <a:r>
              <a:rPr lang="zh-CN" altLang="zh-CN" sz="2000" dirty="0">
                <a:solidFill>
                  <a:srgbClr val="000000"/>
                </a:solidFill>
                <a:latin typeface="Times New Roman" panose="02020603050405020304" pitchFamily="18" charset="0"/>
                <a:ea typeface="宋体" panose="02010600030101010101" pitchFamily="2" charset="-122"/>
              </a:rPr>
              <a:t>接到任务后你怎么办</a:t>
            </a:r>
            <a:r>
              <a:rPr lang="en-US" altLang="zh-CN" sz="2000" dirty="0">
                <a:solidFill>
                  <a:srgbClr val="000000"/>
                </a:solidFill>
                <a:latin typeface="Times New Roman" panose="02020603050405020304" pitchFamily="18" charset="0"/>
                <a:ea typeface="宋体" panose="02010600030101010101" pitchFamily="2" charset="-122"/>
              </a:rPr>
              <a:t>?--------------------A</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(4) </a:t>
            </a:r>
            <a:r>
              <a:rPr lang="zh-CN" altLang="zh-CN" sz="2000" dirty="0">
                <a:solidFill>
                  <a:srgbClr val="000000"/>
                </a:solidFill>
                <a:latin typeface="Times New Roman" panose="02020603050405020304" pitchFamily="18" charset="0"/>
                <a:ea typeface="宋体" panose="02010600030101010101" pitchFamily="2" charset="-122"/>
              </a:rPr>
              <a:t>你用了多长时间获得完成该任务所必须的知识</a:t>
            </a:r>
            <a:r>
              <a:rPr lang="en-US" altLang="zh-CN" sz="2000" dirty="0">
                <a:solidFill>
                  <a:srgbClr val="000000"/>
                </a:solidFill>
                <a:latin typeface="Times New Roman" panose="02020603050405020304" pitchFamily="18" charset="0"/>
                <a:ea typeface="宋体" panose="02010600030101010101" pitchFamily="2" charset="-122"/>
              </a:rPr>
              <a:t>?------</a:t>
            </a:r>
            <a:r>
              <a:rPr lang="zh-CN" altLang="zh-CN" sz="2000" dirty="0">
                <a:solidFill>
                  <a:srgbClr val="000000"/>
                </a:solidFill>
                <a:latin typeface="Times New Roman" panose="02020603050405020304" pitchFamily="18" charset="0"/>
                <a:ea typeface="宋体" panose="02010600030101010101" pitchFamily="2" charset="-122"/>
              </a:rPr>
              <a:t>深层次了解</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(5) </a:t>
            </a:r>
            <a:r>
              <a:rPr lang="zh-CN" altLang="zh-CN" sz="2000" dirty="0">
                <a:solidFill>
                  <a:srgbClr val="000000"/>
                </a:solidFill>
                <a:latin typeface="Times New Roman" panose="02020603050405020304" pitchFamily="18" charset="0"/>
                <a:ea typeface="宋体" panose="02010600030101010101" pitchFamily="2" charset="-122"/>
              </a:rPr>
              <a:t>你在这个过程中遇见困难了吗</a:t>
            </a:r>
            <a:r>
              <a:rPr lang="en-US" altLang="zh-CN" sz="2000" dirty="0">
                <a:solidFill>
                  <a:srgbClr val="000000"/>
                </a:solidFill>
                <a:latin typeface="Times New Roman" panose="02020603050405020304" pitchFamily="18" charset="0"/>
                <a:ea typeface="宋体" panose="02010600030101010101" pitchFamily="2" charset="-122"/>
              </a:rPr>
              <a:t>? ---------------</a:t>
            </a:r>
            <a:r>
              <a:rPr lang="zh-CN" altLang="zh-CN" sz="2000" dirty="0">
                <a:solidFill>
                  <a:srgbClr val="000000"/>
                </a:solidFill>
                <a:latin typeface="Times New Roman" panose="02020603050405020304" pitchFamily="18" charset="0"/>
                <a:ea typeface="宋体" panose="02010600030101010101" pitchFamily="2" charset="-122"/>
              </a:rPr>
              <a:t>顺便了解坚韧性</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(6) </a:t>
            </a:r>
            <a:r>
              <a:rPr lang="zh-CN" altLang="zh-CN" sz="2000" dirty="0">
                <a:solidFill>
                  <a:srgbClr val="000000"/>
                </a:solidFill>
                <a:latin typeface="Times New Roman" panose="02020603050405020304" pitchFamily="18" charset="0"/>
                <a:ea typeface="宋体" panose="02010600030101010101" pitchFamily="2" charset="-122"/>
              </a:rPr>
              <a:t>你最后完成任务的情况如何</a:t>
            </a:r>
            <a:r>
              <a:rPr lang="en-US" altLang="zh-CN" sz="2000" dirty="0">
                <a:solidFill>
                  <a:srgbClr val="000000"/>
                </a:solidFill>
                <a:latin typeface="Times New Roman" panose="02020603050405020304" pitchFamily="18" charset="0"/>
                <a:ea typeface="宋体" panose="02010600030101010101" pitchFamily="2" charset="-122"/>
              </a:rPr>
              <a:t>?--------------R</a:t>
            </a:r>
            <a:endParaRPr lang="zh-CN" altLang="zh-CN" sz="2000" dirty="0">
              <a:latin typeface="Times New Roman" panose="02020603050405020304" pitchFamily="18" charset="0"/>
              <a:ea typeface="宋体" panose="02010600030101010101" pitchFamily="2" charset="-122"/>
            </a:endParaRPr>
          </a:p>
          <a:p>
            <a:pPr indent="304800"/>
            <a:endParaRPr lang="zh-CN" altLang="zh-CN" sz="2000" dirty="0">
              <a:latin typeface="Times New Roman" panose="02020603050405020304" pitchFamily="18" charset="0"/>
              <a:ea typeface="宋体" panose="02010600030101010101" pitchFamily="2" charset="-122"/>
            </a:endParaRPr>
          </a:p>
        </p:txBody>
      </p:sp>
      <p:sp>
        <p:nvSpPr>
          <p:cNvPr id="11776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内容占位符 2"/>
          <p:cNvSpPr>
            <a:spLocks noGrp="1"/>
          </p:cNvSpPr>
          <p:nvPr>
            <p:ph idx="1"/>
          </p:nvPr>
        </p:nvSpPr>
        <p:spPr>
          <a:xfrm>
            <a:off x="387985" y="384175"/>
            <a:ext cx="11508740" cy="6172835"/>
          </a:xfrm>
        </p:spPr>
        <p:txBody>
          <a:bodyPr vert="horz" wrap="square" lIns="91440" tIns="45720" rIns="91440" bIns="45720" anchor="t" anchorCtr="0"/>
          <a:lstStyle/>
          <a:p>
            <a:pPr indent="304800" algn="just">
              <a:lnSpc>
                <a:spcPct val="150000"/>
              </a:lnSpc>
            </a:pPr>
            <a:r>
              <a:rPr lang="zh-CN" altLang="zh-CN" sz="2400" dirty="0">
                <a:solidFill>
                  <a:srgbClr val="FF0000"/>
                </a:solidFill>
                <a:latin typeface="Times New Roman" panose="02020603050405020304" pitchFamily="18" charset="0"/>
                <a:ea typeface="宋体" panose="02010600030101010101" pitchFamily="2" charset="-122"/>
              </a:rPr>
              <a:t>第六种：无领导小组讨论方式</a:t>
            </a:r>
            <a:endParaRPr lang="zh-CN" altLang="zh-CN" sz="2400" dirty="0">
              <a:latin typeface="Times New Roman" panose="02020603050405020304" pitchFamily="18" charset="0"/>
              <a:ea typeface="宋体" panose="02010600030101010101" pitchFamily="2" charset="-122"/>
            </a:endParaRPr>
          </a:p>
          <a:p>
            <a:pPr indent="304800"/>
            <a:r>
              <a:rPr lang="zh-CN" altLang="zh-CN" sz="2400" dirty="0">
                <a:solidFill>
                  <a:srgbClr val="000000"/>
                </a:solidFill>
                <a:ea typeface="宋体" panose="02010600030101010101" pitchFamily="2" charset="-122"/>
              </a:rPr>
              <a:t>无领导小组讨论即没有“领导”的小组讨论</a:t>
            </a:r>
            <a:r>
              <a:rPr lang="zh-CN" altLang="en-US" sz="2400" dirty="0">
                <a:solidFill>
                  <a:srgbClr val="000000"/>
                </a:solidFill>
                <a:ea typeface="宋体" panose="02010600030101010101" pitchFamily="2" charset="-122"/>
              </a:rPr>
              <a:t>。</a:t>
            </a:r>
            <a:endParaRPr lang="en-US" altLang="zh-CN" sz="2400" dirty="0">
              <a:solidFill>
                <a:srgbClr val="000000"/>
              </a:solidFill>
              <a:ea typeface="宋体" panose="02010600030101010101" pitchFamily="2" charset="-122"/>
            </a:endParaRPr>
          </a:p>
          <a:p>
            <a:pPr indent="304800"/>
            <a:r>
              <a:rPr lang="zh-CN" altLang="en-US" sz="2400" dirty="0">
                <a:solidFill>
                  <a:srgbClr val="000000"/>
                </a:solidFill>
                <a:ea typeface="宋体" panose="02010600030101010101" pitchFamily="2" charset="-122"/>
              </a:rPr>
              <a:t>方法：</a:t>
            </a:r>
            <a:endParaRPr lang="en-US" altLang="zh-CN" sz="2400" dirty="0">
              <a:solidFill>
                <a:srgbClr val="000000"/>
              </a:solidFill>
              <a:ea typeface="宋体" panose="02010600030101010101" pitchFamily="2" charset="-122"/>
            </a:endParaRPr>
          </a:p>
          <a:p>
            <a:pPr indent="304800" algn="just">
              <a:lnSpc>
                <a:spcPct val="150000"/>
              </a:lnSpc>
            </a:pPr>
            <a:r>
              <a:rPr lang="zh-CN" altLang="en-US" sz="2400" dirty="0">
                <a:solidFill>
                  <a:srgbClr val="000000"/>
                </a:solidFill>
                <a:latin typeface="Times New Roman" panose="02020603050405020304" pitchFamily="18" charset="0"/>
                <a:ea typeface="宋体" panose="02010600030101010101" pitchFamily="2" charset="-122"/>
              </a:rPr>
              <a:t>一组人，一个问题，个人陈述，集体观点</a:t>
            </a:r>
            <a:endParaRPr lang="en-US" altLang="zh-CN" sz="24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观察举例：</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是否在面试讨论中容易激动或动怒或特别冷静？</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在面试中是主动讨论还是坐等答案？</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是否具有组织能力？</a:t>
            </a:r>
            <a:endParaRPr lang="zh-CN" altLang="zh-CN" sz="2400" dirty="0">
              <a:latin typeface="Times New Roman" panose="02020603050405020304" pitchFamily="18" charset="0"/>
              <a:ea typeface="宋体" panose="02010600030101010101" pitchFamily="2" charset="-122"/>
            </a:endParaRPr>
          </a:p>
          <a:p>
            <a:pPr indent="304800"/>
            <a:endParaRPr lang="zh-CN" altLang="en-US" sz="2400" dirty="0">
              <a:ea typeface="宋体" panose="02010600030101010101" pitchFamily="2" charset="-122"/>
            </a:endParaRPr>
          </a:p>
        </p:txBody>
      </p:sp>
      <p:sp>
        <p:nvSpPr>
          <p:cNvPr id="11878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内容占位符 2"/>
          <p:cNvSpPr>
            <a:spLocks noGrp="1"/>
          </p:cNvSpPr>
          <p:nvPr>
            <p:ph idx="1"/>
          </p:nvPr>
        </p:nvSpPr>
        <p:spPr>
          <a:xfrm>
            <a:off x="289560" y="433070"/>
            <a:ext cx="11581765" cy="6198235"/>
          </a:xfrm>
        </p:spPr>
        <p:txBody>
          <a:bodyPr vert="horz" wrap="square" lIns="91440" tIns="45720" rIns="91440" bIns="45720" anchor="t" anchorCtr="0"/>
          <a:lstStyle/>
          <a:p>
            <a:pPr indent="304800" algn="just">
              <a:lnSpc>
                <a:spcPct val="150000"/>
              </a:lnSpc>
            </a:pPr>
            <a:r>
              <a:rPr lang="zh-CN" altLang="zh-CN" sz="2400" dirty="0">
                <a:solidFill>
                  <a:srgbClr val="FF0000"/>
                </a:solidFill>
                <a:latin typeface="Times New Roman" panose="02020603050405020304" pitchFamily="18" charset="0"/>
                <a:ea typeface="宋体" panose="02010600030101010101" pitchFamily="2" charset="-122"/>
              </a:rPr>
              <a:t>第七种：压力面试法</a:t>
            </a:r>
            <a:endParaRPr lang="zh-CN" altLang="zh-CN" sz="2400" dirty="0">
              <a:solidFill>
                <a:srgbClr val="FF0000"/>
              </a:solidFill>
              <a:latin typeface="Times New Roman" panose="02020603050405020304" pitchFamily="18" charset="0"/>
              <a:ea typeface="宋体" panose="02010600030101010101" pitchFamily="2" charset="-122"/>
            </a:endParaRPr>
          </a:p>
          <a:p>
            <a:pPr indent="304800">
              <a:lnSpc>
                <a:spcPct val="150000"/>
              </a:lnSpc>
            </a:pPr>
            <a:r>
              <a:rPr lang="zh-CN" altLang="zh-CN" sz="2400" dirty="0">
                <a:solidFill>
                  <a:srgbClr val="000000"/>
                </a:solidFill>
                <a:ea typeface="宋体" panose="02010600030101010101" pitchFamily="2" charset="-122"/>
              </a:rPr>
              <a:t>压力性面试是将应考者置于一种人为的紧张气氛中，让应考者接受诸如挑衅性的、非议性的、刁难性的刺激，以考察其应变能力、压力承受能力、情绪稳定性等。</a:t>
            </a:r>
            <a:endParaRPr lang="en-US" altLang="zh-CN" sz="2400" dirty="0">
              <a:solidFill>
                <a:srgbClr val="000000"/>
              </a:solidFill>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问题举例：</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你自我感觉不错，但我们没有录取你，你会怎么想？</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你缺乏经验，怎能胜任工作？</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你工作</a:t>
            </a:r>
            <a:r>
              <a:rPr lang="en-US" altLang="zh-CN" sz="2400" dirty="0">
                <a:solidFill>
                  <a:srgbClr val="000000"/>
                </a:solidFill>
                <a:latin typeface="Times New Roman" panose="02020603050405020304" pitchFamily="18" charset="0"/>
                <a:ea typeface="宋体" panose="02010600030101010101" pitchFamily="2" charset="-122"/>
              </a:rPr>
              <a:t>5</a:t>
            </a:r>
            <a:r>
              <a:rPr lang="zh-CN" altLang="zh-CN" sz="2400" dirty="0">
                <a:solidFill>
                  <a:srgbClr val="000000"/>
                </a:solidFill>
                <a:latin typeface="Times New Roman" panose="02020603050405020304" pitchFamily="18" charset="0"/>
                <a:ea typeface="宋体" panose="02010600030101010101" pitchFamily="2" charset="-122"/>
              </a:rPr>
              <a:t>年还毫无建树，我怎么能相信你是优秀的人才？</a:t>
            </a:r>
            <a:endParaRPr lang="zh-CN" altLang="zh-CN" sz="2400" dirty="0">
              <a:latin typeface="Times New Roman" panose="02020603050405020304" pitchFamily="18" charset="0"/>
              <a:ea typeface="宋体" panose="02010600030101010101" pitchFamily="2" charset="-122"/>
            </a:endParaRPr>
          </a:p>
          <a:p>
            <a:pPr indent="304800">
              <a:lnSpc>
                <a:spcPct val="150000"/>
              </a:lnSpc>
            </a:pPr>
            <a:endParaRPr lang="zh-CN" altLang="en-US" sz="2400" dirty="0">
              <a:ea typeface="宋体" panose="02010600030101010101" pitchFamily="2" charset="-122"/>
            </a:endParaRPr>
          </a:p>
        </p:txBody>
      </p:sp>
      <p:sp>
        <p:nvSpPr>
          <p:cNvPr id="11981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内容占位符 2"/>
          <p:cNvSpPr>
            <a:spLocks noGrp="1"/>
          </p:cNvSpPr>
          <p:nvPr>
            <p:ph idx="1"/>
          </p:nvPr>
        </p:nvSpPr>
        <p:spPr>
          <a:xfrm>
            <a:off x="338455" y="347345"/>
            <a:ext cx="11324590" cy="6369685"/>
          </a:xfrm>
        </p:spPr>
        <p:txBody>
          <a:bodyPr vert="horz" wrap="square" lIns="91440" tIns="45720" rIns="91440" bIns="45720" anchor="t" anchorCtr="0">
            <a:normAutofit/>
          </a:bodyPr>
          <a:lstStyle/>
          <a:p>
            <a:pPr indent="304800" algn="just">
              <a:lnSpc>
                <a:spcPct val="150000"/>
              </a:lnSpc>
            </a:pPr>
            <a:r>
              <a:rPr lang="en-US" altLang="zh-CN" sz="2400" dirty="0">
                <a:latin typeface="Times New Roman" panose="02020603050405020304" pitchFamily="18" charset="0"/>
                <a:ea typeface="宋体" panose="02010600030101010101" pitchFamily="2" charset="-122"/>
              </a:rPr>
              <a:t>4</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人员培训</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solidFill>
                  <a:srgbClr val="000000"/>
                </a:solidFill>
                <a:latin typeface="宋体" panose="02010600030101010101" pitchFamily="2" charset="-122"/>
                <a:ea typeface="宋体" panose="02010600030101010101" pitchFamily="2" charset="-122"/>
              </a:rPr>
              <a:t>1</a:t>
            </a:r>
            <a:r>
              <a:rPr lang="zh-CN" altLang="en-US" sz="1800" dirty="0">
                <a:solidFill>
                  <a:srgbClr val="000000"/>
                </a:solidFill>
                <a:latin typeface="Times New Roman" panose="02020603050405020304" pitchFamily="18" charset="0"/>
                <a:ea typeface="宋体" panose="02010600030101010101" pitchFamily="2" charset="-122"/>
              </a:rPr>
              <a:t>）</a:t>
            </a:r>
            <a:r>
              <a:rPr lang="zh-CN" altLang="zh-CN" sz="1800" dirty="0">
                <a:solidFill>
                  <a:srgbClr val="000000"/>
                </a:solidFill>
                <a:latin typeface="Times New Roman" panose="02020603050405020304" pitchFamily="18" charset="0"/>
                <a:ea typeface="宋体" panose="02010600030101010101" pitchFamily="2" charset="-122"/>
              </a:rPr>
              <a:t>含义</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人员培训是给组织内相关人员进行传授其完成某种行为必需的思维认知、基本知识和技能的过程。</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2</a:t>
            </a:r>
            <a:r>
              <a:rPr lang="zh-CN" altLang="en-US" sz="1800" dirty="0">
                <a:latin typeface="Times New Roman" panose="02020603050405020304" pitchFamily="18" charset="0"/>
                <a:ea typeface="宋体" panose="02010600030101010101" pitchFamily="2" charset="-122"/>
              </a:rPr>
              <a:t>）</a:t>
            </a:r>
            <a:r>
              <a:rPr lang="zh-CN" altLang="zh-CN" sz="1800" dirty="0">
                <a:latin typeface="Times New Roman" panose="02020603050405020304" pitchFamily="18" charset="0"/>
                <a:ea typeface="宋体" panose="02010600030101010101" pitchFamily="2" charset="-122"/>
              </a:rPr>
              <a:t>培训内容</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第一，理念培训。</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第二，心态培训。</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第三，能力培训。</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第四，技能培训。</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3</a:t>
            </a:r>
            <a:r>
              <a:rPr lang="zh-CN" altLang="en-US" sz="1800" dirty="0">
                <a:latin typeface="Times New Roman" panose="02020603050405020304" pitchFamily="18" charset="0"/>
                <a:ea typeface="宋体" panose="02010600030101010101" pitchFamily="2" charset="-122"/>
              </a:rPr>
              <a:t>）</a:t>
            </a:r>
            <a:r>
              <a:rPr lang="zh-CN" altLang="zh-CN" sz="1800" dirty="0">
                <a:latin typeface="Times New Roman" panose="02020603050405020304" pitchFamily="18" charset="0"/>
                <a:ea typeface="宋体" panose="02010600030101010101" pitchFamily="2" charset="-122"/>
              </a:rPr>
              <a:t>培训形式</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入职培训、在职培训、脱产培训</a:t>
            </a:r>
            <a:endParaRPr lang="zh-CN" altLang="zh-CN" sz="1800" dirty="0">
              <a:latin typeface="Times New Roman" panose="02020603050405020304" pitchFamily="18" charset="0"/>
              <a:ea typeface="宋体" panose="02010600030101010101" pitchFamily="2" charset="-122"/>
            </a:endParaRPr>
          </a:p>
          <a:p>
            <a:pPr indent="304800"/>
            <a:endParaRPr lang="zh-CN" altLang="en-US" dirty="0">
              <a:ea typeface="宋体" panose="02010600030101010101" pitchFamily="2" charset="-122"/>
            </a:endParaRPr>
          </a:p>
        </p:txBody>
      </p:sp>
      <p:sp>
        <p:nvSpPr>
          <p:cNvPr id="12083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4180" y="385445"/>
            <a:ext cx="11153140" cy="5864225"/>
          </a:xfrm>
        </p:spPr>
        <p:txBody>
          <a:bodyPr vert="horz" wrap="square" lIns="91440" tIns="45720" rIns="91440" bIns="45720" numCol="1" anchor="t" anchorCtr="0" compatLnSpc="1"/>
          <a:lstStyle/>
          <a:p>
            <a:pPr marL="342900" marR="0" lvl="0" indent="-342900" algn="ctr" defTabSz="914400" rtl="0" eaLnBrk="0" fontAlgn="base" latinLnBrk="0" hangingPunct="0">
              <a:lnSpc>
                <a:spcPct val="150000"/>
              </a:lnSpc>
              <a:spcBef>
                <a:spcPts val="1300"/>
              </a:spcBef>
              <a:spcAft>
                <a:spcPts val="1300"/>
              </a:spcAft>
              <a:buClr>
                <a:schemeClr val="hlink"/>
              </a:buClr>
              <a:buSzTx/>
              <a:buFont typeface="Wingdings" panose="05000000000000000000" pitchFamily="2" charset="2"/>
              <a:buChar char="v"/>
              <a:defRPr/>
            </a:pPr>
            <a:r>
              <a:rPr kumimoji="0" lang="zh-CN" altLang="zh-CN" sz="20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第一节</a:t>
            </a:r>
            <a:r>
              <a:rPr kumimoji="0" lang="en-US" altLang="zh-CN" sz="20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  </a:t>
            </a:r>
            <a:r>
              <a:rPr kumimoji="0" lang="zh-CN" altLang="zh-CN" sz="20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人 员 管 理 与 激 励</a:t>
            </a:r>
            <a:endParaRPr kumimoji="0" lang="zh-CN" altLang="zh-CN" sz="20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a:p>
            <a:pPr marL="342900" marR="0" lvl="0" indent="306070" algn="l" defTabSz="914400" rtl="0" eaLnBrk="0" fontAlgn="base" latinLnBrk="0" hangingPunct="0">
              <a:lnSpc>
                <a:spcPct val="150000"/>
              </a:lnSpc>
              <a:spcBef>
                <a:spcPts val="600"/>
              </a:spcBef>
              <a:spcAft>
                <a:spcPts val="600"/>
              </a:spcAft>
              <a:buClr>
                <a:schemeClr val="hlink"/>
              </a:buClr>
              <a:buSzTx/>
              <a:buFont typeface="Wingdings" panose="05000000000000000000" pitchFamily="2" charset="2"/>
              <a:buChar char="v"/>
              <a:defRPr/>
            </a:pPr>
            <a:r>
              <a:rPr kumimoji="0" lang="zh-CN" altLang="zh-CN" sz="20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一、人员管理概念</a:t>
            </a:r>
            <a:endParaRPr kumimoji="0" lang="zh-CN" altLang="zh-CN" sz="2000" b="1"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342900" marR="0" lvl="0" indent="306070" algn="just"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（一）人力资源概念</a:t>
            </a:r>
            <a:endParaRPr kumimoji="0" lang="zh-CN" altLang="zh-CN" sz="20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04800" algn="just"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000" b="1"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广义的人力资源即是指一个国家或地区中，具有劳动能力（智力和体力）的人口之和。人力资源也指一定时期内组织中的人所拥有的能够被企业所用、且对价值创造起贡献作用的智力、知识、能力、技能、经验、体力等的总称。狭义的人力资源就是</a:t>
            </a:r>
            <a:r>
              <a:rPr kumimoji="0" lang="en-US" altLang="zh-CN" sz="2000" b="1" i="0" u="none" strike="noStrike" kern="0" cap="none" spc="0" normalizeH="0" baseline="0" noProof="0" dirty="0" err="1">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hlinkClick r:id="rId1"/>
              </a:rPr>
              <a:t>企事业单位</a:t>
            </a:r>
            <a:r>
              <a:rPr kumimoji="0" lang="zh-CN" altLang="zh-CN" sz="2000" b="1"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独立的经营团体所需人员具备的能力。</a:t>
            </a:r>
            <a:endParaRPr kumimoji="0" lang="en-US" altLang="zh-CN" sz="2000" b="1"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endParaRPr>
          </a:p>
          <a:p>
            <a:pPr marL="342900" marR="0" lvl="0" indent="304800" algn="just"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en-US" sz="1800" b="1" i="0" u="none" strike="noStrike" kern="0" cap="none" spc="0" normalizeH="0" baseline="0" noProof="0" dirty="0">
                <a:ln>
                  <a:noFill/>
                </a:ln>
                <a:solidFill>
                  <a:srgbClr val="000000"/>
                </a:solidFill>
                <a:effectLst/>
                <a:uLnTx/>
                <a:uFillTx/>
                <a:latin typeface="+mn-lt"/>
                <a:ea typeface="宋体" panose="02010600030101010101" pitchFamily="2" charset="-122"/>
                <a:cs typeface="宋体" panose="02010600030101010101" pitchFamily="2" charset="-122"/>
              </a:rPr>
              <a:t>特征：</a:t>
            </a:r>
            <a:r>
              <a:rPr kumimoji="0" lang="zh-CN" altLang="zh-CN" sz="1800" b="1" i="0" u="none" strike="noStrike" kern="0" cap="none" spc="0" normalizeH="0" baseline="0" noProof="0" dirty="0">
                <a:ln>
                  <a:noFill/>
                </a:ln>
                <a:solidFill>
                  <a:srgbClr val="000000"/>
                </a:solidFill>
                <a:effectLst/>
                <a:uLnTx/>
                <a:uFillTx/>
                <a:latin typeface="+mn-lt"/>
                <a:ea typeface="宋体" panose="02010600030101010101" pitchFamily="2" charset="-122"/>
                <a:cs typeface="宋体" panose="02010600030101010101" pitchFamily="2" charset="-122"/>
              </a:rPr>
              <a:t>物质性、可用性、有限性</a:t>
            </a:r>
            <a:r>
              <a:rPr kumimoji="0" lang="zh-CN" altLang="en-US" sz="1800" b="1" i="0" u="none" strike="noStrike" kern="0" cap="none" spc="0" normalizeH="0" baseline="0" noProof="0" dirty="0">
                <a:ln>
                  <a:noFill/>
                </a:ln>
                <a:solidFill>
                  <a:srgbClr val="000000"/>
                </a:solidFill>
                <a:effectLst/>
                <a:uLnTx/>
                <a:uFillTx/>
                <a:latin typeface="+mn-lt"/>
                <a:ea typeface="宋体" panose="02010600030101010101" pitchFamily="2" charset="-122"/>
                <a:cs typeface="宋体" panose="02010600030101010101" pitchFamily="2" charset="-122"/>
              </a:rPr>
              <a:t>；</a:t>
            </a:r>
            <a:r>
              <a:rPr kumimoji="0" lang="zh-CN" altLang="zh-CN" sz="1800" b="1" i="0" u="none" strike="noStrike" kern="0" cap="none" spc="0" normalizeH="0" baseline="0" noProof="0" dirty="0">
                <a:ln>
                  <a:noFill/>
                </a:ln>
                <a:solidFill>
                  <a:srgbClr val="000000"/>
                </a:solidFill>
                <a:effectLst/>
                <a:uLnTx/>
                <a:uFillTx/>
                <a:latin typeface="+mn-lt"/>
                <a:ea typeface="宋体" panose="02010600030101010101" pitchFamily="2" charset="-122"/>
                <a:cs typeface="宋体" panose="02010600030101010101" pitchFamily="2" charset="-122"/>
              </a:rPr>
              <a:t>能动性、社会性、时效性等</a:t>
            </a:r>
            <a:endParaRPr kumimoji="0" lang="zh-CN" altLang="zh-CN" sz="20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10342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内容占位符 2"/>
          <p:cNvSpPr>
            <a:spLocks noGrp="1"/>
          </p:cNvSpPr>
          <p:nvPr>
            <p:ph idx="1"/>
          </p:nvPr>
        </p:nvSpPr>
        <p:spPr>
          <a:xfrm>
            <a:off x="351155" y="335915"/>
            <a:ext cx="11226165" cy="5913755"/>
          </a:xfrm>
        </p:spPr>
        <p:txBody>
          <a:bodyPr vert="horz" wrap="square" lIns="91440" tIns="45720" rIns="91440" bIns="45720" anchor="t" anchorCtr="0"/>
          <a:lstStyle/>
          <a:p>
            <a:pPr indent="304800" algn="just">
              <a:lnSpc>
                <a:spcPct val="150000"/>
              </a:lnSpc>
            </a:pPr>
            <a:r>
              <a:rPr lang="en-US" altLang="zh-CN" sz="2400" dirty="0">
                <a:latin typeface="Times New Roman" panose="02020603050405020304" pitchFamily="18" charset="0"/>
                <a:ea typeface="宋体" panose="02010600030101010101" pitchFamily="2" charset="-122"/>
              </a:rPr>
              <a:t>5</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人员考核</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en-US" altLang="zh-CN" sz="2400" dirty="0">
                <a:latin typeface="宋体" panose="02010600030101010101" pitchFamily="2" charset="-122"/>
                <a:ea typeface="宋体" panose="02010600030101010101" pitchFamily="2" charset="-122"/>
              </a:rPr>
              <a:t>1</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含义</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员工考核是指企业或上级领导按照一定的标准，采用科学的方法，衡量与评定员工完成岗位职责任务的能力与效果的管理方法，其主要目的是为了让员工更好的工作，为企业</a:t>
            </a:r>
            <a:r>
              <a:rPr lang="en-US" altLang="zh-CN" sz="2400" dirty="0">
                <a:solidFill>
                  <a:srgbClr val="000000"/>
                </a:solidFill>
                <a:latin typeface="宋体" panose="02010600030101010101" pitchFamily="2" charset="-122"/>
                <a:ea typeface="宋体" panose="02010600030101010101" pitchFamily="2" charset="-122"/>
                <a:hlinkClick r:id="rId1"/>
              </a:rPr>
              <a:t>服务</a:t>
            </a:r>
            <a:r>
              <a:rPr lang="zh-CN" altLang="zh-CN" sz="2400" dirty="0">
                <a:solidFill>
                  <a:srgbClr val="000000"/>
                </a:solidFill>
                <a:latin typeface="Times New Roman" panose="02020603050405020304" pitchFamily="18" charset="0"/>
                <a:ea typeface="宋体" panose="02010600030101010101" pitchFamily="2" charset="-122"/>
              </a:rPr>
              <a:t>。</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en-US" altLang="zh-CN" sz="2400" dirty="0">
                <a:latin typeface="宋体" panose="02010600030101010101" pitchFamily="2" charset="-122"/>
                <a:ea typeface="宋体" panose="02010600030101010101" pitchFamily="2" charset="-122"/>
              </a:rPr>
              <a:t>2</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考核目的</a:t>
            </a:r>
            <a:endParaRPr lang="zh-CN" altLang="zh-CN" sz="2400" dirty="0">
              <a:latin typeface="Times New Roman" panose="02020603050405020304" pitchFamily="18" charset="0"/>
              <a:ea typeface="宋体" panose="02010600030101010101" pitchFamily="2" charset="-122"/>
            </a:endParaRPr>
          </a:p>
          <a:p>
            <a:pPr indent="304800">
              <a:lnSpc>
                <a:spcPct val="150000"/>
              </a:lnSpc>
            </a:pPr>
            <a:r>
              <a:rPr lang="zh-CN" altLang="zh-CN" sz="2400" dirty="0">
                <a:solidFill>
                  <a:srgbClr val="000000"/>
                </a:solidFill>
                <a:ea typeface="宋体" panose="02010600030101010101" pitchFamily="2" charset="-122"/>
              </a:rPr>
              <a:t>一是发掘与有效利用员工的能力；二是通过考核，对员工给与公正的评价与待遇，包括奖惩与升迁等。</a:t>
            </a:r>
            <a:endParaRPr lang="zh-CN" altLang="en-US" sz="2400" dirty="0">
              <a:ea typeface="宋体" panose="02010600030101010101" pitchFamily="2" charset="-122"/>
            </a:endParaRPr>
          </a:p>
        </p:txBody>
      </p:sp>
      <p:sp>
        <p:nvSpPr>
          <p:cNvPr id="12185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内容占位符 2"/>
          <p:cNvSpPr>
            <a:spLocks noGrp="1"/>
          </p:cNvSpPr>
          <p:nvPr>
            <p:ph idx="1"/>
          </p:nvPr>
        </p:nvSpPr>
        <p:spPr>
          <a:xfrm>
            <a:off x="483870" y="321945"/>
            <a:ext cx="11135360" cy="6308725"/>
          </a:xfrm>
        </p:spPr>
        <p:txBody>
          <a:bodyPr vert="horz" wrap="square" lIns="91440" tIns="45720" rIns="91440" bIns="45720" anchor="t" anchorCtr="0"/>
          <a:lstStyle/>
          <a:p>
            <a:pPr indent="304800" algn="just">
              <a:lnSpc>
                <a:spcPct val="150000"/>
              </a:lnSpc>
            </a:pPr>
            <a:r>
              <a:rPr lang="en-US" altLang="zh-CN" sz="2400" dirty="0">
                <a:latin typeface="宋体" panose="02010600030101010101" pitchFamily="2" charset="-122"/>
                <a:ea typeface="宋体" panose="02010600030101010101" pitchFamily="2" charset="-122"/>
              </a:rPr>
              <a:t>3</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考核作用</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①考核有利于评价、监督和促进员工的工作</a:t>
            </a:r>
            <a:r>
              <a:rPr lang="en-US" altLang="zh-CN" sz="2400" dirty="0">
                <a:solidFill>
                  <a:srgbClr val="000000"/>
                </a:solidFill>
                <a:latin typeface="Times New Roman" panose="02020603050405020304" pitchFamily="18" charset="0"/>
                <a:ea typeface="宋体" panose="02010600030101010101" pitchFamily="2" charset="-122"/>
              </a:rPr>
              <a:t>,</a:t>
            </a:r>
            <a:r>
              <a:rPr lang="zh-CN" altLang="zh-CN" sz="2400" dirty="0">
                <a:solidFill>
                  <a:srgbClr val="000000"/>
                </a:solidFill>
                <a:latin typeface="Times New Roman" panose="02020603050405020304" pitchFamily="18" charset="0"/>
                <a:ea typeface="宋体" panose="02010600030101010101" pitchFamily="2" charset="-122"/>
              </a:rPr>
              <a:t>有明显的激励作用；</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②为确定员工的</a:t>
            </a:r>
            <a:r>
              <a:rPr lang="en-US" altLang="zh-CN" sz="2400" dirty="0">
                <a:solidFill>
                  <a:srgbClr val="000000"/>
                </a:solidFill>
                <a:latin typeface="宋体" panose="02010600030101010101" pitchFamily="2" charset="-122"/>
                <a:ea typeface="宋体" panose="02010600030101010101" pitchFamily="2" charset="-122"/>
                <a:hlinkClick r:id="rId1"/>
              </a:rPr>
              <a:t>劳动报酬</a:t>
            </a:r>
            <a:r>
              <a:rPr lang="zh-CN" altLang="zh-CN" sz="2400" dirty="0">
                <a:solidFill>
                  <a:srgbClr val="000000"/>
                </a:solidFill>
                <a:latin typeface="Times New Roman" panose="02020603050405020304" pitchFamily="18" charset="0"/>
                <a:ea typeface="宋体" panose="02010600030101010101" pitchFamily="2" charset="-122"/>
              </a:rPr>
              <a:t>与其他待遇提供科学依据；</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③为个人认识自我、组织进行考核，促进员工的全面发展创造条件；</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④有利于</a:t>
            </a:r>
            <a:r>
              <a:rPr lang="en-US" altLang="zh-CN" sz="2400" dirty="0">
                <a:solidFill>
                  <a:srgbClr val="000000"/>
                </a:solidFill>
                <a:latin typeface="宋体" panose="02010600030101010101" pitchFamily="2" charset="-122"/>
                <a:ea typeface="宋体" panose="02010600030101010101" pitchFamily="2" charset="-122"/>
                <a:hlinkClick r:id="rId2"/>
              </a:rPr>
              <a:t>管理者</a:t>
            </a:r>
            <a:r>
              <a:rPr lang="zh-CN" altLang="zh-CN" sz="2400" dirty="0">
                <a:solidFill>
                  <a:srgbClr val="000000"/>
                </a:solidFill>
                <a:latin typeface="Times New Roman" panose="02020603050405020304" pitchFamily="18" charset="0"/>
                <a:ea typeface="宋体" panose="02010600030101010101" pitchFamily="2" charset="-122"/>
              </a:rPr>
              <a:t>了解下属，以便进行合理的岗位调整及职务晋升。</a:t>
            </a:r>
            <a:endParaRPr lang="zh-CN" altLang="zh-CN" sz="2400" dirty="0">
              <a:latin typeface="Times New Roman" panose="02020603050405020304" pitchFamily="18" charset="0"/>
              <a:ea typeface="宋体" panose="02010600030101010101" pitchFamily="2" charset="-122"/>
            </a:endParaRPr>
          </a:p>
          <a:p>
            <a:pPr indent="304800"/>
            <a:endParaRPr lang="zh-CN" altLang="en-US" sz="2400" dirty="0">
              <a:ea typeface="宋体" panose="02010600030101010101" pitchFamily="2" charset="-122"/>
            </a:endParaRPr>
          </a:p>
        </p:txBody>
      </p:sp>
      <p:sp>
        <p:nvSpPr>
          <p:cNvPr id="12288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内容占位符 2"/>
          <p:cNvSpPr>
            <a:spLocks noGrp="1"/>
          </p:cNvSpPr>
          <p:nvPr>
            <p:ph idx="1"/>
          </p:nvPr>
        </p:nvSpPr>
        <p:spPr>
          <a:xfrm>
            <a:off x="481965" y="335280"/>
            <a:ext cx="9957435" cy="6243320"/>
          </a:xfrm>
        </p:spPr>
        <p:txBody>
          <a:bodyPr vert="horz" wrap="square" lIns="91440" tIns="45720" rIns="91440" bIns="45720" anchor="t" anchorCtr="0"/>
          <a:lstStyle/>
          <a:p>
            <a:pPr indent="304800" algn="just">
              <a:lnSpc>
                <a:spcPct val="150000"/>
              </a:lnSpc>
            </a:pPr>
            <a:r>
              <a:rPr lang="en-US" altLang="zh-CN" sz="2400" dirty="0">
                <a:solidFill>
                  <a:srgbClr val="000000"/>
                </a:solidFill>
                <a:latin typeface="Times New Roman" panose="02020603050405020304" pitchFamily="18" charset="0"/>
                <a:ea typeface="宋体" panose="02010600030101010101" pitchFamily="2" charset="-122"/>
              </a:rPr>
              <a:t>4</a:t>
            </a:r>
            <a:r>
              <a:rPr lang="zh-CN" altLang="en-US" sz="2400" dirty="0">
                <a:solidFill>
                  <a:srgbClr val="000000"/>
                </a:solidFill>
                <a:latin typeface="Times New Roman" panose="02020603050405020304" pitchFamily="18" charset="0"/>
                <a:ea typeface="宋体" panose="02010600030101010101" pitchFamily="2" charset="-122"/>
              </a:rPr>
              <a:t>）考核内容</a:t>
            </a:r>
            <a:endParaRPr lang="en-US" altLang="zh-CN" sz="24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en-US" sz="2400" dirty="0">
                <a:solidFill>
                  <a:srgbClr val="000000"/>
                </a:solidFill>
                <a:latin typeface="Times New Roman" panose="02020603050405020304" pitchFamily="18" charset="0"/>
                <a:ea typeface="宋体" panose="02010600030101010101" pitchFamily="2" charset="-122"/>
              </a:rPr>
              <a:t>德、能、勤、绩、廉、个性、创新、协调性、责任感、纪律性等。</a:t>
            </a:r>
            <a:endParaRPr lang="en-US" altLang="zh-CN" sz="24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en-US" altLang="zh-CN" sz="2400" dirty="0">
                <a:solidFill>
                  <a:srgbClr val="000000"/>
                </a:solidFill>
                <a:latin typeface="Times New Roman" panose="02020603050405020304" pitchFamily="18" charset="0"/>
                <a:ea typeface="宋体" panose="02010600030101010101" pitchFamily="2" charset="-122"/>
              </a:rPr>
              <a:t>5</a:t>
            </a:r>
            <a:r>
              <a:rPr lang="zh-CN" altLang="en-US" sz="2400" dirty="0">
                <a:solidFill>
                  <a:srgbClr val="000000"/>
                </a:solidFill>
                <a:latin typeface="Times New Roman" panose="02020603050405020304" pitchFamily="18" charset="0"/>
                <a:ea typeface="宋体" panose="02010600030101010101" pitchFamily="2" charset="-122"/>
              </a:rPr>
              <a:t>）</a:t>
            </a:r>
            <a:r>
              <a:rPr lang="zh-CN" altLang="zh-CN" sz="2400" dirty="0">
                <a:solidFill>
                  <a:srgbClr val="000000"/>
                </a:solidFill>
                <a:latin typeface="Times New Roman" panose="02020603050405020304" pitchFamily="18" charset="0"/>
                <a:ea typeface="宋体" panose="02010600030101010101" pitchFamily="2" charset="-122"/>
              </a:rPr>
              <a:t>考核要求</a:t>
            </a:r>
            <a:endParaRPr lang="zh-CN" altLang="zh-CN" sz="24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①坚持客观公正的原则。</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②建立考核标准、方法、考核体系。</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③全方位、</a:t>
            </a:r>
            <a:r>
              <a:rPr lang="en-US" altLang="zh-CN" sz="2400" dirty="0">
                <a:solidFill>
                  <a:srgbClr val="000000"/>
                </a:solidFill>
                <a:latin typeface="宋体" panose="02010600030101010101" pitchFamily="2" charset="-122"/>
                <a:ea typeface="宋体" panose="02010600030101010101" pitchFamily="2" charset="-122"/>
                <a:hlinkClick r:id="rId1"/>
              </a:rPr>
              <a:t>制度化</a:t>
            </a:r>
            <a:r>
              <a:rPr lang="zh-CN" altLang="zh-CN" sz="2400" dirty="0">
                <a:solidFill>
                  <a:srgbClr val="000000"/>
                </a:solidFill>
                <a:latin typeface="Times New Roman" panose="02020603050405020304" pitchFamily="18" charset="0"/>
                <a:ea typeface="宋体" panose="02010600030101010101" pitchFamily="2" charset="-122"/>
              </a:rPr>
              <a:t>的考核。</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④要注意考核结果的正确运用。</a:t>
            </a:r>
            <a:endParaRPr lang="zh-CN" altLang="zh-CN" sz="2400" dirty="0">
              <a:latin typeface="Times New Roman" panose="02020603050405020304" pitchFamily="18" charset="0"/>
              <a:ea typeface="宋体" panose="02010600030101010101" pitchFamily="2" charset="-122"/>
            </a:endParaRPr>
          </a:p>
          <a:p>
            <a:pPr indent="304800"/>
            <a:endParaRPr lang="zh-CN" altLang="en-US" sz="2400" dirty="0">
              <a:ea typeface="宋体" panose="02010600030101010101" pitchFamily="2" charset="-122"/>
            </a:endParaRPr>
          </a:p>
        </p:txBody>
      </p:sp>
      <p:sp>
        <p:nvSpPr>
          <p:cNvPr id="12390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内容占位符 2"/>
          <p:cNvSpPr>
            <a:spLocks noGrp="1"/>
          </p:cNvSpPr>
          <p:nvPr>
            <p:ph idx="1"/>
          </p:nvPr>
        </p:nvSpPr>
        <p:spPr>
          <a:xfrm>
            <a:off x="338455" y="433070"/>
            <a:ext cx="11238865" cy="5816600"/>
          </a:xfrm>
        </p:spPr>
        <p:txBody>
          <a:bodyPr vert="horz" wrap="square" lIns="91440" tIns="45720" rIns="91440" bIns="45720" anchor="t" anchorCtr="0"/>
          <a:lstStyle/>
          <a:p>
            <a:pPr indent="304800" algn="just">
              <a:lnSpc>
                <a:spcPct val="150000"/>
              </a:lnSpc>
            </a:pPr>
            <a:r>
              <a:rPr lang="en-US" altLang="zh-CN" sz="2400" dirty="0">
                <a:latin typeface="宋体" panose="02010600030101010101" pitchFamily="2" charset="-122"/>
                <a:ea typeface="宋体" panose="02010600030101010101" pitchFamily="2" charset="-122"/>
              </a:rPr>
              <a:t>6</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考核程序</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①制定考核计划。</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②制定考核标准、设计考核方法、培训考核员工</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③衡量岗位工作、岗位信息收集。</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④分析考核信息、作出综合评价。</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⑤考核结果以及考核结果的次培训。</a:t>
            </a:r>
            <a:endParaRPr lang="zh-CN" altLang="zh-CN" sz="2400" dirty="0">
              <a:latin typeface="Times New Roman" panose="02020603050405020304" pitchFamily="18" charset="0"/>
              <a:ea typeface="宋体" panose="02010600030101010101" pitchFamily="2" charset="-122"/>
            </a:endParaRPr>
          </a:p>
          <a:p>
            <a:pPr indent="304800"/>
            <a:endParaRPr lang="zh-CN" altLang="en-US" sz="2400" dirty="0">
              <a:ea typeface="宋体" panose="02010600030101010101" pitchFamily="2" charset="-122"/>
            </a:endParaRPr>
          </a:p>
        </p:txBody>
      </p:sp>
      <p:sp>
        <p:nvSpPr>
          <p:cNvPr id="12493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内容占位符 2"/>
          <p:cNvSpPr>
            <a:spLocks noGrp="1"/>
          </p:cNvSpPr>
          <p:nvPr>
            <p:ph idx="1"/>
          </p:nvPr>
        </p:nvSpPr>
        <p:spPr>
          <a:xfrm>
            <a:off x="436880" y="384175"/>
            <a:ext cx="11140440" cy="5865495"/>
          </a:xfrm>
        </p:spPr>
        <p:txBody>
          <a:bodyPr vert="horz" wrap="square" lIns="91440" tIns="45720" rIns="91440" bIns="45720" anchor="t" anchorCtr="0">
            <a:normAutofit/>
          </a:bodyPr>
          <a:lstStyle/>
          <a:p>
            <a:pPr indent="304800" algn="just">
              <a:lnSpc>
                <a:spcPct val="150000"/>
              </a:lnSpc>
            </a:pPr>
            <a:r>
              <a:rPr lang="en-US" altLang="zh-CN" sz="2400" dirty="0">
                <a:latin typeface="宋体" panose="02010600030101010101" pitchFamily="2" charset="-122"/>
                <a:ea typeface="宋体" panose="02010600030101010101" pitchFamily="2" charset="-122"/>
              </a:rPr>
              <a:t>7</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考核方法</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①</a:t>
            </a:r>
            <a:r>
              <a:rPr lang="en-US" altLang="zh-CN" sz="2400" dirty="0">
                <a:solidFill>
                  <a:srgbClr val="000000"/>
                </a:solidFill>
                <a:latin typeface="Times New Roman" panose="02020603050405020304" pitchFamily="18" charset="0"/>
                <a:ea typeface="宋体" panose="02010600030101010101" pitchFamily="2" charset="-122"/>
                <a:hlinkClick r:id="rId1"/>
              </a:rPr>
              <a:t>实测法</a:t>
            </a:r>
            <a:r>
              <a:rPr lang="zh-CN" altLang="zh-CN" sz="2400" dirty="0">
                <a:solidFill>
                  <a:srgbClr val="000000"/>
                </a:solidFill>
                <a:latin typeface="Times New Roman" panose="02020603050405020304" pitchFamily="18" charset="0"/>
                <a:ea typeface="宋体" panose="02010600030101010101" pitchFamily="2" charset="-122"/>
              </a:rPr>
              <a:t>。</a:t>
            </a:r>
            <a:endParaRPr lang="zh-CN" altLang="zh-CN" sz="24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②</a:t>
            </a:r>
            <a:r>
              <a:rPr lang="en-US" altLang="zh-CN" sz="2400" dirty="0">
                <a:solidFill>
                  <a:srgbClr val="000000"/>
                </a:solidFill>
                <a:latin typeface="Times New Roman" panose="02020603050405020304" pitchFamily="18" charset="0"/>
                <a:ea typeface="宋体" panose="02010600030101010101" pitchFamily="2" charset="-122"/>
                <a:hlinkClick r:id="rId2"/>
              </a:rPr>
              <a:t>成绩记录法</a:t>
            </a:r>
            <a:r>
              <a:rPr lang="zh-CN" altLang="zh-CN" sz="2400" dirty="0">
                <a:solidFill>
                  <a:srgbClr val="000000"/>
                </a:solidFill>
                <a:latin typeface="Times New Roman" panose="02020603050405020304" pitchFamily="18" charset="0"/>
                <a:ea typeface="宋体" panose="02010600030101010101" pitchFamily="2" charset="-122"/>
              </a:rPr>
              <a:t>。</a:t>
            </a:r>
            <a:endParaRPr lang="zh-CN" altLang="zh-CN" sz="24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③</a:t>
            </a:r>
            <a:r>
              <a:rPr lang="en-US" altLang="zh-CN" sz="2400" dirty="0">
                <a:solidFill>
                  <a:srgbClr val="000000"/>
                </a:solidFill>
                <a:latin typeface="Times New Roman" panose="02020603050405020304" pitchFamily="18" charset="0"/>
                <a:ea typeface="宋体" panose="02010600030101010101" pitchFamily="2" charset="-122"/>
                <a:hlinkClick r:id="rId3"/>
              </a:rPr>
              <a:t>书面考试法</a:t>
            </a:r>
            <a:r>
              <a:rPr lang="zh-CN" altLang="zh-CN" sz="2400" dirty="0">
                <a:solidFill>
                  <a:srgbClr val="000000"/>
                </a:solidFill>
                <a:latin typeface="Times New Roman" panose="02020603050405020304" pitchFamily="18" charset="0"/>
                <a:ea typeface="宋体" panose="02010600030101010101" pitchFamily="2" charset="-122"/>
              </a:rPr>
              <a:t>。</a:t>
            </a:r>
            <a:endParaRPr lang="zh-CN" altLang="zh-CN" sz="24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④</a:t>
            </a:r>
            <a:r>
              <a:rPr lang="en-US" altLang="zh-CN" sz="2400" u="sng" dirty="0">
                <a:solidFill>
                  <a:schemeClr val="accent1">
                    <a:lumMod val="75000"/>
                  </a:schemeClr>
                </a:solidFill>
                <a:latin typeface="Times New Roman" panose="02020603050405020304" pitchFamily="18" charset="0"/>
                <a:ea typeface="宋体" panose="02010600030101010101" pitchFamily="2" charset="-122"/>
              </a:rPr>
              <a:t>直观评估法。</a:t>
            </a:r>
            <a:endParaRPr lang="zh-CN" altLang="zh-CN" sz="2400" u="sng" dirty="0">
              <a:solidFill>
                <a:schemeClr val="accent1">
                  <a:lumMod val="75000"/>
                </a:schemeClr>
              </a:solidFill>
              <a:latin typeface="Times New Roman" panose="02020603050405020304" pitchFamily="18" charset="0"/>
              <a:ea typeface="宋体" panose="02010600030101010101" pitchFamily="2" charset="-122"/>
            </a:endParaRPr>
          </a:p>
          <a:p>
            <a:pPr indent="304800" algn="just">
              <a:lnSpc>
                <a:spcPct val="150000"/>
              </a:lnSpc>
            </a:pPr>
            <a:r>
              <a:rPr lang="en-US" altLang="zh-CN" sz="2400" dirty="0">
                <a:solidFill>
                  <a:srgbClr val="000000"/>
                </a:solidFill>
                <a:latin typeface="Times New Roman" panose="02020603050405020304" pitchFamily="18" charset="0"/>
                <a:ea typeface="宋体" panose="02010600030101010101" pitchFamily="2" charset="-122"/>
              </a:rPr>
              <a:t>5</a:t>
            </a:r>
            <a:r>
              <a:rPr lang="zh-CN" altLang="zh-CN" sz="2400" dirty="0">
                <a:solidFill>
                  <a:srgbClr val="000000"/>
                </a:solidFill>
                <a:latin typeface="Times New Roman" panose="02020603050405020304" pitchFamily="18" charset="0"/>
                <a:ea typeface="宋体" panose="02010600030101010101" pitchFamily="2" charset="-122"/>
              </a:rPr>
              <a:t>）</a:t>
            </a:r>
            <a:r>
              <a:rPr lang="en-US" altLang="zh-CN" sz="2400" dirty="0">
                <a:solidFill>
                  <a:srgbClr val="000000"/>
                </a:solidFill>
                <a:latin typeface="Times New Roman" panose="02020603050405020304" pitchFamily="18" charset="0"/>
                <a:ea typeface="宋体" panose="02010600030101010101" pitchFamily="2" charset="-122"/>
                <a:hlinkClick r:id="rId4"/>
              </a:rPr>
              <a:t>情景模拟法</a:t>
            </a:r>
            <a:r>
              <a:rPr lang="zh-CN" altLang="zh-CN" sz="2400" dirty="0">
                <a:solidFill>
                  <a:srgbClr val="000000"/>
                </a:solidFill>
                <a:latin typeface="Times New Roman" panose="02020603050405020304" pitchFamily="18" charset="0"/>
                <a:ea typeface="宋体" panose="02010600030101010101" pitchFamily="2" charset="-122"/>
              </a:rPr>
              <a:t>。</a:t>
            </a:r>
            <a:endParaRPr lang="zh-CN" altLang="zh-CN" sz="24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⑥</a:t>
            </a:r>
            <a:r>
              <a:rPr lang="en-US" altLang="zh-CN" sz="2400" dirty="0">
                <a:solidFill>
                  <a:srgbClr val="000000"/>
                </a:solidFill>
                <a:latin typeface="Times New Roman" panose="02020603050405020304" pitchFamily="18" charset="0"/>
                <a:ea typeface="宋体" panose="02010600030101010101" pitchFamily="2" charset="-122"/>
                <a:hlinkClick r:id="rId5"/>
              </a:rPr>
              <a:t>民主测评法</a:t>
            </a:r>
            <a:r>
              <a:rPr lang="zh-CN" altLang="zh-CN" sz="2400" dirty="0">
                <a:solidFill>
                  <a:srgbClr val="000000"/>
                </a:solidFill>
                <a:latin typeface="Times New Roman" panose="02020603050405020304" pitchFamily="18" charset="0"/>
                <a:ea typeface="宋体" panose="02010600030101010101" pitchFamily="2" charset="-122"/>
              </a:rPr>
              <a:t>。</a:t>
            </a:r>
            <a:endParaRPr lang="zh-CN" altLang="zh-CN" sz="24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⑦</a:t>
            </a:r>
            <a:r>
              <a:rPr lang="en-US" altLang="zh-CN" sz="2400" dirty="0">
                <a:solidFill>
                  <a:srgbClr val="000000"/>
                </a:solidFill>
                <a:latin typeface="Times New Roman" panose="02020603050405020304" pitchFamily="18" charset="0"/>
                <a:ea typeface="宋体" panose="02010600030101010101" pitchFamily="2" charset="-122"/>
                <a:hlinkClick r:id="rId6"/>
              </a:rPr>
              <a:t>因素评分法</a:t>
            </a:r>
            <a:r>
              <a:rPr lang="zh-CN" altLang="zh-CN" sz="2400" dirty="0">
                <a:solidFill>
                  <a:srgbClr val="000000"/>
                </a:solidFill>
                <a:latin typeface="Times New Roman" panose="02020603050405020304" pitchFamily="18" charset="0"/>
                <a:ea typeface="宋体" panose="02010600030101010101" pitchFamily="2" charset="-122"/>
              </a:rPr>
              <a:t>。</a:t>
            </a:r>
            <a:endParaRPr lang="zh-CN" altLang="zh-CN" sz="2400" dirty="0">
              <a:solidFill>
                <a:srgbClr val="000000"/>
              </a:solidFill>
              <a:latin typeface="Times New Roman" panose="02020603050405020304" pitchFamily="18" charset="0"/>
              <a:ea typeface="宋体" panose="02010600030101010101" pitchFamily="2" charset="-122"/>
            </a:endParaRPr>
          </a:p>
          <a:p>
            <a:pPr indent="304800"/>
            <a:endParaRPr lang="zh-CN" altLang="en-US" sz="2400" dirty="0">
              <a:ea typeface="宋体" panose="02010600030101010101" pitchFamily="2" charset="-122"/>
            </a:endParaRPr>
          </a:p>
        </p:txBody>
      </p:sp>
      <p:sp>
        <p:nvSpPr>
          <p:cNvPr id="12595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内容占位符 2"/>
          <p:cNvSpPr>
            <a:spLocks noGrp="1"/>
          </p:cNvSpPr>
          <p:nvPr>
            <p:ph idx="1"/>
          </p:nvPr>
        </p:nvSpPr>
        <p:spPr>
          <a:xfrm>
            <a:off x="300990" y="187960"/>
            <a:ext cx="11276330" cy="6061710"/>
          </a:xfrm>
        </p:spPr>
        <p:txBody>
          <a:bodyPr vert="horz" wrap="square" lIns="91440" tIns="45720" rIns="91440" bIns="45720" anchor="t" anchorCtr="0"/>
          <a:lstStyle/>
          <a:p>
            <a:pPr indent="304800" algn="just">
              <a:lnSpc>
                <a:spcPct val="150000"/>
              </a:lnSpc>
            </a:pPr>
            <a:r>
              <a:rPr lang="en-US" altLang="zh-CN" sz="2400" dirty="0">
                <a:latin typeface="Times New Roman" panose="02020603050405020304" pitchFamily="18" charset="0"/>
                <a:ea typeface="宋体" panose="02010600030101010101" pitchFamily="2" charset="-122"/>
              </a:rPr>
              <a:t>6</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薪酬管理</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en-US" altLang="zh-CN" sz="2400" dirty="0">
                <a:latin typeface="宋体" panose="02010600030101010101" pitchFamily="2" charset="-122"/>
                <a:ea typeface="宋体" panose="02010600030101010101" pitchFamily="2" charset="-122"/>
              </a:rPr>
              <a:t>1</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含义</a:t>
            </a:r>
            <a:endParaRPr lang="zh-CN" altLang="zh-CN" sz="2400" dirty="0">
              <a:latin typeface="Times New Roman" panose="02020603050405020304" pitchFamily="18" charset="0"/>
              <a:ea typeface="宋体" panose="02010600030101010101" pitchFamily="2" charset="-122"/>
            </a:endParaRPr>
          </a:p>
          <a:p>
            <a:pPr indent="304800">
              <a:lnSpc>
                <a:spcPct val="150000"/>
              </a:lnSpc>
            </a:pPr>
            <a:r>
              <a:rPr lang="zh-CN" altLang="zh-CN" sz="2400" dirty="0">
                <a:solidFill>
                  <a:srgbClr val="000000"/>
                </a:solidFill>
                <a:ea typeface="宋体" panose="02010600030101010101" pitchFamily="2" charset="-122"/>
              </a:rPr>
              <a:t>所谓薪酬管理，是指一个组织针对所有</a:t>
            </a:r>
            <a:r>
              <a:rPr lang="en-US" altLang="zh-CN" sz="2400" dirty="0">
                <a:solidFill>
                  <a:srgbClr val="000000"/>
                </a:solidFill>
                <a:latin typeface="宋体" panose="02010600030101010101" pitchFamily="2" charset="-122"/>
                <a:ea typeface="宋体" panose="02010600030101010101" pitchFamily="2" charset="-122"/>
                <a:hlinkClick r:id="rId1" tooltip="员工"/>
              </a:rPr>
              <a:t>员工</a:t>
            </a:r>
            <a:r>
              <a:rPr lang="zh-CN" altLang="zh-CN" sz="2400" dirty="0">
                <a:solidFill>
                  <a:srgbClr val="000000"/>
                </a:solidFill>
                <a:ea typeface="宋体" panose="02010600030101010101" pitchFamily="2" charset="-122"/>
              </a:rPr>
              <a:t>所提供的服务来确定他们应当得到的报酬总额以及报酬结构和报酬形式的一个过程。</a:t>
            </a:r>
            <a:endParaRPr lang="en-US" altLang="zh-CN" sz="2400" dirty="0">
              <a:solidFill>
                <a:srgbClr val="000000"/>
              </a:solidFill>
              <a:ea typeface="宋体" panose="02010600030101010101" pitchFamily="2" charset="-122"/>
            </a:endParaRPr>
          </a:p>
          <a:p>
            <a:pPr indent="304800" algn="just">
              <a:lnSpc>
                <a:spcPct val="150000"/>
              </a:lnSpc>
            </a:pPr>
            <a:r>
              <a:rPr lang="en-US" altLang="zh-CN" sz="2400" dirty="0">
                <a:latin typeface="宋体" panose="02010600030101010101" pitchFamily="2" charset="-122"/>
                <a:ea typeface="宋体" panose="02010600030101010101" pitchFamily="2" charset="-122"/>
              </a:rPr>
              <a:t>2</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薪酬管理目的</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a:t>
            </a:r>
            <a:r>
              <a:rPr lang="en-US" altLang="zh-CN" sz="2400" dirty="0">
                <a:solidFill>
                  <a:srgbClr val="000000"/>
                </a:solidFill>
                <a:latin typeface="Times New Roman" panose="02020603050405020304" pitchFamily="18" charset="0"/>
                <a:ea typeface="宋体" panose="02010600030101010101" pitchFamily="2" charset="-122"/>
              </a:rPr>
              <a:t>1</a:t>
            </a:r>
            <a:r>
              <a:rPr lang="zh-CN" altLang="zh-CN" sz="2400" dirty="0">
                <a:solidFill>
                  <a:srgbClr val="000000"/>
                </a:solidFill>
                <a:latin typeface="Times New Roman" panose="02020603050405020304" pitchFamily="18" charset="0"/>
                <a:ea typeface="宋体" panose="02010600030101010101" pitchFamily="2" charset="-122"/>
              </a:rPr>
              <a:t>）吸引和留住组织需要的优秀员工；</a:t>
            </a:r>
            <a:endParaRPr lang="zh-CN" altLang="zh-CN" sz="2400" dirty="0">
              <a:latin typeface="Times New Roman" panose="02020603050405020304" pitchFamily="18" charset="0"/>
              <a:ea typeface="宋体" panose="02010600030101010101" pitchFamily="2" charset="-122"/>
            </a:endParaRPr>
          </a:p>
          <a:p>
            <a:pPr indent="3048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a:t>
            </a:r>
            <a:r>
              <a:rPr lang="en-US" altLang="zh-CN" sz="2400" dirty="0">
                <a:solidFill>
                  <a:srgbClr val="000000"/>
                </a:solidFill>
                <a:latin typeface="Times New Roman" panose="02020603050405020304" pitchFamily="18" charset="0"/>
                <a:ea typeface="宋体" panose="02010600030101010101" pitchFamily="2" charset="-122"/>
              </a:rPr>
              <a:t>2</a:t>
            </a:r>
            <a:r>
              <a:rPr lang="zh-CN" altLang="zh-CN" sz="2400" dirty="0">
                <a:solidFill>
                  <a:srgbClr val="000000"/>
                </a:solidFill>
                <a:latin typeface="Times New Roman" panose="02020603050405020304" pitchFamily="18" charset="0"/>
                <a:ea typeface="宋体" panose="02010600030101010101" pitchFamily="2" charset="-122"/>
              </a:rPr>
              <a:t>）鼓励员工积极提高工作所需要的技能和能力；</a:t>
            </a:r>
            <a:endParaRPr lang="zh-CN" altLang="zh-CN" sz="2400" dirty="0">
              <a:latin typeface="Times New Roman" panose="02020603050405020304" pitchFamily="18" charset="0"/>
              <a:ea typeface="宋体" panose="02010600030101010101" pitchFamily="2" charset="-122"/>
            </a:endParaRPr>
          </a:p>
          <a:p>
            <a:pPr indent="304800">
              <a:lnSpc>
                <a:spcPct val="150000"/>
              </a:lnSpc>
            </a:pPr>
            <a:r>
              <a:rPr lang="en-US" altLang="zh-CN" sz="2400" dirty="0">
                <a:solidFill>
                  <a:srgbClr val="000000"/>
                </a:solidFill>
                <a:ea typeface="宋体" panose="02010600030101010101" pitchFamily="2" charset="-122"/>
              </a:rPr>
              <a:t>    </a:t>
            </a:r>
            <a:r>
              <a:rPr lang="zh-CN" altLang="zh-CN" sz="2400" dirty="0">
                <a:solidFill>
                  <a:srgbClr val="000000"/>
                </a:solidFill>
                <a:ea typeface="宋体" panose="02010600030101010101" pitchFamily="2" charset="-122"/>
              </a:rPr>
              <a:t>（</a:t>
            </a:r>
            <a:r>
              <a:rPr lang="en-US" altLang="zh-CN" sz="2400" dirty="0">
                <a:solidFill>
                  <a:srgbClr val="000000"/>
                </a:solidFill>
                <a:ea typeface="宋体" panose="02010600030101010101" pitchFamily="2" charset="-122"/>
              </a:rPr>
              <a:t>3</a:t>
            </a:r>
            <a:r>
              <a:rPr lang="zh-CN" altLang="zh-CN" sz="2400" dirty="0">
                <a:solidFill>
                  <a:srgbClr val="000000"/>
                </a:solidFill>
                <a:ea typeface="宋体" panose="02010600030101010101" pitchFamily="2" charset="-122"/>
              </a:rPr>
              <a:t>）鼓励员工高效率地工作。</a:t>
            </a:r>
            <a:endParaRPr lang="zh-CN" altLang="en-US" sz="2400" dirty="0">
              <a:ea typeface="宋体" panose="02010600030101010101" pitchFamily="2" charset="-122"/>
            </a:endParaRPr>
          </a:p>
        </p:txBody>
      </p:sp>
      <p:sp>
        <p:nvSpPr>
          <p:cNvPr id="12697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内容占位符 2"/>
          <p:cNvSpPr>
            <a:spLocks noGrp="1"/>
          </p:cNvSpPr>
          <p:nvPr>
            <p:ph idx="1"/>
          </p:nvPr>
        </p:nvSpPr>
        <p:spPr>
          <a:xfrm>
            <a:off x="386715" y="100965"/>
            <a:ext cx="11190605" cy="6148705"/>
          </a:xfrm>
        </p:spPr>
        <p:txBody>
          <a:bodyPr vert="horz" wrap="square" lIns="91440" tIns="45720" rIns="91440" bIns="45720" anchor="t" anchorCtr="0">
            <a:noAutofit/>
          </a:bodyPr>
          <a:lstStyle/>
          <a:p>
            <a:pPr>
              <a:lnSpc>
                <a:spcPct val="150000"/>
              </a:lnSpc>
            </a:pPr>
            <a:r>
              <a:rPr lang="en-US" altLang="zh-CN" sz="2000" dirty="0">
                <a:latin typeface="宋体" panose="02010600030101010101" pitchFamily="2" charset="-122"/>
                <a:ea typeface="宋体" panose="02010600030101010101" pitchFamily="2" charset="-122"/>
              </a:rPr>
              <a:t>  3</a:t>
            </a:r>
            <a:r>
              <a:rPr lang="zh-CN" altLang="en-US" sz="2000" dirty="0">
                <a:latin typeface="Times New Roman" panose="02020603050405020304" pitchFamily="18" charset="0"/>
                <a:ea typeface="宋体" panose="02010600030101010101" pitchFamily="2" charset="-122"/>
              </a:rPr>
              <a:t>）</a:t>
            </a:r>
            <a:r>
              <a:rPr lang="zh-CN" altLang="zh-CN" sz="2000" dirty="0">
                <a:latin typeface="Times New Roman" panose="02020603050405020304" pitchFamily="18" charset="0"/>
                <a:ea typeface="宋体" panose="02010600030101010101" pitchFamily="2" charset="-122"/>
              </a:rPr>
              <a:t>薪酬管理影响因素</a:t>
            </a:r>
            <a:endParaRPr lang="en-US" altLang="zh-CN" sz="2000" dirty="0">
              <a:latin typeface="Times New Roman" panose="02020603050405020304" pitchFamily="18" charset="0"/>
              <a:ea typeface="宋体" panose="02010600030101010101" pitchFamily="2" charset="-122"/>
            </a:endParaRPr>
          </a:p>
          <a:p>
            <a:pPr>
              <a:lnSpc>
                <a:spcPct val="150000"/>
              </a:lnSpc>
            </a:pPr>
            <a:r>
              <a:rPr lang="zh-CN" altLang="en-US" sz="2000" dirty="0">
                <a:latin typeface="Times New Roman" panose="02020603050405020304" pitchFamily="18" charset="0"/>
                <a:ea typeface="宋体" panose="02010600030101010101" pitchFamily="2" charset="-122"/>
              </a:rPr>
              <a:t>政府政策、发展战略、业绩、激励因素、同行竞争等。</a:t>
            </a:r>
            <a:endParaRPr lang="en-US" altLang="zh-CN" sz="2000" dirty="0">
              <a:latin typeface="Times New Roman" panose="02020603050405020304" pitchFamily="18" charset="0"/>
              <a:ea typeface="宋体" panose="02010600030101010101" pitchFamily="2" charset="-122"/>
            </a:endParaRPr>
          </a:p>
          <a:p>
            <a:pPr algn="just">
              <a:lnSpc>
                <a:spcPct val="150000"/>
              </a:lnSpc>
            </a:pPr>
            <a:r>
              <a:rPr lang="en-US" altLang="zh-CN" sz="2000" dirty="0">
                <a:latin typeface="宋体" panose="02010600030101010101" pitchFamily="2" charset="-122"/>
                <a:ea typeface="宋体" panose="02010600030101010101" pitchFamily="2" charset="-122"/>
              </a:rPr>
              <a:t>4</a:t>
            </a:r>
            <a:r>
              <a:rPr lang="zh-CN" altLang="en-US" sz="2000" dirty="0">
                <a:latin typeface="Times New Roman" panose="02020603050405020304" pitchFamily="18" charset="0"/>
                <a:ea typeface="宋体" panose="02010600030101010101" pitchFamily="2" charset="-122"/>
              </a:rPr>
              <a:t>）</a:t>
            </a:r>
            <a:r>
              <a:rPr lang="zh-CN" altLang="zh-CN" sz="2000" dirty="0">
                <a:latin typeface="Times New Roman" panose="02020603050405020304" pitchFamily="18" charset="0"/>
                <a:ea typeface="宋体" panose="02010600030101010101" pitchFamily="2" charset="-122"/>
              </a:rPr>
              <a:t>薪酬管理原则</a:t>
            </a:r>
            <a:endParaRPr lang="zh-CN" altLang="zh-CN" sz="2000" dirty="0">
              <a:latin typeface="Times New Roman" panose="02020603050405020304" pitchFamily="18" charset="0"/>
              <a:ea typeface="宋体" panose="02010600030101010101" pitchFamily="2" charset="-122"/>
            </a:endParaRPr>
          </a:p>
          <a:p>
            <a:pPr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a:t>
            </a:r>
            <a:r>
              <a:rPr lang="en-US" altLang="zh-CN" sz="2000" dirty="0">
                <a:solidFill>
                  <a:srgbClr val="000000"/>
                </a:solidFill>
                <a:latin typeface="Times New Roman" panose="02020603050405020304" pitchFamily="18" charset="0"/>
                <a:ea typeface="宋体" panose="02010600030101010101" pitchFamily="2" charset="-122"/>
              </a:rPr>
              <a:t>1</a:t>
            </a:r>
            <a:r>
              <a:rPr lang="zh-CN" altLang="zh-CN" sz="2000" dirty="0">
                <a:solidFill>
                  <a:srgbClr val="000000"/>
                </a:solidFill>
                <a:latin typeface="Times New Roman" panose="02020603050405020304" pitchFamily="18" charset="0"/>
                <a:ea typeface="宋体" panose="02010600030101010101" pitchFamily="2" charset="-122"/>
              </a:rPr>
              <a:t>）补偿性原则（基础性）。</a:t>
            </a:r>
            <a:endParaRPr lang="zh-CN" altLang="zh-CN" sz="2000" dirty="0">
              <a:latin typeface="Times New Roman" panose="02020603050405020304" pitchFamily="18" charset="0"/>
              <a:ea typeface="宋体" panose="02010600030101010101" pitchFamily="2" charset="-122"/>
            </a:endParaRPr>
          </a:p>
          <a:p>
            <a:pPr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a:t>
            </a:r>
            <a:r>
              <a:rPr lang="en-US" altLang="zh-CN" sz="2000" dirty="0">
                <a:solidFill>
                  <a:srgbClr val="000000"/>
                </a:solidFill>
                <a:latin typeface="Times New Roman" panose="02020603050405020304" pitchFamily="18" charset="0"/>
                <a:ea typeface="宋体" panose="02010600030101010101" pitchFamily="2" charset="-122"/>
              </a:rPr>
              <a:t>2</a:t>
            </a:r>
            <a:r>
              <a:rPr lang="zh-CN" altLang="zh-CN" sz="2000" dirty="0">
                <a:solidFill>
                  <a:srgbClr val="000000"/>
                </a:solidFill>
                <a:latin typeface="Times New Roman" panose="02020603050405020304" pitchFamily="18" charset="0"/>
                <a:ea typeface="宋体" panose="02010600030101010101" pitchFamily="2" charset="-122"/>
              </a:rPr>
              <a:t>）公平性原则。</a:t>
            </a:r>
            <a:endParaRPr lang="zh-CN" altLang="zh-CN" sz="2000" dirty="0">
              <a:latin typeface="Times New Roman" panose="02020603050405020304" pitchFamily="18" charset="0"/>
              <a:ea typeface="宋体" panose="02010600030101010101" pitchFamily="2" charset="-122"/>
            </a:endParaRPr>
          </a:p>
          <a:p>
            <a:pPr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a:t>
            </a:r>
            <a:r>
              <a:rPr lang="en-US" altLang="zh-CN" sz="2000" dirty="0">
                <a:solidFill>
                  <a:srgbClr val="000000"/>
                </a:solidFill>
                <a:latin typeface="Times New Roman" panose="02020603050405020304" pitchFamily="18" charset="0"/>
                <a:ea typeface="宋体" panose="02010600030101010101" pitchFamily="2" charset="-122"/>
              </a:rPr>
              <a:t>3</a:t>
            </a:r>
            <a:r>
              <a:rPr lang="zh-CN" altLang="zh-CN" sz="2000" dirty="0">
                <a:solidFill>
                  <a:srgbClr val="000000"/>
                </a:solidFill>
                <a:latin typeface="Times New Roman" panose="02020603050405020304" pitchFamily="18" charset="0"/>
                <a:ea typeface="宋体" panose="02010600030101010101" pitchFamily="2" charset="-122"/>
              </a:rPr>
              <a:t>）透明性原则。</a:t>
            </a:r>
            <a:endParaRPr lang="zh-CN" altLang="zh-CN" sz="2000" dirty="0">
              <a:latin typeface="Times New Roman" panose="02020603050405020304" pitchFamily="18" charset="0"/>
              <a:ea typeface="宋体" panose="02010600030101010101" pitchFamily="2" charset="-122"/>
            </a:endParaRPr>
          </a:p>
          <a:p>
            <a:pPr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a:t>
            </a:r>
            <a:r>
              <a:rPr lang="en-US" altLang="zh-CN" sz="2000" dirty="0">
                <a:solidFill>
                  <a:srgbClr val="000000"/>
                </a:solidFill>
                <a:latin typeface="Times New Roman" panose="02020603050405020304" pitchFamily="18" charset="0"/>
                <a:ea typeface="宋体" panose="02010600030101010101" pitchFamily="2" charset="-122"/>
              </a:rPr>
              <a:t>4</a:t>
            </a:r>
            <a:r>
              <a:rPr lang="zh-CN" altLang="zh-CN" sz="2000" dirty="0">
                <a:solidFill>
                  <a:srgbClr val="000000"/>
                </a:solidFill>
                <a:latin typeface="Times New Roman" panose="02020603050405020304" pitchFamily="18" charset="0"/>
                <a:ea typeface="宋体" panose="02010600030101010101" pitchFamily="2" charset="-122"/>
              </a:rPr>
              <a:t>）激励性原则。</a:t>
            </a:r>
            <a:endParaRPr lang="zh-CN" altLang="zh-CN" sz="2000" dirty="0">
              <a:latin typeface="Times New Roman" panose="02020603050405020304" pitchFamily="18" charset="0"/>
              <a:ea typeface="宋体" panose="02010600030101010101" pitchFamily="2" charset="-122"/>
            </a:endParaRPr>
          </a:p>
          <a:p>
            <a:pPr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a:t>
            </a:r>
            <a:r>
              <a:rPr lang="en-US" altLang="zh-CN" sz="2000" dirty="0">
                <a:solidFill>
                  <a:srgbClr val="000000"/>
                </a:solidFill>
                <a:latin typeface="Times New Roman" panose="02020603050405020304" pitchFamily="18" charset="0"/>
                <a:ea typeface="宋体" panose="02010600030101010101" pitchFamily="2" charset="-122"/>
              </a:rPr>
              <a:t>5</a:t>
            </a:r>
            <a:r>
              <a:rPr lang="zh-CN" altLang="zh-CN" sz="2000" dirty="0">
                <a:solidFill>
                  <a:srgbClr val="000000"/>
                </a:solidFill>
                <a:latin typeface="Times New Roman" panose="02020603050405020304" pitchFamily="18" charset="0"/>
                <a:ea typeface="宋体" panose="02010600030101010101" pitchFamily="2" charset="-122"/>
              </a:rPr>
              <a:t>）竞争性原则。</a:t>
            </a:r>
            <a:endParaRPr lang="zh-CN" altLang="zh-CN" sz="2000" dirty="0">
              <a:latin typeface="Times New Roman" panose="02020603050405020304" pitchFamily="18" charset="0"/>
              <a:ea typeface="宋体" panose="02010600030101010101" pitchFamily="2" charset="-122"/>
            </a:endParaRPr>
          </a:p>
          <a:p>
            <a:pPr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a:t>
            </a:r>
            <a:r>
              <a:rPr lang="en-US" altLang="zh-CN" sz="2000" dirty="0">
                <a:solidFill>
                  <a:srgbClr val="000000"/>
                </a:solidFill>
                <a:latin typeface="Times New Roman" panose="02020603050405020304" pitchFamily="18" charset="0"/>
                <a:ea typeface="宋体" panose="02010600030101010101" pitchFamily="2" charset="-122"/>
              </a:rPr>
              <a:t>6</a:t>
            </a:r>
            <a:r>
              <a:rPr lang="zh-CN" altLang="zh-CN" sz="2000" dirty="0">
                <a:solidFill>
                  <a:srgbClr val="000000"/>
                </a:solidFill>
                <a:latin typeface="Times New Roman" panose="02020603050405020304" pitchFamily="18" charset="0"/>
                <a:ea typeface="宋体" panose="02010600030101010101" pitchFamily="2" charset="-122"/>
              </a:rPr>
              <a:t>）经济性原则。</a:t>
            </a:r>
            <a:endParaRPr lang="zh-CN" altLang="zh-CN" sz="2000" dirty="0">
              <a:latin typeface="Times New Roman" panose="02020603050405020304" pitchFamily="18" charset="0"/>
              <a:ea typeface="宋体" panose="02010600030101010101" pitchFamily="2" charset="-122"/>
            </a:endParaRPr>
          </a:p>
          <a:p>
            <a:pPr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a:t>
            </a:r>
            <a:r>
              <a:rPr lang="en-US" altLang="zh-CN" sz="2000" dirty="0">
                <a:solidFill>
                  <a:srgbClr val="000000"/>
                </a:solidFill>
                <a:latin typeface="Times New Roman" panose="02020603050405020304" pitchFamily="18" charset="0"/>
                <a:ea typeface="宋体" panose="02010600030101010101" pitchFamily="2" charset="-122"/>
              </a:rPr>
              <a:t>7</a:t>
            </a:r>
            <a:r>
              <a:rPr lang="zh-CN" altLang="zh-CN" sz="2000" dirty="0">
                <a:solidFill>
                  <a:srgbClr val="000000"/>
                </a:solidFill>
                <a:latin typeface="Times New Roman" panose="02020603050405020304" pitchFamily="18" charset="0"/>
                <a:ea typeface="宋体" panose="02010600030101010101" pitchFamily="2" charset="-122"/>
              </a:rPr>
              <a:t>）合法性原则。</a:t>
            </a:r>
            <a:endParaRPr lang="zh-CN" altLang="zh-CN" sz="2000" dirty="0">
              <a:latin typeface="Times New Roman" panose="02020603050405020304" pitchFamily="18" charset="0"/>
              <a:ea typeface="宋体" panose="02010600030101010101" pitchFamily="2" charset="-122"/>
            </a:endParaRPr>
          </a:p>
          <a:p>
            <a:pPr algn="just">
              <a:lnSpc>
                <a:spcPct val="150000"/>
              </a:lnSpc>
            </a:pPr>
            <a:r>
              <a:rPr lang="zh-CN" altLang="zh-CN" sz="2000" dirty="0">
                <a:solidFill>
                  <a:srgbClr val="000000"/>
                </a:solidFill>
                <a:latin typeface="Times New Roman" panose="02020603050405020304" pitchFamily="18" charset="0"/>
                <a:ea typeface="宋体" panose="02010600030101010101" pitchFamily="2" charset="-122"/>
              </a:rPr>
              <a:t>（</a:t>
            </a:r>
            <a:r>
              <a:rPr lang="en-US" altLang="zh-CN" sz="2000" dirty="0">
                <a:solidFill>
                  <a:srgbClr val="000000"/>
                </a:solidFill>
                <a:latin typeface="Times New Roman" panose="02020603050405020304" pitchFamily="18" charset="0"/>
                <a:ea typeface="宋体" panose="02010600030101010101" pitchFamily="2" charset="-122"/>
              </a:rPr>
              <a:t>8</a:t>
            </a:r>
            <a:r>
              <a:rPr lang="zh-CN" altLang="zh-CN" sz="2000" dirty="0">
                <a:solidFill>
                  <a:srgbClr val="000000"/>
                </a:solidFill>
                <a:latin typeface="Times New Roman" panose="02020603050405020304" pitchFamily="18" charset="0"/>
                <a:ea typeface="宋体" panose="02010600030101010101" pitchFamily="2" charset="-122"/>
              </a:rPr>
              <a:t>）方便性原则。</a:t>
            </a:r>
            <a:endParaRPr lang="zh-CN" altLang="zh-CN" sz="2000" dirty="0">
              <a:latin typeface="Times New Roman" panose="02020603050405020304" pitchFamily="18" charset="0"/>
              <a:ea typeface="宋体" panose="02010600030101010101" pitchFamily="2" charset="-122"/>
            </a:endParaRPr>
          </a:p>
          <a:p>
            <a:endParaRPr lang="zh-CN" altLang="zh-CN" sz="2000" dirty="0">
              <a:latin typeface="Times New Roman" panose="02020603050405020304" pitchFamily="18" charset="0"/>
              <a:ea typeface="宋体" panose="02010600030101010101" pitchFamily="2" charset="-122"/>
            </a:endParaRPr>
          </a:p>
        </p:txBody>
      </p:sp>
      <p:sp>
        <p:nvSpPr>
          <p:cNvPr id="12800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内容占位符 2"/>
          <p:cNvSpPr>
            <a:spLocks noGrp="1"/>
          </p:cNvSpPr>
          <p:nvPr>
            <p:ph idx="1"/>
          </p:nvPr>
        </p:nvSpPr>
        <p:spPr>
          <a:xfrm>
            <a:off x="338455" y="311150"/>
            <a:ext cx="11238865" cy="5938520"/>
          </a:xfrm>
        </p:spPr>
        <p:txBody>
          <a:bodyPr vert="horz" wrap="square" lIns="91440" tIns="45720" rIns="91440" bIns="45720" anchor="t" anchorCtr="0">
            <a:noAutofit/>
          </a:bodyPr>
          <a:lstStyle/>
          <a:p>
            <a:pPr indent="304800" algn="just">
              <a:lnSpc>
                <a:spcPct val="150000"/>
              </a:lnSpc>
            </a:pPr>
            <a:r>
              <a:rPr lang="en-US" altLang="zh-CN" sz="1900" dirty="0">
                <a:latin typeface="宋体" panose="02010600030101010101" pitchFamily="2" charset="-122"/>
                <a:ea typeface="宋体" panose="02010600030101010101" pitchFamily="2" charset="-122"/>
              </a:rPr>
              <a:t>5</a:t>
            </a:r>
            <a:r>
              <a:rPr lang="zh-CN" altLang="en-US" sz="1900" dirty="0">
                <a:latin typeface="Times New Roman" panose="02020603050405020304" pitchFamily="18" charset="0"/>
                <a:ea typeface="宋体" panose="02010600030101010101" pitchFamily="2" charset="-122"/>
              </a:rPr>
              <a:t>）</a:t>
            </a:r>
            <a:r>
              <a:rPr lang="zh-CN" altLang="zh-CN" sz="1900" dirty="0">
                <a:latin typeface="Times New Roman" panose="02020603050405020304" pitchFamily="18" charset="0"/>
                <a:ea typeface="宋体" panose="02010600030101010101" pitchFamily="2" charset="-122"/>
              </a:rPr>
              <a:t>薪酬制定依据</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1</a:t>
            </a:r>
            <a:r>
              <a:rPr lang="zh-CN" altLang="zh-CN" sz="1900" dirty="0">
                <a:solidFill>
                  <a:srgbClr val="000000"/>
                </a:solidFill>
                <a:latin typeface="Times New Roman" panose="02020603050405020304" pitchFamily="18" charset="0"/>
                <a:ea typeface="宋体" panose="02010600030101010101" pitchFamily="2" charset="-122"/>
              </a:rPr>
              <a:t>）依据公司的历史、现状和未来战略发展定位的需要；</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2</a:t>
            </a:r>
            <a:r>
              <a:rPr lang="zh-CN" altLang="zh-CN" sz="1900" dirty="0">
                <a:solidFill>
                  <a:srgbClr val="000000"/>
                </a:solidFill>
                <a:latin typeface="Times New Roman" panose="02020603050405020304" pitchFamily="18" charset="0"/>
                <a:ea typeface="宋体" panose="02010600030101010101" pitchFamily="2" charset="-122"/>
              </a:rPr>
              <a:t>）依据同行业、同地区、同等</a:t>
            </a:r>
            <a:r>
              <a:rPr lang="en-US" altLang="zh-CN" sz="1900" dirty="0">
                <a:solidFill>
                  <a:srgbClr val="000000"/>
                </a:solidFill>
                <a:latin typeface="宋体" panose="02010600030101010101" pitchFamily="2" charset="-122"/>
                <a:ea typeface="宋体" panose="02010600030101010101" pitchFamily="2" charset="-122"/>
                <a:hlinkClick r:id="rId1"/>
              </a:rPr>
              <a:t>职位</a:t>
            </a:r>
            <a:r>
              <a:rPr lang="zh-CN" altLang="zh-CN" sz="1900" dirty="0">
                <a:solidFill>
                  <a:srgbClr val="000000"/>
                </a:solidFill>
                <a:latin typeface="Times New Roman" panose="02020603050405020304" pitchFamily="18" charset="0"/>
                <a:ea typeface="宋体" panose="02010600030101010101" pitchFamily="2" charset="-122"/>
              </a:rPr>
              <a:t>的</a:t>
            </a:r>
            <a:r>
              <a:rPr lang="en-US" altLang="zh-CN" sz="1900" dirty="0">
                <a:solidFill>
                  <a:srgbClr val="000000"/>
                </a:solidFill>
                <a:latin typeface="宋体" panose="02010600030101010101" pitchFamily="2" charset="-122"/>
                <a:ea typeface="宋体" panose="02010600030101010101" pitchFamily="2" charset="-122"/>
                <a:hlinkClick r:id="rId2"/>
              </a:rPr>
              <a:t>薪酬福利</a:t>
            </a:r>
            <a:r>
              <a:rPr lang="zh-CN" altLang="zh-CN" sz="1900" dirty="0">
                <a:solidFill>
                  <a:srgbClr val="000000"/>
                </a:solidFill>
                <a:latin typeface="Times New Roman" panose="02020603050405020304" pitchFamily="18" charset="0"/>
                <a:ea typeface="宋体" panose="02010600030101010101" pitchFamily="2" charset="-122"/>
              </a:rPr>
              <a:t>水平；</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3</a:t>
            </a:r>
            <a:r>
              <a:rPr lang="zh-CN" altLang="zh-CN" sz="1900" dirty="0">
                <a:solidFill>
                  <a:srgbClr val="000000"/>
                </a:solidFill>
                <a:latin typeface="Times New Roman" panose="02020603050405020304" pitchFamily="18" charset="0"/>
                <a:ea typeface="宋体" panose="02010600030101010101" pitchFamily="2" charset="-122"/>
              </a:rPr>
              <a:t>）依据工作绩效考核结果</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4</a:t>
            </a:r>
            <a:r>
              <a:rPr lang="zh-CN" altLang="zh-CN" sz="1900" dirty="0">
                <a:solidFill>
                  <a:srgbClr val="000000"/>
                </a:solidFill>
                <a:latin typeface="Times New Roman" panose="02020603050405020304" pitchFamily="18" charset="0"/>
                <a:ea typeface="宋体" panose="02010600030101010101" pitchFamily="2" charset="-122"/>
              </a:rPr>
              <a:t>）组织的财务状况</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5</a:t>
            </a:r>
            <a:r>
              <a:rPr lang="zh-CN" altLang="zh-CN" sz="1900" dirty="0">
                <a:solidFill>
                  <a:srgbClr val="000000"/>
                </a:solidFill>
                <a:latin typeface="Times New Roman" panose="02020603050405020304" pitchFamily="18" charset="0"/>
                <a:ea typeface="宋体" panose="02010600030101010101" pitchFamily="2" charset="-122"/>
              </a:rPr>
              <a:t>）依据员工付出劳动量的大小</a:t>
            </a:r>
            <a:r>
              <a:rPr lang="en-US" altLang="zh-CN" sz="1900" dirty="0">
                <a:solidFill>
                  <a:srgbClr val="000000"/>
                </a:solidFill>
                <a:latin typeface="Times New Roman" panose="02020603050405020304" pitchFamily="18" charset="0"/>
                <a:ea typeface="宋体" panose="02010600030101010101" pitchFamily="2" charset="-122"/>
              </a:rPr>
              <a:t>;</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6</a:t>
            </a:r>
            <a:r>
              <a:rPr lang="zh-CN" altLang="zh-CN" sz="1900" dirty="0">
                <a:solidFill>
                  <a:srgbClr val="000000"/>
                </a:solidFill>
                <a:latin typeface="Times New Roman" panose="02020603050405020304" pitchFamily="18" charset="0"/>
                <a:ea typeface="宋体" panose="02010600030101010101" pitchFamily="2" charset="-122"/>
              </a:rPr>
              <a:t>）依据职务的高低和重要性</a:t>
            </a:r>
            <a:r>
              <a:rPr lang="en-US" altLang="zh-CN" sz="1900" dirty="0">
                <a:solidFill>
                  <a:srgbClr val="000000"/>
                </a:solidFill>
                <a:latin typeface="Times New Roman" panose="02020603050405020304" pitchFamily="18" charset="0"/>
                <a:ea typeface="宋体" panose="02010600030101010101" pitchFamily="2" charset="-122"/>
              </a:rPr>
              <a:t>;</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7</a:t>
            </a:r>
            <a:r>
              <a:rPr lang="zh-CN" altLang="zh-CN" sz="1900" dirty="0">
                <a:solidFill>
                  <a:srgbClr val="000000"/>
                </a:solidFill>
                <a:latin typeface="Times New Roman" panose="02020603050405020304" pitchFamily="18" charset="0"/>
                <a:ea typeface="宋体" panose="02010600030101010101" pitchFamily="2" charset="-122"/>
              </a:rPr>
              <a:t>）依据技术与训练水平的高低</a:t>
            </a:r>
            <a:r>
              <a:rPr lang="en-US" altLang="zh-CN" sz="1900" dirty="0">
                <a:solidFill>
                  <a:srgbClr val="000000"/>
                </a:solidFill>
                <a:latin typeface="Times New Roman" panose="02020603050405020304" pitchFamily="18" charset="0"/>
                <a:ea typeface="宋体" panose="02010600030101010101" pitchFamily="2" charset="-122"/>
              </a:rPr>
              <a:t>;</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8</a:t>
            </a:r>
            <a:r>
              <a:rPr lang="zh-CN" altLang="zh-CN" sz="1900" dirty="0">
                <a:solidFill>
                  <a:srgbClr val="000000"/>
                </a:solidFill>
                <a:latin typeface="Times New Roman" panose="02020603050405020304" pitchFamily="18" charset="0"/>
                <a:ea typeface="宋体" panose="02010600030101010101" pitchFamily="2" charset="-122"/>
              </a:rPr>
              <a:t>）依据工作的复杂程度</a:t>
            </a:r>
            <a:r>
              <a:rPr lang="en-US" altLang="zh-CN" sz="1900" dirty="0">
                <a:solidFill>
                  <a:srgbClr val="000000"/>
                </a:solidFill>
                <a:latin typeface="Times New Roman" panose="02020603050405020304" pitchFamily="18" charset="0"/>
                <a:ea typeface="宋体" panose="02010600030101010101" pitchFamily="2" charset="-122"/>
              </a:rPr>
              <a:t>;</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9</a:t>
            </a:r>
            <a:r>
              <a:rPr lang="zh-CN" altLang="zh-CN" sz="1900" dirty="0">
                <a:solidFill>
                  <a:srgbClr val="000000"/>
                </a:solidFill>
                <a:latin typeface="Times New Roman" panose="02020603050405020304" pitchFamily="18" charset="0"/>
                <a:ea typeface="宋体" panose="02010600030101010101" pitchFamily="2" charset="-122"/>
              </a:rPr>
              <a:t>）依据年龄与</a:t>
            </a:r>
            <a:r>
              <a:rPr lang="en-US" altLang="zh-CN" sz="1900" dirty="0">
                <a:solidFill>
                  <a:srgbClr val="000000"/>
                </a:solidFill>
                <a:latin typeface="宋体" panose="02010600030101010101" pitchFamily="2" charset="-122"/>
                <a:ea typeface="宋体" panose="02010600030101010101" pitchFamily="2" charset="-122"/>
                <a:hlinkClick r:id="rId3"/>
              </a:rPr>
              <a:t>工龄</a:t>
            </a:r>
            <a:r>
              <a:rPr lang="en-US" altLang="zh-CN" sz="1900" dirty="0">
                <a:solidFill>
                  <a:srgbClr val="000000"/>
                </a:solidFill>
                <a:latin typeface="宋体" panose="02010600030101010101" pitchFamily="2" charset="-122"/>
                <a:ea typeface="宋体" panose="02010600030101010101" pitchFamily="2" charset="-122"/>
              </a:rPr>
              <a:t>;</a:t>
            </a:r>
            <a:endParaRPr lang="zh-CN" altLang="zh-CN" sz="1900" dirty="0">
              <a:latin typeface="Times New Roman" panose="02020603050405020304" pitchFamily="18" charset="0"/>
              <a:ea typeface="宋体" panose="02010600030101010101" pitchFamily="2" charset="-122"/>
            </a:endParaRPr>
          </a:p>
          <a:p>
            <a:pPr indent="304800" algn="just">
              <a:lnSpc>
                <a:spcPct val="150000"/>
              </a:lnSpc>
            </a:pPr>
            <a:r>
              <a:rPr lang="zh-CN" altLang="zh-CN" sz="1900" dirty="0">
                <a:solidFill>
                  <a:srgbClr val="000000"/>
                </a:solidFill>
                <a:latin typeface="Times New Roman" panose="02020603050405020304" pitchFamily="18" charset="0"/>
                <a:ea typeface="宋体" panose="02010600030101010101" pitchFamily="2" charset="-122"/>
              </a:rPr>
              <a:t>（</a:t>
            </a:r>
            <a:r>
              <a:rPr lang="en-US" altLang="zh-CN" sz="1900" dirty="0">
                <a:solidFill>
                  <a:srgbClr val="000000"/>
                </a:solidFill>
                <a:latin typeface="Times New Roman" panose="02020603050405020304" pitchFamily="18" charset="0"/>
                <a:ea typeface="宋体" panose="02010600030101010101" pitchFamily="2" charset="-122"/>
              </a:rPr>
              <a:t>10</a:t>
            </a:r>
            <a:r>
              <a:rPr lang="zh-CN" altLang="zh-CN" sz="1900" dirty="0">
                <a:solidFill>
                  <a:srgbClr val="000000"/>
                </a:solidFill>
                <a:latin typeface="Times New Roman" panose="02020603050405020304" pitchFamily="18" charset="0"/>
                <a:ea typeface="宋体" panose="02010600030101010101" pitchFamily="2" charset="-122"/>
              </a:rPr>
              <a:t>）依据劳动力和人才市场的供求状况</a:t>
            </a:r>
            <a:r>
              <a:rPr lang="zh-CN" altLang="en-US" sz="1900" dirty="0">
                <a:solidFill>
                  <a:srgbClr val="000000"/>
                </a:solidFill>
                <a:latin typeface="Times New Roman" panose="02020603050405020304" pitchFamily="18" charset="0"/>
                <a:ea typeface="宋体" panose="02010600030101010101" pitchFamily="2" charset="-122"/>
              </a:rPr>
              <a:t>。</a:t>
            </a:r>
            <a:endParaRPr lang="zh-CN" altLang="zh-CN" sz="1900" dirty="0">
              <a:latin typeface="Times New Roman" panose="02020603050405020304" pitchFamily="18" charset="0"/>
              <a:ea typeface="宋体" panose="02010600030101010101" pitchFamily="2" charset="-122"/>
            </a:endParaRPr>
          </a:p>
          <a:p>
            <a:pPr indent="304800"/>
            <a:endParaRPr lang="zh-CN" altLang="zh-CN" sz="1700" dirty="0">
              <a:latin typeface="Times New Roman" panose="02020603050405020304" pitchFamily="18" charset="0"/>
              <a:ea typeface="宋体" panose="02010600030101010101" pitchFamily="2" charset="-122"/>
            </a:endParaRPr>
          </a:p>
        </p:txBody>
      </p:sp>
      <p:sp>
        <p:nvSpPr>
          <p:cNvPr id="12902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graphicFrame>
        <p:nvGraphicFramePr>
          <p:cNvPr id="11" name="表格 10"/>
          <p:cNvGraphicFramePr>
            <a:graphicFrameLocks noGrp="1"/>
          </p:cNvGraphicFramePr>
          <p:nvPr>
            <p:custDataLst>
              <p:tags r:id="rId1"/>
            </p:custDataLst>
          </p:nvPr>
        </p:nvGraphicFramePr>
        <p:xfrm>
          <a:off x="838835" y="368300"/>
          <a:ext cx="9494520" cy="3552825"/>
        </p:xfrm>
        <a:graphic>
          <a:graphicData uri="http://schemas.openxmlformats.org/drawingml/2006/table">
            <a:tbl>
              <a:tblPr/>
              <a:tblGrid>
                <a:gridCol w="3164840"/>
                <a:gridCol w="609600"/>
                <a:gridCol w="5720080"/>
              </a:tblGrid>
              <a:tr h="710565">
                <a:tc rowSpan="9">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直接经济报酬</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rowSpan="3">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工资</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基本工资：职能等级薪资、学历薪资、技能薪资、</a:t>
                      </a:r>
                      <a:r>
                        <a:rPr kumimoji="0" lang="zh-CN" altLang="en-US" sz="1400" b="0" i="0" u="none" strike="noStrike" cap="none" normalizeH="0" baseline="0">
                          <a:ln>
                            <a:noFill/>
                          </a:ln>
                          <a:solidFill>
                            <a:srgbClr val="14179C"/>
                          </a:solidFill>
                          <a:effectLst/>
                          <a:latin typeface="Verdana" panose="020B0604030504040204" pitchFamily="34" charset="0"/>
                          <a:ea typeface="宋体" panose="02010600030101010101" pitchFamily="2" charset="-122"/>
                          <a:hlinkClick r:id="rId2"/>
                        </a:rPr>
                        <a:t>工龄工资</a:t>
                      </a: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、特聘薪资</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5600">
                <a:tc vMerge="1">
                  <a:tcPr/>
                </a:tc>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绩效工资：效益工资</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4965">
                <a:tc vMerge="1">
                  <a:tcPr/>
                </a:tc>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激励工资：股权激励、销售激励、</a:t>
                      </a:r>
                      <a:r>
                        <a:rPr kumimoji="0" lang="zh-CN" altLang="en-US" sz="1400" b="0" i="0" u="none" strike="noStrike" cap="none" normalizeH="0" baseline="0">
                          <a:ln>
                            <a:noFill/>
                          </a:ln>
                          <a:solidFill>
                            <a:srgbClr val="14179C"/>
                          </a:solidFill>
                          <a:effectLst/>
                          <a:latin typeface="Verdana" panose="020B0604030504040204" pitchFamily="34" charset="0"/>
                          <a:ea typeface="宋体" panose="02010600030101010101" pitchFamily="2" charset="-122"/>
                          <a:hlinkClick r:id="rId3"/>
                        </a:rPr>
                        <a:t>业务提成</a:t>
                      </a: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5600">
                <a:tc vMerge="1">
                  <a:tcPr/>
                </a:tc>
                <a:tc rowSpan="6">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奖金</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绩效奖</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4965">
                <a:tc vMerge="1">
                  <a:tcPr/>
                </a:tc>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贡献奖</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4965">
                <a:tc vMerge="1">
                  <a:tcPr/>
                </a:tc>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职务奖</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5600">
                <a:tc vMerge="1">
                  <a:tcPr/>
                </a:tc>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建议奖</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5600">
                <a:tc vMerge="1">
                  <a:tcPr/>
                </a:tc>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红利、佣金</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4965">
                <a:tc vMerge="1">
                  <a:tcPr/>
                </a:tc>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节约奖</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7425" marR="674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bl>
          </a:graphicData>
        </a:graphic>
      </p:graphicFrame>
      <p:graphicFrame>
        <p:nvGraphicFramePr>
          <p:cNvPr id="12" name="表格 11"/>
          <p:cNvGraphicFramePr>
            <a:graphicFrameLocks noGrp="1"/>
          </p:cNvGraphicFramePr>
          <p:nvPr>
            <p:custDataLst>
              <p:tags r:id="rId4"/>
            </p:custDataLst>
          </p:nvPr>
        </p:nvGraphicFramePr>
        <p:xfrm>
          <a:off x="839470" y="3799205"/>
          <a:ext cx="9493885" cy="1422400"/>
        </p:xfrm>
        <a:graphic>
          <a:graphicData uri="http://schemas.openxmlformats.org/drawingml/2006/table">
            <a:tbl>
              <a:tblPr/>
              <a:tblGrid>
                <a:gridCol w="3829050"/>
                <a:gridCol w="5664835"/>
              </a:tblGrid>
              <a:tr h="355600">
                <a:tc rowSpan="4">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间接经济报酬</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公共福利：五险一金</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5600">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个人福利：食宿、交通、生日、工会福利</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5600">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有偿假期：培训、法定假、年假、事假、病假、婚假、生育假</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55600">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生活福利：子女教育、员工优惠、公司活动</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bl>
          </a:graphicData>
        </a:graphic>
      </p:graphicFrame>
      <p:graphicFrame>
        <p:nvGraphicFramePr>
          <p:cNvPr id="13" name="表格 12"/>
          <p:cNvGraphicFramePr>
            <a:graphicFrameLocks noGrp="1"/>
          </p:cNvGraphicFramePr>
          <p:nvPr>
            <p:custDataLst>
              <p:tags r:id="rId5"/>
            </p:custDataLst>
          </p:nvPr>
        </p:nvGraphicFramePr>
        <p:xfrm>
          <a:off x="838835" y="5323205"/>
          <a:ext cx="9493885" cy="1221740"/>
        </p:xfrm>
        <a:graphic>
          <a:graphicData uri="http://schemas.openxmlformats.org/drawingml/2006/table">
            <a:tbl>
              <a:tblPr/>
              <a:tblGrid>
                <a:gridCol w="1663065"/>
                <a:gridCol w="3914775"/>
                <a:gridCol w="3916045"/>
              </a:tblGrid>
              <a:tr h="698500">
                <a:tc rowSpan="2">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非经济性报酬</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职业性激励</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职业发展、职业安全、自我实现、职业荣誉</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523240">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社会性激励</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rPr>
                        <a:t>社会地位、社会交往、社会尊重、社会情感</a:t>
                      </a:r>
                      <a:endParaRPr kumimoji="0" lang="zh-CN" altLang="zh-CN" sz="14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bl>
          </a:graphicData>
        </a:graphic>
      </p:graphicFrame>
      <p:sp>
        <p:nvSpPr>
          <p:cNvPr id="130105" name="文本框 13"/>
          <p:cNvSpPr txBox="1"/>
          <p:nvPr/>
        </p:nvSpPr>
        <p:spPr>
          <a:xfrm>
            <a:off x="1800225" y="-317"/>
            <a:ext cx="244792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spcBef>
                <a:spcPct val="0"/>
              </a:spcBef>
              <a:buClrTx/>
              <a:buFontTx/>
              <a:buNone/>
            </a:pPr>
            <a:r>
              <a:rPr lang="en-US" altLang="zh-CN" sz="1800" b="0" dirty="0">
                <a:latin typeface="Arial" panose="020B0604020202020204" pitchFamily="34" charset="0"/>
                <a:ea typeface="宋体" panose="02010600030101010101" pitchFamily="2" charset="-122"/>
              </a:rPr>
              <a:t>6</a:t>
            </a:r>
            <a:r>
              <a:rPr lang="zh-CN" altLang="en-US" sz="1800" b="0" dirty="0">
                <a:latin typeface="Arial" panose="020B0604020202020204" pitchFamily="34" charset="0"/>
                <a:ea typeface="宋体" panose="02010600030101010101" pitchFamily="2" charset="-122"/>
              </a:rPr>
              <a:t>）薪酬体系</a:t>
            </a:r>
            <a:endParaRPr lang="zh-CN" altLang="en-US" sz="1800" b="0" dirty="0">
              <a:latin typeface="Arial" panose="020B0604020202020204" pitchFamily="34"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内容占位符 2"/>
          <p:cNvSpPr>
            <a:spLocks noGrp="1"/>
          </p:cNvSpPr>
          <p:nvPr>
            <p:ph idx="1"/>
          </p:nvPr>
        </p:nvSpPr>
        <p:spPr>
          <a:xfrm>
            <a:off x="330835" y="415290"/>
            <a:ext cx="11289665" cy="6112510"/>
          </a:xfrm>
        </p:spPr>
        <p:txBody>
          <a:bodyPr vert="horz" wrap="square" lIns="91440" tIns="45720" rIns="91440" bIns="45720" anchor="t" anchorCtr="0">
            <a:normAutofit lnSpcReduction="10000"/>
          </a:bodyPr>
          <a:lstStyle/>
          <a:p>
            <a:pPr>
              <a:lnSpc>
                <a:spcPct val="150000"/>
              </a:lnSpc>
            </a:pPr>
            <a:r>
              <a:rPr lang="zh-CN" altLang="zh-CN" sz="2400" dirty="0">
                <a:latin typeface="宋体" panose="02010600030101010101" pitchFamily="2" charset="-122"/>
                <a:ea typeface="宋体" panose="02010600030101010101" pitchFamily="2" charset="-122"/>
              </a:rPr>
              <a:t>三、人员激励</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（一）激励的概念</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何谓激励</a:t>
            </a:r>
            <a:r>
              <a:rPr lang="en-US" altLang="zh-CN" sz="2400" dirty="0">
                <a:latin typeface="宋体" panose="02010600030101010101" pitchFamily="2" charset="-122"/>
                <a:ea typeface="宋体" panose="02010600030101010101" pitchFamily="2" charset="-122"/>
              </a:rPr>
              <a:t>(motivation)</a:t>
            </a:r>
            <a:r>
              <a:rPr lang="zh-CN" altLang="zh-CN" sz="2400" dirty="0">
                <a:latin typeface="宋体" panose="02010600030101010101" pitchFamily="2" charset="-122"/>
                <a:ea typeface="宋体" panose="02010600030101010101" pitchFamily="2" charset="-122"/>
              </a:rPr>
              <a:t>？心理学的观点：激发人的动机、诱导人的行为，使其发挥内在潜力，为实现所追求的目标而努力的过程。而动机是指引起人的行为，维持该行为，并使该行为导向某一目标的心理过程。</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管理学的观点：激励就是管理者运用各种管理手段，刺激被管理者的需要，激发其动机，引导并促进被管理者产生有利于管理目标行为的过程。采用奖励、表扬、鼓励等方式的激励称之为正激励，采用批评、处罚等方式的激励称之为负激励。</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简言之，管理上的激励就是如何激发劳动者工作积极性的手段。</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13107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内容占位符 2"/>
          <p:cNvSpPr>
            <a:spLocks noGrp="1"/>
          </p:cNvSpPr>
          <p:nvPr>
            <p:ph idx="1"/>
          </p:nvPr>
        </p:nvSpPr>
        <p:spPr>
          <a:xfrm>
            <a:off x="481965" y="569595"/>
            <a:ext cx="11095355" cy="5680075"/>
          </a:xfrm>
        </p:spPr>
        <p:txBody>
          <a:bodyPr vert="horz" wrap="square" lIns="91440" tIns="45720" rIns="91440" bIns="45720" anchor="t" anchorCtr="0"/>
          <a:lstStyle/>
          <a:p>
            <a:pPr indent="304800" algn="just">
              <a:lnSpc>
                <a:spcPct val="150000"/>
              </a:lnSpc>
            </a:pPr>
            <a:r>
              <a:rPr lang="zh-CN" altLang="zh-CN" sz="1800" dirty="0">
                <a:latin typeface="Times New Roman" panose="02020603050405020304" pitchFamily="18" charset="0"/>
                <a:ea typeface="宋体" panose="02010600030101010101" pitchFamily="2" charset="-122"/>
              </a:rPr>
              <a:t>（二）人力资源管理概念</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人力资源管理是指根据</a:t>
            </a:r>
            <a:r>
              <a:rPr lang="en-US" altLang="zh-CN" sz="1800" dirty="0">
                <a:solidFill>
                  <a:srgbClr val="000000"/>
                </a:solidFill>
                <a:latin typeface="Times New Roman" panose="02020603050405020304" pitchFamily="18" charset="0"/>
                <a:ea typeface="宋体" panose="02010600030101010101" pitchFamily="2" charset="-122"/>
                <a:hlinkClick r:id="rId1"/>
              </a:rPr>
              <a:t>组织发展战略</a:t>
            </a:r>
            <a:r>
              <a:rPr lang="zh-CN" altLang="zh-CN" sz="1800" dirty="0">
                <a:solidFill>
                  <a:srgbClr val="000000"/>
                </a:solidFill>
                <a:latin typeface="Times New Roman" panose="02020603050405020304" pitchFamily="18" charset="0"/>
                <a:ea typeface="宋体" panose="02010600030101010101" pitchFamily="2" charset="-122"/>
              </a:rPr>
              <a:t>的要求，有计划地对人力资源进行合理</a:t>
            </a:r>
            <a:r>
              <a:rPr lang="en-US" altLang="zh-CN" sz="1800" dirty="0">
                <a:solidFill>
                  <a:srgbClr val="000000"/>
                </a:solidFill>
                <a:latin typeface="Times New Roman" panose="02020603050405020304" pitchFamily="18" charset="0"/>
                <a:ea typeface="宋体" panose="02010600030101010101" pitchFamily="2" charset="-122"/>
                <a:hlinkClick r:id="rId2"/>
              </a:rPr>
              <a:t>配置</a:t>
            </a:r>
            <a:r>
              <a:rPr lang="zh-CN" altLang="zh-CN" sz="1800" dirty="0">
                <a:solidFill>
                  <a:srgbClr val="000000"/>
                </a:solidFill>
                <a:latin typeface="Times New Roman" panose="02020603050405020304" pitchFamily="18" charset="0"/>
                <a:ea typeface="宋体" panose="02010600030101010101" pitchFamily="2" charset="-122"/>
              </a:rPr>
              <a:t>，通过对组织中员工的招聘、</a:t>
            </a:r>
            <a:r>
              <a:rPr lang="en-US" altLang="zh-CN" sz="1800" dirty="0">
                <a:solidFill>
                  <a:srgbClr val="000000"/>
                </a:solidFill>
                <a:latin typeface="Times New Roman" panose="02020603050405020304" pitchFamily="18" charset="0"/>
                <a:ea typeface="宋体" panose="02010600030101010101" pitchFamily="2" charset="-122"/>
                <a:hlinkClick r:id="rId3"/>
              </a:rPr>
              <a:t>培训</a:t>
            </a:r>
            <a:r>
              <a:rPr lang="zh-CN" altLang="zh-CN" sz="1800" dirty="0">
                <a:solidFill>
                  <a:srgbClr val="000000"/>
                </a:solidFill>
                <a:latin typeface="Times New Roman" panose="02020603050405020304" pitchFamily="18" charset="0"/>
                <a:ea typeface="宋体" panose="02010600030101010101" pitchFamily="2" charset="-122"/>
              </a:rPr>
              <a:t>、使用、</a:t>
            </a:r>
            <a:r>
              <a:rPr lang="en-US" altLang="zh-CN" sz="1800" dirty="0">
                <a:solidFill>
                  <a:srgbClr val="000000"/>
                </a:solidFill>
                <a:latin typeface="Times New Roman" panose="02020603050405020304" pitchFamily="18" charset="0"/>
                <a:ea typeface="宋体" panose="02010600030101010101" pitchFamily="2" charset="-122"/>
                <a:hlinkClick r:id="rId4"/>
              </a:rPr>
              <a:t>考核</a:t>
            </a: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hlinkClick r:id="rId5"/>
              </a:rPr>
              <a:t>激励</a:t>
            </a:r>
            <a:r>
              <a:rPr lang="zh-CN" altLang="zh-CN" sz="1800" dirty="0">
                <a:solidFill>
                  <a:srgbClr val="000000"/>
                </a:solidFill>
                <a:latin typeface="Times New Roman" panose="02020603050405020304" pitchFamily="18" charset="0"/>
                <a:ea typeface="宋体" panose="02010600030101010101" pitchFamily="2" charset="-122"/>
              </a:rPr>
              <a:t>、调整等一系列过程，调动员工的积极性，发挥员工的</a:t>
            </a:r>
            <a:r>
              <a:rPr lang="en-US" altLang="zh-CN" sz="1800" dirty="0">
                <a:solidFill>
                  <a:srgbClr val="000000"/>
                </a:solidFill>
                <a:latin typeface="Times New Roman" panose="02020603050405020304" pitchFamily="18" charset="0"/>
                <a:ea typeface="宋体" panose="02010600030101010101" pitchFamily="2" charset="-122"/>
                <a:hlinkClick r:id="rId6"/>
              </a:rPr>
              <a:t>潜能</a:t>
            </a:r>
            <a:r>
              <a:rPr lang="zh-CN" altLang="zh-CN" sz="1800" dirty="0">
                <a:solidFill>
                  <a:srgbClr val="000000"/>
                </a:solidFill>
                <a:latin typeface="Times New Roman" panose="02020603050405020304" pitchFamily="18" charset="0"/>
                <a:ea typeface="宋体" panose="02010600030101010101" pitchFamily="2" charset="-122"/>
              </a:rPr>
              <a:t>，为企业创造价值，给企业带来效益，确保</a:t>
            </a:r>
            <a:r>
              <a:rPr lang="en-US" altLang="zh-CN" sz="1800" dirty="0">
                <a:solidFill>
                  <a:srgbClr val="000000"/>
                </a:solidFill>
                <a:latin typeface="Times New Roman" panose="02020603050405020304" pitchFamily="18" charset="0"/>
                <a:ea typeface="宋体" panose="02010600030101010101" pitchFamily="2" charset="-122"/>
                <a:hlinkClick r:id="rId7"/>
              </a:rPr>
              <a:t>企业战略目标</a:t>
            </a:r>
            <a:r>
              <a:rPr lang="zh-CN" altLang="zh-CN" sz="1800" dirty="0">
                <a:solidFill>
                  <a:srgbClr val="000000"/>
                </a:solidFill>
                <a:latin typeface="Times New Roman" panose="02020603050405020304" pitchFamily="18" charset="0"/>
                <a:ea typeface="宋体" panose="02010600030101010101" pitchFamily="2" charset="-122"/>
              </a:rPr>
              <a:t>的实现。</a:t>
            </a:r>
            <a:endParaRPr lang="zh-CN" altLang="zh-CN" sz="18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人力资源管理的具体内容有：</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latin typeface="Times New Roman" panose="02020603050405020304" pitchFamily="18" charset="0"/>
                <a:ea typeface="宋体" panose="02010600030101010101" pitchFamily="2" charset="-122"/>
              </a:rPr>
              <a:t>（</a:t>
            </a:r>
            <a:r>
              <a:rPr lang="en-US" altLang="zh-CN" sz="1800" dirty="0">
                <a:latin typeface="Times New Roman" panose="02020603050405020304" pitchFamily="18" charset="0"/>
                <a:ea typeface="宋体" panose="02010600030101010101" pitchFamily="2" charset="-122"/>
              </a:rPr>
              <a:t>1</a:t>
            </a:r>
            <a:r>
              <a:rPr lang="zh-CN" altLang="zh-CN" sz="1800" dirty="0">
                <a:latin typeface="Times New Roman" panose="02020603050405020304" pitchFamily="18" charset="0"/>
                <a:ea typeface="宋体" panose="02010600030101010101" pitchFamily="2" charset="-122"/>
              </a:rPr>
              <a:t>）人员配备，包括人员规划、人员招聘、人员培训、人员考核等；</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latin typeface="Times New Roman" panose="02020603050405020304" pitchFamily="18" charset="0"/>
                <a:ea typeface="宋体" panose="02010600030101010101" pitchFamily="2" charset="-122"/>
              </a:rPr>
              <a:t>（</a:t>
            </a:r>
            <a:r>
              <a:rPr lang="en-US" altLang="zh-CN" sz="1800" dirty="0">
                <a:latin typeface="Times New Roman" panose="02020603050405020304" pitchFamily="18" charset="0"/>
                <a:ea typeface="宋体" panose="02010600030101010101" pitchFamily="2" charset="-122"/>
              </a:rPr>
              <a:t>2</a:t>
            </a:r>
            <a:r>
              <a:rPr lang="zh-CN" altLang="zh-CN" sz="1800" dirty="0">
                <a:latin typeface="Times New Roman" panose="02020603050405020304" pitchFamily="18" charset="0"/>
                <a:ea typeface="宋体" panose="02010600030101010101" pitchFamily="2" charset="-122"/>
              </a:rPr>
              <a:t>）薪酬管理</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latin typeface="Times New Roman" panose="02020603050405020304" pitchFamily="18" charset="0"/>
                <a:ea typeface="宋体" panose="02010600030101010101" pitchFamily="2" charset="-122"/>
              </a:rPr>
              <a:t>（</a:t>
            </a:r>
            <a:r>
              <a:rPr lang="en-US" altLang="zh-CN" sz="1800" dirty="0">
                <a:latin typeface="Times New Roman" panose="02020603050405020304" pitchFamily="18" charset="0"/>
                <a:ea typeface="宋体" panose="02010600030101010101" pitchFamily="2" charset="-122"/>
              </a:rPr>
              <a:t>3</a:t>
            </a:r>
            <a:r>
              <a:rPr lang="zh-CN" altLang="zh-CN" sz="1800" dirty="0">
                <a:latin typeface="Times New Roman" panose="02020603050405020304" pitchFamily="18" charset="0"/>
                <a:ea typeface="宋体" panose="02010600030101010101" pitchFamily="2" charset="-122"/>
              </a:rPr>
              <a:t>）绩效管理</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latin typeface="Times New Roman" panose="02020603050405020304" pitchFamily="18" charset="0"/>
                <a:ea typeface="宋体" panose="02010600030101010101" pitchFamily="2" charset="-122"/>
              </a:rPr>
              <a:t>（</a:t>
            </a:r>
            <a:r>
              <a:rPr lang="en-US" altLang="zh-CN" sz="1800" dirty="0">
                <a:latin typeface="Times New Roman" panose="02020603050405020304" pitchFamily="18" charset="0"/>
                <a:ea typeface="宋体" panose="02010600030101010101" pitchFamily="2" charset="-122"/>
              </a:rPr>
              <a:t>4</a:t>
            </a:r>
            <a:r>
              <a:rPr lang="zh-CN" altLang="zh-CN" sz="1800" dirty="0">
                <a:latin typeface="Times New Roman" panose="02020603050405020304" pitchFamily="18" charset="0"/>
                <a:ea typeface="宋体" panose="02010600030101010101" pitchFamily="2" charset="-122"/>
              </a:rPr>
              <a:t>）劳动关系管理</a:t>
            </a:r>
            <a:endParaRPr lang="zh-CN" altLang="zh-CN" sz="1800" dirty="0">
              <a:latin typeface="Times New Roman" panose="02020603050405020304" pitchFamily="18" charset="0"/>
              <a:ea typeface="宋体" panose="02010600030101010101" pitchFamily="2" charset="-122"/>
            </a:endParaRPr>
          </a:p>
          <a:p>
            <a:pPr indent="304800"/>
            <a:endParaRPr lang="zh-CN" altLang="en-US" dirty="0">
              <a:ea typeface="宋体" panose="02010600030101010101" pitchFamily="2" charset="-122"/>
            </a:endParaRPr>
          </a:p>
        </p:txBody>
      </p:sp>
      <p:sp>
        <p:nvSpPr>
          <p:cNvPr id="10445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内容占位符 2"/>
          <p:cNvSpPr>
            <a:spLocks noGrp="1"/>
          </p:cNvSpPr>
          <p:nvPr>
            <p:ph idx="1"/>
          </p:nvPr>
        </p:nvSpPr>
        <p:spPr>
          <a:xfrm>
            <a:off x="582930" y="463550"/>
            <a:ext cx="10882630" cy="6168390"/>
          </a:xfrm>
        </p:spPr>
        <p:txBody>
          <a:bodyPr vert="horz" wrap="square" lIns="91440" tIns="45720" rIns="91440" bIns="45720" anchor="t" anchorCtr="0"/>
          <a:lstStyle/>
          <a:p>
            <a:pPr>
              <a:lnSpc>
                <a:spcPct val="150000"/>
              </a:lnSpc>
            </a:pPr>
            <a:r>
              <a:rPr lang="zh-CN" altLang="en-US" sz="2800" dirty="0">
                <a:latin typeface="宋体" panose="02010600030101010101" pitchFamily="2" charset="-122"/>
                <a:ea typeface="宋体" panose="02010600030101010101" pitchFamily="2" charset="-122"/>
              </a:rPr>
              <a:t>激励特征：</a:t>
            </a:r>
            <a:endParaRPr lang="en-US" altLang="zh-CN" sz="2800" dirty="0">
              <a:latin typeface="宋体" panose="02010600030101010101" pitchFamily="2" charset="-122"/>
              <a:ea typeface="宋体" panose="02010600030101010101" pitchFamily="2" charset="-122"/>
            </a:endParaRPr>
          </a:p>
          <a:p>
            <a:pPr>
              <a:lnSpc>
                <a:spcPct val="150000"/>
              </a:lnSpc>
            </a:pPr>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1</a:t>
            </a:r>
            <a:r>
              <a:rPr lang="zh-CN" altLang="zh-CN" sz="2800" dirty="0">
                <a:latin typeface="宋体" panose="02010600030101010101" pitchFamily="2" charset="-122"/>
                <a:ea typeface="宋体" panose="02010600030101010101" pitchFamily="2" charset="-122"/>
              </a:rPr>
              <a:t>）激励是一个过程。</a:t>
            </a:r>
            <a:endParaRPr lang="en-US" altLang="zh-CN" sz="2800" dirty="0">
              <a:latin typeface="宋体" panose="02010600030101010101" pitchFamily="2" charset="-122"/>
              <a:ea typeface="宋体" panose="02010600030101010101" pitchFamily="2" charset="-122"/>
            </a:endParaRPr>
          </a:p>
          <a:p>
            <a:pPr>
              <a:lnSpc>
                <a:spcPct val="150000"/>
              </a:lnSpc>
            </a:pPr>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2</a:t>
            </a:r>
            <a:r>
              <a:rPr lang="zh-CN" altLang="zh-CN" sz="2800" dirty="0">
                <a:latin typeface="宋体" panose="02010600030101010101" pitchFamily="2" charset="-122"/>
                <a:ea typeface="宋体" panose="02010600030101010101" pitchFamily="2" charset="-122"/>
              </a:rPr>
              <a:t>）激励是外因。</a:t>
            </a:r>
            <a:endParaRPr lang="en-US" altLang="zh-CN" sz="2800" dirty="0">
              <a:latin typeface="宋体" panose="02010600030101010101" pitchFamily="2" charset="-122"/>
              <a:ea typeface="宋体" panose="02010600030101010101" pitchFamily="2" charset="-122"/>
            </a:endParaRPr>
          </a:p>
          <a:p>
            <a:pPr>
              <a:lnSpc>
                <a:spcPct val="150000"/>
              </a:lnSpc>
            </a:pPr>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3</a:t>
            </a:r>
            <a:r>
              <a:rPr lang="zh-CN" altLang="zh-CN" sz="2800" dirty="0">
                <a:latin typeface="宋体" panose="02010600030101010101" pitchFamily="2" charset="-122"/>
                <a:ea typeface="宋体" panose="02010600030101010101" pitchFamily="2" charset="-122"/>
              </a:rPr>
              <a:t>）激励具有时效性。</a:t>
            </a:r>
            <a:endParaRPr lang="en-US" altLang="zh-CN" sz="2800" dirty="0">
              <a:latin typeface="宋体" panose="02010600030101010101" pitchFamily="2" charset="-122"/>
              <a:ea typeface="宋体" panose="02010600030101010101" pitchFamily="2" charset="-122"/>
            </a:endParaRPr>
          </a:p>
          <a:p>
            <a:pPr>
              <a:lnSpc>
                <a:spcPct val="150000"/>
              </a:lnSpc>
            </a:pPr>
            <a:r>
              <a:rPr lang="zh-CN" altLang="zh-CN" sz="2800" dirty="0">
                <a:latin typeface="宋体" panose="02010600030101010101" pitchFamily="2" charset="-122"/>
                <a:ea typeface="宋体" panose="02010600030101010101" pitchFamily="2" charset="-122"/>
              </a:rPr>
              <a:t>与强制、压迫、权威的管理手段相比，激励使被管理者产生内驱力和自觉性，因而是一种常用的管理手段。</a:t>
            </a:r>
            <a:endParaRPr lang="zh-CN" altLang="zh-CN" sz="2800" dirty="0">
              <a:latin typeface="宋体" panose="02010600030101010101" pitchFamily="2" charset="-122"/>
              <a:ea typeface="宋体" panose="02010600030101010101" pitchFamily="2" charset="-122"/>
            </a:endParaRPr>
          </a:p>
          <a:p>
            <a:pPr>
              <a:lnSpc>
                <a:spcPct val="150000"/>
              </a:lnSpc>
            </a:pPr>
            <a:endParaRPr lang="zh-CN" altLang="en-US" sz="2800" dirty="0">
              <a:latin typeface="宋体" panose="02010600030101010101" pitchFamily="2" charset="-122"/>
              <a:ea typeface="宋体" panose="02010600030101010101" pitchFamily="2" charset="-122"/>
            </a:endParaRPr>
          </a:p>
        </p:txBody>
      </p:sp>
      <p:sp>
        <p:nvSpPr>
          <p:cNvPr id="132099"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buNone/>
            </a:pPr>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内容占位符 2"/>
          <p:cNvSpPr>
            <a:spLocks noGrp="1"/>
          </p:cNvSpPr>
          <p:nvPr>
            <p:ph idx="1"/>
          </p:nvPr>
        </p:nvSpPr>
        <p:spPr>
          <a:xfrm>
            <a:off x="273050" y="462915"/>
            <a:ext cx="11339195" cy="6169025"/>
          </a:xfrm>
        </p:spPr>
        <p:txBody>
          <a:bodyPr vert="horz" wrap="square" lIns="91440" tIns="45720" rIns="91440" bIns="45720" anchor="t" anchorCtr="0"/>
          <a:lstStyle/>
          <a:p>
            <a:pPr>
              <a:lnSpc>
                <a:spcPct val="150000"/>
              </a:lnSpc>
            </a:pPr>
            <a:r>
              <a:rPr lang="zh-CN" altLang="zh-CN" sz="2800" dirty="0">
                <a:latin typeface="宋体" panose="02010600030101010101" pitchFamily="2" charset="-122"/>
                <a:ea typeface="宋体" panose="02010600030101010101" pitchFamily="2" charset="-122"/>
              </a:rPr>
              <a:t>（二）激励的作用</a:t>
            </a:r>
            <a:endParaRPr lang="zh-CN" altLang="zh-CN" sz="2800" dirty="0">
              <a:latin typeface="宋体" panose="02010600030101010101" pitchFamily="2" charset="-122"/>
              <a:ea typeface="宋体" panose="02010600030101010101" pitchFamily="2" charset="-122"/>
            </a:endParaRPr>
          </a:p>
          <a:p>
            <a:pPr>
              <a:lnSpc>
                <a:spcPct val="150000"/>
              </a:lnSpc>
            </a:pPr>
            <a:r>
              <a:rPr lang="en-US" altLang="zh-CN" sz="2800" dirty="0">
                <a:latin typeface="宋体" panose="02010600030101010101" pitchFamily="2" charset="-122"/>
                <a:ea typeface="宋体" panose="02010600030101010101" pitchFamily="2" charset="-122"/>
              </a:rPr>
              <a:t>1</a:t>
            </a:r>
            <a:r>
              <a:rPr lang="zh-CN" altLang="zh-CN" sz="2800" dirty="0">
                <a:latin typeface="宋体" panose="02010600030101010101" pitchFamily="2" charset="-122"/>
                <a:ea typeface="宋体" panose="02010600030101010101" pitchFamily="2" charset="-122"/>
              </a:rPr>
              <a:t>、吸引优秀的人才到企业来</a:t>
            </a:r>
            <a:endParaRPr lang="zh-CN" altLang="zh-CN" sz="2800" dirty="0">
              <a:latin typeface="宋体" panose="02010600030101010101" pitchFamily="2" charset="-122"/>
              <a:ea typeface="宋体" panose="02010600030101010101" pitchFamily="2" charset="-122"/>
            </a:endParaRPr>
          </a:p>
          <a:p>
            <a:pPr>
              <a:lnSpc>
                <a:spcPct val="150000"/>
              </a:lnSpc>
            </a:pPr>
            <a:r>
              <a:rPr lang="en-US" altLang="zh-CN" sz="2800" dirty="0">
                <a:latin typeface="宋体" panose="02010600030101010101" pitchFamily="2" charset="-122"/>
                <a:ea typeface="宋体" panose="02010600030101010101" pitchFamily="2" charset="-122"/>
              </a:rPr>
              <a:t>2</a:t>
            </a:r>
            <a:r>
              <a:rPr lang="zh-CN" altLang="zh-CN" sz="2800" dirty="0">
                <a:latin typeface="宋体" panose="02010600030101010101" pitchFamily="2" charset="-122"/>
                <a:ea typeface="宋体" panose="02010600030101010101" pitchFamily="2" charset="-122"/>
              </a:rPr>
              <a:t>、开发员工的潜在能力，促进在职员工充分的发挥其才能和智慧</a:t>
            </a:r>
            <a:endParaRPr lang="zh-CN" altLang="zh-CN" sz="2800" dirty="0">
              <a:latin typeface="宋体" panose="02010600030101010101" pitchFamily="2" charset="-122"/>
              <a:ea typeface="宋体" panose="02010600030101010101" pitchFamily="2" charset="-122"/>
            </a:endParaRPr>
          </a:p>
          <a:p>
            <a:pPr>
              <a:lnSpc>
                <a:spcPct val="150000"/>
              </a:lnSpc>
            </a:pPr>
            <a:r>
              <a:rPr lang="en-US" altLang="zh-CN" sz="2800" dirty="0">
                <a:latin typeface="宋体" panose="02010600030101010101" pitchFamily="2" charset="-122"/>
                <a:ea typeface="宋体" panose="02010600030101010101" pitchFamily="2" charset="-122"/>
              </a:rPr>
              <a:t>3</a:t>
            </a:r>
            <a:r>
              <a:rPr lang="zh-CN" altLang="zh-CN" sz="2800" dirty="0">
                <a:latin typeface="宋体" panose="02010600030101010101" pitchFamily="2" charset="-122"/>
                <a:ea typeface="宋体" panose="02010600030101010101" pitchFamily="2" charset="-122"/>
              </a:rPr>
              <a:t>、留住优秀人才</a:t>
            </a:r>
            <a:endParaRPr lang="zh-CN" altLang="zh-CN" sz="2800" dirty="0">
              <a:latin typeface="宋体" panose="02010600030101010101" pitchFamily="2" charset="-122"/>
              <a:ea typeface="宋体" panose="02010600030101010101" pitchFamily="2" charset="-122"/>
            </a:endParaRPr>
          </a:p>
          <a:p>
            <a:pPr>
              <a:lnSpc>
                <a:spcPct val="150000"/>
              </a:lnSpc>
            </a:pPr>
            <a:r>
              <a:rPr lang="en-US" altLang="zh-CN" sz="2800" dirty="0">
                <a:latin typeface="宋体" panose="02010600030101010101" pitchFamily="2" charset="-122"/>
                <a:ea typeface="宋体" panose="02010600030101010101" pitchFamily="2" charset="-122"/>
              </a:rPr>
              <a:t>4</a:t>
            </a:r>
            <a:r>
              <a:rPr lang="zh-CN" altLang="zh-CN" sz="2800" dirty="0">
                <a:latin typeface="宋体" panose="02010600030101010101" pitchFamily="2" charset="-122"/>
                <a:ea typeface="宋体" panose="02010600030101010101" pitchFamily="2" charset="-122"/>
              </a:rPr>
              <a:t>、造就良性的竞争环境</a:t>
            </a:r>
            <a:endParaRPr lang="zh-CN" altLang="zh-CN" sz="2800" dirty="0">
              <a:latin typeface="宋体" panose="02010600030101010101" pitchFamily="2" charset="-122"/>
              <a:ea typeface="宋体" panose="02010600030101010101" pitchFamily="2" charset="-122"/>
            </a:endParaRPr>
          </a:p>
          <a:p>
            <a:pPr>
              <a:lnSpc>
                <a:spcPct val="150000"/>
              </a:lnSpc>
            </a:pPr>
            <a:endParaRPr lang="zh-CN" altLang="en-US" sz="2800" dirty="0">
              <a:latin typeface="宋体" panose="02010600030101010101" pitchFamily="2" charset="-122"/>
              <a:ea typeface="宋体" panose="02010600030101010101" pitchFamily="2" charset="-122"/>
            </a:endParaRPr>
          </a:p>
        </p:txBody>
      </p:sp>
      <p:sp>
        <p:nvSpPr>
          <p:cNvPr id="13312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buNone/>
            </a:pPr>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内容占位符 2"/>
          <p:cNvSpPr>
            <a:spLocks noGrp="1"/>
          </p:cNvSpPr>
          <p:nvPr>
            <p:ph idx="1"/>
          </p:nvPr>
        </p:nvSpPr>
        <p:spPr>
          <a:xfrm>
            <a:off x="521335" y="499745"/>
            <a:ext cx="11078210" cy="6217285"/>
          </a:xfrm>
        </p:spPr>
        <p:txBody>
          <a:bodyPr vert="horz" wrap="square" lIns="91440" tIns="45720" rIns="91440" bIns="45720" anchor="t" anchorCtr="0">
            <a:normAutofit/>
          </a:bodyPr>
          <a:lstStyle/>
          <a:p>
            <a:r>
              <a:rPr lang="zh-CN" altLang="zh-CN" sz="2400" dirty="0">
                <a:solidFill>
                  <a:srgbClr val="FF0000"/>
                </a:solidFill>
                <a:latin typeface="宋体" panose="02010600030101010101" pitchFamily="2" charset="-122"/>
                <a:ea typeface="宋体" panose="02010600030101010101" pitchFamily="2" charset="-122"/>
              </a:rPr>
              <a:t>（三）激励原则</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、目标结合原则</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hlinkClick r:id="rId1" tooltip="物质激励"/>
              </a:rPr>
              <a:t>物质激励</a:t>
            </a:r>
            <a:r>
              <a:rPr lang="zh-CN" altLang="zh-CN" sz="2400" dirty="0">
                <a:latin typeface="宋体" panose="02010600030101010101" pitchFamily="2" charset="-122"/>
                <a:ea typeface="宋体" panose="02010600030101010101" pitchFamily="2" charset="-122"/>
              </a:rPr>
              <a:t>和</a:t>
            </a:r>
            <a:r>
              <a:rPr lang="en-US" altLang="zh-CN" sz="2400" dirty="0">
                <a:latin typeface="宋体" panose="02010600030101010101" pitchFamily="2" charset="-122"/>
                <a:ea typeface="宋体" panose="02010600030101010101" pitchFamily="2" charset="-122"/>
                <a:hlinkClick r:id="rId2" tooltip="精神激励"/>
              </a:rPr>
              <a:t>精神激励</a:t>
            </a:r>
            <a:r>
              <a:rPr lang="zh-CN" altLang="zh-CN" sz="2400" dirty="0">
                <a:latin typeface="宋体" panose="02010600030101010101" pitchFamily="2" charset="-122"/>
                <a:ea typeface="宋体" panose="02010600030101010101" pitchFamily="2" charset="-122"/>
              </a:rPr>
              <a:t>相结合的原则</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、引导性原则</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4</a:t>
            </a:r>
            <a:r>
              <a:rPr lang="zh-CN" altLang="zh-CN" sz="2400" dirty="0">
                <a:latin typeface="宋体" panose="02010600030101010101" pitchFamily="2" charset="-122"/>
                <a:ea typeface="宋体" panose="02010600030101010101" pitchFamily="2" charset="-122"/>
              </a:rPr>
              <a:t>、合理性原则</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5</a:t>
            </a:r>
            <a:r>
              <a:rPr lang="zh-CN" altLang="zh-CN" sz="2400" dirty="0">
                <a:latin typeface="宋体" panose="02010600030101010101" pitchFamily="2" charset="-122"/>
                <a:ea typeface="宋体" panose="02010600030101010101" pitchFamily="2" charset="-122"/>
              </a:rPr>
              <a:t>、明确性原则</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透明性</a:t>
            </a:r>
            <a:r>
              <a:rPr lang="en-US" altLang="zh-CN" sz="2400" dirty="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6</a:t>
            </a:r>
            <a:r>
              <a:rPr lang="zh-CN" altLang="zh-CN" sz="2400" dirty="0">
                <a:latin typeface="宋体" panose="02010600030101010101" pitchFamily="2" charset="-122"/>
                <a:ea typeface="宋体" panose="02010600030101010101" pitchFamily="2" charset="-122"/>
              </a:rPr>
              <a:t>、时效性原则</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7</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hlinkClick r:id="rId3" tooltip="正激励"/>
              </a:rPr>
              <a:t>正激励</a:t>
            </a:r>
            <a:r>
              <a:rPr lang="zh-CN" altLang="zh-CN" sz="2400" dirty="0">
                <a:latin typeface="宋体" panose="02010600030101010101" pitchFamily="2" charset="-122"/>
                <a:ea typeface="宋体" panose="02010600030101010101" pitchFamily="2" charset="-122"/>
              </a:rPr>
              <a:t>与</a:t>
            </a:r>
            <a:r>
              <a:rPr lang="en-US" altLang="zh-CN" sz="2400" dirty="0">
                <a:latin typeface="宋体" panose="02010600030101010101" pitchFamily="2" charset="-122"/>
                <a:ea typeface="宋体" panose="02010600030101010101" pitchFamily="2" charset="-122"/>
                <a:hlinkClick r:id="rId4" tooltip="负激励"/>
              </a:rPr>
              <a:t>负激励</a:t>
            </a:r>
            <a:r>
              <a:rPr lang="zh-CN" altLang="zh-CN" sz="2400" dirty="0">
                <a:latin typeface="宋体" panose="02010600030101010101" pitchFamily="2" charset="-122"/>
                <a:ea typeface="宋体" panose="02010600030101010101" pitchFamily="2" charset="-122"/>
              </a:rPr>
              <a:t>相结合的原则</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8</a:t>
            </a:r>
            <a:r>
              <a:rPr lang="zh-CN" altLang="zh-CN" sz="2400" dirty="0">
                <a:latin typeface="宋体" panose="02010600030101010101" pitchFamily="2" charset="-122"/>
                <a:ea typeface="宋体" panose="02010600030101010101" pitchFamily="2" charset="-122"/>
              </a:rPr>
              <a:t>、按需激励原则</a:t>
            </a:r>
            <a:endParaRPr lang="zh-CN" altLang="zh-CN"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p:sp>
        <p:nvSpPr>
          <p:cNvPr id="134147"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buNone/>
            </a:pPr>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5170" name="内容占位符 135169"/>
          <p:cNvGraphicFramePr>
            <a:graphicFrameLocks noGrp="1"/>
          </p:cNvGraphicFramePr>
          <p:nvPr>
            <p:ph idx="1"/>
            <p:custDataLst>
              <p:tags r:id="rId1"/>
            </p:custDataLst>
          </p:nvPr>
        </p:nvGraphicFramePr>
        <p:xfrm>
          <a:off x="735330" y="1201420"/>
          <a:ext cx="10633075" cy="5429250"/>
        </p:xfrm>
        <a:graphic>
          <a:graphicData uri="http://schemas.openxmlformats.org/drawingml/2006/table">
            <a:tbl>
              <a:tblPr/>
              <a:tblGrid>
                <a:gridCol w="1805305"/>
                <a:gridCol w="8827770"/>
              </a:tblGrid>
              <a:tr h="514350">
                <a:tc rowSpan="4">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lang="en-US" altLang="zh-CN" sz="2000" dirty="0">
                          <a:solidFill>
                            <a:srgbClr val="14179C"/>
                          </a:solidFill>
                          <a:latin typeface="Verdana" panose="020B0604030504040204" pitchFamily="34" charset="0"/>
                        </a:rPr>
                        <a:t>1.</a:t>
                      </a:r>
                      <a:r>
                        <a:rPr lang="zh-CN" altLang="x-none" sz="2000" dirty="0">
                          <a:solidFill>
                            <a:srgbClr val="14179C"/>
                          </a:solidFill>
                          <a:latin typeface="Verdana" panose="020B0604030504040204" pitchFamily="34" charset="0"/>
                        </a:rPr>
                        <a:t>内容激励理论</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lang="en-US" altLang="zh-CN" sz="2000" dirty="0">
                          <a:solidFill>
                            <a:srgbClr val="14179C"/>
                          </a:solidFill>
                          <a:latin typeface="Verdana" panose="020B0604030504040204" pitchFamily="34" charset="0"/>
                        </a:rPr>
                        <a:t>1.</a:t>
                      </a:r>
                      <a:r>
                        <a:rPr lang="zh-CN" altLang="x-none" sz="2000" dirty="0">
                          <a:solidFill>
                            <a:srgbClr val="14179C"/>
                          </a:solidFill>
                          <a:latin typeface="Verdana" panose="020B0604030504040204" pitchFamily="34" charset="0"/>
                        </a:rPr>
                        <a:t>马斯洛的需求层次理论：五个层次</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r>
              <a:tr h="805815">
                <a:tc vMerge="1">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lang="en-US" altLang="zh-CN" sz="2000" dirty="0">
                          <a:solidFill>
                            <a:srgbClr val="14179C"/>
                          </a:solidFill>
                          <a:latin typeface="Verdana" panose="020B0604030504040204" pitchFamily="34" charset="0"/>
                        </a:rPr>
                        <a:t>2.</a:t>
                      </a:r>
                      <a:r>
                        <a:rPr lang="zh-CN" altLang="x-none" sz="2000" dirty="0">
                          <a:solidFill>
                            <a:srgbClr val="14179C"/>
                          </a:solidFill>
                          <a:latin typeface="Verdana" panose="020B0604030504040204" pitchFamily="34" charset="0"/>
                        </a:rPr>
                        <a:t>赫兹伯格的“双因素”理论：保健因素、激励因素</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r>
              <a:tr h="803910">
                <a:tc vMerge="1">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lang="en-US" altLang="zh-CN" sz="2000" dirty="0">
                          <a:solidFill>
                            <a:srgbClr val="14179C"/>
                          </a:solidFill>
                          <a:latin typeface="Verdana" panose="020B0604030504040204" pitchFamily="34" charset="0"/>
                        </a:rPr>
                        <a:t>3.</a:t>
                      </a:r>
                      <a:r>
                        <a:rPr lang="zh-CN" altLang="x-none" sz="2000" dirty="0">
                          <a:solidFill>
                            <a:srgbClr val="14179C"/>
                          </a:solidFill>
                          <a:latin typeface="Verdana" panose="020B0604030504040204" pitchFamily="34" charset="0"/>
                        </a:rPr>
                        <a:t>麦克利兰成就需要理论：人人渴望成功</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r>
              <a:tr h="721995">
                <a:tc vMerge="1">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B w="12700" cap="flat" cmpd="sng">
                      <a:solidFill>
                        <a:schemeClr val="bg1"/>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lang="en-US" altLang="zh-CN" sz="2000" dirty="0">
                          <a:solidFill>
                            <a:srgbClr val="14179C"/>
                          </a:solidFill>
                          <a:latin typeface="Verdana" panose="020B0604030504040204" pitchFamily="34" charset="0"/>
                        </a:rPr>
                        <a:t>4.</a:t>
                      </a:r>
                      <a:r>
                        <a:rPr lang="zh-CN" altLang="en-US" sz="2000" dirty="0">
                          <a:solidFill>
                            <a:srgbClr val="14179C"/>
                          </a:solidFill>
                          <a:latin typeface="Verdana" panose="020B0604030504040204" pitchFamily="34" charset="0"/>
                          <a:hlinkClick r:id="rId2" tooltip="奥德弗的ERG理论"/>
                        </a:rPr>
                        <a:t>奥德弗</a:t>
                      </a:r>
                      <a:r>
                        <a:rPr lang="en-US" altLang="zh-CN" sz="2000" dirty="0">
                          <a:solidFill>
                            <a:srgbClr val="14179C"/>
                          </a:solidFill>
                          <a:latin typeface="Verdana" panose="020B0604030504040204" pitchFamily="34" charset="0"/>
                          <a:hlinkClick r:id="rId2" tooltip="奥德弗的ERG理论"/>
                        </a:rPr>
                        <a:t>ERG</a:t>
                      </a:r>
                      <a:r>
                        <a:rPr lang="zh-CN" altLang="en-US" sz="2000" dirty="0">
                          <a:solidFill>
                            <a:srgbClr val="14179C"/>
                          </a:solidFill>
                          <a:latin typeface="Verdana" panose="020B0604030504040204" pitchFamily="34" charset="0"/>
                          <a:hlinkClick r:id="rId2" tooltip="奥德弗的ERG理论"/>
                        </a:rPr>
                        <a:t>理论</a:t>
                      </a:r>
                      <a:r>
                        <a:rPr lang="zh-CN" altLang="x-none" sz="2000" dirty="0">
                          <a:solidFill>
                            <a:srgbClr val="14179C"/>
                          </a:solidFill>
                          <a:latin typeface="Verdana" panose="020B0604030504040204" pitchFamily="34" charset="0"/>
                        </a:rPr>
                        <a:t>：生存－相互关系－成长需要理论简称</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r>
              <a:tr h="516890">
                <a:tc rowSpan="2">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lang="en-US" altLang="zh-CN" sz="2000" dirty="0">
                          <a:solidFill>
                            <a:srgbClr val="14179C"/>
                          </a:solidFill>
                          <a:latin typeface="Verdana" panose="020B0604030504040204" pitchFamily="34" charset="0"/>
                        </a:rPr>
                        <a:t>2.</a:t>
                      </a:r>
                      <a:r>
                        <a:rPr lang="zh-CN" altLang="x-none" sz="2000" dirty="0">
                          <a:solidFill>
                            <a:srgbClr val="14179C"/>
                          </a:solidFill>
                          <a:latin typeface="Verdana" panose="020B0604030504040204" pitchFamily="34" charset="0"/>
                        </a:rPr>
                        <a:t>过程激励理论</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228600" algn="just" eaLnBrk="1" hangingPunct="1">
                        <a:buNone/>
                      </a:pPr>
                      <a:r>
                        <a:rPr lang="en-US" altLang="zh-CN" sz="2000" dirty="0">
                          <a:solidFill>
                            <a:srgbClr val="14179C"/>
                          </a:solidFill>
                          <a:latin typeface="Verdana" panose="020B0604030504040204" pitchFamily="34" charset="0"/>
                        </a:rPr>
                        <a:t>1.</a:t>
                      </a:r>
                      <a:r>
                        <a:rPr lang="zh-CN" altLang="x-none" sz="2000" dirty="0">
                          <a:solidFill>
                            <a:srgbClr val="14179C"/>
                          </a:solidFill>
                          <a:latin typeface="Verdana" panose="020B0604030504040204" pitchFamily="34" charset="0"/>
                        </a:rPr>
                        <a:t>弗鲁姆的期望激励理论：激励力量＝期望值</a:t>
                      </a:r>
                      <a:r>
                        <a:rPr lang="en-US" altLang="zh-CN" sz="2000" dirty="0">
                          <a:solidFill>
                            <a:srgbClr val="14179C"/>
                          </a:solidFill>
                          <a:latin typeface="Verdana" panose="020B0604030504040204" pitchFamily="34" charset="0"/>
                        </a:rPr>
                        <a:t>*</a:t>
                      </a:r>
                      <a:r>
                        <a:rPr lang="zh-CN" altLang="x-none" sz="2000" dirty="0">
                          <a:solidFill>
                            <a:srgbClr val="14179C"/>
                          </a:solidFill>
                          <a:latin typeface="Verdana" panose="020B0604030504040204" pitchFamily="34" charset="0"/>
                        </a:rPr>
                        <a:t>效价</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r>
              <a:tr h="518160">
                <a:tc vMerge="1">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B w="12700" cap="flat" cmpd="sng">
                      <a:solidFill>
                        <a:schemeClr val="bg1"/>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228600" algn="just" eaLnBrk="1" hangingPunct="1">
                        <a:buNone/>
                      </a:pPr>
                      <a:r>
                        <a:rPr lang="en-US" altLang="zh-CN" sz="2000" dirty="0">
                          <a:solidFill>
                            <a:srgbClr val="14179C"/>
                          </a:solidFill>
                          <a:latin typeface="Verdana" panose="020B0604030504040204" pitchFamily="34" charset="0"/>
                        </a:rPr>
                        <a:t>2.</a:t>
                      </a:r>
                      <a:r>
                        <a:rPr lang="zh-CN" altLang="x-none" sz="2000" dirty="0">
                          <a:solidFill>
                            <a:srgbClr val="14179C"/>
                          </a:solidFill>
                          <a:latin typeface="Verdana" panose="020B0604030504040204" pitchFamily="34" charset="0"/>
                        </a:rPr>
                        <a:t>亚当斯的公平激励理论：与他人比较是否公平</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r>
              <a:tr h="514350">
                <a:tc rowSpan="3">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lang="en-US" altLang="zh-CN" sz="2000" dirty="0">
                          <a:solidFill>
                            <a:srgbClr val="14179C"/>
                          </a:solidFill>
                          <a:latin typeface="Verdana" panose="020B0604030504040204" pitchFamily="34" charset="0"/>
                        </a:rPr>
                        <a:t>3.</a:t>
                      </a:r>
                      <a:r>
                        <a:rPr lang="zh-CN" altLang="x-none" sz="2000" dirty="0">
                          <a:solidFill>
                            <a:srgbClr val="14179C"/>
                          </a:solidFill>
                          <a:latin typeface="Verdana" panose="020B0604030504040204" pitchFamily="34" charset="0"/>
                        </a:rPr>
                        <a:t>行为激励理论</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228600" algn="just" eaLnBrk="1" hangingPunct="1">
                        <a:buNone/>
                      </a:pPr>
                      <a:r>
                        <a:rPr lang="en-US" altLang="zh-CN" sz="2000" dirty="0">
                          <a:solidFill>
                            <a:srgbClr val="14179C"/>
                          </a:solidFill>
                          <a:latin typeface="Verdana" panose="020B0604030504040204" pitchFamily="34" charset="0"/>
                        </a:rPr>
                        <a:t>1.</a:t>
                      </a:r>
                      <a:r>
                        <a:rPr lang="zh-CN" altLang="en-US" sz="2000" dirty="0">
                          <a:solidFill>
                            <a:srgbClr val="14179C"/>
                          </a:solidFill>
                          <a:latin typeface="Verdana" panose="020B0604030504040204" pitchFamily="34" charset="0"/>
                          <a:hlinkClick r:id="rId3" tooltip="亚当斯的挫折理论"/>
                        </a:rPr>
                        <a:t>亚当斯的挫折理论</a:t>
                      </a:r>
                      <a:r>
                        <a:rPr lang="zh-CN" altLang="x-none" sz="2000" dirty="0">
                          <a:solidFill>
                            <a:srgbClr val="14179C"/>
                          </a:solidFill>
                          <a:latin typeface="Verdana" panose="020B0604030504040204" pitchFamily="34" charset="0"/>
                        </a:rPr>
                        <a:t>：不能满足即会挫折</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r>
              <a:tr h="516890">
                <a:tc vMerge="1">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228600" algn="just" eaLnBrk="1" hangingPunct="1">
                        <a:buNone/>
                      </a:pPr>
                      <a:r>
                        <a:rPr lang="en-US" altLang="zh-CN" sz="2000" dirty="0">
                          <a:solidFill>
                            <a:srgbClr val="14179C"/>
                          </a:solidFill>
                          <a:latin typeface="Verdana" panose="020B0604030504040204" pitchFamily="34" charset="0"/>
                        </a:rPr>
                        <a:t>2.</a:t>
                      </a:r>
                      <a:r>
                        <a:rPr lang="zh-CN" altLang="x-none" sz="2000" dirty="0">
                          <a:solidFill>
                            <a:srgbClr val="14179C"/>
                          </a:solidFill>
                          <a:latin typeface="Verdana" panose="020B0604030504040204" pitchFamily="34" charset="0"/>
                        </a:rPr>
                        <a:t>斯金纳的强化激励理论：正强化与负强化</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r>
              <a:tr h="516890">
                <a:tc vMerge="1">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B w="12700" cap="flat" cmpd="sng">
                      <a:solidFill>
                        <a:schemeClr val="bg1"/>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228600" algn="just" eaLnBrk="1" hangingPunct="1">
                        <a:buNone/>
                      </a:pPr>
                      <a:r>
                        <a:rPr lang="en-US" altLang="zh-CN" sz="2000" dirty="0">
                          <a:solidFill>
                            <a:srgbClr val="14179C"/>
                          </a:solidFill>
                          <a:latin typeface="Verdana" panose="020B0604030504040204" pitchFamily="34" charset="0"/>
                        </a:rPr>
                        <a:t>3.</a:t>
                      </a:r>
                      <a:r>
                        <a:rPr lang="zh-CN" altLang="x-none" sz="2000" dirty="0">
                          <a:solidFill>
                            <a:srgbClr val="14179C"/>
                          </a:solidFill>
                          <a:latin typeface="Verdana" panose="020B0604030504040204" pitchFamily="34" charset="0"/>
                        </a:rPr>
                        <a:t>海德的归因激励理论：外部原因和个人原因</a:t>
                      </a:r>
                      <a:endParaRPr lang="zh-CN" altLang="x-none" sz="2000" dirty="0">
                        <a:solidFill>
                          <a:srgbClr val="14179C"/>
                        </a:solidFill>
                        <a:latin typeface="Verdana" panose="020B0604030504040204" pitchFamily="34" charset="0"/>
                        <a:ea typeface="宋体" panose="02010600030101010101" pitchFamily="2" charset="-122"/>
                      </a:endParaRPr>
                    </a:p>
                  </a:txBody>
                  <a:tcPr marL="68580" marR="68580" marT="0" marB="0">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2E9"/>
                    </a:solidFill>
                  </a:tcPr>
                </a:tc>
              </a:tr>
            </a:tbl>
          </a:graphicData>
        </a:graphic>
      </p:graphicFrame>
      <p:sp>
        <p:nvSpPr>
          <p:cNvPr id="135196"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buNone/>
            </a:pPr>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
        <p:nvSpPr>
          <p:cNvPr id="6" name="Rectangle 1"/>
          <p:cNvSpPr>
            <a:spLocks noChangeArrowheads="1"/>
          </p:cNvSpPr>
          <p:nvPr/>
        </p:nvSpPr>
        <p:spPr bwMode="auto">
          <a:xfrm>
            <a:off x="248285" y="0"/>
            <a:ext cx="11029950" cy="1476375"/>
          </a:xfrm>
          <a:prstGeom prst="rect">
            <a:avLst/>
          </a:prstGeom>
          <a:noFill/>
          <a:ln>
            <a:noFill/>
          </a:ln>
          <a:effectLst/>
        </p:spPr>
        <p:txBody>
          <a:bodyPr vert="horz" wrap="square" lIns="91440" tIns="45720" rIns="91440" bIns="45720" numCol="1" anchor="ctr" anchorCtr="0" compatLnSpc="1">
            <a:spAutoFit/>
          </a:bodyPr>
          <a:lstStyle/>
          <a:p>
            <a:pPr indent="306705">
              <a:lnSpc>
                <a:spcPct val="150000"/>
              </a:lnSpc>
            </a:pPr>
            <a:r>
              <a:rPr lang="zh-CN" altLang="en-US" sz="2000" b="1" dirty="0">
                <a:latin typeface="Times New Roman" panose="02020603050405020304" pitchFamily="18" charset="0"/>
                <a:ea typeface="宋体" panose="02010600030101010101" pitchFamily="2" charset="-122"/>
              </a:rPr>
              <a:t>（三）激励理论</a:t>
            </a:r>
            <a:endParaRPr lang="zh-CN" altLang="en-US" sz="2000" dirty="0">
              <a:latin typeface="Arial" panose="020B0604020202020204" pitchFamily="34" charset="0"/>
            </a:endParaRPr>
          </a:p>
          <a:p>
            <a:pPr indent="306705">
              <a:lnSpc>
                <a:spcPct val="150000"/>
              </a:lnSpc>
            </a:pPr>
            <a:r>
              <a:rPr lang="zh-CN" altLang="en-US" sz="2000" dirty="0">
                <a:latin typeface="Times New Roman" panose="02020603050405020304" pitchFamily="18" charset="0"/>
                <a:ea typeface="宋体" panose="02010600030101010101" pitchFamily="2" charset="-122"/>
              </a:rPr>
              <a:t>激励理论很多，主要有内容激励理论、过程激励理论、行为激励理论三大类。</a:t>
            </a:r>
            <a:endParaRPr lang="zh-CN" altLang="en-US" sz="2000" dirty="0">
              <a:latin typeface="Arial" panose="020B0604020202020204" pitchFamily="34" charset="0"/>
            </a:endParaRPr>
          </a:p>
          <a:p>
            <a:pPr indent="306705">
              <a:lnSpc>
                <a:spcPct val="150000"/>
              </a:lnSpc>
            </a:pPr>
            <a:endParaRPr lang="zh-CN" altLang="en-US" sz="2000" dirty="0">
              <a:latin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内容占位符 2"/>
          <p:cNvSpPr>
            <a:spLocks noGrp="1"/>
          </p:cNvSpPr>
          <p:nvPr>
            <p:ph idx="1"/>
          </p:nvPr>
        </p:nvSpPr>
        <p:spPr>
          <a:xfrm>
            <a:off x="457835" y="377190"/>
            <a:ext cx="11177905" cy="6253480"/>
          </a:xfrm>
        </p:spPr>
        <p:txBody>
          <a:bodyPr vert="horz" wrap="square" lIns="91440" tIns="45720" rIns="91440" bIns="45720" anchor="t" anchorCtr="0"/>
          <a:lstStyle/>
          <a:p>
            <a:pPr>
              <a:lnSpc>
                <a:spcPct val="150000"/>
              </a:lnSpc>
            </a:pPr>
            <a:r>
              <a:rPr lang="en-US" altLang="zh-CN" sz="2800" dirty="0">
                <a:solidFill>
                  <a:srgbClr val="FF0000"/>
                </a:solidFill>
                <a:latin typeface="宋体" panose="02010600030101010101" pitchFamily="2" charset="-122"/>
                <a:ea typeface="宋体" panose="02010600030101010101" pitchFamily="2" charset="-122"/>
              </a:rPr>
              <a:t>1</a:t>
            </a:r>
            <a:r>
              <a:rPr lang="zh-CN" altLang="zh-CN" sz="2800" dirty="0">
                <a:solidFill>
                  <a:srgbClr val="FF0000"/>
                </a:solidFill>
                <a:latin typeface="宋体" panose="02010600030101010101" pitchFamily="2" charset="-122"/>
                <a:ea typeface="宋体" panose="02010600030101010101" pitchFamily="2" charset="-122"/>
              </a:rPr>
              <a:t>、马斯洛的需求层次理论</a:t>
            </a:r>
            <a:endParaRPr lang="zh-CN" altLang="zh-CN" sz="28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1</a:t>
            </a:r>
            <a:r>
              <a:rPr lang="zh-CN" altLang="zh-CN" sz="2800" dirty="0">
                <a:latin typeface="宋体" panose="02010600030101010101" pitchFamily="2" charset="-122"/>
                <a:ea typeface="宋体" panose="02010600030101010101" pitchFamily="2" charset="-122"/>
              </a:rPr>
              <a:t>）内容</a:t>
            </a:r>
            <a:endParaRPr lang="zh-CN" altLang="zh-CN" sz="2800" dirty="0">
              <a:latin typeface="宋体" panose="02010600030101010101" pitchFamily="2" charset="-122"/>
              <a:ea typeface="宋体" panose="02010600030101010101" pitchFamily="2" charset="-122"/>
            </a:endParaRPr>
          </a:p>
          <a:p>
            <a:pPr>
              <a:lnSpc>
                <a:spcPct val="150000"/>
              </a:lnSpc>
            </a:pPr>
            <a:r>
              <a:rPr lang="zh-CN" altLang="zh-CN" sz="2800" dirty="0">
                <a:latin typeface="宋体" panose="02010600030101010101" pitchFamily="2" charset="-122"/>
                <a:ea typeface="宋体" panose="02010600030101010101" pitchFamily="2" charset="-122"/>
              </a:rPr>
              <a:t>马斯洛需求层次理论是</a:t>
            </a:r>
            <a:r>
              <a:rPr lang="en-US" altLang="zh-CN" sz="2800" dirty="0">
                <a:latin typeface="宋体" panose="02010600030101010101" pitchFamily="2" charset="-122"/>
                <a:ea typeface="宋体" panose="02010600030101010101" pitchFamily="2" charset="-122"/>
                <a:hlinkClick r:id="rId1"/>
              </a:rPr>
              <a:t>行为科学</a:t>
            </a:r>
            <a:r>
              <a:rPr lang="zh-CN" altLang="zh-CN" sz="2800" dirty="0">
                <a:latin typeface="宋体" panose="02010600030101010101" pitchFamily="2" charset="-122"/>
                <a:ea typeface="宋体" panose="02010600030101010101" pitchFamily="2" charset="-122"/>
              </a:rPr>
              <a:t>的理论之一，由美国心理学家亚伯拉罕·马斯洛在</a:t>
            </a:r>
            <a:r>
              <a:rPr lang="en-US" altLang="zh-CN" sz="2800" dirty="0">
                <a:latin typeface="宋体" panose="02010600030101010101" pitchFamily="2" charset="-122"/>
                <a:ea typeface="宋体" panose="02010600030101010101" pitchFamily="2" charset="-122"/>
              </a:rPr>
              <a:t>1943</a:t>
            </a:r>
            <a:r>
              <a:rPr lang="zh-CN" altLang="zh-CN" sz="2800" dirty="0">
                <a:latin typeface="宋体" panose="02010600030101010101" pitchFamily="2" charset="-122"/>
                <a:ea typeface="宋体" panose="02010600030101010101" pitchFamily="2" charset="-122"/>
              </a:rPr>
              <a:t>年在《人类激励理论》论文中所提出。书中将人类需求象阶梯一样从低到高按层次分为五种，分别是：生理需求、安全需求、社交需求、尊重需求和自我实现需求。</a:t>
            </a:r>
            <a:endParaRPr lang="zh-CN" altLang="en-US" sz="2800" dirty="0">
              <a:latin typeface="宋体" panose="02010600030101010101" pitchFamily="2" charset="-122"/>
              <a:ea typeface="宋体" panose="02010600030101010101" pitchFamily="2" charset="-122"/>
            </a:endParaRPr>
          </a:p>
        </p:txBody>
      </p:sp>
      <p:sp>
        <p:nvSpPr>
          <p:cNvPr id="136195"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buNone/>
            </a:pPr>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buNone/>
            </a:pPr>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pic>
        <p:nvPicPr>
          <p:cNvPr id="137219" name="图片 4"/>
          <p:cNvPicPr>
            <a:picLocks noChangeAspect="1"/>
          </p:cNvPicPr>
          <p:nvPr/>
        </p:nvPicPr>
        <p:blipFill>
          <a:blip r:embed="rId1"/>
          <a:stretch>
            <a:fillRect/>
          </a:stretch>
        </p:blipFill>
        <p:spPr>
          <a:xfrm>
            <a:off x="205105" y="0"/>
            <a:ext cx="6336665" cy="6541770"/>
          </a:xfrm>
          <a:prstGeom prst="rect">
            <a:avLst/>
          </a:prstGeom>
          <a:noFill/>
          <a:ln w="9525">
            <a:noFill/>
          </a:ln>
        </p:spPr>
      </p:pic>
      <p:grpSp>
        <p:nvGrpSpPr>
          <p:cNvPr id="137220" name="组合 5"/>
          <p:cNvGrpSpPr/>
          <p:nvPr/>
        </p:nvGrpSpPr>
        <p:grpSpPr>
          <a:xfrm>
            <a:off x="6346190" y="1663700"/>
            <a:ext cx="2124075" cy="4768215"/>
            <a:chOff x="9480" y="3808946"/>
            <a:chExt cx="2030" cy="4800"/>
          </a:xfrm>
        </p:grpSpPr>
        <p:sp>
          <p:nvSpPr>
            <p:cNvPr id="137221" name="自选图形 134"/>
            <p:cNvSpPr/>
            <p:nvPr/>
          </p:nvSpPr>
          <p:spPr>
            <a:xfrm>
              <a:off x="9480" y="3812356"/>
              <a:ext cx="470" cy="1260"/>
            </a:xfrm>
            <a:prstGeom prst="rightBrace">
              <a:avLst>
                <a:gd name="adj1" fmla="val 22340"/>
                <a:gd name="adj2" fmla="val 50000"/>
              </a:avLst>
            </a:prstGeom>
            <a:noFill/>
            <a:ln w="9525" cap="flat" cmpd="sng">
              <a:solidFill>
                <a:srgbClr val="000000"/>
              </a:solidFill>
              <a:prstDash val="solid"/>
              <a:headEnd type="none" w="med" len="med"/>
              <a:tailEnd type="none" w="med" len="med"/>
            </a:ln>
          </p:spPr>
          <p:txBody>
            <a:bodyPr/>
            <a:lstStyle/>
            <a:p>
              <a:pPr>
                <a:buNone/>
              </a:pPr>
              <a:endParaRPr lang="zh-CN" altLang="en-US" dirty="0">
                <a:latin typeface="Arial" panose="020B0604020202020204" pitchFamily="34" charset="0"/>
              </a:endParaRPr>
            </a:p>
          </p:txBody>
        </p:sp>
        <p:sp>
          <p:nvSpPr>
            <p:cNvPr id="8" name="矩形 7"/>
            <p:cNvSpPr>
              <a:spLocks noChangeArrowheads="1"/>
            </p:cNvSpPr>
            <p:nvPr/>
          </p:nvSpPr>
          <p:spPr bwMode="auto">
            <a:xfrm>
              <a:off x="10130" y="3812188"/>
              <a:ext cx="610" cy="1528"/>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物质需求</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37223" name="自选图形 139"/>
            <p:cNvSpPr/>
            <p:nvPr/>
          </p:nvSpPr>
          <p:spPr>
            <a:xfrm>
              <a:off x="9500" y="3809026"/>
              <a:ext cx="520" cy="2999"/>
            </a:xfrm>
            <a:prstGeom prst="rightBrace">
              <a:avLst>
                <a:gd name="adj1" fmla="val 48060"/>
                <a:gd name="adj2" fmla="val 50000"/>
              </a:avLst>
            </a:prstGeom>
            <a:noFill/>
            <a:ln w="9525" cap="flat" cmpd="sng">
              <a:solidFill>
                <a:srgbClr val="000000"/>
              </a:solidFill>
              <a:prstDash val="solid"/>
              <a:headEnd type="none" w="med" len="med"/>
              <a:tailEnd type="none" w="med" len="med"/>
            </a:ln>
          </p:spPr>
          <p:txBody>
            <a:bodyPr/>
            <a:lstStyle/>
            <a:p>
              <a:pPr>
                <a:buNone/>
              </a:pPr>
              <a:endParaRPr lang="zh-CN" altLang="en-US" dirty="0">
                <a:latin typeface="Arial" panose="020B0604020202020204" pitchFamily="34" charset="0"/>
              </a:endParaRPr>
            </a:p>
          </p:txBody>
        </p:sp>
        <p:sp>
          <p:nvSpPr>
            <p:cNvPr id="10" name="矩形 9"/>
            <p:cNvSpPr>
              <a:spLocks noChangeArrowheads="1"/>
            </p:cNvSpPr>
            <p:nvPr/>
          </p:nvSpPr>
          <p:spPr bwMode="auto">
            <a:xfrm>
              <a:off x="10120" y="3809698"/>
              <a:ext cx="610" cy="1528"/>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精神需求</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矩形 10"/>
            <p:cNvSpPr>
              <a:spLocks noChangeArrowheads="1"/>
            </p:cNvSpPr>
            <p:nvPr/>
          </p:nvSpPr>
          <p:spPr bwMode="auto">
            <a:xfrm>
              <a:off x="11000" y="3812276"/>
              <a:ext cx="510" cy="147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较低层</a:t>
              </a:r>
              <a:r>
                <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次</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 name="矩形 11"/>
            <p:cNvSpPr>
              <a:spLocks noChangeArrowheads="1"/>
            </p:cNvSpPr>
            <p:nvPr/>
          </p:nvSpPr>
          <p:spPr bwMode="auto">
            <a:xfrm>
              <a:off x="10980" y="3810536"/>
              <a:ext cx="510" cy="147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较高层次</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3" name="矩形 12"/>
            <p:cNvSpPr>
              <a:spLocks noChangeArrowheads="1"/>
            </p:cNvSpPr>
            <p:nvPr/>
          </p:nvSpPr>
          <p:spPr bwMode="auto">
            <a:xfrm>
              <a:off x="10960" y="3808946"/>
              <a:ext cx="510" cy="147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sz="9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最高层次</a:t>
              </a:r>
              <a:endParaRPr kumimoji="0" lang="zh-CN" sz="105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内容占位符 2"/>
          <p:cNvSpPr>
            <a:spLocks noGrp="1"/>
          </p:cNvSpPr>
          <p:nvPr>
            <p:ph idx="1"/>
          </p:nvPr>
        </p:nvSpPr>
        <p:spPr>
          <a:xfrm>
            <a:off x="307340" y="548005"/>
            <a:ext cx="11301730" cy="6083300"/>
          </a:xfrm>
        </p:spPr>
        <p:txBody>
          <a:bodyPr vert="horz" wrap="square" lIns="91440" tIns="45720" rIns="91440" bIns="45720" anchor="t" anchorCtr="0">
            <a:normAutofit lnSpcReduction="10000"/>
          </a:bodyPr>
          <a:lstStyle/>
          <a:p>
            <a:pPr>
              <a:lnSpc>
                <a:spcPct val="150000"/>
              </a:lnSpc>
            </a:pPr>
            <a:r>
              <a:rPr lang="zh-CN" altLang="en-US" sz="2400" dirty="0"/>
              <a:t>（2）解析</a:t>
            </a:r>
            <a:endParaRPr lang="zh-CN" altLang="en-US" sz="2400" dirty="0"/>
          </a:p>
          <a:p>
            <a:pPr>
              <a:lnSpc>
                <a:spcPct val="200000"/>
              </a:lnSpc>
            </a:pPr>
            <a:r>
              <a:rPr lang="zh-CN" altLang="en-US" sz="2400" dirty="0"/>
              <a:t>第一，五种需求像阶梯一样从低到高，按层次逐级递升，但这种次序不是完全固定的，可以变化，也有种种例外情况。同一时期，一个人可能有几种需求，但每一时期总有一种需求是占支配地位的，对行为起决定作用。任何一种需求都不会因为更高层次需求的发展而消失。各层次的需求是相互依赖和重叠的，高层次的需求发展后，低层次的需求仍然存在，只是对行为影响的程度大大减小。</a:t>
            </a:r>
            <a:endParaRPr lang="zh-CN" altLang="en-US" sz="2400" dirty="0"/>
          </a:p>
        </p:txBody>
      </p:sp>
      <p:sp>
        <p:nvSpPr>
          <p:cNvPr id="138243" name="页脚占位符 3"/>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buNone/>
            </a:pPr>
            <a:fld id="{9A0DB2DC-4C9A-4742-B13C-FB6460FD3503}" type="slidenum">
              <a:rPr lang="en-US" altLang="zh-CN" sz="1200" b="1" dirty="0">
                <a:solidFill>
                  <a:schemeClr val="bg1"/>
                </a:solidFill>
                <a:latin typeface="Verdana" panose="020B0604030504040204" pitchFamily="34" charset="0"/>
                <a:ea typeface="宋体" panose="02010600030101010101" pitchFamily="2" charset="-122"/>
              </a:rPr>
            </a:fld>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9880" y="389255"/>
            <a:ext cx="11499215" cy="6249035"/>
          </a:xfrm>
        </p:spPr>
        <p:txBody>
          <a:bodyPr/>
          <a:lstStyle/>
          <a:p>
            <a:pPr>
              <a:lnSpc>
                <a:spcPct val="200000"/>
              </a:lnSpc>
            </a:pPr>
            <a:r>
              <a:rPr lang="zh-CN" altLang="en-US" sz="2400"/>
              <a:t>第二，需求层次理论有两个基本出发点，一是人人都有需求，某层需求获得满足后，另一层需求才出现；二是在多种需求未获满足前，首先满足眼前最迫切的需求；该需求满足后，后面的需求才显示出其激励作用。</a:t>
            </a:r>
            <a:endParaRPr lang="zh-CN" altLang="en-US" sz="2400"/>
          </a:p>
          <a:p>
            <a:pPr>
              <a:lnSpc>
                <a:spcPct val="200000"/>
              </a:lnSpc>
            </a:pPr>
            <a:r>
              <a:rPr lang="zh-CN" altLang="en-US" sz="2400"/>
              <a:t>第三，一般来说，某一层次的需求相对满足了，就会向高一层次发展，追求更高一层次的需要就成为驱使行为的动力，层次越高，越难实现。相应的，获得基本满足的需求就不再是一股激励力量。</a:t>
            </a:r>
            <a:endParaRPr lang="zh-CN" altLang="en-US" sz="2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9415" y="421640"/>
            <a:ext cx="11177905" cy="5828030"/>
          </a:xfrm>
        </p:spPr>
        <p:txBody>
          <a:bodyPr/>
          <a:lstStyle/>
          <a:p>
            <a:pPr>
              <a:lnSpc>
                <a:spcPct val="200000"/>
              </a:lnSpc>
            </a:pPr>
            <a:r>
              <a:rPr lang="zh-CN" altLang="en-US" sz="2400"/>
              <a:t>第四，五种需求可以分为三级，其中生理上的需求、安全上的需求属于物质层面的需求，是较低一级的需求，这些需求通过外部条件就可以满足，但是在所有需求中，它们是最重要的需求；而社交情感需求和尊重的需求属于精神层面的需求，是较高需求，要通过内外因素共同作用才能实现，它们是较重要的需求；自我实现的需求也属于精神层面的需求，是最高需求，要通过自身因素才能得到满足，是次重要的需求。自我实现的需求是无止境的。</a:t>
            </a:r>
            <a:endParaRPr lang="zh-CN" altLang="en-US" sz="2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5755" y="520065"/>
            <a:ext cx="11521440" cy="6061075"/>
          </a:xfrm>
        </p:spPr>
        <p:txBody>
          <a:bodyPr/>
          <a:lstStyle/>
          <a:p>
            <a:pPr>
              <a:lnSpc>
                <a:spcPct val="200000"/>
              </a:lnSpc>
            </a:pPr>
            <a:r>
              <a:rPr lang="zh-CN" altLang="en-US" sz="2400"/>
              <a:t>第五，马斯洛和其他的行为心理学家都认为，一个国家多数人的需要层次结构，是同这个国家的经济发展水平、科技发展水平、文化和人民受教育的程度直接相关的。在发展中国家，生理需要和安全需要占主导的人数比例较大，而高级需要占主导的人数比例较小；在发达国家，则刚好相反。</a:t>
            </a: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内容占位符 2"/>
          <p:cNvSpPr>
            <a:spLocks noGrp="1"/>
          </p:cNvSpPr>
          <p:nvPr>
            <p:ph idx="1"/>
          </p:nvPr>
        </p:nvSpPr>
        <p:spPr>
          <a:xfrm>
            <a:off x="507365" y="401955"/>
            <a:ext cx="10464800" cy="5911850"/>
          </a:xfrm>
        </p:spPr>
        <p:txBody>
          <a:bodyPr vert="horz" wrap="square" lIns="91440" tIns="45720" rIns="91440" bIns="45720" anchor="t" anchorCtr="0">
            <a:normAutofit/>
          </a:bodyPr>
          <a:lstStyle/>
          <a:p>
            <a:pPr indent="304800" algn="just">
              <a:lnSpc>
                <a:spcPct val="150000"/>
              </a:lnSpc>
            </a:pPr>
            <a:r>
              <a:rPr lang="en-US" altLang="zh-CN" sz="1800" dirty="0">
                <a:latin typeface="Times New Roman" panose="02020603050405020304" pitchFamily="18" charset="0"/>
                <a:ea typeface="宋体" panose="02010600030101010101" pitchFamily="2" charset="-122"/>
              </a:rPr>
              <a:t>1</a:t>
            </a:r>
            <a:r>
              <a:rPr lang="zh-CN" altLang="en-US" sz="1800" dirty="0">
                <a:latin typeface="Times New Roman" panose="02020603050405020304" pitchFamily="18" charset="0"/>
                <a:ea typeface="宋体" panose="02010600030101010101" pitchFamily="2" charset="-122"/>
              </a:rPr>
              <a:t>、</a:t>
            </a:r>
            <a:r>
              <a:rPr lang="zh-CN" altLang="zh-CN" sz="1800" dirty="0">
                <a:latin typeface="Times New Roman" panose="02020603050405020304" pitchFamily="18" charset="0"/>
                <a:ea typeface="宋体" panose="02010600030101010101" pitchFamily="2" charset="-122"/>
              </a:rPr>
              <a:t>人员配备</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1</a:t>
            </a:r>
            <a:r>
              <a:rPr lang="zh-CN" altLang="en-US" sz="1800" dirty="0">
                <a:latin typeface="Times New Roman" panose="02020603050405020304" pitchFamily="18" charset="0"/>
                <a:ea typeface="宋体" panose="02010600030101010101" pitchFamily="2" charset="-122"/>
              </a:rPr>
              <a:t>）</a:t>
            </a:r>
            <a:r>
              <a:rPr lang="zh-CN" altLang="zh-CN" sz="1800" dirty="0">
                <a:latin typeface="Times New Roman" panose="02020603050405020304" pitchFamily="18" charset="0"/>
                <a:ea typeface="宋体" panose="02010600030101010101" pitchFamily="2" charset="-122"/>
              </a:rPr>
              <a:t>含义</a:t>
            </a:r>
            <a:endParaRPr lang="zh-CN" altLang="zh-CN" sz="1800" dirty="0">
              <a:latin typeface="Times New Roman" panose="02020603050405020304" pitchFamily="18" charset="0"/>
              <a:ea typeface="宋体" panose="02010600030101010101" pitchFamily="2" charset="-122"/>
            </a:endParaRPr>
          </a:p>
          <a:p>
            <a:pPr indent="304800">
              <a:lnSpc>
                <a:spcPct val="150000"/>
              </a:lnSpc>
            </a:pPr>
            <a:r>
              <a:rPr lang="zh-CN" altLang="zh-CN" sz="1800" dirty="0">
                <a:ea typeface="宋体" panose="02010600030101010101" pitchFamily="2" charset="-122"/>
              </a:rPr>
              <a:t>人员配备是根据组织目标和任务要求，通过甄选、任用、培育、考核等手段，根据人岗匹配、人尽其才的原则将合适的人匹配到组织结构的岗位之中，以完成组织目标和任务的职能活动。</a:t>
            </a:r>
            <a:endParaRPr lang="en-US" altLang="zh-CN" sz="1800" dirty="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2</a:t>
            </a:r>
            <a:r>
              <a:rPr lang="zh-CN" altLang="en-US" sz="1800" dirty="0">
                <a:latin typeface="Times New Roman" panose="02020603050405020304" pitchFamily="18" charset="0"/>
                <a:ea typeface="宋体" panose="02010600030101010101" pitchFamily="2" charset="-122"/>
              </a:rPr>
              <a:t>）</a:t>
            </a:r>
            <a:r>
              <a:rPr lang="zh-CN" altLang="zh-CN" sz="1800" dirty="0">
                <a:latin typeface="Times New Roman" panose="02020603050405020304" pitchFamily="18" charset="0"/>
                <a:ea typeface="宋体" panose="02010600030101010101" pitchFamily="2" charset="-122"/>
              </a:rPr>
              <a:t>人员配备原则</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latin typeface="Times New Roman" panose="02020603050405020304" pitchFamily="18" charset="0"/>
                <a:ea typeface="宋体" panose="02010600030101010101" pitchFamily="2" charset="-122"/>
              </a:rPr>
              <a:t>（</a:t>
            </a:r>
            <a:r>
              <a:rPr lang="en-US" altLang="zh-CN" sz="1800" dirty="0">
                <a:latin typeface="Times New Roman" panose="02020603050405020304" pitchFamily="18" charset="0"/>
                <a:ea typeface="宋体" panose="02010600030101010101" pitchFamily="2" charset="-122"/>
              </a:rPr>
              <a:t>1</a:t>
            </a:r>
            <a:r>
              <a:rPr lang="zh-CN" altLang="zh-CN" sz="1800" dirty="0">
                <a:latin typeface="Times New Roman" panose="02020603050405020304" pitchFamily="18" charset="0"/>
                <a:ea typeface="宋体" panose="02010600030101010101" pitchFamily="2" charset="-122"/>
              </a:rPr>
              <a:t>）因事择人原则</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rPr>
              <a:t>2</a:t>
            </a:r>
            <a:r>
              <a:rPr lang="zh-CN" altLang="zh-CN" sz="1800" dirty="0">
                <a:solidFill>
                  <a:srgbClr val="000000"/>
                </a:solidFill>
                <a:latin typeface="Times New Roman" panose="02020603050405020304" pitchFamily="18" charset="0"/>
                <a:ea typeface="宋体" panose="02010600030101010101" pitchFamily="2" charset="-122"/>
              </a:rPr>
              <a:t>）责权利一致原则</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rPr>
              <a:t>3</a:t>
            </a:r>
            <a:r>
              <a:rPr lang="zh-CN" altLang="zh-CN" sz="1800" dirty="0">
                <a:solidFill>
                  <a:srgbClr val="000000"/>
                </a:solidFill>
                <a:latin typeface="Times New Roman" panose="02020603050405020304" pitchFamily="18" charset="0"/>
                <a:ea typeface="宋体" panose="02010600030101010101" pitchFamily="2" charset="-122"/>
              </a:rPr>
              <a:t>）公开竞争原则</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rPr>
              <a:t>4</a:t>
            </a:r>
            <a:r>
              <a:rPr lang="zh-CN" altLang="zh-CN" sz="1800" dirty="0">
                <a:solidFill>
                  <a:srgbClr val="000000"/>
                </a:solidFill>
                <a:latin typeface="Times New Roman" panose="02020603050405020304" pitchFamily="18" charset="0"/>
                <a:ea typeface="宋体" panose="02010600030101010101" pitchFamily="2" charset="-122"/>
              </a:rPr>
              <a:t>）用人所长原则</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latin typeface="Times New Roman" panose="02020603050405020304" pitchFamily="18" charset="0"/>
                <a:ea typeface="宋体" panose="02010600030101010101" pitchFamily="2" charset="-122"/>
              </a:rPr>
              <a:t>（</a:t>
            </a:r>
            <a:r>
              <a:rPr lang="en-US" altLang="zh-CN" sz="1800" dirty="0">
                <a:latin typeface="Times New Roman" panose="02020603050405020304" pitchFamily="18" charset="0"/>
                <a:ea typeface="宋体" panose="02010600030101010101" pitchFamily="2" charset="-122"/>
              </a:rPr>
              <a:t>5</a:t>
            </a:r>
            <a:r>
              <a:rPr lang="zh-CN" altLang="zh-CN" sz="1800" dirty="0">
                <a:latin typeface="Times New Roman" panose="02020603050405020304" pitchFamily="18" charset="0"/>
                <a:ea typeface="宋体" panose="02010600030101010101" pitchFamily="2" charset="-122"/>
              </a:rPr>
              <a:t>）动态平衡原则</a:t>
            </a:r>
            <a:endParaRPr lang="zh-CN" altLang="zh-CN" sz="1800" dirty="0">
              <a:latin typeface="Times New Roman" panose="02020603050405020304" pitchFamily="18" charset="0"/>
              <a:ea typeface="宋体" panose="02010600030101010101" pitchFamily="2" charset="-122"/>
            </a:endParaRPr>
          </a:p>
          <a:p>
            <a:pPr indent="304800">
              <a:lnSpc>
                <a:spcPct val="150000"/>
              </a:lnSpc>
            </a:pPr>
            <a:endParaRPr lang="zh-CN" altLang="en-US" dirty="0">
              <a:ea typeface="宋体" panose="02010600030101010101" pitchFamily="2" charset="-122"/>
            </a:endParaRPr>
          </a:p>
        </p:txBody>
      </p:sp>
      <p:sp>
        <p:nvSpPr>
          <p:cNvPr id="10547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5265" y="593725"/>
            <a:ext cx="11362055" cy="5655945"/>
          </a:xfrm>
        </p:spPr>
        <p:txBody>
          <a:bodyPr/>
          <a:lstStyle/>
          <a:p>
            <a:pPr>
              <a:lnSpc>
                <a:spcPct val="200000"/>
              </a:lnSpc>
            </a:pPr>
            <a:r>
              <a:rPr lang="zh-CN" altLang="en-US" sz="2400"/>
              <a:t>（3）对管理实践的启示</a:t>
            </a:r>
            <a:endParaRPr lang="zh-CN" altLang="en-US" sz="2400"/>
          </a:p>
          <a:p>
            <a:pPr>
              <a:lnSpc>
                <a:spcPct val="200000"/>
              </a:lnSpc>
            </a:pPr>
            <a:r>
              <a:rPr lang="zh-CN" altLang="en-US" sz="2400"/>
              <a:t>第一，要正确认识被管理者需要的多层次性，要灵活有区别看待和满足其不同的需求。</a:t>
            </a:r>
            <a:endParaRPr lang="zh-CN" altLang="en-US" sz="2400"/>
          </a:p>
          <a:p>
            <a:pPr>
              <a:lnSpc>
                <a:spcPct val="200000"/>
              </a:lnSpc>
            </a:pPr>
            <a:r>
              <a:rPr lang="zh-CN" altLang="en-US" sz="2400"/>
              <a:t>第二，注重满足员工的物质需求的同时，要更多关注员工多层次的精神需求和心理需求的满足。</a:t>
            </a:r>
            <a:endParaRPr lang="zh-CN" altLang="en-US" sz="2400"/>
          </a:p>
          <a:p>
            <a:pPr>
              <a:lnSpc>
                <a:spcPct val="200000"/>
              </a:lnSpc>
            </a:pPr>
            <a:r>
              <a:rPr lang="zh-CN" altLang="en-US" sz="2400"/>
              <a:t>第三，需要层次理论不是万能的，有其局限性。</a:t>
            </a:r>
            <a:endParaRPr lang="zh-CN" altLang="en-US" sz="24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4655" y="213360"/>
            <a:ext cx="11363325" cy="6075680"/>
          </a:xfrm>
        </p:spPr>
        <p:txBody>
          <a:bodyPr>
            <a:normAutofit lnSpcReduction="10000"/>
          </a:bodyPr>
          <a:lstStyle/>
          <a:p>
            <a:pPr>
              <a:lnSpc>
                <a:spcPct val="200000"/>
              </a:lnSpc>
            </a:pPr>
            <a:r>
              <a:rPr lang="zh-CN" altLang="en-US" sz="2400"/>
              <a:t>2、赫兹伯格的双因素理论</a:t>
            </a:r>
            <a:endParaRPr lang="zh-CN" altLang="en-US" sz="2400"/>
          </a:p>
          <a:p>
            <a:pPr>
              <a:lnSpc>
                <a:spcPct val="200000"/>
              </a:lnSpc>
            </a:pPr>
            <a:r>
              <a:rPr lang="zh-CN" altLang="en-US" sz="2400"/>
              <a:t>（1）含义</a:t>
            </a:r>
            <a:endParaRPr lang="zh-CN" altLang="en-US" sz="2400"/>
          </a:p>
          <a:p>
            <a:pPr>
              <a:lnSpc>
                <a:spcPct val="200000"/>
              </a:lnSpc>
            </a:pPr>
            <a:r>
              <a:rPr lang="zh-CN" altLang="en-US" sz="2400"/>
              <a:t>双因素理论，又称激励、保健理论，是激励理论的代表之一，由美国心理学家赫茨伯格于1959年提出。</a:t>
            </a:r>
            <a:endParaRPr lang="zh-CN" altLang="en-US" sz="2400"/>
          </a:p>
          <a:p>
            <a:pPr>
              <a:lnSpc>
                <a:spcPct val="200000"/>
              </a:lnSpc>
            </a:pPr>
            <a:r>
              <a:rPr lang="zh-CN" altLang="en-US" sz="2400"/>
              <a:t>该理论认为引起人们工作动机的因素主要有两个:一是与工作环境或工作条件相关的因素，称为保健因素；二是与工作内容紧密相连的因素称为激励因素。只有激励因素才能够给人们带来满意感，从而具有激励作用。而保健因素只能消除人们的不满，但不会带来满意感，因而没有激励作用。</a:t>
            </a:r>
            <a:endParaRPr lang="zh-CN" altLang="en-US" sz="24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p:cNvPicPr>
            <a:picLocks noChangeAspect="1"/>
          </p:cNvPicPr>
          <p:nvPr>
            <p:custDataLst>
              <p:tags r:id="rId1"/>
            </p:custDataLst>
          </p:nvPr>
        </p:nvPicPr>
        <p:blipFill>
          <a:blip r:embed="rId2"/>
          <a:stretch>
            <a:fillRect/>
          </a:stretch>
        </p:blipFill>
        <p:spPr>
          <a:xfrm>
            <a:off x="1868805" y="581660"/>
            <a:ext cx="8515985" cy="573659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6880" y="248920"/>
            <a:ext cx="11447145" cy="6393180"/>
          </a:xfrm>
        </p:spPr>
        <p:txBody>
          <a:bodyPr/>
          <a:lstStyle/>
          <a:p>
            <a:pPr>
              <a:lnSpc>
                <a:spcPct val="200000"/>
              </a:lnSpc>
            </a:pPr>
            <a:r>
              <a:rPr lang="zh-CN" altLang="en-US" sz="2400"/>
              <a:t>（2）解析</a:t>
            </a:r>
            <a:endParaRPr lang="zh-CN" altLang="en-US" sz="2400"/>
          </a:p>
          <a:p>
            <a:pPr>
              <a:lnSpc>
                <a:spcPct val="200000"/>
              </a:lnSpc>
            </a:pPr>
            <a:r>
              <a:rPr lang="zh-CN" altLang="en-US" sz="2400"/>
              <a:t>第一，不是所有的需求得到满足就能激励起人们的积极性，只有那些被称为激励因素的需求得到满足才能调动人们的积极性。</a:t>
            </a:r>
            <a:endParaRPr lang="zh-CN" altLang="en-US" sz="2400"/>
          </a:p>
          <a:p>
            <a:pPr>
              <a:lnSpc>
                <a:spcPct val="200000"/>
              </a:lnSpc>
            </a:pPr>
            <a:r>
              <a:rPr lang="zh-CN" altLang="en-US" sz="2400"/>
              <a:t>第二，当保健因素恶化到人们认为可以接受的水平以下时，就会产生对工作的不满意。</a:t>
            </a:r>
            <a:endParaRPr lang="zh-CN" altLang="en-US" sz="24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7800" y="188595"/>
            <a:ext cx="11497310" cy="6282055"/>
          </a:xfrm>
        </p:spPr>
        <p:txBody>
          <a:bodyPr/>
          <a:lstStyle/>
          <a:p>
            <a:pPr>
              <a:lnSpc>
                <a:spcPct val="200000"/>
              </a:lnSpc>
            </a:pPr>
            <a:r>
              <a:rPr lang="zh-CN" altLang="en-US" sz="2400"/>
              <a:t>第三，激励因素和保健因素都有若干重叠现象，如赏识属于激励因素，基本上起积极作用；但当没有受到赏识时，又可能起消极作用，这时又表现为保健因素。工资是保健因素，但有时也能产生使职工满意的结果。</a:t>
            </a:r>
            <a:endParaRPr lang="zh-CN" altLang="en-US" sz="2400"/>
          </a:p>
          <a:p>
            <a:pPr>
              <a:lnSpc>
                <a:spcPct val="200000"/>
              </a:lnSpc>
            </a:pPr>
            <a:r>
              <a:rPr lang="zh-CN" altLang="en-US" sz="2400"/>
              <a:t>第四，赫茨伯格在研究的过程中，还发现在两种因素中，如果把某些激励因素，如表扬和某些物质的奖励等变成保健因素，或任意扩大保健因素，都会降低一个人在工作中所得到的内在满足，引起内部动机的萎缩，从而导致个人工作积极性的降低。</a:t>
            </a:r>
            <a:endParaRPr lang="zh-CN" altLang="en-US" sz="24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4180" y="531495"/>
            <a:ext cx="11153140" cy="5718175"/>
          </a:xfrm>
        </p:spPr>
        <p:txBody>
          <a:bodyPr/>
          <a:lstStyle/>
          <a:p>
            <a:pPr>
              <a:lnSpc>
                <a:spcPct val="200000"/>
              </a:lnSpc>
            </a:pPr>
            <a:r>
              <a:rPr lang="zh-CN" altLang="en-US" sz="2400"/>
              <a:t>（3）对管理实践的启示</a:t>
            </a:r>
            <a:endParaRPr lang="zh-CN" altLang="en-US" sz="2400"/>
          </a:p>
          <a:p>
            <a:pPr>
              <a:lnSpc>
                <a:spcPct val="200000"/>
              </a:lnSpc>
            </a:pPr>
            <a:r>
              <a:rPr lang="zh-CN" altLang="en-US" sz="2400"/>
              <a:t>(1)采取了某项激励的措施并不一定就带来满意,要提高职工的积极性首先得注意保健因素,以消除职工的不满、怠工和对抗,但保健因素并不能使职工变得非常满意,也不能激发他们的工作积极性,所以更重要的是要利用激励因素来激发职工的工作热情和工作效率.</a:t>
            </a:r>
            <a:endParaRPr lang="zh-CN" altLang="en-US" sz="24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1645" y="568960"/>
            <a:ext cx="11115675" cy="5680710"/>
          </a:xfrm>
        </p:spPr>
        <p:txBody>
          <a:bodyPr/>
          <a:lstStyle/>
          <a:p>
            <a:pPr>
              <a:lnSpc>
                <a:spcPct val="200000"/>
              </a:lnSpc>
            </a:pPr>
            <a:r>
              <a:rPr lang="zh-CN" altLang="en-US" sz="2400"/>
              <a:t>(2)在企业管理实践中,欲使奖金成为激励因素,必须使奖金与职工的工作绩效相联系.</a:t>
            </a:r>
            <a:endParaRPr lang="zh-CN" altLang="en-US" sz="2400"/>
          </a:p>
          <a:p>
            <a:pPr>
              <a:lnSpc>
                <a:spcPct val="200000"/>
              </a:lnSpc>
            </a:pPr>
            <a:r>
              <a:rPr lang="zh-CN" altLang="en-US" sz="2400"/>
              <a:t>(3)在我国的企业管理中,哪些是保健因素,哪些应属于激励因素与美国企业不同,有文化差异。</a:t>
            </a:r>
            <a:endParaRPr lang="zh-CN" altLang="en-US" sz="2400"/>
          </a:p>
          <a:p>
            <a:pPr>
              <a:lnSpc>
                <a:spcPct val="200000"/>
              </a:lnSpc>
            </a:pPr>
            <a:r>
              <a:rPr lang="zh-CN" altLang="en-US" sz="2400"/>
              <a:t>(4)激励是组织管理的重要环节,被认为是“最伟大的管理原理”.</a:t>
            </a:r>
            <a:endParaRPr lang="zh-CN" altLang="en-US" sz="2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7355" y="490220"/>
            <a:ext cx="11141710" cy="5876290"/>
          </a:xfrm>
        </p:spPr>
        <p:txBody>
          <a:bodyPr/>
          <a:lstStyle/>
          <a:p>
            <a:pPr>
              <a:lnSpc>
                <a:spcPct val="150000"/>
              </a:lnSpc>
            </a:pPr>
            <a:r>
              <a:rPr lang="zh-CN" altLang="en-US" sz="2400">
                <a:solidFill>
                  <a:srgbClr val="FF0000"/>
                </a:solidFill>
              </a:rPr>
              <a:t>（四）激励方法与技巧</a:t>
            </a:r>
            <a:endParaRPr lang="zh-CN" altLang="en-US" sz="2400">
              <a:solidFill>
                <a:srgbClr val="FF0000"/>
              </a:solidFill>
            </a:endParaRPr>
          </a:p>
          <a:p>
            <a:pPr>
              <a:lnSpc>
                <a:spcPct val="150000"/>
              </a:lnSpc>
            </a:pPr>
            <a:r>
              <a:rPr lang="zh-CN" altLang="en-US" sz="2400"/>
              <a:t>1、物质激励方法</a:t>
            </a:r>
            <a:endParaRPr lang="zh-CN" altLang="en-US" sz="2400"/>
          </a:p>
          <a:p>
            <a:pPr>
              <a:lnSpc>
                <a:spcPct val="150000"/>
              </a:lnSpc>
            </a:pPr>
            <a:r>
              <a:rPr lang="zh-CN" altLang="en-US" sz="2400"/>
              <a:t>第一，物质激励要与组织目标和个人目标相结合，激励机制要为了实现组织目标而设计。</a:t>
            </a:r>
            <a:endParaRPr lang="zh-CN" altLang="en-US" sz="2400"/>
          </a:p>
          <a:p>
            <a:pPr>
              <a:lnSpc>
                <a:spcPct val="150000"/>
              </a:lnSpc>
            </a:pPr>
            <a:r>
              <a:rPr lang="zh-CN" altLang="en-US" sz="2400"/>
              <a:t>第二，物质激励应与相应制度结合起来，相应制度的建立为了实现组织目标而制定。</a:t>
            </a:r>
            <a:endParaRPr lang="zh-CN" altLang="en-US" sz="2400"/>
          </a:p>
          <a:p>
            <a:pPr>
              <a:lnSpc>
                <a:spcPct val="150000"/>
              </a:lnSpc>
            </a:pPr>
            <a:r>
              <a:rPr lang="zh-CN" altLang="en-US" sz="2400"/>
              <a:t>第三，物质激励必须公平、公正，做到奖勤罚懒，奖优罚劣第四，物质激励要适当，以能调动职工积极性为标准。</a:t>
            </a:r>
            <a:endParaRPr lang="zh-CN" altLang="en-US" sz="24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0060" y="374650"/>
            <a:ext cx="10441940" cy="6074410"/>
          </a:xfrm>
        </p:spPr>
        <p:txBody>
          <a:bodyPr/>
          <a:lstStyle/>
          <a:p>
            <a:pPr>
              <a:lnSpc>
                <a:spcPct val="200000"/>
              </a:lnSpc>
            </a:pPr>
            <a:r>
              <a:rPr lang="zh-CN" altLang="en-US" sz="2400"/>
              <a:t>2、精神激励方法</a:t>
            </a:r>
            <a:endParaRPr lang="zh-CN" altLang="en-US" sz="2400"/>
          </a:p>
          <a:p>
            <a:pPr>
              <a:lnSpc>
                <a:spcPct val="200000"/>
              </a:lnSpc>
            </a:pPr>
            <a:r>
              <a:rPr lang="zh-CN" altLang="en-US" sz="2400"/>
              <a:t>（1）目标激励</a:t>
            </a:r>
            <a:endParaRPr lang="zh-CN" altLang="en-US" sz="2400"/>
          </a:p>
          <a:p>
            <a:pPr>
              <a:lnSpc>
                <a:spcPct val="200000"/>
              </a:lnSpc>
            </a:pPr>
            <a:r>
              <a:rPr lang="zh-CN" altLang="en-US" sz="2400"/>
              <a:t>（2）民主参与激励</a:t>
            </a:r>
            <a:endParaRPr lang="zh-CN" altLang="en-US" sz="2400"/>
          </a:p>
          <a:p>
            <a:pPr>
              <a:lnSpc>
                <a:spcPct val="200000"/>
              </a:lnSpc>
            </a:pPr>
            <a:r>
              <a:rPr lang="zh-CN" altLang="en-US" sz="2400"/>
              <a:t>（3）荣誉激励</a:t>
            </a:r>
            <a:endParaRPr lang="zh-CN" altLang="en-US" sz="2400"/>
          </a:p>
          <a:p>
            <a:pPr>
              <a:lnSpc>
                <a:spcPct val="200000"/>
              </a:lnSpc>
            </a:pPr>
            <a:r>
              <a:rPr lang="zh-CN" altLang="en-US" sz="2400"/>
              <a:t>（4）情感激励 </a:t>
            </a:r>
            <a:endParaRPr lang="zh-CN" altLang="en-US" sz="24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8790" y="549275"/>
            <a:ext cx="11141710" cy="6075045"/>
          </a:xfrm>
        </p:spPr>
        <p:txBody>
          <a:bodyPr>
            <a:normAutofit lnSpcReduction="20000"/>
          </a:bodyPr>
          <a:lstStyle/>
          <a:p>
            <a:pPr>
              <a:lnSpc>
                <a:spcPct val="200000"/>
              </a:lnSpc>
            </a:pPr>
            <a:r>
              <a:rPr lang="zh-CN" altLang="en-US" sz="2400"/>
              <a:t>3、工作激励方法</a:t>
            </a:r>
            <a:endParaRPr lang="zh-CN" altLang="en-US" sz="2400"/>
          </a:p>
          <a:p>
            <a:pPr>
              <a:lnSpc>
                <a:spcPct val="200000"/>
              </a:lnSpc>
            </a:pPr>
            <a:r>
              <a:rPr lang="zh-CN" altLang="en-US" sz="2400"/>
              <a:t>（1）工作分配要尽量考虑到职工的特长和爱好，使人尽其才。</a:t>
            </a:r>
            <a:endParaRPr lang="zh-CN" altLang="en-US" sz="2400"/>
          </a:p>
          <a:p>
            <a:pPr>
              <a:lnSpc>
                <a:spcPct val="200000"/>
              </a:lnSpc>
            </a:pPr>
            <a:r>
              <a:rPr lang="zh-CN" altLang="en-US" sz="2400"/>
              <a:t>（2）安排的工作要使尽量具有挑战性，要能充分发挥职工的潜能。</a:t>
            </a:r>
            <a:endParaRPr lang="zh-CN" altLang="en-US" sz="2400"/>
          </a:p>
          <a:p>
            <a:pPr>
              <a:lnSpc>
                <a:spcPct val="200000"/>
              </a:lnSpc>
            </a:pPr>
            <a:r>
              <a:rPr lang="zh-CN" altLang="en-US" sz="2400"/>
              <a:t>（3）要尽可能让职工参与管理，树立职工主人意识，从而激发员工积极性。</a:t>
            </a:r>
            <a:endParaRPr lang="zh-CN" altLang="en-US" sz="2400"/>
          </a:p>
          <a:p>
            <a:pPr>
              <a:lnSpc>
                <a:spcPct val="200000"/>
              </a:lnSpc>
            </a:pPr>
            <a:r>
              <a:rPr lang="zh-CN" altLang="en-US" sz="2400"/>
              <a:t>（4）通过各种手段使员工愉快工作，从而激发员工持续的工作热情。</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内容占位符 2"/>
          <p:cNvSpPr>
            <a:spLocks noGrp="1"/>
          </p:cNvSpPr>
          <p:nvPr>
            <p:ph idx="1"/>
          </p:nvPr>
        </p:nvSpPr>
        <p:spPr>
          <a:xfrm>
            <a:off x="325755" y="482600"/>
            <a:ext cx="11398885" cy="6148070"/>
          </a:xfrm>
        </p:spPr>
        <p:txBody>
          <a:bodyPr vert="horz" wrap="square" lIns="91440" tIns="45720" rIns="91440" bIns="45720" anchor="t" anchorCtr="0"/>
          <a:lstStyle/>
          <a:p>
            <a:pPr indent="304800" algn="just">
              <a:lnSpc>
                <a:spcPct val="150000"/>
              </a:lnSpc>
            </a:pPr>
            <a:r>
              <a:rPr lang="en-US" altLang="zh-CN" sz="2400" dirty="0">
                <a:latin typeface="Times New Roman" panose="02020603050405020304" pitchFamily="18" charset="0"/>
                <a:ea typeface="宋体" panose="02010600030101010101" pitchFamily="2" charset="-122"/>
              </a:rPr>
              <a:t>2</a:t>
            </a:r>
            <a:r>
              <a:rPr lang="zh-CN" altLang="en-US" sz="2400" dirty="0">
                <a:latin typeface="Times New Roman" panose="02020603050405020304" pitchFamily="18" charset="0"/>
                <a:ea typeface="宋体" panose="02010600030101010101" pitchFamily="2" charset="-122"/>
              </a:rPr>
              <a:t>、</a:t>
            </a:r>
            <a:r>
              <a:rPr lang="zh-CN" altLang="zh-CN" sz="2400" dirty="0">
                <a:latin typeface="Times New Roman" panose="02020603050405020304" pitchFamily="18" charset="0"/>
                <a:ea typeface="宋体" panose="02010600030101010101" pitchFamily="2" charset="-122"/>
              </a:rPr>
              <a:t>人员规划</a:t>
            </a:r>
            <a:endParaRPr lang="zh-CN" altLang="zh-CN" sz="2400" dirty="0">
              <a:latin typeface="Times New Roman" panose="02020603050405020304" pitchFamily="18" charset="0"/>
              <a:ea typeface="宋体" panose="02010600030101010101" pitchFamily="2" charset="-122"/>
            </a:endParaRPr>
          </a:p>
          <a:p>
            <a:pPr indent="304800">
              <a:lnSpc>
                <a:spcPct val="150000"/>
              </a:lnSpc>
            </a:pPr>
            <a:r>
              <a:rPr lang="en-US" altLang="zh-CN" sz="2400" dirty="0">
                <a:solidFill>
                  <a:srgbClr val="000000"/>
                </a:solidFill>
                <a:latin typeface="宋体" panose="02010600030101010101" pitchFamily="2" charset="-122"/>
                <a:ea typeface="宋体" panose="02010600030101010101" pitchFamily="2" charset="-122"/>
              </a:rPr>
              <a:t>1</a:t>
            </a:r>
            <a:r>
              <a:rPr lang="zh-CN" altLang="en-US" sz="2400" dirty="0">
                <a:solidFill>
                  <a:srgbClr val="000000"/>
                </a:solidFill>
                <a:latin typeface="宋体" panose="02010600030101010101" pitchFamily="2" charset="-122"/>
                <a:ea typeface="宋体" panose="02010600030101010101" pitchFamily="2" charset="-122"/>
              </a:rPr>
              <a:t>）</a:t>
            </a:r>
            <a:r>
              <a:rPr lang="zh-CN" altLang="zh-CN" sz="2400" dirty="0">
                <a:solidFill>
                  <a:srgbClr val="000000"/>
                </a:solidFill>
                <a:ea typeface="宋体" panose="02010600030101010101" pitchFamily="2" charset="-122"/>
              </a:rPr>
              <a:t>含义：人员规划也叫人力资源规划，是指根据组织发展战略和目标的要求，从质量和数量两个方面科学地分析，预测组织内、外环境变化中的人力资源需求和供给状况，制定必要的政策和措施，确保在组织未来发展的各个阶段获得合适人才，并使组织和个人得到长期的利益。</a:t>
            </a:r>
            <a:endParaRPr lang="zh-CN" altLang="en-US" sz="2400" dirty="0">
              <a:ea typeface="宋体" panose="02010600030101010101" pitchFamily="2" charset="-122"/>
            </a:endParaRPr>
          </a:p>
        </p:txBody>
      </p:sp>
      <p:sp>
        <p:nvSpPr>
          <p:cNvPr id="10649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0550" y="291465"/>
            <a:ext cx="9630410" cy="5866765"/>
          </a:xfrm>
        </p:spPr>
        <p:txBody>
          <a:bodyPr/>
          <a:lstStyle/>
          <a:p>
            <a:pPr>
              <a:lnSpc>
                <a:spcPct val="150000"/>
              </a:lnSpc>
            </a:pPr>
            <a:r>
              <a:rPr lang="zh-CN" altLang="en-US" sz="2400"/>
              <a:t>4、激励技巧</a:t>
            </a:r>
            <a:endParaRPr lang="zh-CN" altLang="en-US" sz="2400"/>
          </a:p>
          <a:p>
            <a:pPr>
              <a:lnSpc>
                <a:spcPct val="150000"/>
              </a:lnSpc>
            </a:pPr>
            <a:r>
              <a:rPr lang="zh-CN" altLang="en-US" sz="2400"/>
              <a:t>（1）物质激励与精神激励相结合</a:t>
            </a:r>
            <a:endParaRPr lang="zh-CN" altLang="en-US" sz="2400"/>
          </a:p>
          <a:p>
            <a:pPr>
              <a:lnSpc>
                <a:spcPct val="150000"/>
              </a:lnSpc>
            </a:pPr>
            <a:r>
              <a:rPr lang="zh-CN" altLang="en-US" sz="2400"/>
              <a:t>（2）注意创造良好激励的气氛</a:t>
            </a:r>
            <a:endParaRPr lang="zh-CN" altLang="en-US" sz="2400"/>
          </a:p>
          <a:p>
            <a:pPr>
              <a:lnSpc>
                <a:spcPct val="150000"/>
              </a:lnSpc>
            </a:pPr>
            <a:r>
              <a:rPr lang="zh-CN" altLang="en-US" sz="2400"/>
              <a:t>（3）激励程度要与贡献程度相当</a:t>
            </a:r>
            <a:endParaRPr lang="zh-CN" altLang="en-US" sz="2400"/>
          </a:p>
          <a:p>
            <a:pPr>
              <a:lnSpc>
                <a:spcPct val="150000"/>
              </a:lnSpc>
            </a:pPr>
            <a:r>
              <a:rPr lang="zh-CN" altLang="en-US" sz="2400"/>
              <a:t>（4）激励要考虑个体需要的差异</a:t>
            </a:r>
            <a:endParaRPr lang="zh-CN" altLang="en-US" sz="2400"/>
          </a:p>
          <a:p>
            <a:pPr>
              <a:lnSpc>
                <a:spcPct val="150000"/>
              </a:lnSpc>
            </a:pPr>
            <a:r>
              <a:rPr lang="zh-CN" altLang="en-US" sz="2400"/>
              <a:t>（5）注意运用负激励方法</a:t>
            </a:r>
            <a:endParaRPr lang="zh-CN" altLang="en-US" sz="24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70"/>
          <p:cNvPicPr>
            <a:picLocks noGrp="1" noChangeAspect="1"/>
          </p:cNvPicPr>
          <p:nvPr>
            <p:ph idx="1"/>
          </p:nvPr>
        </p:nvPicPr>
        <p:blipFill>
          <a:blip r:embed="rId1"/>
          <a:stretch>
            <a:fillRect/>
          </a:stretch>
        </p:blipFill>
        <p:spPr>
          <a:xfrm>
            <a:off x="2207895" y="3213100"/>
            <a:ext cx="7044690" cy="3510280"/>
          </a:xfrm>
          <a:prstGeom prst="rect">
            <a:avLst/>
          </a:prstGeom>
          <a:noFill/>
          <a:ln w="9525">
            <a:noFill/>
          </a:ln>
        </p:spPr>
      </p:pic>
      <p:sp>
        <p:nvSpPr>
          <p:cNvPr id="100" name="文本框 99"/>
          <p:cNvSpPr txBox="1"/>
          <p:nvPr/>
        </p:nvSpPr>
        <p:spPr>
          <a:xfrm>
            <a:off x="541020" y="643255"/>
            <a:ext cx="10379075" cy="2213610"/>
          </a:xfrm>
          <a:prstGeom prst="rect">
            <a:avLst/>
          </a:prstGeom>
          <a:noFill/>
          <a:ln w="9525">
            <a:noFill/>
          </a:ln>
        </p:spPr>
        <p:txBody>
          <a:bodyPr wrap="square">
            <a:noAutofit/>
          </a:bodyPr>
          <a:lstStyle/>
          <a:p>
            <a:pPr indent="306070">
              <a:lnSpc>
                <a:spcPct val="150000"/>
              </a:lnSpc>
            </a:pPr>
            <a:r>
              <a:rPr lang="zh-CN" sz="2800" b="1">
                <a:ea typeface="宋体" panose="02010600030101010101" pitchFamily="2" charset="-122"/>
              </a:rPr>
              <a:t>（五）激励过程</a:t>
            </a:r>
            <a:endParaRPr lang="zh-CN" sz="2800" b="1">
              <a:ea typeface="宋体" panose="02010600030101010101" pitchFamily="2" charset="-122"/>
            </a:endParaRPr>
          </a:p>
          <a:p>
            <a:pPr indent="306070">
              <a:lnSpc>
                <a:spcPct val="150000"/>
              </a:lnSpc>
            </a:pPr>
            <a:r>
              <a:rPr lang="zh-CN" altLang="en-US" sz="2800" b="1">
                <a:ea typeface="宋体" panose="02010600030101010101" pitchFamily="2" charset="-122"/>
              </a:rPr>
              <a:t>需求——刺激——心理紧张——动机——行为——目的——需求满足/消除紧张——新的需求。</a:t>
            </a:r>
            <a:endParaRPr lang="zh-CN" altLang="en-US" sz="2800" b="1">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6880" y="655320"/>
            <a:ext cx="11140440" cy="5594350"/>
          </a:xfrm>
        </p:spPr>
        <p:txBody>
          <a:bodyPr/>
          <a:lstStyle/>
          <a:p>
            <a:pPr algn="ctr"/>
            <a:r>
              <a:rPr lang="zh-CN" altLang="en-US" sz="2800">
                <a:solidFill>
                  <a:srgbClr val="FF0000"/>
                </a:solidFill>
              </a:rPr>
              <a:t>第二节 绩效考核与评价</a:t>
            </a:r>
            <a:endParaRPr lang="zh-CN" altLang="en-US" sz="2800"/>
          </a:p>
          <a:p>
            <a:pPr>
              <a:lnSpc>
                <a:spcPct val="150000"/>
              </a:lnSpc>
            </a:pPr>
            <a:r>
              <a:rPr lang="zh-CN" altLang="en-US" sz="2800"/>
              <a:t>考核评价是管理环节的重要一环，包含两方面内容，一是对组织目标和组织绩效的考核评价，其次是对组织内员工的绩效进行的考核评价。</a:t>
            </a:r>
            <a:endParaRPr lang="zh-CN" altLang="en-US" sz="28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4030" y="363855"/>
            <a:ext cx="11068685" cy="6111875"/>
          </a:xfrm>
        </p:spPr>
        <p:txBody>
          <a:bodyPr/>
          <a:lstStyle/>
          <a:p>
            <a:pPr>
              <a:lnSpc>
                <a:spcPct val="150000"/>
              </a:lnSpc>
            </a:pPr>
            <a:r>
              <a:rPr lang="zh-CN" altLang="en-US" sz="2800">
                <a:solidFill>
                  <a:srgbClr val="FF0000"/>
                </a:solidFill>
              </a:rPr>
              <a:t>一、组织绩效考核评价</a:t>
            </a:r>
            <a:endParaRPr lang="zh-CN" altLang="en-US" sz="2800">
              <a:solidFill>
                <a:srgbClr val="FF0000"/>
              </a:solidFill>
            </a:endParaRPr>
          </a:p>
          <a:p>
            <a:pPr>
              <a:lnSpc>
                <a:spcPct val="150000"/>
              </a:lnSpc>
            </a:pPr>
            <a:r>
              <a:rPr lang="zh-CN" altLang="en-US" sz="2800"/>
              <a:t>1、含义</a:t>
            </a:r>
            <a:endParaRPr lang="zh-CN" altLang="en-US" sz="2800"/>
          </a:p>
          <a:p>
            <a:pPr>
              <a:lnSpc>
                <a:spcPct val="150000"/>
              </a:lnSpc>
            </a:pPr>
            <a:r>
              <a:rPr lang="zh-CN" altLang="en-US" sz="2800"/>
              <a:t>绩效评价是指运用一定的评价方法、量化指标及评价标准，对组织及组织中的职能部门为实现其职能所确定的绩效目标的实现程度，以及为实现这一目标所安排预算的执行结果而进行的综合性评价。</a:t>
            </a:r>
            <a:endParaRPr lang="zh-CN" altLang="en-US" sz="28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8465" y="302260"/>
            <a:ext cx="11080750" cy="6100445"/>
          </a:xfrm>
        </p:spPr>
        <p:txBody>
          <a:bodyPr/>
          <a:lstStyle/>
          <a:p>
            <a:pPr>
              <a:lnSpc>
                <a:spcPct val="200000"/>
              </a:lnSpc>
            </a:pPr>
            <a:r>
              <a:rPr lang="zh-CN" altLang="en-US" sz="2400"/>
              <a:t>2、企业绩效评价指标体系</a:t>
            </a:r>
            <a:endParaRPr lang="zh-CN" altLang="en-US" sz="2400"/>
          </a:p>
          <a:p>
            <a:pPr>
              <a:lnSpc>
                <a:spcPct val="200000"/>
              </a:lnSpc>
            </a:pPr>
            <a:r>
              <a:rPr lang="zh-CN" altLang="en-US" sz="2400"/>
              <a:t>（1）评价目标。</a:t>
            </a:r>
            <a:endParaRPr lang="zh-CN" altLang="en-US" sz="2400"/>
          </a:p>
          <a:p>
            <a:pPr>
              <a:lnSpc>
                <a:spcPct val="200000"/>
              </a:lnSpc>
            </a:pPr>
            <a:r>
              <a:rPr lang="zh-CN" altLang="en-US" sz="2400"/>
              <a:t>（2）目标关系。</a:t>
            </a:r>
            <a:endParaRPr lang="zh-CN" altLang="en-US" sz="2400"/>
          </a:p>
          <a:p>
            <a:pPr>
              <a:lnSpc>
                <a:spcPct val="200000"/>
              </a:lnSpc>
            </a:pPr>
            <a:r>
              <a:rPr lang="zh-CN" altLang="en-US" sz="2400"/>
              <a:t>（3）评价对象。</a:t>
            </a:r>
            <a:endParaRPr lang="zh-CN" altLang="en-US" sz="2400"/>
          </a:p>
          <a:p>
            <a:pPr>
              <a:lnSpc>
                <a:spcPct val="200000"/>
              </a:lnSpc>
            </a:pPr>
            <a:r>
              <a:rPr lang="zh-CN" altLang="en-US" sz="2400"/>
              <a:t>（4）评价指标。</a:t>
            </a:r>
            <a:endParaRPr lang="zh-CN" altLang="en-US" sz="2400"/>
          </a:p>
          <a:p>
            <a:pPr>
              <a:lnSpc>
                <a:spcPct val="200000"/>
              </a:lnSpc>
            </a:pPr>
            <a:r>
              <a:rPr lang="zh-CN" altLang="en-US" sz="2400"/>
              <a:t>（5）评价标准。</a:t>
            </a:r>
            <a:endParaRPr lang="zh-CN" altLang="en-US" sz="2400"/>
          </a:p>
          <a:p>
            <a:pPr>
              <a:lnSpc>
                <a:spcPct val="200000"/>
              </a:lnSpc>
            </a:pPr>
            <a:r>
              <a:rPr lang="zh-CN" altLang="en-US" sz="2400"/>
              <a:t>（6）评价报告。</a:t>
            </a:r>
            <a:endParaRPr lang="zh-CN" altLang="en-US" sz="24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2750" y="433070"/>
            <a:ext cx="11164570" cy="5816600"/>
          </a:xfrm>
        </p:spPr>
        <p:txBody>
          <a:bodyPr/>
          <a:lstStyle/>
          <a:p>
            <a:pPr>
              <a:lnSpc>
                <a:spcPct val="200000"/>
              </a:lnSpc>
            </a:pPr>
            <a:r>
              <a:rPr lang="zh-CN" altLang="en-US" sz="2400">
                <a:solidFill>
                  <a:srgbClr val="FF0000"/>
                </a:solidFill>
              </a:rPr>
              <a:t>二、个人绩效考核</a:t>
            </a:r>
            <a:endParaRPr lang="zh-CN" altLang="en-US" sz="2400">
              <a:solidFill>
                <a:srgbClr val="FF0000"/>
              </a:solidFill>
            </a:endParaRPr>
          </a:p>
          <a:p>
            <a:pPr>
              <a:lnSpc>
                <a:spcPct val="200000"/>
              </a:lnSpc>
            </a:pPr>
            <a:r>
              <a:rPr lang="zh-CN" altLang="en-US" sz="2400"/>
              <a:t>（一）含义</a:t>
            </a:r>
            <a:endParaRPr lang="zh-CN" altLang="en-US" sz="2400"/>
          </a:p>
          <a:p>
            <a:pPr>
              <a:lnSpc>
                <a:spcPct val="200000"/>
              </a:lnSpc>
            </a:pPr>
            <a:r>
              <a:rPr lang="zh-CN" altLang="en-US" sz="2400"/>
              <a:t>绩效考核通常也称为业绩考评，是组织针对每个部门或员工所承担的工作，应用各种科学的定性和定量的方法，对员工行为的实际效果及其对组织的贡献或价值进行考核和评价。</a:t>
            </a:r>
            <a:endParaRPr lang="zh-CN" altLang="en-US" sz="24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63550"/>
            <a:ext cx="9692005" cy="5694680"/>
          </a:xfrm>
        </p:spPr>
        <p:txBody>
          <a:bodyPr/>
          <a:lstStyle/>
          <a:p>
            <a:pPr>
              <a:lnSpc>
                <a:spcPct val="150000"/>
              </a:lnSpc>
            </a:pPr>
            <a:r>
              <a:rPr lang="zh-CN" altLang="en-US" sz="2400"/>
              <a:t>（二）人员绩效考核的作用</a:t>
            </a:r>
            <a:endParaRPr lang="zh-CN" altLang="en-US" sz="2400"/>
          </a:p>
          <a:p>
            <a:pPr>
              <a:lnSpc>
                <a:spcPct val="150000"/>
              </a:lnSpc>
            </a:pPr>
            <a:r>
              <a:rPr lang="zh-CN" altLang="en-US" sz="2400"/>
              <a:t>1、绩效考核是人员聘用的依据。</a:t>
            </a:r>
            <a:endParaRPr lang="zh-CN" altLang="en-US" sz="2400"/>
          </a:p>
          <a:p>
            <a:pPr>
              <a:lnSpc>
                <a:spcPct val="150000"/>
              </a:lnSpc>
            </a:pPr>
            <a:r>
              <a:rPr lang="zh-CN" altLang="en-US" sz="2400"/>
              <a:t>2、绩效考核是人员职务升降的依据。</a:t>
            </a:r>
            <a:endParaRPr lang="zh-CN" altLang="en-US" sz="2400"/>
          </a:p>
          <a:p>
            <a:pPr>
              <a:lnSpc>
                <a:spcPct val="150000"/>
              </a:lnSpc>
            </a:pPr>
            <a:r>
              <a:rPr lang="zh-CN" altLang="en-US" sz="2400"/>
              <a:t>3、绩效考核是人员培训的依据。</a:t>
            </a:r>
            <a:endParaRPr lang="zh-CN" altLang="en-US" sz="2400"/>
          </a:p>
          <a:p>
            <a:pPr>
              <a:lnSpc>
                <a:spcPct val="150000"/>
              </a:lnSpc>
            </a:pPr>
            <a:r>
              <a:rPr lang="zh-CN" altLang="en-US" sz="2400"/>
              <a:t>4、绩效考核是确定劳动报酬的依据。</a:t>
            </a:r>
            <a:endParaRPr lang="zh-CN" altLang="en-US" sz="2400"/>
          </a:p>
          <a:p>
            <a:pPr>
              <a:lnSpc>
                <a:spcPct val="150000"/>
              </a:lnSpc>
            </a:pPr>
            <a:r>
              <a:rPr lang="zh-CN" altLang="en-US" sz="2400"/>
              <a:t>5、绩效考核是人员激励的手段。</a:t>
            </a:r>
            <a:endParaRPr lang="zh-CN" altLang="en-US" sz="2400"/>
          </a:p>
          <a:p>
            <a:pPr>
              <a:lnSpc>
                <a:spcPct val="150000"/>
              </a:lnSpc>
            </a:pPr>
            <a:r>
              <a:rPr lang="zh-CN" altLang="en-US" sz="2400"/>
              <a:t>6、把绩效考核与未来发展相联系。</a:t>
            </a:r>
            <a:endParaRPr lang="zh-CN" altLang="en-US" sz="24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2115" y="433070"/>
            <a:ext cx="11165205" cy="5816600"/>
          </a:xfrm>
        </p:spPr>
        <p:txBody>
          <a:bodyPr/>
          <a:lstStyle/>
          <a:p>
            <a:pPr>
              <a:lnSpc>
                <a:spcPct val="150000"/>
              </a:lnSpc>
            </a:pPr>
            <a:r>
              <a:rPr lang="zh-CN" altLang="en-US" sz="2400"/>
              <a:t>（四）考核原则</a:t>
            </a:r>
            <a:endParaRPr lang="zh-CN" altLang="en-US" sz="2400"/>
          </a:p>
          <a:p>
            <a:pPr>
              <a:lnSpc>
                <a:spcPct val="150000"/>
              </a:lnSpc>
            </a:pPr>
            <a:r>
              <a:rPr lang="zh-CN" altLang="en-US" sz="2400"/>
              <a:t>1、客观评价原则</a:t>
            </a:r>
            <a:endParaRPr lang="zh-CN" altLang="en-US" sz="2400"/>
          </a:p>
          <a:p>
            <a:pPr>
              <a:lnSpc>
                <a:spcPct val="150000"/>
              </a:lnSpc>
            </a:pPr>
            <a:r>
              <a:rPr lang="zh-CN" altLang="en-US" sz="2400"/>
              <a:t>2、全面考评的原则</a:t>
            </a:r>
            <a:endParaRPr lang="zh-CN" altLang="en-US" sz="2400"/>
          </a:p>
          <a:p>
            <a:pPr>
              <a:lnSpc>
                <a:spcPct val="150000"/>
              </a:lnSpc>
            </a:pPr>
            <a:r>
              <a:rPr lang="zh-CN" altLang="en-US" sz="2400"/>
              <a:t>3、公平公开原则</a:t>
            </a:r>
            <a:endParaRPr lang="zh-CN" altLang="en-US" sz="2400"/>
          </a:p>
          <a:p>
            <a:pPr>
              <a:lnSpc>
                <a:spcPct val="150000"/>
              </a:lnSpc>
            </a:pPr>
            <a:r>
              <a:rPr lang="zh-CN" altLang="en-US" sz="2400"/>
              <a:t>4、差别化原则</a:t>
            </a:r>
            <a:endParaRPr lang="zh-CN" altLang="en-US" sz="2400"/>
          </a:p>
          <a:p>
            <a:pPr>
              <a:lnSpc>
                <a:spcPct val="150000"/>
              </a:lnSpc>
            </a:pPr>
            <a:r>
              <a:rPr lang="zh-CN" altLang="en-US" sz="2400"/>
              <a:t>5、反馈原则</a:t>
            </a:r>
            <a:endParaRPr lang="zh-CN" altLang="en-US" sz="2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1155" y="396240"/>
            <a:ext cx="11226165" cy="5853430"/>
          </a:xfrm>
        </p:spPr>
        <p:txBody>
          <a:bodyPr/>
          <a:lstStyle/>
          <a:p>
            <a:pPr>
              <a:lnSpc>
                <a:spcPct val="150000"/>
              </a:lnSpc>
            </a:pPr>
            <a:r>
              <a:rPr lang="zh-CN" altLang="en-US" sz="2400"/>
              <a:t>（五）绩效考核方法</a:t>
            </a:r>
            <a:endParaRPr lang="zh-CN" altLang="en-US" sz="2400"/>
          </a:p>
          <a:p>
            <a:pPr>
              <a:lnSpc>
                <a:spcPct val="150000"/>
              </a:lnSpc>
            </a:pPr>
            <a:r>
              <a:rPr lang="zh-CN" altLang="en-US" sz="2400"/>
              <a:t>1、写实考评法</a:t>
            </a:r>
            <a:endParaRPr lang="zh-CN" altLang="en-US" sz="2400"/>
          </a:p>
          <a:p>
            <a:pPr>
              <a:lnSpc>
                <a:spcPct val="150000"/>
              </a:lnSpc>
            </a:pPr>
            <a:r>
              <a:rPr lang="zh-CN" altLang="en-US" sz="2400"/>
              <a:t>2、绝对考评法</a:t>
            </a:r>
            <a:endParaRPr lang="zh-CN" altLang="en-US" sz="2400"/>
          </a:p>
          <a:p>
            <a:pPr>
              <a:lnSpc>
                <a:spcPct val="150000"/>
              </a:lnSpc>
            </a:pPr>
            <a:r>
              <a:rPr lang="zh-CN" altLang="en-US" sz="2400"/>
              <a:t>3、相对考评法</a:t>
            </a:r>
            <a:endParaRPr lang="zh-CN" altLang="en-US" sz="24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4175" y="289560"/>
            <a:ext cx="9826625" cy="5941060"/>
          </a:xfrm>
        </p:spPr>
        <p:txBody>
          <a:bodyPr/>
          <a:lstStyle/>
          <a:p>
            <a:pPr>
              <a:lnSpc>
                <a:spcPct val="150000"/>
              </a:lnSpc>
            </a:pPr>
            <a:r>
              <a:rPr lang="zh-CN" altLang="en-US" sz="2400"/>
              <a:t>（六）考核要注意的问题</a:t>
            </a:r>
            <a:endParaRPr lang="zh-CN" altLang="en-US" sz="2400"/>
          </a:p>
          <a:p>
            <a:pPr>
              <a:lnSpc>
                <a:spcPct val="150000"/>
              </a:lnSpc>
            </a:pPr>
            <a:r>
              <a:rPr lang="zh-CN" altLang="en-US" sz="2400"/>
              <a:t>1、要依据岗位职责和工作标准进行绩效考核。</a:t>
            </a:r>
            <a:endParaRPr lang="zh-CN" altLang="en-US" sz="2400"/>
          </a:p>
          <a:p>
            <a:pPr>
              <a:lnSpc>
                <a:spcPct val="150000"/>
              </a:lnSpc>
            </a:pPr>
            <a:r>
              <a:rPr lang="zh-CN" altLang="en-US" sz="2400"/>
              <a:t>　　2、要有考核方案和目标，就是说要有个游戏规则。</a:t>
            </a:r>
            <a:endParaRPr lang="zh-CN" altLang="en-US" sz="2400"/>
          </a:p>
          <a:p>
            <a:pPr>
              <a:lnSpc>
                <a:spcPct val="150000"/>
              </a:lnSpc>
            </a:pPr>
            <a:r>
              <a:rPr lang="zh-CN" altLang="en-US" sz="2400"/>
              <a:t>　　3、做好原始记录，包括检查记录，原始记录是考核的重要依据，任何一件事或是一项工作做得好坏一定要有记录，通过事实和数据说话。</a:t>
            </a:r>
            <a:endParaRPr lang="zh-CN" altLang="en-US" sz="2400"/>
          </a:p>
          <a:p>
            <a:pPr>
              <a:lnSpc>
                <a:spcPct val="150000"/>
              </a:lnSpc>
            </a:pPr>
            <a:r>
              <a:rPr lang="zh-CN" altLang="en-US" sz="2400"/>
              <a:t>　　4、考核结果要反馈。其目的是为了让被考核人知道不足的地方是什么？以便于改进。</a:t>
            </a: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内容占位符 2"/>
          <p:cNvSpPr>
            <a:spLocks noGrp="1"/>
          </p:cNvSpPr>
          <p:nvPr>
            <p:ph idx="1"/>
          </p:nvPr>
        </p:nvSpPr>
        <p:spPr>
          <a:xfrm>
            <a:off x="338455" y="248920"/>
            <a:ext cx="11238865" cy="5853430"/>
          </a:xfrm>
        </p:spPr>
        <p:txBody>
          <a:bodyPr vert="horz" wrap="square" lIns="91440" tIns="45720" rIns="91440" bIns="45720" anchor="t" anchorCtr="0">
            <a:noAutofit/>
          </a:bodyPr>
          <a:lstStyle/>
          <a:p>
            <a:pPr indent="304800">
              <a:lnSpc>
                <a:spcPct val="150000"/>
              </a:lnSpc>
            </a:pPr>
            <a:r>
              <a:rPr lang="en-US" altLang="zh-CN" sz="2400" dirty="0">
                <a:solidFill>
                  <a:srgbClr val="000000"/>
                </a:solidFill>
                <a:latin typeface="宋体" panose="02010600030101010101" pitchFamily="2" charset="-122"/>
                <a:ea typeface="宋体" panose="02010600030101010101" pitchFamily="2" charset="-122"/>
              </a:rPr>
              <a:t>2</a:t>
            </a:r>
            <a:r>
              <a:rPr lang="zh-CN" altLang="en-US" sz="2400" dirty="0">
                <a:solidFill>
                  <a:srgbClr val="000000"/>
                </a:solidFill>
                <a:latin typeface="Times New Roman" panose="02020603050405020304" pitchFamily="18" charset="0"/>
                <a:ea typeface="宋体" panose="02010600030101010101" pitchFamily="2" charset="-122"/>
              </a:rPr>
              <a:t>）</a:t>
            </a:r>
            <a:r>
              <a:rPr lang="zh-CN" altLang="zh-CN" sz="2400" dirty="0">
                <a:solidFill>
                  <a:srgbClr val="000000"/>
                </a:solidFill>
                <a:latin typeface="Times New Roman" panose="02020603050405020304" pitchFamily="18" charset="0"/>
                <a:ea typeface="宋体" panose="02010600030101010101" pitchFamily="2" charset="-122"/>
              </a:rPr>
              <a:t>人员规划内容</a:t>
            </a:r>
            <a:endParaRPr lang="zh-CN" altLang="zh-CN" sz="2400" dirty="0">
              <a:latin typeface="Times New Roman" panose="02020603050405020304" pitchFamily="18" charset="0"/>
              <a:ea typeface="宋体" panose="02010600030101010101" pitchFamily="2" charset="-122"/>
            </a:endParaRPr>
          </a:p>
          <a:p>
            <a:pPr indent="304800">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第一，总体规划。</a:t>
            </a:r>
            <a:endParaRPr lang="zh-CN" altLang="zh-CN" sz="2400" dirty="0">
              <a:latin typeface="Times New Roman" panose="02020603050405020304" pitchFamily="18" charset="0"/>
              <a:ea typeface="宋体" panose="02010600030101010101" pitchFamily="2" charset="-122"/>
            </a:endParaRPr>
          </a:p>
          <a:p>
            <a:pPr indent="304800">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第二，职位编制计划。阐述组织的结构、职位设置、职位描述、职位的资格要求。</a:t>
            </a:r>
            <a:br>
              <a:rPr lang="en-US" altLang="zh-CN" sz="2400" dirty="0">
                <a:solidFill>
                  <a:srgbClr val="000000"/>
                </a:solidFill>
                <a:latin typeface="Times New Roman" panose="02020603050405020304" pitchFamily="18" charset="0"/>
                <a:ea typeface="宋体" panose="02010600030101010101" pitchFamily="2" charset="-122"/>
              </a:rPr>
            </a:br>
            <a:r>
              <a:rPr lang="en-US" altLang="zh-CN" sz="2400" dirty="0">
                <a:solidFill>
                  <a:srgbClr val="000000"/>
                </a:solidFill>
                <a:latin typeface="Times New Roman" panose="02020603050405020304" pitchFamily="18" charset="0"/>
                <a:ea typeface="宋体" panose="02010600030101010101" pitchFamily="2" charset="-122"/>
              </a:rPr>
              <a:t>    </a:t>
            </a:r>
            <a:r>
              <a:rPr lang="zh-CN" altLang="zh-CN" sz="2400" dirty="0">
                <a:solidFill>
                  <a:srgbClr val="000000"/>
                </a:solidFill>
                <a:latin typeface="Times New Roman" panose="02020603050405020304" pitchFamily="18" charset="0"/>
                <a:ea typeface="宋体" panose="02010600030101010101" pitchFamily="2" charset="-122"/>
              </a:rPr>
              <a:t>第三，人员配备计划。</a:t>
            </a:r>
            <a:br>
              <a:rPr lang="en-US" altLang="zh-CN" sz="2400" dirty="0">
                <a:solidFill>
                  <a:srgbClr val="000000"/>
                </a:solidFill>
                <a:latin typeface="Times New Roman" panose="02020603050405020304" pitchFamily="18" charset="0"/>
                <a:ea typeface="宋体" panose="02010600030101010101" pitchFamily="2" charset="-122"/>
              </a:rPr>
            </a:br>
            <a:r>
              <a:rPr lang="en-US" altLang="zh-CN" sz="2400" dirty="0">
                <a:solidFill>
                  <a:srgbClr val="000000"/>
                </a:solidFill>
                <a:latin typeface="Times New Roman" panose="02020603050405020304" pitchFamily="18" charset="0"/>
                <a:ea typeface="宋体" panose="02010600030101010101" pitchFamily="2" charset="-122"/>
              </a:rPr>
              <a:t>    </a:t>
            </a:r>
            <a:r>
              <a:rPr lang="zh-CN" altLang="zh-CN" sz="2400" dirty="0">
                <a:solidFill>
                  <a:srgbClr val="000000"/>
                </a:solidFill>
                <a:latin typeface="Times New Roman" panose="02020603050405020304" pitchFamily="18" charset="0"/>
                <a:ea typeface="宋体" panose="02010600030101010101" pitchFamily="2" charset="-122"/>
              </a:rPr>
              <a:t>第四，人员需求计划。</a:t>
            </a:r>
            <a:br>
              <a:rPr lang="en-US" altLang="zh-CN" sz="2400" dirty="0">
                <a:solidFill>
                  <a:srgbClr val="000000"/>
                </a:solidFill>
                <a:latin typeface="Times New Roman" panose="02020603050405020304" pitchFamily="18" charset="0"/>
                <a:ea typeface="宋体" panose="02010600030101010101" pitchFamily="2" charset="-122"/>
              </a:rPr>
            </a:br>
            <a:r>
              <a:rPr lang="en-US" altLang="zh-CN" sz="2400" dirty="0">
                <a:solidFill>
                  <a:srgbClr val="000000"/>
                </a:solidFill>
                <a:latin typeface="Times New Roman" panose="02020603050405020304" pitchFamily="18" charset="0"/>
                <a:ea typeface="宋体" panose="02010600030101010101" pitchFamily="2" charset="-122"/>
              </a:rPr>
              <a:t>    </a:t>
            </a:r>
            <a:r>
              <a:rPr lang="zh-CN" altLang="zh-CN" sz="2400" dirty="0">
                <a:solidFill>
                  <a:srgbClr val="000000"/>
                </a:solidFill>
                <a:latin typeface="Times New Roman" panose="02020603050405020304" pitchFamily="18" charset="0"/>
                <a:ea typeface="宋体" panose="02010600030101010101" pitchFamily="2" charset="-122"/>
              </a:rPr>
              <a:t>第五，人员供给计划。</a:t>
            </a:r>
            <a:br>
              <a:rPr lang="en-US" altLang="zh-CN" sz="2400" dirty="0">
                <a:solidFill>
                  <a:srgbClr val="000000"/>
                </a:solidFill>
                <a:latin typeface="Times New Roman" panose="02020603050405020304" pitchFamily="18" charset="0"/>
                <a:ea typeface="宋体" panose="02010600030101010101" pitchFamily="2" charset="-122"/>
              </a:rPr>
            </a:br>
            <a:r>
              <a:rPr lang="en-US" altLang="zh-CN" sz="2400" dirty="0">
                <a:solidFill>
                  <a:srgbClr val="000000"/>
                </a:solidFill>
                <a:latin typeface="Times New Roman" panose="02020603050405020304" pitchFamily="18" charset="0"/>
                <a:ea typeface="宋体" panose="02010600030101010101" pitchFamily="2" charset="-122"/>
              </a:rPr>
              <a:t>    </a:t>
            </a:r>
            <a:r>
              <a:rPr lang="zh-CN" altLang="zh-CN" sz="2400" dirty="0">
                <a:solidFill>
                  <a:srgbClr val="000000"/>
                </a:solidFill>
                <a:latin typeface="Times New Roman" panose="02020603050405020304" pitchFamily="18" charset="0"/>
                <a:ea typeface="宋体" panose="02010600030101010101" pitchFamily="2" charset="-122"/>
              </a:rPr>
              <a:t>第六，人员补充计划。</a:t>
            </a:r>
            <a:endParaRPr lang="zh-CN" altLang="zh-CN" sz="2400" dirty="0">
              <a:latin typeface="Times New Roman" panose="02020603050405020304" pitchFamily="18" charset="0"/>
              <a:ea typeface="宋体" panose="02010600030101010101" pitchFamily="2" charset="-122"/>
            </a:endParaRPr>
          </a:p>
          <a:p>
            <a:pPr indent="0">
              <a:lnSpc>
                <a:spcPct val="150000"/>
              </a:lnSpc>
              <a:buNone/>
            </a:pPr>
            <a:r>
              <a:rPr lang="en-US" altLang="zh-CN" sz="2400" dirty="0">
                <a:solidFill>
                  <a:srgbClr val="000000"/>
                </a:solidFill>
                <a:latin typeface="宋体" panose="02010600030101010101" pitchFamily="2" charset="-122"/>
                <a:ea typeface="宋体" panose="02010600030101010101" pitchFamily="2" charset="-122"/>
              </a:rPr>
              <a:t>  </a:t>
            </a:r>
            <a:r>
              <a:rPr lang="zh-CN" altLang="zh-CN" sz="2400" dirty="0">
                <a:solidFill>
                  <a:srgbClr val="000000"/>
                </a:solidFill>
                <a:latin typeface="Times New Roman" panose="02020603050405020304" pitchFamily="18" charset="0"/>
                <a:ea typeface="宋体" panose="02010600030101010101" pitchFamily="2" charset="-122"/>
              </a:rPr>
              <a:t>第七，人员调配</a:t>
            </a:r>
            <a:r>
              <a:rPr lang="zh-CN" altLang="zh-CN" sz="2400" dirty="0">
                <a:solidFill>
                  <a:srgbClr val="000000"/>
                </a:solidFill>
                <a:latin typeface="Times New Roman" panose="02020603050405020304" pitchFamily="18" charset="0"/>
                <a:ea typeface="宋体" panose="02010600030101010101" pitchFamily="2" charset="-122"/>
              </a:rPr>
              <a:t>计划。</a:t>
            </a:r>
            <a:endParaRPr lang="zh-CN" altLang="zh-CN" sz="2400" dirty="0">
              <a:latin typeface="Times New Roman" panose="02020603050405020304" pitchFamily="18" charset="0"/>
              <a:ea typeface="宋体" panose="02010600030101010101" pitchFamily="2" charset="-122"/>
            </a:endParaRPr>
          </a:p>
          <a:p>
            <a:pPr indent="0" algn="just">
              <a:lnSpc>
                <a:spcPct val="150000"/>
              </a:lnSpc>
              <a:buNone/>
            </a:pPr>
            <a:r>
              <a:rPr lang="en-US" altLang="zh-CN" sz="2400" dirty="0">
                <a:solidFill>
                  <a:srgbClr val="000000"/>
                </a:solidFill>
                <a:latin typeface="Times New Roman" panose="02020603050405020304" pitchFamily="18" charset="0"/>
                <a:ea typeface="宋体" panose="02010600030101010101" pitchFamily="2" charset="-122"/>
              </a:rPr>
              <a:t>    </a:t>
            </a:r>
            <a:r>
              <a:rPr lang="zh-CN" altLang="zh-CN" sz="2400" dirty="0">
                <a:solidFill>
                  <a:srgbClr val="000000"/>
                </a:solidFill>
                <a:latin typeface="Times New Roman" panose="02020603050405020304" pitchFamily="18" charset="0"/>
                <a:ea typeface="宋体" panose="02010600030101010101" pitchFamily="2" charset="-122"/>
              </a:rPr>
              <a:t>第八，人员开发计划。</a:t>
            </a:r>
            <a:endParaRPr lang="zh-CN" altLang="zh-CN" sz="2400" dirty="0">
              <a:latin typeface="Times New Roman" panose="02020603050405020304" pitchFamily="18" charset="0"/>
              <a:ea typeface="宋体" panose="02010600030101010101" pitchFamily="2" charset="-122"/>
            </a:endParaRPr>
          </a:p>
          <a:p>
            <a:pPr indent="304800"/>
            <a:endParaRPr lang="zh-CN" altLang="zh-CN" sz="2400" dirty="0">
              <a:latin typeface="Times New Roman" panose="02020603050405020304" pitchFamily="18" charset="0"/>
              <a:ea typeface="宋体" panose="02010600030101010101" pitchFamily="2" charset="-122"/>
            </a:endParaRPr>
          </a:p>
        </p:txBody>
      </p:sp>
      <p:sp>
        <p:nvSpPr>
          <p:cNvPr id="10752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内容占位符 2"/>
          <p:cNvSpPr>
            <a:spLocks noGrp="1"/>
          </p:cNvSpPr>
          <p:nvPr>
            <p:ph idx="1"/>
          </p:nvPr>
        </p:nvSpPr>
        <p:spPr>
          <a:xfrm>
            <a:off x="314325" y="471170"/>
            <a:ext cx="11262995" cy="5778500"/>
          </a:xfrm>
        </p:spPr>
        <p:txBody>
          <a:bodyPr vert="horz" wrap="square" lIns="91440" tIns="45720" rIns="91440" bIns="45720" anchor="t" anchorCtr="0"/>
          <a:lstStyle/>
          <a:p>
            <a:pPr indent="355600" algn="just">
              <a:lnSpc>
                <a:spcPct val="150000"/>
              </a:lnSpc>
            </a:pPr>
            <a:r>
              <a:rPr lang="en-US" altLang="zh-CN" sz="2400" dirty="0">
                <a:solidFill>
                  <a:srgbClr val="000000"/>
                </a:solidFill>
                <a:latin typeface="宋体" panose="02010600030101010101" pitchFamily="2" charset="-122"/>
                <a:ea typeface="宋体" panose="02010600030101010101" pitchFamily="2" charset="-122"/>
              </a:rPr>
              <a:t>3</a:t>
            </a:r>
            <a:r>
              <a:rPr lang="zh-CN" altLang="zh-CN" sz="2400" dirty="0">
                <a:solidFill>
                  <a:srgbClr val="000000"/>
                </a:solidFill>
                <a:latin typeface="Times New Roman" panose="02020603050405020304" pitchFamily="18" charset="0"/>
                <a:ea typeface="宋体" panose="02010600030101010101" pitchFamily="2" charset="-122"/>
              </a:rPr>
              <a:t>、人员规划过程</a:t>
            </a:r>
            <a:endParaRPr lang="zh-CN" altLang="zh-CN" sz="2400" dirty="0">
              <a:latin typeface="Times New Roman" panose="02020603050405020304" pitchFamily="18" charset="0"/>
              <a:ea typeface="宋体" panose="02010600030101010101" pitchFamily="2" charset="-122"/>
            </a:endParaRPr>
          </a:p>
          <a:p>
            <a:pPr indent="3556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第一，进行工作分析。形成规范的职务说明书。</a:t>
            </a:r>
            <a:endParaRPr lang="zh-CN" altLang="zh-CN" sz="2400" dirty="0">
              <a:latin typeface="Times New Roman" panose="02020603050405020304" pitchFamily="18" charset="0"/>
              <a:ea typeface="宋体" panose="02010600030101010101" pitchFamily="2" charset="-122"/>
            </a:endParaRPr>
          </a:p>
          <a:p>
            <a:pPr indent="0" algn="just">
              <a:lnSpc>
                <a:spcPct val="150000"/>
              </a:lnSpc>
              <a:buFontTx/>
              <a:buNone/>
            </a:pPr>
            <a:r>
              <a:rPr lang="en-US" altLang="zh-CN" sz="2400" dirty="0">
                <a:solidFill>
                  <a:srgbClr val="000000"/>
                </a:solidFill>
                <a:latin typeface="Times New Roman" panose="02020603050405020304" pitchFamily="18" charset="0"/>
                <a:ea typeface="宋体" panose="02010600030101010101" pitchFamily="2" charset="-122"/>
              </a:rPr>
              <a:t>    </a:t>
            </a:r>
            <a:r>
              <a:rPr lang="zh-CN" altLang="zh-CN" sz="2400" dirty="0">
                <a:solidFill>
                  <a:srgbClr val="000000"/>
                </a:solidFill>
                <a:latin typeface="Times New Roman" panose="02020603050405020304" pitchFamily="18" charset="0"/>
                <a:ea typeface="宋体" panose="02010600030101010101" pitchFamily="2" charset="-122"/>
              </a:rPr>
              <a:t>第二，制定用人计划。</a:t>
            </a:r>
            <a:endParaRPr lang="zh-CN" altLang="zh-CN" sz="2400" dirty="0">
              <a:latin typeface="Times New Roman" panose="02020603050405020304" pitchFamily="18" charset="0"/>
              <a:ea typeface="宋体" panose="02010600030101010101" pitchFamily="2" charset="-122"/>
            </a:endParaRPr>
          </a:p>
          <a:p>
            <a:pPr indent="3556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第三，确定人员来源。从外部招聘还是从内部。</a:t>
            </a:r>
            <a:endParaRPr lang="zh-CN" altLang="zh-CN" sz="2400" dirty="0">
              <a:latin typeface="Times New Roman" panose="02020603050405020304" pitchFamily="18" charset="0"/>
              <a:ea typeface="宋体" panose="02010600030101010101" pitchFamily="2" charset="-122"/>
            </a:endParaRPr>
          </a:p>
          <a:p>
            <a:pPr indent="3556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第四，确定备选人员。</a:t>
            </a:r>
            <a:endParaRPr lang="zh-CN" altLang="zh-CN" sz="2400" dirty="0">
              <a:latin typeface="Times New Roman" panose="02020603050405020304" pitchFamily="18" charset="0"/>
              <a:ea typeface="宋体" panose="02010600030101010101" pitchFamily="2" charset="-122"/>
            </a:endParaRPr>
          </a:p>
          <a:p>
            <a:pPr indent="3556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第五，确定人选。</a:t>
            </a:r>
            <a:endParaRPr lang="zh-CN" altLang="zh-CN" sz="2400" dirty="0">
              <a:latin typeface="Times New Roman" panose="02020603050405020304" pitchFamily="18" charset="0"/>
              <a:ea typeface="宋体" panose="02010600030101010101" pitchFamily="2" charset="-122"/>
            </a:endParaRPr>
          </a:p>
          <a:p>
            <a:pPr indent="355600" algn="just">
              <a:lnSpc>
                <a:spcPct val="150000"/>
              </a:lnSpc>
            </a:pPr>
            <a:r>
              <a:rPr lang="zh-CN" altLang="zh-CN" sz="2400" dirty="0">
                <a:solidFill>
                  <a:srgbClr val="000000"/>
                </a:solidFill>
                <a:latin typeface="Times New Roman" panose="02020603050405020304" pitchFamily="18" charset="0"/>
                <a:ea typeface="宋体" panose="02010600030101010101" pitchFamily="2" charset="-122"/>
              </a:rPr>
              <a:t>第六，动态调整。续聘、调动、升迁、降职或辞退等。</a:t>
            </a:r>
            <a:endParaRPr lang="zh-CN" altLang="zh-CN" sz="2400" dirty="0">
              <a:latin typeface="Times New Roman" panose="02020603050405020304" pitchFamily="18" charset="0"/>
              <a:ea typeface="宋体" panose="02010600030101010101" pitchFamily="2" charset="-122"/>
            </a:endParaRPr>
          </a:p>
          <a:p>
            <a:pPr indent="355600"/>
            <a:endParaRPr lang="zh-CN" altLang="en-US" sz="2400" dirty="0">
              <a:ea typeface="宋体" panose="02010600030101010101" pitchFamily="2" charset="-122"/>
            </a:endParaRPr>
          </a:p>
        </p:txBody>
      </p:sp>
      <p:sp>
        <p:nvSpPr>
          <p:cNvPr id="10854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9415" y="482600"/>
            <a:ext cx="11349355" cy="6148070"/>
          </a:xfrm>
        </p:spPr>
        <p:txBody>
          <a:bodyPr vert="horz" wrap="square" lIns="91440" tIns="45720" rIns="91440" bIns="45720" numCol="1" anchor="t" anchorCtr="0" compatLnSpc="1"/>
          <a:lstStyle/>
          <a:p>
            <a:pPr marL="342900" marR="0" lvl="0" indent="306070" algn="just"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人员招聘</a:t>
            </a:r>
            <a:endParaRPr kumimoji="0" lang="zh-CN" altLang="zh-CN" sz="24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06070" algn="just"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含义</a:t>
            </a:r>
            <a:endParaRPr kumimoji="0" lang="zh-CN" altLang="zh-CN" sz="24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400"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人员招聘是组织及时寻找、吸引并鼓励符合要求的人，到本组织中任职和工作的过程，是组织运作中一个重要环节。</a:t>
            </a:r>
            <a:endParaRPr kumimoji="0" lang="en-US" altLang="zh-CN" sz="2400"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en-US" sz="2400"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过程：</a:t>
            </a:r>
            <a:r>
              <a:rPr kumimoji="0" lang="zh-CN" altLang="zh-CN" sz="2400"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从广义上讲，人员招聘包括招聘准备、招聘实施和招聘评估三个阶段。狭义的招聘即指招聘的实施阶段，其中主要包括招募、筛选</a:t>
            </a:r>
            <a:r>
              <a:rPr kumimoji="0" lang="en-US" altLang="zh-CN" sz="2400"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zh-CN" sz="2400"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或称选拔、选择、挑选、甄选</a:t>
            </a:r>
            <a:r>
              <a:rPr kumimoji="0" lang="en-US" altLang="zh-CN" sz="2400"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zh-CN" sz="2400" i="0" u="none" strike="noStrike" kern="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、录用三个具体步骤。</a:t>
            </a:r>
            <a:endParaRPr kumimoji="0" lang="zh-CN" altLang="zh-CN" sz="24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endPar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10957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内容占位符 2"/>
          <p:cNvSpPr>
            <a:spLocks noGrp="1"/>
          </p:cNvSpPr>
          <p:nvPr>
            <p:ph idx="1"/>
          </p:nvPr>
        </p:nvSpPr>
        <p:spPr>
          <a:xfrm>
            <a:off x="433070" y="201930"/>
            <a:ext cx="11055350" cy="6112510"/>
          </a:xfrm>
        </p:spPr>
        <p:txBody>
          <a:bodyPr vert="horz" wrap="square" lIns="91440" tIns="45720" rIns="91440" bIns="45720" anchor="t" anchorCtr="0">
            <a:noAutofit/>
          </a:bodyPr>
          <a:lstStyle/>
          <a:p>
            <a:pPr indent="304800" algn="just">
              <a:lnSpc>
                <a:spcPct val="150000"/>
              </a:lnSpc>
            </a:pPr>
            <a:r>
              <a:rPr lang="zh-CN" altLang="en-US" dirty="0">
                <a:solidFill>
                  <a:srgbClr val="000000"/>
                </a:solidFill>
                <a:latin typeface="Times New Roman" panose="02020603050405020304" pitchFamily="18" charset="0"/>
                <a:ea typeface="宋体" panose="02010600030101010101" pitchFamily="2" charset="-122"/>
              </a:rPr>
              <a:t>招聘途径：</a:t>
            </a:r>
            <a:r>
              <a:rPr lang="en-US" altLang="zh-CN" dirty="0">
                <a:solidFill>
                  <a:srgbClr val="000000"/>
                </a:solidFill>
                <a:latin typeface="宋体" panose="02010600030101010101" pitchFamily="2" charset="-122"/>
                <a:ea typeface="宋体" panose="02010600030101010101" pitchFamily="2" charset="-122"/>
                <a:hlinkClick r:id="rId1"/>
              </a:rPr>
              <a:t>内部提升</a:t>
            </a:r>
            <a:r>
              <a:rPr lang="zh-CN" altLang="zh-CN" dirty="0">
                <a:solidFill>
                  <a:srgbClr val="000000"/>
                </a:solidFill>
                <a:latin typeface="Times New Roman" panose="02020603050405020304" pitchFamily="18" charset="0"/>
                <a:ea typeface="宋体" panose="02010600030101010101" pitchFamily="2" charset="-122"/>
              </a:rPr>
              <a:t>和外部招聘</a:t>
            </a:r>
            <a:endParaRPr lang="en-US" altLang="zh-CN"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招聘依据：一是根据用人计划，二是根据岗位职责要求。</a:t>
            </a:r>
            <a:endParaRPr lang="en-US" altLang="zh-CN"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en-US" altLang="zh-CN" dirty="0">
                <a:latin typeface="宋体" panose="02010600030101010101" pitchFamily="2" charset="-122"/>
                <a:ea typeface="宋体" panose="02010600030101010101" pitchFamily="2" charset="-122"/>
              </a:rPr>
              <a:t>2</a:t>
            </a:r>
            <a:r>
              <a:rPr lang="zh-CN" altLang="zh-CN" dirty="0">
                <a:latin typeface="Times New Roman" panose="02020603050405020304" pitchFamily="18" charset="0"/>
                <a:ea typeface="宋体" panose="02010600030101010101" pitchFamily="2" charset="-122"/>
              </a:rPr>
              <a:t>、招聘程序</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一是用人部门提出申请。</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二是人力资源部门复核。</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三是制定资格及条件。</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四是确定薪资福利。</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五是制作招聘资料。</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六是发布招聘资料。</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七是组织考核。</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八是确定人选。</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r>
              <a:rPr lang="zh-CN" altLang="zh-CN" dirty="0">
                <a:solidFill>
                  <a:srgbClr val="000000"/>
                </a:solidFill>
                <a:latin typeface="Times New Roman" panose="02020603050405020304" pitchFamily="18" charset="0"/>
                <a:ea typeface="宋体" panose="02010600030101010101" pitchFamily="2" charset="-122"/>
              </a:rPr>
              <a:t>九是签订合同并存档。</a:t>
            </a:r>
            <a:endParaRPr lang="zh-CN" altLang="zh-CN" dirty="0">
              <a:latin typeface="Times New Roman" panose="02020603050405020304" pitchFamily="18" charset="0"/>
              <a:ea typeface="宋体" panose="02010600030101010101" pitchFamily="2" charset="-122"/>
            </a:endParaRPr>
          </a:p>
          <a:p>
            <a:pPr indent="304800" algn="just">
              <a:lnSpc>
                <a:spcPct val="150000"/>
              </a:lnSpc>
            </a:pPr>
            <a:endParaRPr lang="zh-CN" altLang="zh-CN" dirty="0">
              <a:latin typeface="Times New Roman" panose="02020603050405020304" pitchFamily="18" charset="0"/>
              <a:ea typeface="宋体" panose="02010600030101010101" pitchFamily="2" charset="-122"/>
            </a:endParaRPr>
          </a:p>
          <a:p>
            <a:pPr indent="304800"/>
            <a:endParaRPr lang="zh-CN" altLang="zh-CN" sz="1400" dirty="0">
              <a:latin typeface="Times New Roman" panose="02020603050405020304" pitchFamily="18" charset="0"/>
              <a:ea typeface="宋体" panose="02010600030101010101" pitchFamily="2" charset="-122"/>
            </a:endParaRPr>
          </a:p>
        </p:txBody>
      </p:sp>
      <p:sp>
        <p:nvSpPr>
          <p:cNvPr id="11059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ABLE_BEAUTIFY" val="smartTable{58d258ed-4240-47e6-a4bc-5a9df886245e}"/>
  <p:tag name="TABLE_ENDDRAG_ORIGIN_RECT" val="747*279"/>
  <p:tag name="TABLE_ENDDRAG_RECT" val="66*29*747*279"/>
</p:tagLst>
</file>

<file path=ppt/tags/tag64.xml><?xml version="1.0" encoding="utf-8"?>
<p:tagLst xmlns:p="http://schemas.openxmlformats.org/presentationml/2006/main">
  <p:tag name="KSO_WM_UNIT_TABLE_BEAUTIFY" val="smartTable{e925ddc4-fa60-409a-9c65-cb1fcdf5080d}"/>
  <p:tag name="TABLE_ENDDRAG_ORIGIN_RECT" val="747*120"/>
  <p:tag name="TABLE_ENDDRAG_RECT" val="66*299*747*120"/>
</p:tagLst>
</file>

<file path=ppt/tags/tag65.xml><?xml version="1.0" encoding="utf-8"?>
<p:tagLst xmlns:p="http://schemas.openxmlformats.org/presentationml/2006/main">
  <p:tag name="KSO_WM_UNIT_TABLE_BEAUTIFY" val="smartTable{5d0c6e90-bf46-4830-b58e-324166c101a4}"/>
  <p:tag name="TABLE_ENDDRAG_ORIGIN_RECT" val="656*99"/>
  <p:tag name="TABLE_ENDDRAG_RECT" val="157*415*656*99"/>
</p:tagLst>
</file>

<file path=ppt/tags/tag66.xml><?xml version="1.0" encoding="utf-8"?>
<p:tagLst xmlns:p="http://schemas.openxmlformats.org/presentationml/2006/main">
  <p:tag name="KSO_WM_UNIT_TABLE_BEAUTIFY" val="smartTable{d09d6a15-3730-438c-ad59-ff996e2d0f33}"/>
  <p:tag name="TABLE_ENDDRAG_ORIGIN_RECT" val="837*427"/>
  <p:tag name="TABLE_ENDDRAG_RECT" val="57*94*837*427"/>
</p:tagLst>
</file>

<file path=ppt/tags/tag67.xml><?xml version="1.0" encoding="utf-8"?>
<p:tagLst xmlns:p="http://schemas.openxmlformats.org/presentationml/2006/main">
  <p:tag name="KSO_WM_UNIT_PLACING_PICTURE_USER_VIEWPORT" val="{&quot;height&quot;:3355,&quot;width&quot;:4981}"/>
</p:tagLst>
</file>

<file path=ppt/tags/tag68.xml><?xml version="1.0" encoding="utf-8"?>
<p:tagLst xmlns:p="http://schemas.openxmlformats.org/presentationml/2006/main">
  <p:tag name="COMMONDATA" val="eyJoZGlkIjoiMDQ4YThkZDc1ZDY5MGY2Y2QyMDlkY2VmOWYyOTFmZjAifQ=="/>
  <p:tag name="KSO_WPP_MARK_KEY" val="9bcd8317-2200-4e19-a8f7-bd2bd3ce72ee"/>
  <p:tag name="commondata" val="eyJoZGlkIjoiZjhhMjg3YjVjOTY5ZGZhZTYwY2E4YzgwOGU3YjlkMzc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7729</Words>
  <Application>WPS 演示</Application>
  <PresentationFormat>宽屏</PresentationFormat>
  <Paragraphs>588</Paragraphs>
  <Slides>59</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59</vt:i4>
      </vt:variant>
    </vt:vector>
  </HeadingPairs>
  <TitlesOfParts>
    <vt:vector size="69" baseType="lpstr">
      <vt:lpstr>Arial</vt:lpstr>
      <vt:lpstr>宋体</vt:lpstr>
      <vt:lpstr>Wingdings</vt:lpstr>
      <vt:lpstr>Wingdings</vt:lpstr>
      <vt:lpstr>Times New Roman</vt:lpstr>
      <vt:lpstr>微软雅黑</vt:lpstr>
      <vt:lpstr>Arial Unicode MS</vt:lpstr>
      <vt:lpstr>Calibri</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hk</dc:creator>
  <cp:lastModifiedBy>王凤基</cp:lastModifiedBy>
  <cp:revision>152</cp:revision>
  <dcterms:created xsi:type="dcterms:W3CDTF">2019-06-19T02:08:00Z</dcterms:created>
  <dcterms:modified xsi:type="dcterms:W3CDTF">2024-03-04T08:09:53Z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630A61DA91C942A28DC369F57F5BEF39</vt:lpwstr>
  </property>
</Properties>
</file>