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8"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7" r:id="rId21"/>
    <p:sldId id="278" r:id="rId22"/>
    <p:sldId id="279" r:id="rId23"/>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gs" Target="tags/tag63.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24205" y="1064895"/>
            <a:ext cx="11141710" cy="5645150"/>
          </a:xfrm>
        </p:spPr>
        <p:txBody>
          <a:bodyPr/>
          <a:lstStyle/>
          <a:p>
            <a:pPr algn="ctr">
              <a:lnSpc>
                <a:spcPct val="150000"/>
              </a:lnSpc>
            </a:pPr>
            <a:r>
              <a:rPr lang="zh-CN" altLang="en-US" sz="3200">
                <a:solidFill>
                  <a:srgbClr val="FF0000"/>
                </a:solidFill>
              </a:rPr>
              <a:t>第一节  总结提升</a:t>
            </a:r>
            <a:endParaRPr lang="zh-CN" altLang="en-US" sz="3200">
              <a:solidFill>
                <a:srgbClr val="FF0000"/>
              </a:solidFill>
            </a:endParaRPr>
          </a:p>
          <a:p>
            <a:pPr algn="l">
              <a:lnSpc>
                <a:spcPct val="150000"/>
              </a:lnSpc>
            </a:pPr>
            <a:r>
              <a:rPr lang="zh-CN" altLang="en-US" sz="2400">
                <a:solidFill>
                  <a:schemeClr val="tx1"/>
                </a:solidFill>
              </a:rPr>
              <a:t>没有总结就是虎头蛇尾，有始无终，组织就不能进步。善于总结才能无惧未来。那么什么是总结呢？</a:t>
            </a:r>
            <a:endParaRPr lang="zh-CN" altLang="en-US" sz="2400">
              <a:solidFill>
                <a:schemeClr val="tx1"/>
              </a:solidFill>
            </a:endParaRPr>
          </a:p>
          <a:p>
            <a:pPr algn="l">
              <a:lnSpc>
                <a:spcPct val="150000"/>
              </a:lnSpc>
            </a:pPr>
            <a:r>
              <a:rPr lang="zh-CN" altLang="en-US" sz="2400">
                <a:solidFill>
                  <a:schemeClr val="tx1"/>
                </a:solidFill>
              </a:rPr>
              <a:t>一、总结的含义</a:t>
            </a:r>
            <a:endParaRPr lang="zh-CN" altLang="en-US" sz="2400">
              <a:solidFill>
                <a:schemeClr val="tx1"/>
              </a:solidFill>
            </a:endParaRPr>
          </a:p>
          <a:p>
            <a:pPr algn="l">
              <a:lnSpc>
                <a:spcPct val="150000"/>
              </a:lnSpc>
            </a:pPr>
            <a:r>
              <a:rPr lang="zh-CN" altLang="en-US" sz="2400">
                <a:solidFill>
                  <a:schemeClr val="tx1"/>
                </a:solidFill>
              </a:rPr>
              <a:t>汉语字典：把一定阶段内的有关情况分析研究,做出有指导性的结论；总和各方面的情况。</a:t>
            </a:r>
            <a:endParaRPr lang="zh-CN" altLang="en-US" sz="2400">
              <a:solidFill>
                <a:schemeClr val="tx1"/>
              </a:solidFill>
            </a:endParaRPr>
          </a:p>
          <a:p>
            <a:pPr algn="l"/>
            <a:endParaRPr lang="zh-CN" altLang="en-US" sz="2400">
              <a:solidFill>
                <a:schemeClr val="tx1"/>
              </a:solidFill>
            </a:endParaRPr>
          </a:p>
        </p:txBody>
      </p:sp>
      <p:sp>
        <p:nvSpPr>
          <p:cNvPr id="4" name="文本框 3"/>
          <p:cNvSpPr txBox="1"/>
          <p:nvPr/>
        </p:nvSpPr>
        <p:spPr>
          <a:xfrm>
            <a:off x="3071495" y="116840"/>
            <a:ext cx="5646420" cy="1198880"/>
          </a:xfrm>
          <a:prstGeom prst="rect">
            <a:avLst/>
          </a:prstGeom>
          <a:noFill/>
        </p:spPr>
        <p:txBody>
          <a:bodyPr wrap="square" rtlCol="0">
            <a:spAutoFit/>
          </a:bodyPr>
          <a:lstStyle/>
          <a:p>
            <a:pPr algn="ctr"/>
            <a:r>
              <a:rPr lang="zh-CN" altLang="en-US" sz="3600" b="1">
                <a:solidFill>
                  <a:srgbClr val="FF0000"/>
                </a:solidFill>
                <a:sym typeface="+mn-ea"/>
              </a:rPr>
              <a:t>第九章  总结与创新</a:t>
            </a:r>
            <a:endParaRPr lang="zh-CN" altLang="en-US" sz="3600" b="1">
              <a:solidFill>
                <a:srgbClr val="FF0000"/>
              </a:solidFill>
            </a:endParaRPr>
          </a:p>
          <a:p>
            <a:pPr algn="ctr"/>
            <a:endParaRPr lang="zh-CN" altLang="en-US" sz="3600" b="1">
              <a:solidFill>
                <a:srgbClr val="FF00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21970" y="328295"/>
            <a:ext cx="9698990" cy="5974080"/>
          </a:xfrm>
        </p:spPr>
        <p:txBody>
          <a:bodyPr/>
          <a:lstStyle/>
          <a:p>
            <a:pPr algn="l">
              <a:lnSpc>
                <a:spcPct val="150000"/>
              </a:lnSpc>
            </a:pPr>
            <a:r>
              <a:rPr lang="zh-CN" altLang="en-US" sz="2800"/>
              <a:t>1、格式</a:t>
            </a:r>
            <a:endParaRPr lang="zh-CN" altLang="en-US" sz="2800"/>
          </a:p>
          <a:p>
            <a:pPr marL="0" indent="0" algn="l">
              <a:lnSpc>
                <a:spcPct val="150000"/>
              </a:lnSpc>
              <a:buNone/>
            </a:pPr>
            <a:r>
              <a:rPr lang="zh-CN" altLang="en-US" sz="2800"/>
              <a:t>（1）条文式</a:t>
            </a:r>
            <a:endParaRPr lang="zh-CN" altLang="en-US" sz="2800"/>
          </a:p>
          <a:p>
            <a:pPr marL="0" indent="0" algn="l">
              <a:lnSpc>
                <a:spcPct val="150000"/>
              </a:lnSpc>
              <a:buNone/>
            </a:pPr>
            <a:r>
              <a:rPr lang="zh-CN" altLang="en-US" sz="2800"/>
              <a:t>（2）两段式</a:t>
            </a:r>
            <a:endParaRPr lang="zh-CN" altLang="en-US" sz="2800"/>
          </a:p>
          <a:p>
            <a:pPr marL="0" indent="0" algn="l">
              <a:lnSpc>
                <a:spcPct val="150000"/>
              </a:lnSpc>
              <a:buNone/>
            </a:pPr>
            <a:r>
              <a:rPr lang="zh-CN" altLang="en-US" sz="2800"/>
              <a:t>（3）贯通式</a:t>
            </a:r>
            <a:endParaRPr lang="zh-CN" altLang="en-US" sz="2800"/>
          </a:p>
          <a:p>
            <a:pPr marL="0" indent="0" algn="l">
              <a:lnSpc>
                <a:spcPct val="150000"/>
              </a:lnSpc>
              <a:buNone/>
            </a:pPr>
            <a:r>
              <a:rPr lang="zh-CN" altLang="en-US" sz="2800"/>
              <a:t>（4）标题式</a:t>
            </a:r>
            <a:endParaRPr lang="zh-CN" altLang="en-US" sz="28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7025" y="263525"/>
            <a:ext cx="11250295" cy="5986145"/>
          </a:xfrm>
        </p:spPr>
        <p:txBody>
          <a:bodyPr/>
          <a:lstStyle/>
          <a:p>
            <a:pPr>
              <a:lnSpc>
                <a:spcPct val="150000"/>
              </a:lnSpc>
            </a:pPr>
            <a:r>
              <a:rPr lang="zh-CN" altLang="en-US" sz="2800"/>
              <a:t>2、内容</a:t>
            </a:r>
            <a:endParaRPr lang="zh-CN" altLang="en-US" sz="2800"/>
          </a:p>
          <a:p>
            <a:pPr>
              <a:lnSpc>
                <a:spcPct val="150000"/>
              </a:lnSpc>
            </a:pPr>
            <a:r>
              <a:rPr lang="zh-CN" altLang="en-US" sz="2800"/>
              <a:t>（1）基本情况</a:t>
            </a:r>
            <a:endParaRPr lang="zh-CN" altLang="en-US" sz="2800"/>
          </a:p>
          <a:p>
            <a:pPr>
              <a:lnSpc>
                <a:spcPct val="150000"/>
              </a:lnSpc>
            </a:pPr>
            <a:r>
              <a:rPr lang="zh-CN" altLang="en-US" sz="2800"/>
              <a:t>（2）肯定成绩，分析缺点和错误，这是总结的中心。</a:t>
            </a:r>
            <a:endParaRPr lang="zh-CN" altLang="en-US" sz="2800"/>
          </a:p>
          <a:p>
            <a:pPr>
              <a:lnSpc>
                <a:spcPct val="150000"/>
              </a:lnSpc>
            </a:pPr>
            <a:r>
              <a:rPr lang="zh-CN" altLang="en-US" sz="2800"/>
              <a:t>（3）总结经验和教训。</a:t>
            </a:r>
            <a:endParaRPr lang="zh-CN" altLang="en-US" sz="2800"/>
          </a:p>
          <a:p>
            <a:pPr>
              <a:lnSpc>
                <a:spcPct val="150000"/>
              </a:lnSpc>
            </a:pPr>
            <a:r>
              <a:rPr lang="zh-CN" altLang="en-US" sz="2800"/>
              <a:t>（4）今后的打算。</a:t>
            </a:r>
            <a:endParaRPr lang="zh-CN" altLang="en-US" sz="28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8000" y="410845"/>
            <a:ext cx="10916920" cy="6066790"/>
          </a:xfrm>
        </p:spPr>
        <p:txBody>
          <a:bodyPr>
            <a:noAutofit/>
          </a:bodyPr>
          <a:lstStyle/>
          <a:p>
            <a:r>
              <a:rPr lang="en-US" altLang="zh-CN" sz="1500" dirty="0"/>
              <a:t>1</a:t>
            </a:r>
            <a:r>
              <a:rPr lang="zh-CN" altLang="en-US" sz="1500" dirty="0"/>
              <a:t>、总结有什么作用？ </a:t>
            </a:r>
            <a:endParaRPr lang="en-US" altLang="zh-CN" sz="1500" dirty="0"/>
          </a:p>
          <a:p>
            <a:r>
              <a:rPr lang="en-US" altLang="zh-CN" sz="1500" dirty="0"/>
              <a:t>2</a:t>
            </a:r>
            <a:r>
              <a:rPr lang="zh-CN" altLang="en-US" sz="1500" dirty="0"/>
              <a:t>、总结的内容是什么？ </a:t>
            </a:r>
            <a:endParaRPr lang="en-US" altLang="zh-CN" sz="1500" dirty="0"/>
          </a:p>
          <a:p>
            <a:r>
              <a:rPr lang="en-US" altLang="zh-CN" sz="1500" dirty="0"/>
              <a:t>3</a:t>
            </a:r>
            <a:r>
              <a:rPr lang="zh-CN" altLang="en-US" sz="1500" dirty="0"/>
              <a:t>、写总结要注意什么？ </a:t>
            </a:r>
            <a:endParaRPr lang="en-US" altLang="zh-CN" sz="1500" dirty="0"/>
          </a:p>
          <a:p>
            <a:r>
              <a:rPr lang="en-US" altLang="zh-CN" sz="1500" dirty="0"/>
              <a:t>4</a:t>
            </a:r>
            <a:r>
              <a:rPr lang="zh-CN" altLang="en-US" sz="1500" dirty="0"/>
              <a:t>、工作总结如何写？ </a:t>
            </a:r>
            <a:endParaRPr lang="en-US" altLang="zh-CN" sz="1500" dirty="0"/>
          </a:p>
          <a:p>
            <a:r>
              <a:rPr lang="en-US" altLang="zh-CN" sz="1500" dirty="0"/>
              <a:t>5</a:t>
            </a:r>
            <a:r>
              <a:rPr lang="zh-CN" altLang="en-US" sz="1500" dirty="0"/>
              <a:t>、创新内容有哪些？ </a:t>
            </a:r>
            <a:endParaRPr lang="en-US" altLang="zh-CN" sz="1500" dirty="0"/>
          </a:p>
          <a:p>
            <a:r>
              <a:rPr lang="en-US" altLang="zh-CN" sz="1500" dirty="0"/>
              <a:t>6</a:t>
            </a:r>
            <a:r>
              <a:rPr lang="zh-CN" altLang="en-US" sz="1500" dirty="0"/>
              <a:t>、创新方法有哪些？ </a:t>
            </a:r>
            <a:endParaRPr lang="en-US" altLang="zh-CN" sz="1500" dirty="0"/>
          </a:p>
          <a:p>
            <a:r>
              <a:rPr lang="en-US" altLang="zh-CN" sz="1500" dirty="0"/>
              <a:t>7</a:t>
            </a:r>
            <a:r>
              <a:rPr lang="zh-CN" altLang="en-US" sz="1500" dirty="0"/>
              <a:t>、工作中如何创新？</a:t>
            </a:r>
            <a:endParaRPr lang="en-US" altLang="zh-CN" sz="1500" dirty="0"/>
          </a:p>
          <a:p>
            <a:r>
              <a:rPr lang="zh-CN" altLang="en-US" sz="1500" dirty="0"/>
              <a:t> </a:t>
            </a:r>
            <a:r>
              <a:rPr lang="en-US" altLang="zh-CN" sz="1500" dirty="0"/>
              <a:t>8</a:t>
            </a:r>
            <a:r>
              <a:rPr lang="zh-CN" altLang="en-US" sz="1500" dirty="0"/>
              <a:t>、管理创新的作用？ </a:t>
            </a:r>
            <a:endParaRPr lang="en-US" altLang="zh-CN" sz="1500" dirty="0"/>
          </a:p>
          <a:p>
            <a:r>
              <a:rPr lang="en-US" altLang="zh-CN" sz="1500" dirty="0"/>
              <a:t>9</a:t>
            </a:r>
            <a:r>
              <a:rPr lang="zh-CN" altLang="en-US" sz="1500" dirty="0"/>
              <a:t>、管理原则一般有哪些？</a:t>
            </a:r>
            <a:endParaRPr lang="en-US" altLang="zh-CN" sz="1500" dirty="0"/>
          </a:p>
          <a:p>
            <a:r>
              <a:rPr lang="en-US" altLang="zh-CN" sz="1500" dirty="0"/>
              <a:t>10</a:t>
            </a:r>
            <a:r>
              <a:rPr lang="zh-CN" altLang="en-US" sz="1500" dirty="0"/>
              <a:t>、什么是实事求是原则？</a:t>
            </a:r>
            <a:endParaRPr lang="en-US" altLang="zh-CN" sz="1500" dirty="0"/>
          </a:p>
          <a:p>
            <a:r>
              <a:rPr lang="en-US" altLang="zh-CN" sz="1500" dirty="0"/>
              <a:t>11</a:t>
            </a:r>
            <a:r>
              <a:rPr lang="zh-CN" altLang="en-US" sz="1500" dirty="0"/>
              <a:t>、什么是“三公”原则？</a:t>
            </a:r>
            <a:endParaRPr lang="en-US" altLang="zh-CN" sz="1500" dirty="0"/>
          </a:p>
          <a:p>
            <a:r>
              <a:rPr lang="en-US" altLang="zh-CN" sz="1500" dirty="0"/>
              <a:t>12</a:t>
            </a:r>
            <a:r>
              <a:rPr lang="zh-CN" altLang="en-US" sz="1500" dirty="0"/>
              <a:t>、什么是“以人为本”原则？</a:t>
            </a:r>
            <a:endParaRPr lang="en-US" altLang="zh-CN" sz="1500" dirty="0"/>
          </a:p>
          <a:p>
            <a:r>
              <a:rPr lang="en-US" altLang="zh-CN" sz="1500" dirty="0"/>
              <a:t>13</a:t>
            </a:r>
            <a:r>
              <a:rPr lang="zh-CN" altLang="en-US" sz="1500" dirty="0"/>
              <a:t>、什么是“效益优先”原则？</a:t>
            </a:r>
            <a:endParaRPr lang="en-US" altLang="zh-CN" sz="1500" dirty="0"/>
          </a:p>
          <a:p>
            <a:r>
              <a:rPr lang="en-US" altLang="zh-CN" sz="1500" dirty="0"/>
              <a:t>14</a:t>
            </a:r>
            <a:r>
              <a:rPr lang="zh-CN" altLang="en-US" sz="1500" dirty="0"/>
              <a:t>、什么是“依法管理”原则？</a:t>
            </a:r>
            <a:endParaRPr lang="en-US" altLang="zh-CN" sz="1500" dirty="0"/>
          </a:p>
          <a:p>
            <a:r>
              <a:rPr lang="en-US" altLang="zh-CN" sz="1500" dirty="0"/>
              <a:t>15</a:t>
            </a:r>
            <a:r>
              <a:rPr lang="zh-CN" altLang="en-US" sz="1500" dirty="0"/>
              <a:t>、什么是“延旧创新”原则？</a:t>
            </a:r>
            <a:endParaRPr lang="en-US" altLang="zh-CN" sz="1500" dirty="0"/>
          </a:p>
          <a:p>
            <a:r>
              <a:rPr lang="en-US" altLang="zh-CN" sz="1500" dirty="0"/>
              <a:t>16</a:t>
            </a:r>
            <a:r>
              <a:rPr lang="zh-CN" altLang="en-US" sz="1500" dirty="0"/>
              <a:t>、什么是“民主集中制”原则？</a:t>
            </a:r>
            <a:endParaRPr lang="en-US" altLang="zh-CN" sz="1500" dirty="0"/>
          </a:p>
          <a:p>
            <a:r>
              <a:rPr lang="en-US" altLang="zh-CN" sz="1500" dirty="0"/>
              <a:t>17</a:t>
            </a:r>
            <a:r>
              <a:rPr lang="zh-CN" altLang="en-US" sz="1500" dirty="0"/>
              <a:t>、什么是“责权利统一”原则？</a:t>
            </a:r>
            <a:endParaRPr lang="en-US" altLang="zh-CN" sz="1500" dirty="0"/>
          </a:p>
          <a:p>
            <a:r>
              <a:rPr lang="en-US" altLang="zh-CN" sz="1500" dirty="0"/>
              <a:t>18</a:t>
            </a:r>
            <a:r>
              <a:rPr lang="zh-CN" altLang="en-US" sz="1500" dirty="0"/>
              <a:t>、什么是“随机应变”原则？</a:t>
            </a:r>
            <a:endParaRPr lang="en-US" altLang="zh-CN" sz="1500" dirty="0"/>
          </a:p>
          <a:p>
            <a:endParaRPr lang="en-US" altLang="zh-CN" sz="10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0050" y="233680"/>
            <a:ext cx="11005185" cy="6196330"/>
          </a:xfrm>
        </p:spPr>
        <p:txBody>
          <a:bodyPr>
            <a:noAutofit/>
          </a:bodyPr>
          <a:lstStyle/>
          <a:p>
            <a:r>
              <a:rPr lang="en-US" altLang="zh-CN" sz="1200" dirty="0"/>
              <a:t>19</a:t>
            </a:r>
            <a:r>
              <a:rPr lang="zh-CN" altLang="en-US" sz="1200" dirty="0"/>
              <a:t>、什么是“二八”原则？</a:t>
            </a:r>
            <a:endParaRPr lang="en-US" altLang="zh-CN" sz="1200" dirty="0"/>
          </a:p>
          <a:p>
            <a:pPr marL="0" indent="0">
              <a:buNone/>
            </a:pPr>
            <a:r>
              <a:rPr lang="en-US" altLang="zh-CN" sz="1200" dirty="0"/>
              <a:t>20</a:t>
            </a:r>
            <a:r>
              <a:rPr lang="zh-CN" altLang="en-US" sz="1200" dirty="0"/>
              <a:t>、什么是经验管理方法？</a:t>
            </a:r>
            <a:endParaRPr lang="en-US" altLang="zh-CN" sz="1200" dirty="0"/>
          </a:p>
          <a:p>
            <a:pPr marL="0" indent="0">
              <a:buNone/>
            </a:pPr>
            <a:r>
              <a:rPr lang="en-US" altLang="zh-CN" sz="1200" dirty="0"/>
              <a:t>21</a:t>
            </a:r>
            <a:r>
              <a:rPr lang="zh-CN" altLang="en-US" sz="1200" dirty="0"/>
              <a:t>、什么是科学管理方法？</a:t>
            </a:r>
            <a:endParaRPr lang="en-US" altLang="zh-CN" sz="1200" dirty="0"/>
          </a:p>
          <a:p>
            <a:pPr marL="0" indent="0">
              <a:buNone/>
            </a:pPr>
            <a:r>
              <a:rPr lang="en-US" altLang="zh-CN" sz="1200" dirty="0"/>
              <a:t>22</a:t>
            </a:r>
            <a:r>
              <a:rPr lang="zh-CN" altLang="en-US" sz="1200" dirty="0"/>
              <a:t>、什么是标准管理方法？</a:t>
            </a:r>
            <a:endParaRPr lang="en-US" altLang="zh-CN" sz="1200" dirty="0"/>
          </a:p>
          <a:p>
            <a:pPr marL="0" indent="0">
              <a:buNone/>
            </a:pPr>
            <a:r>
              <a:rPr lang="en-US" altLang="zh-CN" sz="1200" dirty="0"/>
              <a:t>23</a:t>
            </a:r>
            <a:r>
              <a:rPr lang="zh-CN" altLang="en-US" sz="1200" dirty="0"/>
              <a:t>、什么是程序管理方法？</a:t>
            </a:r>
            <a:endParaRPr lang="en-US" altLang="zh-CN" sz="1200" dirty="0"/>
          </a:p>
          <a:p>
            <a:pPr marL="0" indent="0">
              <a:buNone/>
            </a:pPr>
            <a:r>
              <a:rPr lang="en-US" altLang="zh-CN" sz="1200" dirty="0"/>
              <a:t>24</a:t>
            </a:r>
            <a:r>
              <a:rPr lang="zh-CN" altLang="en-US" sz="1200" dirty="0"/>
              <a:t>、什么是</a:t>
            </a:r>
            <a:r>
              <a:rPr lang="en-US" altLang="zh-CN" sz="1200" dirty="0"/>
              <a:t>PDCA</a:t>
            </a:r>
            <a:r>
              <a:rPr lang="zh-CN" altLang="en-US" sz="1200" dirty="0"/>
              <a:t>循环管理方法？</a:t>
            </a:r>
            <a:endParaRPr lang="en-US" altLang="zh-CN" sz="1200" dirty="0"/>
          </a:p>
          <a:p>
            <a:pPr marL="0" indent="0">
              <a:buNone/>
            </a:pPr>
            <a:r>
              <a:rPr lang="en-US" altLang="zh-CN" sz="1200" dirty="0"/>
              <a:t>25</a:t>
            </a:r>
            <a:r>
              <a:rPr lang="zh-CN" altLang="en-US" sz="1200" dirty="0"/>
              <a:t>、什么是精细化管理方法？</a:t>
            </a:r>
            <a:endParaRPr lang="en-US" altLang="zh-CN" sz="1200" dirty="0"/>
          </a:p>
          <a:p>
            <a:pPr marL="0" indent="0">
              <a:buNone/>
            </a:pPr>
            <a:r>
              <a:rPr lang="en-US" altLang="zh-CN" sz="1200" dirty="0"/>
              <a:t>26</a:t>
            </a:r>
            <a:r>
              <a:rPr lang="zh-CN" altLang="en-US" sz="1200" dirty="0"/>
              <a:t>、什么是目标管理法？</a:t>
            </a:r>
            <a:endParaRPr lang="en-US" altLang="zh-CN" sz="1200" dirty="0"/>
          </a:p>
          <a:p>
            <a:pPr marL="0" indent="0">
              <a:buNone/>
            </a:pPr>
            <a:r>
              <a:rPr lang="en-US" altLang="zh-CN" sz="1200" dirty="0"/>
              <a:t>27</a:t>
            </a:r>
            <a:r>
              <a:rPr lang="zh-CN" altLang="en-US" sz="1200" dirty="0"/>
              <a:t>、什么是</a:t>
            </a:r>
            <a:r>
              <a:rPr lang="en-US" altLang="zh-CN" sz="1200" dirty="0"/>
              <a:t>5S</a:t>
            </a:r>
            <a:r>
              <a:rPr lang="zh-CN" altLang="en-US" sz="1200" dirty="0"/>
              <a:t>现场管理方法？</a:t>
            </a:r>
            <a:endParaRPr lang="en-US" altLang="zh-CN" sz="1200" dirty="0"/>
          </a:p>
          <a:p>
            <a:pPr marL="0" indent="0">
              <a:buNone/>
            </a:pPr>
            <a:r>
              <a:rPr lang="en-US" altLang="zh-CN" sz="1200" dirty="0"/>
              <a:t>28</a:t>
            </a:r>
            <a:r>
              <a:rPr lang="zh-CN" altLang="en-US" sz="1200" dirty="0"/>
              <a:t>、什么是“因果图法”？</a:t>
            </a:r>
            <a:endParaRPr lang="en-US" altLang="zh-CN" sz="1200" dirty="0"/>
          </a:p>
          <a:p>
            <a:pPr marL="0" indent="0">
              <a:buNone/>
            </a:pPr>
            <a:r>
              <a:rPr lang="en-US" altLang="zh-CN" sz="1200" dirty="0"/>
              <a:t>29</a:t>
            </a:r>
            <a:r>
              <a:rPr lang="zh-CN" altLang="en-US" sz="1200" dirty="0"/>
              <a:t>、什么是彼得定律？</a:t>
            </a:r>
            <a:endParaRPr lang="en-US" altLang="zh-CN" sz="1200" dirty="0"/>
          </a:p>
          <a:p>
            <a:pPr marL="0" indent="0">
              <a:buNone/>
            </a:pPr>
            <a:r>
              <a:rPr lang="en-US" altLang="zh-CN" sz="1200" dirty="0"/>
              <a:t>30</a:t>
            </a:r>
            <a:r>
              <a:rPr lang="zh-CN" altLang="en-US" sz="1200" dirty="0"/>
              <a:t>、什么是污水定律？</a:t>
            </a:r>
            <a:endParaRPr lang="en-US" altLang="zh-CN" sz="1200" dirty="0"/>
          </a:p>
          <a:p>
            <a:pPr marL="0" indent="0">
              <a:buNone/>
            </a:pPr>
            <a:r>
              <a:rPr lang="en-US" altLang="zh-CN" sz="1200" dirty="0"/>
              <a:t>31</a:t>
            </a:r>
            <a:r>
              <a:rPr lang="zh-CN" altLang="en-US" sz="1200" dirty="0"/>
              <a:t>、什么是木桶定理？短板理论？长版理论？</a:t>
            </a:r>
            <a:endParaRPr lang="en-US" altLang="zh-CN" sz="1200" dirty="0"/>
          </a:p>
          <a:p>
            <a:pPr marL="0" indent="0">
              <a:buNone/>
            </a:pPr>
            <a:r>
              <a:rPr lang="en-US" altLang="zh-CN" sz="1200" dirty="0"/>
              <a:t>32</a:t>
            </a:r>
            <a:r>
              <a:rPr lang="zh-CN" altLang="en-US" sz="1200" dirty="0"/>
              <a:t>、什么是马太效应？</a:t>
            </a:r>
            <a:endParaRPr lang="en-US" altLang="zh-CN" sz="1200" dirty="0"/>
          </a:p>
          <a:p>
            <a:pPr marL="0" indent="0">
              <a:buNone/>
            </a:pPr>
            <a:r>
              <a:rPr lang="en-US" altLang="zh-CN" sz="1200" dirty="0"/>
              <a:t>33</a:t>
            </a:r>
            <a:r>
              <a:rPr lang="zh-CN" altLang="en-US" sz="1200" dirty="0"/>
              <a:t>、什么是蝴蝶效应？</a:t>
            </a:r>
            <a:endParaRPr lang="en-US" altLang="zh-CN" sz="1200" dirty="0"/>
          </a:p>
          <a:p>
            <a:pPr marL="0" indent="0">
              <a:buNone/>
            </a:pPr>
            <a:r>
              <a:rPr lang="en-US" altLang="zh-CN" sz="1200" dirty="0"/>
              <a:t>34</a:t>
            </a:r>
            <a:r>
              <a:rPr lang="zh-CN" altLang="en-US" sz="1200" dirty="0"/>
              <a:t>、什么是破窗效应？</a:t>
            </a:r>
            <a:endParaRPr lang="en-US" altLang="zh-CN" sz="1200" dirty="0"/>
          </a:p>
          <a:p>
            <a:pPr marL="0" indent="0">
              <a:buNone/>
            </a:pPr>
            <a:r>
              <a:rPr lang="en-US" altLang="zh-CN" sz="1200" dirty="0"/>
              <a:t>35</a:t>
            </a:r>
            <a:r>
              <a:rPr lang="zh-CN" altLang="en-US" sz="1200" dirty="0"/>
              <a:t>、什么是手表定律？</a:t>
            </a:r>
            <a:endParaRPr lang="en-US" altLang="zh-CN" sz="1200" dirty="0"/>
          </a:p>
          <a:p>
            <a:pPr marL="0" indent="0">
              <a:buNone/>
            </a:pPr>
            <a:r>
              <a:rPr lang="en-US" altLang="zh-CN" sz="1200" dirty="0"/>
              <a:t>36</a:t>
            </a:r>
            <a:r>
              <a:rPr lang="zh-CN" altLang="en-US" sz="1200" dirty="0"/>
              <a:t>、什么是鲶鱼效应？</a:t>
            </a:r>
            <a:endParaRPr lang="en-US" altLang="zh-CN" sz="1200" dirty="0"/>
          </a:p>
          <a:p>
            <a:pPr marL="0" indent="0">
              <a:buNone/>
            </a:pPr>
            <a:r>
              <a:rPr lang="en-US" altLang="zh-CN" sz="1200" dirty="0"/>
              <a:t>37</a:t>
            </a:r>
            <a:r>
              <a:rPr lang="zh-CN" altLang="en-US" sz="1200" dirty="0"/>
              <a:t>、什么是蘑菇定律？</a:t>
            </a:r>
            <a:endParaRPr lang="en-US" altLang="zh-CN" sz="1200" dirty="0"/>
          </a:p>
          <a:p>
            <a:pPr marL="0" indent="0">
              <a:buNone/>
            </a:pPr>
            <a:r>
              <a:rPr lang="en-US" altLang="zh-CN" sz="1200" dirty="0"/>
              <a:t>38</a:t>
            </a:r>
            <a:r>
              <a:rPr lang="zh-CN" altLang="en-US" sz="1200" dirty="0"/>
              <a:t>、什么是不值得定律？</a:t>
            </a:r>
            <a:endParaRPr lang="zh-CN" altLang="en-US" sz="12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2425" y="160020"/>
            <a:ext cx="11448415" cy="6308090"/>
          </a:xfrm>
        </p:spPr>
        <p:txBody>
          <a:bodyPr>
            <a:normAutofit/>
          </a:bodyPr>
          <a:lstStyle/>
          <a:p>
            <a:pPr algn="ctr">
              <a:lnSpc>
                <a:spcPct val="150000"/>
              </a:lnSpc>
            </a:pPr>
            <a:r>
              <a:rPr lang="zh-CN" altLang="en-US" sz="2400">
                <a:solidFill>
                  <a:srgbClr val="FF0000"/>
                </a:solidFill>
              </a:rPr>
              <a:t>第二节 创新与发展</a:t>
            </a:r>
            <a:endParaRPr lang="zh-CN" altLang="en-US" sz="2400">
              <a:solidFill>
                <a:srgbClr val="FF0000"/>
              </a:solidFill>
            </a:endParaRPr>
          </a:p>
          <a:p>
            <a:pPr>
              <a:lnSpc>
                <a:spcPct val="150000"/>
              </a:lnSpc>
            </a:pPr>
            <a:r>
              <a:rPr lang="zh-CN" altLang="en-US" sz="2400">
                <a:solidFill>
                  <a:srgbClr val="FF0000"/>
                </a:solidFill>
              </a:rPr>
              <a:t>一、创新的含义</a:t>
            </a:r>
            <a:endParaRPr lang="zh-CN" altLang="en-US" sz="2400">
              <a:solidFill>
                <a:srgbClr val="FF0000"/>
              </a:solidFill>
            </a:endParaRPr>
          </a:p>
          <a:p>
            <a:pPr>
              <a:lnSpc>
                <a:spcPct val="150000"/>
              </a:lnSpc>
            </a:pPr>
            <a:r>
              <a:rPr lang="zh-CN" altLang="en-US" sz="2400">
                <a:solidFill>
                  <a:srgbClr val="FF0000"/>
                </a:solidFill>
              </a:rPr>
              <a:t>（一）社会学上的创新含义</a:t>
            </a:r>
            <a:endParaRPr lang="zh-CN" altLang="en-US" sz="2400">
              <a:solidFill>
                <a:srgbClr val="FF0000"/>
              </a:solidFill>
            </a:endParaRPr>
          </a:p>
          <a:p>
            <a:pPr>
              <a:lnSpc>
                <a:spcPct val="150000"/>
              </a:lnSpc>
            </a:pPr>
            <a:r>
              <a:rPr lang="zh-CN" altLang="en-US" sz="2400"/>
              <a:t>词典：创新亦作“剏新”，一指创立或创造新的，二指首先。</a:t>
            </a:r>
            <a:endParaRPr lang="zh-CN" altLang="en-US" sz="2400"/>
          </a:p>
          <a:p>
            <a:pPr>
              <a:lnSpc>
                <a:spcPct val="150000"/>
              </a:lnSpc>
            </a:pPr>
            <a:r>
              <a:rPr lang="zh-CN" altLang="en-US" sz="2400"/>
              <a:t>社会学上的含义：创新是指以现有的思维模式提出有别于常规或常人思路的见解为导向，利用现有的知识和物质，在特定的环境中,本着理想化需要或为满足社会需求，而改进或创造新的事物、方法、元素、路径、环境，并能获得一定有益效果的行为。</a:t>
            </a:r>
            <a:endParaRPr lang="zh-CN" altLang="en-US" sz="24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34340" y="426085"/>
            <a:ext cx="10263505" cy="6071870"/>
          </a:xfrm>
        </p:spPr>
        <p:txBody>
          <a:bodyPr/>
          <a:lstStyle/>
          <a:p>
            <a:pPr>
              <a:lnSpc>
                <a:spcPct val="150000"/>
              </a:lnSpc>
            </a:pPr>
            <a:r>
              <a:rPr lang="zh-CN" altLang="en-US" sz="2400">
                <a:solidFill>
                  <a:srgbClr val="FF0000"/>
                </a:solidFill>
              </a:rPr>
              <a:t>（二）经济学上的创新含义</a:t>
            </a:r>
            <a:endParaRPr lang="zh-CN" altLang="en-US" sz="2400">
              <a:solidFill>
                <a:srgbClr val="FF0000"/>
              </a:solidFill>
            </a:endParaRPr>
          </a:p>
          <a:p>
            <a:pPr>
              <a:lnSpc>
                <a:spcPct val="150000"/>
              </a:lnSpc>
            </a:pPr>
            <a:r>
              <a:rPr lang="zh-CN" altLang="en-US" sz="2400"/>
              <a:t>奥地利经济学家熊彼得提出的创新理论</a:t>
            </a:r>
            <a:endParaRPr lang="zh-CN" altLang="en-US" sz="2400"/>
          </a:p>
          <a:p>
            <a:pPr>
              <a:lnSpc>
                <a:spcPct val="150000"/>
              </a:lnSpc>
            </a:pPr>
            <a:r>
              <a:rPr lang="zh-CN" altLang="en-US" sz="2400"/>
              <a:t>(1)采用一种新的产品。</a:t>
            </a:r>
            <a:endParaRPr lang="zh-CN" altLang="en-US" sz="2400"/>
          </a:p>
          <a:p>
            <a:pPr>
              <a:lnSpc>
                <a:spcPct val="150000"/>
              </a:lnSpc>
            </a:pPr>
            <a:r>
              <a:rPr lang="zh-CN" altLang="en-US" sz="2400"/>
              <a:t>(2)采用一种新的生产方法。</a:t>
            </a:r>
            <a:endParaRPr lang="zh-CN" altLang="en-US" sz="2400"/>
          </a:p>
          <a:p>
            <a:pPr>
              <a:lnSpc>
                <a:spcPct val="150000"/>
              </a:lnSpc>
            </a:pPr>
            <a:r>
              <a:rPr lang="zh-CN" altLang="en-US" sz="2400"/>
              <a:t>(3)开辟一个新的市场。</a:t>
            </a:r>
            <a:endParaRPr lang="zh-CN" altLang="en-US" sz="2400"/>
          </a:p>
          <a:p>
            <a:pPr>
              <a:lnSpc>
                <a:spcPct val="150000"/>
              </a:lnSpc>
            </a:pPr>
            <a:r>
              <a:rPr lang="zh-CN" altLang="en-US" sz="2400"/>
              <a:t>(4)原材料来源于一种新的供应渠道。</a:t>
            </a:r>
            <a:endParaRPr lang="zh-CN" altLang="en-US" sz="2400"/>
          </a:p>
          <a:p>
            <a:pPr>
              <a:lnSpc>
                <a:spcPct val="150000"/>
              </a:lnSpc>
            </a:pPr>
            <a:r>
              <a:rPr lang="zh-CN" altLang="en-US" sz="2400"/>
              <a:t>(5)实现一种工业的新的组织。</a:t>
            </a:r>
            <a:endParaRPr lang="zh-CN" altLang="en-US" sz="240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27965" y="630555"/>
            <a:ext cx="11349355" cy="5619115"/>
          </a:xfrm>
        </p:spPr>
        <p:txBody>
          <a:bodyPr/>
          <a:lstStyle/>
          <a:p>
            <a:pPr>
              <a:lnSpc>
                <a:spcPct val="150000"/>
              </a:lnSpc>
            </a:pPr>
            <a:r>
              <a:rPr lang="zh-CN" altLang="en-US" sz="2400">
                <a:solidFill>
                  <a:srgbClr val="FF0000"/>
                </a:solidFill>
              </a:rPr>
              <a:t>（三）管理学上的创新含义</a:t>
            </a:r>
            <a:endParaRPr lang="zh-CN" altLang="en-US" sz="2400">
              <a:solidFill>
                <a:srgbClr val="FF0000"/>
              </a:solidFill>
            </a:endParaRPr>
          </a:p>
          <a:p>
            <a:pPr>
              <a:lnSpc>
                <a:spcPct val="150000"/>
              </a:lnSpc>
            </a:pPr>
            <a:r>
              <a:rPr lang="zh-CN" altLang="en-US" sz="2400"/>
              <a:t>杨加陆、方青云《管理创新》、王祖成教授在《世界上最有生命力的管理—创新》、蒋明杰教授等提出了不同的管理创新观点。</a:t>
            </a:r>
            <a:endParaRPr lang="zh-CN" altLang="en-US" sz="2400"/>
          </a:p>
          <a:p>
            <a:pPr>
              <a:lnSpc>
                <a:spcPct val="150000"/>
              </a:lnSpc>
            </a:pPr>
            <a:r>
              <a:rPr lang="zh-CN" altLang="en-US" sz="2400"/>
              <a:t>管理创新是指组织将新的管理要素，如新的管理方法、新的管理手段、新的管理模式等，或将要素组合引入组织管理系统以更有效地实现组织目标的活动。</a:t>
            </a:r>
            <a:endParaRPr lang="zh-CN" altLang="en-US" sz="24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740" y="536575"/>
            <a:ext cx="9888220" cy="5621655"/>
          </a:xfrm>
        </p:spPr>
        <p:txBody>
          <a:bodyPr/>
          <a:lstStyle/>
          <a:p>
            <a:pPr>
              <a:lnSpc>
                <a:spcPct val="150000"/>
              </a:lnSpc>
            </a:pPr>
            <a:r>
              <a:rPr lang="zh-CN" altLang="en-US" sz="2400">
                <a:solidFill>
                  <a:srgbClr val="FF0000"/>
                </a:solidFill>
              </a:rPr>
              <a:t>二、管理创新的作用</a:t>
            </a:r>
            <a:endParaRPr lang="zh-CN" altLang="en-US" sz="2400">
              <a:solidFill>
                <a:srgbClr val="FF0000"/>
              </a:solidFill>
            </a:endParaRPr>
          </a:p>
          <a:p>
            <a:pPr>
              <a:lnSpc>
                <a:spcPct val="150000"/>
              </a:lnSpc>
            </a:pPr>
            <a:r>
              <a:rPr lang="zh-CN" altLang="en-US" sz="2400"/>
              <a:t>1、提高企业的生存能力。 </a:t>
            </a:r>
            <a:endParaRPr lang="zh-CN" altLang="en-US" sz="2400"/>
          </a:p>
          <a:p>
            <a:pPr>
              <a:lnSpc>
                <a:spcPct val="150000"/>
              </a:lnSpc>
            </a:pPr>
            <a:r>
              <a:rPr lang="zh-CN" altLang="en-US" sz="2400"/>
              <a:t>2、提高企业经济效益。 </a:t>
            </a:r>
            <a:endParaRPr lang="zh-CN" altLang="en-US" sz="2400"/>
          </a:p>
          <a:p>
            <a:pPr marL="0" indent="0">
              <a:lnSpc>
                <a:spcPct val="150000"/>
              </a:lnSpc>
              <a:buNone/>
            </a:pPr>
            <a:r>
              <a:rPr lang="zh-CN" altLang="en-US" sz="2400"/>
              <a:t> </a:t>
            </a:r>
            <a:r>
              <a:rPr lang="en-US" altLang="zh-CN" sz="2400"/>
              <a:t> </a:t>
            </a:r>
            <a:r>
              <a:rPr lang="zh-CN" altLang="en-US" sz="2400"/>
              <a:t>3、降低交易成本。 </a:t>
            </a:r>
            <a:endParaRPr lang="zh-CN" altLang="en-US" sz="2400"/>
          </a:p>
          <a:p>
            <a:pPr>
              <a:lnSpc>
                <a:spcPct val="150000"/>
              </a:lnSpc>
            </a:pPr>
            <a:r>
              <a:rPr lang="zh-CN" altLang="en-US" sz="2400"/>
              <a:t>4、提高企业的发展能力。 </a:t>
            </a:r>
            <a:endParaRPr lang="zh-CN" altLang="en-US" sz="2400"/>
          </a:p>
          <a:p>
            <a:pPr>
              <a:lnSpc>
                <a:spcPct val="150000"/>
              </a:lnSpc>
            </a:pPr>
            <a:r>
              <a:rPr lang="zh-CN" altLang="en-US" sz="2400"/>
              <a:t> 5、提高企业的环境适应能力。 </a:t>
            </a:r>
            <a:endParaRPr lang="zh-CN" altLang="en-US" sz="2400"/>
          </a:p>
          <a:p>
            <a:pPr>
              <a:lnSpc>
                <a:spcPct val="150000"/>
              </a:lnSpc>
            </a:pPr>
            <a:r>
              <a:rPr lang="zh-CN" altLang="en-US" sz="2400"/>
              <a:t>6、提高企业的竞争力。</a:t>
            </a:r>
            <a:endParaRPr lang="zh-CN" altLang="en-US" sz="24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9560" y="433705"/>
            <a:ext cx="11549380" cy="5893435"/>
          </a:xfrm>
        </p:spPr>
        <p:txBody>
          <a:bodyPr/>
          <a:lstStyle/>
          <a:p>
            <a:pPr>
              <a:lnSpc>
                <a:spcPct val="150000"/>
              </a:lnSpc>
            </a:pPr>
            <a:r>
              <a:rPr lang="zh-CN" altLang="en-US" sz="2400">
                <a:solidFill>
                  <a:srgbClr val="FF0000"/>
                </a:solidFill>
              </a:rPr>
              <a:t>三、管理创新的内容</a:t>
            </a:r>
            <a:endParaRPr lang="zh-CN" altLang="en-US" sz="2400"/>
          </a:p>
          <a:p>
            <a:pPr>
              <a:lnSpc>
                <a:spcPct val="150000"/>
              </a:lnSpc>
            </a:pPr>
            <a:r>
              <a:rPr lang="zh-CN" altLang="en-US" sz="2400"/>
              <a:t>管理创新包括管理思想、管理理论、管理知识、管理方法、管理工具等的创新。</a:t>
            </a:r>
            <a:endParaRPr lang="zh-CN" altLang="en-US" sz="2400"/>
          </a:p>
          <a:p>
            <a:pPr>
              <a:lnSpc>
                <a:spcPct val="150000"/>
              </a:lnSpc>
            </a:pPr>
            <a:endParaRPr lang="zh-CN" altLang="en-US" sz="2400"/>
          </a:p>
          <a:p>
            <a:pPr>
              <a:lnSpc>
                <a:spcPct val="150000"/>
              </a:lnSpc>
            </a:pPr>
            <a:r>
              <a:rPr lang="zh-CN" altLang="en-US" sz="2400">
                <a:solidFill>
                  <a:srgbClr val="FF0000"/>
                </a:solidFill>
                <a:sym typeface="+mn-ea"/>
              </a:rPr>
              <a:t>四、创新的方法</a:t>
            </a:r>
            <a:endParaRPr lang="zh-CN" altLang="en-US" sz="2400"/>
          </a:p>
          <a:p>
            <a:pPr>
              <a:lnSpc>
                <a:spcPct val="150000"/>
              </a:lnSpc>
            </a:pPr>
            <a:r>
              <a:rPr lang="zh-CN" altLang="en-US" sz="2400">
                <a:sym typeface="+mn-ea"/>
              </a:rPr>
              <a:t>创新方法很多，通常有组合法、分解法、类比法、联想法、延伸法、移植法、扩展法、仿生法、变异法、迂回法等等。</a:t>
            </a:r>
            <a:endParaRPr lang="zh-CN" altLang="en-US" sz="2400"/>
          </a:p>
          <a:p>
            <a:pPr>
              <a:lnSpc>
                <a:spcPct val="150000"/>
              </a:lnSpc>
            </a:pPr>
            <a:endParaRPr lang="zh-CN" altLang="en-US" sz="24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68325" y="476250"/>
            <a:ext cx="10846435" cy="6013450"/>
          </a:xfrm>
        </p:spPr>
        <p:txBody>
          <a:bodyPr/>
          <a:lstStyle/>
          <a:p>
            <a:pPr>
              <a:lnSpc>
                <a:spcPct val="150000"/>
              </a:lnSpc>
            </a:pPr>
            <a:r>
              <a:rPr lang="zh-CN" altLang="en-US" sz="2400">
                <a:solidFill>
                  <a:srgbClr val="FF0000"/>
                </a:solidFill>
              </a:rPr>
              <a:t>五、创新思维训练</a:t>
            </a:r>
            <a:endParaRPr lang="zh-CN" altLang="en-US" sz="2400">
              <a:solidFill>
                <a:srgbClr val="FF0000"/>
              </a:solidFill>
            </a:endParaRPr>
          </a:p>
          <a:p>
            <a:pPr>
              <a:lnSpc>
                <a:spcPct val="150000"/>
              </a:lnSpc>
            </a:pPr>
            <a:r>
              <a:rPr lang="zh-CN" altLang="en-US" sz="2400">
                <a:solidFill>
                  <a:srgbClr val="FF0000"/>
                </a:solidFill>
              </a:rPr>
              <a:t>（一）创新思维培养</a:t>
            </a:r>
            <a:endParaRPr lang="zh-CN" altLang="en-US" sz="2400">
              <a:solidFill>
                <a:srgbClr val="FF0000"/>
              </a:solidFill>
            </a:endParaRPr>
          </a:p>
          <a:p>
            <a:pPr>
              <a:lnSpc>
                <a:spcPct val="150000"/>
              </a:lnSpc>
            </a:pPr>
            <a:r>
              <a:rPr lang="zh-CN" altLang="en-US" sz="2400"/>
              <a:t> 1、培养创新精神</a:t>
            </a:r>
            <a:endParaRPr lang="zh-CN" altLang="en-US" sz="2400"/>
          </a:p>
          <a:p>
            <a:pPr>
              <a:lnSpc>
                <a:spcPct val="150000"/>
              </a:lnSpc>
            </a:pPr>
            <a:r>
              <a:rPr lang="zh-CN" altLang="en-US" sz="2400"/>
              <a:t>2、学习创新方法</a:t>
            </a:r>
            <a:endParaRPr lang="zh-CN" altLang="en-US" sz="2400"/>
          </a:p>
          <a:p>
            <a:pPr>
              <a:lnSpc>
                <a:spcPct val="150000"/>
              </a:lnSpc>
            </a:pPr>
            <a:r>
              <a:rPr lang="zh-CN" altLang="en-US" sz="2400"/>
              <a:t>3、训练创新思维</a:t>
            </a:r>
            <a:endParaRPr lang="zh-CN" altLang="en-US" sz="2400"/>
          </a:p>
          <a:p>
            <a:pPr>
              <a:lnSpc>
                <a:spcPct val="150000"/>
              </a:lnSpc>
            </a:pPr>
            <a:r>
              <a:rPr lang="zh-CN" altLang="en-US" sz="2400"/>
              <a:t>4、破除创新障碍</a:t>
            </a:r>
            <a:endParaRPr lang="zh-CN" altLang="en-US" sz="2400"/>
          </a:p>
          <a:p>
            <a:pPr>
              <a:lnSpc>
                <a:spcPct val="150000"/>
              </a:lnSpc>
            </a:pPr>
            <a:r>
              <a:rPr lang="zh-CN" altLang="en-US" sz="2400"/>
              <a:t>5、提高创造能力</a:t>
            </a:r>
            <a:endParaRPr lang="zh-CN" altLang="en-US" sz="24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1320" y="362585"/>
            <a:ext cx="11454765" cy="6244590"/>
          </a:xfrm>
        </p:spPr>
        <p:txBody>
          <a:bodyPr/>
          <a:lstStyle/>
          <a:p>
            <a:pPr>
              <a:lnSpc>
                <a:spcPct val="150000"/>
              </a:lnSpc>
            </a:pPr>
            <a:r>
              <a:rPr lang="zh-CN" altLang="en-US" sz="2400">
                <a:solidFill>
                  <a:schemeClr val="tx1"/>
                </a:solidFill>
                <a:sym typeface="+mn-ea"/>
              </a:rPr>
              <a:t>管理学的含义：总结是指社会团体、企业单位和个人在自身的某一时期、某一项目或某些工作告一段落或者全部完成后进行回顾检查、分析评价，从而肯定成绩，得到经验，找出差距，得出教训和一些规律性认识的一种书面材料。</a:t>
            </a:r>
            <a:endParaRPr lang="zh-CN" altLang="en-US" sz="2400">
              <a:solidFill>
                <a:schemeClr val="tx1"/>
              </a:solidFill>
              <a:sym typeface="+mn-ea"/>
            </a:endParaRPr>
          </a:p>
          <a:p>
            <a:pPr>
              <a:lnSpc>
                <a:spcPct val="150000"/>
              </a:lnSpc>
            </a:pPr>
            <a:endParaRPr lang="zh-CN" altLang="en-US" sz="2400">
              <a:sym typeface="+mn-ea"/>
            </a:endParaRPr>
          </a:p>
          <a:p>
            <a:pPr>
              <a:lnSpc>
                <a:spcPct val="150000"/>
              </a:lnSpc>
            </a:pPr>
            <a:r>
              <a:rPr lang="zh-CN" altLang="en-US" sz="2400">
                <a:sym typeface="+mn-ea"/>
              </a:rPr>
              <a:t>总结与计划的关系：</a:t>
            </a:r>
            <a:endParaRPr lang="zh-CN" altLang="en-US" sz="2400"/>
          </a:p>
          <a:p>
            <a:pPr>
              <a:lnSpc>
                <a:spcPct val="150000"/>
              </a:lnSpc>
            </a:pPr>
            <a:r>
              <a:rPr lang="zh-CN" altLang="en-US" sz="2400">
                <a:sym typeface="+mn-ea"/>
              </a:rPr>
              <a:t>总结与计划是相辅相成的，总结要以工作计划为依据， 制订计划总是在总结经验的基础上进行的。其间有一条规律：计划——实践——总结——再计划——再实践——再总结。</a:t>
            </a:r>
            <a:endParaRPr lang="zh-CN" altLang="en-US" sz="2400"/>
          </a:p>
          <a:p>
            <a:pPr>
              <a:lnSpc>
                <a:spcPct val="150000"/>
              </a:lnSpc>
            </a:pPr>
            <a:endParaRPr lang="zh-CN" altLang="en-US" sz="2400">
              <a:solidFill>
                <a:schemeClr val="tx1"/>
              </a:solidFill>
              <a:sym typeface="+mn-ea"/>
            </a:endParaRPr>
          </a:p>
          <a:p>
            <a:pPr>
              <a:lnSpc>
                <a:spcPct val="150000"/>
              </a:lnSpc>
            </a:pPr>
            <a:endParaRPr lang="zh-CN" altLang="en-US" sz="2400">
              <a:solidFill>
                <a:schemeClr val="tx1"/>
              </a:solidFill>
            </a:endParaRPr>
          </a:p>
          <a:p>
            <a:endParaRPr lang="zh-CN" altLang="en-US" sz="2400">
              <a:solidFill>
                <a:schemeClr val="tx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40715" y="486410"/>
            <a:ext cx="10615930" cy="6123940"/>
          </a:xfrm>
        </p:spPr>
        <p:txBody>
          <a:bodyPr>
            <a:normAutofit fontScale="80000"/>
          </a:bodyPr>
          <a:lstStyle/>
          <a:p>
            <a:r>
              <a:rPr lang="zh-CN" altLang="en-US" sz="2400">
                <a:solidFill>
                  <a:srgbClr val="FF0000"/>
                </a:solidFill>
              </a:rPr>
              <a:t>（二）创新思维训练方法</a:t>
            </a:r>
            <a:endParaRPr lang="zh-CN" altLang="en-US" sz="2400">
              <a:solidFill>
                <a:srgbClr val="FF0000"/>
              </a:solidFill>
            </a:endParaRPr>
          </a:p>
          <a:p>
            <a:r>
              <a:rPr lang="zh-CN" altLang="en-US" sz="2400"/>
              <a:t>1、 三三两两讨论法</a:t>
            </a:r>
            <a:endParaRPr lang="zh-CN" altLang="en-US" sz="2400"/>
          </a:p>
          <a:p>
            <a:r>
              <a:rPr lang="zh-CN" altLang="en-US" sz="2400"/>
              <a:t>2、脑力激荡法</a:t>
            </a:r>
            <a:endParaRPr lang="zh-CN" altLang="en-US" sz="2400"/>
          </a:p>
          <a:p>
            <a:r>
              <a:rPr lang="zh-CN" altLang="en-US" sz="2400"/>
              <a:t>3、心智图法</a:t>
            </a:r>
            <a:endParaRPr lang="zh-CN" altLang="en-US" sz="2400"/>
          </a:p>
          <a:p>
            <a:r>
              <a:rPr lang="zh-CN" altLang="en-US" sz="2400"/>
              <a:t>4、曼陀罗法</a:t>
            </a:r>
            <a:endParaRPr lang="zh-CN" altLang="en-US" sz="2400"/>
          </a:p>
          <a:p>
            <a:r>
              <a:rPr lang="zh-CN" altLang="en-US" sz="2400"/>
              <a:t>5、创意分合法</a:t>
            </a:r>
            <a:endParaRPr lang="zh-CN" altLang="en-US" sz="2400"/>
          </a:p>
          <a:p>
            <a:r>
              <a:rPr lang="zh-CN" altLang="en-US" sz="2400"/>
              <a:t>6、逆向思考法</a:t>
            </a:r>
            <a:endParaRPr lang="zh-CN" altLang="en-US" sz="2400"/>
          </a:p>
          <a:p>
            <a:r>
              <a:rPr lang="zh-CN" altLang="en-US" sz="2400"/>
              <a:t>7、属性列举法</a:t>
            </a:r>
            <a:endParaRPr lang="zh-CN" altLang="en-US" sz="2400"/>
          </a:p>
          <a:p>
            <a:r>
              <a:rPr lang="zh-CN" altLang="en-US" sz="2400"/>
              <a:t>8、希望点列举法</a:t>
            </a:r>
            <a:endParaRPr lang="zh-CN" altLang="en-US" sz="2400"/>
          </a:p>
          <a:p>
            <a:r>
              <a:rPr lang="zh-CN" altLang="en-US" sz="2400"/>
              <a:t>10、优点列举法</a:t>
            </a:r>
            <a:endParaRPr lang="zh-CN" altLang="en-US" sz="2400"/>
          </a:p>
          <a:p>
            <a:r>
              <a:rPr lang="zh-CN" altLang="en-US" sz="2400"/>
              <a:t>11、缺点列举法</a:t>
            </a:r>
            <a:endParaRPr lang="zh-CN" altLang="en-US" sz="2400"/>
          </a:p>
          <a:p>
            <a:r>
              <a:rPr lang="zh-CN" altLang="en-US" sz="2400"/>
              <a:t>12、大胆试一试</a:t>
            </a:r>
            <a:endParaRPr lang="zh-CN" altLang="en-US" sz="24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3545" y="384810"/>
            <a:ext cx="11153775" cy="5864860"/>
          </a:xfrm>
        </p:spPr>
        <p:txBody>
          <a:bodyPr/>
          <a:lstStyle/>
          <a:p>
            <a:pPr>
              <a:lnSpc>
                <a:spcPct val="150000"/>
              </a:lnSpc>
            </a:pPr>
            <a:r>
              <a:rPr lang="zh-CN" altLang="en-US" sz="2400"/>
              <a:t>12、大胆试一试</a:t>
            </a:r>
            <a:endParaRPr lang="zh-CN" altLang="en-US" sz="2400"/>
          </a:p>
          <a:p>
            <a:pPr>
              <a:lnSpc>
                <a:spcPct val="150000"/>
              </a:lnSpc>
            </a:pPr>
            <a:r>
              <a:rPr lang="zh-CN" altLang="en-US" sz="2400"/>
              <a:t>(1)加一加。(2)减一减。(3)扩一扩。(4)缩一缩。(5)变一变。(6)改一改。(7)联一联。(8)学一学。(9)代一代。(10)搬一搬。(11)反一反。(12)定一定</a:t>
            </a:r>
            <a:endParaRPr lang="zh-CN" altLang="en-US" sz="24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3860" y="429895"/>
            <a:ext cx="11173460" cy="5819775"/>
          </a:xfrm>
        </p:spPr>
        <p:txBody>
          <a:bodyPr/>
          <a:lstStyle/>
          <a:p>
            <a:pPr>
              <a:lnSpc>
                <a:spcPct val="150000"/>
              </a:lnSpc>
            </a:pPr>
            <a:r>
              <a:rPr lang="zh-CN" altLang="en-US" sz="2800"/>
              <a:t>二、总结的目的与作用</a:t>
            </a:r>
            <a:endParaRPr lang="zh-CN" altLang="en-US" sz="2800"/>
          </a:p>
          <a:p>
            <a:pPr>
              <a:lnSpc>
                <a:spcPct val="150000"/>
              </a:lnSpc>
            </a:pPr>
            <a:r>
              <a:rPr lang="zh-CN" altLang="en-US" sz="2800"/>
              <a:t>1、总结是做好各项工作的重要环节。</a:t>
            </a:r>
            <a:endParaRPr lang="zh-CN" altLang="en-US" sz="2800"/>
          </a:p>
          <a:p>
            <a:pPr>
              <a:lnSpc>
                <a:spcPct val="150000"/>
              </a:lnSpc>
            </a:pPr>
            <a:r>
              <a:rPr lang="zh-CN" altLang="en-US" sz="2800"/>
              <a:t>2、是推动工作前进的重要方法。</a:t>
            </a:r>
            <a:endParaRPr lang="zh-CN" altLang="en-US" sz="2800"/>
          </a:p>
          <a:p>
            <a:pPr>
              <a:lnSpc>
                <a:spcPct val="150000"/>
              </a:lnSpc>
            </a:pPr>
            <a:r>
              <a:rPr lang="zh-CN" altLang="en-US" sz="2800"/>
              <a:t>3、是认识世界的重要手段。</a:t>
            </a:r>
            <a:endParaRPr lang="zh-CN" altLang="en-US" sz="2800"/>
          </a:p>
          <a:p>
            <a:pPr>
              <a:lnSpc>
                <a:spcPct val="150000"/>
              </a:lnSpc>
            </a:pPr>
            <a:r>
              <a:rPr lang="zh-CN" altLang="en-US" sz="2800"/>
              <a:t>4.有利于提高管理者的管理水平。</a:t>
            </a:r>
            <a:endParaRPr lang="zh-CN" altLang="en-US" sz="2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38150" y="265430"/>
            <a:ext cx="11551920" cy="6421755"/>
          </a:xfrm>
        </p:spPr>
        <p:txBody>
          <a:bodyPr/>
          <a:lstStyle/>
          <a:p>
            <a:pPr>
              <a:lnSpc>
                <a:spcPct val="150000"/>
              </a:lnSpc>
            </a:pPr>
            <a:r>
              <a:rPr lang="zh-CN" altLang="en-US" sz="2400">
                <a:solidFill>
                  <a:srgbClr val="FF0000"/>
                </a:solidFill>
              </a:rPr>
              <a:t>三、总结的内容与形式</a:t>
            </a:r>
            <a:endParaRPr lang="zh-CN" altLang="en-US" sz="2400">
              <a:solidFill>
                <a:srgbClr val="FF0000"/>
              </a:solidFill>
            </a:endParaRPr>
          </a:p>
          <a:p>
            <a:pPr>
              <a:lnSpc>
                <a:spcPct val="150000"/>
              </a:lnSpc>
            </a:pPr>
            <a:r>
              <a:rPr lang="zh-CN" altLang="en-US" sz="2400"/>
              <a:t>总结包括：标题、正文和落款</a:t>
            </a:r>
            <a:endParaRPr lang="zh-CN" altLang="en-US" sz="2400"/>
          </a:p>
          <a:p>
            <a:pPr>
              <a:lnSpc>
                <a:spcPct val="150000"/>
              </a:lnSpc>
            </a:pPr>
            <a:r>
              <a:rPr lang="zh-CN" altLang="en-US" sz="2400"/>
              <a:t>（一）标题</a:t>
            </a:r>
            <a:endParaRPr lang="zh-CN" altLang="en-US" sz="2400"/>
          </a:p>
          <a:p>
            <a:pPr>
              <a:lnSpc>
                <a:spcPct val="150000"/>
              </a:lnSpc>
            </a:pPr>
            <a:r>
              <a:rPr lang="zh-CN" altLang="en-US" sz="2400"/>
              <a:t>总结的标题分为单标题和双标题两种。单标题又可分为公文式标题和文章式标题。公文式标题:“单位名称”+“时限”+“总结内容”+“文种”。</a:t>
            </a:r>
            <a:endParaRPr lang="zh-CN" altLang="en-US" sz="2400"/>
          </a:p>
          <a:p>
            <a:pPr>
              <a:lnSpc>
                <a:spcPct val="150000"/>
              </a:lnSpc>
            </a:pPr>
            <a:r>
              <a:rPr lang="zh-CN" altLang="en-US" sz="2400"/>
              <a:t>如《××市财政局1999年工作总结》、《××厂2000年上半年工作总结》</a:t>
            </a:r>
            <a:endParaRPr lang="zh-CN" altLang="en-US" sz="24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3225" y="273685"/>
            <a:ext cx="10100945" cy="6076315"/>
          </a:xfrm>
        </p:spPr>
        <p:txBody>
          <a:bodyPr>
            <a:noAutofit/>
          </a:bodyPr>
          <a:lstStyle/>
          <a:p>
            <a:r>
              <a:rPr lang="zh-CN" altLang="en-US" sz="2800">
                <a:solidFill>
                  <a:srgbClr val="FF0000"/>
                </a:solidFill>
              </a:rPr>
              <a:t>(二)正文</a:t>
            </a:r>
            <a:endParaRPr lang="zh-CN" altLang="en-US" sz="2800">
              <a:solidFill>
                <a:srgbClr val="FF0000"/>
              </a:solidFill>
            </a:endParaRPr>
          </a:p>
          <a:p>
            <a:r>
              <a:rPr lang="zh-CN" altLang="en-US" sz="2800"/>
              <a:t>（1）开头：概述情况，总体评价；提纲挈领，总括全文。 </a:t>
            </a:r>
            <a:endParaRPr lang="zh-CN" altLang="en-US" sz="2800"/>
          </a:p>
          <a:p>
            <a:r>
              <a:rPr lang="zh-CN" altLang="en-US" sz="2800"/>
              <a:t>（2）主体：分析成绩与缺憾，总结经验及教训。</a:t>
            </a:r>
            <a:endParaRPr lang="zh-CN" altLang="en-US" sz="2800"/>
          </a:p>
          <a:p>
            <a:r>
              <a:rPr lang="zh-CN" altLang="en-US" sz="2800"/>
              <a:t>第一，纵式结构。</a:t>
            </a:r>
            <a:endParaRPr lang="zh-CN" altLang="en-US" sz="2800"/>
          </a:p>
          <a:p>
            <a:r>
              <a:rPr lang="zh-CN" altLang="en-US" sz="2800"/>
              <a:t>第二，横式结构。</a:t>
            </a:r>
            <a:endParaRPr lang="zh-CN" altLang="en-US" sz="2800"/>
          </a:p>
          <a:p>
            <a:r>
              <a:rPr lang="zh-CN" altLang="en-US" sz="2800"/>
              <a:t>第三，纵横式结构。</a:t>
            </a:r>
            <a:endParaRPr lang="zh-CN" altLang="en-US" sz="2800"/>
          </a:p>
          <a:p>
            <a:r>
              <a:rPr lang="zh-CN" altLang="en-US" sz="2800"/>
              <a:t>（3）结尾：分析问题，明确方向。</a:t>
            </a:r>
            <a:endParaRPr lang="zh-CN" altLang="en-US" sz="2800"/>
          </a:p>
          <a:p>
            <a:r>
              <a:rPr lang="zh-CN" altLang="en-US" sz="2800">
                <a:solidFill>
                  <a:srgbClr val="FF0000"/>
                </a:solidFill>
              </a:rPr>
              <a:t>（三）落款</a:t>
            </a:r>
            <a:endParaRPr lang="zh-CN" altLang="en-US" sz="2800">
              <a:solidFill>
                <a:srgbClr val="FF0000"/>
              </a:solidFill>
            </a:endParaRPr>
          </a:p>
          <a:p>
            <a:r>
              <a:rPr lang="zh-CN" altLang="en-US" sz="2800"/>
              <a:t>署名，日期</a:t>
            </a:r>
            <a:endParaRPr lang="zh-CN" altLang="en-US" sz="28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7210" y="310515"/>
            <a:ext cx="9673590" cy="6063615"/>
          </a:xfrm>
        </p:spPr>
        <p:txBody>
          <a:bodyPr/>
          <a:lstStyle/>
          <a:p>
            <a:pPr>
              <a:lnSpc>
                <a:spcPct val="150000"/>
              </a:lnSpc>
            </a:pPr>
            <a:r>
              <a:rPr lang="zh-CN" altLang="en-US" sz="2800">
                <a:solidFill>
                  <a:srgbClr val="FF0000"/>
                </a:solidFill>
              </a:rPr>
              <a:t>四、总结的注意事项</a:t>
            </a:r>
            <a:endParaRPr lang="zh-CN" altLang="en-US" sz="2800">
              <a:solidFill>
                <a:srgbClr val="FF0000"/>
              </a:solidFill>
            </a:endParaRPr>
          </a:p>
          <a:p>
            <a:pPr>
              <a:lnSpc>
                <a:spcPct val="150000"/>
              </a:lnSpc>
            </a:pPr>
            <a:r>
              <a:rPr lang="zh-CN" altLang="en-US" sz="2800"/>
              <a:t>1、一定要实事求是</a:t>
            </a:r>
            <a:endParaRPr lang="zh-CN" altLang="en-US" sz="2800"/>
          </a:p>
          <a:p>
            <a:pPr>
              <a:lnSpc>
                <a:spcPct val="150000"/>
              </a:lnSpc>
            </a:pPr>
            <a:r>
              <a:rPr lang="zh-CN" altLang="en-US" sz="2800"/>
              <a:t>2、条理要清楚</a:t>
            </a:r>
            <a:endParaRPr lang="zh-CN" altLang="en-US" sz="2800"/>
          </a:p>
          <a:p>
            <a:pPr>
              <a:lnSpc>
                <a:spcPct val="150000"/>
              </a:lnSpc>
            </a:pPr>
            <a:r>
              <a:rPr lang="zh-CN" altLang="en-US" sz="2800"/>
              <a:t>3、要剪裁得体，详略适宜。</a:t>
            </a:r>
            <a:endParaRPr lang="zh-CN" altLang="en-US" sz="28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4035" y="493395"/>
            <a:ext cx="11356975" cy="6010910"/>
          </a:xfrm>
        </p:spPr>
        <p:txBody>
          <a:bodyPr>
            <a:normAutofit lnSpcReduction="20000"/>
          </a:bodyPr>
          <a:lstStyle/>
          <a:p>
            <a:pPr>
              <a:lnSpc>
                <a:spcPct val="150000"/>
              </a:lnSpc>
            </a:pPr>
            <a:r>
              <a:rPr lang="zh-CN" altLang="en-US" sz="2400">
                <a:solidFill>
                  <a:srgbClr val="FF0000"/>
                </a:solidFill>
              </a:rPr>
              <a:t>五、总结的种类</a:t>
            </a:r>
            <a:endParaRPr lang="zh-CN" altLang="en-US" sz="2400">
              <a:solidFill>
                <a:srgbClr val="FF0000"/>
              </a:solidFill>
            </a:endParaRPr>
          </a:p>
          <a:p>
            <a:pPr>
              <a:lnSpc>
                <a:spcPct val="150000"/>
              </a:lnSpc>
            </a:pPr>
            <a:r>
              <a:rPr lang="zh-CN" altLang="en-US" sz="2400"/>
              <a:t>1、根据内容的不同，可以把总结分为工作总结、生产总结、学习总结、教学总结、会议总结等等。</a:t>
            </a:r>
            <a:endParaRPr lang="zh-CN" altLang="en-US" sz="2400"/>
          </a:p>
          <a:p>
            <a:pPr>
              <a:lnSpc>
                <a:spcPct val="150000"/>
              </a:lnSpc>
            </a:pPr>
            <a:r>
              <a:rPr lang="zh-CN" altLang="en-US" sz="2400"/>
              <a:t>2、根据范围的不同，可以分为全国性总结、地区性总结、部门性总结、本单位总结、班组总结等。</a:t>
            </a:r>
            <a:endParaRPr lang="zh-CN" altLang="en-US" sz="2400"/>
          </a:p>
          <a:p>
            <a:pPr>
              <a:lnSpc>
                <a:spcPct val="150000"/>
              </a:lnSpc>
            </a:pPr>
            <a:r>
              <a:rPr lang="zh-CN" altLang="en-US" sz="2400"/>
              <a:t>3、根据时间的不同，可以分为月总结、季总结、年度总结、阶段性总结等。</a:t>
            </a:r>
            <a:endParaRPr lang="zh-CN" altLang="en-US" sz="2400"/>
          </a:p>
          <a:p>
            <a:pPr>
              <a:lnSpc>
                <a:spcPct val="150000"/>
              </a:lnSpc>
            </a:pPr>
            <a:r>
              <a:rPr lang="zh-CN" altLang="en-US" sz="2400"/>
              <a:t>4、从内容和性质的不同，可以分为全面总结和专题总结两类。</a:t>
            </a:r>
            <a:endParaRPr lang="zh-CN" altLang="en-US" sz="24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84810" y="417195"/>
            <a:ext cx="9825990" cy="5885180"/>
          </a:xfrm>
        </p:spPr>
        <p:txBody>
          <a:bodyPr/>
          <a:lstStyle/>
          <a:p>
            <a:pPr>
              <a:lnSpc>
                <a:spcPct val="150000"/>
              </a:lnSpc>
            </a:pPr>
            <a:r>
              <a:rPr lang="zh-CN" altLang="en-US" sz="2400">
                <a:solidFill>
                  <a:srgbClr val="FF0000"/>
                </a:solidFill>
              </a:rPr>
              <a:t>六、工作总结写法</a:t>
            </a:r>
            <a:endParaRPr lang="zh-CN" altLang="en-US" sz="2400">
              <a:solidFill>
                <a:srgbClr val="FF0000"/>
              </a:solidFill>
            </a:endParaRPr>
          </a:p>
          <a:p>
            <a:pPr>
              <a:lnSpc>
                <a:spcPct val="150000"/>
              </a:lnSpc>
            </a:pPr>
            <a:r>
              <a:rPr lang="zh-CN" altLang="en-US" sz="2400"/>
              <a:t>（一）含义</a:t>
            </a:r>
            <a:endParaRPr lang="zh-CN" altLang="en-US" sz="2400"/>
          </a:p>
          <a:p>
            <a:pPr>
              <a:lnSpc>
                <a:spcPct val="150000"/>
              </a:lnSpc>
            </a:pPr>
            <a:r>
              <a:rPr lang="zh-CN" altLang="en-US" sz="2400"/>
              <a:t>（二）作用</a:t>
            </a:r>
            <a:endParaRPr lang="zh-CN" altLang="en-US" sz="2400"/>
          </a:p>
          <a:p>
            <a:pPr>
              <a:lnSpc>
                <a:spcPct val="150000"/>
              </a:lnSpc>
            </a:pPr>
            <a:r>
              <a:rPr lang="zh-CN" altLang="en-US" sz="2400"/>
              <a:t>1、它是培养、提高工作能力的重要途径。</a:t>
            </a:r>
            <a:endParaRPr lang="zh-CN" altLang="en-US" sz="2400"/>
          </a:p>
          <a:p>
            <a:pPr>
              <a:lnSpc>
                <a:spcPct val="150000"/>
              </a:lnSpc>
            </a:pPr>
            <a:r>
              <a:rPr lang="zh-CN" altLang="en-US" sz="2400"/>
              <a:t>2、是人们寻找工作规律的重要手段。</a:t>
            </a:r>
            <a:endParaRPr lang="zh-CN" altLang="en-US" sz="2400"/>
          </a:p>
          <a:p>
            <a:pPr>
              <a:lnSpc>
                <a:spcPct val="150000"/>
              </a:lnSpc>
            </a:pPr>
            <a:r>
              <a:rPr lang="zh-CN" altLang="en-US" sz="2400"/>
              <a:t>3、工作总结是指导今后工作的基础。</a:t>
            </a:r>
            <a:endParaRPr lang="zh-CN" altLang="en-US" sz="2400"/>
          </a:p>
          <a:p>
            <a:pPr>
              <a:lnSpc>
                <a:spcPct val="150000"/>
              </a:lnSpc>
            </a:pPr>
            <a:r>
              <a:rPr lang="zh-CN" altLang="en-US" sz="2400"/>
              <a:t>4、它还是争取领导支持的好方法。</a:t>
            </a:r>
            <a:endParaRPr lang="zh-CN" altLang="en-US" sz="24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8995" y="506150"/>
            <a:ext cx="10969200" cy="4759200"/>
          </a:xfrm>
        </p:spPr>
        <p:txBody>
          <a:bodyPr/>
          <a:lstStyle/>
          <a:p>
            <a:pPr>
              <a:lnSpc>
                <a:spcPct val="150000"/>
              </a:lnSpc>
            </a:pPr>
            <a:r>
              <a:rPr lang="zh-CN" altLang="en-US" sz="2400"/>
              <a:t>（三）工作总结写法</a:t>
            </a:r>
            <a:endParaRPr lang="zh-CN" altLang="en-US" sz="2400"/>
          </a:p>
          <a:p>
            <a:pPr>
              <a:lnSpc>
                <a:spcPct val="150000"/>
              </a:lnSpc>
            </a:pPr>
            <a:r>
              <a:rPr lang="zh-CN" altLang="en-US" sz="2400"/>
              <a:t>书写工作总结要用第一人称，即要从本单位、本部门的角度来撰写。表达方式以叙述、议论为主，说明为辅，可以夹叙夹议。</a:t>
            </a:r>
            <a:endParaRPr lang="zh-CN" altLang="en-US" sz="2400"/>
          </a:p>
          <a:p>
            <a:pPr>
              <a:lnSpc>
                <a:spcPct val="150000"/>
              </a:lnSpc>
            </a:pPr>
            <a:r>
              <a:rPr lang="zh-CN" altLang="en-US" sz="2400"/>
              <a:t>正确处理好“总”和“结”的关系。一是善于“总”—即归纳过去的工作；二是善于“结”—即吸取以往工作的经验,教训,规律。总是结的依据,结是总的概括。</a:t>
            </a:r>
            <a:endParaRPr lang="zh-CN" altLang="en-US" sz="2400"/>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COMMONDATA" val="eyJoZGlkIjoiMDQ4YThkZDc1ZDY5MGY2Y2QyMDlkY2VmOWYyOTFmZjAifQ=="/>
  <p:tag name="KSO_WPP_MARK_KEY" val="b4a7b345-7d27-4776-8e63-71cbc11c8dc1"/>
  <p:tag name="commondata" val="eyJoZGlkIjoiZjhhMjg3YjVjOTY5ZGZhZTYwY2E4YzgwOGU3YjlkMzcifQ=="/>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2433</Words>
  <Application>WPS 演示</Application>
  <PresentationFormat>宽屏</PresentationFormat>
  <Paragraphs>172</Paragraphs>
  <Slides>21</Slides>
  <Notes>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21</vt:i4>
      </vt:variant>
    </vt:vector>
  </HeadingPairs>
  <TitlesOfParts>
    <vt:vector size="29" baseType="lpstr">
      <vt:lpstr>Arial</vt:lpstr>
      <vt:lpstr>宋体</vt:lpstr>
      <vt:lpstr>Wingdings</vt:lpstr>
      <vt:lpstr>Wingdings</vt:lpstr>
      <vt:lpstr>微软雅黑</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hk</dc:creator>
  <cp:lastModifiedBy>王凤基</cp:lastModifiedBy>
  <cp:revision>152</cp:revision>
  <dcterms:created xsi:type="dcterms:W3CDTF">2019-06-19T02:08:00Z</dcterms:created>
  <dcterms:modified xsi:type="dcterms:W3CDTF">2024-03-04T08:13:03Z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2052-12.1.0.16250</vt:lpwstr>
  </property>
  <property fmtid="{D5CDD505-2E9C-101B-9397-08002B2CF9AE}" pid="3" name="ICV">
    <vt:lpwstr>2191ABA7055D47E7A6BAC7229B76DF6E</vt:lpwstr>
  </property>
</Properties>
</file>