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8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6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baike.so.com/doc/3494723-3676503.html" TargetMode="External"/><Relationship Id="rId1" Type="http://schemas.openxmlformats.org/officeDocument/2006/relationships/hyperlink" Target="https://baike.so.com/doc/5570739-5785951.htm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://www.so.com/s?q=%E7%81%B5%E6%B4%BB%E6%80%A7&amp;ie=utf-8&amp;src=internal_wenda_recommend_textn" TargetMode="External"/><Relationship Id="rId3" Type="http://schemas.openxmlformats.org/officeDocument/2006/relationships/hyperlink" Target="http://www.so.com/s?q=%E5%8F%AF%E8%A1%8C%E6%80%A7%E5%8E%9F%E5%88%99&amp;ie=utf-8&amp;src=internal_wenda_recommend_textn" TargetMode="External"/><Relationship Id="rId2" Type="http://schemas.openxmlformats.org/officeDocument/2006/relationships/hyperlink" Target="http://www.so.com/s?q=%E5%8E%9F%E5%88%99&amp;ie=utf-8&amp;src=internal_wenda_recommend_textn" TargetMode="External"/><Relationship Id="rId1" Type="http://schemas.openxmlformats.org/officeDocument/2006/relationships/hyperlink" Target="http://www.so.com/s?q=%E5%85%A8%E9%9D%A2%E6%80%A7%E5%8E%9F%E5%88%99&amp;ie=utf-8&amp;src=internal_wenda_recommend_textn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baike.so.com/doc/5391649-28037367.html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so.com/s?q=%E5%BF%85%E7%84%B6%E6%80%A7&amp;ie=utf-8&amp;src=internal_wenda_recommend_textn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 hasCustomPrompt="1"/>
          </p:nvPr>
        </p:nvSpPr>
        <p:spPr>
          <a:xfrm>
            <a:off x="2424113" y="2060575"/>
            <a:ext cx="7632700" cy="1912938"/>
          </a:xfrm>
          <a:effectLst>
            <a:outerShdw dist="53882" dir="2699999" algn="ctr" rotWithShape="0">
              <a:schemeClr val="bg2">
                <a:alpha val="100000"/>
              </a:schemeClr>
            </a:outerShdw>
          </a:effectLst>
        </p:spPr>
        <p:txBody>
          <a:bodyPr vert="horz" wrap="square" lIns="91440" tIns="45720" rIns="91440" bIns="45720" anchor="ctr" anchorCtr="0"/>
          <a:p>
            <a:pPr algn="ctr" eaLnBrk="1" hangingPunct="1">
              <a:buClrTx/>
              <a:buSzTx/>
              <a:buFontTx/>
            </a:pPr>
            <a:r>
              <a:rPr lang="zh-CN" altLang="en-US" dirty="0">
                <a:solidFill>
                  <a:srgbClr val="9900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第二篇 管 理 过程</a:t>
            </a:r>
            <a:endParaRPr lang="zh-CN" altLang="en-US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339090" y="285115"/>
            <a:ext cx="10806430" cy="6029325"/>
          </a:xfrm>
        </p:spPr>
        <p:txBody>
          <a:bodyPr vert="horz" wrap="square" lIns="91440" tIns="45720" rIns="91440" bIns="45720" anchor="t" anchorCtr="0">
            <a:normAutofit lnSpcReduction="20000"/>
          </a:bodyPr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六、为理想而奋斗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、树立远大理想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、为实现理想而奋斗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第一，个人理想与社会理想一致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第二，不断加强学习，为实现理想做准备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锤炼自己意志，克服自己弱点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i="1" dirty="0">
                <a:latin typeface="宋体" panose="02010600030101010101" pitchFamily="2" charset="-122"/>
                <a:ea typeface="宋体" panose="02010600030101010101" pitchFamily="2" charset="-122"/>
              </a:rPr>
              <a:t>（课堂练习：谈谈你准备从哪些方面实现自己的理想）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568960" y="206375"/>
            <a:ext cx="9641840" cy="6118225"/>
          </a:xfrm>
        </p:spPr>
        <p:txBody>
          <a:bodyPr vert="horz" wrap="square" lIns="91440" tIns="45720" rIns="91440" bIns="45720" anchor="t" anchorCtr="0"/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预习题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、什么是目标？有什么特征？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、什么是组织目标？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、目标对个人成长有什么作用？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、目标对组织成功有什么作用？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、目标有哪些类型？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、你的短期目标、中期目标、长期目标是什么？你打算如何实现你的目标？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、德鲁克目标设置原则是什么？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、你认为还可以按照什么原则设置目标？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8485" y="308610"/>
            <a:ext cx="10429875" cy="632269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一、目标的含义 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（一）一般意义上的目标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汉语词典中，指的是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hlinkClick r:id="rId1"/>
              </a:rPr>
              <a:t>射击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、攻击或寻求的对象，也指想要达到的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hlinkClick r:id="rId2"/>
              </a:rPr>
              <a:t>境地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或标准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引义：目标是个人、部门或整个组织所期望达到的效果。是人们对活动预期结果的主观设想，是在事先在头脑中形成的一种主观意识形态，也是活动的预期目的，为活动指明方向。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1. 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受攻击的对象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2. 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观察、射击的对象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3. 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指通过斗争和忍受艰难困苦才能取得的东西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4. 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要获得的一个战略地位，要达到的一个目的或规定的陆战或海战所要攻到的地点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5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3316" name="文本框 4"/>
          <p:cNvSpPr txBox="1"/>
          <p:nvPr/>
        </p:nvSpPr>
        <p:spPr>
          <a:xfrm>
            <a:off x="2927350" y="134938"/>
            <a:ext cx="51927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第二节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</a:t>
            </a:r>
            <a:endParaRPr lang="zh-CN" altLang="zh-CN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64490" y="328295"/>
            <a:ext cx="9846310" cy="5996305"/>
          </a:xfrm>
        </p:spPr>
        <p:txBody>
          <a:bodyPr vert="horz" wrap="square" lIns="91440" tIns="45720" rIns="91440" bIns="45720" anchor="t" anchorCtr="0"/>
          <a:p>
            <a:r>
              <a:rPr lang="zh-CN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（二）目标的特征</a:t>
            </a:r>
            <a:endParaRPr lang="zh-CN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ea typeface="宋体" panose="02010600030101010101" pitchFamily="2" charset="-122"/>
              </a:rPr>
              <a:t>、主观性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ea typeface="宋体" panose="02010600030101010101" pitchFamily="2" charset="-122"/>
              </a:rPr>
              <a:t>、方向性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ea typeface="宋体" panose="02010600030101010101" pitchFamily="2" charset="-122"/>
              </a:rPr>
              <a:t>、现实性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ea typeface="宋体" panose="02010600030101010101" pitchFamily="2" charset="-122"/>
              </a:rPr>
              <a:t>、社会性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5</a:t>
            </a:r>
            <a:r>
              <a:rPr lang="zh-CN" altLang="zh-CN" sz="2400" dirty="0">
                <a:ea typeface="宋体" panose="02010600030101010101" pitchFamily="2" charset="-122"/>
              </a:rPr>
              <a:t>、实践性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339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549275" y="302260"/>
            <a:ext cx="9794875" cy="6276340"/>
          </a:xfrm>
        </p:spPr>
        <p:txBody>
          <a:bodyPr vert="horz" wrap="square" lIns="91440" tIns="45720" rIns="91440" bIns="45720" anchor="t" anchorCtr="0"/>
          <a:p>
            <a:r>
              <a:rPr lang="zh-CN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（三）组织目标含义</a:t>
            </a:r>
            <a:endParaRPr lang="zh-CN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含义：组织也有目标，对于一个组织来说，组织目标是组织想要达到的</a:t>
            </a:r>
            <a:r>
              <a:rPr lang="zh-CN" altLang="zh-CN" sz="2400" dirty="0">
                <a:ea typeface="宋体" panose="02010600030101010101" pitchFamily="2" charset="-122"/>
              </a:rPr>
              <a:t>境地或标准，是指一个组织未来一段时间内要实现的目的，或者是组织希望努力争取达到的未来结果。组织目标是组织的各项管理活动所指向的终点，具有维系组织各个方面关系和组织方向的核心作用。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1536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469900" y="328295"/>
            <a:ext cx="10491470" cy="614426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二、目标的作用</a:t>
            </a:r>
            <a:endParaRPr lang="zh-CN" alt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rgbClr val="7F7F7F"/>
                </a:solidFill>
                <a:ea typeface="宋体" panose="02010600030101010101" pitchFamily="2" charset="-122"/>
              </a:rPr>
              <a:t>（一）对个体来说，目标在个体成长、成功的过程中有着重要作用</a:t>
            </a:r>
            <a:endParaRPr lang="zh-CN" altLang="zh-CN" sz="2400" b="1" dirty="0">
              <a:solidFill>
                <a:srgbClr val="7F7F7F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ea typeface="宋体" panose="02010600030101010101" pitchFamily="2" charset="-122"/>
              </a:rPr>
              <a:t>、指明方向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ea typeface="宋体" panose="02010600030101010101" pitchFamily="2" charset="-122"/>
              </a:rPr>
              <a:t>、鞭策作用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ea typeface="宋体" panose="02010600030101010101" pitchFamily="2" charset="-122"/>
              </a:rPr>
              <a:t>、有目标才会有追求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ea typeface="宋体" panose="02010600030101010101" pitchFamily="2" charset="-122"/>
              </a:rPr>
              <a:t>、有目标才会有希望</a:t>
            </a:r>
            <a:endParaRPr lang="zh-CN" altLang="zh-CN" sz="2400" dirty="0">
              <a:ea typeface="宋体" panose="02010600030101010101" pitchFamily="2" charset="-122"/>
            </a:endParaRPr>
          </a:p>
          <a:p>
            <a:endParaRPr lang="en-US" altLang="zh-CN" sz="2400" dirty="0">
              <a:ea typeface="宋体" panose="02010600030101010101" pitchFamily="2" charset="-122"/>
            </a:endParaRPr>
          </a:p>
          <a:p>
            <a:r>
              <a:rPr lang="zh-CN" altLang="zh-CN" sz="2000" i="1" dirty="0">
                <a:ea typeface="宋体" panose="02010600030101010101" pitchFamily="2" charset="-122"/>
              </a:rPr>
              <a:t>（课题练习：你认为目标还有哪些作用？）</a:t>
            </a:r>
            <a:endParaRPr lang="zh-CN" altLang="en-US" sz="2000" i="1" dirty="0">
              <a:ea typeface="宋体" panose="02010600030101010101" pitchFamily="2" charset="-122"/>
            </a:endParaRPr>
          </a:p>
        </p:txBody>
      </p:sp>
      <p:sp>
        <p:nvSpPr>
          <p:cNvPr id="1638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090" y="310515"/>
            <a:ext cx="10293350" cy="63201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（二）对组织来说，目标对于组织的存在、发展及组织活动起着非常重要的作用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任何组织管理活动都是为了实现目标，实现目标是组织存在的唯一价值。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、组织目标是组织活动的灵魂，是确定组织活动路线的基础（灵魂作用） 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、组织目标为组织成员提供指导和统一行动的方向（导向作用）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、组织目标是衡量组织活动成效的标准（标准作用） 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、组织目标为激发组织活动提供了动力（激励作用）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、目标结构是组织内部分工结构的基础（基础作用）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、组织目标影响着组织的管理方式（管理作用）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、组织目标可以起到凝聚员工的作用（凝聚作用）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、决策标准和考核依据（考核作用）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425450" y="249555"/>
            <a:ext cx="11151870" cy="6000115"/>
          </a:xfrm>
        </p:spPr>
        <p:txBody>
          <a:bodyPr vert="horz" wrap="square" lIns="91440" tIns="45720" rIns="91440" bIns="45720" anchor="t" anchorCtr="0"/>
          <a:p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三、目标分类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（一）按目标的抽象程度划分，可分为理想、宗旨、使命、目标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（二）按目标的时间跨度划分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可以分为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战略目标、长期目标、中期目标和短期目标四类。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（三）按照目标的主次之分，有主要目标和次要目标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（四）按照目标的明显程度，可分为显性目标和隐性目标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i="1" dirty="0">
                <a:latin typeface="宋体" panose="02010600030101010101" pitchFamily="2" charset="-122"/>
                <a:ea typeface="宋体" panose="02010600030101010101" pitchFamily="2" charset="-122"/>
              </a:rPr>
              <a:t>（课堂练习：你还可以将目标进行怎样分类？）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638175" y="287020"/>
            <a:ext cx="9801225" cy="6166485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四、目标设置原则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（一）德鲁克观点——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SMART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原则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SMART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原则是德鲁克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1954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年提出的。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Specific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明确性）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M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measurable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可测性）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attainable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达成性）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R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relevant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关联性）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T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time-based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时间性）。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455930" y="371475"/>
            <a:ext cx="9754870" cy="5953125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2400" b="1" dirty="0">
                <a:ea typeface="宋体" panose="02010600030101010101" pitchFamily="2" charset="-122"/>
              </a:rPr>
              <a:t>（二）其他观点</a:t>
            </a:r>
            <a:endParaRPr lang="zh-CN" altLang="zh-CN" sz="24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a typeface="宋体" panose="02010600030101010101" pitchFamily="2" charset="-122"/>
                <a:hlinkClick r:id="rId1"/>
              </a:rPr>
              <a:t>全面性原则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ea typeface="宋体" panose="02010600030101010101" pitchFamily="2" charset="-122"/>
              </a:rPr>
              <a:t>、重点性</a:t>
            </a:r>
            <a:r>
              <a:rPr lang="en-US" altLang="zh-CN" sz="2400" dirty="0">
                <a:ea typeface="宋体" panose="02010600030101010101" pitchFamily="2" charset="-122"/>
                <a:hlinkClick r:id="rId2"/>
              </a:rPr>
              <a:t>原则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ea typeface="宋体" panose="02010600030101010101" pitchFamily="2" charset="-122"/>
              </a:rPr>
              <a:t>、挑战性原则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a typeface="宋体" panose="02010600030101010101" pitchFamily="2" charset="-122"/>
                <a:hlinkClick r:id="rId3"/>
              </a:rPr>
              <a:t>可行性原则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 5</a:t>
            </a:r>
            <a:r>
              <a:rPr lang="zh-CN" altLang="zh-CN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a typeface="宋体" panose="02010600030101010101" pitchFamily="2" charset="-122"/>
                <a:hlinkClick r:id="rId4"/>
              </a:rPr>
              <a:t>灵活性</a:t>
            </a:r>
            <a:r>
              <a:rPr lang="zh-CN" altLang="zh-CN" sz="2400" dirty="0">
                <a:ea typeface="宋体" panose="02010600030101010101" pitchFamily="2" charset="-122"/>
              </a:rPr>
              <a:t>原则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6</a:t>
            </a:r>
            <a:r>
              <a:rPr lang="zh-CN" altLang="zh-CN" sz="2400" dirty="0">
                <a:ea typeface="宋体" panose="02010600030101010101" pitchFamily="2" charset="-122"/>
              </a:rPr>
              <a:t>、稳定性原则</a:t>
            </a:r>
            <a:endParaRPr lang="zh-CN" altLang="zh-CN" sz="2400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48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045" y="206375"/>
            <a:ext cx="11344275" cy="6043295"/>
          </a:xfrm>
        </p:spPr>
        <p:txBody>
          <a:bodyPr>
            <a:normAutofit fontScale="90000" lnSpcReduction="20000"/>
          </a:bodyPr>
          <a:p>
            <a:r>
              <a:rPr lang="zh-CN" altLang="en-US" b="1"/>
              <a:t>1、管理的一般过程是什么？</a:t>
            </a:r>
            <a:endParaRPr lang="zh-CN" altLang="en-US" b="1"/>
          </a:p>
          <a:p>
            <a:r>
              <a:rPr lang="zh-CN" altLang="en-US" b="1"/>
              <a:t>2、第二篇共有几章？分别是？</a:t>
            </a:r>
            <a:endParaRPr lang="zh-CN" altLang="en-US" b="1"/>
          </a:p>
          <a:p>
            <a:r>
              <a:rPr lang="zh-CN" altLang="en-US" b="1"/>
              <a:t>3、写出两条以上关于理想的名言名句</a:t>
            </a:r>
            <a:endParaRPr lang="zh-CN" altLang="en-US" b="1"/>
          </a:p>
          <a:p>
            <a:r>
              <a:rPr lang="zh-CN" altLang="en-US" b="1"/>
              <a:t>4、什么是理想？特性？作用？</a:t>
            </a:r>
            <a:endParaRPr lang="zh-CN" altLang="en-US" b="1"/>
          </a:p>
          <a:p>
            <a:r>
              <a:rPr lang="zh-CN" altLang="en-US" b="1"/>
              <a:t>5、理想与梦想、幻想、空想、妄想、欲望的区别</a:t>
            </a:r>
            <a:endParaRPr lang="zh-CN" altLang="en-US" b="1"/>
          </a:p>
          <a:p>
            <a:r>
              <a:rPr lang="zh-CN" altLang="en-US" b="1"/>
              <a:t>6、理想有哪些类型？</a:t>
            </a:r>
            <a:endParaRPr lang="zh-CN" altLang="en-US" b="1"/>
          </a:p>
          <a:p>
            <a:r>
              <a:rPr lang="zh-CN" altLang="en-US" b="1"/>
              <a:t>7、怎样实现自己的理想？</a:t>
            </a:r>
            <a:endParaRPr lang="zh-CN" altLang="en-US" b="1"/>
          </a:p>
          <a:p>
            <a:r>
              <a:rPr lang="zh-CN" altLang="en-US" b="1"/>
              <a:t>8、什么是目标？有什么特征？</a:t>
            </a:r>
            <a:endParaRPr lang="zh-CN" altLang="en-US" b="1"/>
          </a:p>
          <a:p>
            <a:r>
              <a:rPr lang="zh-CN" altLang="en-US" b="1"/>
              <a:t>9、什么是组织目标？</a:t>
            </a:r>
            <a:endParaRPr lang="zh-CN" altLang="en-US" b="1"/>
          </a:p>
          <a:p>
            <a:r>
              <a:rPr lang="zh-CN" altLang="en-US" b="1"/>
              <a:t>10、目标对个人成长有什么作用？</a:t>
            </a:r>
            <a:endParaRPr lang="zh-CN" altLang="en-US" b="1"/>
          </a:p>
          <a:p>
            <a:r>
              <a:rPr lang="zh-CN" altLang="en-US" b="1"/>
              <a:t>11、目标对组织成功有什么作用？</a:t>
            </a:r>
            <a:endParaRPr lang="zh-CN" altLang="en-US" b="1"/>
          </a:p>
          <a:p>
            <a:r>
              <a:rPr lang="zh-CN" altLang="en-US" b="1"/>
              <a:t>12、目标有哪些类型？</a:t>
            </a:r>
            <a:endParaRPr lang="zh-CN" altLang="en-US" b="1"/>
          </a:p>
          <a:p>
            <a:r>
              <a:rPr lang="zh-CN" altLang="en-US" b="1"/>
              <a:t>13、你的短期目标、中期目标、长期目标是什么？你打算如何实现你的目标？</a:t>
            </a:r>
            <a:endParaRPr lang="zh-CN" altLang="en-US" b="1"/>
          </a:p>
          <a:p>
            <a:r>
              <a:rPr lang="zh-CN" altLang="en-US" b="1"/>
              <a:t>14、德鲁克目标设置原则是什么？</a:t>
            </a:r>
            <a:endParaRPr lang="zh-CN" altLang="en-US" b="1"/>
          </a:p>
          <a:p>
            <a:r>
              <a:rPr lang="zh-CN" altLang="en-US" b="1"/>
              <a:t>15、你认为还可以按照什么原则设置目标？</a:t>
            </a:r>
            <a:endParaRPr lang="zh-CN" altLang="en-US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285750" y="276225"/>
            <a:ext cx="11291570" cy="5973445"/>
          </a:xfrm>
        </p:spPr>
        <p:txBody>
          <a:bodyPr vert="horz" wrap="square" lIns="91440" tIns="45720" rIns="91440" bIns="45720" anchor="t" anchorCtr="0"/>
          <a:p>
            <a:r>
              <a:rPr lang="zh-CN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五、如何实现目标</a:t>
            </a:r>
            <a:endParaRPr lang="zh-CN" alt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ea typeface="宋体" panose="02010600030101010101" pitchFamily="2" charset="-122"/>
              </a:rPr>
              <a:t>、合理设置目标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ea typeface="宋体" panose="02010600030101010101" pitchFamily="2" charset="-122"/>
              </a:rPr>
              <a:t>、将目标写下来并公布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ea typeface="宋体" panose="02010600030101010101" pitchFamily="2" charset="-122"/>
              </a:rPr>
              <a:t>、制定切实可行的计划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ea typeface="宋体" panose="02010600030101010101" pitchFamily="2" charset="-122"/>
              </a:rPr>
              <a:t>、持之以恒按计划行动，要记住：目标</a:t>
            </a:r>
            <a:r>
              <a:rPr lang="en-US" altLang="zh-CN" sz="2400" dirty="0">
                <a:ea typeface="宋体" panose="02010600030101010101" pitchFamily="2" charset="-122"/>
              </a:rPr>
              <a:t>+</a:t>
            </a:r>
            <a:r>
              <a:rPr lang="zh-CN" altLang="zh-CN" sz="2400" dirty="0">
                <a:ea typeface="宋体" panose="02010600030101010101" pitchFamily="2" charset="-122"/>
              </a:rPr>
              <a:t>计划</a:t>
            </a:r>
            <a:r>
              <a:rPr lang="en-US" altLang="zh-CN" sz="2400" dirty="0">
                <a:ea typeface="宋体" panose="02010600030101010101" pitchFamily="2" charset="-122"/>
              </a:rPr>
              <a:t>+</a:t>
            </a:r>
            <a:r>
              <a:rPr lang="zh-CN" altLang="zh-CN" sz="2400" dirty="0">
                <a:ea typeface="宋体" panose="02010600030101010101" pitchFamily="2" charset="-122"/>
              </a:rPr>
              <a:t>行动</a:t>
            </a:r>
            <a:r>
              <a:rPr lang="en-US" altLang="zh-CN" sz="2400" dirty="0">
                <a:ea typeface="宋体" panose="02010600030101010101" pitchFamily="2" charset="-122"/>
              </a:rPr>
              <a:t>=</a:t>
            </a:r>
            <a:r>
              <a:rPr lang="zh-CN" altLang="zh-CN" sz="2400" dirty="0">
                <a:ea typeface="宋体" panose="02010600030101010101" pitchFamily="2" charset="-122"/>
              </a:rPr>
              <a:t>成功。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5</a:t>
            </a:r>
            <a:r>
              <a:rPr lang="zh-CN" altLang="zh-CN" sz="2400" dirty="0">
                <a:ea typeface="宋体" panose="02010600030101010101" pitchFamily="2" charset="-122"/>
              </a:rPr>
              <a:t>、目标不能过多，要专一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i="1" dirty="0">
                <a:ea typeface="宋体" panose="02010600030101010101" pitchFamily="2" charset="-122"/>
              </a:rPr>
              <a:t>（课题练习：你认为实现目标还有哪些方法？）</a:t>
            </a:r>
            <a:endParaRPr lang="zh-CN" altLang="zh-CN" sz="2400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0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330835" y="152400"/>
            <a:ext cx="11512550" cy="6641465"/>
          </a:xfrm>
        </p:spPr>
        <p:txBody>
          <a:bodyPr vert="horz" wrap="square" lIns="91440" tIns="45720" rIns="91440" bIns="45720" anchor="t" anchorCtr="0">
            <a:normAutofit fontScale="70000"/>
          </a:bodyPr>
          <a:p>
            <a:r>
              <a:rPr lang="zh-CN" altLang="zh-CN" sz="2000" dirty="0">
                <a:ea typeface="宋体" panose="02010600030101010101" pitchFamily="2" charset="-122"/>
              </a:rPr>
              <a:t>预习题：</a:t>
            </a:r>
            <a:endParaRPr lang="zh-CN" altLang="zh-CN" sz="2000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一、什么是战略？</a:t>
            </a:r>
            <a:r>
              <a:rPr lang="zh-CN" altLang="zh-CN" sz="2000" b="1" i="1" dirty="0">
                <a:ea typeface="宋体" panose="02010600030101010101" pitchFamily="2" charset="-122"/>
              </a:rPr>
              <a:t>你平时认为的战略是什么？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二、战略有哪些特征？</a:t>
            </a:r>
            <a:r>
              <a:rPr lang="zh-CN" altLang="zh-CN" sz="2000" b="1" i="1" dirty="0">
                <a:ea typeface="宋体" panose="02010600030101010101" pitchFamily="2" charset="-122"/>
              </a:rPr>
              <a:t>你认为战略还有</a:t>
            </a:r>
            <a:r>
              <a:rPr lang="zh-CN" altLang="en-US" sz="2000" b="1" i="1" dirty="0">
                <a:ea typeface="宋体" panose="02010600030101010101" pitchFamily="2" charset="-122"/>
              </a:rPr>
              <a:t>其它</a:t>
            </a:r>
            <a:r>
              <a:rPr lang="zh-CN" altLang="zh-CN" sz="2000" b="1" i="1" dirty="0">
                <a:ea typeface="宋体" panose="02010600030101010101" pitchFamily="2" charset="-122"/>
              </a:rPr>
              <a:t>哪些特性？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三、战略构成要素有哪些？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四、战略类型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（一）军事战略类型有哪些？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（二）企业战略类型有哪些？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en-US" altLang="zh-CN" sz="2000" b="1" dirty="0">
                <a:ea typeface="宋体" panose="02010600030101010101" pitchFamily="2" charset="-122"/>
              </a:rPr>
              <a:t>1</a:t>
            </a:r>
            <a:r>
              <a:rPr lang="zh-CN" altLang="zh-CN" sz="2000" b="1" dirty="0">
                <a:ea typeface="宋体" panose="02010600030101010101" pitchFamily="2" charset="-122"/>
              </a:rPr>
              <a:t>、什么是竞争战略？有哪些类型？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en-US" altLang="zh-CN" sz="2000" b="1" dirty="0">
                <a:ea typeface="宋体" panose="02010600030101010101" pitchFamily="2" charset="-122"/>
              </a:rPr>
              <a:t>2</a:t>
            </a:r>
            <a:r>
              <a:rPr lang="zh-CN" altLang="zh-CN" sz="2000" b="1" dirty="0">
                <a:ea typeface="宋体" panose="02010600030101010101" pitchFamily="2" charset="-122"/>
              </a:rPr>
              <a:t>、什么是低成本战略？集中型战略？差异化战略？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en-US" altLang="zh-CN" sz="2000" b="1" dirty="0">
                <a:ea typeface="宋体" panose="02010600030101010101" pitchFamily="2" charset="-122"/>
              </a:rPr>
              <a:t>3</a:t>
            </a:r>
            <a:r>
              <a:rPr lang="zh-CN" altLang="zh-CN" sz="2000" b="1" dirty="0">
                <a:ea typeface="宋体" panose="02010600030101010101" pitchFamily="2" charset="-122"/>
              </a:rPr>
              <a:t>、什么是防御战略？有哪些类型？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en-US" altLang="zh-CN" sz="2000" b="1" dirty="0">
                <a:ea typeface="宋体" panose="02010600030101010101" pitchFamily="2" charset="-122"/>
              </a:rPr>
              <a:t>4</a:t>
            </a:r>
            <a:r>
              <a:rPr lang="zh-CN" altLang="zh-CN" sz="2000" b="1" dirty="0">
                <a:ea typeface="宋体" panose="02010600030101010101" pitchFamily="2" charset="-122"/>
              </a:rPr>
              <a:t>、什么是发展型战略？包含哪些类型？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en-US" altLang="zh-CN" sz="2000" b="1" dirty="0">
                <a:ea typeface="宋体" panose="02010600030101010101" pitchFamily="2" charset="-122"/>
              </a:rPr>
              <a:t>5</a:t>
            </a:r>
            <a:r>
              <a:rPr lang="zh-CN" altLang="zh-CN" sz="2000" b="1" dirty="0">
                <a:ea typeface="宋体" panose="02010600030101010101" pitchFamily="2" charset="-122"/>
              </a:rPr>
              <a:t>、什么是稳定型战略？收缩型战略？</a:t>
            </a:r>
            <a:r>
              <a:rPr lang="zh-CN" altLang="zh-CN" sz="2000" b="1" i="1" dirty="0">
                <a:ea typeface="宋体" panose="02010600030101010101" pitchFamily="2" charset="-122"/>
              </a:rPr>
              <a:t>你认为战略还可以进行怎样分类？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五、什么是战略管理？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六、战略管理有哪些过程？内容分别是什么？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r>
              <a:rPr lang="zh-CN" altLang="zh-CN" sz="2000" b="1" dirty="0">
                <a:ea typeface="宋体" panose="02010600030101010101" pitchFamily="2" charset="-122"/>
              </a:rPr>
              <a:t>七、战略与战术联系与区别是什么？</a:t>
            </a:r>
            <a:endParaRPr lang="zh-CN" altLang="zh-CN" sz="2000" b="1" dirty="0">
              <a:ea typeface="宋体" panose="02010600030101010101" pitchFamily="2" charset="-122"/>
            </a:endParaRPr>
          </a:p>
          <a:p>
            <a:endParaRPr lang="zh-CN" altLang="en-US" sz="2000" b="1" dirty="0">
              <a:ea typeface="宋体" panose="02010600030101010101" pitchFamily="2" charset="-122"/>
            </a:endParaRPr>
          </a:p>
        </p:txBody>
      </p:sp>
      <p:sp>
        <p:nvSpPr>
          <p:cNvPr id="2253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426720" y="189230"/>
            <a:ext cx="11610340" cy="6572250"/>
          </a:xfrm>
        </p:spPr>
        <p:txBody>
          <a:bodyPr vert="horz" wrap="square" lIns="91440" tIns="45720" rIns="91440" bIns="45720" anchor="t" anchorCtr="0">
            <a:noAutofit/>
          </a:bodyPr>
          <a:p>
            <a:pPr algn="ctr"/>
            <a:r>
              <a:rPr lang="zh-CN" altLang="zh-CN" sz="1900" b="1" dirty="0">
                <a:solidFill>
                  <a:srgbClr val="FF0000"/>
                </a:solidFill>
                <a:ea typeface="宋体" panose="02010600030101010101" pitchFamily="2" charset="-122"/>
              </a:rPr>
              <a:t>第三节</a:t>
            </a:r>
            <a:r>
              <a:rPr lang="en-US" altLang="zh-CN" sz="1900" b="1" dirty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zh-CN" altLang="en-US" sz="1900" b="1" dirty="0">
                <a:solidFill>
                  <a:srgbClr val="FF0000"/>
                </a:solidFill>
                <a:ea typeface="宋体" panose="02010600030101010101" pitchFamily="2" charset="-122"/>
              </a:rPr>
              <a:t>战略</a:t>
            </a:r>
            <a:endParaRPr lang="zh-CN" altLang="zh-CN" sz="1900" dirty="0">
              <a:ea typeface="宋体" panose="02010600030101010101" pitchFamily="2" charset="-122"/>
            </a:endParaRPr>
          </a:p>
          <a:p>
            <a:r>
              <a:rPr lang="zh-CN" altLang="zh-CN" sz="1900" b="1" dirty="0">
                <a:ea typeface="宋体" panose="02010600030101010101" pitchFamily="2" charset="-122"/>
              </a:rPr>
              <a:t>一、战略的含义</a:t>
            </a:r>
            <a:endParaRPr lang="zh-CN" altLang="zh-CN" sz="19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900" b="0" dirty="0">
                <a:latin typeface="宋体" panose="02010600030101010101" pitchFamily="2" charset="-122"/>
                <a:ea typeface="宋体" panose="02010600030101010101" pitchFamily="2" charset="-122"/>
              </a:rPr>
              <a:t>战略（</a:t>
            </a:r>
            <a:r>
              <a:rPr lang="en-US" altLang="zh-CN" sz="1900" b="0" dirty="0">
                <a:latin typeface="宋体" panose="02010600030101010101" pitchFamily="2" charset="-122"/>
                <a:ea typeface="宋体" panose="02010600030101010101" pitchFamily="2" charset="-122"/>
              </a:rPr>
              <a:t>strategy</a:t>
            </a:r>
            <a:r>
              <a:rPr lang="zh-CN" altLang="zh-CN" sz="1900" b="0" dirty="0">
                <a:latin typeface="宋体" panose="02010600030101010101" pitchFamily="2" charset="-122"/>
                <a:ea typeface="宋体" panose="02010600030101010101" pitchFamily="2" charset="-122"/>
              </a:rPr>
              <a:t>）是指导战争全局的方略。通常指军事战略，即战争指导者为达成战争的政治目的，依据战争规律所制定和采取的准备和实施战争的方针、策略和方法。</a:t>
            </a:r>
            <a:endParaRPr lang="en-US" altLang="zh-CN" sz="19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900" b="0" dirty="0">
                <a:latin typeface="宋体" panose="02010600030101010101" pitchFamily="2" charset="-122"/>
                <a:ea typeface="宋体" panose="02010600030101010101" pitchFamily="2" charset="-122"/>
              </a:rPr>
              <a:t>在现代，“战略”一词被引申至政治和经济领域，其涵义演变为泛指统领性的、全局性的、能左右胜败的、高层次决策的谋略、方案和对策。</a:t>
            </a:r>
            <a:endParaRPr lang="en-US" altLang="zh-CN" sz="19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1900" b="1" dirty="0">
                <a:ea typeface="宋体" panose="02010600030101010101" pitchFamily="2" charset="-122"/>
              </a:rPr>
              <a:t>二、战略特征</a:t>
            </a:r>
            <a:endParaRPr lang="zh-CN" altLang="zh-CN" sz="1900" b="1" dirty="0">
              <a:ea typeface="宋体" panose="02010600030101010101" pitchFamily="2" charset="-122"/>
            </a:endParaRPr>
          </a:p>
          <a:p>
            <a:r>
              <a:rPr lang="en-US" altLang="zh-CN" sz="1900" b="0" dirty="0">
                <a:ea typeface="宋体" panose="02010600030101010101" pitchFamily="2" charset="-122"/>
              </a:rPr>
              <a:t>1</a:t>
            </a:r>
            <a:r>
              <a:rPr lang="zh-CN" altLang="zh-CN" sz="1900" b="0" dirty="0">
                <a:ea typeface="宋体" panose="02010600030101010101" pitchFamily="2" charset="-122"/>
              </a:rPr>
              <a:t>、全局性</a:t>
            </a:r>
            <a:endParaRPr lang="zh-CN" altLang="zh-CN" sz="1900" b="0" dirty="0">
              <a:ea typeface="宋体" panose="02010600030101010101" pitchFamily="2" charset="-122"/>
            </a:endParaRPr>
          </a:p>
          <a:p>
            <a:r>
              <a:rPr lang="en-US" altLang="zh-CN" sz="1900" b="0" dirty="0">
                <a:ea typeface="宋体" panose="02010600030101010101" pitchFamily="2" charset="-122"/>
              </a:rPr>
              <a:t>2</a:t>
            </a:r>
            <a:r>
              <a:rPr lang="zh-CN" altLang="zh-CN" sz="1900" b="0" dirty="0">
                <a:ea typeface="宋体" panose="02010600030101010101" pitchFamily="2" charset="-122"/>
              </a:rPr>
              <a:t>、长远性</a:t>
            </a:r>
            <a:endParaRPr lang="zh-CN" altLang="zh-CN" sz="1900" b="0" dirty="0">
              <a:ea typeface="宋体" panose="02010600030101010101" pitchFamily="2" charset="-122"/>
            </a:endParaRPr>
          </a:p>
          <a:p>
            <a:r>
              <a:rPr lang="en-US" altLang="zh-CN" sz="1900" b="0" dirty="0">
                <a:ea typeface="宋体" panose="02010600030101010101" pitchFamily="2" charset="-122"/>
              </a:rPr>
              <a:t>3</a:t>
            </a:r>
            <a:r>
              <a:rPr lang="zh-CN" altLang="zh-CN" sz="1900" b="0" dirty="0">
                <a:ea typeface="宋体" panose="02010600030101010101" pitchFamily="2" charset="-122"/>
              </a:rPr>
              <a:t>、竞争性</a:t>
            </a:r>
            <a:endParaRPr lang="zh-CN" altLang="zh-CN" sz="1900" b="0" dirty="0">
              <a:ea typeface="宋体" panose="02010600030101010101" pitchFamily="2" charset="-122"/>
            </a:endParaRPr>
          </a:p>
          <a:p>
            <a:r>
              <a:rPr lang="en-US" altLang="zh-CN" sz="1900" b="0" dirty="0">
                <a:ea typeface="宋体" panose="02010600030101010101" pitchFamily="2" charset="-122"/>
              </a:rPr>
              <a:t>4</a:t>
            </a:r>
            <a:r>
              <a:rPr lang="zh-CN" altLang="zh-CN" sz="1900" b="0" dirty="0">
                <a:ea typeface="宋体" panose="02010600030101010101" pitchFamily="2" charset="-122"/>
              </a:rPr>
              <a:t>、预见性</a:t>
            </a:r>
            <a:endParaRPr lang="zh-CN" altLang="zh-CN" sz="1900" b="0" dirty="0">
              <a:ea typeface="宋体" panose="02010600030101010101" pitchFamily="2" charset="-122"/>
            </a:endParaRPr>
          </a:p>
          <a:p>
            <a:r>
              <a:rPr lang="en-US" altLang="zh-CN" sz="1900" b="0" dirty="0">
                <a:ea typeface="宋体" panose="02010600030101010101" pitchFamily="2" charset="-122"/>
              </a:rPr>
              <a:t>5</a:t>
            </a:r>
            <a:r>
              <a:rPr lang="zh-CN" altLang="zh-CN" sz="1900" b="0" dirty="0">
                <a:ea typeface="宋体" panose="02010600030101010101" pitchFamily="2" charset="-122"/>
              </a:rPr>
              <a:t>、谋略性</a:t>
            </a:r>
            <a:endParaRPr lang="zh-CN" altLang="zh-CN" sz="1900" b="0" dirty="0">
              <a:ea typeface="宋体" panose="02010600030101010101" pitchFamily="2" charset="-122"/>
            </a:endParaRPr>
          </a:p>
          <a:p>
            <a:r>
              <a:rPr lang="en-US" altLang="zh-CN" sz="1900" b="0" dirty="0">
                <a:ea typeface="宋体" panose="02010600030101010101" pitchFamily="2" charset="-122"/>
              </a:rPr>
              <a:t>6</a:t>
            </a:r>
            <a:r>
              <a:rPr lang="zh-CN" altLang="zh-CN" sz="1900" b="0" dirty="0">
                <a:ea typeface="宋体" panose="02010600030101010101" pitchFamily="2" charset="-122"/>
              </a:rPr>
              <a:t>、风险性</a:t>
            </a:r>
            <a:endParaRPr lang="zh-CN" altLang="zh-CN" sz="1900" b="0" dirty="0">
              <a:ea typeface="宋体" panose="02010600030101010101" pitchFamily="2" charset="-122"/>
            </a:endParaRPr>
          </a:p>
          <a:p>
            <a:endParaRPr lang="en-US" altLang="zh-CN" sz="19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19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19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7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354965" y="328930"/>
            <a:ext cx="11104245" cy="6223000"/>
          </a:xfrm>
        </p:spPr>
        <p:txBody>
          <a:bodyPr vert="horz" wrap="square" lIns="91440" tIns="45720" rIns="91440" bIns="45720" anchor="t" anchorCtr="0">
            <a:normAutofit/>
          </a:bodyPr>
          <a:p>
            <a:r>
              <a:rPr lang="zh-CN" altLang="zh-CN" sz="2400" dirty="0">
                <a:ea typeface="宋体" panose="02010600030101010101" pitchFamily="2" charset="-122"/>
              </a:rPr>
              <a:t>三、战略构成要素</a:t>
            </a:r>
            <a:endParaRPr lang="zh-CN" altLang="zh-CN" sz="240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、战略目的 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、战略方针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、战略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力量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、战略措施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i="1" dirty="0">
                <a:latin typeface="宋体" panose="02010600030101010101" pitchFamily="2" charset="-122"/>
                <a:ea typeface="宋体" panose="02010600030101010101" pitchFamily="2" charset="-122"/>
              </a:rPr>
              <a:t>（课堂练习：你认为战略还包括哪些要素？）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ea typeface="宋体" panose="02010600030101010101" pitchFamily="2" charset="-122"/>
              </a:rPr>
              <a:t>四、战略类型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（一）军事战略类型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按社会历史时期划分，可分为古代战略、近代战略、现代战略；按作战性质划分，有进攻战略和防御战略；按使用武器的类型划分，有常规战争战略和核战争战略；按作战持续时间划分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有速决战略和持久战略等等。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4579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390525" y="433070"/>
            <a:ext cx="11186795" cy="5816600"/>
          </a:xfrm>
        </p:spPr>
        <p:txBody>
          <a:bodyPr vert="horz" wrap="square" lIns="91440" tIns="45720" rIns="91440" bIns="45720" anchor="t" anchorCtr="0">
            <a:normAutofit fontScale="90000"/>
          </a:bodyPr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（二）企业战略类型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、竞争性战略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）低成本战略，也叫成本领先战略。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）集中型战略，也叫聚焦战略。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）差异化战略，也叫特色优势战略或别具一格战略。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、防御性战略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）发展型战略，又称增长型战略、扩张型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  <a:hlinkClick r:id="rId1"/>
              </a:rPr>
              <a:t>战略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、进攻型战略。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通常又分三种发展战略：密集型发展战略、一体化发展战略、多元化发展战略。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）稳定型战略。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）收缩型战略，也叫紧缩型战略。</a:t>
            </a:r>
            <a:endParaRPr lang="zh-CN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1600" b="0" i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1600" b="0" i="1" dirty="0">
                <a:latin typeface="宋体" panose="02010600030101010101" pitchFamily="2" charset="-122"/>
                <a:ea typeface="宋体" panose="02010600030101010101" pitchFamily="2" charset="-122"/>
              </a:rPr>
              <a:t>（课堂练习：你认为战略还可以进行怎样分类？）</a:t>
            </a:r>
            <a:endParaRPr lang="zh-CN" altLang="zh-CN" sz="1600" b="0" i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395605" y="434340"/>
            <a:ext cx="11181715" cy="5815330"/>
          </a:xfrm>
        </p:spPr>
        <p:txBody>
          <a:bodyPr vert="horz" wrap="square" lIns="91440" tIns="45720" rIns="91440" bIns="45720" anchor="t" anchorCtr="0"/>
          <a:p>
            <a:r>
              <a:rPr lang="zh-CN" altLang="zh-CN" sz="2400" dirty="0">
                <a:ea typeface="宋体" panose="02010600030101010101" pitchFamily="2" charset="-122"/>
              </a:rPr>
              <a:t>五、战略管理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一）含义：是指组织确定其使命，根据组织外部环境和内部条件设定战略目标，为保证目标的正确落实和实现进度进行谋划，并依靠组织内部能力将这种谋划和决策付诸实施，以及在实施过程中进行控制的一个动态管理过程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zh-CN" altLang="zh-CN" sz="2400" dirty="0">
                <a:ea typeface="宋体" panose="02010600030101010101" pitchFamily="2" charset="-122"/>
              </a:rPr>
              <a:t>（二）战略管理过程</a:t>
            </a:r>
            <a:endParaRPr lang="zh-CN" altLang="zh-CN" sz="2400" dirty="0">
              <a:ea typeface="宋体" panose="02010600030101010101" pitchFamily="2" charset="-122"/>
            </a:endParaRPr>
          </a:p>
          <a:p>
            <a:r>
              <a:rPr lang="zh-CN" altLang="zh-CN" sz="2000" b="0" dirty="0">
                <a:ea typeface="宋体" panose="02010600030101010101" pitchFamily="2" charset="-122"/>
              </a:rPr>
              <a:t>战略分析—战略制定—战略实施—战略评价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662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2662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295" y="3874135"/>
            <a:ext cx="9470390" cy="2499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318135" y="318135"/>
            <a:ext cx="11259185" cy="5931535"/>
          </a:xfrm>
        </p:spPr>
        <p:txBody>
          <a:bodyPr vert="horz" wrap="square" lIns="91440" tIns="45720" rIns="91440" bIns="45720" anchor="t" anchorCtr="0">
            <a:normAutofit/>
          </a:bodyPr>
          <a:p>
            <a:pPr>
              <a:lnSpc>
                <a:spcPct val="150000"/>
              </a:lnSpc>
            </a:pPr>
            <a:r>
              <a:rPr lang="zh-CN" altLang="zh-CN" sz="2000" dirty="0">
                <a:ea typeface="宋体" panose="02010600030101010101" pitchFamily="2" charset="-122"/>
              </a:rPr>
              <a:t>六、战略与战术的区别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（一）关系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战略和战术是全局和局部的关系，是有机统一的。战略对战术起指导、制约作用。同时，战略企图的实现，又有赖于战术的有效实施。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（二）区别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ea typeface="宋体" panose="02010600030101010101" pitchFamily="2" charset="-122"/>
              </a:rPr>
              <a:t>、从思维方式看，宏观</a:t>
            </a:r>
            <a:r>
              <a:rPr lang="en-US" altLang="zh-CN" sz="2000" b="0" dirty="0">
                <a:ea typeface="宋体" panose="02010600030101010101" pitchFamily="2" charset="-122"/>
              </a:rPr>
              <a:t>/</a:t>
            </a:r>
            <a:r>
              <a:rPr lang="zh-CN" altLang="zh-CN" sz="2000" b="0" dirty="0">
                <a:ea typeface="宋体" panose="02010600030101010101" pitchFamily="2" charset="-122"/>
              </a:rPr>
              <a:t>中观、微观。</a:t>
            </a:r>
            <a:r>
              <a:rPr lang="en-US" altLang="zh-CN" sz="2000" b="0" dirty="0">
                <a:ea typeface="宋体" panose="02010600030101010101" pitchFamily="2" charset="-122"/>
              </a:rPr>
              <a:t> 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ea typeface="宋体" panose="02010600030101010101" pitchFamily="2" charset="-122"/>
              </a:rPr>
              <a:t>、从其特性上看，谋略</a:t>
            </a:r>
            <a:r>
              <a:rPr lang="en-US" altLang="zh-CN" sz="2000" b="0" dirty="0">
                <a:ea typeface="宋体" panose="02010600030101010101" pitchFamily="2" charset="-122"/>
              </a:rPr>
              <a:t>/</a:t>
            </a:r>
            <a:r>
              <a:rPr lang="zh-CN" altLang="zh-CN" sz="2000" b="0" dirty="0">
                <a:ea typeface="宋体" panose="02010600030101010101" pitchFamily="2" charset="-122"/>
              </a:rPr>
              <a:t>谋术。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ea typeface="宋体" panose="02010600030101010101" pitchFamily="2" charset="-122"/>
              </a:rPr>
              <a:t>、从实施范围看，全局</a:t>
            </a:r>
            <a:r>
              <a:rPr lang="en-US" altLang="zh-CN" sz="2000" b="0" dirty="0">
                <a:ea typeface="宋体" panose="02010600030101010101" pitchFamily="2" charset="-122"/>
              </a:rPr>
              <a:t>/</a:t>
            </a:r>
            <a:r>
              <a:rPr lang="zh-CN" altLang="zh-CN" sz="2000" b="0" dirty="0">
                <a:ea typeface="宋体" panose="02010600030101010101" pitchFamily="2" charset="-122"/>
              </a:rPr>
              <a:t>局部。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4</a:t>
            </a:r>
            <a:r>
              <a:rPr lang="zh-CN" altLang="zh-CN" sz="2000" b="0" dirty="0">
                <a:ea typeface="宋体" panose="02010600030101010101" pitchFamily="2" charset="-122"/>
              </a:rPr>
              <a:t>、从时间上看，长期</a:t>
            </a:r>
            <a:r>
              <a:rPr lang="en-US" altLang="zh-CN" sz="2000" b="0" dirty="0">
                <a:ea typeface="宋体" panose="02010600030101010101" pitchFamily="2" charset="-122"/>
              </a:rPr>
              <a:t>/</a:t>
            </a:r>
            <a:r>
              <a:rPr lang="zh-CN" altLang="zh-CN" sz="2000" b="0" dirty="0">
                <a:ea typeface="宋体" panose="02010600030101010101" pitchFamily="2" charset="-122"/>
              </a:rPr>
              <a:t>短期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0" i="1" dirty="0">
                <a:ea typeface="宋体" panose="02010600030101010101" pitchFamily="2" charset="-122"/>
              </a:rPr>
              <a:t>（课堂练习：说说战略与战术的区别与联系？）</a:t>
            </a:r>
            <a:endParaRPr lang="zh-CN" altLang="zh-CN" sz="16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0" dirty="0">
              <a:ea typeface="宋体" panose="02010600030101010101" pitchFamily="2" charset="-122"/>
            </a:endParaRPr>
          </a:p>
        </p:txBody>
      </p:sp>
      <p:sp>
        <p:nvSpPr>
          <p:cNvPr id="2765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3184525" y="7223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1"/>
          <p:cNvSpPr txBox="1"/>
          <p:nvPr/>
        </p:nvSpPr>
        <p:spPr>
          <a:xfrm>
            <a:off x="394970" y="372745"/>
            <a:ext cx="9878060" cy="60464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第二篇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共七章，分别是：</a:t>
            </a:r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第三章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理想与目标（战略阶段）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第四章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调查与研究（准备）（战术阶段）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第五章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决策与计划（布局）（战术阶段）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第六章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组织与领导（建立组织、产生领导）（战术阶段）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第七章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监督与控制（调整）（战术阶段）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第八章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考核与评价（绩效）（战术阶段）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第九章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总结与创新（创新）（战术阶段）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2128520" y="198120"/>
            <a:ext cx="6426835" cy="705485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ea typeface="宋体" panose="02010600030101010101" pitchFamily="2" charset="-122"/>
              </a:rPr>
              <a:t>第三章 理想与目标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3" name="内容占位符 2"/>
          <p:cNvSpPr>
            <a:spLocks noGrp="1" noChangeArrowheads="1"/>
          </p:cNvSpPr>
          <p:nvPr>
            <p:ph idx="1"/>
          </p:nvPr>
        </p:nvSpPr>
        <p:spPr>
          <a:xfrm>
            <a:off x="1226820" y="1204278"/>
            <a:ext cx="8229600" cy="5199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【学习目标】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30607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、知识目标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）知道理想的概念、理想类型、理想特征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）知道目标的概念、目标重要性、目标类型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）知道战略的概念、战略重要性、战略类型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607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、能力目标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）能理解理想、目标和战略的含义、区别和重要性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）能区别理想与梦想、与空想、与幻想、与妄想等概念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607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、素质目标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）能充分认识理想、目标和战略的重要性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）养成心中常怀理想、目标常制定、思想有战略的思维习惯。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3045460" y="214630"/>
            <a:ext cx="4539615" cy="705485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ea typeface="宋体" panose="02010600030101010101" pitchFamily="2" charset="-122"/>
              </a:rPr>
              <a:t>第一节 理想概论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586105" y="1019175"/>
            <a:ext cx="11247755" cy="5541645"/>
          </a:xfrm>
        </p:spPr>
        <p:txBody>
          <a:bodyPr vert="horz" wrap="square" lIns="91440" tIns="45720" rIns="91440" bIns="45720" anchor="t" anchorCtr="0">
            <a:normAutofit/>
          </a:bodyPr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一、理想含义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汉语词典解释：理想，是对未来事物的美好想象和希望，也比喻对某事物臻于最完善境界的观念。其近义词有志向、抱负，梦想、愿景、宗旨、使命。其反义词：空想、妄想、幻想。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理想是人们在实践中形成的、有可能实现的、对未来社会和自身发展的向往与追求，是人们的世界观、人生观和价值观在奋斗目标上的集中体现。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动力：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对现状永不满足、对未来不懈追求，是理想形成的动力源泉。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/>
            <a:r>
              <a:rPr lang="zh-CN" altLang="zh-CN" dirty="0">
                <a:ea typeface="宋体" panose="02010600030101010101" pitchFamily="2" charset="-122"/>
              </a:rPr>
              <a:t> </a:t>
            </a:r>
            <a:r>
              <a:rPr lang="zh-CN" altLang="zh-CN" sz="2000" i="1" dirty="0">
                <a:ea typeface="宋体" panose="02010600030101010101" pitchFamily="2" charset="-122"/>
              </a:rPr>
              <a:t>（课堂练习：一分钟说出你的理想。）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364490" y="302895"/>
            <a:ext cx="11212830" cy="5946775"/>
          </a:xfrm>
        </p:spPr>
        <p:txBody>
          <a:bodyPr vert="horz" wrap="square" lIns="91440" tIns="45720" rIns="91440" bIns="45720" anchor="t" anchorCtr="0"/>
          <a:p>
            <a:r>
              <a:rPr lang="zh-CN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二、理想的重要性</a:t>
            </a:r>
            <a:endParaRPr lang="zh-CN" alt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ea typeface="宋体" panose="02010600030101010101" pitchFamily="2" charset="-122"/>
              </a:rPr>
              <a:t>、指明前进的方向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ea typeface="宋体" panose="02010600030101010101" pitchFamily="2" charset="-122"/>
              </a:rPr>
              <a:t>、提供前进的动力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ea typeface="宋体" panose="02010600030101010101" pitchFamily="2" charset="-122"/>
              </a:rPr>
              <a:t>、具有强大凝聚力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ea typeface="宋体" panose="02010600030101010101" pitchFamily="2" charset="-122"/>
              </a:rPr>
              <a:t>、为决策提供依据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i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i="1" dirty="0">
                <a:ea typeface="宋体" panose="02010600030101010101" pitchFamily="2" charset="-122"/>
              </a:rPr>
              <a:t>（课堂练习：你认为理想还有哪些重要作用？）</a:t>
            </a:r>
            <a:endParaRPr lang="zh-CN" altLang="zh-CN" sz="2400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7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548640" y="260985"/>
            <a:ext cx="9662160" cy="6063615"/>
          </a:xfrm>
        </p:spPr>
        <p:txBody>
          <a:bodyPr vert="horz" wrap="square" lIns="91440" tIns="45720" rIns="91440" bIns="45720" anchor="t" anchorCtr="0"/>
          <a:p>
            <a:r>
              <a:rPr lang="zh-CN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三、理想的特性</a:t>
            </a:r>
            <a:endParaRPr lang="zh-CN" alt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ea typeface="宋体" panose="02010600030101010101" pitchFamily="2" charset="-122"/>
              </a:rPr>
              <a:t>、客观性</a:t>
            </a:r>
            <a:endParaRPr lang="zh-CN" altLang="zh-CN" sz="2400" dirty="0">
              <a:ea typeface="宋体" panose="02010600030101010101" pitchFamily="2" charset="-122"/>
              <a:hlinkClick r:id="rId1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ea typeface="宋体" panose="02010600030101010101" pitchFamily="2" charset="-122"/>
              </a:rPr>
              <a:t>、超前性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ea typeface="宋体" panose="02010600030101010101" pitchFamily="2" charset="-122"/>
              </a:rPr>
              <a:t>、时代性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ea typeface="宋体" panose="02010600030101010101" pitchFamily="2" charset="-122"/>
              </a:rPr>
              <a:t>、社会性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5</a:t>
            </a:r>
            <a:r>
              <a:rPr lang="zh-CN" altLang="zh-CN" sz="2400" dirty="0">
                <a:ea typeface="宋体" panose="02010600030101010101" pitchFamily="2" charset="-122"/>
              </a:rPr>
              <a:t>、阶级性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6</a:t>
            </a:r>
            <a:r>
              <a:rPr lang="zh-CN" altLang="zh-CN" sz="2400" dirty="0">
                <a:ea typeface="宋体" panose="02010600030101010101" pitchFamily="2" charset="-122"/>
              </a:rPr>
              <a:t>、实践性</a:t>
            </a:r>
            <a:endParaRPr lang="zh-CN" altLang="zh-CN" sz="2400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r>
              <a:rPr lang="zh-CN" altLang="zh-CN" sz="2000" i="1" dirty="0">
                <a:ea typeface="宋体" panose="02010600030101010101" pitchFamily="2" charset="-122"/>
              </a:rPr>
              <a:t>（课堂练习：你认为理想还有哪些</a:t>
            </a:r>
            <a:r>
              <a:rPr lang="zh-CN" altLang="en-US" sz="2000" i="1" dirty="0">
                <a:ea typeface="宋体" panose="02010600030101010101" pitchFamily="2" charset="-122"/>
              </a:rPr>
              <a:t>特性</a:t>
            </a:r>
            <a:r>
              <a:rPr lang="zh-CN" altLang="zh-CN" sz="2000" i="1" dirty="0">
                <a:ea typeface="宋体" panose="02010600030101010101" pitchFamily="2" charset="-122"/>
              </a:rPr>
              <a:t>？）</a:t>
            </a:r>
            <a:endParaRPr lang="zh-CN" altLang="zh-CN" sz="2000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5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内容占位符 4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565785" y="822325"/>
          <a:ext cx="10941050" cy="5436235"/>
        </p:xfrm>
        <a:graphic>
          <a:graphicData uri="http://schemas.openxmlformats.org/drawingml/2006/table">
            <a:tbl>
              <a:tblPr/>
              <a:tblGrid>
                <a:gridCol w="1600200"/>
                <a:gridCol w="2204085"/>
                <a:gridCol w="2228850"/>
                <a:gridCol w="2637155"/>
                <a:gridCol w="2270760"/>
              </a:tblGrid>
              <a:tr h="7766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对象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客观性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现实性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实现可能性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可取性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  <a:tr h="7766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理想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可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  <a:tr h="7766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梦想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有或虚幻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有或虚幻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有或没有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可或不可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  <a:tr h="7766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幻想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不可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  <a:tr h="7766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空想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不可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  <a:tr h="7766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妄想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不可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  <a:tr h="7766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欲望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有或无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有或无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有或无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可或不可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</a:tbl>
          </a:graphicData>
        </a:graphic>
      </p:graphicFrame>
      <p:sp>
        <p:nvSpPr>
          <p:cNvPr id="9268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9269" name="文本框 5"/>
          <p:cNvSpPr txBox="1"/>
          <p:nvPr/>
        </p:nvSpPr>
        <p:spPr>
          <a:xfrm>
            <a:off x="909320" y="69850"/>
            <a:ext cx="96799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四、理想与梦想、幻想、空想、妄想、欲望的区别</a:t>
            </a:r>
            <a:endParaRPr lang="zh-CN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518160" y="359410"/>
            <a:ext cx="11125835" cy="6271895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五、理想类型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从不同的角度审视，可以把理想划分为许多类型。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、从理想的性质和层次上划分，有科学理想和非科学理想、崇高理想和一般理想。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、从理想的时序上划分，有长远理想和近期理想。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、从理想的对象上划分，有个人理想和社会群体理想。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、从理想的内容上划分，有社会理想、道德理想、职业理想和生活理想。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i="1" dirty="0">
                <a:latin typeface="宋体" panose="02010600030101010101" pitchFamily="2" charset="-122"/>
                <a:ea typeface="宋体" panose="02010600030101010101" pitchFamily="2" charset="-122"/>
              </a:rPr>
              <a:t>（课堂练习：你认为理想还可以怎样分类？）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TABLE_ENDDRAG_ORIGIN_RECT" val="861*427"/>
  <p:tag name="TABLE_ENDDRAG_RECT" val="44*73*861*427"/>
</p:tagLst>
</file>

<file path=ppt/tags/tag64.xml><?xml version="1.0" encoding="utf-8"?>
<p:tagLst xmlns:p="http://schemas.openxmlformats.org/presentationml/2006/main">
  <p:tag name="COMMONDATA" val="eyJoZGlkIjoiMmUwMzNlYmZlODAzODYxZDgwZWNmY2E3YWU3ZDNmM2QifQ=="/>
  <p:tag name="commondata" val="eyJoZGlkIjoiZjhhMjg3YjVjOTY5ZGZhZTYwY2E4YzgwOGU3YjlkMz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3693</Words>
  <Application>WPS 演示</Application>
  <PresentationFormat>宽屏</PresentationFormat>
  <Paragraphs>377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华文新魏</vt:lpstr>
      <vt:lpstr>Times New Roman</vt:lpstr>
      <vt:lpstr>Verdana</vt:lpstr>
      <vt:lpstr>微软雅黑</vt:lpstr>
      <vt:lpstr>Arial Unicode MS</vt:lpstr>
      <vt:lpstr>Calibri</vt:lpstr>
      <vt:lpstr>黑体</vt:lpstr>
      <vt:lpstr>Office 主题​​</vt:lpstr>
      <vt:lpstr>第二篇 管 理 过程</vt:lpstr>
      <vt:lpstr>PowerPoint 演示文稿</vt:lpstr>
      <vt:lpstr>PowerPoint 演示文稿</vt:lpstr>
      <vt:lpstr>第三章 理想与目标</vt:lpstr>
      <vt:lpstr>第一节 理想概论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hk</dc:creator>
  <cp:lastModifiedBy>王凤基</cp:lastModifiedBy>
  <cp:revision>152</cp:revision>
  <dcterms:created xsi:type="dcterms:W3CDTF">2019-06-19T02:08:00Z</dcterms:created>
  <dcterms:modified xsi:type="dcterms:W3CDTF">2024-03-04T06:51:56Z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F04C738EA0614816B3A8F1F4E0046934</vt:lpwstr>
  </property>
</Properties>
</file>