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 id="276" r:id="rId21"/>
    <p:sldId id="278" r:id="rId22"/>
    <p:sldId id="279" r:id="rId23"/>
    <p:sldId id="280" r:id="rId24"/>
    <p:sldId id="281" r:id="rId25"/>
    <p:sldId id="282" r:id="rId26"/>
    <p:sldId id="283" r:id="rId27"/>
    <p:sldId id="284" r:id="rId28"/>
    <p:sldId id="285" r:id="rId29"/>
    <p:sldId id="286" r:id="rId30"/>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63.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s://baike.so.com/doc/2694610-2845106.html" TargetMode="External"/><Relationship Id="rId2" Type="http://schemas.openxmlformats.org/officeDocument/2006/relationships/hyperlink" Target="https://baike.so.com/doc/5851154-6063993.html" TargetMode="External"/><Relationship Id="rId1" Type="http://schemas.openxmlformats.org/officeDocument/2006/relationships/hyperlink" Target="https://baike.so.com/doc/10041689-10536151.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wiki.mbalib.com/wiki/%E7%AE%A1%E7%90%86"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baike.haosou.com/doc/5716022-5928748.html" TargetMode="External"/><Relationship Id="rId1" Type="http://schemas.openxmlformats.org/officeDocument/2006/relationships/hyperlink" Target="http://www.so.com/s?q=%E8%AF%9A%E4%BF%A1%E5%BA%A6&amp;ie=utf-8&amp;src=internal_wenda_recommend_textn"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s://baike.so.com/doc/6490008-6703716.html" TargetMode="External"/><Relationship Id="rId1" Type="http://schemas.openxmlformats.org/officeDocument/2006/relationships/hyperlink" Target="https://baike.so.com/doc/5582898-5795601.html"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hyperlink" Target="http://www.so.com/s?q=%E8%A1%8C%E4%B8%BA&amp;ie=utf-8&amp;src=internal_wenda_recommend_textn" TargetMode="External"/><Relationship Id="rId3" Type="http://schemas.openxmlformats.org/officeDocument/2006/relationships/hyperlink" Target="http://www.so.com/s?q=%E5%86%B3%E7%AD%96&amp;ie=utf-8&amp;src=internal_wenda_recommend_textn" TargetMode="External"/><Relationship Id="rId2" Type="http://schemas.openxmlformats.org/officeDocument/2006/relationships/hyperlink" Target="http://www.so.com/s?q=%E8%B4%A2%E5%8A%A1&amp;ie=utf-8&amp;src=internal_wenda_recommend_textn" TargetMode="External"/><Relationship Id="rId1" Type="http://schemas.openxmlformats.org/officeDocument/2006/relationships/hyperlink" Target="http://www.so.com/s?q=%E7%A4%BE%E4%BC%9A%E7%9B%91%E7%9D%A3&amp;ie=utf-8&amp;src=internal_wenda_recommend_text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标题 1"/>
          <p:cNvSpPr>
            <a:spLocks noGrp="1"/>
          </p:cNvSpPr>
          <p:nvPr>
            <p:ph type="title"/>
          </p:nvPr>
        </p:nvSpPr>
        <p:spPr/>
        <p:txBody>
          <a:bodyPr vert="horz" wrap="square" lIns="91440" tIns="45720" rIns="91440" bIns="45720" anchor="ctr" anchorCtr="0">
            <a:normAutofit fontScale="90000"/>
          </a:bodyPr>
          <a:lstStyle/>
          <a:p>
            <a:pPr algn="ctr"/>
            <a:br>
              <a:rPr lang="en-US" altLang="zh-CN" u="sng" dirty="0">
                <a:ea typeface="宋体" panose="02010600030101010101" pitchFamily="2" charset="-122"/>
              </a:rPr>
            </a:br>
            <a:r>
              <a:rPr lang="zh-CN" altLang="zh-CN" dirty="0">
                <a:ea typeface="宋体" panose="02010600030101010101" pitchFamily="2" charset="-122"/>
              </a:rPr>
              <a:t>第七章</a:t>
            </a:r>
            <a:r>
              <a:rPr lang="en-US" altLang="zh-CN" dirty="0">
                <a:ea typeface="宋体" panose="02010600030101010101" pitchFamily="2" charset="-122"/>
              </a:rPr>
              <a:t>  </a:t>
            </a:r>
            <a:r>
              <a:rPr lang="zh-CN" altLang="zh-CN" dirty="0">
                <a:ea typeface="宋体" panose="02010600030101010101" pitchFamily="2" charset="-122"/>
              </a:rPr>
              <a:t>监 督 与 控 制</a:t>
            </a:r>
            <a:br>
              <a:rPr lang="zh-CN" altLang="zh-CN" dirty="0">
                <a:ea typeface="宋体" panose="02010600030101010101" pitchFamily="2" charset="-122"/>
              </a:rPr>
            </a:br>
            <a:endParaRPr lang="zh-CN" altLang="en-US" dirty="0">
              <a:ea typeface="宋体" panose="02010600030101010101" pitchFamily="2" charset="-122"/>
            </a:endParaRPr>
          </a:p>
        </p:txBody>
      </p:sp>
      <p:sp>
        <p:nvSpPr>
          <p:cNvPr id="71683" name="内容占位符 2"/>
          <p:cNvSpPr>
            <a:spLocks noGrp="1"/>
          </p:cNvSpPr>
          <p:nvPr>
            <p:ph idx="1"/>
          </p:nvPr>
        </p:nvSpPr>
        <p:spPr>
          <a:xfrm>
            <a:off x="767715" y="1593850"/>
            <a:ext cx="10362565" cy="4834255"/>
          </a:xfrm>
        </p:spPr>
        <p:txBody>
          <a:bodyPr vert="horz" wrap="square" lIns="91440" tIns="45720" rIns="91440" bIns="45720" anchor="t" anchorCtr="0">
            <a:normAutofit lnSpcReduction="10000"/>
          </a:bodyPr>
          <a:lstStyle/>
          <a:p>
            <a:pPr>
              <a:lnSpc>
                <a:spcPct val="150000"/>
              </a:lnSpc>
            </a:pPr>
            <a:r>
              <a:rPr lang="zh-CN" altLang="zh-CN" sz="2000" dirty="0">
                <a:latin typeface="宋体" panose="02010600030101010101" pitchFamily="2" charset="-122"/>
                <a:ea typeface="宋体" panose="02010600030101010101" pitchFamily="2" charset="-122"/>
              </a:rPr>
              <a:t>【情景引入】疫情防控</a:t>
            </a:r>
            <a:endParaRPr lang="zh-CN" altLang="zh-CN" sz="2000" dirty="0">
              <a:latin typeface="宋体" panose="02010600030101010101" pitchFamily="2" charset="-122"/>
              <a:ea typeface="宋体" panose="02010600030101010101" pitchFamily="2" charset="-122"/>
            </a:endParaRPr>
          </a:p>
          <a:p>
            <a:pPr algn="ctr">
              <a:lnSpc>
                <a:spcPct val="150000"/>
              </a:lnSpc>
            </a:pPr>
            <a:r>
              <a:rPr lang="zh-CN" altLang="zh-CN" sz="2000" dirty="0">
                <a:solidFill>
                  <a:srgbClr val="FF0000"/>
                </a:solidFill>
                <a:latin typeface="宋体" panose="02010600030101010101" pitchFamily="2" charset="-122"/>
                <a:ea typeface="宋体" panose="02010600030101010101" pitchFamily="2" charset="-122"/>
              </a:rPr>
              <a:t>第一节</a:t>
            </a:r>
            <a:r>
              <a:rPr lang="en-US" altLang="zh-CN" sz="2000" dirty="0">
                <a:solidFill>
                  <a:srgbClr val="FF0000"/>
                </a:solidFill>
                <a:latin typeface="宋体" panose="02010600030101010101" pitchFamily="2" charset="-122"/>
                <a:ea typeface="宋体" panose="02010600030101010101" pitchFamily="2" charset="-122"/>
              </a:rPr>
              <a:t>  </a:t>
            </a:r>
            <a:r>
              <a:rPr lang="zh-CN" altLang="zh-CN" sz="2000" dirty="0">
                <a:solidFill>
                  <a:srgbClr val="FF0000"/>
                </a:solidFill>
                <a:latin typeface="宋体" panose="02010600030101010101" pitchFamily="2" charset="-122"/>
                <a:ea typeface="宋体" panose="02010600030101010101" pitchFamily="2" charset="-122"/>
              </a:rPr>
              <a:t>监</a:t>
            </a:r>
            <a:r>
              <a:rPr lang="en-US" altLang="zh-CN" sz="2000" dirty="0">
                <a:solidFill>
                  <a:srgbClr val="FF0000"/>
                </a:solidFill>
                <a:latin typeface="宋体" panose="02010600030101010101" pitchFamily="2" charset="-122"/>
                <a:ea typeface="宋体" panose="02010600030101010101" pitchFamily="2" charset="-122"/>
              </a:rPr>
              <a:t>  </a:t>
            </a:r>
            <a:r>
              <a:rPr lang="zh-CN" altLang="zh-CN" sz="2000" dirty="0">
                <a:solidFill>
                  <a:srgbClr val="FF0000"/>
                </a:solidFill>
                <a:latin typeface="宋体" panose="02010600030101010101" pitchFamily="2" charset="-122"/>
                <a:ea typeface="宋体" panose="02010600030101010101" pitchFamily="2" charset="-122"/>
              </a:rPr>
              <a:t>督</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监督存在管理活动和过程中的各个方面和各个环节，对组织目标的实现起着重要作用。监督也存在各个社会组织和各个部门之中，本节重点介绍企业内部监督和行政监督的概念。</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一、监督的含义</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监督是一个现代汉语词汇，拼音为</a:t>
            </a:r>
            <a:r>
              <a:rPr lang="en-US" altLang="zh-CN" sz="2000" dirty="0">
                <a:latin typeface="宋体" panose="02010600030101010101" pitchFamily="2" charset="-122"/>
                <a:ea typeface="宋体" panose="02010600030101010101" pitchFamily="2" charset="-122"/>
              </a:rPr>
              <a:t>ji</a:t>
            </a:r>
            <a:r>
              <a:rPr lang="zh-CN" altLang="zh-CN" sz="2000" dirty="0">
                <a:latin typeface="宋体" panose="02010600030101010101" pitchFamily="2" charset="-122"/>
                <a:ea typeface="宋体" panose="02010600030101010101" pitchFamily="2" charset="-122"/>
              </a:rPr>
              <a:t>ā</a:t>
            </a:r>
            <a:r>
              <a:rPr lang="en-US" altLang="zh-CN" sz="2000" dirty="0">
                <a:latin typeface="宋体" panose="02010600030101010101" pitchFamily="2" charset="-122"/>
                <a:ea typeface="宋体" panose="02010600030101010101" pitchFamily="2" charset="-122"/>
              </a:rPr>
              <a:t>n d</a:t>
            </a:r>
            <a:r>
              <a:rPr lang="zh-CN" altLang="zh-CN" sz="2000" dirty="0">
                <a:latin typeface="宋体" panose="02010600030101010101" pitchFamily="2" charset="-122"/>
                <a:ea typeface="宋体" panose="02010600030101010101" pitchFamily="2" charset="-122"/>
              </a:rPr>
              <a:t>ū，基本意思是察看并督促。是指监督人员（一般是管理者）对现场、实施过程或某一特定环节进行</a:t>
            </a:r>
            <a:r>
              <a:rPr lang="en-US" altLang="zh-CN" sz="2000" dirty="0">
                <a:latin typeface="宋体" panose="02010600030101010101" pitchFamily="2" charset="-122"/>
                <a:ea typeface="宋体" panose="02010600030101010101" pitchFamily="2" charset="-122"/>
                <a:hlinkClick r:id="rId1"/>
              </a:rPr>
              <a:t>监视</a:t>
            </a: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hlinkClick r:id="rId2"/>
              </a:rPr>
              <a:t>督促</a:t>
            </a:r>
            <a:r>
              <a:rPr lang="zh-CN" altLang="zh-CN" sz="2000" dirty="0">
                <a:latin typeface="宋体" panose="02010600030101010101" pitchFamily="2" charset="-122"/>
                <a:ea typeface="宋体" panose="02010600030101010101" pitchFamily="2" charset="-122"/>
              </a:rPr>
              <a:t>和管理，使其</a:t>
            </a:r>
            <a:r>
              <a:rPr lang="en-US" altLang="zh-CN" sz="2000" dirty="0">
                <a:latin typeface="宋体" panose="02010600030101010101" pitchFamily="2" charset="-122"/>
                <a:ea typeface="宋体" panose="02010600030101010101" pitchFamily="2" charset="-122"/>
                <a:hlinkClick r:id="rId3"/>
              </a:rPr>
              <a:t>结果</a:t>
            </a:r>
            <a:r>
              <a:rPr lang="zh-CN" altLang="zh-CN" sz="2000" dirty="0">
                <a:latin typeface="宋体" panose="02010600030101010101" pitchFamily="2" charset="-122"/>
                <a:ea typeface="宋体" panose="02010600030101010101" pitchFamily="2" charset="-122"/>
              </a:rPr>
              <a:t>能达到预定的目标。</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71684"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内容占位符 2"/>
          <p:cNvSpPr>
            <a:spLocks noGrp="1"/>
          </p:cNvSpPr>
          <p:nvPr>
            <p:ph idx="1"/>
          </p:nvPr>
        </p:nvSpPr>
        <p:spPr>
          <a:xfrm>
            <a:off x="517525" y="299085"/>
            <a:ext cx="10866120" cy="6332220"/>
          </a:xfrm>
        </p:spPr>
        <p:txBody>
          <a:bodyPr vert="horz" wrap="square" lIns="91440" tIns="45720" rIns="91440" bIns="45720" anchor="t" anchorCtr="0"/>
          <a:lstStyle/>
          <a:p>
            <a:pPr>
              <a:lnSpc>
                <a:spcPct val="150000"/>
              </a:lnSpc>
            </a:pPr>
            <a:r>
              <a:rPr lang="zh-CN" altLang="zh-CN" sz="2400" dirty="0">
                <a:solidFill>
                  <a:srgbClr val="FF0000"/>
                </a:solidFill>
                <a:latin typeface="宋体" panose="02010600030101010101" pitchFamily="2" charset="-122"/>
                <a:ea typeface="宋体" panose="02010600030101010101" pitchFamily="2" charset="-122"/>
              </a:rPr>
              <a:t>（四）分类</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、按行政监督的对象是否特定为标准，可以分为一般监督与特别监督。</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、按行政监督的内容为标准，可以分为公安、工商、海关、资源、环境保护、审计等行政监督。</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3</a:t>
            </a:r>
            <a:r>
              <a:rPr lang="zh-CN" altLang="zh-CN" sz="2400" dirty="0">
                <a:latin typeface="宋体" panose="02010600030101010101" pitchFamily="2" charset="-122"/>
                <a:ea typeface="宋体" panose="02010600030101010101" pitchFamily="2" charset="-122"/>
              </a:rPr>
              <a:t>、按其实施的时期为标准，可以分为事前监督、事中监督和事后监督。</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4</a:t>
            </a:r>
            <a:r>
              <a:rPr lang="zh-CN" altLang="zh-CN" sz="2400" dirty="0">
                <a:latin typeface="宋体" panose="02010600030101010101" pitchFamily="2" charset="-122"/>
                <a:ea typeface="宋体" panose="02010600030101010101" pitchFamily="2" charset="-122"/>
              </a:rPr>
              <a:t>、按其主体的任务为标准，可分为依职权的监督与依授权的行政监督。</a:t>
            </a:r>
            <a:endParaRPr lang="zh-CN" altLang="zh-CN" sz="2400" dirty="0">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80899"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内容占位符 2"/>
          <p:cNvSpPr>
            <a:spLocks noGrp="1"/>
          </p:cNvSpPr>
          <p:nvPr>
            <p:ph idx="1"/>
          </p:nvPr>
        </p:nvSpPr>
        <p:spPr>
          <a:xfrm>
            <a:off x="337820" y="405130"/>
            <a:ext cx="11239500" cy="5844540"/>
          </a:xfrm>
        </p:spPr>
        <p:txBody>
          <a:bodyPr vert="horz" wrap="square" lIns="91440" tIns="45720" rIns="91440" bIns="45720" anchor="t" anchorCtr="0"/>
          <a:lstStyle/>
          <a:p>
            <a:pPr>
              <a:lnSpc>
                <a:spcPct val="150000"/>
              </a:lnSpc>
            </a:pPr>
            <a:r>
              <a:rPr lang="zh-CN" altLang="zh-CN" sz="2400" dirty="0">
                <a:solidFill>
                  <a:srgbClr val="FF0000"/>
                </a:solidFill>
                <a:latin typeface="宋体" panose="02010600030101010101" pitchFamily="2" charset="-122"/>
                <a:ea typeface="宋体" panose="02010600030101010101" pitchFamily="2" charset="-122"/>
              </a:rPr>
              <a:t>（五）原则</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、合法性原则</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、经常性原则 </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3</a:t>
            </a:r>
            <a:r>
              <a:rPr lang="zh-CN" altLang="zh-CN" sz="2400" dirty="0">
                <a:latin typeface="宋体" panose="02010600030101010101" pitchFamily="2" charset="-122"/>
                <a:ea typeface="宋体" panose="02010600030101010101" pitchFamily="2" charset="-122"/>
              </a:rPr>
              <a:t>、平等性原则</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4</a:t>
            </a:r>
            <a:r>
              <a:rPr lang="zh-CN" altLang="zh-CN" sz="2400" dirty="0">
                <a:latin typeface="宋体" panose="02010600030101010101" pitchFamily="2" charset="-122"/>
                <a:ea typeface="宋体" panose="02010600030101010101" pitchFamily="2" charset="-122"/>
              </a:rPr>
              <a:t>、广泛性原则</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5</a:t>
            </a:r>
            <a:r>
              <a:rPr lang="zh-CN" altLang="zh-CN" sz="2400" dirty="0">
                <a:latin typeface="宋体" panose="02010600030101010101" pitchFamily="2" charset="-122"/>
                <a:ea typeface="宋体" panose="02010600030101010101" pitchFamily="2" charset="-122"/>
              </a:rPr>
              <a:t>、有效性原则 </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 </a:t>
            </a:r>
            <a:endParaRPr lang="zh-CN" altLang="zh-CN" sz="2400" dirty="0">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81923"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内容占位符 2"/>
          <p:cNvSpPr>
            <a:spLocks noGrp="1"/>
          </p:cNvSpPr>
          <p:nvPr>
            <p:ph idx="1"/>
          </p:nvPr>
        </p:nvSpPr>
        <p:spPr>
          <a:xfrm>
            <a:off x="250190" y="394970"/>
            <a:ext cx="11540490" cy="6077585"/>
          </a:xfrm>
        </p:spPr>
        <p:txBody>
          <a:bodyPr vert="horz" wrap="square" lIns="91440" tIns="45720" rIns="91440" bIns="45720" anchor="t" anchorCtr="0">
            <a:normAutofit/>
          </a:bodyPr>
          <a:lstStyle/>
          <a:p>
            <a:pPr algn="ctr">
              <a:lnSpc>
                <a:spcPct val="150000"/>
              </a:lnSpc>
            </a:pPr>
            <a:r>
              <a:rPr lang="zh-CN" altLang="zh-CN" sz="2400" dirty="0">
                <a:solidFill>
                  <a:srgbClr val="FF0000"/>
                </a:solidFill>
                <a:latin typeface="宋体" panose="02010600030101010101" pitchFamily="2" charset="-122"/>
                <a:ea typeface="宋体" panose="02010600030101010101" pitchFamily="2" charset="-122"/>
              </a:rPr>
              <a:t>第二节</a:t>
            </a:r>
            <a:r>
              <a:rPr lang="en-US" altLang="zh-CN" sz="2400" dirty="0">
                <a:solidFill>
                  <a:srgbClr val="FF0000"/>
                </a:solidFill>
                <a:latin typeface="宋体" panose="02010600030101010101" pitchFamily="2" charset="-122"/>
                <a:ea typeface="宋体" panose="02010600030101010101" pitchFamily="2" charset="-122"/>
              </a:rPr>
              <a:t>  </a:t>
            </a:r>
            <a:r>
              <a:rPr lang="zh-CN" altLang="zh-CN" sz="2400" dirty="0">
                <a:solidFill>
                  <a:srgbClr val="FF0000"/>
                </a:solidFill>
                <a:latin typeface="宋体" panose="02010600030101010101" pitchFamily="2" charset="-122"/>
                <a:ea typeface="宋体" panose="02010600030101010101" pitchFamily="2" charset="-122"/>
              </a:rPr>
              <a:t>控</a:t>
            </a:r>
            <a:r>
              <a:rPr lang="en-US" altLang="zh-CN" sz="2400" dirty="0">
                <a:solidFill>
                  <a:srgbClr val="FF0000"/>
                </a:solidFill>
                <a:latin typeface="宋体" panose="02010600030101010101" pitchFamily="2" charset="-122"/>
                <a:ea typeface="宋体" panose="02010600030101010101" pitchFamily="2" charset="-122"/>
              </a:rPr>
              <a:t>  </a:t>
            </a:r>
            <a:r>
              <a:rPr lang="zh-CN" altLang="zh-CN" sz="2400" dirty="0">
                <a:solidFill>
                  <a:srgbClr val="FF0000"/>
                </a:solidFill>
                <a:latin typeface="宋体" panose="02010600030101010101" pitchFamily="2" charset="-122"/>
                <a:ea typeface="宋体" panose="02010600030101010101" pitchFamily="2" charset="-122"/>
              </a:rPr>
              <a:t>制</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400" dirty="0">
                <a:solidFill>
                  <a:srgbClr val="FF0000"/>
                </a:solidFill>
                <a:latin typeface="宋体" panose="02010600030101010101" pitchFamily="2" charset="-122"/>
                <a:ea typeface="宋体" panose="02010600030101010101" pitchFamily="2" charset="-122"/>
              </a:rPr>
              <a:t>一、控制的含义</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法约尔认为，控制是管理的重要职能之一。</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solidFill>
                  <a:srgbClr val="FF0000"/>
                </a:solidFill>
                <a:latin typeface="宋体" panose="02010600030101010101" pitchFamily="2" charset="-122"/>
                <a:ea typeface="宋体" panose="02010600030101010101" pitchFamily="2" charset="-122"/>
              </a:rPr>
              <a:t>1</a:t>
            </a:r>
            <a:r>
              <a:rPr lang="zh-CN" altLang="zh-CN" sz="2400" dirty="0">
                <a:solidFill>
                  <a:srgbClr val="FF0000"/>
                </a:solidFill>
                <a:latin typeface="宋体" panose="02010600030101010101" pitchFamily="2" charset="-122"/>
                <a:ea typeface="宋体" panose="02010600030101010101" pitchFamily="2" charset="-122"/>
              </a:rPr>
              <a:t>、含义：</a:t>
            </a:r>
            <a:r>
              <a:rPr lang="zh-CN" altLang="zh-CN" sz="2400" dirty="0">
                <a:latin typeface="宋体" panose="02010600030101010101" pitchFamily="2" charset="-122"/>
                <a:ea typeface="宋体" panose="02010600030101010101" pitchFamily="2" charset="-122"/>
              </a:rPr>
              <a:t>掌握住对象不使任意活动或超出范围（汉语词典）。</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solidFill>
                  <a:srgbClr val="FF0000"/>
                </a:solidFill>
                <a:latin typeface="宋体" panose="02010600030101010101" pitchFamily="2" charset="-122"/>
                <a:ea typeface="宋体" panose="02010600030101010101" pitchFamily="2" charset="-122"/>
              </a:rPr>
              <a:t>2</a:t>
            </a:r>
            <a:r>
              <a:rPr lang="zh-CN" altLang="zh-CN" sz="2400" dirty="0">
                <a:solidFill>
                  <a:srgbClr val="FF0000"/>
                </a:solidFill>
                <a:latin typeface="宋体" panose="02010600030101010101" pitchFamily="2" charset="-122"/>
                <a:ea typeface="宋体" panose="02010600030101010101" pitchFamily="2" charset="-122"/>
              </a:rPr>
              <a:t>、概念：</a:t>
            </a:r>
            <a:r>
              <a:rPr lang="zh-CN" altLang="zh-CN" sz="2400" dirty="0">
                <a:latin typeface="宋体" panose="02010600030101010101" pitchFamily="2" charset="-122"/>
                <a:ea typeface="宋体" panose="02010600030101010101" pitchFamily="2" charset="-122"/>
              </a:rPr>
              <a:t>控制是指按既定计划、标准和方法对工作进行对照检查，发现偏差，分析原因，进行纠正，以确保组织目标实现的过程。可以说，</a:t>
            </a:r>
            <a:r>
              <a:rPr lang="en-US" altLang="zh-CN" sz="2400" dirty="0">
                <a:latin typeface="宋体" panose="02010600030101010101" pitchFamily="2" charset="-122"/>
                <a:ea typeface="宋体" panose="02010600030101010101" pitchFamily="2" charset="-122"/>
                <a:hlinkClick r:id="rId1" tooltip="管理"/>
              </a:rPr>
              <a:t>管理</a:t>
            </a:r>
            <a:r>
              <a:rPr lang="zh-CN" altLang="zh-CN" sz="2400" dirty="0">
                <a:latin typeface="宋体" panose="02010600030101010101" pitchFamily="2" charset="-122"/>
                <a:ea typeface="宋体" panose="02010600030101010101" pitchFamily="2" charset="-122"/>
              </a:rPr>
              <a:t>的过程就是控制的过程。控制既是管理的一项重要职能，又贯穿于管理的全过程。</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简单来说，控制（</a:t>
            </a:r>
            <a:r>
              <a:rPr lang="en-US" altLang="zh-CN" sz="2400" dirty="0">
                <a:latin typeface="宋体" panose="02010600030101010101" pitchFamily="2" charset="-122"/>
                <a:ea typeface="宋体" panose="02010600030101010101" pitchFamily="2" charset="-122"/>
              </a:rPr>
              <a:t>control</a:t>
            </a:r>
            <a:r>
              <a:rPr lang="zh-CN" altLang="zh-CN" sz="2400" dirty="0">
                <a:latin typeface="宋体" panose="02010600030101010101" pitchFamily="2" charset="-122"/>
                <a:ea typeface="宋体" panose="02010600030101010101" pitchFamily="2" charset="-122"/>
              </a:rPr>
              <a:t>）就是检查工作是否按既定的计划、标准和方法进行，发现偏差分析原因，进行纠正，以确保组织目标的实现。</a:t>
            </a:r>
            <a:endParaRPr lang="zh-CN" altLang="zh-CN" sz="2400" dirty="0">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8294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内容占位符 2"/>
          <p:cNvSpPr>
            <a:spLocks noGrp="1"/>
          </p:cNvSpPr>
          <p:nvPr>
            <p:ph idx="1"/>
          </p:nvPr>
        </p:nvSpPr>
        <p:spPr>
          <a:xfrm>
            <a:off x="318135" y="240030"/>
            <a:ext cx="11326495" cy="6390640"/>
          </a:xfrm>
        </p:spPr>
        <p:txBody>
          <a:bodyPr vert="horz" wrap="square" lIns="91440" tIns="45720" rIns="91440" bIns="45720" anchor="t" anchorCtr="0"/>
          <a:lstStyle/>
          <a:p>
            <a:pPr>
              <a:lnSpc>
                <a:spcPct val="150000"/>
              </a:lnSpc>
            </a:pPr>
            <a:r>
              <a:rPr lang="en-US" altLang="zh-CN" sz="2400" dirty="0">
                <a:solidFill>
                  <a:srgbClr val="FF0000"/>
                </a:solidFill>
                <a:latin typeface="宋体" panose="02010600030101010101" pitchFamily="2" charset="-122"/>
                <a:ea typeface="宋体" panose="02010600030101010101" pitchFamily="2" charset="-122"/>
              </a:rPr>
              <a:t>3</a:t>
            </a:r>
            <a:r>
              <a:rPr lang="zh-CN" altLang="zh-CN" sz="2400" dirty="0">
                <a:solidFill>
                  <a:srgbClr val="FF0000"/>
                </a:solidFill>
                <a:latin typeface="宋体" panose="02010600030101010101" pitchFamily="2" charset="-122"/>
                <a:ea typeface="宋体" panose="02010600030101010101" pitchFamily="2" charset="-122"/>
              </a:rPr>
              <a:t>、特征</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400" dirty="0">
                <a:solidFill>
                  <a:srgbClr val="0070C0"/>
                </a:solidFill>
                <a:latin typeface="宋体" panose="02010600030101010101" pitchFamily="2" charset="-122"/>
                <a:ea typeface="宋体" panose="02010600030101010101" pitchFamily="2" charset="-122"/>
              </a:rPr>
              <a:t>（</a:t>
            </a:r>
            <a:r>
              <a:rPr lang="en-US" altLang="zh-CN" sz="2400" dirty="0">
                <a:solidFill>
                  <a:srgbClr val="0070C0"/>
                </a:solidFill>
                <a:latin typeface="宋体" panose="02010600030101010101" pitchFamily="2" charset="-122"/>
                <a:ea typeface="宋体" panose="02010600030101010101" pitchFamily="2" charset="-122"/>
              </a:rPr>
              <a:t>1</a:t>
            </a:r>
            <a:r>
              <a:rPr lang="zh-CN" altLang="zh-CN" sz="2400" dirty="0">
                <a:solidFill>
                  <a:srgbClr val="0070C0"/>
                </a:solidFill>
                <a:latin typeface="宋体" panose="02010600030101010101" pitchFamily="2" charset="-122"/>
                <a:ea typeface="宋体" panose="02010600030101010101" pitchFamily="2" charset="-122"/>
              </a:rPr>
              <a:t>）目的性：</a:t>
            </a:r>
            <a:r>
              <a:rPr lang="zh-CN" altLang="zh-CN" sz="2400" dirty="0">
                <a:latin typeface="宋体" panose="02010600030101010101" pitchFamily="2" charset="-122"/>
                <a:ea typeface="宋体" panose="02010600030101010101" pitchFamily="2" charset="-122"/>
              </a:rPr>
              <a:t>控制是一项有目的的活动，是提高员工管理能力、业务能力、自我控制能力以及提高计划的完成质量的重要手段。如果没有明确的目的或目标，就无所谓控制；</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solidFill>
                  <a:srgbClr val="0070C0"/>
                </a:solidFill>
                <a:latin typeface="宋体" panose="02010600030101010101" pitchFamily="2" charset="-122"/>
                <a:ea typeface="宋体" panose="02010600030101010101" pitchFamily="2" charset="-122"/>
              </a:rPr>
              <a:t>（</a:t>
            </a:r>
            <a:r>
              <a:rPr lang="en-US" altLang="zh-CN" sz="2400" dirty="0">
                <a:solidFill>
                  <a:srgbClr val="0070C0"/>
                </a:solidFill>
                <a:latin typeface="宋体" panose="02010600030101010101" pitchFamily="2" charset="-122"/>
                <a:ea typeface="宋体" panose="02010600030101010101" pitchFamily="2" charset="-122"/>
              </a:rPr>
              <a:t>2</a:t>
            </a:r>
            <a:r>
              <a:rPr lang="zh-CN" altLang="zh-CN" sz="2400" dirty="0">
                <a:solidFill>
                  <a:srgbClr val="0070C0"/>
                </a:solidFill>
                <a:latin typeface="宋体" panose="02010600030101010101" pitchFamily="2" charset="-122"/>
                <a:ea typeface="宋体" panose="02010600030101010101" pitchFamily="2" charset="-122"/>
              </a:rPr>
              <a:t>）过程性：</a:t>
            </a:r>
            <a:r>
              <a:rPr lang="zh-CN" altLang="zh-CN" sz="2400" dirty="0">
                <a:latin typeface="宋体" panose="02010600030101010101" pitchFamily="2" charset="-122"/>
                <a:ea typeface="宋体" panose="02010600030101010101" pitchFamily="2" charset="-122"/>
              </a:rPr>
              <a:t>控制是一个过程，是一个对计划执行偏差进行纠偏的过程。</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solidFill>
                  <a:srgbClr val="0070C0"/>
                </a:solidFill>
                <a:latin typeface="宋体" panose="02010600030101010101" pitchFamily="2" charset="-122"/>
                <a:ea typeface="宋体" panose="02010600030101010101" pitchFamily="2" charset="-122"/>
              </a:rPr>
              <a:t>（</a:t>
            </a:r>
            <a:r>
              <a:rPr lang="en-US" altLang="zh-CN" sz="2400" dirty="0">
                <a:solidFill>
                  <a:srgbClr val="0070C0"/>
                </a:solidFill>
                <a:latin typeface="宋体" panose="02010600030101010101" pitchFamily="2" charset="-122"/>
                <a:ea typeface="宋体" panose="02010600030101010101" pitchFamily="2" charset="-122"/>
              </a:rPr>
              <a:t>3</a:t>
            </a:r>
            <a:r>
              <a:rPr lang="zh-CN" altLang="zh-CN" sz="2400" dirty="0">
                <a:solidFill>
                  <a:srgbClr val="0070C0"/>
                </a:solidFill>
                <a:latin typeface="宋体" panose="02010600030101010101" pitchFamily="2" charset="-122"/>
                <a:ea typeface="宋体" panose="02010600030101010101" pitchFamily="2" charset="-122"/>
              </a:rPr>
              <a:t>）监督性：</a:t>
            </a:r>
            <a:r>
              <a:rPr lang="zh-CN" altLang="zh-CN" sz="2400" dirty="0">
                <a:latin typeface="宋体" panose="02010600030101010101" pitchFamily="2" charset="-122"/>
                <a:ea typeface="宋体" panose="02010600030101010101" pitchFamily="2" charset="-122"/>
              </a:rPr>
              <a:t>控制过程就是一个监督过程，是对计划实施的一种督查和纠偏。</a:t>
            </a:r>
            <a:endParaRPr lang="zh-CN" altLang="zh-CN" sz="2400" dirty="0">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83971"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内容占位符 2"/>
          <p:cNvSpPr>
            <a:spLocks noGrp="1"/>
          </p:cNvSpPr>
          <p:nvPr>
            <p:ph idx="1"/>
          </p:nvPr>
        </p:nvSpPr>
        <p:spPr>
          <a:xfrm>
            <a:off x="250190" y="318135"/>
            <a:ext cx="11327130" cy="5931535"/>
          </a:xfrm>
        </p:spPr>
        <p:txBody>
          <a:bodyPr vert="horz" wrap="square" lIns="91440" tIns="45720" rIns="91440" bIns="45720" anchor="t" anchorCtr="0"/>
          <a:lstStyle/>
          <a:p>
            <a:pPr>
              <a:lnSpc>
                <a:spcPct val="200000"/>
              </a:lnSpc>
            </a:pPr>
            <a:r>
              <a:rPr lang="zh-CN" altLang="zh-CN" sz="2400" dirty="0">
                <a:solidFill>
                  <a:srgbClr val="FF0000"/>
                </a:solidFill>
                <a:latin typeface="宋体" panose="02010600030101010101" pitchFamily="2" charset="-122"/>
                <a:ea typeface="宋体" panose="02010600030101010101" pitchFamily="2" charset="-122"/>
              </a:rPr>
              <a:t>二、为什么需要控制</a:t>
            </a:r>
            <a:endParaRPr lang="zh-CN" altLang="zh-CN" sz="2400" dirty="0">
              <a:solidFill>
                <a:srgbClr val="FF0000"/>
              </a:solidFill>
              <a:latin typeface="宋体" panose="02010600030101010101" pitchFamily="2" charset="-122"/>
              <a:ea typeface="宋体" panose="02010600030101010101" pitchFamily="2" charset="-122"/>
            </a:endParaRPr>
          </a:p>
          <a:p>
            <a:pPr>
              <a:lnSpc>
                <a:spcPct val="200000"/>
              </a:lnSpc>
            </a:pPr>
            <a:r>
              <a:rPr lang="zh-CN" altLang="zh-CN" sz="2400" dirty="0">
                <a:latin typeface="宋体" panose="02010600030101010101" pitchFamily="2" charset="-122"/>
                <a:ea typeface="宋体" panose="02010600030101010101" pitchFamily="2" charset="-122"/>
              </a:rPr>
              <a:t>第一，环境发生了变化</a:t>
            </a:r>
            <a:endParaRPr lang="zh-CN" altLang="zh-CN" sz="2400" dirty="0">
              <a:latin typeface="宋体" panose="02010600030101010101" pitchFamily="2" charset="-122"/>
              <a:ea typeface="宋体" panose="02010600030101010101" pitchFamily="2" charset="-122"/>
            </a:endParaRPr>
          </a:p>
          <a:p>
            <a:pPr>
              <a:lnSpc>
                <a:spcPct val="200000"/>
              </a:lnSpc>
            </a:pPr>
            <a:r>
              <a:rPr lang="zh-CN" altLang="zh-CN" sz="2400" dirty="0">
                <a:latin typeface="宋体" panose="02010600030101010101" pitchFamily="2" charset="-122"/>
                <a:ea typeface="宋体" panose="02010600030101010101" pitchFamily="2" charset="-122"/>
              </a:rPr>
              <a:t>第二，管理权力分散。</a:t>
            </a:r>
            <a:endParaRPr lang="zh-CN" altLang="zh-CN" sz="2400" dirty="0">
              <a:latin typeface="宋体" panose="02010600030101010101" pitchFamily="2" charset="-122"/>
              <a:ea typeface="宋体" panose="02010600030101010101" pitchFamily="2" charset="-122"/>
            </a:endParaRPr>
          </a:p>
          <a:p>
            <a:pPr>
              <a:lnSpc>
                <a:spcPct val="200000"/>
              </a:lnSpc>
            </a:pPr>
            <a:r>
              <a:rPr lang="zh-CN" altLang="zh-CN" sz="2400" dirty="0">
                <a:latin typeface="宋体" panose="02010600030101010101" pitchFamily="2" charset="-122"/>
                <a:ea typeface="宋体" panose="02010600030101010101" pitchFamily="2" charset="-122"/>
              </a:rPr>
              <a:t>第三，工作能力的差异。</a:t>
            </a:r>
            <a:endParaRPr lang="zh-CN" altLang="zh-CN" sz="2400" dirty="0">
              <a:latin typeface="宋体" panose="02010600030101010101" pitchFamily="2" charset="-122"/>
              <a:ea typeface="宋体" panose="02010600030101010101" pitchFamily="2" charset="-122"/>
            </a:endParaRPr>
          </a:p>
          <a:p>
            <a:pPr>
              <a:lnSpc>
                <a:spcPct val="200000"/>
              </a:lnSpc>
            </a:pPr>
            <a:endParaRPr lang="zh-CN" altLang="en-US" sz="2400" dirty="0">
              <a:latin typeface="宋体" panose="02010600030101010101" pitchFamily="2" charset="-122"/>
              <a:ea typeface="宋体" panose="02010600030101010101" pitchFamily="2" charset="-122"/>
            </a:endParaRPr>
          </a:p>
        </p:txBody>
      </p:sp>
      <p:sp>
        <p:nvSpPr>
          <p:cNvPr id="84995"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内容占位符 2"/>
          <p:cNvSpPr>
            <a:spLocks noGrp="1"/>
          </p:cNvSpPr>
          <p:nvPr>
            <p:ph idx="1"/>
          </p:nvPr>
        </p:nvSpPr>
        <p:spPr>
          <a:xfrm>
            <a:off x="372745" y="354330"/>
            <a:ext cx="11447145" cy="6199505"/>
          </a:xfrm>
        </p:spPr>
        <p:txBody>
          <a:bodyPr vert="horz" wrap="square" lIns="91440" tIns="45720" rIns="91440" bIns="45720" anchor="t" anchorCtr="0">
            <a:normAutofit/>
          </a:bodyPr>
          <a:lstStyle/>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三、控制的目的和作用</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solidFill>
                  <a:srgbClr val="FF0000"/>
                </a:solidFill>
                <a:latin typeface="宋体" panose="02010600030101010101" pitchFamily="2" charset="-122"/>
                <a:ea typeface="宋体" panose="02010600030101010101" pitchFamily="2" charset="-122"/>
              </a:rPr>
              <a:t>1</a:t>
            </a:r>
            <a:r>
              <a:rPr lang="zh-CN" altLang="zh-CN" sz="2000" dirty="0">
                <a:solidFill>
                  <a:srgbClr val="FF0000"/>
                </a:solidFill>
                <a:latin typeface="宋体" panose="02010600030101010101" pitchFamily="2" charset="-122"/>
                <a:ea typeface="宋体" panose="02010600030101010101" pitchFamily="2" charset="-122"/>
              </a:rPr>
              <a:t>、控制的目的</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）限制偏差的累积以及防止新偏差出现</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）适应环境的变化。</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solidFill>
                  <a:srgbClr val="FF0000"/>
                </a:solidFill>
                <a:latin typeface="宋体" panose="02010600030101010101" pitchFamily="2" charset="-122"/>
                <a:ea typeface="宋体" panose="02010600030101010101" pitchFamily="2" charset="-122"/>
              </a:rPr>
              <a:t>2</a:t>
            </a:r>
            <a:r>
              <a:rPr lang="zh-CN" altLang="zh-CN" sz="2000" dirty="0">
                <a:solidFill>
                  <a:srgbClr val="FF0000"/>
                </a:solidFill>
                <a:latin typeface="宋体" panose="02010600030101010101" pitchFamily="2" charset="-122"/>
                <a:ea typeface="宋体" panose="02010600030101010101" pitchFamily="2" charset="-122"/>
              </a:rPr>
              <a:t>、控制的作用</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）通过控制可以使复杂的组织活动能够协调一致地运作</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 (2)</a:t>
            </a:r>
            <a:r>
              <a:rPr lang="zh-CN" altLang="zh-CN" sz="2000" dirty="0">
                <a:latin typeface="宋体" panose="02010600030101010101" pitchFamily="2" charset="-122"/>
                <a:ea typeface="宋体" panose="02010600030101010101" pitchFamily="2" charset="-122"/>
              </a:rPr>
              <a:t>通过控制可以避免和减少管理失误造成的损失</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 (3)</a:t>
            </a:r>
            <a:r>
              <a:rPr lang="zh-CN" altLang="zh-CN" sz="2000" dirty="0">
                <a:latin typeface="宋体" panose="02010600030101010101" pitchFamily="2" charset="-122"/>
                <a:ea typeface="宋体" panose="02010600030101010101" pitchFamily="2" charset="-122"/>
              </a:rPr>
              <a:t>通过控制可以有效减轻环境的不确定性对组织活动的影响</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）通过控制使组织的计划目标得以有效实现</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）通过控制保证其它管理职能有效运行</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86019"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内容占位符 2"/>
          <p:cNvSpPr>
            <a:spLocks noGrp="1"/>
          </p:cNvSpPr>
          <p:nvPr>
            <p:ph idx="1"/>
          </p:nvPr>
        </p:nvSpPr>
        <p:spPr>
          <a:xfrm>
            <a:off x="459105" y="347345"/>
            <a:ext cx="11113770" cy="6284595"/>
          </a:xfrm>
        </p:spPr>
        <p:txBody>
          <a:bodyPr vert="horz" wrap="square" lIns="91440" tIns="45720" rIns="91440" bIns="45720" anchor="t" anchorCtr="0"/>
          <a:lstStyle/>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四、控制与计划的关系</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、计划为控制提供衡量的标准。</a:t>
            </a:r>
            <a:r>
              <a:rPr lang="en-US" altLang="zh-CN" sz="2000" dirty="0">
                <a:latin typeface="宋体" panose="02010600030101010101" pitchFamily="2" charset="-122"/>
                <a:ea typeface="宋体" panose="02010600030101010101" pitchFamily="2" charset="-122"/>
              </a:rPr>
              <a:t> </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、计划和控制的效果分别依赖于对方。</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、一切有效的控制方法首先就是计划方法，如预算、政策、程序、规划等。</a:t>
            </a:r>
            <a:r>
              <a:rPr lang="en-US" altLang="zh-CN" sz="2000" dirty="0">
                <a:latin typeface="宋体" panose="02010600030101010101" pitchFamily="2" charset="-122"/>
                <a:ea typeface="宋体" panose="02010600030101010101" pitchFamily="2" charset="-122"/>
              </a:rPr>
              <a:t> </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、计划工作本身也必须有一定的控制。</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87043"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内容占位符 2"/>
          <p:cNvSpPr>
            <a:spLocks noGrp="1"/>
          </p:cNvSpPr>
          <p:nvPr>
            <p:ph idx="1"/>
          </p:nvPr>
        </p:nvSpPr>
        <p:spPr>
          <a:xfrm>
            <a:off x="430530" y="311785"/>
            <a:ext cx="11428095" cy="6545580"/>
          </a:xfrm>
        </p:spPr>
        <p:txBody>
          <a:bodyPr vert="horz" wrap="square" lIns="91440" tIns="45720" rIns="91440" bIns="45720" anchor="t" anchorCtr="0">
            <a:normAutofit fontScale="80000"/>
          </a:bodyPr>
          <a:lstStyle/>
          <a:p>
            <a:pPr>
              <a:lnSpc>
                <a:spcPct val="150000"/>
              </a:lnSpc>
            </a:pPr>
            <a:r>
              <a:rPr lang="zh-CN" altLang="zh-CN" sz="2400" dirty="0">
                <a:solidFill>
                  <a:srgbClr val="FF0000"/>
                </a:solidFill>
                <a:latin typeface="宋体" panose="02010600030101010101" pitchFamily="2" charset="-122"/>
                <a:ea typeface="宋体" panose="02010600030101010101" pitchFamily="2" charset="-122"/>
              </a:rPr>
              <a:t>五、控制的内容</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400" dirty="0">
                <a:solidFill>
                  <a:srgbClr val="FF0000"/>
                </a:solidFill>
                <a:latin typeface="宋体" panose="02010600030101010101" pitchFamily="2" charset="-122"/>
                <a:ea typeface="宋体" panose="02010600030101010101" pitchFamily="2" charset="-122"/>
              </a:rPr>
              <a:t>（一）管理控制的内容</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400" dirty="0">
                <a:solidFill>
                  <a:schemeClr val="tx1"/>
                </a:solidFill>
                <a:latin typeface="宋体" panose="02010600030101010101" pitchFamily="2" charset="-122"/>
                <a:ea typeface="宋体" panose="02010600030101010101" pitchFamily="2" charset="-122"/>
              </a:rPr>
              <a:t>1</a:t>
            </a:r>
            <a:r>
              <a:rPr lang="zh-CN" altLang="zh-CN" sz="2400" dirty="0">
                <a:solidFill>
                  <a:schemeClr val="tx1"/>
                </a:solidFill>
                <a:latin typeface="宋体" panose="02010600030101010101" pitchFamily="2" charset="-122"/>
                <a:ea typeface="宋体" panose="02010600030101010101" pitchFamily="2" charset="-122"/>
              </a:rPr>
              <a:t>、对组织目标和计划的控制</a:t>
            </a:r>
            <a:endParaRPr lang="zh-CN" altLang="zh-CN" sz="2400" dirty="0">
              <a:solidFill>
                <a:schemeClr val="tx1"/>
              </a:solidFill>
              <a:latin typeface="宋体" panose="02010600030101010101" pitchFamily="2" charset="-122"/>
              <a:ea typeface="宋体" panose="02010600030101010101" pitchFamily="2" charset="-122"/>
            </a:endParaRPr>
          </a:p>
          <a:p>
            <a:pPr>
              <a:lnSpc>
                <a:spcPct val="150000"/>
              </a:lnSpc>
            </a:pPr>
            <a:r>
              <a:rPr lang="zh-CN" altLang="zh-CN" sz="2400" dirty="0">
                <a:solidFill>
                  <a:srgbClr val="FF0000"/>
                </a:solidFill>
                <a:latin typeface="宋体" panose="02010600030101010101" pitchFamily="2" charset="-122"/>
                <a:ea typeface="宋体" panose="02010600030101010101" pitchFamily="2" charset="-122"/>
              </a:rPr>
              <a:t>（</a:t>
            </a:r>
            <a:r>
              <a:rPr lang="en-US" altLang="zh-CN" sz="2400" dirty="0">
                <a:solidFill>
                  <a:srgbClr val="FF0000"/>
                </a:solidFill>
                <a:latin typeface="宋体" panose="02010600030101010101" pitchFamily="2" charset="-122"/>
                <a:ea typeface="宋体" panose="02010600030101010101" pitchFamily="2" charset="-122"/>
              </a:rPr>
              <a:t>1</a:t>
            </a:r>
            <a:r>
              <a:rPr lang="zh-CN" altLang="zh-CN" sz="2400" dirty="0">
                <a:solidFill>
                  <a:srgbClr val="FF0000"/>
                </a:solidFill>
                <a:latin typeface="宋体" panose="02010600030101010101" pitchFamily="2" charset="-122"/>
                <a:ea typeface="宋体" panose="02010600030101010101" pitchFamily="2" charset="-122"/>
              </a:rPr>
              <a:t>）人员控制</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对人员的控制主要是对员工的</a:t>
            </a:r>
            <a:r>
              <a:rPr lang="en-US" altLang="zh-CN" sz="2400" dirty="0">
                <a:latin typeface="宋体" panose="02010600030101010101" pitchFamily="2" charset="-122"/>
                <a:ea typeface="宋体" panose="02010600030101010101" pitchFamily="2" charset="-122"/>
                <a:hlinkClick r:id="rId1"/>
              </a:rPr>
              <a:t>诚信度</a:t>
            </a:r>
            <a:r>
              <a:rPr lang="zh-CN" altLang="zh-CN" sz="2400" dirty="0">
                <a:latin typeface="宋体" panose="02010600030101010101" pitchFamily="2" charset="-122"/>
                <a:ea typeface="宋体" panose="02010600030101010101" pitchFamily="2" charset="-122"/>
              </a:rPr>
              <a:t>、职业道德和才能的评估与监督，对计划执行的督促与检查。控制的方法：甄选、激励、职务设计、约束、监督、培训、传帮带等。</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solidFill>
                  <a:srgbClr val="FF0000"/>
                </a:solidFill>
                <a:latin typeface="宋体" panose="02010600030101010101" pitchFamily="2" charset="-122"/>
                <a:ea typeface="宋体" panose="02010600030101010101" pitchFamily="2" charset="-122"/>
                <a:sym typeface="+mn-ea"/>
              </a:rPr>
              <a:t>（</a:t>
            </a:r>
            <a:r>
              <a:rPr lang="en-US" altLang="zh-CN" sz="2400" dirty="0">
                <a:solidFill>
                  <a:srgbClr val="FF0000"/>
                </a:solidFill>
                <a:latin typeface="宋体" panose="02010600030101010101" pitchFamily="2" charset="-122"/>
                <a:ea typeface="宋体" panose="02010600030101010101" pitchFamily="2" charset="-122"/>
                <a:sym typeface="+mn-ea"/>
              </a:rPr>
              <a:t>2</a:t>
            </a:r>
            <a:r>
              <a:rPr lang="zh-CN" altLang="zh-CN" sz="2400" dirty="0">
                <a:solidFill>
                  <a:srgbClr val="FF0000"/>
                </a:solidFill>
                <a:latin typeface="宋体" panose="02010600030101010101" pitchFamily="2" charset="-122"/>
                <a:ea typeface="宋体" panose="02010600030101010101" pitchFamily="2" charset="-122"/>
                <a:sym typeface="+mn-ea"/>
              </a:rPr>
              <a:t>）资金控制</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sym typeface="+mn-ea"/>
              </a:rPr>
              <a:t>资金控制即财务控制，包括资金投入和资金使用的控制，即是对企业的资金投入及收益过程和结果进行衡量与校正，以确保企业目标以及为达到此目标所制定的</a:t>
            </a:r>
            <a:r>
              <a:rPr lang="en-US" altLang="zh-CN" sz="2400" dirty="0">
                <a:latin typeface="宋体" panose="02010600030101010101" pitchFamily="2" charset="-122"/>
                <a:ea typeface="宋体" panose="02010600030101010101" pitchFamily="2" charset="-122"/>
                <a:sym typeface="+mn-ea"/>
                <a:hlinkClick r:id="rId2"/>
              </a:rPr>
              <a:t>财务计划</a:t>
            </a:r>
            <a:r>
              <a:rPr lang="zh-CN" altLang="zh-CN" sz="2400" dirty="0">
                <a:latin typeface="宋体" panose="02010600030101010101" pitchFamily="2" charset="-122"/>
                <a:ea typeface="宋体" panose="02010600030101010101" pitchFamily="2" charset="-122"/>
                <a:sym typeface="+mn-ea"/>
              </a:rPr>
              <a:t>得以实现。</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sym typeface="+mn-ea"/>
              </a:rPr>
              <a:t>财务控制方法主要有：预算、决算与审计</a:t>
            </a:r>
            <a:endParaRPr lang="zh-CN" altLang="zh-CN" sz="2400" dirty="0">
              <a:latin typeface="宋体" panose="02010600030101010101" pitchFamily="2" charset="-122"/>
              <a:ea typeface="宋体" panose="02010600030101010101" pitchFamily="2" charset="-122"/>
            </a:endParaRPr>
          </a:p>
          <a:p>
            <a:pPr>
              <a:lnSpc>
                <a:spcPct val="150000"/>
              </a:lnSpc>
            </a:pPr>
            <a:endParaRPr lang="zh-CN" altLang="en-US" sz="2400" dirty="0">
              <a:ea typeface="宋体" panose="02010600030101010101" pitchFamily="2" charset="-122"/>
            </a:endParaRPr>
          </a:p>
          <a:p>
            <a:pPr>
              <a:lnSpc>
                <a:spcPct val="150000"/>
              </a:lnSpc>
            </a:pPr>
            <a:endParaRPr lang="zh-CN" altLang="zh-CN" sz="2400" dirty="0">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8806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内容占位符 2"/>
          <p:cNvSpPr>
            <a:spLocks noGrp="1"/>
          </p:cNvSpPr>
          <p:nvPr>
            <p:ph idx="1"/>
          </p:nvPr>
        </p:nvSpPr>
        <p:spPr>
          <a:xfrm>
            <a:off x="307975" y="328295"/>
            <a:ext cx="11521440" cy="6221730"/>
          </a:xfrm>
        </p:spPr>
        <p:txBody>
          <a:bodyPr vert="horz" wrap="square" lIns="91440" tIns="45720" rIns="91440" bIns="45720" anchor="t" anchorCtr="0"/>
          <a:lstStyle/>
          <a:p>
            <a:pPr>
              <a:lnSpc>
                <a:spcPct val="150000"/>
              </a:lnSpc>
            </a:pPr>
            <a:r>
              <a:rPr lang="zh-CN" altLang="zh-CN" sz="2400" dirty="0">
                <a:solidFill>
                  <a:srgbClr val="FF0000"/>
                </a:solidFill>
                <a:latin typeface="宋体" panose="02010600030101010101" pitchFamily="2" charset="-122"/>
                <a:ea typeface="宋体" panose="02010600030101010101" pitchFamily="2" charset="-122"/>
              </a:rPr>
              <a:t>（</a:t>
            </a:r>
            <a:r>
              <a:rPr lang="en-US" altLang="zh-CN" sz="2400" dirty="0">
                <a:solidFill>
                  <a:srgbClr val="FF0000"/>
                </a:solidFill>
                <a:latin typeface="宋体" panose="02010600030101010101" pitchFamily="2" charset="-122"/>
                <a:ea typeface="宋体" panose="02010600030101010101" pitchFamily="2" charset="-122"/>
              </a:rPr>
              <a:t>3</a:t>
            </a:r>
            <a:r>
              <a:rPr lang="zh-CN" altLang="zh-CN" sz="2400" dirty="0">
                <a:solidFill>
                  <a:srgbClr val="FF0000"/>
                </a:solidFill>
                <a:latin typeface="宋体" panose="02010600030101010101" pitchFamily="2" charset="-122"/>
                <a:ea typeface="宋体" panose="02010600030101010101" pitchFamily="2" charset="-122"/>
              </a:rPr>
              <a:t>）设备资产控制</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不是设备和资产越多越好，而应该将设备控制在与生产规模相适应的范围内，提高设备利用率。</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solidFill>
                  <a:srgbClr val="FF0000"/>
                </a:solidFill>
                <a:latin typeface="宋体" panose="02010600030101010101" pitchFamily="2" charset="-122"/>
                <a:ea typeface="宋体" panose="02010600030101010101" pitchFamily="2" charset="-122"/>
              </a:rPr>
              <a:t>（</a:t>
            </a:r>
            <a:r>
              <a:rPr lang="en-US" altLang="zh-CN" sz="2400" dirty="0">
                <a:solidFill>
                  <a:srgbClr val="FF0000"/>
                </a:solidFill>
                <a:latin typeface="宋体" panose="02010600030101010101" pitchFamily="2" charset="-122"/>
                <a:ea typeface="宋体" panose="02010600030101010101" pitchFamily="2" charset="-122"/>
              </a:rPr>
              <a:t>4</a:t>
            </a:r>
            <a:r>
              <a:rPr lang="zh-CN" altLang="zh-CN" sz="2400" dirty="0">
                <a:solidFill>
                  <a:srgbClr val="FF0000"/>
                </a:solidFill>
                <a:latin typeface="宋体" panose="02010600030101010101" pitchFamily="2" charset="-122"/>
                <a:ea typeface="宋体" panose="02010600030101010101" pitchFamily="2" charset="-122"/>
              </a:rPr>
              <a:t>）物资消耗控制</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理论上，物资消耗越少越好，但过少不能保证组织正常运转需要。因此，要进行控制，既保证组织正常运转，又要使物资消耗最低。</a:t>
            </a:r>
            <a:endParaRPr lang="zh-CN" altLang="zh-CN" sz="2400" dirty="0">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90115"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内容占位符 2"/>
          <p:cNvSpPr>
            <a:spLocks noGrp="1"/>
          </p:cNvSpPr>
          <p:nvPr>
            <p:ph idx="1"/>
          </p:nvPr>
        </p:nvSpPr>
        <p:spPr>
          <a:xfrm>
            <a:off x="404495" y="464185"/>
            <a:ext cx="11172825" cy="5785485"/>
          </a:xfrm>
        </p:spPr>
        <p:txBody>
          <a:bodyPr vert="horz" wrap="square" lIns="91440" tIns="45720" rIns="91440" bIns="45720" anchor="t" anchorCtr="0">
            <a:normAutofit lnSpcReduction="10000"/>
          </a:bodyPr>
          <a:lstStyle/>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a:t>
            </a:r>
            <a:r>
              <a:rPr lang="en-US" altLang="zh-CN" sz="2000" dirty="0">
                <a:solidFill>
                  <a:srgbClr val="FF0000"/>
                </a:solidFill>
                <a:latin typeface="宋体" panose="02010600030101010101" pitchFamily="2" charset="-122"/>
                <a:ea typeface="宋体" panose="02010600030101010101" pitchFamily="2" charset="-122"/>
              </a:rPr>
              <a:t>5</a:t>
            </a:r>
            <a:r>
              <a:rPr lang="zh-CN" altLang="zh-CN" sz="2000" dirty="0">
                <a:solidFill>
                  <a:srgbClr val="FF0000"/>
                </a:solidFill>
                <a:latin typeface="宋体" panose="02010600030101010101" pitchFamily="2" charset="-122"/>
                <a:ea typeface="宋体" panose="02010600030101010101" pitchFamily="2" charset="-122"/>
              </a:rPr>
              <a:t>）库存控制</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库存多少直接关系到企业能否持续发展的重要方面。既要保证供应顺畅，又要降低库存保证资金运转，这就需要进行科学的控制。</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a:t>
            </a:r>
            <a:r>
              <a:rPr lang="en-US" altLang="zh-CN" sz="2000" dirty="0">
                <a:solidFill>
                  <a:srgbClr val="FF0000"/>
                </a:solidFill>
                <a:latin typeface="宋体" panose="02010600030101010101" pitchFamily="2" charset="-122"/>
                <a:ea typeface="宋体" panose="02010600030101010101" pitchFamily="2" charset="-122"/>
              </a:rPr>
              <a:t>6</a:t>
            </a:r>
            <a:r>
              <a:rPr lang="zh-CN" altLang="zh-CN" sz="2000" dirty="0">
                <a:solidFill>
                  <a:srgbClr val="FF0000"/>
                </a:solidFill>
                <a:latin typeface="宋体" panose="02010600030101010101" pitchFamily="2" charset="-122"/>
                <a:ea typeface="宋体" panose="02010600030101010101" pitchFamily="2" charset="-122"/>
              </a:rPr>
              <a:t>）信息控制</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信息控制包括商业机密、组织内部管理制度、个人工资待遇、客户信息等方面的控制。</a:t>
            </a:r>
            <a:endParaRPr lang="zh-CN" altLang="zh-CN" sz="2000" dirty="0">
              <a:latin typeface="宋体" panose="02010600030101010101" pitchFamily="2" charset="-122"/>
              <a:ea typeface="宋体" panose="02010600030101010101" pitchFamily="2" charset="-122"/>
            </a:endParaRPr>
          </a:p>
          <a:p>
            <a:pPr>
              <a:lnSpc>
                <a:spcPct val="200000"/>
              </a:lnSpc>
            </a:pPr>
            <a:r>
              <a:rPr lang="en-US" altLang="zh-CN" sz="2000" dirty="0">
                <a:solidFill>
                  <a:srgbClr val="FF0000"/>
                </a:solidFill>
                <a:latin typeface="宋体" panose="02010600030101010101" pitchFamily="2" charset="-122"/>
                <a:ea typeface="宋体" panose="02010600030101010101" pitchFamily="2" charset="-122"/>
                <a:sym typeface="+mn-ea"/>
              </a:rPr>
              <a:t>3</a:t>
            </a:r>
            <a:r>
              <a:rPr lang="zh-CN" altLang="zh-CN" sz="2000" dirty="0">
                <a:solidFill>
                  <a:srgbClr val="FF0000"/>
                </a:solidFill>
                <a:latin typeface="宋体" panose="02010600030101010101" pitchFamily="2" charset="-122"/>
                <a:ea typeface="宋体" panose="02010600030101010101" pitchFamily="2" charset="-122"/>
                <a:sym typeface="+mn-ea"/>
              </a:rPr>
              <a:t>、对组织运行活动的控制</a:t>
            </a:r>
            <a:endParaRPr lang="zh-CN" altLang="zh-CN" sz="2000" dirty="0">
              <a:solidFill>
                <a:srgbClr val="FF0000"/>
              </a:solidFill>
              <a:latin typeface="宋体" panose="02010600030101010101" pitchFamily="2" charset="-122"/>
              <a:ea typeface="宋体" panose="02010600030101010101" pitchFamily="2" charset="-122"/>
            </a:endParaRPr>
          </a:p>
          <a:p>
            <a:pPr>
              <a:lnSpc>
                <a:spcPct val="200000"/>
              </a:lnSpc>
            </a:pPr>
            <a:r>
              <a:rPr lang="zh-CN" altLang="zh-CN" sz="2000" dirty="0">
                <a:latin typeface="宋体" panose="02010600030101010101" pitchFamily="2" charset="-122"/>
                <a:ea typeface="宋体" panose="02010600030101010101" pitchFamily="2" charset="-122"/>
                <a:sym typeface="+mn-ea"/>
              </a:rPr>
              <a:t>（</a:t>
            </a:r>
            <a:r>
              <a:rPr lang="en-US" altLang="zh-CN" sz="2000" dirty="0">
                <a:latin typeface="宋体" panose="02010600030101010101" pitchFamily="2" charset="-122"/>
                <a:ea typeface="宋体" panose="02010600030101010101" pitchFamily="2" charset="-122"/>
                <a:sym typeface="+mn-ea"/>
              </a:rPr>
              <a:t>1</a:t>
            </a:r>
            <a:r>
              <a:rPr lang="zh-CN" altLang="zh-CN" sz="2000" dirty="0">
                <a:latin typeface="宋体" panose="02010600030101010101" pitchFamily="2" charset="-122"/>
                <a:ea typeface="宋体" panose="02010600030101010101" pitchFamily="2" charset="-122"/>
                <a:sym typeface="+mn-ea"/>
              </a:rPr>
              <a:t>）组织绩效控制</a:t>
            </a:r>
            <a:endParaRPr lang="zh-CN" altLang="zh-CN" sz="2000" dirty="0">
              <a:latin typeface="宋体" panose="02010600030101010101" pitchFamily="2" charset="-122"/>
              <a:ea typeface="宋体" panose="02010600030101010101" pitchFamily="2" charset="-122"/>
            </a:endParaRPr>
          </a:p>
          <a:p>
            <a:pPr>
              <a:lnSpc>
                <a:spcPct val="200000"/>
              </a:lnSpc>
            </a:pPr>
            <a:r>
              <a:rPr lang="zh-CN" altLang="zh-CN" sz="2000" dirty="0">
                <a:latin typeface="宋体" panose="02010600030101010101" pitchFamily="2" charset="-122"/>
                <a:ea typeface="宋体" panose="02010600030101010101" pitchFamily="2" charset="-122"/>
                <a:sym typeface="+mn-ea"/>
              </a:rPr>
              <a:t>（</a:t>
            </a:r>
            <a:r>
              <a:rPr lang="en-US" altLang="zh-CN" sz="2000" dirty="0">
                <a:latin typeface="宋体" panose="02010600030101010101" pitchFamily="2" charset="-122"/>
                <a:ea typeface="宋体" panose="02010600030101010101" pitchFamily="2" charset="-122"/>
                <a:sym typeface="+mn-ea"/>
              </a:rPr>
              <a:t>2</a:t>
            </a:r>
            <a:r>
              <a:rPr lang="zh-CN" altLang="zh-CN" sz="2000" dirty="0">
                <a:latin typeface="宋体" panose="02010600030101010101" pitchFamily="2" charset="-122"/>
                <a:ea typeface="宋体" panose="02010600030101010101" pitchFamily="2" charset="-122"/>
                <a:sym typeface="+mn-ea"/>
              </a:rPr>
              <a:t>）生产作业控制</a:t>
            </a:r>
            <a:endParaRPr lang="zh-CN" altLang="zh-CN" sz="2000" dirty="0">
              <a:latin typeface="宋体" panose="02010600030101010101" pitchFamily="2" charset="-122"/>
              <a:ea typeface="宋体" panose="02010600030101010101" pitchFamily="2" charset="-122"/>
            </a:endParaRPr>
          </a:p>
          <a:p>
            <a:pPr>
              <a:lnSpc>
                <a:spcPct val="200000"/>
              </a:lnSpc>
            </a:pPr>
            <a:r>
              <a:rPr lang="zh-CN" altLang="zh-CN" sz="2000" dirty="0">
                <a:latin typeface="宋体" panose="02010600030101010101" pitchFamily="2" charset="-122"/>
                <a:ea typeface="宋体" panose="02010600030101010101" pitchFamily="2" charset="-122"/>
                <a:sym typeface="+mn-ea"/>
              </a:rPr>
              <a:t>（</a:t>
            </a:r>
            <a:r>
              <a:rPr lang="en-US" altLang="zh-CN" sz="2000" dirty="0">
                <a:latin typeface="宋体" panose="02010600030101010101" pitchFamily="2" charset="-122"/>
                <a:ea typeface="宋体" panose="02010600030101010101" pitchFamily="2" charset="-122"/>
                <a:sym typeface="+mn-ea"/>
              </a:rPr>
              <a:t>3</a:t>
            </a:r>
            <a:r>
              <a:rPr lang="zh-CN" altLang="zh-CN" sz="2000" dirty="0">
                <a:latin typeface="宋体" panose="02010600030101010101" pitchFamily="2" charset="-122"/>
                <a:ea typeface="宋体" panose="02010600030101010101" pitchFamily="2" charset="-122"/>
                <a:sym typeface="+mn-ea"/>
              </a:rPr>
              <a:t>）公关行为控制</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91139"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内容占位符 2"/>
          <p:cNvSpPr>
            <a:spLocks noGrp="1"/>
          </p:cNvSpPr>
          <p:nvPr>
            <p:ph idx="1"/>
          </p:nvPr>
        </p:nvSpPr>
        <p:spPr>
          <a:xfrm>
            <a:off x="643255" y="443865"/>
            <a:ext cx="9796145" cy="6134735"/>
          </a:xfrm>
        </p:spPr>
        <p:txBody>
          <a:bodyPr vert="horz" wrap="square" lIns="91440" tIns="45720" rIns="91440" bIns="45720" anchor="t" anchorCtr="0"/>
          <a:lstStyle/>
          <a:p>
            <a:pPr>
              <a:lnSpc>
                <a:spcPct val="150000"/>
              </a:lnSpc>
            </a:pPr>
            <a:r>
              <a:rPr lang="zh-CN" altLang="zh-CN" sz="2400" dirty="0">
                <a:solidFill>
                  <a:srgbClr val="FF0000"/>
                </a:solidFill>
                <a:latin typeface="宋体" panose="02010600030101010101" pitchFamily="2" charset="-122"/>
                <a:ea typeface="宋体" panose="02010600030101010101" pitchFamily="2" charset="-122"/>
              </a:rPr>
              <a:t>二、监督的作用</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、通过监督，可以使组织的使命、目标和决策落到实处，使组织顺利发展。</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、对组织管理者是否依法依章行使职权进行监督，有利于组织依法管理，健康发展。</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3</a:t>
            </a:r>
            <a:r>
              <a:rPr lang="zh-CN" altLang="zh-CN" sz="2400" dirty="0">
                <a:latin typeface="宋体" panose="02010600030101010101" pitchFamily="2" charset="-122"/>
                <a:ea typeface="宋体" panose="02010600030101010101" pitchFamily="2" charset="-122"/>
              </a:rPr>
              <a:t>、对组织的计划实施情况实行督查，以便使组织计划得以顺利实施，从而有效实现组织目标。</a:t>
            </a:r>
            <a:endParaRPr lang="zh-CN" altLang="zh-CN" sz="2400" dirty="0">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7270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内容占位符 2"/>
          <p:cNvSpPr>
            <a:spLocks noGrp="1"/>
          </p:cNvSpPr>
          <p:nvPr>
            <p:ph idx="1"/>
          </p:nvPr>
        </p:nvSpPr>
        <p:spPr>
          <a:xfrm>
            <a:off x="230505" y="307975"/>
            <a:ext cx="11346815" cy="5941695"/>
          </a:xfrm>
        </p:spPr>
        <p:txBody>
          <a:bodyPr vert="horz" wrap="square" lIns="91440" tIns="45720" rIns="91440" bIns="45720" anchor="t" anchorCtr="0"/>
          <a:lstStyle/>
          <a:p>
            <a:pPr>
              <a:lnSpc>
                <a:spcPct val="150000"/>
              </a:lnSpc>
            </a:pPr>
            <a:r>
              <a:rPr lang="zh-CN" altLang="zh-CN" sz="2400" dirty="0">
                <a:solidFill>
                  <a:srgbClr val="FF0000"/>
                </a:solidFill>
                <a:latin typeface="宋体" panose="02010600030101010101" pitchFamily="2" charset="-122"/>
                <a:ea typeface="宋体" panose="02010600030101010101" pitchFamily="2" charset="-122"/>
              </a:rPr>
              <a:t>（二）企业内部控制的内容</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企业内部控制主要包括下列五方面要素。</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、内部环境</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、风险评估</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3</a:t>
            </a:r>
            <a:r>
              <a:rPr lang="zh-CN" altLang="zh-CN" sz="2400" dirty="0">
                <a:latin typeface="宋体" panose="02010600030101010101" pitchFamily="2" charset="-122"/>
                <a:ea typeface="宋体" panose="02010600030101010101" pitchFamily="2" charset="-122"/>
              </a:rPr>
              <a:t>、控制活动</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4</a:t>
            </a:r>
            <a:r>
              <a:rPr lang="zh-CN" altLang="zh-CN" sz="2400" dirty="0">
                <a:latin typeface="宋体" panose="02010600030101010101" pitchFamily="2" charset="-122"/>
                <a:ea typeface="宋体" panose="02010600030101010101" pitchFamily="2" charset="-122"/>
              </a:rPr>
              <a:t>、信息控制</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5</a:t>
            </a:r>
            <a:r>
              <a:rPr lang="zh-CN" altLang="zh-CN" sz="2400" dirty="0">
                <a:latin typeface="宋体" panose="02010600030101010101" pitchFamily="2" charset="-122"/>
                <a:ea typeface="宋体" panose="02010600030101010101" pitchFamily="2" charset="-122"/>
              </a:rPr>
              <a:t>、内部监督</a:t>
            </a:r>
            <a:endParaRPr lang="zh-CN" altLang="zh-CN" sz="2400" dirty="0">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9318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内容占位符 2"/>
          <p:cNvSpPr>
            <a:spLocks noGrp="1"/>
          </p:cNvSpPr>
          <p:nvPr>
            <p:ph idx="1"/>
          </p:nvPr>
        </p:nvSpPr>
        <p:spPr>
          <a:xfrm>
            <a:off x="298450" y="443865"/>
            <a:ext cx="11278870" cy="5805805"/>
          </a:xfrm>
        </p:spPr>
        <p:txBody>
          <a:bodyPr vert="horz" wrap="square" lIns="91440" tIns="45720" rIns="91440" bIns="45720" anchor="t" anchorCtr="0"/>
          <a:lstStyle/>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六、控制的类型</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（一）根据控制点所处的位置分为：事前控制、事中控制、事后控制</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（二）按控制性质分为：预防性控制、检查性控制、纠正性控制</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（三）按控制方式分为：集中控制和分散控制</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（四）按控制手段分为：间接控制和直接控制</a:t>
            </a:r>
            <a:br>
              <a:rPr lang="en-US" altLang="zh-CN" sz="2000" dirty="0">
                <a:latin typeface="宋体" panose="02010600030101010101" pitchFamily="2" charset="-122"/>
                <a:ea typeface="宋体" panose="02010600030101010101" pitchFamily="2" charset="-122"/>
              </a:rPr>
            </a:br>
            <a:r>
              <a:rPr lang="zh-CN" altLang="zh-CN" sz="2000" dirty="0">
                <a:latin typeface="宋体" panose="02010600030101010101" pitchFamily="2" charset="-122"/>
                <a:ea typeface="宋体" panose="02010600030101010101" pitchFamily="2" charset="-122"/>
              </a:rPr>
              <a:t>（五）按控制的主动性分为：主动控制和被动控制</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（六）根据控制信息的性质分为：</a:t>
            </a:r>
            <a:r>
              <a:rPr lang="en-US" altLang="zh-CN" sz="2000" dirty="0">
                <a:latin typeface="宋体" panose="02010600030101010101" pitchFamily="2" charset="-122"/>
                <a:ea typeface="宋体" panose="02010600030101010101" pitchFamily="2" charset="-122"/>
                <a:hlinkClick r:id="rId1"/>
              </a:rPr>
              <a:t>反馈控制</a:t>
            </a:r>
            <a:r>
              <a:rPr lang="zh-CN" altLang="zh-CN" sz="2000" dirty="0">
                <a:latin typeface="宋体" panose="02010600030101010101" pitchFamily="2" charset="-122"/>
                <a:ea typeface="宋体" panose="02010600030101010101" pitchFamily="2" charset="-122"/>
              </a:rPr>
              <a:t>与</a:t>
            </a:r>
            <a:r>
              <a:rPr lang="en-US" altLang="zh-CN" sz="2000" dirty="0">
                <a:latin typeface="宋体" panose="02010600030101010101" pitchFamily="2" charset="-122"/>
                <a:ea typeface="宋体" panose="02010600030101010101" pitchFamily="2" charset="-122"/>
                <a:hlinkClick r:id="rId2"/>
              </a:rPr>
              <a:t>前馈控制</a:t>
            </a:r>
            <a:endParaRPr lang="zh-CN" altLang="en-US" sz="2000" dirty="0">
              <a:latin typeface="宋体" panose="02010600030101010101" pitchFamily="2" charset="-122"/>
              <a:ea typeface="宋体" panose="02010600030101010101" pitchFamily="2" charset="-122"/>
            </a:endParaRPr>
          </a:p>
        </p:txBody>
      </p:sp>
      <p:sp>
        <p:nvSpPr>
          <p:cNvPr id="94211"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内容占位符 2"/>
          <p:cNvSpPr>
            <a:spLocks noGrp="1"/>
          </p:cNvSpPr>
          <p:nvPr>
            <p:ph idx="1"/>
          </p:nvPr>
        </p:nvSpPr>
        <p:spPr>
          <a:xfrm>
            <a:off x="366395" y="463550"/>
            <a:ext cx="11210925" cy="5786120"/>
          </a:xfrm>
        </p:spPr>
        <p:txBody>
          <a:bodyPr vert="horz" wrap="square" lIns="91440" tIns="45720" rIns="91440" bIns="45720" anchor="t" anchorCtr="0"/>
          <a:lstStyle/>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七、控制过程</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（一）控制的一般过程</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确定标准：常用控制标准</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定量与定性</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制定控制标准的步骤</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确立控制对象，选择控制关键点，制定控制标准</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统计性和经验判断的方法</a:t>
            </a:r>
            <a:r>
              <a:rPr lang="en-US" altLang="zh-CN" sz="2000" dirty="0">
                <a:latin typeface="宋体" panose="02010600030101010101" pitchFamily="2" charset="-122"/>
                <a:ea typeface="宋体" panose="02010600030101010101" pitchFamily="2" charset="-122"/>
              </a:rPr>
              <a:t>)</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衡量成效</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纠正偏差：第一，分析偏差产生的主要原因，确定纠偏的对象；第二，采取有效措施进行控制。</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95235"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pic>
        <p:nvPicPr>
          <p:cNvPr id="96259" name="图片 54" descr="IMG_256"/>
          <p:cNvPicPr>
            <a:picLocks noChangeAspect="1"/>
          </p:cNvPicPr>
          <p:nvPr/>
        </p:nvPicPr>
        <p:blipFill>
          <a:blip r:embed="rId1"/>
          <a:stretch>
            <a:fillRect/>
          </a:stretch>
        </p:blipFill>
        <p:spPr>
          <a:xfrm>
            <a:off x="1331595" y="1214755"/>
            <a:ext cx="9528810" cy="4614545"/>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内容占位符 2"/>
          <p:cNvSpPr>
            <a:spLocks noGrp="1"/>
          </p:cNvSpPr>
          <p:nvPr>
            <p:ph idx="1"/>
          </p:nvPr>
        </p:nvSpPr>
        <p:spPr>
          <a:xfrm>
            <a:off x="544195" y="247015"/>
            <a:ext cx="9460230" cy="6055360"/>
          </a:xfrm>
        </p:spPr>
        <p:txBody>
          <a:bodyPr vert="horz" wrap="square" lIns="91440" tIns="45720" rIns="91440" bIns="45720" anchor="t" anchorCtr="0"/>
          <a:lstStyle/>
          <a:p>
            <a:r>
              <a:rPr lang="zh-CN" altLang="zh-CN" sz="2000" dirty="0">
                <a:solidFill>
                  <a:srgbClr val="FF0000"/>
                </a:solidFill>
                <a:latin typeface="宋体" panose="02010600030101010101" pitchFamily="2" charset="-122"/>
                <a:ea typeface="宋体" panose="02010600030101010101" pitchFamily="2" charset="-122"/>
              </a:rPr>
              <a:t>（二）企业风险控制</a:t>
            </a:r>
            <a:endParaRPr lang="zh-CN" altLang="zh-CN" sz="2000" dirty="0">
              <a:solidFill>
                <a:srgbClr val="FF0000"/>
              </a:solidFill>
              <a:latin typeface="宋体" panose="02010600030101010101" pitchFamily="2" charset="-122"/>
              <a:ea typeface="宋体" panose="02010600030101010101" pitchFamily="2" charset="-122"/>
            </a:endParaRPr>
          </a:p>
          <a:p>
            <a:endParaRPr lang="zh-CN" altLang="en-US" sz="2000" dirty="0">
              <a:latin typeface="宋体" panose="02010600030101010101" pitchFamily="2" charset="-122"/>
              <a:ea typeface="宋体" panose="02010600030101010101" pitchFamily="2" charset="-122"/>
            </a:endParaRPr>
          </a:p>
        </p:txBody>
      </p:sp>
      <p:sp>
        <p:nvSpPr>
          <p:cNvPr id="97283"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pic>
        <p:nvPicPr>
          <p:cNvPr id="97284" name="图片 52" descr="IMG_256"/>
          <p:cNvPicPr>
            <a:picLocks noChangeAspect="1"/>
          </p:cNvPicPr>
          <p:nvPr/>
        </p:nvPicPr>
        <p:blipFill>
          <a:blip r:embed="rId1"/>
          <a:stretch>
            <a:fillRect/>
          </a:stretch>
        </p:blipFill>
        <p:spPr>
          <a:xfrm>
            <a:off x="3251200" y="482600"/>
            <a:ext cx="6939280" cy="5958205"/>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内容占位符 2"/>
          <p:cNvSpPr>
            <a:spLocks noGrp="1"/>
          </p:cNvSpPr>
          <p:nvPr>
            <p:ph idx="1"/>
          </p:nvPr>
        </p:nvSpPr>
        <p:spPr>
          <a:xfrm>
            <a:off x="395605" y="502920"/>
            <a:ext cx="11181715" cy="5746750"/>
          </a:xfrm>
        </p:spPr>
        <p:txBody>
          <a:bodyPr vert="horz" wrap="square" lIns="91440" tIns="45720" rIns="91440" bIns="45720" anchor="t" anchorCtr="0"/>
          <a:lstStyle/>
          <a:p>
            <a:pPr>
              <a:lnSpc>
                <a:spcPct val="150000"/>
              </a:lnSpc>
            </a:pPr>
            <a:r>
              <a:rPr lang="zh-CN" altLang="zh-CN" sz="2400" dirty="0">
                <a:solidFill>
                  <a:srgbClr val="FF0000"/>
                </a:solidFill>
                <a:latin typeface="宋体" panose="02010600030101010101" pitchFamily="2" charset="-122"/>
                <a:ea typeface="宋体" panose="02010600030101010101" pitchFamily="2" charset="-122"/>
              </a:rPr>
              <a:t>八、控制</a:t>
            </a:r>
            <a:r>
              <a:rPr lang="zh-CN" altLang="en-US" sz="2400" dirty="0">
                <a:solidFill>
                  <a:srgbClr val="FF0000"/>
                </a:solidFill>
                <a:latin typeface="宋体" panose="02010600030101010101" pitchFamily="2" charset="-122"/>
                <a:ea typeface="宋体" panose="02010600030101010101" pitchFamily="2" charset="-122"/>
              </a:rPr>
              <a:t>注意事项</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400" dirty="0">
                <a:solidFill>
                  <a:srgbClr val="00B0F0"/>
                </a:solidFill>
                <a:latin typeface="宋体" panose="02010600030101010101" pitchFamily="2" charset="-122"/>
                <a:ea typeface="宋体" panose="02010600030101010101" pitchFamily="2" charset="-122"/>
              </a:rPr>
              <a:t>1</a:t>
            </a:r>
            <a:r>
              <a:rPr lang="zh-CN" altLang="zh-CN" sz="2400" dirty="0">
                <a:solidFill>
                  <a:srgbClr val="00B0F0"/>
                </a:solidFill>
                <a:latin typeface="宋体" panose="02010600030101010101" pitchFamily="2" charset="-122"/>
                <a:ea typeface="宋体" panose="02010600030101010101" pitchFamily="2" charset="-122"/>
              </a:rPr>
              <a:t>、实时监督与控制：</a:t>
            </a:r>
            <a:r>
              <a:rPr lang="zh-CN" altLang="zh-CN" sz="2400" dirty="0">
                <a:latin typeface="宋体" panose="02010600030101010101" pitchFamily="2" charset="-122"/>
                <a:ea typeface="宋体" panose="02010600030101010101" pitchFamily="2" charset="-122"/>
              </a:rPr>
              <a:t>可以避免发生更大的偏差。建立预警机制和危机处理机制。</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solidFill>
                  <a:srgbClr val="00B0F0"/>
                </a:solidFill>
                <a:latin typeface="宋体" panose="02010600030101010101" pitchFamily="2" charset="-122"/>
                <a:ea typeface="宋体" panose="02010600030101010101" pitchFamily="2" charset="-122"/>
              </a:rPr>
              <a:t>2</a:t>
            </a:r>
            <a:r>
              <a:rPr lang="zh-CN" altLang="zh-CN" sz="2400" dirty="0">
                <a:solidFill>
                  <a:srgbClr val="00B0F0"/>
                </a:solidFill>
                <a:latin typeface="宋体" panose="02010600030101010101" pitchFamily="2" charset="-122"/>
                <a:ea typeface="宋体" panose="02010600030101010101" pitchFamily="2" charset="-122"/>
              </a:rPr>
              <a:t>、适度控制：</a:t>
            </a:r>
            <a:r>
              <a:rPr lang="zh-CN" altLang="zh-CN" sz="2400" dirty="0">
                <a:latin typeface="宋体" panose="02010600030101010101" pitchFamily="2" charset="-122"/>
                <a:ea typeface="宋体" panose="02010600030101010101" pitchFamily="2" charset="-122"/>
              </a:rPr>
              <a:t>全面控制与重点控制相结合，防止过度控制或控制不足。</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solidFill>
                  <a:srgbClr val="00B0F0"/>
                </a:solidFill>
                <a:latin typeface="宋体" panose="02010600030101010101" pitchFamily="2" charset="-122"/>
                <a:ea typeface="宋体" panose="02010600030101010101" pitchFamily="2" charset="-122"/>
              </a:rPr>
              <a:t>3</a:t>
            </a:r>
            <a:r>
              <a:rPr lang="zh-CN" altLang="zh-CN" sz="2400" dirty="0">
                <a:solidFill>
                  <a:srgbClr val="00B0F0"/>
                </a:solidFill>
                <a:latin typeface="宋体" panose="02010600030101010101" pitchFamily="2" charset="-122"/>
                <a:ea typeface="宋体" panose="02010600030101010101" pitchFamily="2" charset="-122"/>
              </a:rPr>
              <a:t>、客观准确控制：</a:t>
            </a:r>
            <a:r>
              <a:rPr lang="zh-CN" altLang="zh-CN" sz="2400" dirty="0">
                <a:latin typeface="宋体" panose="02010600030101010101" pitchFamily="2" charset="-122"/>
                <a:ea typeface="宋体" panose="02010600030101010101" pitchFamily="2" charset="-122"/>
              </a:rPr>
              <a:t>不能凭想象，不能盲目。</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solidFill>
                  <a:srgbClr val="00B0F0"/>
                </a:solidFill>
                <a:latin typeface="宋体" panose="02010600030101010101" pitchFamily="2" charset="-122"/>
                <a:ea typeface="宋体" panose="02010600030101010101" pitchFamily="2" charset="-122"/>
              </a:rPr>
              <a:t>4</a:t>
            </a:r>
            <a:r>
              <a:rPr lang="zh-CN" altLang="zh-CN" sz="2400" dirty="0">
                <a:solidFill>
                  <a:srgbClr val="00B0F0"/>
                </a:solidFill>
                <a:latin typeface="宋体" panose="02010600030101010101" pitchFamily="2" charset="-122"/>
                <a:ea typeface="宋体" panose="02010600030101010101" pitchFamily="2" charset="-122"/>
              </a:rPr>
              <a:t>、弹性控制：</a:t>
            </a:r>
            <a:r>
              <a:rPr lang="zh-CN" altLang="zh-CN" sz="2400" dirty="0">
                <a:latin typeface="宋体" panose="02010600030101010101" pitchFamily="2" charset="-122"/>
                <a:ea typeface="宋体" panose="02010600030101010101" pitchFamily="2" charset="-122"/>
              </a:rPr>
              <a:t>要有灵活性、应变性，不能刻板。</a:t>
            </a:r>
            <a:endParaRPr lang="zh-CN" altLang="zh-CN" sz="2400" dirty="0">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9830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内容占位符 2"/>
          <p:cNvSpPr>
            <a:spLocks noGrp="1"/>
          </p:cNvSpPr>
          <p:nvPr>
            <p:ph idx="1"/>
          </p:nvPr>
        </p:nvSpPr>
        <p:spPr>
          <a:xfrm>
            <a:off x="382905" y="175895"/>
            <a:ext cx="11068685" cy="6262370"/>
          </a:xfrm>
        </p:spPr>
        <p:txBody>
          <a:bodyPr vert="horz" wrap="square" lIns="91440" tIns="45720" rIns="91440" bIns="45720" anchor="t" anchorCtr="0">
            <a:noAutofit/>
          </a:bodyPr>
          <a:lstStyle/>
          <a:p>
            <a:pPr indent="304800" algn="just">
              <a:lnSpc>
                <a:spcPct val="150000"/>
              </a:lnSpc>
            </a:pPr>
            <a:r>
              <a:rPr lang="zh-CN" altLang="zh-CN" sz="1600" dirty="0">
                <a:latin typeface="Times New Roman" panose="02020603050405020304" pitchFamily="18" charset="0"/>
                <a:ea typeface="宋体" panose="02010600030101010101" pitchFamily="2" charset="-122"/>
              </a:rPr>
              <a:t>下节课问题：</a:t>
            </a:r>
            <a:endParaRPr lang="zh-CN" altLang="zh-CN" sz="1600" dirty="0">
              <a:latin typeface="Times New Roman" panose="02020603050405020304" pitchFamily="18" charset="0"/>
              <a:ea typeface="宋体" panose="02010600030101010101" pitchFamily="2" charset="-122"/>
            </a:endParaRPr>
          </a:p>
          <a:p>
            <a:pPr indent="304800" algn="just">
              <a:lnSpc>
                <a:spcPct val="150000"/>
              </a:lnSpc>
            </a:pPr>
            <a:r>
              <a:rPr lang="en-US" altLang="zh-CN" sz="1600" dirty="0">
                <a:latin typeface="宋体" panose="02010600030101010101" pitchFamily="2" charset="-122"/>
                <a:ea typeface="宋体" panose="02010600030101010101" pitchFamily="2" charset="-122"/>
              </a:rPr>
              <a:t>1</a:t>
            </a:r>
            <a:r>
              <a:rPr lang="zh-CN" altLang="zh-CN" sz="1600" dirty="0">
                <a:latin typeface="Times New Roman" panose="02020603050405020304" pitchFamily="18" charset="0"/>
                <a:ea typeface="宋体" panose="02010600030101010101" pitchFamily="2" charset="-122"/>
              </a:rPr>
              <a:t>、什么是人力资源？其特征是什么？</a:t>
            </a:r>
            <a:endParaRPr lang="zh-CN" altLang="zh-CN" sz="1600" dirty="0">
              <a:latin typeface="Times New Roman" panose="02020603050405020304" pitchFamily="18" charset="0"/>
              <a:ea typeface="宋体" panose="02010600030101010101" pitchFamily="2" charset="-122"/>
            </a:endParaRPr>
          </a:p>
          <a:p>
            <a:pPr indent="304800" algn="just">
              <a:lnSpc>
                <a:spcPct val="150000"/>
              </a:lnSpc>
            </a:pPr>
            <a:r>
              <a:rPr lang="en-US" altLang="zh-CN" sz="1600" dirty="0">
                <a:latin typeface="宋体" panose="02010600030101010101" pitchFamily="2" charset="-122"/>
                <a:ea typeface="宋体" panose="02010600030101010101" pitchFamily="2" charset="-122"/>
              </a:rPr>
              <a:t>2</a:t>
            </a:r>
            <a:r>
              <a:rPr lang="zh-CN" altLang="zh-CN" sz="1600" dirty="0">
                <a:latin typeface="Times New Roman" panose="02020603050405020304" pitchFamily="18" charset="0"/>
                <a:ea typeface="宋体" panose="02010600030101010101" pitchFamily="2" charset="-122"/>
              </a:rPr>
              <a:t>、什么是人力资源管理？</a:t>
            </a:r>
            <a:endParaRPr lang="zh-CN" altLang="zh-CN" sz="1600" dirty="0">
              <a:latin typeface="Times New Roman" panose="02020603050405020304" pitchFamily="18" charset="0"/>
              <a:ea typeface="宋体" panose="02010600030101010101" pitchFamily="2" charset="-122"/>
            </a:endParaRPr>
          </a:p>
          <a:p>
            <a:pPr indent="304800" algn="just">
              <a:lnSpc>
                <a:spcPct val="150000"/>
              </a:lnSpc>
            </a:pPr>
            <a:r>
              <a:rPr lang="en-US" altLang="zh-CN" sz="1600" dirty="0">
                <a:solidFill>
                  <a:srgbClr val="000000"/>
                </a:solidFill>
                <a:latin typeface="宋体" panose="02010600030101010101" pitchFamily="2" charset="-122"/>
                <a:ea typeface="宋体" panose="02010600030101010101" pitchFamily="2" charset="-122"/>
              </a:rPr>
              <a:t>3</a:t>
            </a:r>
            <a:r>
              <a:rPr lang="zh-CN" altLang="zh-CN" sz="1600" dirty="0">
                <a:solidFill>
                  <a:srgbClr val="000000"/>
                </a:solidFill>
                <a:latin typeface="Times New Roman" panose="02020603050405020304" pitchFamily="18" charset="0"/>
                <a:ea typeface="宋体" panose="02010600030101010101" pitchFamily="2" charset="-122"/>
              </a:rPr>
              <a:t>、人力资源管理的具体内容是什么？</a:t>
            </a:r>
            <a:endParaRPr lang="zh-CN" altLang="zh-CN" sz="1600" dirty="0">
              <a:latin typeface="Times New Roman" panose="02020603050405020304" pitchFamily="18" charset="0"/>
              <a:ea typeface="宋体" panose="02010600030101010101" pitchFamily="2" charset="-122"/>
            </a:endParaRPr>
          </a:p>
          <a:p>
            <a:pPr indent="304800" algn="just">
              <a:lnSpc>
                <a:spcPct val="150000"/>
              </a:lnSpc>
            </a:pPr>
            <a:r>
              <a:rPr lang="en-US" altLang="zh-CN" sz="1600" dirty="0">
                <a:latin typeface="宋体" panose="02010600030101010101" pitchFamily="2" charset="-122"/>
                <a:ea typeface="宋体" panose="02010600030101010101" pitchFamily="2" charset="-122"/>
              </a:rPr>
              <a:t>4</a:t>
            </a:r>
            <a:r>
              <a:rPr lang="zh-CN" altLang="zh-CN" sz="1600" dirty="0">
                <a:latin typeface="Times New Roman" panose="02020603050405020304" pitchFamily="18" charset="0"/>
                <a:ea typeface="宋体" panose="02010600030101010101" pitchFamily="2" charset="-122"/>
              </a:rPr>
              <a:t>、什么是人员配备？</a:t>
            </a:r>
            <a:endParaRPr lang="zh-CN" altLang="zh-CN" sz="1600" dirty="0">
              <a:latin typeface="Times New Roman" panose="02020603050405020304" pitchFamily="18" charset="0"/>
              <a:ea typeface="宋体" panose="02010600030101010101" pitchFamily="2" charset="-122"/>
            </a:endParaRPr>
          </a:p>
          <a:p>
            <a:pPr indent="304800" algn="just">
              <a:lnSpc>
                <a:spcPct val="150000"/>
              </a:lnSpc>
            </a:pPr>
            <a:r>
              <a:rPr lang="en-US" altLang="zh-CN" sz="1600" dirty="0">
                <a:latin typeface="宋体" panose="02010600030101010101" pitchFamily="2" charset="-122"/>
                <a:ea typeface="宋体" panose="02010600030101010101" pitchFamily="2" charset="-122"/>
              </a:rPr>
              <a:t>5</a:t>
            </a:r>
            <a:r>
              <a:rPr lang="zh-CN" altLang="zh-CN" sz="1600" dirty="0">
                <a:latin typeface="Times New Roman" panose="02020603050405020304" pitchFamily="18" charset="0"/>
                <a:ea typeface="宋体" panose="02010600030101010101" pitchFamily="2" charset="-122"/>
              </a:rPr>
              <a:t>、人员配备原则是什么？</a:t>
            </a:r>
            <a:endParaRPr lang="zh-CN" altLang="zh-CN" sz="1600" dirty="0">
              <a:latin typeface="Times New Roman" panose="02020603050405020304" pitchFamily="18" charset="0"/>
              <a:ea typeface="宋体" panose="02010600030101010101" pitchFamily="2" charset="-122"/>
            </a:endParaRPr>
          </a:p>
          <a:p>
            <a:pPr indent="304800" algn="just">
              <a:lnSpc>
                <a:spcPct val="150000"/>
              </a:lnSpc>
            </a:pPr>
            <a:r>
              <a:rPr lang="en-US" altLang="zh-CN" sz="1600" dirty="0">
                <a:latin typeface="宋体" panose="02010600030101010101" pitchFamily="2" charset="-122"/>
                <a:ea typeface="宋体" panose="02010600030101010101" pitchFamily="2" charset="-122"/>
              </a:rPr>
              <a:t>6</a:t>
            </a:r>
            <a:r>
              <a:rPr lang="zh-CN" altLang="zh-CN" sz="1600" dirty="0">
                <a:latin typeface="Times New Roman" panose="02020603050405020304" pitchFamily="18" charset="0"/>
                <a:ea typeface="宋体" panose="02010600030101010101" pitchFamily="2" charset="-122"/>
              </a:rPr>
              <a:t>、什么是人员规划？</a:t>
            </a:r>
            <a:endParaRPr lang="zh-CN" altLang="zh-CN" sz="1600" dirty="0">
              <a:latin typeface="Times New Roman" panose="02020603050405020304" pitchFamily="18" charset="0"/>
              <a:ea typeface="宋体" panose="02010600030101010101" pitchFamily="2" charset="-122"/>
            </a:endParaRPr>
          </a:p>
          <a:p>
            <a:pPr indent="304800" algn="just">
              <a:lnSpc>
                <a:spcPct val="150000"/>
              </a:lnSpc>
            </a:pPr>
            <a:r>
              <a:rPr lang="en-US" altLang="zh-CN" sz="1600" dirty="0">
                <a:solidFill>
                  <a:srgbClr val="000000"/>
                </a:solidFill>
                <a:latin typeface="宋体" panose="02010600030101010101" pitchFamily="2" charset="-122"/>
                <a:ea typeface="宋体" panose="02010600030101010101" pitchFamily="2" charset="-122"/>
              </a:rPr>
              <a:t>7</a:t>
            </a:r>
            <a:r>
              <a:rPr lang="zh-CN" altLang="zh-CN" sz="1600" dirty="0">
                <a:solidFill>
                  <a:srgbClr val="000000"/>
                </a:solidFill>
                <a:latin typeface="Times New Roman" panose="02020603050405020304" pitchFamily="18" charset="0"/>
                <a:ea typeface="宋体" panose="02010600030101010101" pitchFamily="2" charset="-122"/>
              </a:rPr>
              <a:t>、人员规划的内容有哪些？</a:t>
            </a:r>
            <a:endParaRPr lang="zh-CN" altLang="zh-CN" sz="1600" dirty="0">
              <a:latin typeface="Times New Roman" panose="02020603050405020304" pitchFamily="18" charset="0"/>
              <a:ea typeface="宋体" panose="02010600030101010101" pitchFamily="2" charset="-122"/>
            </a:endParaRPr>
          </a:p>
          <a:p>
            <a:pPr indent="304800" algn="just">
              <a:lnSpc>
                <a:spcPct val="150000"/>
              </a:lnSpc>
            </a:pPr>
            <a:r>
              <a:rPr lang="en-US" altLang="zh-CN" sz="1600" dirty="0">
                <a:solidFill>
                  <a:srgbClr val="000000"/>
                </a:solidFill>
                <a:latin typeface="宋体" panose="02010600030101010101" pitchFamily="2" charset="-122"/>
                <a:ea typeface="宋体" panose="02010600030101010101" pitchFamily="2" charset="-122"/>
              </a:rPr>
              <a:t>8</a:t>
            </a:r>
            <a:r>
              <a:rPr lang="zh-CN" altLang="zh-CN" sz="1600" dirty="0">
                <a:solidFill>
                  <a:srgbClr val="000000"/>
                </a:solidFill>
                <a:latin typeface="Times New Roman" panose="02020603050405020304" pitchFamily="18" charset="0"/>
                <a:ea typeface="宋体" panose="02010600030101010101" pitchFamily="2" charset="-122"/>
              </a:rPr>
              <a:t>、人员规划过程怎样？</a:t>
            </a:r>
            <a:endParaRPr lang="zh-CN" altLang="zh-CN" sz="1600" dirty="0">
              <a:latin typeface="Times New Roman" panose="02020603050405020304" pitchFamily="18" charset="0"/>
              <a:ea typeface="宋体" panose="02010600030101010101" pitchFamily="2" charset="-122"/>
            </a:endParaRPr>
          </a:p>
          <a:p>
            <a:pPr indent="304800" algn="just">
              <a:lnSpc>
                <a:spcPct val="150000"/>
              </a:lnSpc>
            </a:pPr>
            <a:r>
              <a:rPr lang="en-US" altLang="zh-CN" sz="1600" dirty="0">
                <a:latin typeface="宋体" panose="02010600030101010101" pitchFamily="2" charset="-122"/>
                <a:ea typeface="宋体" panose="02010600030101010101" pitchFamily="2" charset="-122"/>
              </a:rPr>
              <a:t>9</a:t>
            </a:r>
            <a:r>
              <a:rPr lang="zh-CN" altLang="zh-CN" sz="1600" dirty="0">
                <a:latin typeface="Times New Roman" panose="02020603050405020304" pitchFamily="18" charset="0"/>
                <a:ea typeface="宋体" panose="02010600030101010101" pitchFamily="2" charset="-122"/>
              </a:rPr>
              <a:t>、什么是人员招聘？有几个阶段？几个途径？什么依据？</a:t>
            </a:r>
            <a:endParaRPr lang="zh-CN" altLang="zh-CN" sz="1600" dirty="0">
              <a:latin typeface="Times New Roman" panose="02020603050405020304" pitchFamily="18" charset="0"/>
              <a:ea typeface="宋体" panose="02010600030101010101" pitchFamily="2" charset="-122"/>
            </a:endParaRPr>
          </a:p>
          <a:p>
            <a:pPr indent="304800" algn="just">
              <a:lnSpc>
                <a:spcPct val="150000"/>
              </a:lnSpc>
            </a:pPr>
            <a:r>
              <a:rPr lang="en-US" altLang="zh-CN" sz="1600" dirty="0">
                <a:latin typeface="宋体" panose="02010600030101010101" pitchFamily="2" charset="-122"/>
                <a:ea typeface="宋体" panose="02010600030101010101" pitchFamily="2" charset="-122"/>
              </a:rPr>
              <a:t>10</a:t>
            </a:r>
            <a:r>
              <a:rPr lang="zh-CN" altLang="zh-CN" sz="1600" dirty="0">
                <a:latin typeface="Times New Roman" panose="02020603050405020304" pitchFamily="18" charset="0"/>
                <a:ea typeface="宋体" panose="02010600030101010101" pitchFamily="2" charset="-122"/>
              </a:rPr>
              <a:t>、人员招聘的程序有哪些？</a:t>
            </a:r>
            <a:endParaRPr lang="zh-CN" altLang="zh-CN" sz="1600" dirty="0">
              <a:latin typeface="Times New Roman" panose="02020603050405020304" pitchFamily="18" charset="0"/>
              <a:ea typeface="宋体" panose="02010600030101010101" pitchFamily="2" charset="-122"/>
            </a:endParaRPr>
          </a:p>
          <a:p>
            <a:pPr indent="304800" algn="just">
              <a:lnSpc>
                <a:spcPct val="150000"/>
              </a:lnSpc>
            </a:pPr>
            <a:r>
              <a:rPr lang="en-US" altLang="zh-CN" sz="1600" dirty="0">
                <a:latin typeface="宋体" panose="02010600030101010101" pitchFamily="2" charset="-122"/>
                <a:ea typeface="宋体" panose="02010600030101010101" pitchFamily="2" charset="-122"/>
              </a:rPr>
              <a:t>11</a:t>
            </a:r>
            <a:r>
              <a:rPr lang="zh-CN" altLang="zh-CN" sz="1600" dirty="0">
                <a:latin typeface="Times New Roman" panose="02020603050405020304" pitchFamily="18" charset="0"/>
                <a:ea typeface="宋体" panose="02010600030101010101" pitchFamily="2" charset="-122"/>
              </a:rPr>
              <a:t>、人员招聘原则有哪些？</a:t>
            </a:r>
            <a:endParaRPr lang="zh-CN" altLang="zh-CN" sz="1600" dirty="0">
              <a:latin typeface="Times New Roman" panose="02020603050405020304" pitchFamily="18" charset="0"/>
              <a:ea typeface="宋体" panose="02010600030101010101" pitchFamily="2" charset="-122"/>
            </a:endParaRPr>
          </a:p>
          <a:p>
            <a:pPr indent="304800"/>
            <a:r>
              <a:rPr lang="en-US" altLang="zh-CN" sz="1600" dirty="0">
                <a:latin typeface="宋体" panose="02010600030101010101" pitchFamily="2" charset="-122"/>
                <a:ea typeface="宋体" panose="02010600030101010101" pitchFamily="2" charset="-122"/>
              </a:rPr>
              <a:t>12</a:t>
            </a:r>
            <a:r>
              <a:rPr lang="zh-CN" altLang="zh-CN" sz="1600" dirty="0">
                <a:ea typeface="宋体" panose="02010600030101010101" pitchFamily="2" charset="-122"/>
              </a:rPr>
              <a:t>、人员招聘面试有哪些技巧？</a:t>
            </a:r>
            <a:endParaRPr lang="zh-CN" altLang="zh-CN" sz="1600" dirty="0">
              <a:ea typeface="宋体" panose="02010600030101010101" pitchFamily="2" charset="-122"/>
            </a:endParaRPr>
          </a:p>
        </p:txBody>
      </p:sp>
      <p:sp>
        <p:nvSpPr>
          <p:cNvPr id="99331"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内容占位符 2"/>
          <p:cNvSpPr>
            <a:spLocks noGrp="1"/>
          </p:cNvSpPr>
          <p:nvPr>
            <p:ph idx="1"/>
          </p:nvPr>
        </p:nvSpPr>
        <p:spPr>
          <a:xfrm>
            <a:off x="556260" y="254635"/>
            <a:ext cx="10177780" cy="6377305"/>
          </a:xfrm>
        </p:spPr>
        <p:txBody>
          <a:bodyPr vert="horz" wrap="square" lIns="91440" tIns="45720" rIns="91440" bIns="45720" anchor="t" anchorCtr="0">
            <a:normAutofit/>
          </a:bodyPr>
          <a:lstStyle/>
          <a:p>
            <a:pPr indent="304800" algn="just">
              <a:lnSpc>
                <a:spcPct val="150000"/>
              </a:lnSpc>
            </a:pPr>
            <a:r>
              <a:rPr lang="en-US" altLang="zh-CN" sz="1800" dirty="0">
                <a:solidFill>
                  <a:srgbClr val="000000"/>
                </a:solidFill>
                <a:latin typeface="宋体" panose="02010600030101010101" pitchFamily="2" charset="-122"/>
                <a:ea typeface="宋体" panose="02010600030101010101" pitchFamily="2" charset="-122"/>
              </a:rPr>
              <a:t>13</a:t>
            </a:r>
            <a:r>
              <a:rPr lang="zh-CN" altLang="zh-CN" sz="1800" dirty="0">
                <a:solidFill>
                  <a:srgbClr val="000000"/>
                </a:solidFill>
                <a:latin typeface="Times New Roman" panose="02020603050405020304" pitchFamily="18" charset="0"/>
                <a:ea typeface="宋体" panose="02010600030101010101" pitchFamily="2" charset="-122"/>
              </a:rPr>
              <a:t>、人员招聘面试方式有哪些？</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a:t>
            </a:r>
            <a:r>
              <a:rPr lang="en-US" altLang="zh-CN" sz="1800" dirty="0">
                <a:solidFill>
                  <a:srgbClr val="000000"/>
                </a:solidFill>
                <a:latin typeface="Times New Roman" panose="02020603050405020304" pitchFamily="18" charset="0"/>
                <a:ea typeface="宋体" panose="02010600030101010101" pitchFamily="2" charset="-122"/>
              </a:rPr>
              <a:t>1</a:t>
            </a:r>
            <a:r>
              <a:rPr lang="zh-CN" altLang="zh-CN" sz="1800" dirty="0">
                <a:solidFill>
                  <a:srgbClr val="000000"/>
                </a:solidFill>
                <a:latin typeface="Times New Roman" panose="02020603050405020304" pitchFamily="18" charset="0"/>
                <a:ea typeface="宋体" panose="02010600030101010101" pitchFamily="2" charset="-122"/>
              </a:rPr>
              <a:t>）什么是结构化面试？优缺点？举例说明？</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a:t>
            </a:r>
            <a:r>
              <a:rPr lang="en-US" altLang="zh-CN" sz="1800" dirty="0">
                <a:solidFill>
                  <a:srgbClr val="000000"/>
                </a:solidFill>
                <a:latin typeface="Times New Roman" panose="02020603050405020304" pitchFamily="18" charset="0"/>
                <a:ea typeface="宋体" panose="02010600030101010101" pitchFamily="2" charset="-122"/>
              </a:rPr>
              <a:t>2</a:t>
            </a:r>
            <a:r>
              <a:rPr lang="zh-CN" altLang="zh-CN" sz="1800" dirty="0">
                <a:solidFill>
                  <a:srgbClr val="000000"/>
                </a:solidFill>
                <a:latin typeface="Times New Roman" panose="02020603050405020304" pitchFamily="18" charset="0"/>
                <a:ea typeface="宋体" panose="02010600030101010101" pitchFamily="2" charset="-122"/>
              </a:rPr>
              <a:t>）什么是行为面试方法？举例说明？</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a:t>
            </a:r>
            <a:r>
              <a:rPr lang="en-US" altLang="zh-CN" sz="1800" dirty="0">
                <a:solidFill>
                  <a:srgbClr val="000000"/>
                </a:solidFill>
                <a:latin typeface="Times New Roman" panose="02020603050405020304" pitchFamily="18" charset="0"/>
                <a:ea typeface="宋体" panose="02010600030101010101" pitchFamily="2" charset="-122"/>
              </a:rPr>
              <a:t>3</a:t>
            </a:r>
            <a:r>
              <a:rPr lang="zh-CN" altLang="zh-CN" sz="1800" dirty="0">
                <a:solidFill>
                  <a:srgbClr val="000000"/>
                </a:solidFill>
                <a:latin typeface="Times New Roman" panose="02020603050405020304" pitchFamily="18" charset="0"/>
                <a:ea typeface="宋体" panose="02010600030101010101" pitchFamily="2" charset="-122"/>
              </a:rPr>
              <a:t>）什么是角色扮演方法？考核评价内容是？举例说明？</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a:t>
            </a:r>
            <a:r>
              <a:rPr lang="en-US" altLang="zh-CN" sz="1800" dirty="0">
                <a:solidFill>
                  <a:srgbClr val="000000"/>
                </a:solidFill>
                <a:latin typeface="Times New Roman" panose="02020603050405020304" pitchFamily="18" charset="0"/>
                <a:ea typeface="宋体" panose="02010600030101010101" pitchFamily="2" charset="-122"/>
              </a:rPr>
              <a:t>4</a:t>
            </a:r>
            <a:r>
              <a:rPr lang="zh-CN" altLang="zh-CN" sz="1800" dirty="0">
                <a:solidFill>
                  <a:srgbClr val="000000"/>
                </a:solidFill>
                <a:latin typeface="Times New Roman" panose="02020603050405020304" pitchFamily="18" charset="0"/>
                <a:ea typeface="宋体" panose="02010600030101010101" pitchFamily="2" charset="-122"/>
              </a:rPr>
              <a:t>）什么是情景模拟面试方法？举例说明？</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a:t>
            </a:r>
            <a:r>
              <a:rPr lang="en-US" altLang="zh-CN" sz="1800" dirty="0">
                <a:solidFill>
                  <a:srgbClr val="000000"/>
                </a:solidFill>
                <a:latin typeface="Times New Roman" panose="02020603050405020304" pitchFamily="18" charset="0"/>
                <a:ea typeface="宋体" panose="02010600030101010101" pitchFamily="2" charset="-122"/>
              </a:rPr>
              <a:t>5</a:t>
            </a:r>
            <a:r>
              <a:rPr lang="zh-CN" altLang="zh-CN" sz="1800" dirty="0">
                <a:solidFill>
                  <a:srgbClr val="000000"/>
                </a:solidFill>
                <a:latin typeface="Times New Roman" panose="02020603050405020304" pitchFamily="18" charset="0"/>
                <a:ea typeface="宋体" panose="02010600030101010101" pitchFamily="2" charset="-122"/>
              </a:rPr>
              <a:t>）什么是</a:t>
            </a:r>
            <a:r>
              <a:rPr lang="en-US" altLang="zh-CN" sz="1800" dirty="0">
                <a:solidFill>
                  <a:srgbClr val="000000"/>
                </a:solidFill>
                <a:latin typeface="Times New Roman" panose="02020603050405020304" pitchFamily="18" charset="0"/>
                <a:ea typeface="宋体" panose="02010600030101010101" pitchFamily="2" charset="-122"/>
              </a:rPr>
              <a:t>STAR</a:t>
            </a:r>
            <a:r>
              <a:rPr lang="zh-CN" altLang="zh-CN" sz="1800" dirty="0">
                <a:solidFill>
                  <a:srgbClr val="000000"/>
                </a:solidFill>
                <a:latin typeface="Times New Roman" panose="02020603050405020304" pitchFamily="18" charset="0"/>
                <a:ea typeface="宋体" panose="02010600030101010101" pitchFamily="2" charset="-122"/>
              </a:rPr>
              <a:t>行为面试法？举例说明？</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solidFill>
                  <a:srgbClr val="000000"/>
                </a:solidFill>
                <a:latin typeface="宋体" panose="02010600030101010101" pitchFamily="2" charset="-122"/>
                <a:ea typeface="宋体" panose="02010600030101010101" pitchFamily="2" charset="-122"/>
              </a:rPr>
              <a:t>(6)</a:t>
            </a:r>
            <a:r>
              <a:rPr lang="zh-CN" altLang="zh-CN" sz="1800" dirty="0">
                <a:solidFill>
                  <a:srgbClr val="000000"/>
                </a:solidFill>
                <a:latin typeface="Times New Roman" panose="02020603050405020304" pitchFamily="18" charset="0"/>
                <a:ea typeface="宋体" panose="02010600030101010101" pitchFamily="2" charset="-122"/>
              </a:rPr>
              <a:t>什么是无领导小组讨论方式？考查内容是什么？</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zh-CN" altLang="zh-CN" sz="1800" dirty="0">
                <a:solidFill>
                  <a:srgbClr val="000000"/>
                </a:solidFill>
                <a:latin typeface="Times New Roman" panose="02020603050405020304" pitchFamily="18" charset="0"/>
                <a:ea typeface="宋体" panose="02010600030101010101" pitchFamily="2" charset="-122"/>
              </a:rPr>
              <a:t>（</a:t>
            </a:r>
            <a:r>
              <a:rPr lang="en-US" altLang="zh-CN" sz="1800" dirty="0">
                <a:solidFill>
                  <a:srgbClr val="000000"/>
                </a:solidFill>
                <a:latin typeface="Times New Roman" panose="02020603050405020304" pitchFamily="18" charset="0"/>
                <a:ea typeface="宋体" panose="02010600030101010101" pitchFamily="2" charset="-122"/>
              </a:rPr>
              <a:t>7</a:t>
            </a:r>
            <a:r>
              <a:rPr lang="zh-CN" altLang="zh-CN" sz="1800" dirty="0">
                <a:solidFill>
                  <a:srgbClr val="000000"/>
                </a:solidFill>
                <a:latin typeface="Times New Roman" panose="02020603050405020304" pitchFamily="18" charset="0"/>
                <a:ea typeface="宋体" panose="02010600030101010101" pitchFamily="2" charset="-122"/>
              </a:rPr>
              <a:t>）什么是压力面试法？举例说明？</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latin typeface="宋体" panose="02010600030101010101" pitchFamily="2" charset="-122"/>
                <a:ea typeface="宋体" panose="02010600030101010101" pitchFamily="2" charset="-122"/>
              </a:rPr>
              <a:t>14</a:t>
            </a:r>
            <a:r>
              <a:rPr lang="zh-CN" altLang="zh-CN" sz="1800" dirty="0">
                <a:latin typeface="Times New Roman" panose="02020603050405020304" pitchFamily="18" charset="0"/>
                <a:ea typeface="宋体" panose="02010600030101010101" pitchFamily="2" charset="-122"/>
              </a:rPr>
              <a:t>、什么是人员培训？</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latin typeface="宋体" panose="02010600030101010101" pitchFamily="2" charset="-122"/>
                <a:ea typeface="宋体" panose="02010600030101010101" pitchFamily="2" charset="-122"/>
              </a:rPr>
              <a:t>15</a:t>
            </a:r>
            <a:r>
              <a:rPr lang="zh-CN" altLang="zh-CN" sz="1800" dirty="0">
                <a:latin typeface="Times New Roman" panose="02020603050405020304" pitchFamily="18" charset="0"/>
                <a:ea typeface="宋体" panose="02010600030101010101" pitchFamily="2" charset="-122"/>
              </a:rPr>
              <a:t>、人员培训的内容有哪些？培训形式有哪些？</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latin typeface="宋体" panose="02010600030101010101" pitchFamily="2" charset="-122"/>
                <a:ea typeface="宋体" panose="02010600030101010101" pitchFamily="2" charset="-122"/>
              </a:rPr>
              <a:t>16</a:t>
            </a:r>
            <a:r>
              <a:rPr lang="zh-CN" altLang="zh-CN" sz="1800" dirty="0">
                <a:latin typeface="Times New Roman" panose="02020603050405020304" pitchFamily="18" charset="0"/>
                <a:ea typeface="宋体" panose="02010600030101010101" pitchFamily="2" charset="-122"/>
              </a:rPr>
              <a:t>、什么是人员考核？目的和作用？</a:t>
            </a:r>
            <a:endParaRPr lang="zh-CN" altLang="zh-CN" sz="1800" dirty="0">
              <a:latin typeface="Times New Roman" panose="02020603050405020304" pitchFamily="18" charset="0"/>
              <a:ea typeface="宋体" panose="02010600030101010101" pitchFamily="2" charset="-122"/>
            </a:endParaRPr>
          </a:p>
          <a:p>
            <a:pPr indent="304800"/>
            <a:endParaRPr lang="zh-CN" altLang="en-US" dirty="0">
              <a:ea typeface="宋体" panose="02010600030101010101" pitchFamily="2" charset="-122"/>
            </a:endParaRPr>
          </a:p>
        </p:txBody>
      </p:sp>
      <p:sp>
        <p:nvSpPr>
          <p:cNvPr id="100355"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内容占位符 2"/>
          <p:cNvSpPr>
            <a:spLocks noGrp="1"/>
          </p:cNvSpPr>
          <p:nvPr>
            <p:ph idx="1"/>
          </p:nvPr>
        </p:nvSpPr>
        <p:spPr>
          <a:xfrm>
            <a:off x="288290" y="279400"/>
            <a:ext cx="11541125" cy="6352540"/>
          </a:xfrm>
        </p:spPr>
        <p:txBody>
          <a:bodyPr vert="horz" wrap="square" lIns="91440" tIns="45720" rIns="91440" bIns="45720" anchor="t" anchorCtr="0">
            <a:normAutofit lnSpcReduction="20000"/>
          </a:bodyPr>
          <a:lstStyle/>
          <a:p>
            <a:pPr indent="304800" algn="just">
              <a:lnSpc>
                <a:spcPct val="150000"/>
              </a:lnSpc>
            </a:pPr>
            <a:r>
              <a:rPr lang="en-US" altLang="zh-CN" sz="1800" dirty="0">
                <a:latin typeface="宋体" panose="02010600030101010101" pitchFamily="2" charset="-122"/>
                <a:ea typeface="宋体" panose="02010600030101010101" pitchFamily="2" charset="-122"/>
              </a:rPr>
              <a:t>17</a:t>
            </a:r>
            <a:r>
              <a:rPr lang="zh-CN" altLang="zh-CN" sz="1800" dirty="0">
                <a:latin typeface="Times New Roman" panose="02020603050405020304" pitchFamily="18" charset="0"/>
                <a:ea typeface="宋体" panose="02010600030101010101" pitchFamily="2" charset="-122"/>
              </a:rPr>
              <a:t>、人员考核的内容有哪些？</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latin typeface="宋体" panose="02010600030101010101" pitchFamily="2" charset="-122"/>
                <a:ea typeface="宋体" panose="02010600030101010101" pitchFamily="2" charset="-122"/>
              </a:rPr>
              <a:t>18</a:t>
            </a:r>
            <a:r>
              <a:rPr lang="zh-CN" altLang="zh-CN" sz="1800" dirty="0">
                <a:latin typeface="Times New Roman" panose="02020603050405020304" pitchFamily="18" charset="0"/>
                <a:ea typeface="宋体" panose="02010600030101010101" pitchFamily="2" charset="-122"/>
              </a:rPr>
              <a:t>、人员考核要求是什么？</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latin typeface="宋体" panose="02010600030101010101" pitchFamily="2" charset="-122"/>
                <a:ea typeface="宋体" panose="02010600030101010101" pitchFamily="2" charset="-122"/>
              </a:rPr>
              <a:t>19</a:t>
            </a:r>
            <a:r>
              <a:rPr lang="zh-CN" altLang="zh-CN" sz="1800" dirty="0">
                <a:latin typeface="Times New Roman" panose="02020603050405020304" pitchFamily="18" charset="0"/>
                <a:ea typeface="宋体" panose="02010600030101010101" pitchFamily="2" charset="-122"/>
              </a:rPr>
              <a:t>、人员考核程序怎样？</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latin typeface="宋体" panose="02010600030101010101" pitchFamily="2" charset="-122"/>
                <a:ea typeface="宋体" panose="02010600030101010101" pitchFamily="2" charset="-122"/>
              </a:rPr>
              <a:t>20</a:t>
            </a:r>
            <a:r>
              <a:rPr lang="zh-CN" altLang="zh-CN" sz="1800" dirty="0">
                <a:latin typeface="Times New Roman" panose="02020603050405020304" pitchFamily="18" charset="0"/>
                <a:ea typeface="宋体" panose="02010600030101010101" pitchFamily="2" charset="-122"/>
              </a:rPr>
              <a:t>、人员考核方法有哪些？</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latin typeface="宋体" panose="02010600030101010101" pitchFamily="2" charset="-122"/>
                <a:ea typeface="宋体" panose="02010600030101010101" pitchFamily="2" charset="-122"/>
              </a:rPr>
              <a:t>21</a:t>
            </a:r>
            <a:r>
              <a:rPr lang="zh-CN" altLang="zh-CN" sz="1800" dirty="0">
                <a:latin typeface="Times New Roman" panose="02020603050405020304" pitchFamily="18" charset="0"/>
                <a:ea typeface="宋体" panose="02010600030101010101" pitchFamily="2" charset="-122"/>
              </a:rPr>
              <a:t>、什么是薪酬管理？</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latin typeface="宋体" panose="02010600030101010101" pitchFamily="2" charset="-122"/>
                <a:ea typeface="宋体" panose="02010600030101010101" pitchFamily="2" charset="-122"/>
              </a:rPr>
              <a:t>22</a:t>
            </a:r>
            <a:r>
              <a:rPr lang="zh-CN" altLang="zh-CN" sz="1800" dirty="0">
                <a:latin typeface="Times New Roman" panose="02020603050405020304" pitchFamily="18" charset="0"/>
                <a:ea typeface="宋体" panose="02010600030101010101" pitchFamily="2" charset="-122"/>
              </a:rPr>
              <a:t>、薪酬管理目的是什么？</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latin typeface="宋体" panose="02010600030101010101" pitchFamily="2" charset="-122"/>
                <a:ea typeface="宋体" panose="02010600030101010101" pitchFamily="2" charset="-122"/>
              </a:rPr>
              <a:t>23</a:t>
            </a:r>
            <a:r>
              <a:rPr lang="zh-CN" altLang="zh-CN" sz="1800" dirty="0">
                <a:latin typeface="Times New Roman" panose="02020603050405020304" pitchFamily="18" charset="0"/>
                <a:ea typeface="宋体" panose="02010600030101010101" pitchFamily="2" charset="-122"/>
              </a:rPr>
              <a:t>、薪酬管理影响因素有哪些？</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latin typeface="宋体" panose="02010600030101010101" pitchFamily="2" charset="-122"/>
                <a:ea typeface="宋体" panose="02010600030101010101" pitchFamily="2" charset="-122"/>
              </a:rPr>
              <a:t>24</a:t>
            </a:r>
            <a:r>
              <a:rPr lang="zh-CN" altLang="zh-CN" sz="1800" dirty="0">
                <a:latin typeface="Times New Roman" panose="02020603050405020304" pitchFamily="18" charset="0"/>
                <a:ea typeface="宋体" panose="02010600030101010101" pitchFamily="2" charset="-122"/>
              </a:rPr>
              <a:t>、薪酬管理原则是什么？</a:t>
            </a:r>
            <a:endParaRPr lang="zh-CN" altLang="zh-CN" sz="1800" dirty="0">
              <a:latin typeface="Times New Roman" panose="02020603050405020304" pitchFamily="18" charset="0"/>
              <a:ea typeface="宋体" panose="02010600030101010101" pitchFamily="2" charset="-122"/>
            </a:endParaRPr>
          </a:p>
          <a:p>
            <a:pPr indent="304800" algn="just">
              <a:lnSpc>
                <a:spcPct val="150000"/>
              </a:lnSpc>
            </a:pPr>
            <a:r>
              <a:rPr lang="en-US" altLang="zh-CN" sz="1800" dirty="0">
                <a:latin typeface="宋体" panose="02010600030101010101" pitchFamily="2" charset="-122"/>
                <a:ea typeface="宋体" panose="02010600030101010101" pitchFamily="2" charset="-122"/>
              </a:rPr>
              <a:t>25</a:t>
            </a:r>
            <a:r>
              <a:rPr lang="zh-CN" altLang="zh-CN" sz="1800" dirty="0">
                <a:latin typeface="Times New Roman" panose="02020603050405020304" pitchFamily="18" charset="0"/>
                <a:ea typeface="宋体" panose="02010600030101010101" pitchFamily="2" charset="-122"/>
              </a:rPr>
              <a:t>、薪酬制定的依据是什么？</a:t>
            </a:r>
            <a:endParaRPr lang="zh-CN" altLang="zh-CN" sz="1800" dirty="0">
              <a:latin typeface="Times New Roman" panose="02020603050405020304" pitchFamily="18" charset="0"/>
              <a:ea typeface="宋体" panose="02010600030101010101" pitchFamily="2" charset="-122"/>
            </a:endParaRPr>
          </a:p>
          <a:p>
            <a:pPr indent="304800"/>
            <a:r>
              <a:rPr lang="en-US" altLang="zh-CN" sz="1800" dirty="0">
                <a:solidFill>
                  <a:srgbClr val="000000"/>
                </a:solidFill>
                <a:latin typeface="宋体" panose="02010600030101010101" pitchFamily="2" charset="-122"/>
                <a:ea typeface="宋体" panose="02010600030101010101" pitchFamily="2" charset="-122"/>
              </a:rPr>
              <a:t>26</a:t>
            </a:r>
            <a:r>
              <a:rPr lang="zh-CN" altLang="zh-CN" sz="1800" dirty="0">
                <a:solidFill>
                  <a:srgbClr val="000000"/>
                </a:solidFill>
                <a:ea typeface="宋体" panose="02010600030101010101" pitchFamily="2" charset="-122"/>
              </a:rPr>
              <a:t>、薪酬体系包含哪些？</a:t>
            </a:r>
            <a:endParaRPr lang="zh-CN" altLang="en-US" dirty="0">
              <a:ea typeface="宋体" panose="02010600030101010101" pitchFamily="2" charset="-122"/>
            </a:endParaRPr>
          </a:p>
        </p:txBody>
      </p:sp>
      <p:sp>
        <p:nvSpPr>
          <p:cNvPr id="101379"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内容占位符 2"/>
          <p:cNvSpPr>
            <a:spLocks noGrp="1"/>
          </p:cNvSpPr>
          <p:nvPr>
            <p:ph idx="1"/>
          </p:nvPr>
        </p:nvSpPr>
        <p:spPr>
          <a:xfrm>
            <a:off x="481965" y="463550"/>
            <a:ext cx="11095355" cy="5786120"/>
          </a:xfrm>
        </p:spPr>
        <p:txBody>
          <a:bodyPr vert="horz" wrap="square" lIns="91440" tIns="45720" rIns="91440" bIns="45720" anchor="t" anchorCtr="0"/>
          <a:lstStyle/>
          <a:p>
            <a:pPr>
              <a:lnSpc>
                <a:spcPct val="150000"/>
              </a:lnSpc>
            </a:pPr>
            <a:r>
              <a:rPr lang="zh-CN" altLang="zh-CN" sz="2400" dirty="0">
                <a:solidFill>
                  <a:srgbClr val="FF0000"/>
                </a:solidFill>
                <a:latin typeface="宋体" panose="02010600030101010101" pitchFamily="2" charset="-122"/>
                <a:ea typeface="宋体" panose="02010600030101010101" pitchFamily="2" charset="-122"/>
              </a:rPr>
              <a:t>三、监督的类型</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（一）从监督形式分有：行政监督、民主监督、司法监督、</a:t>
            </a:r>
            <a:r>
              <a:rPr lang="en-US" altLang="zh-CN" sz="2400" dirty="0">
                <a:latin typeface="宋体" panose="02010600030101010101" pitchFamily="2" charset="-122"/>
                <a:ea typeface="宋体" panose="02010600030101010101" pitchFamily="2" charset="-122"/>
                <a:hlinkClick r:id="rId1"/>
              </a:rPr>
              <a:t>社会监督</a:t>
            </a:r>
            <a:r>
              <a:rPr lang="zh-CN" altLang="zh-CN" sz="2400" dirty="0">
                <a:latin typeface="宋体" panose="02010600030101010101" pitchFamily="2" charset="-122"/>
                <a:ea typeface="宋体" panose="02010600030101010101" pitchFamily="2" charset="-122"/>
              </a:rPr>
              <a:t>、内部监督、舆论监督、间接监督和直接监督等</a:t>
            </a:r>
            <a:endParaRPr lang="zh-CN" altLang="zh-CN" sz="2400" dirty="0">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（二）从监督内容上分有：监督个人、监督</a:t>
            </a:r>
            <a:r>
              <a:rPr lang="en-US" altLang="zh-CN" sz="2400" dirty="0">
                <a:latin typeface="宋体" panose="02010600030101010101" pitchFamily="2" charset="-122"/>
                <a:ea typeface="宋体" panose="02010600030101010101" pitchFamily="2" charset="-122"/>
                <a:hlinkClick r:id="rId2"/>
              </a:rPr>
              <a:t>财务</a:t>
            </a:r>
            <a:r>
              <a:rPr lang="zh-CN" altLang="zh-CN" sz="2400" dirty="0">
                <a:latin typeface="宋体" panose="02010600030101010101" pitchFamily="2" charset="-122"/>
                <a:ea typeface="宋体" panose="02010600030101010101" pitchFamily="2" charset="-122"/>
              </a:rPr>
              <a:t>、监督</a:t>
            </a:r>
            <a:r>
              <a:rPr lang="en-US" altLang="zh-CN" sz="2400" dirty="0">
                <a:latin typeface="宋体" panose="02010600030101010101" pitchFamily="2" charset="-122"/>
                <a:ea typeface="宋体" panose="02010600030101010101" pitchFamily="2" charset="-122"/>
                <a:hlinkClick r:id="rId3"/>
              </a:rPr>
              <a:t>决策</a:t>
            </a:r>
            <a:r>
              <a:rPr lang="zh-CN" altLang="zh-CN" sz="2400" dirty="0">
                <a:latin typeface="宋体" panose="02010600030101010101" pitchFamily="2" charset="-122"/>
                <a:ea typeface="宋体" panose="02010600030101010101" pitchFamily="2" charset="-122"/>
              </a:rPr>
              <a:t>、监督</a:t>
            </a:r>
            <a:r>
              <a:rPr lang="en-US" altLang="zh-CN" sz="2400" dirty="0">
                <a:latin typeface="宋体" panose="02010600030101010101" pitchFamily="2" charset="-122"/>
                <a:ea typeface="宋体" panose="02010600030101010101" pitchFamily="2" charset="-122"/>
                <a:hlinkClick r:id="rId4"/>
              </a:rPr>
              <a:t>行为</a:t>
            </a:r>
            <a:r>
              <a:rPr lang="zh-CN" altLang="zh-CN" sz="2400" dirty="0">
                <a:latin typeface="宋体" panose="02010600030101010101" pitchFamily="2" charset="-122"/>
                <a:ea typeface="宋体" panose="02010600030101010101" pitchFamily="2" charset="-122"/>
              </a:rPr>
              <a:t>等。</a:t>
            </a:r>
            <a:br>
              <a:rPr lang="en-US" altLang="zh-CN" sz="2400" dirty="0">
                <a:latin typeface="宋体" panose="02010600030101010101" pitchFamily="2" charset="-122"/>
                <a:ea typeface="宋体" panose="02010600030101010101" pitchFamily="2" charset="-122"/>
              </a:rPr>
            </a:br>
            <a:r>
              <a:rPr lang="zh-CN" altLang="zh-CN" sz="2400" dirty="0">
                <a:latin typeface="宋体" panose="02010600030101010101" pitchFamily="2" charset="-122"/>
                <a:ea typeface="宋体" panose="02010600030101010101" pitchFamily="2" charset="-122"/>
              </a:rPr>
              <a:t>（三）从监督过程分：事前监督、事中监督、事后监督</a:t>
            </a:r>
            <a:endParaRPr lang="zh-CN" altLang="zh-CN" sz="2400" dirty="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四</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从监督时间分有：长期监督与暂时监督等。</a:t>
            </a:r>
            <a:endParaRPr lang="zh-CN" altLang="zh-CN" sz="2400" dirty="0">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73731"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内容占位符 2"/>
          <p:cNvSpPr>
            <a:spLocks noGrp="1"/>
          </p:cNvSpPr>
          <p:nvPr>
            <p:ph idx="1"/>
          </p:nvPr>
        </p:nvSpPr>
        <p:spPr>
          <a:xfrm>
            <a:off x="395605" y="356870"/>
            <a:ext cx="11181715" cy="6273800"/>
          </a:xfrm>
        </p:spPr>
        <p:txBody>
          <a:bodyPr vert="horz" wrap="square" lIns="91440" tIns="45720" rIns="91440" bIns="45720" anchor="t" anchorCtr="0">
            <a:normAutofit/>
          </a:bodyPr>
          <a:lstStyle/>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四、企业内部监督</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（一）企业监督目的</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、促进团队建设，提高工作人员执行力和忠诚度；</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、保障公司规范、高效、稳健、安全运营；</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、防范违法违规行为，为实现公司整体利益目标保驾护航。</a:t>
            </a:r>
            <a:endParaRPr lang="zh-CN" altLang="zh-CN" sz="2000" dirty="0">
              <a:latin typeface="宋体" panose="02010600030101010101" pitchFamily="2" charset="-122"/>
              <a:ea typeface="宋体" panose="02010600030101010101" pitchFamily="2" charset="-122"/>
            </a:endParaRPr>
          </a:p>
          <a:p>
            <a:r>
              <a:rPr lang="zh-CN" altLang="zh-CN" sz="2000" dirty="0">
                <a:solidFill>
                  <a:srgbClr val="FF0000"/>
                </a:solidFill>
                <a:latin typeface="宋体" panose="02010600030101010101" pitchFamily="2" charset="-122"/>
                <a:ea typeface="宋体" panose="02010600030101010101" pitchFamily="2" charset="-122"/>
              </a:rPr>
              <a:t>（二）监督内容</a:t>
            </a:r>
            <a:endParaRPr lang="zh-CN" altLang="zh-CN" sz="2000" dirty="0">
              <a:solidFill>
                <a:srgbClr val="FF0000"/>
              </a:solidFill>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、监督工作计划的落实、执行情况；</a:t>
            </a:r>
            <a:endParaRPr lang="zh-CN"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、监督公司管理规章的落实、执行情况；</a:t>
            </a:r>
            <a:endParaRPr lang="zh-CN"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、监督日常工作中工作纪律的遵守情况；</a:t>
            </a:r>
            <a:endParaRPr lang="zh-CN"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、监督各团队协作和工作效率的情况；</a:t>
            </a:r>
            <a:endParaRPr lang="zh-CN" altLang="zh-CN" sz="2000" dirty="0">
              <a:latin typeface="宋体" panose="02010600030101010101" pitchFamily="2" charset="-122"/>
              <a:ea typeface="宋体" panose="02010600030101010101" pitchFamily="2" charset="-122"/>
            </a:endParaRPr>
          </a:p>
          <a:p>
            <a:r>
              <a:rPr lang="en-US" altLang="zh-CN" sz="2000" dirty="0">
                <a:latin typeface="宋体" panose="02010600030101010101" pitchFamily="2" charset="-122"/>
                <a:ea typeface="宋体" panose="02010600030101010101" pitchFamily="2" charset="-122"/>
              </a:rPr>
              <a:t>5</a:t>
            </a:r>
            <a:r>
              <a:rPr lang="zh-CN" altLang="zh-CN" sz="2000" dirty="0">
                <a:latin typeface="宋体" panose="02010600030101010101" pitchFamily="2" charset="-122"/>
                <a:ea typeface="宋体" panose="02010600030101010101" pitchFamily="2" charset="-122"/>
              </a:rPr>
              <a:t>、监督经营管理中的异常情况、违规违纪情况</a:t>
            </a:r>
            <a:r>
              <a:rPr lang="zh-CN" altLang="en-US" sz="2000" dirty="0">
                <a:latin typeface="宋体" panose="02010600030101010101" pitchFamily="2" charset="-122"/>
                <a:ea typeface="宋体" panose="02010600030101010101" pitchFamily="2" charset="-122"/>
              </a:rPr>
              <a:t>。</a:t>
            </a:r>
            <a:endParaRPr lang="zh-CN" altLang="en-US" sz="2000" dirty="0">
              <a:latin typeface="宋体" panose="02010600030101010101" pitchFamily="2" charset="-122"/>
              <a:ea typeface="宋体" panose="02010600030101010101" pitchFamily="2" charset="-122"/>
            </a:endParaRPr>
          </a:p>
        </p:txBody>
      </p:sp>
      <p:sp>
        <p:nvSpPr>
          <p:cNvPr id="74755"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内容占位符 2"/>
          <p:cNvSpPr>
            <a:spLocks noGrp="1"/>
          </p:cNvSpPr>
          <p:nvPr>
            <p:ph idx="1"/>
          </p:nvPr>
        </p:nvSpPr>
        <p:spPr>
          <a:xfrm>
            <a:off x="307340" y="201930"/>
            <a:ext cx="11269980" cy="6047740"/>
          </a:xfrm>
        </p:spPr>
        <p:txBody>
          <a:bodyPr vert="horz" wrap="square" lIns="91440" tIns="45720" rIns="91440" bIns="45720" anchor="t" anchorCtr="0"/>
          <a:lstStyle/>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（三）监督周期</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dirty="0">
                <a:latin typeface="宋体" panose="02010600030101010101" pitchFamily="2" charset="-122"/>
                <a:ea typeface="宋体" panose="02010600030101010101" pitchFamily="2" charset="-122"/>
              </a:rPr>
              <a:t>可以是每天监督，每周监督，每月监督，每季度监督，每半年监督，年终监督等，或不定期监督。</a:t>
            </a:r>
            <a:endParaRPr lang="zh-CN" altLang="zh-CN" sz="2000" dirty="0">
              <a:latin typeface="宋体" panose="02010600030101010101" pitchFamily="2" charset="-122"/>
              <a:ea typeface="宋体" panose="02010600030101010101" pitchFamily="2" charset="-122"/>
            </a:endParaRPr>
          </a:p>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（四）监督方法</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、通过检查各部门工作计划制定情况进行监督；</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、通过现场检查工作计划执行情况进行监督；</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、通过各部门书面提交的备查材料进行监督；</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、通过听取意见或建议进行监督。</a:t>
            </a:r>
            <a:endParaRPr lang="zh-CN" altLang="zh-CN" sz="2000" dirty="0">
              <a:latin typeface="宋体" panose="02010600030101010101" pitchFamily="2" charset="-122"/>
              <a:ea typeface="宋体" panose="02010600030101010101" pitchFamily="2" charset="-122"/>
            </a:endParaRPr>
          </a:p>
          <a:p>
            <a:pPr>
              <a:lnSpc>
                <a:spcPct val="150000"/>
              </a:lnSpc>
            </a:pPr>
            <a:endParaRPr lang="zh-CN" altLang="en-US" sz="2000" dirty="0">
              <a:latin typeface="宋体" panose="02010600030101010101" pitchFamily="2" charset="-122"/>
              <a:ea typeface="宋体" panose="02010600030101010101" pitchFamily="2" charset="-122"/>
            </a:endParaRPr>
          </a:p>
        </p:txBody>
      </p:sp>
      <p:sp>
        <p:nvSpPr>
          <p:cNvPr id="75779"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内容占位符 2"/>
          <p:cNvSpPr>
            <a:spLocks noGrp="1"/>
          </p:cNvSpPr>
          <p:nvPr>
            <p:ph idx="1"/>
          </p:nvPr>
        </p:nvSpPr>
        <p:spPr>
          <a:xfrm>
            <a:off x="508635" y="366395"/>
            <a:ext cx="10724515" cy="6181090"/>
          </a:xfrm>
        </p:spPr>
        <p:txBody>
          <a:bodyPr vert="horz" wrap="square" lIns="91440" tIns="45720" rIns="91440" bIns="45720" anchor="t" anchorCtr="0"/>
          <a:lstStyle/>
          <a:p>
            <a:pPr>
              <a:lnSpc>
                <a:spcPct val="150000"/>
              </a:lnSpc>
            </a:pPr>
            <a:r>
              <a:rPr lang="zh-CN" altLang="zh-CN" sz="2400" dirty="0">
                <a:solidFill>
                  <a:srgbClr val="FF0000"/>
                </a:solidFill>
                <a:latin typeface="宋体" panose="02010600030101010101" pitchFamily="2" charset="-122"/>
                <a:ea typeface="宋体" panose="02010600030101010101" pitchFamily="2" charset="-122"/>
              </a:rPr>
              <a:t>五、行政监督</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400" dirty="0">
                <a:solidFill>
                  <a:srgbClr val="FF0000"/>
                </a:solidFill>
                <a:latin typeface="宋体" panose="02010600030101010101" pitchFamily="2" charset="-122"/>
                <a:ea typeface="宋体" panose="02010600030101010101" pitchFamily="2" charset="-122"/>
              </a:rPr>
              <a:t>（一）含义</a:t>
            </a:r>
            <a:endParaRPr lang="zh-CN" altLang="zh-CN" sz="2400"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400" dirty="0">
                <a:latin typeface="宋体" panose="02010600030101010101" pitchFamily="2" charset="-122"/>
                <a:ea typeface="宋体" panose="02010600030101010101" pitchFamily="2" charset="-122"/>
              </a:rPr>
              <a:t>广义的行政监督是指立法机关、行政机关、司法机关、政党、社会团体、新闻舆论等多种政治力量和社会力量对政府及其公务员的行政行为所实施的监察和督导。狭义的行政监督是指行政机关内部对自己的机构及其公务员的不良行政行为所实施的监察和督导。最常见的行政监督方法有</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检查、审查、调查、检验、勘验、鉴定等。</a:t>
            </a:r>
            <a:endParaRPr lang="zh-CN" altLang="en-US" sz="2400" dirty="0">
              <a:latin typeface="宋体" panose="02010600030101010101" pitchFamily="2" charset="-122"/>
              <a:ea typeface="宋体" panose="02010600030101010101" pitchFamily="2" charset="-122"/>
            </a:endParaRPr>
          </a:p>
        </p:txBody>
      </p:sp>
      <p:sp>
        <p:nvSpPr>
          <p:cNvPr id="76803"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内容占位符 2"/>
          <p:cNvSpPr>
            <a:spLocks noGrp="1"/>
          </p:cNvSpPr>
          <p:nvPr>
            <p:ph idx="1"/>
          </p:nvPr>
        </p:nvSpPr>
        <p:spPr>
          <a:xfrm>
            <a:off x="379730" y="347980"/>
            <a:ext cx="9964420" cy="6033770"/>
          </a:xfrm>
        </p:spPr>
        <p:txBody>
          <a:bodyPr vert="horz" wrap="square" lIns="91440" tIns="45720" rIns="91440" bIns="45720" anchor="t" anchorCtr="0">
            <a:normAutofit lnSpcReduction="10000"/>
          </a:bodyPr>
          <a:lstStyle/>
          <a:p>
            <a:pPr>
              <a:lnSpc>
                <a:spcPct val="150000"/>
              </a:lnSpc>
            </a:pPr>
            <a:r>
              <a:rPr lang="zh-CN" altLang="zh-CN" sz="2000" dirty="0">
                <a:solidFill>
                  <a:srgbClr val="FF0000"/>
                </a:solidFill>
                <a:latin typeface="宋体" panose="02010600030101010101" pitchFamily="2" charset="-122"/>
                <a:ea typeface="宋体" panose="02010600030101010101" pitchFamily="2" charset="-122"/>
              </a:rPr>
              <a:t>（二）监督</a:t>
            </a:r>
            <a:r>
              <a:rPr lang="zh-CN" altLang="zh-CN" sz="2000" dirty="0">
                <a:solidFill>
                  <a:srgbClr val="FF0000"/>
                </a:solidFill>
                <a:latin typeface="宋体" panose="02010600030101010101" pitchFamily="2" charset="-122"/>
                <a:ea typeface="宋体" panose="02010600030101010101" pitchFamily="2" charset="-122"/>
              </a:rPr>
              <a:t>的特征与要素</a:t>
            </a:r>
            <a:endParaRPr lang="zh-CN"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zh-CN" altLang="en-US" sz="2000" dirty="0">
                <a:solidFill>
                  <a:srgbClr val="FF0000"/>
                </a:solidFill>
                <a:latin typeface="宋体" panose="02010600030101010101" pitchFamily="2" charset="-122"/>
                <a:ea typeface="宋体" panose="02010600030101010101" pitchFamily="2" charset="-122"/>
              </a:rPr>
              <a:t>特征：</a:t>
            </a:r>
            <a:endParaRPr lang="en-US" altLang="zh-CN" sz="20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监督主体广泛性。</a:t>
            </a:r>
            <a:r>
              <a:rPr lang="zh-CN" altLang="zh-CN" sz="2000" dirty="0">
                <a:latin typeface="宋体" panose="02010600030101010101" pitchFamily="2" charset="-122"/>
                <a:ea typeface="宋体" panose="02010600030101010101" pitchFamily="2" charset="-122"/>
              </a:rPr>
              <a:t>党、国家机关和人民群众是行政监督的主体，具有广泛性和群众性。</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监督对象特定性。</a:t>
            </a:r>
            <a:r>
              <a:rPr lang="zh-CN" altLang="zh-CN" sz="2000" dirty="0">
                <a:latin typeface="宋体" panose="02010600030101010101" pitchFamily="2" charset="-122"/>
                <a:ea typeface="宋体" panose="02010600030101010101" pitchFamily="2" charset="-122"/>
              </a:rPr>
              <a:t>被监督的对象，称为行政相对方，包括国家行政机关及其工作人员。</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监督内容规范性。</a:t>
            </a:r>
            <a:r>
              <a:rPr lang="zh-CN" altLang="zh-CN" sz="2000" dirty="0">
                <a:latin typeface="宋体" panose="02010600030101010101" pitchFamily="2" charset="-122"/>
                <a:ea typeface="宋体" panose="02010600030101010101" pitchFamily="2" charset="-122"/>
              </a:rPr>
              <a:t>其内容是相对方遵守法律、法规、规章，执行决定、命令的情况。</a:t>
            </a:r>
            <a:endParaRPr lang="zh-CN"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4</a:t>
            </a:r>
            <a:r>
              <a:rPr lang="zh-CN"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监督目的促进性。</a:t>
            </a:r>
            <a:r>
              <a:rPr lang="zh-CN" altLang="zh-CN" sz="2000" dirty="0">
                <a:latin typeface="宋体" panose="02010600030101010101" pitchFamily="2" charset="-122"/>
                <a:ea typeface="宋体" panose="02010600030101010101" pitchFamily="2" charset="-122"/>
              </a:rPr>
              <a:t>其目的是监察和督导国家公共政策执行机关工作人员及国家公务员在行政管理过程中遵纪守法。</a:t>
            </a:r>
            <a:endParaRPr lang="zh-CN" altLang="en-US" sz="2000" dirty="0">
              <a:latin typeface="宋体" panose="02010600030101010101" pitchFamily="2" charset="-122"/>
              <a:ea typeface="宋体" panose="02010600030101010101" pitchFamily="2" charset="-122"/>
            </a:endParaRPr>
          </a:p>
        </p:txBody>
      </p:sp>
      <p:sp>
        <p:nvSpPr>
          <p:cNvPr id="77827"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内容占位符 2"/>
          <p:cNvSpPr>
            <a:spLocks noGrp="1"/>
          </p:cNvSpPr>
          <p:nvPr>
            <p:ph idx="1"/>
          </p:nvPr>
        </p:nvSpPr>
        <p:spPr>
          <a:xfrm>
            <a:off x="469265" y="225425"/>
            <a:ext cx="11269345" cy="6405880"/>
          </a:xfrm>
        </p:spPr>
        <p:txBody>
          <a:bodyPr vert="horz" wrap="square" lIns="91440" tIns="45720" rIns="91440" bIns="45720" anchor="t" anchorCtr="0">
            <a:normAutofit/>
          </a:bodyPr>
          <a:lstStyle/>
          <a:p>
            <a:pPr>
              <a:lnSpc>
                <a:spcPct val="150000"/>
              </a:lnSpc>
            </a:pPr>
            <a:r>
              <a:rPr lang="zh-CN" altLang="zh-CN" sz="1800" dirty="0">
                <a:solidFill>
                  <a:srgbClr val="FF0000"/>
                </a:solidFill>
                <a:latin typeface="宋体" panose="02010600030101010101" pitchFamily="2" charset="-122"/>
                <a:ea typeface="宋体" panose="02010600030101010101" pitchFamily="2" charset="-122"/>
              </a:rPr>
              <a:t>要素</a:t>
            </a:r>
            <a:r>
              <a:rPr lang="zh-CN" altLang="en-US" sz="1800" dirty="0">
                <a:solidFill>
                  <a:srgbClr val="FF0000"/>
                </a:solidFill>
                <a:latin typeface="宋体" panose="02010600030101010101" pitchFamily="2" charset="-122"/>
                <a:ea typeface="宋体" panose="02010600030101010101" pitchFamily="2" charset="-122"/>
              </a:rPr>
              <a:t>：</a:t>
            </a:r>
            <a:endParaRPr lang="en-US" altLang="zh-CN" sz="18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1800" dirty="0">
                <a:latin typeface="宋体" panose="02010600030101010101" pitchFamily="2" charset="-122"/>
                <a:ea typeface="宋体" panose="02010600030101010101" pitchFamily="2" charset="-122"/>
              </a:rPr>
              <a:t>1</a:t>
            </a:r>
            <a:r>
              <a:rPr lang="zh-CN" altLang="zh-CN" sz="1800" dirty="0">
                <a:latin typeface="宋体" panose="02010600030101010101" pitchFamily="2" charset="-122"/>
                <a:ea typeface="宋体" panose="02010600030101010101" pitchFamily="2" charset="-122"/>
              </a:rPr>
              <a:t>、行政监督主体</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行政监督</a:t>
            </a:r>
            <a:r>
              <a:rPr lang="zh-CN" altLang="en-US" sz="1800" dirty="0">
                <a:latin typeface="宋体" panose="02010600030101010101" pitchFamily="2" charset="-122"/>
                <a:ea typeface="宋体" panose="02010600030101010101" pitchFamily="2" charset="-122"/>
              </a:rPr>
              <a:t>：</a:t>
            </a:r>
            <a:r>
              <a:rPr lang="zh-CN" altLang="zh-CN" sz="1800" dirty="0">
                <a:latin typeface="宋体" panose="02010600030101010101" pitchFamily="2" charset="-122"/>
                <a:ea typeface="宋体" panose="02010600030101010101" pitchFamily="2" charset="-122"/>
              </a:rPr>
              <a:t>立法机关、司法机关以及行政机关、行政监察和审计部门等。</a:t>
            </a:r>
            <a:endParaRPr lang="en-US"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社会监督</a:t>
            </a:r>
            <a:r>
              <a:rPr lang="zh-CN" altLang="en-US" sz="1800" dirty="0">
                <a:latin typeface="宋体" panose="02010600030101010101" pitchFamily="2" charset="-122"/>
                <a:ea typeface="宋体" panose="02010600030101010101" pitchFamily="2" charset="-122"/>
              </a:rPr>
              <a:t>：</a:t>
            </a:r>
            <a:r>
              <a:rPr lang="zh-CN" altLang="zh-CN" sz="1800" dirty="0">
                <a:latin typeface="宋体" panose="02010600030101010101" pitchFamily="2" charset="-122"/>
                <a:ea typeface="宋体" panose="02010600030101010101" pitchFamily="2" charset="-122"/>
              </a:rPr>
              <a:t>各种社会力量，如政党组织、社会团体、公民和新闻媒体等。</a:t>
            </a:r>
            <a:endParaRPr lang="zh-CN" altLang="zh-CN" sz="1800" dirty="0">
              <a:latin typeface="宋体" panose="02010600030101010101" pitchFamily="2" charset="-122"/>
              <a:ea typeface="宋体" panose="02010600030101010101" pitchFamily="2" charset="-122"/>
            </a:endParaRPr>
          </a:p>
          <a:p>
            <a:pPr>
              <a:lnSpc>
                <a:spcPct val="150000"/>
              </a:lnSpc>
            </a:pPr>
            <a:r>
              <a:rPr lang="en-US" altLang="zh-CN" sz="1800" dirty="0">
                <a:latin typeface="宋体" panose="02010600030101010101" pitchFamily="2" charset="-122"/>
                <a:ea typeface="宋体" panose="02010600030101010101" pitchFamily="2" charset="-122"/>
              </a:rPr>
              <a:t>2</a:t>
            </a:r>
            <a:r>
              <a:rPr lang="zh-CN" altLang="zh-CN" sz="1800" dirty="0">
                <a:latin typeface="宋体" panose="02010600030101010101" pitchFamily="2" charset="-122"/>
                <a:ea typeface="宋体" panose="02010600030101010101" pitchFamily="2" charset="-122"/>
              </a:rPr>
              <a:t>、行政监督客体</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国家行政机关及其国家公务员。依法拥有行政管理权力、行使行政管理职能的非行政组织及其工作人员，也属于行政监督的客体。</a:t>
            </a:r>
            <a:endParaRPr lang="zh-CN" altLang="zh-CN" sz="1800" dirty="0">
              <a:latin typeface="宋体" panose="02010600030101010101" pitchFamily="2" charset="-122"/>
              <a:ea typeface="宋体" panose="02010600030101010101" pitchFamily="2" charset="-122"/>
            </a:endParaRPr>
          </a:p>
          <a:p>
            <a:pPr>
              <a:lnSpc>
                <a:spcPct val="150000"/>
              </a:lnSpc>
            </a:pPr>
            <a:r>
              <a:rPr lang="en-US" altLang="zh-CN" sz="1800" dirty="0">
                <a:latin typeface="宋体" panose="02010600030101010101" pitchFamily="2" charset="-122"/>
                <a:ea typeface="宋体" panose="02010600030101010101" pitchFamily="2" charset="-122"/>
              </a:rPr>
              <a:t>3</a:t>
            </a:r>
            <a:r>
              <a:rPr lang="zh-CN" altLang="zh-CN" sz="1800" dirty="0">
                <a:latin typeface="宋体" panose="02010600030101010101" pitchFamily="2" charset="-122"/>
                <a:ea typeface="宋体" panose="02010600030101010101" pitchFamily="2" charset="-122"/>
              </a:rPr>
              <a:t>、行政监督内容</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不是对</a:t>
            </a:r>
            <a:r>
              <a:rPr lang="zh-CN" altLang="en-US" sz="1800" dirty="0">
                <a:latin typeface="宋体" panose="02010600030101010101" pitchFamily="2" charset="-122"/>
                <a:ea typeface="宋体" panose="02010600030101010101" pitchFamily="2" charset="-122"/>
              </a:rPr>
              <a:t>行政人员</a:t>
            </a:r>
            <a:r>
              <a:rPr lang="zh-CN" altLang="zh-CN" sz="1800" dirty="0">
                <a:latin typeface="宋体" panose="02010600030101010101" pitchFamily="2" charset="-122"/>
                <a:ea typeface="宋体" panose="02010600030101010101" pitchFamily="2" charset="-122"/>
              </a:rPr>
              <a:t>的任何行为进行监督，而只是</a:t>
            </a:r>
            <a:r>
              <a:rPr lang="zh-CN" altLang="en-US" sz="1800" dirty="0">
                <a:latin typeface="宋体" panose="02010600030101010101" pitchFamily="2" charset="-122"/>
                <a:ea typeface="宋体" panose="02010600030101010101" pitchFamily="2" charset="-122"/>
              </a:rPr>
              <a:t>对他们</a:t>
            </a:r>
            <a:r>
              <a:rPr lang="zh-CN" altLang="zh-CN" sz="1800" dirty="0">
                <a:latin typeface="宋体" panose="02010600030101010101" pitchFamily="2" charset="-122"/>
                <a:ea typeface="宋体" panose="02010600030101010101" pitchFamily="2" charset="-122"/>
              </a:rPr>
              <a:t>在执行公务和履行职责时的失范行为和失效行为进行监督。</a:t>
            </a:r>
            <a:endParaRPr lang="zh-CN" altLang="zh-CN" sz="1800" dirty="0">
              <a:latin typeface="宋体" panose="02010600030101010101" pitchFamily="2" charset="-122"/>
              <a:ea typeface="宋体" panose="02010600030101010101" pitchFamily="2" charset="-122"/>
            </a:endParaRPr>
          </a:p>
          <a:p>
            <a:pPr>
              <a:lnSpc>
                <a:spcPct val="150000"/>
              </a:lnSpc>
            </a:pPr>
            <a:r>
              <a:rPr lang="en-US" altLang="zh-CN" sz="1800" dirty="0">
                <a:latin typeface="宋体" panose="02010600030101010101" pitchFamily="2" charset="-122"/>
                <a:ea typeface="宋体" panose="02010600030101010101" pitchFamily="2" charset="-122"/>
              </a:rPr>
              <a:t>4</a:t>
            </a:r>
            <a:r>
              <a:rPr lang="zh-CN" altLang="zh-CN" sz="1800" dirty="0">
                <a:latin typeface="宋体" panose="02010600030101010101" pitchFamily="2" charset="-122"/>
                <a:ea typeface="宋体" panose="02010600030101010101" pitchFamily="2" charset="-122"/>
              </a:rPr>
              <a:t>、行政监督标准</a:t>
            </a:r>
            <a:endParaRPr lang="zh-CN" altLang="zh-CN" sz="1800" dirty="0">
              <a:latin typeface="宋体" panose="02010600030101010101" pitchFamily="2" charset="-122"/>
              <a:ea typeface="宋体" panose="02010600030101010101" pitchFamily="2" charset="-122"/>
            </a:endParaRPr>
          </a:p>
          <a:p>
            <a:pPr>
              <a:lnSpc>
                <a:spcPct val="150000"/>
              </a:lnSpc>
            </a:pPr>
            <a:r>
              <a:rPr lang="zh-CN" altLang="zh-CN" sz="1800" dirty="0">
                <a:latin typeface="宋体" panose="02010600030101010101" pitchFamily="2" charset="-122"/>
                <a:ea typeface="宋体" panose="02010600030101010101" pitchFamily="2" charset="-122"/>
              </a:rPr>
              <a:t>宪法、法律、纪律和公共政策标准</a:t>
            </a:r>
            <a:endParaRPr lang="zh-CN" altLang="zh-CN" sz="1800" dirty="0">
              <a:latin typeface="宋体" panose="02010600030101010101" pitchFamily="2" charset="-122"/>
              <a:ea typeface="宋体" panose="02010600030101010101" pitchFamily="2" charset="-122"/>
            </a:endParaRPr>
          </a:p>
          <a:p>
            <a:pPr>
              <a:lnSpc>
                <a:spcPct val="150000"/>
              </a:lnSpc>
            </a:pPr>
            <a:endParaRPr lang="zh-CN" altLang="en-US" sz="1800" dirty="0">
              <a:latin typeface="宋体" panose="02010600030101010101" pitchFamily="2" charset="-122"/>
              <a:ea typeface="宋体" panose="02010600030101010101" pitchFamily="2" charset="-122"/>
            </a:endParaRPr>
          </a:p>
        </p:txBody>
      </p:sp>
      <p:sp>
        <p:nvSpPr>
          <p:cNvPr id="78851"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内容占位符 2"/>
          <p:cNvSpPr>
            <a:spLocks noGrp="1"/>
          </p:cNvSpPr>
          <p:nvPr>
            <p:ph idx="1"/>
          </p:nvPr>
        </p:nvSpPr>
        <p:spPr>
          <a:xfrm>
            <a:off x="288290" y="328295"/>
            <a:ext cx="11289030" cy="5921375"/>
          </a:xfrm>
        </p:spPr>
        <p:txBody>
          <a:bodyPr vert="horz" wrap="square" lIns="91440" tIns="45720" rIns="91440" bIns="45720" anchor="t" anchorCtr="0"/>
          <a:lstStyle/>
          <a:p>
            <a:pPr>
              <a:lnSpc>
                <a:spcPct val="200000"/>
              </a:lnSpc>
            </a:pPr>
            <a:r>
              <a:rPr lang="zh-CN" altLang="zh-CN" sz="2000" dirty="0">
                <a:solidFill>
                  <a:srgbClr val="FF0000"/>
                </a:solidFill>
                <a:latin typeface="宋体" panose="02010600030101010101" pitchFamily="2" charset="-122"/>
                <a:ea typeface="宋体" panose="02010600030101010101" pitchFamily="2" charset="-122"/>
              </a:rPr>
              <a:t>（三）作用</a:t>
            </a:r>
            <a:endParaRPr lang="zh-CN" altLang="zh-CN" sz="2000" dirty="0">
              <a:solidFill>
                <a:srgbClr val="FF0000"/>
              </a:solidFill>
              <a:latin typeface="宋体" panose="02010600030101010101" pitchFamily="2" charset="-122"/>
              <a:ea typeface="宋体" panose="02010600030101010101" pitchFamily="2" charset="-122"/>
            </a:endParaRPr>
          </a:p>
          <a:p>
            <a:pPr>
              <a:lnSpc>
                <a:spcPct val="200000"/>
              </a:lnSpc>
            </a:pPr>
            <a:r>
              <a:rPr lang="en-US" altLang="zh-CN" sz="2000" dirty="0">
                <a:latin typeface="宋体" panose="02010600030101010101" pitchFamily="2" charset="-122"/>
                <a:ea typeface="宋体" panose="02010600030101010101" pitchFamily="2" charset="-122"/>
              </a:rPr>
              <a:t>1</a:t>
            </a:r>
            <a:r>
              <a:rPr lang="zh-CN" altLang="zh-CN" sz="2000" dirty="0">
                <a:latin typeface="宋体" panose="02010600030101010101" pitchFamily="2" charset="-122"/>
                <a:ea typeface="宋体" panose="02010600030101010101" pitchFamily="2" charset="-122"/>
              </a:rPr>
              <a:t>、它可以及时反馈法律、法规实行的社会效果，为法律、法规的制定、修改、废除提供实践依据。</a:t>
            </a:r>
            <a:endParaRPr lang="zh-CN" altLang="zh-CN" sz="2000" dirty="0">
              <a:latin typeface="宋体" panose="02010600030101010101" pitchFamily="2" charset="-122"/>
              <a:ea typeface="宋体" panose="02010600030101010101" pitchFamily="2" charset="-122"/>
            </a:endParaRPr>
          </a:p>
          <a:p>
            <a:pPr>
              <a:lnSpc>
                <a:spcPct val="200000"/>
              </a:lnSpc>
            </a:pPr>
            <a:r>
              <a:rPr lang="en-US" altLang="zh-CN" sz="2000" dirty="0">
                <a:latin typeface="宋体" panose="02010600030101010101" pitchFamily="2" charset="-122"/>
                <a:ea typeface="宋体" panose="02010600030101010101" pitchFamily="2" charset="-122"/>
              </a:rPr>
              <a:t>2</a:t>
            </a:r>
            <a:r>
              <a:rPr lang="zh-CN" altLang="zh-CN" sz="2000" dirty="0">
                <a:latin typeface="宋体" panose="02010600030101010101" pitchFamily="2" charset="-122"/>
                <a:ea typeface="宋体" panose="02010600030101010101" pitchFamily="2" charset="-122"/>
              </a:rPr>
              <a:t>、可以预防和纠正向对方的违法行为。</a:t>
            </a:r>
            <a:endParaRPr lang="zh-CN" altLang="zh-CN" sz="2000" dirty="0">
              <a:latin typeface="宋体" panose="02010600030101010101" pitchFamily="2" charset="-122"/>
              <a:ea typeface="宋体" panose="02010600030101010101" pitchFamily="2" charset="-122"/>
            </a:endParaRPr>
          </a:p>
          <a:p>
            <a:pPr>
              <a:lnSpc>
                <a:spcPct val="200000"/>
              </a:lnSpc>
            </a:pPr>
            <a:r>
              <a:rPr lang="en-US" altLang="zh-CN" sz="2000" dirty="0">
                <a:latin typeface="宋体" panose="02010600030101010101" pitchFamily="2"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、它是保证执行法律、法规，实现行政目标的具体行政行为。</a:t>
            </a:r>
            <a:endParaRPr lang="zh-CN" altLang="zh-CN" sz="2000" dirty="0">
              <a:latin typeface="宋体" panose="02010600030101010101" pitchFamily="2" charset="-122"/>
              <a:ea typeface="宋体" panose="02010600030101010101" pitchFamily="2" charset="-122"/>
            </a:endParaRPr>
          </a:p>
          <a:p>
            <a:pPr>
              <a:lnSpc>
                <a:spcPct val="200000"/>
              </a:lnSpc>
            </a:pPr>
            <a:endParaRPr lang="zh-CN" altLang="en-US" sz="2000" dirty="0">
              <a:latin typeface="宋体" panose="02010600030101010101" pitchFamily="2" charset="-122"/>
              <a:ea typeface="宋体" panose="02010600030101010101" pitchFamily="2" charset="-122"/>
            </a:endParaRPr>
          </a:p>
        </p:txBody>
      </p:sp>
      <p:sp>
        <p:nvSpPr>
          <p:cNvPr id="79875" name="页脚占位符 3"/>
          <p:cNvSpPr txBox="1">
            <a:spLocks noGrp="1"/>
          </p:cNvSpPr>
          <p:nvPr>
            <p:ph type="ftr" sz="quarter" idx="11"/>
          </p:nvPr>
        </p:nvSpPr>
        <p:spPr/>
        <p:txBody>
          <a:bodyPr/>
          <a:lstStyle/>
          <a:p>
            <a:pPr marL="0" indent="0" algn="r" eaLnBrk="1" hangingPunct="1">
              <a:spcBef>
                <a:spcPct val="0"/>
              </a:spcBef>
              <a:buClrTx/>
              <a:buFontTx/>
              <a:buNone/>
            </a:pPr>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COMMONDATA" val="eyJoZGlkIjoiMmUwMzNlYmZlODAzODYxZDgwZWNmY2E3YWU3ZDNmM2QifQ=="/>
  <p:tag name="commondata" val="eyJoZGlkIjoiZjhhMjg3YjVjOTY5ZGZhZTYwY2E4YzgwOGU3YjlkMzcifQ=="/>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3817</Words>
  <Application>WPS 演示</Application>
  <PresentationFormat>宽屏</PresentationFormat>
  <Paragraphs>283</Paragraphs>
  <Slides>28</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28</vt:i4>
      </vt:variant>
    </vt:vector>
  </HeadingPairs>
  <TitlesOfParts>
    <vt:vector size="37" baseType="lpstr">
      <vt:lpstr>Arial</vt:lpstr>
      <vt:lpstr>宋体</vt:lpstr>
      <vt:lpstr>Wingdings</vt:lpstr>
      <vt:lpstr>Wingdings</vt:lpstr>
      <vt:lpstr>微软雅黑</vt:lpstr>
      <vt:lpstr>Arial Unicode MS</vt:lpstr>
      <vt:lpstr>Calibri</vt:lpstr>
      <vt:lpstr>Times New Roman</vt:lpstr>
      <vt:lpstr>Office 主题​​</vt:lpstr>
      <vt:lpstr> 第七章  监 督 与 控 制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hk</dc:creator>
  <cp:lastModifiedBy>王凤基</cp:lastModifiedBy>
  <cp:revision>151</cp:revision>
  <dcterms:created xsi:type="dcterms:W3CDTF">2019-06-19T02:08:00Z</dcterms:created>
  <dcterms:modified xsi:type="dcterms:W3CDTF">2024-03-04T08:04:35Z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2FE9C371A63E4D2C9B1B93E5B7118B45</vt:lpwstr>
  </property>
</Properties>
</file>