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30" r:id="rId3"/>
    <p:sldId id="431" r:id="rId4"/>
    <p:sldId id="432" r:id="rId5"/>
    <p:sldId id="433" r:id="rId6"/>
    <p:sldId id="434" r:id="rId7"/>
    <p:sldId id="435" r:id="rId8"/>
    <p:sldId id="436" r:id="rId9"/>
    <p:sldId id="437" r:id="rId10"/>
    <p:sldId id="438" r:id="rId11"/>
    <p:sldId id="439" r:id="rId12"/>
    <p:sldId id="440" r:id="rId13"/>
    <p:sldId id="444" r:id="rId14"/>
    <p:sldId id="443" r:id="rId15"/>
    <p:sldId id="442" r:id="rId16"/>
    <p:sldId id="441" r:id="rId17"/>
    <p:sldId id="445" r:id="rId18"/>
    <p:sldId id="446" r:id="rId19"/>
    <p:sldId id="447" r:id="rId20"/>
    <p:sldId id="448" r:id="rId21"/>
    <p:sldId id="449" r:id="rId22"/>
    <p:sldId id="450" r:id="rId23"/>
    <p:sldId id="452" r:id="rId24"/>
    <p:sldId id="451" r:id="rId25"/>
    <p:sldId id="453" r:id="rId26"/>
    <p:sldId id="454" r:id="rId27"/>
    <p:sldId id="455" r:id="rId28"/>
    <p:sldId id="388" r:id="rId29"/>
    <p:sldId id="389" r:id="rId30"/>
    <p:sldId id="390" r:id="rId31"/>
    <p:sldId id="391" r:id="rId32"/>
    <p:sldId id="392" r:id="rId33"/>
    <p:sldId id="393" r:id="rId34"/>
    <p:sldId id="394" r:id="rId35"/>
    <p:sldId id="395" r:id="rId36"/>
    <p:sldId id="396" r:id="rId37"/>
    <p:sldId id="397" r:id="rId38"/>
    <p:sldId id="398" r:id="rId39"/>
    <p:sldId id="399" r:id="rId40"/>
    <p:sldId id="400" r:id="rId41"/>
    <p:sldId id="401" r:id="rId42"/>
    <p:sldId id="402" r:id="rId43"/>
    <p:sldId id="403" r:id="rId44"/>
    <p:sldId id="404" r:id="rId45"/>
    <p:sldId id="405" r:id="rId46"/>
    <p:sldId id="406" r:id="rId47"/>
    <p:sldId id="407" r:id="rId48"/>
    <p:sldId id="408" r:id="rId49"/>
    <p:sldId id="409" r:id="rId50"/>
    <p:sldId id="410" r:id="rId51"/>
    <p:sldId id="411" r:id="rId52"/>
    <p:sldId id="412" r:id="rId53"/>
    <p:sldId id="413" r:id="rId54"/>
    <p:sldId id="414" r:id="rId55"/>
    <p:sldId id="415" r:id="rId56"/>
    <p:sldId id="416" r:id="rId57"/>
    <p:sldId id="417" r:id="rId58"/>
    <p:sldId id="418" r:id="rId59"/>
    <p:sldId id="419" r:id="rId60"/>
    <p:sldId id="420" r:id="rId61"/>
    <p:sldId id="421" r:id="rId62"/>
    <p:sldId id="422" r:id="rId63"/>
    <p:sldId id="423" r:id="rId64"/>
    <p:sldId id="424" r:id="rId65"/>
    <p:sldId id="425" r:id="rId66"/>
    <p:sldId id="426" r:id="rId67"/>
    <p:sldId id="427" r:id="rId68"/>
    <p:sldId id="428" r:id="rId69"/>
    <p:sldId id="501" r:id="rId70"/>
    <p:sldId id="502" r:id="rId71"/>
    <p:sldId id="503" r:id="rId72"/>
    <p:sldId id="504" r:id="rId73"/>
    <p:sldId id="505" r:id="rId74"/>
    <p:sldId id="506" r:id="rId75"/>
    <p:sldId id="507" r:id="rId76"/>
    <p:sldId id="508" r:id="rId77"/>
    <p:sldId id="509" r:id="rId78"/>
    <p:sldId id="510" r:id="rId79"/>
    <p:sldId id="511" r:id="rId80"/>
    <p:sldId id="512" r:id="rId81"/>
    <p:sldId id="513" r:id="rId82"/>
    <p:sldId id="514" r:id="rId83"/>
    <p:sldId id="515" r:id="rId84"/>
    <p:sldId id="516" r:id="rId85"/>
    <p:sldId id="517" r:id="rId86"/>
    <p:sldId id="518" r:id="rId87"/>
    <p:sldId id="519" r:id="rId88"/>
    <p:sldId id="520" r:id="rId89"/>
    <p:sldId id="521" r:id="rId90"/>
    <p:sldId id="522" r:id="rId91"/>
    <p:sldId id="523" r:id="rId92"/>
    <p:sldId id="276" r:id="rId93"/>
  </p:sldIdLst>
  <p:sldSz cx="9144000" cy="6858000" type="screen4x3"/>
  <p:notesSz cx="6858000" cy="9144000"/>
  <p:custDataLst>
    <p:tags r:id="rId97"/>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86E5"/>
    <a:srgbClr val="4E31F9"/>
    <a:srgbClr val="000000"/>
    <a:srgbClr val="F9DBF8"/>
    <a:srgbClr val="FA9576"/>
    <a:srgbClr val="C0968E"/>
    <a:srgbClr val="825248"/>
    <a:srgbClr val="F4B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444"/>
    <p:restoredTop sz="94599"/>
  </p:normalViewPr>
  <p:slideViewPr>
    <p:cSldViewPr showGuides="1">
      <p:cViewPr varScale="1">
        <p:scale>
          <a:sx n="101" d="100"/>
          <a:sy n="101" d="100"/>
        </p:scale>
        <p:origin x="264" y="102"/>
      </p:cViewPr>
      <p:guideLst>
        <p:guide orient="horz" pos="2160"/>
        <p:guide pos="2880"/>
      </p:guideLst>
    </p:cSldViewPr>
  </p:slideViewPr>
  <p:outlineViewPr>
    <p:cViewPr>
      <p:scale>
        <a:sx n="33" d="100"/>
        <a:sy n="33" d="100"/>
      </p:scale>
      <p:origin x="48" y="13494"/>
    </p:cViewPr>
  </p:outlineViewPr>
  <p:notesTextViewPr>
    <p:cViewPr>
      <p:scale>
        <a:sx n="100" d="100"/>
        <a:sy n="100" d="100"/>
      </p:scale>
      <p:origin x="0" y="0"/>
    </p:cViewPr>
  </p:notesTextViewPr>
  <p:sorterViewPr showFormatting="0">
    <p:cViewPr>
      <p:scale>
        <a:sx n="66" d="100"/>
        <a:sy n="66" d="100"/>
      </p:scale>
      <p:origin x="0" y="66"/>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image" Target="../media/image2.png"/><Relationship Id="rId3" Type="http://schemas.openxmlformats.org/officeDocument/2006/relationships/oleObject" Target="../embeddings/oleObject1.bin"/><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31"/>
          <p:cNvPicPr>
            <a:picLocks noChangeAspect="1"/>
          </p:cNvPicPr>
          <p:nvPr/>
        </p:nvPicPr>
        <p:blipFill>
          <a:blip r:embed="rId2"/>
          <a:stretch>
            <a:fillRect/>
          </a:stretch>
        </p:blipFill>
        <p:spPr>
          <a:xfrm>
            <a:off x="0" y="4076700"/>
            <a:ext cx="9144000" cy="2808288"/>
          </a:xfrm>
          <a:prstGeom prst="rect">
            <a:avLst/>
          </a:prstGeom>
          <a:noFill/>
          <a:ln w="9525">
            <a:noFill/>
          </a:ln>
        </p:spPr>
      </p:pic>
      <p:graphicFrame>
        <p:nvGraphicFramePr>
          <p:cNvPr id="2051" name="Object 29"/>
          <p:cNvGraphicFramePr>
            <a:graphicFrameLocks noChangeAspect="1"/>
          </p:cNvGraphicFramePr>
          <p:nvPr/>
        </p:nvGraphicFramePr>
        <p:xfrm>
          <a:off x="0" y="0"/>
          <a:ext cx="9144000" cy="2641600"/>
        </p:xfrm>
        <a:graphic>
          <a:graphicData uri="http://schemas.openxmlformats.org/presentationml/2006/ole">
            <mc:AlternateContent xmlns:mc="http://schemas.openxmlformats.org/markup-compatibility/2006">
              <mc:Choice xmlns:v="urn:schemas-microsoft-com:vml" Requires="v">
                <p:oleObj spid="_x0000_s3076" name="" r:id="rId3" imgW="7429500" imgH="2146300" progId="Photoshop.Image.6">
                  <p:embed/>
                </p:oleObj>
              </mc:Choice>
              <mc:Fallback>
                <p:oleObj name="" r:id="rId3" imgW="7429500" imgH="2146300" progId="Photoshop.Image.6">
                  <p:embed/>
                  <p:pic>
                    <p:nvPicPr>
                      <p:cNvPr id="0" name="图片 3075"/>
                      <p:cNvPicPr/>
                      <p:nvPr/>
                    </p:nvPicPr>
                    <p:blipFill>
                      <a:blip r:embed="rId4"/>
                      <a:stretch>
                        <a:fillRect/>
                      </a:stretch>
                    </p:blipFill>
                    <p:spPr>
                      <a:xfrm>
                        <a:off x="0" y="0"/>
                        <a:ext cx="9144000" cy="2641600"/>
                      </a:xfrm>
                      <a:prstGeom prst="rect">
                        <a:avLst/>
                      </a:prstGeom>
                      <a:noFill/>
                      <a:ln w="38100">
                        <a:noFill/>
                        <a:miter/>
                      </a:ln>
                    </p:spPr>
                  </p:pic>
                </p:oleObj>
              </mc:Fallback>
            </mc:AlternateContent>
          </a:graphicData>
        </a:graphic>
      </p:graphicFrame>
      <p:sp>
        <p:nvSpPr>
          <p:cNvPr id="3075" name="Rectangle 3"/>
          <p:cNvSpPr>
            <a:spLocks noGrp="1" noChangeArrowheads="1"/>
          </p:cNvSpPr>
          <p:nvPr>
            <p:ph type="subTitle" idx="1"/>
          </p:nvPr>
        </p:nvSpPr>
        <p:spPr>
          <a:xfrm>
            <a:off x="1476375" y="4149725"/>
            <a:ext cx="3887788" cy="381000"/>
          </a:xfrm>
        </p:spPr>
        <p:txBody>
          <a:bodyPr/>
          <a:lstStyle>
            <a:lvl1pPr marL="0" indent="0">
              <a:buFont typeface="Wingdings" panose="05000000000000000000" pitchFamily="2" charset="2"/>
              <a:buNone/>
              <a:defRPr>
                <a:solidFill>
                  <a:schemeClr val="accent1"/>
                </a:solidFill>
              </a:defRPr>
            </a:lvl1pPr>
          </a:lstStyle>
          <a:p>
            <a:pPr lvl="0"/>
            <a:r>
              <a:rPr lang="zh-CN" altLang="en-US" noProof="0"/>
              <a:t>单击此处编辑母版副标题样式</a:t>
            </a:r>
            <a:endParaRPr lang="zh-CN" altLang="en-US" noProof="0"/>
          </a:p>
        </p:txBody>
      </p:sp>
      <p:sp>
        <p:nvSpPr>
          <p:cNvPr id="3074" name="Rectangle 2"/>
          <p:cNvSpPr>
            <a:spLocks noGrp="1" noChangeArrowheads="1"/>
          </p:cNvSpPr>
          <p:nvPr>
            <p:ph type="ctrTitle"/>
          </p:nvPr>
        </p:nvSpPr>
        <p:spPr bwMode="gray">
          <a:xfrm>
            <a:off x="762000" y="1052513"/>
            <a:ext cx="6905625" cy="2736850"/>
          </a:xfrm>
          <a:effectLst>
            <a:outerShdw dist="53882" dir="2700000" algn="ctr" rotWithShape="0">
              <a:schemeClr val="bg2"/>
            </a:outerShdw>
          </a:effectLst>
        </p:spPr>
        <p:txBody>
          <a:bodyPr/>
          <a:lstStyle>
            <a:lvl1pPr algn="l">
              <a:defRPr sz="6000">
                <a:solidFill>
                  <a:srgbClr val="000000"/>
                </a:solidFill>
              </a:defRPr>
            </a:lvl1pPr>
          </a:lstStyle>
          <a:p>
            <a:pPr lvl="0"/>
            <a:r>
              <a:rPr lang="zh-CN" altLang="en-US" noProof="0"/>
              <a:t>单击此处编辑母版标题样式</a:t>
            </a:r>
            <a:endParaRPr lang="en-US" altLang="zh-CN" noProof="0"/>
          </a:p>
        </p:txBody>
      </p:sp>
      <p:sp>
        <p:nvSpPr>
          <p:cNvPr id="20" name="Rectangle 4"/>
          <p:cNvSpPr>
            <a:spLocks noGrp="1" noChangeArrowheads="1"/>
          </p:cNvSpPr>
          <p:nvPr>
            <p:ph type="dt" sz="half" idx="2"/>
          </p:nvPr>
        </p:nvSpPr>
        <p:spPr bwMode="white">
          <a:xfrm>
            <a:off x="457200" y="6564313"/>
            <a:ext cx="2133600" cy="157163"/>
          </a:xfrm>
          <a:prstGeom prst="rect">
            <a:avLst/>
          </a:prstGeom>
        </p:spPr>
        <p:txBody>
          <a:bodyPr vert="horz" wrap="square" lIns="91440" tIns="45720" rIns="91440" bIns="45720" numCol="1" anchor="t" anchorCtr="0" compatLnSpc="1"/>
          <a:lstStyle>
            <a:lvl1pPr>
              <a:defRPr b="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21" name="Rectangle 5"/>
          <p:cNvSpPr>
            <a:spLocks noGrp="1" noChangeArrowheads="1"/>
          </p:cNvSpPr>
          <p:nvPr>
            <p:ph type="ftr" sz="quarter" idx="3"/>
          </p:nvPr>
        </p:nvSpPr>
        <p:spPr bwMode="white">
          <a:xfrm>
            <a:off x="3124200" y="6550025"/>
            <a:ext cx="2895600" cy="171450"/>
          </a:xfrm>
          <a:prstGeom prst="rect">
            <a:avLst/>
          </a:prstGeom>
        </p:spPr>
        <p:txBody>
          <a:bodyPr vert="horz" wrap="square" lIns="91440" tIns="45720" rIns="91440" bIns="45720" numCol="1" anchor="t" anchorCtr="0" compatLnSpc="1"/>
          <a:lstStyle>
            <a:lvl1pPr algn="ctr">
              <a:defRPr sz="1400" b="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22" name="Rectangle 6"/>
          <p:cNvSpPr>
            <a:spLocks noGrp="1" noChangeArrowheads="1"/>
          </p:cNvSpPr>
          <p:nvPr>
            <p:ph type="sldNum" sz="quarter" idx="4"/>
          </p:nvPr>
        </p:nvSpPr>
        <p:spPr bwMode="white">
          <a:xfrm>
            <a:off x="6553200" y="6535738"/>
            <a:ext cx="2133600" cy="185738"/>
          </a:xfrm>
          <a:prstGeom prst="rect">
            <a:avLst/>
          </a:prstGeom>
        </p:spPr>
        <p:txBody>
          <a:bodyPr vert="horz" wrap="square" lIns="91440" tIns="45720" rIns="91440" bIns="45720" numCol="1" anchor="t" anchorCtr="0" compatLnSpc="1"/>
          <a:p>
            <a:pPr algn="r" eaLnBrk="1" hangingPunct="1"/>
            <a:fld id="{9A0DB2DC-4C9A-4742-B13C-FB6460FD3503}" type="slidenum">
              <a:rPr lang="zh-CN" altLang="en-US" sz="1400" dirty="0">
                <a:latin typeface="Times New Roman" panose="02020603050405020304" pitchFamily="18" charset="0"/>
                <a:ea typeface="宋体" panose="02010600030101010101" pitchFamily="2" charset="-122"/>
              </a:rPr>
            </a:fld>
            <a:endParaRPr lang="zh-CN" altLang="en-US" sz="1400"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457200" y="1219200"/>
            <a:ext cx="8229600" cy="51054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68" name="Freeform 44"/>
          <p:cNvSpPr/>
          <p:nvPr/>
        </p:nvSpPr>
        <p:spPr bwMode="ltGray">
          <a:xfrm>
            <a:off x="0" y="-1587"/>
            <a:ext cx="9144000" cy="1743075"/>
          </a:xfrm>
          <a:custGeom>
            <a:avLst/>
            <a:gdLst>
              <a:gd name="T0" fmla="*/ 0 w 5760"/>
              <a:gd name="T1" fmla="*/ 0 h 1098"/>
              <a:gd name="T2" fmla="*/ 0 w 5760"/>
              <a:gd name="T3" fmla="*/ 619 h 1098"/>
              <a:gd name="T4" fmla="*/ 2633 w 5760"/>
              <a:gd name="T5" fmla="*/ 495 h 1098"/>
              <a:gd name="T6" fmla="*/ 5760 w 5760"/>
              <a:gd name="T7" fmla="*/ 1098 h 1098"/>
              <a:gd name="T8" fmla="*/ 5760 w 5760"/>
              <a:gd name="T9" fmla="*/ 1 h 1098"/>
              <a:gd name="T10" fmla="*/ 0 w 5760"/>
              <a:gd name="T11" fmla="*/ 0 h 1098"/>
            </a:gdLst>
            <a:ahLst/>
            <a:cxnLst>
              <a:cxn ang="0">
                <a:pos x="T0" y="T1"/>
              </a:cxn>
              <a:cxn ang="0">
                <a:pos x="T2" y="T3"/>
              </a:cxn>
              <a:cxn ang="0">
                <a:pos x="T4" y="T5"/>
              </a:cxn>
              <a:cxn ang="0">
                <a:pos x="T6" y="T7"/>
              </a:cxn>
              <a:cxn ang="0">
                <a:pos x="T8" y="T9"/>
              </a:cxn>
              <a:cxn ang="0">
                <a:pos x="T10" y="T11"/>
              </a:cxn>
            </a:cxnLst>
            <a:rect l="0" t="0" r="r" b="b"/>
            <a:pathLst>
              <a:path w="5760" h="1098">
                <a:moveTo>
                  <a:pt x="0" y="0"/>
                </a:moveTo>
                <a:lnTo>
                  <a:pt x="0" y="619"/>
                </a:lnTo>
                <a:cubicBezTo>
                  <a:pt x="420" y="536"/>
                  <a:pt x="2221" y="477"/>
                  <a:pt x="2633" y="495"/>
                </a:cubicBezTo>
                <a:cubicBezTo>
                  <a:pt x="3045" y="513"/>
                  <a:pt x="4699" y="513"/>
                  <a:pt x="5760" y="1098"/>
                </a:cubicBezTo>
                <a:lnTo>
                  <a:pt x="5760" y="1"/>
                </a:lnTo>
                <a:lnTo>
                  <a:pt x="0" y="0"/>
                </a:lnTo>
                <a:close/>
              </a:path>
            </a:pathLst>
          </a:custGeom>
          <a:gradFill rotWithShape="1">
            <a:gsLst>
              <a:gs pos="0">
                <a:schemeClr val="hlink"/>
              </a:gs>
              <a:gs pos="100000">
                <a:schemeClr val="hlink">
                  <a:gamma/>
                  <a:shade val="63529"/>
                  <a:invGamma/>
                </a:schemeClr>
              </a:gs>
            </a:gsLst>
            <a:lin ang="0" scaled="1"/>
          </a:gradFill>
          <a:ln>
            <a:noFill/>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7" name="Rectangle 34"/>
          <p:cNvSpPr>
            <a:spLocks noChangeArrowheads="1"/>
          </p:cNvSpPr>
          <p:nvPr/>
        </p:nvSpPr>
        <p:spPr bwMode="gray">
          <a:xfrm>
            <a:off x="0" y="6551613"/>
            <a:ext cx="9144000" cy="333375"/>
          </a:xfrm>
          <a:prstGeom prst="rect">
            <a:avLst/>
          </a:prstGeom>
          <a:solidFill>
            <a:schemeClr val="accent1"/>
          </a:solidFill>
          <a:ln>
            <a:noFill/>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Freeform 35" descr="sky"/>
          <p:cNvSpPr/>
          <p:nvPr/>
        </p:nvSpPr>
        <p:spPr>
          <a:xfrm>
            <a:off x="0" y="-1587"/>
            <a:ext cx="9158288" cy="1350962"/>
          </a:xfrm>
          <a:custGeom>
            <a:avLst/>
            <a:gdLst/>
            <a:ahLst/>
            <a:cxnLst>
              <a:cxn ang="0">
                <a:pos x="0" y="0"/>
              </a:cxn>
              <a:cxn ang="0">
                <a:pos x="0" y="1162050"/>
              </a:cxn>
              <a:cxn ang="0">
                <a:pos x="3614738" y="755650"/>
              </a:cxn>
              <a:cxn ang="0">
                <a:pos x="9158288" y="1350963"/>
              </a:cxn>
              <a:cxn ang="0">
                <a:pos x="9156700" y="1588"/>
              </a:cxn>
              <a:cxn ang="0">
                <a:pos x="0" y="0"/>
              </a:cxn>
            </a:cxnLst>
            <a:pathLst>
              <a:path w="5769" h="851">
                <a:moveTo>
                  <a:pt x="0" y="0"/>
                </a:moveTo>
                <a:lnTo>
                  <a:pt x="0" y="732"/>
                </a:lnTo>
                <a:cubicBezTo>
                  <a:pt x="72" y="726"/>
                  <a:pt x="896" y="522"/>
                  <a:pt x="2277" y="476"/>
                </a:cubicBezTo>
                <a:cubicBezTo>
                  <a:pt x="3658" y="430"/>
                  <a:pt x="5102" y="568"/>
                  <a:pt x="5769" y="851"/>
                </a:cubicBezTo>
                <a:lnTo>
                  <a:pt x="5768" y="1"/>
                </a:lnTo>
                <a:lnTo>
                  <a:pt x="0" y="0"/>
                </a:lnTo>
                <a:close/>
              </a:path>
            </a:pathLst>
          </a:custGeom>
          <a:blipFill rotWithShape="1">
            <a:blip r:embed="rId13"/>
            <a:stretch>
              <a:fillRect/>
            </a:stretch>
          </a:blipFill>
          <a:ln w="9525">
            <a:noFill/>
          </a:ln>
        </p:spPr>
        <p:txBody>
          <a:bodyPr/>
          <a:p>
            <a:endParaRPr lang="zh-CN" altLang="en-US"/>
          </a:p>
        </p:txBody>
      </p:sp>
      <p:sp>
        <p:nvSpPr>
          <p:cNvPr id="1029" name="Rectangle 3"/>
          <p:cNvSpPr>
            <a:spLocks noGrp="1"/>
          </p:cNvSpPr>
          <p:nvPr>
            <p:ph type="body"/>
          </p:nvPr>
        </p:nvSpPr>
        <p:spPr>
          <a:xfrm>
            <a:off x="457200" y="1219200"/>
            <a:ext cx="8229600" cy="51054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white">
          <a:xfrm>
            <a:off x="228600" y="6567488"/>
            <a:ext cx="2667000" cy="230188"/>
          </a:xfrm>
          <a:prstGeom prst="rect">
            <a:avLst/>
          </a:prstGeom>
          <a:noFill/>
          <a:ln>
            <a:noFill/>
          </a:ln>
          <a:effectLst/>
        </p:spPr>
        <p:txBody>
          <a:bodyPr vert="horz" wrap="square" lIns="91440" tIns="45720" rIns="91440" bIns="45720" numCol="1" anchor="t" anchorCtr="0" compatLnSpc="1"/>
          <a:lstStyle>
            <a:lvl1pPr eaLnBrk="1" hangingPunct="1">
              <a:defRPr sz="1400" b="1">
                <a:solidFill>
                  <a:schemeClr val="bg1"/>
                </a:solidFill>
                <a:latin typeface="+mn-l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3" name="Rectangle 5"/>
          <p:cNvSpPr>
            <a:spLocks noGrp="1" noChangeArrowheads="1"/>
          </p:cNvSpPr>
          <p:nvPr>
            <p:ph type="ftr" sz="quarter" idx="3"/>
          </p:nvPr>
        </p:nvSpPr>
        <p:spPr bwMode="white">
          <a:xfrm>
            <a:off x="6019800" y="6578600"/>
            <a:ext cx="2895600" cy="214313"/>
          </a:xfrm>
          <a:prstGeom prst="rect">
            <a:avLst/>
          </a:prstGeom>
          <a:noFill/>
          <a:ln>
            <a:noFill/>
          </a:ln>
          <a:effectLst/>
        </p:spPr>
        <p:txBody>
          <a:bodyPr vert="horz" wrap="square" lIns="91440" tIns="45720" rIns="91440" bIns="45720" numCol="1" anchor="t" anchorCtr="0" compatLnSpc="1"/>
          <a:lstStyle>
            <a:lvl1pPr algn="r">
              <a:defRPr sz="1200" b="1">
                <a:solidFill>
                  <a:schemeClr val="bg1"/>
                </a:solidFill>
                <a:latin typeface="Verdana" panose="020B0604030504040204" pitchFamily="34" charset="0"/>
                <a:ea typeface="宋体" panose="02010600030101010101" pitchFamily="2" charset="-122"/>
              </a:defRPr>
            </a:lvl1pPr>
          </a:lstStyle>
          <a:p>
            <a:pPr lvl="0" eaLnBrk="1" hangingPunct="1"/>
            <a:fld id="{9A0DB2DC-4C9A-4742-B13C-FB6460FD3503}" type="slidenum">
              <a:rPr lang="en-US" altLang="zh-CN" dirty="0"/>
            </a:fld>
            <a:endParaRPr lang="en-US" altLang="zh-CN" dirty="0"/>
          </a:p>
        </p:txBody>
      </p:sp>
      <p:sp>
        <p:nvSpPr>
          <p:cNvPr id="1030" name="Rectangle 6"/>
          <p:cNvSpPr>
            <a:spLocks noGrp="1" noChangeArrowheads="1"/>
          </p:cNvSpPr>
          <p:nvPr>
            <p:ph type="sldNum" sz="quarter" idx="4"/>
          </p:nvPr>
        </p:nvSpPr>
        <p:spPr bwMode="white">
          <a:xfrm>
            <a:off x="3276600" y="6572250"/>
            <a:ext cx="2133600" cy="209550"/>
          </a:xfrm>
          <a:prstGeom prst="rect">
            <a:avLst/>
          </a:prstGeom>
          <a:noFill/>
          <a:ln>
            <a:noFill/>
          </a:ln>
          <a:effectLst/>
        </p:spPr>
        <p:txBody>
          <a:bodyPr vert="horz" wrap="square" lIns="91440" tIns="45720" rIns="91440" bIns="45720" numCol="1" anchor="t" anchorCtr="0" compatLnSpc="1"/>
          <a:lstStyle>
            <a:lvl1pPr algn="ctr">
              <a:defRPr sz="1000" b="1">
                <a:solidFill>
                  <a:schemeClr val="bg1"/>
                </a:solidFill>
                <a:latin typeface="Verdana" panose="020B0604030504040204" pitchFamily="34"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
        <p:nvSpPr>
          <p:cNvPr id="1033" name="Rectangle 2"/>
          <p:cNvSpPr>
            <a:spLocks noGrp="1"/>
          </p:cNvSpPr>
          <p:nvPr>
            <p:ph type="title"/>
          </p:nvPr>
        </p:nvSpPr>
        <p:spPr>
          <a:xfrm>
            <a:off x="457200" y="152400"/>
            <a:ext cx="8305800" cy="563563"/>
          </a:xfrm>
          <a:prstGeom prst="rect">
            <a:avLst/>
          </a:prstGeom>
          <a:noFill/>
          <a:ln w="9525">
            <a:noFill/>
          </a:ln>
        </p:spPr>
        <p:txBody>
          <a:bodyPr anchor="ctr" anchorCtr="0"/>
          <a:p>
            <a:pPr lvl="0"/>
            <a:r>
              <a:rPr lang="en-US" altLang="zh-CN" dirty="0"/>
              <a:t>Click to edit Master title style</a:t>
            </a:r>
            <a:endParaRPr lang="en-US" altLang="zh-CN" dirty="0"/>
          </a:p>
        </p:txBody>
      </p:sp>
      <p:grpSp>
        <p:nvGrpSpPr>
          <p:cNvPr id="1034" name="Group 36"/>
          <p:cNvGrpSpPr/>
          <p:nvPr/>
        </p:nvGrpSpPr>
        <p:grpSpPr>
          <a:xfrm>
            <a:off x="250825" y="5832475"/>
            <a:ext cx="720725" cy="792163"/>
            <a:chOff x="158" y="3612"/>
            <a:chExt cx="545" cy="605"/>
          </a:xfrm>
        </p:grpSpPr>
        <p:grpSp>
          <p:nvGrpSpPr>
            <p:cNvPr id="1035" name="Group 37"/>
            <p:cNvGrpSpPr/>
            <p:nvPr userDrawn="1"/>
          </p:nvGrpSpPr>
          <p:grpSpPr>
            <a:xfrm>
              <a:off x="158" y="3612"/>
              <a:ext cx="545" cy="589"/>
              <a:chOff x="68" y="3475"/>
              <a:chExt cx="635" cy="680"/>
            </a:xfrm>
          </p:grpSpPr>
          <p:sp>
            <p:nvSpPr>
              <p:cNvPr id="4" name="Oval 38"/>
              <p:cNvSpPr>
                <a:spLocks noChangeArrowheads="1"/>
              </p:cNvSpPr>
              <p:nvPr/>
            </p:nvSpPr>
            <p:spPr bwMode="gray">
              <a:xfrm>
                <a:off x="68" y="3657"/>
                <a:ext cx="158" cy="483"/>
              </a:xfrm>
              <a:prstGeom prst="ellipse">
                <a:avLst/>
              </a:prstGeom>
              <a:solidFill>
                <a:schemeClr val="accent1"/>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Oval 39"/>
              <p:cNvSpPr>
                <a:spLocks noChangeArrowheads="1"/>
              </p:cNvSpPr>
              <p:nvPr/>
            </p:nvSpPr>
            <p:spPr bwMode="gray">
              <a:xfrm>
                <a:off x="248" y="3475"/>
                <a:ext cx="273" cy="680"/>
              </a:xfrm>
              <a:prstGeom prst="ellipse">
                <a:avLst/>
              </a:prstGeom>
              <a:solidFill>
                <a:schemeClr val="folHlink"/>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Oval 40"/>
              <p:cNvSpPr>
                <a:spLocks noChangeArrowheads="1"/>
              </p:cNvSpPr>
              <p:nvPr/>
            </p:nvSpPr>
            <p:spPr bwMode="gray">
              <a:xfrm>
                <a:off x="545" y="3657"/>
                <a:ext cx="158" cy="483"/>
              </a:xfrm>
              <a:prstGeom prst="ellipse">
                <a:avLst/>
              </a:prstGeom>
              <a:solidFill>
                <a:schemeClr val="accent1"/>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036" name="Freeform 41"/>
            <p:cNvSpPr/>
            <p:nvPr userDrawn="1"/>
          </p:nvSpPr>
          <p:spPr>
            <a:xfrm>
              <a:off x="381" y="3929"/>
              <a:ext cx="112" cy="288"/>
            </a:xfrm>
            <a:custGeom>
              <a:avLst/>
              <a:gdLst/>
              <a:ahLst/>
              <a:cxnLst>
                <a:cxn ang="0">
                  <a:pos x="4" y="0"/>
                </a:cxn>
                <a:cxn ang="0">
                  <a:pos x="42" y="169"/>
                </a:cxn>
                <a:cxn ang="0">
                  <a:pos x="50" y="272"/>
                </a:cxn>
                <a:cxn ang="0">
                  <a:pos x="75" y="265"/>
                </a:cxn>
                <a:cxn ang="0">
                  <a:pos x="66" y="187"/>
                </a:cxn>
                <a:cxn ang="0">
                  <a:pos x="111" y="52"/>
                </a:cxn>
                <a:cxn ang="0">
                  <a:pos x="57" y="145"/>
                </a:cxn>
                <a:cxn ang="0">
                  <a:pos x="4" y="0"/>
                </a:cxn>
              </a:cxnLst>
              <a:pathLst>
                <a:path w="112" h="288">
                  <a:moveTo>
                    <a:pt x="4" y="0"/>
                  </a:moveTo>
                  <a:cubicBezTo>
                    <a:pt x="0" y="8"/>
                    <a:pt x="34" y="124"/>
                    <a:pt x="42" y="169"/>
                  </a:cubicBezTo>
                  <a:cubicBezTo>
                    <a:pt x="50" y="214"/>
                    <a:pt x="45" y="256"/>
                    <a:pt x="50" y="272"/>
                  </a:cubicBezTo>
                  <a:cubicBezTo>
                    <a:pt x="55" y="288"/>
                    <a:pt x="72" y="279"/>
                    <a:pt x="75" y="265"/>
                  </a:cubicBezTo>
                  <a:cubicBezTo>
                    <a:pt x="78" y="251"/>
                    <a:pt x="60" y="222"/>
                    <a:pt x="66" y="187"/>
                  </a:cubicBezTo>
                  <a:cubicBezTo>
                    <a:pt x="72" y="152"/>
                    <a:pt x="112" y="59"/>
                    <a:pt x="111" y="52"/>
                  </a:cubicBezTo>
                  <a:cubicBezTo>
                    <a:pt x="110" y="45"/>
                    <a:pt x="75" y="154"/>
                    <a:pt x="57" y="145"/>
                  </a:cubicBezTo>
                  <a:cubicBezTo>
                    <a:pt x="39" y="136"/>
                    <a:pt x="15" y="30"/>
                    <a:pt x="4" y="0"/>
                  </a:cubicBezTo>
                  <a:close/>
                </a:path>
              </a:pathLst>
            </a:custGeom>
            <a:solidFill>
              <a:schemeClr val="bg1">
                <a:alpha val="100000"/>
              </a:schemeClr>
            </a:solidFill>
            <a:ln w="9525">
              <a:noFill/>
            </a:ln>
          </p:spPr>
          <p:txBody>
            <a:bodyPr/>
            <a:p>
              <a:endParaRPr lang="zh-CN" altLang="en-US"/>
            </a:p>
          </p:txBody>
        </p:sp>
        <p:sp>
          <p:nvSpPr>
            <p:cNvPr id="1037" name="Freeform 42"/>
            <p:cNvSpPr/>
            <p:nvPr userDrawn="1"/>
          </p:nvSpPr>
          <p:spPr>
            <a:xfrm>
              <a:off x="597" y="3992"/>
              <a:ext cx="67" cy="197"/>
            </a:xfrm>
            <a:custGeom>
              <a:avLst/>
              <a:gdLst/>
              <a:ahLst/>
              <a:cxnLst>
                <a:cxn ang="0">
                  <a:pos x="2" y="0"/>
                </a:cxn>
                <a:cxn ang="0">
                  <a:pos x="25" y="116"/>
                </a:cxn>
                <a:cxn ang="0">
                  <a:pos x="30" y="186"/>
                </a:cxn>
                <a:cxn ang="0">
                  <a:pos x="45" y="181"/>
                </a:cxn>
                <a:cxn ang="0">
                  <a:pos x="39" y="128"/>
                </a:cxn>
                <a:cxn ang="0">
                  <a:pos x="66" y="36"/>
                </a:cxn>
                <a:cxn ang="0">
                  <a:pos x="34" y="99"/>
                </a:cxn>
                <a:cxn ang="0">
                  <a:pos x="2" y="0"/>
                </a:cxn>
              </a:cxnLst>
              <a:pathLst>
                <a:path w="112" h="288">
                  <a:moveTo>
                    <a:pt x="4" y="0"/>
                  </a:moveTo>
                  <a:cubicBezTo>
                    <a:pt x="0" y="8"/>
                    <a:pt x="34" y="124"/>
                    <a:pt x="42" y="169"/>
                  </a:cubicBezTo>
                  <a:cubicBezTo>
                    <a:pt x="50" y="214"/>
                    <a:pt x="45" y="256"/>
                    <a:pt x="50" y="272"/>
                  </a:cubicBezTo>
                  <a:cubicBezTo>
                    <a:pt x="55" y="288"/>
                    <a:pt x="72" y="279"/>
                    <a:pt x="75" y="265"/>
                  </a:cubicBezTo>
                  <a:cubicBezTo>
                    <a:pt x="78" y="251"/>
                    <a:pt x="60" y="222"/>
                    <a:pt x="66" y="187"/>
                  </a:cubicBezTo>
                  <a:cubicBezTo>
                    <a:pt x="72" y="152"/>
                    <a:pt x="112" y="59"/>
                    <a:pt x="111" y="52"/>
                  </a:cubicBezTo>
                  <a:cubicBezTo>
                    <a:pt x="110" y="45"/>
                    <a:pt x="75" y="154"/>
                    <a:pt x="57" y="145"/>
                  </a:cubicBezTo>
                  <a:cubicBezTo>
                    <a:pt x="39" y="136"/>
                    <a:pt x="15" y="30"/>
                    <a:pt x="4" y="0"/>
                  </a:cubicBezTo>
                  <a:close/>
                </a:path>
              </a:pathLst>
            </a:custGeom>
            <a:solidFill>
              <a:schemeClr val="bg1">
                <a:alpha val="100000"/>
              </a:schemeClr>
            </a:solidFill>
            <a:ln w="9525">
              <a:noFill/>
            </a:ln>
          </p:spPr>
          <p:txBody>
            <a:bodyPr/>
            <a:p>
              <a:endParaRPr lang="zh-CN" altLang="en-US"/>
            </a:p>
          </p:txBody>
        </p:sp>
        <p:sp>
          <p:nvSpPr>
            <p:cNvPr id="1038" name="Freeform 43"/>
            <p:cNvSpPr/>
            <p:nvPr userDrawn="1"/>
          </p:nvSpPr>
          <p:spPr>
            <a:xfrm>
              <a:off x="204" y="4029"/>
              <a:ext cx="50" cy="168"/>
            </a:xfrm>
            <a:custGeom>
              <a:avLst/>
              <a:gdLst/>
              <a:ahLst/>
              <a:cxnLst>
                <a:cxn ang="0">
                  <a:pos x="1" y="41"/>
                </a:cxn>
                <a:cxn ang="0">
                  <a:pos x="23" y="87"/>
                </a:cxn>
                <a:cxn ang="0">
                  <a:pos x="27" y="157"/>
                </a:cxn>
                <a:cxn ang="0">
                  <a:pos x="36" y="152"/>
                </a:cxn>
                <a:cxn ang="0">
                  <a:pos x="32" y="99"/>
                </a:cxn>
                <a:cxn ang="0">
                  <a:pos x="49" y="7"/>
                </a:cxn>
                <a:cxn ang="0">
                  <a:pos x="25" y="56"/>
                </a:cxn>
                <a:cxn ang="0">
                  <a:pos x="1" y="41"/>
                </a:cxn>
              </a:cxnLst>
              <a:pathLst>
                <a:path w="81" h="168">
                  <a:moveTo>
                    <a:pt x="1" y="41"/>
                  </a:moveTo>
                  <a:cubicBezTo>
                    <a:pt x="0" y="44"/>
                    <a:pt x="31" y="68"/>
                    <a:pt x="38" y="87"/>
                  </a:cubicBezTo>
                  <a:cubicBezTo>
                    <a:pt x="45" y="106"/>
                    <a:pt x="40" y="146"/>
                    <a:pt x="43" y="157"/>
                  </a:cubicBezTo>
                  <a:cubicBezTo>
                    <a:pt x="46" y="168"/>
                    <a:pt x="56" y="162"/>
                    <a:pt x="58" y="152"/>
                  </a:cubicBezTo>
                  <a:cubicBezTo>
                    <a:pt x="60" y="143"/>
                    <a:pt x="49" y="123"/>
                    <a:pt x="52" y="99"/>
                  </a:cubicBezTo>
                  <a:cubicBezTo>
                    <a:pt x="56" y="75"/>
                    <a:pt x="81" y="14"/>
                    <a:pt x="79" y="7"/>
                  </a:cubicBezTo>
                  <a:cubicBezTo>
                    <a:pt x="77" y="0"/>
                    <a:pt x="53" y="50"/>
                    <a:pt x="40" y="56"/>
                  </a:cubicBezTo>
                  <a:cubicBezTo>
                    <a:pt x="27" y="62"/>
                    <a:pt x="9" y="44"/>
                    <a:pt x="1" y="41"/>
                  </a:cubicBezTo>
                  <a:close/>
                </a:path>
              </a:pathLst>
            </a:custGeom>
            <a:solidFill>
              <a:schemeClr val="bg1">
                <a:alpha val="100000"/>
              </a:schemeClr>
            </a:solidFill>
            <a:ln w="9525">
              <a:noFill/>
            </a:ln>
          </p:spPr>
          <p:txBody>
            <a:bodyPr/>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dict.cn/organisation" TargetMode="External"/><Relationship Id="rId5" Type="http://schemas.openxmlformats.org/officeDocument/2006/relationships/hyperlink" Target="http://dict.cn/organise" TargetMode="External"/><Relationship Id="rId4" Type="http://schemas.openxmlformats.org/officeDocument/2006/relationships/hyperlink" Target="http://dict.cn/organize" TargetMode="External"/><Relationship Id="rId3" Type="http://schemas.openxmlformats.org/officeDocument/2006/relationships/hyperlink" Target="http://dict.cn/makeup" TargetMode="External"/><Relationship Id="rId2" Type="http://schemas.openxmlformats.org/officeDocument/2006/relationships/hyperlink" Target="http://dict.cn/tissue (paper)" TargetMode="External"/><Relationship Id="rId1" Type="http://schemas.openxmlformats.org/officeDocument/2006/relationships/hyperlink" Target="http://dict.cn/organizatio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780123-825423.html" TargetMode="External"/><Relationship Id="rId1" Type="http://schemas.openxmlformats.org/officeDocument/2006/relationships/hyperlink" Target="https://baike.so.com/doc/6541732-6755472.htm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http://www.so.com/s?q=%E6%9D%83%E8%B4%A3&amp;ie=utf-8&amp;src=internal_wenda_recommend_textn" TargetMode="External"/><Relationship Id="rId4" Type="http://schemas.openxmlformats.org/officeDocument/2006/relationships/hyperlink" Target="http://www.so.com/s?q=%E9%9A%B6%E5%B1%9E%E5%85%B3%E7%B3%BB&amp;ie=utf-8&amp;src=internal_wenda_recommend_textn" TargetMode="External"/><Relationship Id="rId3" Type="http://schemas.openxmlformats.org/officeDocument/2006/relationships/hyperlink" Target="http://www.so.com/s?q=%E5%B2%97%E4%BD%8D&amp;ie=utf-8&amp;src=internal_wenda_recommend_textn" TargetMode="External"/><Relationship Id="rId2" Type="http://schemas.openxmlformats.org/officeDocument/2006/relationships/hyperlink" Target="http://www.so.com/s?q=%E7%A8%8B%E5%BA%8F&amp;ie=utf-8&amp;src=internal_wenda_recommend_textn" TargetMode="External"/><Relationship Id="rId1" Type="http://schemas.openxmlformats.org/officeDocument/2006/relationships/hyperlink" Target="http://www.so.com/s?q=%E8%A7%84%E5%88%99&amp;ie=utf-8&amp;src=internal_wenda_recommend_text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439070-464941.html" TargetMode="External"/><Relationship Id="rId1" Type="http://schemas.openxmlformats.org/officeDocument/2006/relationships/hyperlink" Target="https://baike.so.com/doc/3322353-3499217.html" TargetMode="External"/></Relationships>
</file>

<file path=ppt/slides/_rels/slide24.xml.rels><?xml version="1.0" encoding="UTF-8" standalone="yes"?>
<Relationships xmlns="http://schemas.openxmlformats.org/package/2006/relationships"><Relationship Id="rId9" Type="http://schemas.openxmlformats.org/officeDocument/2006/relationships/hyperlink" Target="http://www.so.com/s?q=%E6%9C%80%E9%AB%98%E7%9B%AE%E6%A0%87&amp;ie=utf-8&amp;src=internal_wenda_recommend_textn" TargetMode="External"/><Relationship Id="rId8" Type="http://schemas.openxmlformats.org/officeDocument/2006/relationships/hyperlink" Target="http://www.so.com/s?q=%E6%88%90%E5%91%98&amp;ie=utf-8&amp;src=internal_wenda_recommend_textn" TargetMode="External"/><Relationship Id="rId7" Type="http://schemas.openxmlformats.org/officeDocument/2006/relationships/hyperlink" Target="http://www.so.com/s?q=%E7%BB%84%E7%BB%87&amp;ie=utf-8&amp;src=internal_wenda_recommend_textn" TargetMode="External"/><Relationship Id="rId6" Type="http://schemas.openxmlformats.org/officeDocument/2006/relationships/hyperlink" Target="http://www.so.com/s?q=%E4%B8%A4%E9%83%A8%E5%88%86&amp;ie=utf-8&amp;src=internal_wenda_recommend_textn" TargetMode="External"/><Relationship Id="rId5" Type="http://schemas.openxmlformats.org/officeDocument/2006/relationships/hyperlink" Target="http://www.so.com/s?q=%E5%86%85%E9%9A%90%E6%96%87%E5%8C%96&amp;ie=utf-8&amp;src=internal_wenda_recommend_textn" TargetMode="External"/><Relationship Id="rId4" Type="http://schemas.openxmlformats.org/officeDocument/2006/relationships/hyperlink" Target="http://www.so.com/s?q=%E5%A4%96%E6%98%BE%E6%96%87%E5%8C%96&amp;ie=utf-8&amp;src=internal_wenda_recommend_textn" TargetMode="External"/><Relationship Id="rId3" Type="http://schemas.openxmlformats.org/officeDocument/2006/relationships/hyperlink" Target="http://www.so.com/s?q=%E7%BB%84%E7%BB%87%E7%AE%A1%E7%90%86&amp;ie=utf-8&amp;src=internal_wenda_recommend_textn" TargetMode="External"/><Relationship Id="rId2" Type="http://schemas.openxmlformats.org/officeDocument/2006/relationships/hyperlink" Target="http://www.so.com/s?q=%E7%B2%BE%E7%A5%9E%E6%96%87%E6%98%8E&amp;ie=utf-8&amp;src=internal_wenda_recommend_textn" TargetMode="External"/><Relationship Id="rId12" Type="http://schemas.openxmlformats.org/officeDocument/2006/relationships/slideLayout" Target="../slideLayouts/slideLayout2.xml"/><Relationship Id="rId11" Type="http://schemas.openxmlformats.org/officeDocument/2006/relationships/hyperlink" Target="http://www.so.com/s?q=%E8%A1%8C%E4%B8%BA%E8%A7%84%E8%8C%83&amp;ie=utf-8&amp;src=internal_wenda_recommend_textn" TargetMode="External"/><Relationship Id="rId10" Type="http://schemas.openxmlformats.org/officeDocument/2006/relationships/hyperlink" Target="http://www.so.com/s?q=%E4%BB%B7%E5%80%BC%E6%A0%87%E5%87%86&amp;ie=utf-8&amp;src=internal_wenda_recommend_textn" TargetMode="External"/><Relationship Id="rId1" Type="http://schemas.openxmlformats.org/officeDocument/2006/relationships/hyperlink" Target="http://www.so.com/s?q=%E7%89%A9%E8%B4%A8%E6%96%87%E6%98%8E&amp;ie=utf-8&amp;src=internal_wenda_recommend_text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http://www.so.com/s?q=%E8%A1%8C%E4%B8%BA%E8%A7%84%E8%8C%83&amp;ie=utf-8&amp;src=internal_wenda_recommend_textn" TargetMode="External"/><Relationship Id="rId4" Type="http://schemas.openxmlformats.org/officeDocument/2006/relationships/hyperlink" Target="http://www.so.com/s?q=%E4%BB%B7%E5%80%BC%E6%A0%87%E5%87%86&amp;ie=utf-8&amp;src=internal_wenda_recommend_textn" TargetMode="External"/><Relationship Id="rId3" Type="http://schemas.openxmlformats.org/officeDocument/2006/relationships/hyperlink" Target="http://www.so.com/s?q=%E6%9C%80%E9%AB%98%E7%9B%AE%E6%A0%87&amp;ie=utf-8&amp;src=internal_wenda_recommend_textn" TargetMode="External"/><Relationship Id="rId2" Type="http://schemas.openxmlformats.org/officeDocument/2006/relationships/hyperlink" Target="http://www.so.com/s?q=%E6%88%90%E5%91%98&amp;ie=utf-8&amp;src=internal_wenda_recommend_textn" TargetMode="External"/><Relationship Id="rId1" Type="http://schemas.openxmlformats.org/officeDocument/2006/relationships/hyperlink" Target="http://www.so.com/s?q=%E7%BB%84%E7%BB%87&amp;ie=utf-8&amp;src=internal_wenda_recommend_textn"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iki.mbalib.com/wiki/%E5%88%86%E9%85%8D"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2377319-2513685.html"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iki.mbalib.com/wiki/&#230;&#150;&#135;&#229;&#140;&#150;&#230;&#128;&#167;&#231;" TargetMode="Externa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www.so.com/s?q=%E9%9B%86%E4%BD%93&amp;ie=utf-8&amp;src=internal_wenda_recommend_textn" TargetMode="External"/><Relationship Id="rId5" Type="http://schemas.openxmlformats.org/officeDocument/2006/relationships/hyperlink" Target="http://www.so.com/s?q=%E7%BB%84%E7%BB%87%E7%9B%AE%E6%A0%87&amp;ie=utf-8&amp;src=internal_wenda_recommend_textn" TargetMode="External"/><Relationship Id="rId4" Type="http://schemas.openxmlformats.org/officeDocument/2006/relationships/hyperlink" Target="http://www.so.com/s?q=%E8%B4%A3%E4%BB%BB&amp;ie=utf-8&amp;src=internal_wenda_recommend_textn" TargetMode="External"/><Relationship Id="rId3" Type="http://schemas.openxmlformats.org/officeDocument/2006/relationships/hyperlink" Target="http://www.so.com/s?q=%E6%9D%83%E5%8A%9B&amp;ie=utf-8&amp;src=internal_wenda_recommend_textn" TargetMode="External"/><Relationship Id="rId2" Type="http://schemas.openxmlformats.org/officeDocument/2006/relationships/hyperlink" Target="http://www.so.com/s?q=%E7%AE%A1%E7%90%86%E8%81%8C%E8%83%BD&amp;ie=utf-8&amp;src=internal_wenda_recommend_textn" TargetMode="External"/><Relationship Id="rId1" Type="http://schemas.openxmlformats.org/officeDocument/2006/relationships/hyperlink" Target="http://www.so.com/s?q=%E6%AD%A3%E5%BC%8F%E7%BB%84%E7%BB%87&amp;ie=utf-8&amp;src=internal_wenda_recommend_textn" TargetMode="Externa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5328697-5563869.html" TargetMode="External"/><Relationship Id="rId1" Type="http://schemas.openxmlformats.org/officeDocument/2006/relationships/hyperlink" Target="https://baike.so.com/doc/6692720-6906626.html"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wiki.mbalib.com/wiki/&#233;&#157;&#158;&#230;&#173;&#163;&#229;&#188;&#143;&#231;" TargetMode="External"/><Relationship Id="rId1" Type="http://schemas.openxmlformats.org/officeDocument/2006/relationships/hyperlink" Target="http://wiki.mbalib.com/wiki/&#230;&#173;&#163;&#229;&#188;&#143;&#231;"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http://www.so.com/s?q=%E9%A2%86%E5%AF%BC%E8%A1%8C%E4%B8%BA&amp;ie=utf-8&amp;src=internal_wenda_recommend_textn" TargetMode="External"/><Relationship Id="rId4" Type="http://schemas.openxmlformats.org/officeDocument/2006/relationships/hyperlink" Target="http://www.so.com/s?q=%E8%A2%AB%E9%A2%86%E5%AF%BC%E8%80%85&amp;ie=utf-8&amp;src=internal_wenda_recommend_textn" TargetMode="External"/><Relationship Id="rId3" Type="http://schemas.openxmlformats.org/officeDocument/2006/relationships/hyperlink" Target="http://www.so.com/s?q=%E8%A6%81%E7%B4%A0&amp;ie=utf-8&amp;src=internal_wenda_recommend_textn" TargetMode="External"/><Relationship Id="rId2" Type="http://schemas.openxmlformats.org/officeDocument/2006/relationships/hyperlink" Target="http://www.so.com/s?q=%E7%BB%84%E7%BB%87%E7%9B%AE%E6%A0%87&amp;ie=utf-8&amp;src=internal_wenda_recommend_textn" TargetMode="External"/><Relationship Id="rId1" Type="http://schemas.openxmlformats.org/officeDocument/2006/relationships/hyperlink" Target="http://www.so.com/s?q=%E6%9C%AC%E8%B4%A8&amp;ie=utf-8&amp;src=internal_wenda_recommend_textn"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www.so.com/s?q=%E7%9B%AE%E6%A0%87&amp;ie=utf-8&amp;src=internal_wenda_recommend_textn" TargetMode="External"/><Relationship Id="rId3" Type="http://schemas.openxmlformats.org/officeDocument/2006/relationships/hyperlink" Target="http://www.so.com/s?q=%E6%83%B3%E8%B1%A1%E5%8A%9B&amp;ie=utf-8&amp;src=internal_wenda_recommend_textn" TargetMode="External"/><Relationship Id="rId2" Type="http://schemas.openxmlformats.org/officeDocument/2006/relationships/hyperlink" Target="http://www.so.com/s?q=%E6%88%90%E5%91%98&amp;ie=utf-8&amp;src=internal_wenda_recommend_textn" TargetMode="External"/><Relationship Id="rId1" Type="http://schemas.openxmlformats.org/officeDocument/2006/relationships/hyperlink" Target="http://www.so.com/s?q=%E9%A2%86%E5%AF%BC%E8%83%BD%E5%8A%9B&amp;ie=utf-8&amp;src=internal_wenda_recommend_textn" TargetMode="Externa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5655178-5867826.html" TargetMode="External"/><Relationship Id="rId1" Type="http://schemas.openxmlformats.org/officeDocument/2006/relationships/hyperlink" Target="https://baike.so.com/doc/5219290-5451594.html"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iki.mbalib.com/wiki/%E6%B2%9F%E9%80%9A%E5%8D%8F%E8%B0%83" TargetMode="External"/><Relationship Id="rId1" Type="http://schemas.openxmlformats.org/officeDocument/2006/relationships/hyperlink" Target="https://wiki.mbalib.com/wiki/%E6%B2%9F%E9%80%9A" TargetMode="Externa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3606004-3791288.html" TargetMode="External"/><Relationship Id="rId1" Type="http://schemas.openxmlformats.org/officeDocument/2006/relationships/hyperlink" Target="https://baike.so.com/doc/2624118-2770764.html"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435524-461153.html"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www.so.com/s?q=%E7%94%9F%E4%BA%A7%E7%BB%8F%E8%90%A5&amp;ie=utf-8&amp;src=internal_wenda_recommend_textn" TargetMode="External"/><Relationship Id="rId1" Type="http://schemas.openxmlformats.org/officeDocument/2006/relationships/hyperlink" Target="http://www.so.com/s?q=%E5%95%86%E5%93%81&amp;ie=utf-8&amp;src=internal_wenda_recommend_textn"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hyperlink" Target="http://www.so.com/s?q=%E7%BB%84%E7%BB%87%E7%9B%AE%E6%A0%87&amp;ie=utf-8&amp;src=internal_wenda_recommend_textn" TargetMode="External"/><Relationship Id="rId6" Type="http://schemas.openxmlformats.org/officeDocument/2006/relationships/hyperlink" Target="http://www.so.com/s?q=%E7%8E%AF%E5%A2%83&amp;ie=utf-8&amp;src=internal_wenda_recommend_textn" TargetMode="External"/><Relationship Id="rId5" Type="http://schemas.openxmlformats.org/officeDocument/2006/relationships/hyperlink" Target="http://www.so.com/s?q=%E5%85%B3%E7%B3%BB&amp;ie=utf-8&amp;src=internal_wenda_recommend_textn" TargetMode="External"/><Relationship Id="rId4" Type="http://schemas.openxmlformats.org/officeDocument/2006/relationships/hyperlink" Target="http://www.so.com/s?q=%E5%86%85%E5%A4%96&amp;ie=utf-8&amp;src=internal_wenda_recommend_textn" TargetMode="External"/><Relationship Id="rId3" Type="http://schemas.openxmlformats.org/officeDocument/2006/relationships/hyperlink" Target="http://www.so.com/s?q=%E7%BB%84%E7%BB%87&amp;ie=utf-8&amp;src=internal_wenda_recommend_textn" TargetMode="External"/><Relationship Id="rId2" Type="http://schemas.openxmlformats.org/officeDocument/2006/relationships/hyperlink" Target="https://baike.so.com/doc/69373-73208.html" TargetMode="External"/><Relationship Id="rId1" Type="http://schemas.openxmlformats.org/officeDocument/2006/relationships/hyperlink" Target="https://baike.so.com/doc/5625503-5838122.html" TargetMode="Externa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www.so.com/s?q=%E5%9F%BA%E7%9F%B3&amp;ie=utf-8&amp;src=internal_wenda_recommend_textn" TargetMode="External"/><Relationship Id="rId5" Type="http://schemas.openxmlformats.org/officeDocument/2006/relationships/hyperlink" Target="http://www.so.com/s?q=%E6%83%85%E6%84%9F&amp;ie=utf-8&amp;src=internal_wenda_recommend_textn" TargetMode="External"/><Relationship Id="rId4" Type="http://schemas.openxmlformats.org/officeDocument/2006/relationships/hyperlink" Target="http://www.so.com/s?q=%E4%BA%BA%E9%99%85&amp;ie=utf-8&amp;src=internal_wenda_recommend_textn" TargetMode="External"/><Relationship Id="rId3" Type="http://schemas.openxmlformats.org/officeDocument/2006/relationships/hyperlink" Target="http://www.so.com/s?q=%E5%91%BD%E8%84%89&amp;ie=utf-8&amp;src=internal_wenda_recommend_textn" TargetMode="External"/><Relationship Id="rId2" Type="http://schemas.openxmlformats.org/officeDocument/2006/relationships/hyperlink" Target="http://www.so.com/s?q=%E5%9F%BA%E7%A1%80&amp;ie=utf-8&amp;src=internal_wenda_recommend_textn" TargetMode="External"/><Relationship Id="rId1" Type="http://schemas.openxmlformats.org/officeDocument/2006/relationships/hyperlink" Target="http://www.so.com/s?q=%E4%BA%BA%E7%B1%BB&amp;ie=utf-8&amp;src=internal_wenda_recommend_textn"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6555372-6769121.html"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baike.so.com/doc/6602734-6816520.html" TargetMode="External"/><Relationship Id="rId2" Type="http://schemas.openxmlformats.org/officeDocument/2006/relationships/hyperlink" Target="https://wiki.mbalib.com/wiki/%E7%BB%84%E7%BB%87%E8%AE%BE%E8%AE%A1" TargetMode="External"/><Relationship Id="rId1" Type="http://schemas.openxmlformats.org/officeDocument/2006/relationships/hyperlink" Target="https://wiki.mbalib.com/wiki/%E7%BB%84%E7%BB%87%E7%90%86%E8%AE%BA"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e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iki.mbalib.com/wiki/%E4%BF%A1%E6%81%AF%E6%8E%A5%E6%94%B6%E8%80%85"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25387558-26409424.html" TargetMode="External"/><Relationship Id="rId1" Type="http://schemas.openxmlformats.org/officeDocument/2006/relationships/hyperlink" Target="https://baike.so.com/doc/24211511-24839580.html"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title"/>
          </p:nvPr>
        </p:nvSpPr>
        <p:spPr/>
        <p:txBody>
          <a:bodyPr vert="horz" wrap="square" lIns="91440" tIns="45720" rIns="91440" bIns="45720" anchor="ctr" anchorCtr="0"/>
          <a:p>
            <a:r>
              <a:rPr lang="zh-CN" altLang="en-US" dirty="0">
                <a:ea typeface="宋体" panose="02010600030101010101" pitchFamily="2" charset="-122"/>
              </a:rPr>
              <a:t>第六章</a:t>
            </a:r>
            <a:r>
              <a:rPr lang="en-US" altLang="zh-CN" dirty="0">
                <a:ea typeface="宋体" panose="02010600030101010101" pitchFamily="2" charset="-122"/>
              </a:rPr>
              <a:t> </a:t>
            </a:r>
            <a:r>
              <a:rPr lang="zh-CN" altLang="en-US" dirty="0">
                <a:ea typeface="宋体" panose="02010600030101010101" pitchFamily="2" charset="-122"/>
              </a:rPr>
              <a:t>组织与领导</a:t>
            </a:r>
            <a:endParaRPr lang="zh-CN" altLang="en-US" dirty="0">
              <a:ea typeface="宋体" panose="02010600030101010101" pitchFamily="2" charset="-122"/>
            </a:endParaRPr>
          </a:p>
        </p:txBody>
      </p:sp>
      <p:sp>
        <p:nvSpPr>
          <p:cNvPr id="3075" name="内容占位符 2"/>
          <p:cNvSpPr>
            <a:spLocks noGrp="1"/>
          </p:cNvSpPr>
          <p:nvPr>
            <p:ph idx="1"/>
          </p:nvPr>
        </p:nvSpPr>
        <p:spPr/>
        <p:txBody>
          <a:bodyPr vert="horz" wrap="square" lIns="91440" tIns="45720" rIns="91440" bIns="45720" anchor="t" anchorCtr="0"/>
          <a:p>
            <a:pPr>
              <a:lnSpc>
                <a:spcPct val="150000"/>
              </a:lnSpc>
            </a:pPr>
            <a:r>
              <a:rPr lang="zh-CN" altLang="zh-CN" sz="1800" dirty="0">
                <a:solidFill>
                  <a:srgbClr val="FF0000"/>
                </a:solidFill>
                <a:latin typeface="宋体" panose="02010600030101010101" pitchFamily="2" charset="-122"/>
                <a:ea typeface="宋体" panose="02010600030101010101" pitchFamily="2" charset="-122"/>
              </a:rPr>
              <a:t>第一节 组 织 的 概 念</a:t>
            </a:r>
            <a:endParaRPr lang="zh-CN" altLang="zh-CN" sz="18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组织：名词或动词。英文</a:t>
            </a:r>
            <a:r>
              <a:rPr lang="en-US" altLang="zh-CN" sz="1800" dirty="0">
                <a:latin typeface="宋体" panose="02010600030101010101" pitchFamily="2" charset="-122"/>
                <a:ea typeface="宋体" panose="02010600030101010101" pitchFamily="2" charset="-122"/>
                <a:hlinkClick r:id="rId1"/>
              </a:rPr>
              <a:t>organization</a:t>
            </a: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hlinkClick r:id="rId2"/>
              </a:rPr>
              <a:t>tissue (paper)</a:t>
            </a: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hlinkClick r:id="rId3"/>
              </a:rPr>
              <a:t>makeup</a:t>
            </a: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hlinkClick r:id="rId4"/>
              </a:rPr>
              <a:t>organize</a:t>
            </a: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hlinkClick r:id="rId5"/>
              </a:rPr>
              <a:t>organise</a:t>
            </a: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hlinkClick r:id="rId6"/>
              </a:rPr>
              <a:t>organisation</a:t>
            </a:r>
            <a:r>
              <a:rPr lang="en-US" altLang="zh-CN" sz="1800" dirty="0">
                <a:latin typeface="宋体" panose="02010600030101010101" pitchFamily="2" charset="-122"/>
                <a:ea typeface="宋体" panose="02010600030101010101" pitchFamily="2" charset="-122"/>
              </a:rPr>
              <a:t>.</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solidFill>
                  <a:srgbClr val="FF0000"/>
                </a:solidFill>
                <a:latin typeface="宋体" panose="02010600030101010101" pitchFamily="2" charset="-122"/>
                <a:ea typeface="宋体" panose="02010600030101010101" pitchFamily="2" charset="-122"/>
              </a:rPr>
              <a:t>一、名词意义上的组织</a:t>
            </a:r>
            <a:endParaRPr lang="zh-CN" altLang="zh-CN" sz="18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800" dirty="0">
                <a:solidFill>
                  <a:srgbClr val="FF0000"/>
                </a:solidFill>
                <a:latin typeface="宋体" panose="02010600030101010101" pitchFamily="2" charset="-122"/>
                <a:ea typeface="宋体" panose="02010600030101010101" pitchFamily="2" charset="-122"/>
              </a:rPr>
              <a:t>（一）含义</a:t>
            </a:r>
            <a:endParaRPr lang="zh-CN" altLang="zh-CN" sz="18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汉语词典上，组织作为名词：①编制成的集体或机构：群众组织｜学生组织。②是一个系统：配合关系，～严密或组织松散。③生物学上的专用名词，在多细胞生物体内，由一群形态和机能相同的细胞，加上细胞间质组成的基本结构。生物体的进化程度越高，组织分化就越明显。种子植物有分生组织和永久组织；高等动物有上皮组织、结缔组织、肌肉组织和神经组织。④织物的结构形式：平纹组织｜斜纹组织。</a:t>
            </a:r>
            <a:endParaRPr lang="zh-CN" altLang="en-US" sz="1800" dirty="0">
              <a:latin typeface="宋体" panose="02010600030101010101" pitchFamily="2" charset="-122"/>
              <a:ea typeface="宋体" panose="02010600030101010101" pitchFamily="2" charset="-122"/>
            </a:endParaRPr>
          </a:p>
        </p:txBody>
      </p:sp>
      <p:sp>
        <p:nvSpPr>
          <p:cNvPr id="3076"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17"/>
          <p:cNvGrpSpPr/>
          <p:nvPr/>
        </p:nvGrpSpPr>
        <p:grpSpPr>
          <a:xfrm>
            <a:off x="971550" y="1125538"/>
            <a:ext cx="6553200" cy="3095625"/>
            <a:chOff x="4876" y="2235084"/>
            <a:chExt cx="3978" cy="3120"/>
          </a:xfrm>
        </p:grpSpPr>
        <p:sp>
          <p:nvSpPr>
            <p:cNvPr id="19" name="矩形 18"/>
            <p:cNvSpPr>
              <a:spLocks noChangeArrowheads="1"/>
            </p:cNvSpPr>
            <p:nvPr/>
          </p:nvSpPr>
          <p:spPr bwMode="auto">
            <a:xfrm>
              <a:off x="4967" y="2235084"/>
              <a:ext cx="3870" cy="478"/>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总经理（生产、行政、销售</a:t>
              </a:r>
              <a:r>
                <a:rPr kumimoji="0" lang="en-US"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 name="矩形 19"/>
            <p:cNvSpPr>
              <a:spLocks noChangeArrowheads="1"/>
            </p:cNvSpPr>
            <p:nvPr/>
          </p:nvSpPr>
          <p:spPr bwMode="auto">
            <a:xfrm>
              <a:off x="4916" y="2235946"/>
              <a:ext cx="1557" cy="474"/>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生产部</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1" name="矩形 20"/>
            <p:cNvSpPr>
              <a:spLocks noChangeArrowheads="1"/>
            </p:cNvSpPr>
            <p:nvPr/>
          </p:nvSpPr>
          <p:spPr bwMode="auto">
            <a:xfrm>
              <a:off x="4895" y="2236866"/>
              <a:ext cx="1557" cy="474"/>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车间</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 name="矩形 21"/>
            <p:cNvSpPr>
              <a:spLocks noChangeArrowheads="1"/>
            </p:cNvSpPr>
            <p:nvPr/>
          </p:nvSpPr>
          <p:spPr bwMode="auto">
            <a:xfrm>
              <a:off x="4876" y="2237730"/>
              <a:ext cx="1558" cy="474"/>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班组</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2297" name="自选图形 168"/>
            <p:cNvCxnSpPr/>
            <p:nvPr/>
          </p:nvCxnSpPr>
          <p:spPr>
            <a:xfrm>
              <a:off x="8037" y="2235581"/>
              <a:ext cx="0" cy="392"/>
            </a:xfrm>
            <a:prstGeom prst="straightConnector1">
              <a:avLst/>
            </a:prstGeom>
            <a:ln w="12700" cap="flat" cmpd="sng">
              <a:solidFill>
                <a:srgbClr val="699AFF"/>
              </a:solidFill>
              <a:prstDash val="solid"/>
              <a:headEnd type="none" w="med" len="med"/>
              <a:tailEnd type="triangle" w="med" len="med"/>
            </a:ln>
          </p:spPr>
        </p:cxnSp>
        <p:cxnSp>
          <p:nvCxnSpPr>
            <p:cNvPr id="12298" name="自选图形 169"/>
            <p:cNvCxnSpPr/>
            <p:nvPr/>
          </p:nvCxnSpPr>
          <p:spPr>
            <a:xfrm flipH="1">
              <a:off x="5640" y="2235546"/>
              <a:ext cx="10" cy="397"/>
            </a:xfrm>
            <a:prstGeom prst="straightConnector1">
              <a:avLst/>
            </a:prstGeom>
            <a:ln w="12700" cap="flat" cmpd="sng">
              <a:solidFill>
                <a:srgbClr val="699AFF"/>
              </a:solidFill>
              <a:prstDash val="solid"/>
              <a:headEnd type="none" w="med" len="med"/>
              <a:tailEnd type="triangle" w="med" len="med"/>
            </a:ln>
          </p:spPr>
        </p:cxnSp>
        <p:cxnSp>
          <p:nvCxnSpPr>
            <p:cNvPr id="12299" name="自选图形 170"/>
            <p:cNvCxnSpPr/>
            <p:nvPr/>
          </p:nvCxnSpPr>
          <p:spPr>
            <a:xfrm>
              <a:off x="5663" y="2236410"/>
              <a:ext cx="0" cy="484"/>
            </a:xfrm>
            <a:prstGeom prst="straightConnector1">
              <a:avLst/>
            </a:prstGeom>
            <a:ln w="12700" cap="flat" cmpd="sng">
              <a:solidFill>
                <a:srgbClr val="699AFF"/>
              </a:solidFill>
              <a:prstDash val="solid"/>
              <a:headEnd type="none" w="med" len="med"/>
              <a:tailEnd type="triangle" w="med" len="med"/>
            </a:ln>
          </p:spPr>
        </p:cxnSp>
        <p:cxnSp>
          <p:nvCxnSpPr>
            <p:cNvPr id="12300" name="自选图形 171"/>
            <p:cNvCxnSpPr/>
            <p:nvPr/>
          </p:nvCxnSpPr>
          <p:spPr>
            <a:xfrm>
              <a:off x="5661" y="2237305"/>
              <a:ext cx="9" cy="415"/>
            </a:xfrm>
            <a:prstGeom prst="straightConnector1">
              <a:avLst/>
            </a:prstGeom>
            <a:ln w="12700" cap="flat" cmpd="sng">
              <a:solidFill>
                <a:srgbClr val="699AFF"/>
              </a:solidFill>
              <a:prstDash val="solid"/>
              <a:headEnd type="none" w="med" len="med"/>
              <a:tailEnd type="triangle" w="med" len="med"/>
            </a:ln>
          </p:spPr>
        </p:cxnSp>
        <p:sp>
          <p:nvSpPr>
            <p:cNvPr id="27" name="矩形 26"/>
            <p:cNvSpPr>
              <a:spLocks noChangeArrowheads="1"/>
            </p:cNvSpPr>
            <p:nvPr/>
          </p:nvSpPr>
          <p:spPr bwMode="auto">
            <a:xfrm>
              <a:off x="7296" y="2235946"/>
              <a:ext cx="1558" cy="474"/>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销售部</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矩形 27"/>
            <p:cNvSpPr>
              <a:spLocks noChangeArrowheads="1"/>
            </p:cNvSpPr>
            <p:nvPr/>
          </p:nvSpPr>
          <p:spPr bwMode="auto">
            <a:xfrm>
              <a:off x="7286" y="2236798"/>
              <a:ext cx="1558" cy="472"/>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地区销售</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矩形 28"/>
            <p:cNvSpPr>
              <a:spLocks noChangeArrowheads="1"/>
            </p:cNvSpPr>
            <p:nvPr/>
          </p:nvSpPr>
          <p:spPr bwMode="auto">
            <a:xfrm>
              <a:off x="7256" y="2237718"/>
              <a:ext cx="1557" cy="472"/>
            </a:xfrm>
            <a:prstGeom prst="rect">
              <a:avLst/>
            </a:prstGeom>
            <a:solidFill>
              <a:srgbClr val="FFFFFF"/>
            </a:solidFill>
            <a:ln w="25400">
              <a:solidFill>
                <a:srgbClr val="385D8A"/>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8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销售组</a:t>
              </a:r>
              <a:endParaRPr kumimoji="0" lang="zh-CN" sz="18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2304" name="自选图形 2"/>
            <p:cNvCxnSpPr/>
            <p:nvPr/>
          </p:nvCxnSpPr>
          <p:spPr>
            <a:xfrm>
              <a:off x="8053" y="2237250"/>
              <a:ext cx="0" cy="484"/>
            </a:xfrm>
            <a:prstGeom prst="straightConnector1">
              <a:avLst/>
            </a:prstGeom>
            <a:ln w="12700" cap="flat" cmpd="sng">
              <a:solidFill>
                <a:srgbClr val="699AFF"/>
              </a:solidFill>
              <a:prstDash val="solid"/>
              <a:headEnd type="none" w="med" len="med"/>
              <a:tailEnd type="triangle" w="med" len="med"/>
            </a:ln>
          </p:spPr>
        </p:cxnSp>
        <p:cxnSp>
          <p:nvCxnSpPr>
            <p:cNvPr id="12305" name="自选图形 3"/>
            <p:cNvCxnSpPr>
              <a:endCxn id="28" idx="0"/>
            </p:cNvCxnSpPr>
            <p:nvPr/>
          </p:nvCxnSpPr>
          <p:spPr>
            <a:xfrm>
              <a:off x="8063" y="2236380"/>
              <a:ext cx="2" cy="417"/>
            </a:xfrm>
            <a:prstGeom prst="straightConnector1">
              <a:avLst/>
            </a:prstGeom>
            <a:ln w="12700" cap="flat" cmpd="sng">
              <a:solidFill>
                <a:srgbClr val="699AFF"/>
              </a:solidFill>
              <a:prstDash val="solid"/>
              <a:headEnd type="none" w="med" len="med"/>
              <a:tailEnd type="triangle" w="med" len="med"/>
            </a:ln>
          </p:spPr>
        </p:cxnSp>
      </p:grpSp>
      <p:sp>
        <p:nvSpPr>
          <p:cNvPr id="32" name="矩形 31"/>
          <p:cNvSpPr/>
          <p:nvPr/>
        </p:nvSpPr>
        <p:spPr>
          <a:xfrm>
            <a:off x="2874963" y="4168775"/>
            <a:ext cx="2679700" cy="455613"/>
          </a:xfrm>
          <a:prstGeom prst="rect">
            <a:avLst/>
          </a:prstGeom>
        </p:spPr>
        <p:txBody>
          <a:bodyPr wrap="none">
            <a:spAutoFit/>
          </a:bodyPr>
          <a:lstStyle/>
          <a:p>
            <a:pPr marL="0" marR="0" lvl="0" indent="267970" algn="ctr" defTabSz="914400" rtl="0" eaLnBrk="0" fontAlgn="base" latinLnBrk="0" hangingPunct="0">
              <a:lnSpc>
                <a:spcPct val="150000"/>
              </a:lnSpc>
              <a:spcBef>
                <a:spcPct val="0"/>
              </a:spcBef>
              <a:spcAft>
                <a:spcPts val="0"/>
              </a:spcAft>
              <a:buClrTx/>
              <a:buSzTx/>
              <a:buFontTx/>
              <a:buNone/>
              <a:tabLst>
                <a:tab pos="457200" algn="l"/>
              </a:tabLst>
              <a:defRPr/>
            </a:pPr>
            <a:r>
              <a:rPr kumimoji="0" lang="zh-CN" altLang="zh-CN" sz="1800" b="1" i="0" u="none" strike="noStrike" kern="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宋体" panose="02010600030101010101" pitchFamily="2" charset="-122"/>
              </a:rPr>
              <a:t>图</a:t>
            </a:r>
            <a:r>
              <a:rPr kumimoji="0" lang="en-US" altLang="zh-CN" sz="1800" b="1" i="0" u="none" strike="noStrike" kern="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宋体" panose="02010600030101010101" pitchFamily="2" charset="-122"/>
              </a:rPr>
              <a:t>6-1 </a:t>
            </a:r>
            <a:r>
              <a:rPr kumimoji="0" lang="zh-CN" altLang="zh-CN" sz="1800" b="1" i="0" u="none" strike="noStrike" kern="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宋体" panose="02010600030101010101" pitchFamily="2" charset="-122"/>
              </a:rPr>
              <a:t>直线制组织架构</a:t>
            </a:r>
            <a:endPar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292" name="文本框 32"/>
          <p:cNvSpPr txBox="1"/>
          <p:nvPr/>
        </p:nvSpPr>
        <p:spPr>
          <a:xfrm>
            <a:off x="827088" y="4651375"/>
            <a:ext cx="7345362" cy="2065338"/>
          </a:xfrm>
          <a:prstGeom prst="rect">
            <a:avLst/>
          </a:prstGeom>
          <a:noFill/>
          <a:ln w="9525">
            <a:noFill/>
          </a:ln>
        </p:spPr>
        <p:txBody>
          <a:bodyPr>
            <a:spAutoFit/>
          </a:bodyPr>
          <a:p>
            <a:pPr>
              <a:lnSpc>
                <a:spcPct val="150000"/>
              </a:lnSpc>
            </a:pPr>
            <a:r>
              <a:rPr lang="zh-CN" altLang="zh-CN" dirty="0">
                <a:latin typeface="Arial" panose="020B0604020202020204" pitchFamily="34" charset="0"/>
                <a:ea typeface="宋体" panose="02010600030101010101" pitchFamily="2" charset="-122"/>
              </a:rPr>
              <a:t>优点：结构比较简单、权力集中、权责分明、信息沟通方便，便于统一指挥、集中管理。</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缺点：管理者负担较重、横向沟通困难。</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适用：组织规模不大、组织成员不多的中小企企业。</a:t>
            </a:r>
            <a:endParaRPr lang="zh-CN" altLang="zh-CN" dirty="0">
              <a:latin typeface="Arial" panose="020B0604020202020204" pitchFamily="34" charset="0"/>
              <a:ea typeface="宋体" panose="02010600030101010101" pitchFamily="2" charset="-122"/>
            </a:endParaRPr>
          </a:p>
          <a:p>
            <a:pPr>
              <a:lnSpc>
                <a:spcPct val="150000"/>
              </a:lnSpc>
            </a:pPr>
            <a:endParaRPr lang="zh-CN" altLang="en-US" sz="1600" dirty="0">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xfrm>
            <a:off x="323850" y="1219200"/>
            <a:ext cx="8362950" cy="5105400"/>
          </a:xfrm>
        </p:spPr>
        <p:txBody>
          <a:bodyPr vert="horz" wrap="square" lIns="91440" tIns="45720" rIns="91440" bIns="45720" anchor="t" anchorCtr="0"/>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2</a:t>
            </a:r>
            <a:r>
              <a:rPr lang="zh-CN" altLang="zh-CN" sz="1800" dirty="0">
                <a:latin typeface="宋体" panose="02010600030101010101" pitchFamily="2" charset="-122"/>
                <a:ea typeface="宋体" panose="02010600030101010101" pitchFamily="2" charset="-122"/>
              </a:rPr>
              <a:t>）职能制组织架构</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是按职能来组织部门分工，即把承担相同职能的管理业务及其相关</a:t>
            </a:r>
            <a:r>
              <a:rPr lang="en-US" altLang="zh-CN" sz="1800" dirty="0">
                <a:latin typeface="宋体" panose="02010600030101010101" pitchFamily="2" charset="-122"/>
                <a:ea typeface="宋体" panose="02010600030101010101" pitchFamily="2" charset="-122"/>
                <a:hlinkClick r:id="rId1"/>
              </a:rPr>
              <a:t>人员组合</a:t>
            </a:r>
            <a:r>
              <a:rPr lang="zh-CN" altLang="zh-CN" sz="1800" dirty="0">
                <a:latin typeface="宋体" panose="02010600030101010101" pitchFamily="2" charset="-122"/>
                <a:ea typeface="宋体" panose="02010600030101010101" pitchFamily="2" charset="-122"/>
              </a:rPr>
              <a:t>在一起，设置相应的管理部门和管理职务。这些职能部门有权在自己的业务范围内，向下级单位下达命令和指示。</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特点：</a:t>
            </a:r>
            <a:endParaRPr lang="zh-CN" altLang="zh-CN" sz="1800" dirty="0">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 各级管理机构和人员实行高度的专业化分工，各自履行一定的</a:t>
            </a:r>
            <a:r>
              <a:rPr lang="en-US" altLang="zh-CN" sz="1800" dirty="0">
                <a:latin typeface="宋体" panose="02010600030101010101" pitchFamily="2" charset="-122"/>
                <a:ea typeface="宋体" panose="02010600030101010101" pitchFamily="2" charset="-122"/>
                <a:hlinkClick r:id="rId2"/>
              </a:rPr>
              <a:t>管理职能</a:t>
            </a:r>
            <a:r>
              <a:rPr lang="zh-CN" altLang="zh-CN" sz="1800" dirty="0">
                <a:latin typeface="宋体" panose="02010600030101010101" pitchFamily="2" charset="-122"/>
                <a:ea typeface="宋体" panose="02010600030101010101" pitchFamily="2" charset="-122"/>
              </a:rPr>
              <a:t>。因此，每一个职能部门所开展的业务活动将为整个组织服务。</a:t>
            </a:r>
            <a:endParaRPr lang="zh-CN" altLang="zh-CN" sz="1800" dirty="0">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2</a:t>
            </a:r>
            <a:r>
              <a:rPr lang="zh-CN" altLang="zh-CN" sz="1800" dirty="0">
                <a:latin typeface="宋体" panose="02010600030101010101" pitchFamily="2" charset="-122"/>
                <a:ea typeface="宋体" panose="02010600030101010101" pitchFamily="2" charset="-122"/>
              </a:rPr>
              <a:t>、 组织管理权力高度集中。由于各个职能部门和人员都只负责某一个方面的职能工作，惟有最高领导层才能纵观组织全局，所以，组织的决策权必然集中于最高领导层。大学行政组织一般都是职能型的组织架构。</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en-US" sz="1800" dirty="0">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框 34"/>
          <p:cNvSpPr txBox="1"/>
          <p:nvPr/>
        </p:nvSpPr>
        <p:spPr>
          <a:xfrm>
            <a:off x="2336800" y="4818063"/>
            <a:ext cx="3365500" cy="645160"/>
          </a:xfrm>
          <a:prstGeom prst="rect">
            <a:avLst/>
          </a:prstGeom>
          <a:noFill/>
          <a:ln w="9525">
            <a:noFill/>
          </a:ln>
        </p:spPr>
        <p:txBody>
          <a:bodyPr>
            <a:spAutoFit/>
          </a:bodyPr>
          <a:p>
            <a:r>
              <a:rPr lang="zh-CN" altLang="zh-CN" b="1" dirty="0">
                <a:latin typeface="Arial" panose="020B0604020202020204" pitchFamily="34" charset="0"/>
                <a:ea typeface="宋体" panose="02010600030101010101" pitchFamily="2" charset="-122"/>
              </a:rPr>
              <a:t>图</a:t>
            </a:r>
            <a:r>
              <a:rPr lang="en-US" altLang="zh-CN" b="1" dirty="0">
                <a:latin typeface="Arial" panose="020B0604020202020204" pitchFamily="34" charset="0"/>
                <a:ea typeface="宋体" panose="02010600030101010101" pitchFamily="2" charset="-122"/>
              </a:rPr>
              <a:t>6-2 </a:t>
            </a:r>
            <a:r>
              <a:rPr lang="zh-CN" altLang="zh-CN" b="1" dirty="0">
                <a:latin typeface="Arial" panose="020B0604020202020204" pitchFamily="34" charset="0"/>
                <a:ea typeface="宋体" panose="02010600030101010101" pitchFamily="2" charset="-122"/>
              </a:rPr>
              <a:t>职能制组织架构图</a:t>
            </a:r>
            <a:endParaRPr lang="zh-CN" altLang="zh-CN"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p:txBody>
      </p:sp>
      <p:sp>
        <p:nvSpPr>
          <p:cNvPr id="14340" name="文本框 35"/>
          <p:cNvSpPr txBox="1"/>
          <p:nvPr/>
        </p:nvSpPr>
        <p:spPr>
          <a:xfrm>
            <a:off x="881063" y="5245100"/>
            <a:ext cx="8208962" cy="1169988"/>
          </a:xfrm>
          <a:prstGeom prst="rect">
            <a:avLst/>
          </a:prstGeom>
          <a:noFill/>
          <a:ln w="9525">
            <a:noFill/>
          </a:ln>
        </p:spPr>
        <p:txBody>
          <a:bodyPr>
            <a:spAutoFit/>
          </a:bodyPr>
          <a:p>
            <a:r>
              <a:rPr lang="zh-CN" altLang="zh-CN" sz="1400" dirty="0">
                <a:latin typeface="宋体" panose="02010600030101010101" pitchFamily="2" charset="-122"/>
                <a:ea typeface="宋体" panose="02010600030101010101" pitchFamily="2" charset="-122"/>
              </a:rPr>
              <a:t>上例中，职能部门人事部、研发部、生产部、质量部、销售部等无权自行决策，只有通过总经理、副总经理批准授权方可以。</a:t>
            </a:r>
            <a:endParaRPr lang="zh-CN" altLang="zh-CN" sz="1400" dirty="0">
              <a:latin typeface="宋体" panose="02010600030101010101" pitchFamily="2" charset="-122"/>
              <a:ea typeface="宋体" panose="02010600030101010101" pitchFamily="2" charset="-122"/>
            </a:endParaRPr>
          </a:p>
          <a:p>
            <a:r>
              <a:rPr lang="zh-CN" altLang="zh-CN" sz="1400" dirty="0">
                <a:latin typeface="宋体" panose="02010600030101010101" pitchFamily="2" charset="-122"/>
                <a:ea typeface="宋体" panose="02010600030101010101" pitchFamily="2" charset="-122"/>
              </a:rPr>
              <a:t>优点：既便于集中、统一指挥，又可发挥专业管理的长处，从而提高管理工作的效率。</a:t>
            </a:r>
            <a:endParaRPr lang="zh-CN" altLang="zh-CN" sz="1400" dirty="0">
              <a:latin typeface="宋体" panose="02010600030101010101" pitchFamily="2" charset="-122"/>
              <a:ea typeface="宋体" panose="02010600030101010101" pitchFamily="2" charset="-122"/>
            </a:endParaRPr>
          </a:p>
          <a:p>
            <a:r>
              <a:rPr lang="zh-CN" altLang="zh-CN" sz="1400" dirty="0">
                <a:latin typeface="宋体" panose="02010600030101010101" pitchFamily="2" charset="-122"/>
                <a:ea typeface="宋体" panose="02010600030101010101" pitchFamily="2" charset="-122"/>
              </a:rPr>
              <a:t>缺点：权力集中，下级缺乏必要的自主权；各职能部门之间的横向联系较差，容易产生脱节和矛盾。</a:t>
            </a:r>
            <a:endParaRPr lang="zh-CN" altLang="zh-CN" sz="1400" dirty="0">
              <a:latin typeface="宋体" panose="02010600030101010101" pitchFamily="2" charset="-122"/>
              <a:ea typeface="宋体" panose="02010600030101010101" pitchFamily="2" charset="-122"/>
            </a:endParaRPr>
          </a:p>
          <a:p>
            <a:r>
              <a:rPr lang="zh-CN" altLang="zh-CN" sz="1400" dirty="0">
                <a:latin typeface="宋体" panose="02010600030101010101" pitchFamily="2" charset="-122"/>
                <a:ea typeface="宋体" panose="02010600030101010101" pitchFamily="2" charset="-122"/>
              </a:rPr>
              <a:t>适用：各种中小型组织。</a:t>
            </a:r>
            <a:endParaRPr lang="zh-CN" altLang="en-US" sz="1400" dirty="0">
              <a:latin typeface="宋体" panose="02010600030101010101" pitchFamily="2" charset="-122"/>
              <a:ea typeface="宋体" panose="02010600030101010101" pitchFamily="2" charset="-122"/>
            </a:endParaRPr>
          </a:p>
        </p:txBody>
      </p:sp>
      <p:grpSp>
        <p:nvGrpSpPr>
          <p:cNvPr id="37" name="组合 36"/>
          <p:cNvGrpSpPr/>
          <p:nvPr/>
        </p:nvGrpSpPr>
        <p:grpSpPr>
          <a:xfrm>
            <a:off x="453390" y="696595"/>
            <a:ext cx="7848600" cy="4088130"/>
            <a:chOff x="714" y="1097"/>
            <a:chExt cx="12360" cy="6438"/>
          </a:xfrm>
        </p:grpSpPr>
        <p:grpSp>
          <p:nvGrpSpPr>
            <p:cNvPr id="14338" name="组合 3"/>
            <p:cNvGrpSpPr/>
            <p:nvPr/>
          </p:nvGrpSpPr>
          <p:grpSpPr>
            <a:xfrm>
              <a:off x="714" y="1097"/>
              <a:ext cx="12360" cy="6425"/>
              <a:chOff x="2214" y="2265549"/>
              <a:chExt cx="8831" cy="4423"/>
            </a:xfrm>
          </p:grpSpPr>
          <p:sp>
            <p:nvSpPr>
              <p:cNvPr id="5" name="矩形 4"/>
              <p:cNvSpPr>
                <a:spLocks noChangeArrowheads="1"/>
              </p:cNvSpPr>
              <p:nvPr/>
            </p:nvSpPr>
            <p:spPr bwMode="auto">
              <a:xfrm>
                <a:off x="5273" y="2265549"/>
                <a:ext cx="2379" cy="480"/>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总经理</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矩形 5"/>
              <p:cNvSpPr>
                <a:spLocks noChangeArrowheads="1"/>
              </p:cNvSpPr>
              <p:nvPr/>
            </p:nvSpPr>
            <p:spPr bwMode="auto">
              <a:xfrm>
                <a:off x="2214" y="2267569"/>
                <a:ext cx="1563" cy="475"/>
              </a:xfrm>
              <a:prstGeom prst="rect">
                <a:avLst/>
              </a:prstGeom>
              <a:solidFill>
                <a:srgbClr val="FFFFFF"/>
              </a:solidFill>
              <a:ln w="25400" cap="rnd">
                <a:solidFill>
                  <a:srgbClr val="000000"/>
                </a:solidFill>
                <a:prstDash val="dash"/>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车间主任</a:t>
                </a:r>
                <a:endParaRPr kumimoji="0" lang="zh-CN" sz="90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6"/>
              <p:cNvSpPr>
                <a:spLocks noChangeArrowheads="1"/>
              </p:cNvSpPr>
              <p:nvPr/>
            </p:nvSpPr>
            <p:spPr bwMode="auto">
              <a:xfrm>
                <a:off x="9482" y="2267580"/>
                <a:ext cx="1563" cy="475"/>
              </a:xfrm>
              <a:prstGeom prst="rect">
                <a:avLst/>
              </a:prstGeom>
              <a:solidFill>
                <a:srgbClr val="FFFFFF"/>
              </a:solidFill>
              <a:ln w="25400" cap="rnd">
                <a:solidFill>
                  <a:srgbClr val="000000"/>
                </a:solidFill>
                <a:prstDash val="dash"/>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车间主任</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矩形 9"/>
              <p:cNvSpPr>
                <a:spLocks noChangeArrowheads="1"/>
              </p:cNvSpPr>
              <p:nvPr/>
            </p:nvSpPr>
            <p:spPr bwMode="auto">
              <a:xfrm>
                <a:off x="5649" y="2269497"/>
                <a:ext cx="1563" cy="475"/>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班组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4347" name="自选图形 159"/>
              <p:cNvCxnSpPr/>
              <p:nvPr/>
            </p:nvCxnSpPr>
            <p:spPr>
              <a:xfrm>
                <a:off x="2814" y="2267298"/>
                <a:ext cx="7473" cy="23"/>
              </a:xfrm>
              <a:prstGeom prst="straightConnector1">
                <a:avLst/>
              </a:prstGeom>
              <a:ln w="12700" cap="flat" cmpd="sng">
                <a:solidFill>
                  <a:srgbClr val="000000"/>
                </a:solidFill>
                <a:prstDash val="solid"/>
                <a:headEnd type="none" w="med" len="med"/>
                <a:tailEnd type="none" w="med" len="med"/>
              </a:ln>
            </p:spPr>
          </p:cxnSp>
          <p:cxnSp>
            <p:nvCxnSpPr>
              <p:cNvPr id="14348" name="自选图形 160"/>
              <p:cNvCxnSpPr/>
              <p:nvPr/>
            </p:nvCxnSpPr>
            <p:spPr>
              <a:xfrm flipH="1">
                <a:off x="2830" y="2267298"/>
                <a:ext cx="12" cy="273"/>
              </a:xfrm>
              <a:prstGeom prst="straightConnector1">
                <a:avLst/>
              </a:prstGeom>
              <a:ln w="12700" cap="flat" cmpd="sng">
                <a:solidFill>
                  <a:srgbClr val="000000"/>
                </a:solidFill>
                <a:prstDash val="solid"/>
                <a:headEnd type="none" w="med" len="med"/>
                <a:tailEnd type="triangle" w="med" len="med"/>
              </a:ln>
            </p:spPr>
          </p:cxnSp>
          <p:cxnSp>
            <p:nvCxnSpPr>
              <p:cNvPr id="14351" name="自选图形 163"/>
              <p:cNvCxnSpPr>
                <a:endCxn id="8" idx="0"/>
              </p:cNvCxnSpPr>
              <p:nvPr/>
            </p:nvCxnSpPr>
            <p:spPr>
              <a:xfrm>
                <a:off x="10305" y="2267298"/>
                <a:ext cx="5" cy="273"/>
              </a:xfrm>
              <a:prstGeom prst="straightConnector1">
                <a:avLst/>
              </a:prstGeom>
              <a:ln w="12700" cap="flat" cmpd="sng">
                <a:solidFill>
                  <a:srgbClr val="000000"/>
                </a:solidFill>
                <a:prstDash val="solid"/>
                <a:headEnd type="none" w="med" len="med"/>
                <a:tailEnd type="triangle" w="med" len="med"/>
              </a:ln>
            </p:spPr>
          </p:cxnSp>
          <p:cxnSp>
            <p:nvCxnSpPr>
              <p:cNvPr id="14353" name="自选图形 166"/>
              <p:cNvCxnSpPr>
                <a:stCxn id="5" idx="2"/>
              </p:cNvCxnSpPr>
              <p:nvPr/>
            </p:nvCxnSpPr>
            <p:spPr>
              <a:xfrm>
                <a:off x="6462" y="2266029"/>
                <a:ext cx="15" cy="223"/>
              </a:xfrm>
              <a:prstGeom prst="straightConnector1">
                <a:avLst/>
              </a:prstGeom>
              <a:ln w="12700" cap="flat" cmpd="sng">
                <a:solidFill>
                  <a:srgbClr val="000000"/>
                </a:solidFill>
                <a:prstDash val="solid"/>
                <a:headEnd type="none" w="med" len="med"/>
                <a:tailEnd type="triangle" w="med" len="med"/>
              </a:ln>
            </p:spPr>
          </p:cxnSp>
          <p:sp>
            <p:nvSpPr>
              <p:cNvPr id="24" name="矩形 23"/>
              <p:cNvSpPr>
                <a:spLocks noChangeArrowheads="1"/>
              </p:cNvSpPr>
              <p:nvPr/>
            </p:nvSpPr>
            <p:spPr bwMode="auto">
              <a:xfrm>
                <a:off x="5633" y="2266498"/>
                <a:ext cx="1563" cy="475"/>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职能</a:t>
                </a: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部门</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a:spLocks noChangeArrowheads="1"/>
              </p:cNvSpPr>
              <p:nvPr/>
            </p:nvSpPr>
            <p:spPr bwMode="auto">
              <a:xfrm>
                <a:off x="2959" y="2266534"/>
                <a:ext cx="1563" cy="475"/>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职能</a:t>
                </a: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部门</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a:spLocks noChangeArrowheads="1"/>
              </p:cNvSpPr>
              <p:nvPr/>
            </p:nvSpPr>
            <p:spPr bwMode="auto">
              <a:xfrm>
                <a:off x="8145" y="2266464"/>
                <a:ext cx="1563" cy="475"/>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职能</a:t>
                </a: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部门</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3" name="矩形 32"/>
              <p:cNvSpPr>
                <a:spLocks noChangeArrowheads="1"/>
              </p:cNvSpPr>
              <p:nvPr/>
            </p:nvSpPr>
            <p:spPr bwMode="auto">
              <a:xfrm>
                <a:off x="5617" y="2267569"/>
                <a:ext cx="1563" cy="475"/>
              </a:xfrm>
              <a:prstGeom prst="rect">
                <a:avLst/>
              </a:prstGeom>
              <a:solidFill>
                <a:srgbClr val="FFFFFF"/>
              </a:solidFill>
              <a:ln w="25400" cap="rnd">
                <a:solidFill>
                  <a:srgbClr val="000000"/>
                </a:solidFill>
                <a:prstDash val="dash"/>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车间主任</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4" name="矩形 33"/>
              <p:cNvSpPr>
                <a:spLocks noChangeArrowheads="1"/>
              </p:cNvSpPr>
              <p:nvPr/>
            </p:nvSpPr>
            <p:spPr bwMode="auto">
              <a:xfrm>
                <a:off x="3804" y="2268507"/>
                <a:ext cx="1563" cy="475"/>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职能</a:t>
                </a: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组</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2" name="矩形 1"/>
            <p:cNvSpPr>
              <a:spLocks noChangeArrowheads="1"/>
            </p:cNvSpPr>
            <p:nvPr/>
          </p:nvSpPr>
          <p:spPr bwMode="auto">
            <a:xfrm>
              <a:off x="8221" y="5431"/>
              <a:ext cx="2188" cy="690"/>
            </a:xfrm>
            <a:prstGeom prst="rect">
              <a:avLst/>
            </a:prstGeom>
            <a:solidFill>
              <a:srgbClr val="FFFFFF"/>
            </a:solidFill>
            <a:ln w="25400">
              <a:solidFill>
                <a:srgbClr val="000000"/>
              </a:solidFill>
              <a:round/>
            </a:ln>
            <a:effectLst/>
          </p:spPr>
          <p:txBody>
            <a:bodyPr upright="1"/>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职能</a:t>
              </a: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组</a:t>
              </a:r>
              <a:endPar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矩形 2"/>
            <p:cNvSpPr>
              <a:spLocks noChangeArrowheads="1"/>
            </p:cNvSpPr>
            <p:nvPr/>
          </p:nvSpPr>
          <p:spPr bwMode="auto">
            <a:xfrm>
              <a:off x="8448" y="6845"/>
              <a:ext cx="2188" cy="690"/>
            </a:xfrm>
            <a:prstGeom prst="rect">
              <a:avLst/>
            </a:prstGeom>
            <a:solidFill>
              <a:srgbClr val="FFFFFF"/>
            </a:solidFill>
            <a:ln w="25400">
              <a:solidFill>
                <a:srgbClr val="000000"/>
              </a:solidFill>
              <a:round/>
            </a:ln>
            <a:effectLst/>
          </p:spPr>
          <p:txBody>
            <a:bodyPr upright="1"/>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班组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矩形 3"/>
            <p:cNvSpPr>
              <a:spLocks noChangeArrowheads="1"/>
            </p:cNvSpPr>
            <p:nvPr/>
          </p:nvSpPr>
          <p:spPr bwMode="auto">
            <a:xfrm>
              <a:off x="2324" y="6824"/>
              <a:ext cx="2188" cy="690"/>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050" b="0" i="0" u="none" strike="noStrike" kern="1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班组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1" name="直接连接符 10"/>
            <p:cNvCxnSpPr/>
            <p:nvPr/>
          </p:nvCxnSpPr>
          <p:spPr>
            <a:xfrm>
              <a:off x="2214" y="2109"/>
              <a:ext cx="8275" cy="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52" y="3431"/>
              <a:ext cx="8275" cy="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211" y="2087"/>
              <a:ext cx="24" cy="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192" y="3219"/>
              <a:ext cx="19" cy="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444" y="2087"/>
              <a:ext cx="45" cy="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488" y="3132"/>
              <a:ext cx="1" cy="2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33" idx="0"/>
            </p:cNvCxnSpPr>
            <p:nvPr/>
          </p:nvCxnSpPr>
          <p:spPr>
            <a:xfrm flipH="1">
              <a:off x="6571" y="3472"/>
              <a:ext cx="62" cy="5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24" idx="0"/>
            </p:cNvCxnSpPr>
            <p:nvPr/>
          </p:nvCxnSpPr>
          <p:spPr>
            <a:xfrm flipH="1">
              <a:off x="6593" y="2087"/>
              <a:ext cx="41" cy="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4" idx="2"/>
            </p:cNvCxnSpPr>
            <p:nvPr/>
          </p:nvCxnSpPr>
          <p:spPr>
            <a:xfrm>
              <a:off x="6593" y="3166"/>
              <a:ext cx="40" cy="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847" y="5135"/>
              <a:ext cx="5621" cy="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259" y="6420"/>
              <a:ext cx="6550" cy="4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3231" y="6442"/>
              <a:ext cx="50" cy="3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endCxn id="10" idx="0"/>
            </p:cNvCxnSpPr>
            <p:nvPr/>
          </p:nvCxnSpPr>
          <p:spPr>
            <a:xfrm flipH="1">
              <a:off x="6616" y="6307"/>
              <a:ext cx="17" cy="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694" y="6268"/>
              <a:ext cx="6001" cy="39"/>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a:off x="9809" y="6442"/>
              <a:ext cx="4" cy="3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868" y="5135"/>
              <a:ext cx="44" cy="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685" y="6072"/>
              <a:ext cx="53" cy="12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4" y="5135"/>
              <a:ext cx="4" cy="265"/>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9582" y="6137"/>
              <a:ext cx="13" cy="17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33" idx="2"/>
            </p:cNvCxnSpPr>
            <p:nvPr/>
          </p:nvCxnSpPr>
          <p:spPr>
            <a:xfrm>
              <a:off x="6571" y="4721"/>
              <a:ext cx="62" cy="3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内容占位符 2"/>
          <p:cNvSpPr>
            <a:spLocks noGrp="1"/>
          </p:cNvSpPr>
          <p:nvPr>
            <p:ph idx="1"/>
          </p:nvPr>
        </p:nvSpPr>
        <p:spPr/>
        <p:txBody>
          <a:bodyPr vert="horz" wrap="square" lIns="91440" tIns="45720" rIns="91440" bIns="45720" anchor="t" anchorCtr="0"/>
          <a:p>
            <a:pPr>
              <a:lnSpc>
                <a:spcPct val="20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）直线职能制组织架构</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是把直线制和职能制结合起来形成的。特点是以直线为基础，在各级行政负责人之下设置相应的职能部门，分别从事专业管理，作为该级领导者的参谋，实行主管统一指挥与职能部门参谋、指导相结合的组织结构形式。职能部门拟定的计划、方案以及有关指令，统一由直线领导者批准或授权下达，职能部门无权直接决策和下达命令或进行指挥，只起业务指导作用，各级行政领导人实行逐级负责，高度集权。</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0" name="组合 3"/>
          <p:cNvGrpSpPr/>
          <p:nvPr/>
        </p:nvGrpSpPr>
        <p:grpSpPr>
          <a:xfrm>
            <a:off x="611188" y="1052513"/>
            <a:ext cx="7632700" cy="4752975"/>
            <a:chOff x="2366" y="2262002"/>
            <a:chExt cx="8229" cy="5851"/>
          </a:xfrm>
        </p:grpSpPr>
        <p:sp>
          <p:nvSpPr>
            <p:cNvPr id="5" name="矩形 4"/>
            <p:cNvSpPr>
              <a:spLocks noChangeArrowheads="1"/>
            </p:cNvSpPr>
            <p:nvPr/>
          </p:nvSpPr>
          <p:spPr bwMode="auto">
            <a:xfrm>
              <a:off x="5176" y="2262002"/>
              <a:ext cx="2372" cy="434"/>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校长</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矩形 5"/>
            <p:cNvSpPr>
              <a:spLocks noChangeArrowheads="1"/>
            </p:cNvSpPr>
            <p:nvPr/>
          </p:nvSpPr>
          <p:spPr bwMode="auto">
            <a:xfrm>
              <a:off x="6595" y="2263006"/>
              <a:ext cx="1559" cy="42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副校长</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矩形 6"/>
            <p:cNvSpPr>
              <a:spLocks noChangeArrowheads="1"/>
            </p:cNvSpPr>
            <p:nvPr/>
          </p:nvSpPr>
          <p:spPr bwMode="auto">
            <a:xfrm>
              <a:off x="2376" y="2263905"/>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办公室</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7415" name="自选图形 56"/>
            <p:cNvCxnSpPr/>
            <p:nvPr/>
          </p:nvCxnSpPr>
          <p:spPr>
            <a:xfrm>
              <a:off x="3160" y="2262778"/>
              <a:ext cx="6630" cy="10"/>
            </a:xfrm>
            <a:prstGeom prst="straightConnector1">
              <a:avLst/>
            </a:prstGeom>
            <a:ln w="12700" cap="flat" cmpd="sng">
              <a:solidFill>
                <a:srgbClr val="000000"/>
              </a:solidFill>
              <a:prstDash val="solid"/>
              <a:headEnd type="none" w="med" len="med"/>
              <a:tailEnd type="none" w="med" len="med"/>
            </a:ln>
          </p:spPr>
        </p:cxnSp>
        <p:cxnSp>
          <p:nvCxnSpPr>
            <p:cNvPr id="17416" name="自选图形 57"/>
            <p:cNvCxnSpPr/>
            <p:nvPr/>
          </p:nvCxnSpPr>
          <p:spPr>
            <a:xfrm flipH="1">
              <a:off x="3155" y="2262778"/>
              <a:ext cx="15" cy="268"/>
            </a:xfrm>
            <a:prstGeom prst="straightConnector1">
              <a:avLst/>
            </a:prstGeom>
            <a:ln w="12700" cap="flat" cmpd="sng">
              <a:solidFill>
                <a:srgbClr val="000000"/>
              </a:solidFill>
              <a:prstDash val="solid"/>
              <a:headEnd type="none" w="med" len="med"/>
              <a:tailEnd type="triangle" w="med" len="med"/>
            </a:ln>
          </p:spPr>
        </p:cxnSp>
        <p:cxnSp>
          <p:nvCxnSpPr>
            <p:cNvPr id="17417" name="自选图形 58"/>
            <p:cNvCxnSpPr>
              <a:endCxn id="14" idx="0"/>
            </p:cNvCxnSpPr>
            <p:nvPr/>
          </p:nvCxnSpPr>
          <p:spPr>
            <a:xfrm flipH="1">
              <a:off x="5245" y="2262778"/>
              <a:ext cx="5" cy="228"/>
            </a:xfrm>
            <a:prstGeom prst="straightConnector1">
              <a:avLst/>
            </a:prstGeom>
            <a:ln w="12700" cap="flat" cmpd="sng">
              <a:solidFill>
                <a:srgbClr val="000000"/>
              </a:solidFill>
              <a:prstDash val="solid"/>
              <a:headEnd type="none" w="med" len="med"/>
              <a:tailEnd type="triangle" w="med" len="med"/>
            </a:ln>
          </p:spPr>
        </p:cxnSp>
        <p:cxnSp>
          <p:nvCxnSpPr>
            <p:cNvPr id="17418" name="自选图形 59"/>
            <p:cNvCxnSpPr>
              <a:endCxn id="14" idx="0"/>
            </p:cNvCxnSpPr>
            <p:nvPr/>
          </p:nvCxnSpPr>
          <p:spPr>
            <a:xfrm>
              <a:off x="9780" y="2262788"/>
              <a:ext cx="11" cy="285"/>
            </a:xfrm>
            <a:prstGeom prst="straightConnector1">
              <a:avLst/>
            </a:prstGeom>
            <a:ln w="12700" cap="flat" cmpd="sng">
              <a:solidFill>
                <a:srgbClr val="000000"/>
              </a:solidFill>
              <a:prstDash val="solid"/>
              <a:headEnd type="none" w="med" len="med"/>
              <a:tailEnd type="triangle" w="med" len="med"/>
            </a:ln>
          </p:spPr>
        </p:cxnSp>
        <p:cxnSp>
          <p:nvCxnSpPr>
            <p:cNvPr id="17419" name="自选图形 61"/>
            <p:cNvCxnSpPr>
              <a:endCxn id="14" idx="0"/>
            </p:cNvCxnSpPr>
            <p:nvPr/>
          </p:nvCxnSpPr>
          <p:spPr>
            <a:xfrm flipH="1">
              <a:off x="6360" y="2262435"/>
              <a:ext cx="3" cy="327"/>
            </a:xfrm>
            <a:prstGeom prst="straightConnector1">
              <a:avLst/>
            </a:prstGeom>
            <a:ln w="12700" cap="flat" cmpd="sng">
              <a:solidFill>
                <a:srgbClr val="000000"/>
              </a:solidFill>
              <a:prstDash val="solid"/>
              <a:headEnd type="none" w="med" len="med"/>
              <a:tailEnd type="triangle" w="med" len="med"/>
            </a:ln>
          </p:spPr>
        </p:cxnSp>
        <p:sp>
          <p:nvSpPr>
            <p:cNvPr id="13" name="矩形 12"/>
            <p:cNvSpPr>
              <a:spLocks noChangeArrowheads="1"/>
            </p:cNvSpPr>
            <p:nvPr/>
          </p:nvSpPr>
          <p:spPr bwMode="auto">
            <a:xfrm>
              <a:off x="2457" y="2263046"/>
              <a:ext cx="1557" cy="42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副校长</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4" name="矩形 13"/>
            <p:cNvSpPr>
              <a:spLocks noChangeArrowheads="1"/>
            </p:cNvSpPr>
            <p:nvPr/>
          </p:nvSpPr>
          <p:spPr bwMode="auto">
            <a:xfrm>
              <a:off x="4466" y="2263006"/>
              <a:ext cx="1557" cy="42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副校长</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 name="矩形 14"/>
            <p:cNvSpPr>
              <a:spLocks noChangeArrowheads="1"/>
            </p:cNvSpPr>
            <p:nvPr/>
          </p:nvSpPr>
          <p:spPr bwMode="auto">
            <a:xfrm>
              <a:off x="8895" y="2262987"/>
              <a:ext cx="1559" cy="42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副校长</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7423" name="自选图形 75"/>
            <p:cNvCxnSpPr>
              <a:endCxn id="14" idx="0"/>
            </p:cNvCxnSpPr>
            <p:nvPr/>
          </p:nvCxnSpPr>
          <p:spPr>
            <a:xfrm flipH="1">
              <a:off x="7215" y="2262798"/>
              <a:ext cx="5" cy="228"/>
            </a:xfrm>
            <a:prstGeom prst="straightConnector1">
              <a:avLst/>
            </a:prstGeom>
            <a:ln w="12700" cap="flat" cmpd="sng">
              <a:solidFill>
                <a:srgbClr val="000000"/>
              </a:solidFill>
              <a:prstDash val="solid"/>
              <a:headEnd type="none" w="med" len="med"/>
              <a:tailEnd type="triangle" w="med" len="med"/>
            </a:ln>
          </p:spPr>
        </p:cxnSp>
        <p:sp>
          <p:nvSpPr>
            <p:cNvPr id="17" name="矩形 16"/>
            <p:cNvSpPr>
              <a:spLocks noChangeArrowheads="1"/>
            </p:cNvSpPr>
            <p:nvPr/>
          </p:nvSpPr>
          <p:spPr bwMode="auto">
            <a:xfrm>
              <a:off x="2967" y="2263905"/>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人事处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 name="矩形 17"/>
            <p:cNvSpPr>
              <a:spLocks noChangeArrowheads="1"/>
            </p:cNvSpPr>
            <p:nvPr/>
          </p:nvSpPr>
          <p:spPr bwMode="auto">
            <a:xfrm>
              <a:off x="3566" y="2263905"/>
              <a:ext cx="428"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综合处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矩形 18"/>
            <p:cNvSpPr>
              <a:spLocks noChangeArrowheads="1"/>
            </p:cNvSpPr>
            <p:nvPr/>
          </p:nvSpPr>
          <p:spPr bwMode="auto">
            <a:xfrm>
              <a:off x="4406" y="2263864"/>
              <a:ext cx="426" cy="1290"/>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教务处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 name="矩形 19"/>
            <p:cNvSpPr>
              <a:spLocks noChangeArrowheads="1"/>
            </p:cNvSpPr>
            <p:nvPr/>
          </p:nvSpPr>
          <p:spPr bwMode="auto">
            <a:xfrm>
              <a:off x="4945" y="2263886"/>
              <a:ext cx="428"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科研处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1" name="矩形 20"/>
            <p:cNvSpPr>
              <a:spLocks noChangeArrowheads="1"/>
            </p:cNvSpPr>
            <p:nvPr/>
          </p:nvSpPr>
          <p:spPr bwMode="auto">
            <a:xfrm>
              <a:off x="5567" y="2263864"/>
              <a:ext cx="426" cy="1290"/>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研究所</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 name="矩形 21"/>
            <p:cNvSpPr>
              <a:spLocks noChangeArrowheads="1"/>
            </p:cNvSpPr>
            <p:nvPr/>
          </p:nvSpPr>
          <p:spPr bwMode="auto">
            <a:xfrm>
              <a:off x="6496" y="2263825"/>
              <a:ext cx="428"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学工处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 name="矩形 22"/>
            <p:cNvSpPr>
              <a:spLocks noChangeArrowheads="1"/>
            </p:cNvSpPr>
            <p:nvPr/>
          </p:nvSpPr>
          <p:spPr bwMode="auto">
            <a:xfrm>
              <a:off x="7086" y="2263825"/>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就业处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矩形 23"/>
            <p:cNvSpPr>
              <a:spLocks noChangeArrowheads="1"/>
            </p:cNvSpPr>
            <p:nvPr/>
          </p:nvSpPr>
          <p:spPr bwMode="auto">
            <a:xfrm>
              <a:off x="7716" y="2263825"/>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交流处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矩形 24"/>
            <p:cNvSpPr>
              <a:spLocks noChangeArrowheads="1"/>
            </p:cNvSpPr>
            <p:nvPr/>
          </p:nvSpPr>
          <p:spPr bwMode="auto">
            <a:xfrm>
              <a:off x="8817" y="2263874"/>
              <a:ext cx="426" cy="1290"/>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后勤处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矩形 25"/>
            <p:cNvSpPr>
              <a:spLocks noChangeArrowheads="1"/>
            </p:cNvSpPr>
            <p:nvPr/>
          </p:nvSpPr>
          <p:spPr bwMode="auto">
            <a:xfrm>
              <a:off x="9436" y="2263886"/>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保卫处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矩形 26"/>
            <p:cNvSpPr>
              <a:spLocks noChangeArrowheads="1"/>
            </p:cNvSpPr>
            <p:nvPr/>
          </p:nvSpPr>
          <p:spPr bwMode="auto">
            <a:xfrm>
              <a:off x="10017" y="2263886"/>
              <a:ext cx="426" cy="128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财务处</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7435" name="自选图形 90"/>
            <p:cNvCxnSpPr>
              <a:endCxn id="14" idx="0"/>
            </p:cNvCxnSpPr>
            <p:nvPr/>
          </p:nvCxnSpPr>
          <p:spPr>
            <a:xfrm flipV="1">
              <a:off x="2370" y="2265373"/>
              <a:ext cx="8070" cy="10"/>
            </a:xfrm>
            <a:prstGeom prst="straightConnector1">
              <a:avLst/>
            </a:prstGeom>
            <a:ln w="12700" cap="flat" cmpd="sng">
              <a:solidFill>
                <a:srgbClr val="000000"/>
              </a:solidFill>
              <a:prstDash val="solid"/>
              <a:headEnd type="none" w="med" len="med"/>
              <a:tailEnd type="none" w="med" len="med"/>
            </a:ln>
          </p:spPr>
        </p:cxnSp>
        <p:cxnSp>
          <p:nvCxnSpPr>
            <p:cNvPr id="17436" name="自选图形 88"/>
            <p:cNvCxnSpPr>
              <a:endCxn id="14" idx="0"/>
            </p:cNvCxnSpPr>
            <p:nvPr/>
          </p:nvCxnSpPr>
          <p:spPr>
            <a:xfrm flipH="1">
              <a:off x="2675" y="2265388"/>
              <a:ext cx="15" cy="268"/>
            </a:xfrm>
            <a:prstGeom prst="straightConnector1">
              <a:avLst/>
            </a:prstGeom>
            <a:ln w="12700" cap="flat" cmpd="sng">
              <a:solidFill>
                <a:srgbClr val="000000"/>
              </a:solidFill>
              <a:prstDash val="solid"/>
              <a:headEnd type="none" w="med" len="med"/>
              <a:tailEnd type="triangle" w="med" len="med"/>
            </a:ln>
          </p:spPr>
        </p:cxnSp>
        <p:cxnSp>
          <p:nvCxnSpPr>
            <p:cNvPr id="17437" name="自选图形 91"/>
            <p:cNvCxnSpPr>
              <a:endCxn id="14" idx="0"/>
            </p:cNvCxnSpPr>
            <p:nvPr/>
          </p:nvCxnSpPr>
          <p:spPr>
            <a:xfrm flipH="1">
              <a:off x="4795" y="2265408"/>
              <a:ext cx="5" cy="228"/>
            </a:xfrm>
            <a:prstGeom prst="straightConnector1">
              <a:avLst/>
            </a:prstGeom>
            <a:ln w="12700" cap="flat" cmpd="sng">
              <a:solidFill>
                <a:srgbClr val="000000"/>
              </a:solidFill>
              <a:prstDash val="solid"/>
              <a:headEnd type="none" w="med" len="med"/>
              <a:tailEnd type="triangle" w="med" len="med"/>
            </a:ln>
          </p:spPr>
        </p:cxnSp>
        <p:cxnSp>
          <p:nvCxnSpPr>
            <p:cNvPr id="17438" name="自选图形 94"/>
            <p:cNvCxnSpPr>
              <a:endCxn id="14" idx="0"/>
            </p:cNvCxnSpPr>
            <p:nvPr/>
          </p:nvCxnSpPr>
          <p:spPr>
            <a:xfrm>
              <a:off x="10230" y="2265398"/>
              <a:ext cx="11" cy="285"/>
            </a:xfrm>
            <a:prstGeom prst="straightConnector1">
              <a:avLst/>
            </a:prstGeom>
            <a:ln w="12700" cap="flat" cmpd="sng">
              <a:solidFill>
                <a:srgbClr val="000000"/>
              </a:solidFill>
              <a:prstDash val="solid"/>
              <a:headEnd type="none" w="med" len="med"/>
              <a:tailEnd type="triangle" w="med" len="med"/>
            </a:ln>
          </p:spPr>
        </p:cxnSp>
        <p:sp>
          <p:nvSpPr>
            <p:cNvPr id="32" name="矩形 31"/>
            <p:cNvSpPr>
              <a:spLocks noChangeArrowheads="1"/>
            </p:cNvSpPr>
            <p:nvPr/>
          </p:nvSpPr>
          <p:spPr bwMode="auto">
            <a:xfrm>
              <a:off x="2366" y="2265676"/>
              <a:ext cx="729" cy="214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管理学院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7440" name="自选图形 89"/>
            <p:cNvCxnSpPr>
              <a:endCxn id="14" idx="0"/>
            </p:cNvCxnSpPr>
            <p:nvPr/>
          </p:nvCxnSpPr>
          <p:spPr>
            <a:xfrm flipH="1">
              <a:off x="6835" y="2265418"/>
              <a:ext cx="5" cy="228"/>
            </a:xfrm>
            <a:prstGeom prst="straightConnector1">
              <a:avLst/>
            </a:prstGeom>
            <a:ln w="12700" cap="flat" cmpd="sng">
              <a:solidFill>
                <a:srgbClr val="000000"/>
              </a:solidFill>
              <a:prstDash val="solid"/>
              <a:headEnd type="none" w="med" len="med"/>
              <a:tailEnd type="triangle" w="med" len="med"/>
            </a:ln>
          </p:spPr>
        </p:cxnSp>
        <p:sp>
          <p:nvSpPr>
            <p:cNvPr id="34" name="矩形 33"/>
            <p:cNvSpPr>
              <a:spLocks noChangeArrowheads="1"/>
            </p:cNvSpPr>
            <p:nvPr/>
          </p:nvSpPr>
          <p:spPr bwMode="auto">
            <a:xfrm>
              <a:off x="3366" y="2265656"/>
              <a:ext cx="729" cy="2146"/>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经济学院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5" name="矩形 34"/>
            <p:cNvSpPr>
              <a:spLocks noChangeArrowheads="1"/>
            </p:cNvSpPr>
            <p:nvPr/>
          </p:nvSpPr>
          <p:spPr bwMode="auto">
            <a:xfrm>
              <a:off x="4406" y="2265656"/>
              <a:ext cx="729" cy="2146"/>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艺术学院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6" name="矩形 35"/>
            <p:cNvSpPr>
              <a:spLocks noChangeArrowheads="1"/>
            </p:cNvSpPr>
            <p:nvPr/>
          </p:nvSpPr>
          <p:spPr bwMode="auto">
            <a:xfrm>
              <a:off x="5366" y="2265656"/>
              <a:ext cx="729" cy="2146"/>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汽车学院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7" name="矩形 36"/>
            <p:cNvSpPr>
              <a:spLocks noChangeArrowheads="1"/>
            </p:cNvSpPr>
            <p:nvPr/>
          </p:nvSpPr>
          <p:spPr bwMode="auto">
            <a:xfrm>
              <a:off x="8736" y="2265686"/>
              <a:ext cx="729" cy="214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外语学院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8" name="矩形 37"/>
            <p:cNvSpPr>
              <a:spLocks noChangeArrowheads="1"/>
            </p:cNvSpPr>
            <p:nvPr/>
          </p:nvSpPr>
          <p:spPr bwMode="auto">
            <a:xfrm>
              <a:off x="6467" y="2265676"/>
              <a:ext cx="727" cy="214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人文学院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7446" name="组合 38"/>
            <p:cNvGrpSpPr/>
            <p:nvPr/>
          </p:nvGrpSpPr>
          <p:grpSpPr>
            <a:xfrm>
              <a:off x="2560" y="2263474"/>
              <a:ext cx="1400" cy="388"/>
              <a:chOff x="2530" y="2267686"/>
              <a:chExt cx="1400" cy="388"/>
            </a:xfrm>
          </p:grpSpPr>
          <p:cxnSp>
            <p:nvCxnSpPr>
              <p:cNvPr id="17483" name="自选图形 120"/>
              <p:cNvCxnSpPr>
                <a:endCxn id="14" idx="0"/>
              </p:cNvCxnSpPr>
              <p:nvPr/>
            </p:nvCxnSpPr>
            <p:spPr>
              <a:xfrm flipH="1">
                <a:off x="3230" y="2267686"/>
                <a:ext cx="5" cy="168"/>
              </a:xfrm>
              <a:prstGeom prst="straightConnector1">
                <a:avLst/>
              </a:prstGeom>
              <a:ln w="12700" cap="flat" cmpd="sng">
                <a:solidFill>
                  <a:srgbClr val="000000"/>
                </a:solidFill>
                <a:prstDash val="solid"/>
                <a:headEnd type="none" w="med" len="med"/>
                <a:tailEnd type="triangle" w="med" len="med"/>
              </a:ln>
            </p:spPr>
          </p:cxnSp>
          <p:cxnSp>
            <p:nvCxnSpPr>
              <p:cNvPr id="17484" name="直线 121"/>
              <p:cNvCxnSpPr>
                <a:endCxn id="14" idx="0"/>
              </p:cNvCxnSpPr>
              <p:nvPr/>
            </p:nvCxnSpPr>
            <p:spPr>
              <a:xfrm>
                <a:off x="2530" y="2267874"/>
                <a:ext cx="1400" cy="1"/>
              </a:xfrm>
              <a:prstGeom prst="line">
                <a:avLst/>
              </a:prstGeom>
              <a:ln w="9525" cap="flat" cmpd="sng">
                <a:solidFill>
                  <a:srgbClr val="000000"/>
                </a:solidFill>
                <a:prstDash val="solid"/>
                <a:headEnd type="none" w="med" len="med"/>
                <a:tailEnd type="none" w="med" len="med"/>
              </a:ln>
            </p:spPr>
          </p:cxnSp>
          <p:cxnSp>
            <p:nvCxnSpPr>
              <p:cNvPr id="17485" name="自选图形 122"/>
              <p:cNvCxnSpPr>
                <a:endCxn id="14" idx="0"/>
              </p:cNvCxnSpPr>
              <p:nvPr/>
            </p:nvCxnSpPr>
            <p:spPr>
              <a:xfrm flipH="1">
                <a:off x="255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86" name="自选图形 123"/>
              <p:cNvCxnSpPr>
                <a:endCxn id="14" idx="0"/>
              </p:cNvCxnSpPr>
              <p:nvPr/>
            </p:nvCxnSpPr>
            <p:spPr>
              <a:xfrm flipH="1">
                <a:off x="318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87" name="自选图形 124"/>
              <p:cNvCxnSpPr>
                <a:endCxn id="14" idx="0"/>
              </p:cNvCxnSpPr>
              <p:nvPr/>
            </p:nvCxnSpPr>
            <p:spPr>
              <a:xfrm flipH="1">
                <a:off x="3880" y="2267906"/>
                <a:ext cx="5" cy="168"/>
              </a:xfrm>
              <a:prstGeom prst="straightConnector1">
                <a:avLst/>
              </a:prstGeom>
              <a:ln w="12700" cap="flat" cmpd="sng">
                <a:solidFill>
                  <a:srgbClr val="000000"/>
                </a:solidFill>
                <a:prstDash val="solid"/>
                <a:headEnd type="none" w="med" len="med"/>
                <a:tailEnd type="triangle" w="med" len="med"/>
              </a:ln>
            </p:spPr>
          </p:cxnSp>
        </p:grpSp>
        <p:grpSp>
          <p:nvGrpSpPr>
            <p:cNvPr id="17447" name="组合 39"/>
            <p:cNvGrpSpPr/>
            <p:nvPr/>
          </p:nvGrpSpPr>
          <p:grpSpPr>
            <a:xfrm>
              <a:off x="6660" y="2263454"/>
              <a:ext cx="1400" cy="388"/>
              <a:chOff x="2530" y="2267686"/>
              <a:chExt cx="1400" cy="388"/>
            </a:xfrm>
          </p:grpSpPr>
          <p:cxnSp>
            <p:nvCxnSpPr>
              <p:cNvPr id="17478" name="自选图形 126"/>
              <p:cNvCxnSpPr>
                <a:endCxn id="14" idx="0"/>
              </p:cNvCxnSpPr>
              <p:nvPr/>
            </p:nvCxnSpPr>
            <p:spPr>
              <a:xfrm flipH="1">
                <a:off x="3230" y="2267686"/>
                <a:ext cx="5" cy="168"/>
              </a:xfrm>
              <a:prstGeom prst="straightConnector1">
                <a:avLst/>
              </a:prstGeom>
              <a:ln w="12700" cap="flat" cmpd="sng">
                <a:solidFill>
                  <a:srgbClr val="000000"/>
                </a:solidFill>
                <a:prstDash val="solid"/>
                <a:headEnd type="none" w="med" len="med"/>
                <a:tailEnd type="triangle" w="med" len="med"/>
              </a:ln>
            </p:spPr>
          </p:cxnSp>
          <p:cxnSp>
            <p:nvCxnSpPr>
              <p:cNvPr id="17479" name="直线 127"/>
              <p:cNvCxnSpPr>
                <a:endCxn id="14" idx="0"/>
              </p:cNvCxnSpPr>
              <p:nvPr/>
            </p:nvCxnSpPr>
            <p:spPr>
              <a:xfrm>
                <a:off x="2530" y="2267874"/>
                <a:ext cx="1400" cy="1"/>
              </a:xfrm>
              <a:prstGeom prst="line">
                <a:avLst/>
              </a:prstGeom>
              <a:ln w="9525" cap="flat" cmpd="sng">
                <a:solidFill>
                  <a:srgbClr val="000000"/>
                </a:solidFill>
                <a:prstDash val="solid"/>
                <a:headEnd type="none" w="med" len="med"/>
                <a:tailEnd type="none" w="med" len="med"/>
              </a:ln>
            </p:spPr>
          </p:cxnSp>
          <p:cxnSp>
            <p:nvCxnSpPr>
              <p:cNvPr id="17480" name="自选图形 128"/>
              <p:cNvCxnSpPr>
                <a:endCxn id="14" idx="0"/>
              </p:cNvCxnSpPr>
              <p:nvPr/>
            </p:nvCxnSpPr>
            <p:spPr>
              <a:xfrm flipH="1">
                <a:off x="255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81" name="自选图形 129"/>
              <p:cNvCxnSpPr>
                <a:endCxn id="14" idx="0"/>
              </p:cNvCxnSpPr>
              <p:nvPr/>
            </p:nvCxnSpPr>
            <p:spPr>
              <a:xfrm flipH="1">
                <a:off x="318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82" name="自选图形 130"/>
              <p:cNvCxnSpPr>
                <a:endCxn id="14" idx="0"/>
              </p:cNvCxnSpPr>
              <p:nvPr/>
            </p:nvCxnSpPr>
            <p:spPr>
              <a:xfrm flipH="1">
                <a:off x="3880" y="2267906"/>
                <a:ext cx="5" cy="168"/>
              </a:xfrm>
              <a:prstGeom prst="straightConnector1">
                <a:avLst/>
              </a:prstGeom>
              <a:ln w="12700" cap="flat" cmpd="sng">
                <a:solidFill>
                  <a:srgbClr val="000000"/>
                </a:solidFill>
                <a:prstDash val="solid"/>
                <a:headEnd type="none" w="med" len="med"/>
                <a:tailEnd type="triangle" w="med" len="med"/>
              </a:ln>
            </p:spPr>
          </p:cxnSp>
        </p:grpSp>
        <p:sp>
          <p:nvSpPr>
            <p:cNvPr id="41" name="矩形 40"/>
            <p:cNvSpPr>
              <a:spLocks noChangeArrowheads="1"/>
            </p:cNvSpPr>
            <p:nvPr/>
          </p:nvSpPr>
          <p:spPr bwMode="auto">
            <a:xfrm>
              <a:off x="7607" y="2265696"/>
              <a:ext cx="729" cy="214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机械学院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矩形 41"/>
            <p:cNvSpPr>
              <a:spLocks noChangeArrowheads="1"/>
            </p:cNvSpPr>
            <p:nvPr/>
          </p:nvSpPr>
          <p:spPr bwMode="auto">
            <a:xfrm>
              <a:off x="9866" y="2265705"/>
              <a:ext cx="729" cy="2148"/>
            </a:xfrm>
            <a:prstGeom prst="rect">
              <a:avLst/>
            </a:prstGeom>
            <a:solidFill>
              <a:srgbClr val="FFFFFF"/>
            </a:solidFill>
            <a:ln w="25400">
              <a:solidFill>
                <a:srgbClr val="000000"/>
              </a:solidFill>
              <a:round/>
            </a:ln>
            <a:effectLst/>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t>国际学院</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17450" name="自选图形 145"/>
            <p:cNvCxnSpPr>
              <a:endCxn id="14" idx="0"/>
            </p:cNvCxnSpPr>
            <p:nvPr/>
          </p:nvCxnSpPr>
          <p:spPr>
            <a:xfrm flipH="1">
              <a:off x="7965" y="2265138"/>
              <a:ext cx="5" cy="228"/>
            </a:xfrm>
            <a:prstGeom prst="straightConnector1">
              <a:avLst/>
            </a:prstGeom>
            <a:ln w="12700" cap="flat" cmpd="sng">
              <a:solidFill>
                <a:srgbClr val="000000"/>
              </a:solidFill>
              <a:prstDash val="solid"/>
              <a:headEnd type="none" w="med" len="med"/>
              <a:tailEnd type="triangle" w="med" len="med"/>
            </a:ln>
          </p:spPr>
        </p:cxnSp>
        <p:cxnSp>
          <p:nvCxnSpPr>
            <p:cNvPr id="17451" name="自选图形 104"/>
            <p:cNvCxnSpPr>
              <a:endCxn id="14" idx="0"/>
            </p:cNvCxnSpPr>
            <p:nvPr/>
          </p:nvCxnSpPr>
          <p:spPr>
            <a:xfrm flipH="1">
              <a:off x="3715" y="2265408"/>
              <a:ext cx="5" cy="228"/>
            </a:xfrm>
            <a:prstGeom prst="straightConnector1">
              <a:avLst/>
            </a:prstGeom>
            <a:ln w="12700" cap="flat" cmpd="sng">
              <a:solidFill>
                <a:srgbClr val="000000"/>
              </a:solidFill>
              <a:prstDash val="solid"/>
              <a:headEnd type="none" w="med" len="med"/>
              <a:tailEnd type="triangle" w="med" len="med"/>
            </a:ln>
          </p:spPr>
        </p:cxnSp>
        <p:cxnSp>
          <p:nvCxnSpPr>
            <p:cNvPr id="17452" name="自选图形 105"/>
            <p:cNvCxnSpPr>
              <a:endCxn id="14" idx="0"/>
            </p:cNvCxnSpPr>
            <p:nvPr/>
          </p:nvCxnSpPr>
          <p:spPr>
            <a:xfrm flipH="1">
              <a:off x="5705" y="2265408"/>
              <a:ext cx="5" cy="228"/>
            </a:xfrm>
            <a:prstGeom prst="straightConnector1">
              <a:avLst/>
            </a:prstGeom>
            <a:ln w="12700" cap="flat" cmpd="sng">
              <a:solidFill>
                <a:srgbClr val="000000"/>
              </a:solidFill>
              <a:prstDash val="solid"/>
              <a:headEnd type="none" w="med" len="med"/>
              <a:tailEnd type="triangle" w="med" len="med"/>
            </a:ln>
          </p:spPr>
        </p:cxnSp>
        <p:cxnSp>
          <p:nvCxnSpPr>
            <p:cNvPr id="17453" name="自选图形 144"/>
            <p:cNvCxnSpPr>
              <a:endCxn id="14" idx="0"/>
            </p:cNvCxnSpPr>
            <p:nvPr/>
          </p:nvCxnSpPr>
          <p:spPr>
            <a:xfrm flipH="1">
              <a:off x="7325" y="2265118"/>
              <a:ext cx="5" cy="228"/>
            </a:xfrm>
            <a:prstGeom prst="straightConnector1">
              <a:avLst/>
            </a:prstGeom>
            <a:ln w="12700" cap="flat" cmpd="sng">
              <a:solidFill>
                <a:srgbClr val="000000"/>
              </a:solidFill>
              <a:prstDash val="solid"/>
              <a:headEnd type="none" w="med" len="med"/>
              <a:tailEnd type="triangle" w="med" len="med"/>
            </a:ln>
          </p:spPr>
        </p:cxnSp>
        <p:cxnSp>
          <p:nvCxnSpPr>
            <p:cNvPr id="17454" name="自选图形 106"/>
            <p:cNvCxnSpPr>
              <a:endCxn id="14" idx="0"/>
            </p:cNvCxnSpPr>
            <p:nvPr/>
          </p:nvCxnSpPr>
          <p:spPr>
            <a:xfrm flipH="1">
              <a:off x="9085" y="2265418"/>
              <a:ext cx="5" cy="228"/>
            </a:xfrm>
            <a:prstGeom prst="straightConnector1">
              <a:avLst/>
            </a:prstGeom>
            <a:ln w="12700" cap="flat" cmpd="sng">
              <a:solidFill>
                <a:srgbClr val="000000"/>
              </a:solidFill>
              <a:prstDash val="solid"/>
              <a:headEnd type="none" w="med" len="med"/>
              <a:tailEnd type="triangle" w="med" len="med"/>
            </a:ln>
          </p:spPr>
        </p:cxnSp>
        <p:cxnSp>
          <p:nvCxnSpPr>
            <p:cNvPr id="17455" name="自选图形 107"/>
            <p:cNvCxnSpPr>
              <a:endCxn id="14" idx="0"/>
            </p:cNvCxnSpPr>
            <p:nvPr/>
          </p:nvCxnSpPr>
          <p:spPr>
            <a:xfrm flipH="1">
              <a:off x="7945" y="2265408"/>
              <a:ext cx="5" cy="228"/>
            </a:xfrm>
            <a:prstGeom prst="straightConnector1">
              <a:avLst/>
            </a:prstGeom>
            <a:ln w="12700" cap="flat" cmpd="sng">
              <a:solidFill>
                <a:srgbClr val="000000"/>
              </a:solidFill>
              <a:prstDash val="solid"/>
              <a:headEnd type="none" w="med" len="med"/>
              <a:tailEnd type="triangle" w="med" len="med"/>
            </a:ln>
          </p:spPr>
        </p:cxnSp>
        <p:grpSp>
          <p:nvGrpSpPr>
            <p:cNvPr id="17456" name="组合 48"/>
            <p:cNvGrpSpPr/>
            <p:nvPr/>
          </p:nvGrpSpPr>
          <p:grpSpPr>
            <a:xfrm>
              <a:off x="4520" y="2263474"/>
              <a:ext cx="1400" cy="388"/>
              <a:chOff x="2530" y="2267686"/>
              <a:chExt cx="1400" cy="388"/>
            </a:xfrm>
          </p:grpSpPr>
          <p:cxnSp>
            <p:nvCxnSpPr>
              <p:cNvPr id="17473" name="自选图形 62"/>
              <p:cNvCxnSpPr>
                <a:stCxn id="13" idx="2"/>
                <a:endCxn id="14" idx="0"/>
              </p:cNvCxnSpPr>
              <p:nvPr/>
            </p:nvCxnSpPr>
            <p:spPr>
              <a:xfrm flipH="1">
                <a:off x="3230" y="2267686"/>
                <a:ext cx="5" cy="168"/>
              </a:xfrm>
              <a:prstGeom prst="straightConnector1">
                <a:avLst/>
              </a:prstGeom>
              <a:ln w="12700" cap="flat" cmpd="sng">
                <a:solidFill>
                  <a:srgbClr val="000000"/>
                </a:solidFill>
                <a:prstDash val="solid"/>
                <a:headEnd type="none" w="med" len="med"/>
                <a:tailEnd type="triangle" w="med" len="med"/>
              </a:ln>
            </p:spPr>
          </p:cxnSp>
          <p:cxnSp>
            <p:nvCxnSpPr>
              <p:cNvPr id="17474" name="直线 108"/>
              <p:cNvCxnSpPr>
                <a:stCxn id="13" idx="2"/>
                <a:endCxn id="14" idx="0"/>
              </p:cNvCxnSpPr>
              <p:nvPr/>
            </p:nvCxnSpPr>
            <p:spPr>
              <a:xfrm>
                <a:off x="2530" y="2267874"/>
                <a:ext cx="1400" cy="1"/>
              </a:xfrm>
              <a:prstGeom prst="line">
                <a:avLst/>
              </a:prstGeom>
              <a:ln w="9525" cap="flat" cmpd="sng">
                <a:solidFill>
                  <a:srgbClr val="000000"/>
                </a:solidFill>
                <a:prstDash val="solid"/>
                <a:headEnd type="none" w="med" len="med"/>
                <a:tailEnd type="none" w="med" len="med"/>
              </a:ln>
            </p:spPr>
          </p:cxnSp>
          <p:cxnSp>
            <p:nvCxnSpPr>
              <p:cNvPr id="17475" name="自选图形 109"/>
              <p:cNvCxnSpPr>
                <a:stCxn id="13" idx="2"/>
                <a:endCxn id="14" idx="0"/>
              </p:cNvCxnSpPr>
              <p:nvPr/>
            </p:nvCxnSpPr>
            <p:spPr>
              <a:xfrm flipH="1">
                <a:off x="255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76" name="自选图形 110"/>
              <p:cNvCxnSpPr>
                <a:stCxn id="13" idx="2"/>
                <a:endCxn id="14" idx="0"/>
              </p:cNvCxnSpPr>
              <p:nvPr/>
            </p:nvCxnSpPr>
            <p:spPr>
              <a:xfrm flipH="1">
                <a:off x="318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77" name="自选图形 111"/>
              <p:cNvCxnSpPr>
                <a:stCxn id="13" idx="2"/>
                <a:endCxn id="14" idx="0"/>
              </p:cNvCxnSpPr>
              <p:nvPr/>
            </p:nvCxnSpPr>
            <p:spPr>
              <a:xfrm flipH="1">
                <a:off x="3880" y="2267906"/>
                <a:ext cx="5" cy="168"/>
              </a:xfrm>
              <a:prstGeom prst="straightConnector1">
                <a:avLst/>
              </a:prstGeom>
              <a:ln w="12700" cap="flat" cmpd="sng">
                <a:solidFill>
                  <a:srgbClr val="000000"/>
                </a:solidFill>
                <a:prstDash val="solid"/>
                <a:headEnd type="none" w="med" len="med"/>
                <a:tailEnd type="triangle" w="med" len="med"/>
              </a:ln>
            </p:spPr>
          </p:cxnSp>
        </p:grpSp>
        <p:cxnSp>
          <p:nvCxnSpPr>
            <p:cNvPr id="17457" name="自选图形 143"/>
            <p:cNvCxnSpPr>
              <a:stCxn id="13" idx="2"/>
              <a:endCxn id="14" idx="0"/>
            </p:cNvCxnSpPr>
            <p:nvPr/>
          </p:nvCxnSpPr>
          <p:spPr>
            <a:xfrm flipH="1">
              <a:off x="6675" y="2265128"/>
              <a:ext cx="5" cy="228"/>
            </a:xfrm>
            <a:prstGeom prst="straightConnector1">
              <a:avLst/>
            </a:prstGeom>
            <a:ln w="12700" cap="flat" cmpd="sng">
              <a:solidFill>
                <a:srgbClr val="000000"/>
              </a:solidFill>
              <a:prstDash val="solid"/>
              <a:headEnd type="none" w="med" len="med"/>
              <a:tailEnd type="triangle" w="med" len="med"/>
            </a:ln>
          </p:spPr>
        </p:cxnSp>
        <p:cxnSp>
          <p:nvCxnSpPr>
            <p:cNvPr id="17458" name="自选图形 142"/>
            <p:cNvCxnSpPr>
              <a:stCxn id="13" idx="2"/>
              <a:endCxn id="14" idx="0"/>
            </p:cNvCxnSpPr>
            <p:nvPr/>
          </p:nvCxnSpPr>
          <p:spPr>
            <a:xfrm flipH="1">
              <a:off x="5755" y="2265148"/>
              <a:ext cx="5" cy="228"/>
            </a:xfrm>
            <a:prstGeom prst="straightConnector1">
              <a:avLst/>
            </a:prstGeom>
            <a:ln w="12700" cap="flat" cmpd="sng">
              <a:solidFill>
                <a:srgbClr val="000000"/>
              </a:solidFill>
              <a:prstDash val="solid"/>
              <a:headEnd type="none" w="med" len="med"/>
              <a:tailEnd type="triangle" w="med" len="med"/>
            </a:ln>
          </p:spPr>
        </p:cxnSp>
        <p:cxnSp>
          <p:nvCxnSpPr>
            <p:cNvPr id="17459" name="自选图形 141"/>
            <p:cNvCxnSpPr>
              <a:stCxn id="13" idx="2"/>
              <a:endCxn id="14" idx="0"/>
            </p:cNvCxnSpPr>
            <p:nvPr/>
          </p:nvCxnSpPr>
          <p:spPr>
            <a:xfrm flipH="1">
              <a:off x="5125" y="2265178"/>
              <a:ext cx="5" cy="228"/>
            </a:xfrm>
            <a:prstGeom prst="straightConnector1">
              <a:avLst/>
            </a:prstGeom>
            <a:ln w="12700" cap="flat" cmpd="sng">
              <a:solidFill>
                <a:srgbClr val="000000"/>
              </a:solidFill>
              <a:prstDash val="solid"/>
              <a:headEnd type="none" w="med" len="med"/>
              <a:tailEnd type="triangle" w="med" len="med"/>
            </a:ln>
          </p:spPr>
        </p:cxnSp>
        <p:cxnSp>
          <p:nvCxnSpPr>
            <p:cNvPr id="17460" name="自选图形 140"/>
            <p:cNvCxnSpPr>
              <a:stCxn id="13" idx="2"/>
              <a:endCxn id="14" idx="0"/>
            </p:cNvCxnSpPr>
            <p:nvPr/>
          </p:nvCxnSpPr>
          <p:spPr>
            <a:xfrm flipH="1">
              <a:off x="4625" y="2265168"/>
              <a:ext cx="5" cy="228"/>
            </a:xfrm>
            <a:prstGeom prst="straightConnector1">
              <a:avLst/>
            </a:prstGeom>
            <a:ln w="12700" cap="flat" cmpd="sng">
              <a:solidFill>
                <a:srgbClr val="000000"/>
              </a:solidFill>
              <a:prstDash val="solid"/>
              <a:headEnd type="none" w="med" len="med"/>
              <a:tailEnd type="triangle" w="med" len="med"/>
            </a:ln>
          </p:spPr>
        </p:cxnSp>
        <p:cxnSp>
          <p:nvCxnSpPr>
            <p:cNvPr id="17461" name="自选图形 139"/>
            <p:cNvCxnSpPr>
              <a:stCxn id="13" idx="2"/>
              <a:endCxn id="14" idx="0"/>
            </p:cNvCxnSpPr>
            <p:nvPr/>
          </p:nvCxnSpPr>
          <p:spPr>
            <a:xfrm flipH="1">
              <a:off x="3825" y="2265178"/>
              <a:ext cx="5" cy="228"/>
            </a:xfrm>
            <a:prstGeom prst="straightConnector1">
              <a:avLst/>
            </a:prstGeom>
            <a:ln w="12700" cap="flat" cmpd="sng">
              <a:solidFill>
                <a:srgbClr val="000000"/>
              </a:solidFill>
              <a:prstDash val="solid"/>
              <a:headEnd type="none" w="med" len="med"/>
              <a:tailEnd type="triangle" w="med" len="med"/>
            </a:ln>
          </p:spPr>
        </p:cxnSp>
        <p:grpSp>
          <p:nvGrpSpPr>
            <p:cNvPr id="17462" name="组合 54"/>
            <p:cNvGrpSpPr/>
            <p:nvPr/>
          </p:nvGrpSpPr>
          <p:grpSpPr>
            <a:xfrm>
              <a:off x="9030" y="2263474"/>
              <a:ext cx="1400" cy="388"/>
              <a:chOff x="2530" y="2267686"/>
              <a:chExt cx="1400" cy="388"/>
            </a:xfrm>
          </p:grpSpPr>
          <p:cxnSp>
            <p:nvCxnSpPr>
              <p:cNvPr id="17468" name="自选图形 132"/>
              <p:cNvCxnSpPr>
                <a:stCxn id="13" idx="2"/>
                <a:endCxn id="14" idx="0"/>
              </p:cNvCxnSpPr>
              <p:nvPr/>
            </p:nvCxnSpPr>
            <p:spPr>
              <a:xfrm flipH="1">
                <a:off x="3230" y="2267686"/>
                <a:ext cx="5" cy="168"/>
              </a:xfrm>
              <a:prstGeom prst="straightConnector1">
                <a:avLst/>
              </a:prstGeom>
              <a:ln w="12700" cap="flat" cmpd="sng">
                <a:solidFill>
                  <a:srgbClr val="000000"/>
                </a:solidFill>
                <a:prstDash val="solid"/>
                <a:headEnd type="none" w="med" len="med"/>
                <a:tailEnd type="triangle" w="med" len="med"/>
              </a:ln>
            </p:spPr>
          </p:cxnSp>
          <p:cxnSp>
            <p:nvCxnSpPr>
              <p:cNvPr id="17469" name="直线 133"/>
              <p:cNvCxnSpPr>
                <a:stCxn id="13" idx="2"/>
                <a:endCxn id="14" idx="0"/>
              </p:cNvCxnSpPr>
              <p:nvPr/>
            </p:nvCxnSpPr>
            <p:spPr>
              <a:xfrm>
                <a:off x="2530" y="2267874"/>
                <a:ext cx="1400" cy="1"/>
              </a:xfrm>
              <a:prstGeom prst="line">
                <a:avLst/>
              </a:prstGeom>
              <a:ln w="9525" cap="flat" cmpd="sng">
                <a:solidFill>
                  <a:srgbClr val="000000"/>
                </a:solidFill>
                <a:prstDash val="solid"/>
                <a:headEnd type="none" w="med" len="med"/>
                <a:tailEnd type="none" w="med" len="med"/>
              </a:ln>
            </p:spPr>
          </p:cxnSp>
          <p:cxnSp>
            <p:nvCxnSpPr>
              <p:cNvPr id="17470" name="自选图形 134"/>
              <p:cNvCxnSpPr>
                <a:stCxn id="13" idx="2"/>
                <a:endCxn id="14" idx="0"/>
              </p:cNvCxnSpPr>
              <p:nvPr/>
            </p:nvCxnSpPr>
            <p:spPr>
              <a:xfrm flipH="1">
                <a:off x="255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71" name="自选图形 135"/>
              <p:cNvCxnSpPr>
                <a:stCxn id="13" idx="2"/>
                <a:endCxn id="14" idx="0"/>
              </p:cNvCxnSpPr>
              <p:nvPr/>
            </p:nvCxnSpPr>
            <p:spPr>
              <a:xfrm flipH="1">
                <a:off x="3180" y="2267906"/>
                <a:ext cx="5" cy="168"/>
              </a:xfrm>
              <a:prstGeom prst="straightConnector1">
                <a:avLst/>
              </a:prstGeom>
              <a:ln w="12700" cap="flat" cmpd="sng">
                <a:solidFill>
                  <a:srgbClr val="000000"/>
                </a:solidFill>
                <a:prstDash val="solid"/>
                <a:headEnd type="none" w="med" len="med"/>
                <a:tailEnd type="triangle" w="med" len="med"/>
              </a:ln>
            </p:spPr>
          </p:cxnSp>
          <p:cxnSp>
            <p:nvCxnSpPr>
              <p:cNvPr id="17472" name="自选图形 136"/>
              <p:cNvCxnSpPr>
                <a:stCxn id="13" idx="2"/>
                <a:endCxn id="14" idx="0"/>
              </p:cNvCxnSpPr>
              <p:nvPr/>
            </p:nvCxnSpPr>
            <p:spPr>
              <a:xfrm flipH="1">
                <a:off x="3880" y="2267906"/>
                <a:ext cx="5" cy="168"/>
              </a:xfrm>
              <a:prstGeom prst="straightConnector1">
                <a:avLst/>
              </a:prstGeom>
              <a:ln w="12700" cap="flat" cmpd="sng">
                <a:solidFill>
                  <a:srgbClr val="000000"/>
                </a:solidFill>
                <a:prstDash val="solid"/>
                <a:headEnd type="none" w="med" len="med"/>
                <a:tailEnd type="triangle" w="med" len="med"/>
              </a:ln>
            </p:spPr>
          </p:cxnSp>
        </p:grpSp>
        <p:cxnSp>
          <p:nvCxnSpPr>
            <p:cNvPr id="17463" name="自选图形 137"/>
            <p:cNvCxnSpPr>
              <a:stCxn id="13" idx="2"/>
              <a:endCxn id="14" idx="0"/>
            </p:cNvCxnSpPr>
            <p:nvPr/>
          </p:nvCxnSpPr>
          <p:spPr>
            <a:xfrm flipH="1">
              <a:off x="2535" y="2265178"/>
              <a:ext cx="5" cy="228"/>
            </a:xfrm>
            <a:prstGeom prst="straightConnector1">
              <a:avLst/>
            </a:prstGeom>
            <a:ln w="12700" cap="flat" cmpd="sng">
              <a:solidFill>
                <a:srgbClr val="000000"/>
              </a:solidFill>
              <a:prstDash val="solid"/>
              <a:headEnd type="none" w="med" len="med"/>
              <a:tailEnd type="triangle" w="med" len="med"/>
            </a:ln>
          </p:spPr>
        </p:cxnSp>
        <p:cxnSp>
          <p:nvCxnSpPr>
            <p:cNvPr id="17464" name="自选图形 138"/>
            <p:cNvCxnSpPr>
              <a:stCxn id="13" idx="2"/>
              <a:endCxn id="14" idx="0"/>
            </p:cNvCxnSpPr>
            <p:nvPr/>
          </p:nvCxnSpPr>
          <p:spPr>
            <a:xfrm flipH="1">
              <a:off x="3165" y="2265198"/>
              <a:ext cx="5" cy="228"/>
            </a:xfrm>
            <a:prstGeom prst="straightConnector1">
              <a:avLst/>
            </a:prstGeom>
            <a:ln w="12700" cap="flat" cmpd="sng">
              <a:solidFill>
                <a:srgbClr val="000000"/>
              </a:solidFill>
              <a:prstDash val="solid"/>
              <a:headEnd type="none" w="med" len="med"/>
              <a:tailEnd type="triangle" w="med" len="med"/>
            </a:ln>
          </p:spPr>
        </p:cxnSp>
        <p:cxnSp>
          <p:nvCxnSpPr>
            <p:cNvPr id="17465" name="自选图形 146"/>
            <p:cNvCxnSpPr>
              <a:stCxn id="13" idx="2"/>
              <a:endCxn id="14" idx="0"/>
            </p:cNvCxnSpPr>
            <p:nvPr/>
          </p:nvCxnSpPr>
          <p:spPr>
            <a:xfrm flipH="1">
              <a:off x="9015" y="2265168"/>
              <a:ext cx="5" cy="228"/>
            </a:xfrm>
            <a:prstGeom prst="straightConnector1">
              <a:avLst/>
            </a:prstGeom>
            <a:ln w="12700" cap="flat" cmpd="sng">
              <a:solidFill>
                <a:srgbClr val="000000"/>
              </a:solidFill>
              <a:prstDash val="solid"/>
              <a:headEnd type="none" w="med" len="med"/>
              <a:tailEnd type="triangle" w="med" len="med"/>
            </a:ln>
          </p:spPr>
        </p:cxnSp>
        <p:cxnSp>
          <p:nvCxnSpPr>
            <p:cNvPr id="17466" name="自选图形 148"/>
            <p:cNvCxnSpPr>
              <a:stCxn id="13" idx="2"/>
              <a:endCxn id="14" idx="0"/>
            </p:cNvCxnSpPr>
            <p:nvPr/>
          </p:nvCxnSpPr>
          <p:spPr>
            <a:xfrm flipH="1">
              <a:off x="10215" y="2265198"/>
              <a:ext cx="5" cy="228"/>
            </a:xfrm>
            <a:prstGeom prst="straightConnector1">
              <a:avLst/>
            </a:prstGeom>
            <a:ln w="12700" cap="flat" cmpd="sng">
              <a:solidFill>
                <a:srgbClr val="000000"/>
              </a:solidFill>
              <a:prstDash val="solid"/>
              <a:headEnd type="none" w="med" len="med"/>
              <a:tailEnd type="triangle" w="med" len="med"/>
            </a:ln>
          </p:spPr>
        </p:cxnSp>
        <p:cxnSp>
          <p:nvCxnSpPr>
            <p:cNvPr id="17467" name="自选图形 147"/>
            <p:cNvCxnSpPr>
              <a:stCxn id="13" idx="2"/>
              <a:endCxn id="14" idx="0"/>
            </p:cNvCxnSpPr>
            <p:nvPr/>
          </p:nvCxnSpPr>
          <p:spPr>
            <a:xfrm flipH="1">
              <a:off x="9645" y="2265188"/>
              <a:ext cx="5" cy="228"/>
            </a:xfrm>
            <a:prstGeom prst="straightConnector1">
              <a:avLst/>
            </a:prstGeom>
            <a:ln w="12700" cap="flat" cmpd="sng">
              <a:solidFill>
                <a:srgbClr val="000000"/>
              </a:solidFill>
              <a:prstDash val="solid"/>
              <a:headEnd type="none" w="med" len="med"/>
              <a:tailEnd type="triangle" w="med" len="med"/>
            </a:ln>
          </p:spPr>
        </p:cxnSp>
      </p:grpSp>
      <p:sp>
        <p:nvSpPr>
          <p:cNvPr id="17411" name="文本框 80"/>
          <p:cNvSpPr txBox="1"/>
          <p:nvPr/>
        </p:nvSpPr>
        <p:spPr>
          <a:xfrm>
            <a:off x="2484438" y="6021388"/>
            <a:ext cx="3167062" cy="368300"/>
          </a:xfrm>
          <a:prstGeom prst="rect">
            <a:avLst/>
          </a:prstGeom>
          <a:noFill/>
          <a:ln w="9525">
            <a:noFill/>
          </a:ln>
        </p:spPr>
        <p:txBody>
          <a:bodyPr>
            <a:spAutoFit/>
          </a:bodyPr>
          <a:p>
            <a:r>
              <a:rPr lang="zh-CN" altLang="zh-CN" b="1" dirty="0">
                <a:latin typeface="Arial" panose="020B0604020202020204" pitchFamily="34" charset="0"/>
                <a:ea typeface="宋体" panose="02010600030101010101" pitchFamily="2" charset="-122"/>
              </a:rPr>
              <a:t>图</a:t>
            </a:r>
            <a:r>
              <a:rPr lang="en-US" altLang="zh-CN" b="1" dirty="0">
                <a:latin typeface="Arial" panose="020B0604020202020204" pitchFamily="34" charset="0"/>
                <a:ea typeface="宋体" panose="02010600030101010101" pitchFamily="2" charset="-122"/>
              </a:rPr>
              <a:t>6-3 </a:t>
            </a:r>
            <a:r>
              <a:rPr lang="zh-CN" altLang="en-US" b="1" dirty="0">
                <a:latin typeface="Arial" panose="020B0604020202020204" pitchFamily="34" charset="0"/>
                <a:ea typeface="宋体" panose="02010600030101010101" pitchFamily="2" charset="-122"/>
              </a:rPr>
              <a:t>直线</a:t>
            </a:r>
            <a:r>
              <a:rPr lang="zh-CN" altLang="zh-CN" b="1" dirty="0">
                <a:latin typeface="Arial" panose="020B0604020202020204" pitchFamily="34" charset="0"/>
                <a:ea typeface="宋体" panose="02010600030101010101" pitchFamily="2" charset="-122"/>
              </a:rPr>
              <a:t>职能制组织架构图</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优点：能够适应现代组织技术比较复杂和管理分工较细的特点，职能部门专业化，避免人力和物质资源的重复配置，能够发挥职能机构的专业管理作用，减轻上级主管人员的负担。</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缺点：各种职能部门各自为政，难于实现横向协调，不利于培养全面型的管理人才；不利于集中领导和统一指挥，形成了多头领导、多头指挥，使下级无所适从，负担很重，容易造成管理混乱。</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适用：学校、行政机构较多。</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2"/>
          <p:cNvSpPr>
            <a:spLocks noGrp="1"/>
          </p:cNvSpPr>
          <p:nvPr>
            <p:ph idx="1"/>
          </p:nvPr>
        </p:nvSpPr>
        <p:spPr/>
        <p:txBody>
          <a:bodyPr vert="horz" wrap="square" lIns="91440" tIns="45720" rIns="91440" bIns="45720" anchor="t" anchorCtr="0"/>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4</a:t>
            </a:r>
            <a:r>
              <a:rPr lang="zh-CN" altLang="zh-CN" sz="1800" dirty="0">
                <a:latin typeface="宋体" panose="02010600030101010101" pitchFamily="2" charset="-122"/>
                <a:ea typeface="宋体" panose="02010600030101010101" pitchFamily="2" charset="-122"/>
              </a:rPr>
              <a:t>）事业部制组织架构</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又称“</a:t>
            </a:r>
            <a:r>
              <a:rPr lang="en-US" altLang="zh-CN" sz="1800" dirty="0">
                <a:latin typeface="宋体" panose="02010600030101010101" pitchFamily="2" charset="-122"/>
                <a:ea typeface="宋体" panose="02010600030101010101" pitchFamily="2" charset="-122"/>
              </a:rPr>
              <a:t>M</a:t>
            </a:r>
            <a:r>
              <a:rPr lang="zh-CN" altLang="zh-CN" sz="1800" dirty="0">
                <a:latin typeface="宋体" panose="02010600030101010101" pitchFamily="2" charset="-122"/>
                <a:ea typeface="宋体" panose="02010600030101010101" pitchFamily="2" charset="-122"/>
              </a:rPr>
              <a:t>型”结构，是指以某个产品、某个地区或某个行业为依据，将相关的研究开发、采购、生产、销售等部门结合成一个相对独立单位的组织结构形式。它表现为，在总公司领导下设立多个事业部，各事业部有各自独立的产品或市场，在经营管理和战略决策上有很大的自主权，实行独立核算，是一种分权式管理结构。 特点：“集中决策，分散经营”，即在集权领导下实行分权管理。事业部具有三个基本要素，即相对独立的市场、相对独立的利益、相对独立的自主权。各事业部经理对部门绩效全面负责，总公司只保留预算、人事任免和重大问题的决策等权利，并运用利润等指标对事业部进行控制。</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en-US" sz="1800" dirty="0">
              <a:latin typeface="宋体" panose="02010600030101010101" pitchFamily="2" charset="-122"/>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3"/>
          <p:cNvPicPr>
            <a:picLocks noChangeAspect="1"/>
          </p:cNvPicPr>
          <p:nvPr/>
        </p:nvPicPr>
        <p:blipFill>
          <a:blip r:embed="rId1"/>
          <a:stretch>
            <a:fillRect/>
          </a:stretch>
        </p:blipFill>
        <p:spPr>
          <a:xfrm>
            <a:off x="1547813" y="836613"/>
            <a:ext cx="5472112" cy="2952750"/>
          </a:xfrm>
          <a:prstGeom prst="rect">
            <a:avLst/>
          </a:prstGeom>
          <a:noFill/>
          <a:ln w="9525">
            <a:noFill/>
          </a:ln>
        </p:spPr>
      </p:pic>
      <p:sp>
        <p:nvSpPr>
          <p:cNvPr id="19459" name="文本框 4"/>
          <p:cNvSpPr txBox="1"/>
          <p:nvPr/>
        </p:nvSpPr>
        <p:spPr>
          <a:xfrm>
            <a:off x="2268538" y="4005263"/>
            <a:ext cx="4248150" cy="646112"/>
          </a:xfrm>
          <a:prstGeom prst="rect">
            <a:avLst/>
          </a:prstGeom>
          <a:noFill/>
          <a:ln w="9525">
            <a:noFill/>
          </a:ln>
        </p:spPr>
        <p:txBody>
          <a:bodyPr>
            <a:spAutoFit/>
          </a:bodyPr>
          <a:p>
            <a:r>
              <a:rPr lang="zh-CN" altLang="zh-CN" b="1" dirty="0">
                <a:latin typeface="Arial" panose="020B0604020202020204" pitchFamily="34" charset="0"/>
                <a:ea typeface="宋体" panose="02010600030101010101" pitchFamily="2" charset="-122"/>
              </a:rPr>
              <a:t>图</a:t>
            </a:r>
            <a:r>
              <a:rPr lang="en-US" altLang="zh-CN" b="1" dirty="0">
                <a:latin typeface="Arial" panose="020B0604020202020204" pitchFamily="34" charset="0"/>
                <a:ea typeface="宋体" panose="02010600030101010101" pitchFamily="2" charset="-122"/>
              </a:rPr>
              <a:t>6-4 </a:t>
            </a:r>
            <a:r>
              <a:rPr lang="zh-CN" altLang="zh-CN" b="1" dirty="0">
                <a:latin typeface="Arial" panose="020B0604020202020204" pitchFamily="34" charset="0"/>
                <a:ea typeface="宋体" panose="02010600030101010101" pitchFamily="2" charset="-122"/>
              </a:rPr>
              <a:t>事业部制组织架构图</a:t>
            </a:r>
            <a:endParaRPr lang="zh-CN" altLang="zh-CN"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p:txBody>
      </p:sp>
      <p:sp>
        <p:nvSpPr>
          <p:cNvPr id="19460" name="文本框 5"/>
          <p:cNvSpPr txBox="1"/>
          <p:nvPr/>
        </p:nvSpPr>
        <p:spPr>
          <a:xfrm>
            <a:off x="827088" y="4645025"/>
            <a:ext cx="7705725" cy="1704975"/>
          </a:xfrm>
          <a:prstGeom prst="rect">
            <a:avLst/>
          </a:prstGeom>
          <a:noFill/>
          <a:ln w="9525">
            <a:noFill/>
          </a:ln>
        </p:spPr>
        <p:txBody>
          <a:bodyPr>
            <a:spAutoFit/>
          </a:bodyPr>
          <a:p>
            <a:pPr>
              <a:lnSpc>
                <a:spcPct val="150000"/>
              </a:lnSpc>
            </a:pPr>
            <a:r>
              <a:rPr lang="zh-CN" altLang="zh-CN" dirty="0">
                <a:latin typeface="Arial" panose="020B0604020202020204" pitchFamily="34" charset="0"/>
                <a:ea typeface="宋体" panose="02010600030101010101" pitchFamily="2" charset="-122"/>
              </a:rPr>
              <a:t>优点：责权利划分比较明确，可以充分调动事业部员工的积极性。</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缺点：事业部的相对独立，对一些原本共性的资源的利用，也带来了负面的影响，产生了“内耗”。</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适用：组织规模较大，业务较多的企业。</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457200" y="1125538"/>
            <a:ext cx="8229600" cy="5105400"/>
          </a:xfrm>
        </p:spPr>
        <p:txBody>
          <a:bodyPr vert="horz" wrap="square" lIns="91440" tIns="45720" rIns="91440" bIns="45720" anchor="t" anchorCtr="0"/>
          <a:p>
            <a:pPr>
              <a:lnSpc>
                <a:spcPct val="20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）矩阵制组织架构</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是由纵向和横向两套管理系统组成的一种组织架构，一般适用于项目管理。</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组织要开发一个新项目时，临时组建一个项目管理小组，项目经理有相对独立的行政权力，原有职能部门要配合项目经理完成项目任务。</a:t>
            </a:r>
            <a:endParaRPr lang="zh-CN" altLang="zh-CN" sz="2000" dirty="0">
              <a:latin typeface="宋体" panose="02010600030101010101" pitchFamily="2" charset="-122"/>
              <a:ea typeface="宋体" panose="02010600030101010101" pitchFamily="2" charset="-122"/>
            </a:endParaRPr>
          </a:p>
          <a:p>
            <a:pPr>
              <a:lnSpc>
                <a:spcPct val="20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3"/>
          <p:cNvPicPr>
            <a:picLocks noChangeAspect="1"/>
          </p:cNvPicPr>
          <p:nvPr/>
        </p:nvPicPr>
        <p:blipFill>
          <a:blip r:embed="rId1"/>
          <a:stretch>
            <a:fillRect/>
          </a:stretch>
        </p:blipFill>
        <p:spPr>
          <a:xfrm>
            <a:off x="1331913" y="765175"/>
            <a:ext cx="5187950" cy="3595688"/>
          </a:xfrm>
          <a:prstGeom prst="rect">
            <a:avLst/>
          </a:prstGeom>
          <a:noFill/>
          <a:ln w="9525">
            <a:noFill/>
          </a:ln>
        </p:spPr>
      </p:pic>
      <p:sp>
        <p:nvSpPr>
          <p:cNvPr id="21507" name="文本框 4"/>
          <p:cNvSpPr txBox="1"/>
          <p:nvPr/>
        </p:nvSpPr>
        <p:spPr>
          <a:xfrm>
            <a:off x="2378075" y="4343400"/>
            <a:ext cx="3095625" cy="368300"/>
          </a:xfrm>
          <a:prstGeom prst="rect">
            <a:avLst/>
          </a:prstGeom>
          <a:noFill/>
          <a:ln w="9525">
            <a:noFill/>
          </a:ln>
        </p:spPr>
        <p:txBody>
          <a:bodyPr>
            <a:spAutoFit/>
          </a:bodyPr>
          <a:p>
            <a:r>
              <a:rPr lang="zh-CN" altLang="zh-CN" b="1" dirty="0">
                <a:latin typeface="Arial" panose="020B0604020202020204" pitchFamily="34" charset="0"/>
                <a:ea typeface="宋体" panose="02010600030101010101" pitchFamily="2" charset="-122"/>
              </a:rPr>
              <a:t>图</a:t>
            </a:r>
            <a:r>
              <a:rPr lang="en-US" altLang="zh-CN" b="1" dirty="0">
                <a:latin typeface="Arial" panose="020B0604020202020204" pitchFamily="34" charset="0"/>
                <a:ea typeface="宋体" panose="02010600030101010101" pitchFamily="2" charset="-122"/>
              </a:rPr>
              <a:t>6-5 </a:t>
            </a:r>
            <a:r>
              <a:rPr lang="zh-CN" altLang="zh-CN" b="1" dirty="0">
                <a:latin typeface="Arial" panose="020B0604020202020204" pitchFamily="34" charset="0"/>
                <a:ea typeface="宋体" panose="02010600030101010101" pitchFamily="2" charset="-122"/>
              </a:rPr>
              <a:t>矩阵制组织架构图</a:t>
            </a:r>
            <a:endParaRPr lang="zh-CN" altLang="en-US" dirty="0">
              <a:latin typeface="Arial" panose="020B0604020202020204" pitchFamily="34" charset="0"/>
              <a:ea typeface="宋体" panose="02010600030101010101" pitchFamily="2" charset="-122"/>
            </a:endParaRPr>
          </a:p>
        </p:txBody>
      </p:sp>
      <p:sp>
        <p:nvSpPr>
          <p:cNvPr id="21508" name="文本框 5"/>
          <p:cNvSpPr txBox="1"/>
          <p:nvPr/>
        </p:nvSpPr>
        <p:spPr>
          <a:xfrm>
            <a:off x="971550" y="4606925"/>
            <a:ext cx="8064500" cy="2263775"/>
          </a:xfrm>
          <a:prstGeom prst="rect">
            <a:avLst/>
          </a:prstGeom>
          <a:noFill/>
          <a:ln w="9525">
            <a:noFill/>
          </a:ln>
        </p:spPr>
        <p:txBody>
          <a:bodyPr>
            <a:spAutoFit/>
          </a:bodyPr>
          <a:p>
            <a:pPr>
              <a:lnSpc>
                <a:spcPct val="150000"/>
              </a:lnSpc>
            </a:pPr>
            <a:r>
              <a:rPr lang="zh-CN" altLang="zh-CN" sz="1600" dirty="0">
                <a:latin typeface="Arial" panose="020B0604020202020204" pitchFamily="34" charset="0"/>
                <a:ea typeface="宋体" panose="02010600030101010101" pitchFamily="2" charset="-122"/>
              </a:rPr>
              <a:t>上例中，各职能部门经理要配合各项目经理，所有员工既要听从职能部门经理指令，又要听从项目经理指挥。</a:t>
            </a:r>
            <a:endParaRPr lang="zh-CN" altLang="zh-CN" sz="1600" dirty="0">
              <a:latin typeface="Arial" panose="020B0604020202020204" pitchFamily="34" charset="0"/>
              <a:ea typeface="宋体" panose="02010600030101010101" pitchFamily="2" charset="-122"/>
            </a:endParaRPr>
          </a:p>
          <a:p>
            <a:pPr>
              <a:lnSpc>
                <a:spcPct val="150000"/>
              </a:lnSpc>
            </a:pPr>
            <a:r>
              <a:rPr lang="zh-CN" altLang="zh-CN" sz="1600" dirty="0">
                <a:latin typeface="Arial" panose="020B0604020202020204" pitchFamily="34" charset="0"/>
                <a:ea typeface="宋体" panose="02010600030101010101" pitchFamily="2" charset="-122"/>
              </a:rPr>
              <a:t>优点：纵向横向结合，便于沟通配合，解决问题。</a:t>
            </a:r>
            <a:endParaRPr lang="zh-CN" altLang="zh-CN" sz="1600" dirty="0">
              <a:latin typeface="Arial" panose="020B0604020202020204" pitchFamily="34" charset="0"/>
              <a:ea typeface="宋体" panose="02010600030101010101" pitchFamily="2" charset="-122"/>
            </a:endParaRPr>
          </a:p>
          <a:p>
            <a:pPr>
              <a:lnSpc>
                <a:spcPct val="150000"/>
              </a:lnSpc>
            </a:pPr>
            <a:r>
              <a:rPr lang="zh-CN" altLang="zh-CN" sz="1600" dirty="0">
                <a:latin typeface="Arial" panose="020B0604020202020204" pitchFamily="34" charset="0"/>
                <a:ea typeface="宋体" panose="02010600030101010101" pitchFamily="2" charset="-122"/>
              </a:rPr>
              <a:t>缺点：管理复杂，员工受多重管理，临时机构，稳定性差。</a:t>
            </a:r>
            <a:endParaRPr lang="zh-CN" altLang="zh-CN" sz="1600" dirty="0">
              <a:latin typeface="Arial" panose="020B0604020202020204" pitchFamily="34" charset="0"/>
              <a:ea typeface="宋体" panose="02010600030101010101" pitchFamily="2" charset="-122"/>
            </a:endParaRPr>
          </a:p>
          <a:p>
            <a:pPr>
              <a:lnSpc>
                <a:spcPct val="150000"/>
              </a:lnSpc>
            </a:pPr>
            <a:r>
              <a:rPr lang="zh-CN" altLang="zh-CN" sz="1600" dirty="0">
                <a:latin typeface="Arial" panose="020B0604020202020204" pitchFamily="34" charset="0"/>
                <a:ea typeface="宋体" panose="02010600030101010101" pitchFamily="2" charset="-122"/>
              </a:rPr>
              <a:t>适用：适用于项目管理，突发的、临时性的任务。</a:t>
            </a:r>
            <a:endParaRPr lang="zh-CN" altLang="zh-CN" sz="1600" dirty="0">
              <a:latin typeface="Arial" panose="020B0604020202020204" pitchFamily="34" charset="0"/>
              <a:ea typeface="宋体" panose="02010600030101010101" pitchFamily="2" charset="-122"/>
            </a:endParaRPr>
          </a:p>
          <a:p>
            <a:pPr>
              <a:lnSpc>
                <a:spcPct val="150000"/>
              </a:lnSpc>
            </a:pPr>
            <a:endParaRPr lang="zh-CN" altLang="en-US" sz="1600" dirty="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684213" y="981075"/>
            <a:ext cx="8229600" cy="5105400"/>
          </a:xfrm>
        </p:spPr>
        <p:txBody>
          <a:bodyPr vert="horz" wrap="square" lIns="91440" tIns="45720" rIns="91440" bIns="45720" anchor="t" anchorCtr="0"/>
          <a:p>
            <a:pPr>
              <a:lnSpc>
                <a:spcPct val="150000"/>
              </a:lnSpc>
            </a:pPr>
            <a:r>
              <a:rPr lang="zh-CN" altLang="zh-CN" sz="1600" dirty="0">
                <a:solidFill>
                  <a:srgbClr val="FF0000"/>
                </a:solidFill>
                <a:latin typeface="宋体" panose="02010600030101010101" pitchFamily="2" charset="-122"/>
                <a:ea typeface="宋体" panose="02010600030101010101" pitchFamily="2" charset="-122"/>
              </a:rPr>
              <a:t>（二）定义</a:t>
            </a:r>
            <a:endParaRPr lang="zh-CN" altLang="zh-CN" sz="16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管理学上的名词组织是第①第②两个意思的结合，是指一群有关联的人为了实现一个共同目标而建立的一个结构化的共同体（集合体）。</a:t>
            </a:r>
            <a:endParaRPr lang="zh-CN" altLang="zh-CN" sz="1600" dirty="0">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通俗的定义是，组织是指为了实现既定的目标，按一定</a:t>
            </a:r>
            <a:r>
              <a:rPr lang="en-US" altLang="zh-CN" sz="1600" dirty="0">
                <a:latin typeface="宋体" panose="02010600030101010101" pitchFamily="2" charset="-122"/>
                <a:ea typeface="宋体" panose="02010600030101010101" pitchFamily="2" charset="-122"/>
                <a:hlinkClick r:id="rId1"/>
              </a:rPr>
              <a:t>规则</a:t>
            </a:r>
            <a:r>
              <a:rPr lang="zh-CN" altLang="zh-CN"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hlinkClick r:id="rId2"/>
              </a:rPr>
              <a:t>程序</a:t>
            </a:r>
            <a:r>
              <a:rPr lang="zh-CN" altLang="zh-CN" sz="1600" dirty="0">
                <a:latin typeface="宋体" panose="02010600030101010101" pitchFamily="2" charset="-122"/>
                <a:ea typeface="宋体" panose="02010600030101010101" pitchFamily="2" charset="-122"/>
              </a:rPr>
              <a:t>而设置的多层次</a:t>
            </a:r>
            <a:r>
              <a:rPr lang="en-US" altLang="zh-CN" sz="1600" dirty="0">
                <a:latin typeface="宋体" panose="02010600030101010101" pitchFamily="2" charset="-122"/>
                <a:ea typeface="宋体" panose="02010600030101010101" pitchFamily="2" charset="-122"/>
                <a:hlinkClick r:id="rId3"/>
              </a:rPr>
              <a:t>岗位</a:t>
            </a:r>
            <a:r>
              <a:rPr lang="zh-CN" altLang="zh-CN" sz="1600" dirty="0">
                <a:latin typeface="宋体" panose="02010600030101010101" pitchFamily="2" charset="-122"/>
                <a:ea typeface="宋体" panose="02010600030101010101" pitchFamily="2" charset="-122"/>
              </a:rPr>
              <a:t>及其有相应人员</a:t>
            </a:r>
            <a:r>
              <a:rPr lang="en-US" altLang="zh-CN" sz="1600" dirty="0">
                <a:latin typeface="宋体" panose="02010600030101010101" pitchFamily="2" charset="-122"/>
                <a:ea typeface="宋体" panose="02010600030101010101" pitchFamily="2" charset="-122"/>
                <a:hlinkClick r:id="rId4"/>
              </a:rPr>
              <a:t>隶属关系</a:t>
            </a:r>
            <a:r>
              <a:rPr lang="zh-CN" altLang="zh-CN" sz="1600" dirty="0">
                <a:latin typeface="宋体" panose="02010600030101010101" pitchFamily="2" charset="-122"/>
                <a:ea typeface="宋体" panose="02010600030101010101" pitchFamily="2" charset="-122"/>
              </a:rPr>
              <a:t>的</a:t>
            </a:r>
            <a:r>
              <a:rPr lang="en-US" altLang="zh-CN" sz="1600" dirty="0">
                <a:latin typeface="宋体" panose="02010600030101010101" pitchFamily="2" charset="-122"/>
                <a:ea typeface="宋体" panose="02010600030101010101" pitchFamily="2" charset="-122"/>
                <a:hlinkClick r:id="rId5"/>
              </a:rPr>
              <a:t>权责</a:t>
            </a:r>
            <a:r>
              <a:rPr lang="zh-CN" altLang="zh-CN" sz="1600" dirty="0">
                <a:latin typeface="宋体" panose="02010600030101010101" pitchFamily="2" charset="-122"/>
                <a:ea typeface="宋体" panose="02010600030101010101" pitchFamily="2" charset="-122"/>
              </a:rPr>
              <a:t>角色结构。 </a:t>
            </a:r>
            <a:endParaRPr lang="zh-CN" altLang="zh-CN" sz="1600" dirty="0">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进一步理解其特点：</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1</a:t>
            </a:r>
            <a:r>
              <a:rPr lang="zh-CN" altLang="zh-CN" sz="1600" dirty="0">
                <a:latin typeface="宋体" panose="02010600030101010101" pitchFamily="2" charset="-122"/>
                <a:ea typeface="宋体" panose="02010600030101010101" pitchFamily="2" charset="-122"/>
              </a:rPr>
              <a:t>、有明确的既定目标（目的）； </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2</a:t>
            </a:r>
            <a:r>
              <a:rPr lang="zh-CN" altLang="zh-CN" sz="1600" dirty="0">
                <a:latin typeface="宋体" panose="02010600030101010101" pitchFamily="2" charset="-122"/>
                <a:ea typeface="宋体" panose="02010600030101010101" pitchFamily="2" charset="-122"/>
              </a:rPr>
              <a:t>、是由特定人员（有关联的人员）组成的；</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 3</a:t>
            </a:r>
            <a:r>
              <a:rPr lang="zh-CN" altLang="zh-CN" sz="1600" dirty="0">
                <a:latin typeface="宋体" panose="02010600030101010101" pitchFamily="2" charset="-122"/>
                <a:ea typeface="宋体" panose="02010600030101010101" pitchFamily="2" charset="-122"/>
              </a:rPr>
              <a:t>、有不同层次的分工合作； </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4. </a:t>
            </a:r>
            <a:r>
              <a:rPr lang="zh-CN" altLang="zh-CN" sz="1600" dirty="0">
                <a:latin typeface="宋体" panose="02010600030101010101" pitchFamily="2" charset="-122"/>
                <a:ea typeface="宋体" panose="02010600030101010101" pitchFamily="2" charset="-122"/>
              </a:rPr>
              <a:t>具有系统化的结构；</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5.</a:t>
            </a:r>
            <a:r>
              <a:rPr lang="zh-CN" altLang="zh-CN" sz="1600" dirty="0">
                <a:latin typeface="宋体" panose="02010600030101010101" pitchFamily="2" charset="-122"/>
                <a:ea typeface="宋体" panose="02010600030101010101" pitchFamily="2" charset="-122"/>
              </a:rPr>
              <a:t>是一个利益共同体。</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i="1" dirty="0">
                <a:latin typeface="宋体" panose="02010600030101010101" pitchFamily="2" charset="-122"/>
                <a:ea typeface="宋体" panose="02010600030101010101" pitchFamily="2" charset="-122"/>
              </a:rPr>
              <a:t>(</a:t>
            </a:r>
            <a:r>
              <a:rPr lang="zh-CN" altLang="zh-CN" sz="1600" i="1" dirty="0">
                <a:latin typeface="宋体" panose="02010600030101010101" pitchFamily="2" charset="-122"/>
                <a:ea typeface="宋体" panose="02010600030101010101" pitchFamily="2" charset="-122"/>
              </a:rPr>
              <a:t>课堂练习：</a:t>
            </a:r>
            <a:r>
              <a:rPr lang="en-US" altLang="zh-CN" sz="1600" i="1" dirty="0">
                <a:latin typeface="宋体" panose="02010600030101010101" pitchFamily="2" charset="-122"/>
                <a:ea typeface="宋体" panose="02010600030101010101" pitchFamily="2" charset="-122"/>
              </a:rPr>
              <a:t>1</a:t>
            </a:r>
            <a:r>
              <a:rPr lang="zh-CN" altLang="zh-CN" sz="1600" i="1" dirty="0">
                <a:latin typeface="宋体" panose="02010600030101010101" pitchFamily="2" charset="-122"/>
                <a:ea typeface="宋体" panose="02010600030101010101" pitchFamily="2" charset="-122"/>
              </a:rPr>
              <a:t>、一个人管理一批物，算不算组织？</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i="1" dirty="0">
                <a:latin typeface="宋体" panose="02010600030101010101" pitchFamily="2" charset="-122"/>
                <a:ea typeface="宋体" panose="02010600030101010101" pitchFamily="2" charset="-122"/>
              </a:rPr>
              <a:t>2</a:t>
            </a:r>
            <a:r>
              <a:rPr lang="zh-CN" altLang="zh-CN" sz="1600" i="1" dirty="0">
                <a:latin typeface="宋体" panose="02010600030101010101" pitchFamily="2" charset="-122"/>
                <a:ea typeface="宋体" panose="02010600030101010101" pitchFamily="2" charset="-122"/>
              </a:rPr>
              <a:t>、动物有没有组织？家庭是不是组织？宿舍是不是组织？</a:t>
            </a:r>
            <a:r>
              <a:rPr lang="en-US" altLang="zh-CN" sz="1600" i="1" dirty="0">
                <a:latin typeface="宋体" panose="02010600030101010101" pitchFamily="2" charset="-122"/>
                <a:ea typeface="宋体" panose="02010600030101010101" pitchFamily="2" charset="-122"/>
              </a:rPr>
              <a:t>)</a:t>
            </a:r>
            <a:endParaRPr lang="zh-CN" altLang="zh-CN" sz="1600" dirty="0">
              <a:latin typeface="宋体" panose="02010600030101010101" pitchFamily="2" charset="-122"/>
              <a:ea typeface="宋体" panose="02010600030101010101" pitchFamily="2" charset="-122"/>
            </a:endParaRPr>
          </a:p>
          <a:p>
            <a:pPr>
              <a:lnSpc>
                <a:spcPct val="150000"/>
              </a:lnSpc>
            </a:pPr>
            <a:endParaRPr lang="zh-CN" altLang="en-US" sz="1600" dirty="0">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p:txBody>
          <a:bodyPr vert="horz" wrap="square" lIns="91440" tIns="45720" rIns="91440" bIns="45720" anchor="t" anchorCtr="0"/>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6</a:t>
            </a:r>
            <a:r>
              <a:rPr lang="zh-CN" altLang="zh-CN" sz="1800" dirty="0">
                <a:latin typeface="宋体" panose="02010600030101010101" pitchFamily="2" charset="-122"/>
                <a:ea typeface="宋体" panose="02010600030101010101" pitchFamily="2" charset="-122"/>
              </a:rPr>
              <a:t>）立体型组织架构</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是将职能部门、事业部和地区管理机构合为一体的一种三维组织架构形式。</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在这种组织架构形式下，每一体都不能单独做出决定，而必须由三方代表，通过共同的协调才能采取行动。</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优点：能够促使各部门从组织整体的角度来考虑问题，从而减少了产品、职能和地区各部门之间的矛盾。有利于形成群策群力、</a:t>
            </a:r>
            <a:r>
              <a:rPr lang="zh-CN" altLang="zh-CN" sz="1800" dirty="0">
                <a:latin typeface="宋体" panose="02010600030101010101" pitchFamily="2" charset="-122"/>
                <a:ea typeface="宋体" panose="02010600030101010101" pitchFamily="2" charset="-122"/>
              </a:rPr>
              <a:t>信息共享、共同决策的协作关系。</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缺点：协调难度大，决策时间长。</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适用：适用于</a:t>
            </a:r>
            <a:r>
              <a:rPr lang="zh-CN" altLang="zh-CN" sz="1800" dirty="0">
                <a:latin typeface="宋体" panose="02010600030101010101" pitchFamily="2" charset="-122"/>
                <a:ea typeface="宋体" panose="02010600030101010101" pitchFamily="2" charset="-122"/>
              </a:rPr>
              <a:t>跨国公司或规模巨大的跨地区公司。</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en-US" sz="1800" dirty="0">
              <a:latin typeface="宋体" panose="02010600030101010101" pitchFamily="2" charset="-122"/>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3"/>
          <p:cNvPicPr>
            <a:picLocks noChangeAspect="1"/>
          </p:cNvPicPr>
          <p:nvPr/>
        </p:nvPicPr>
        <p:blipFill>
          <a:blip r:embed="rId1"/>
          <a:stretch>
            <a:fillRect/>
          </a:stretch>
        </p:blipFill>
        <p:spPr>
          <a:xfrm>
            <a:off x="1042988" y="1341438"/>
            <a:ext cx="7705725" cy="4175125"/>
          </a:xfrm>
          <a:prstGeom prst="rect">
            <a:avLst/>
          </a:prstGeom>
          <a:noFill/>
          <a:ln w="9525">
            <a:noFill/>
          </a:ln>
        </p:spPr>
      </p:pic>
      <p:sp>
        <p:nvSpPr>
          <p:cNvPr id="5" name="矩形 4"/>
          <p:cNvSpPr/>
          <p:nvPr/>
        </p:nvSpPr>
        <p:spPr>
          <a:xfrm>
            <a:off x="3132138" y="5732463"/>
            <a:ext cx="2676525" cy="455613"/>
          </a:xfrm>
          <a:prstGeom prst="rect">
            <a:avLst/>
          </a:prstGeom>
        </p:spPr>
        <p:txBody>
          <a:bodyPr>
            <a:spAutoFit/>
          </a:bodyPr>
          <a:lstStyle/>
          <a:p>
            <a:pPr marL="0" marR="0" lvl="0" indent="266700" algn="ctr" defTabSz="914400" rtl="0" eaLnBrk="0" fontAlgn="base" latinLnBrk="0" hangingPunct="0">
              <a:lnSpc>
                <a:spcPct val="150000"/>
              </a:lnSpc>
              <a:spcBef>
                <a:spcPct val="0"/>
              </a:spcBef>
              <a:spcAft>
                <a:spcPts val="0"/>
              </a:spcAft>
              <a:buClrTx/>
              <a:buSzTx/>
              <a:buFontTx/>
              <a:buNone/>
              <a:defRPr/>
            </a:pPr>
            <a:r>
              <a:rPr kumimoji="0" lang="zh-CN"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图</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6-6 </a:t>
            </a: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立体型组织架构</a:t>
            </a:r>
            <a:endPar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3"/>
          <p:cNvGrpSpPr/>
          <p:nvPr/>
        </p:nvGrpSpPr>
        <p:grpSpPr>
          <a:xfrm>
            <a:off x="684213" y="981075"/>
            <a:ext cx="7632700" cy="4895850"/>
            <a:chOff x="2576" y="2331890"/>
            <a:chExt cx="8595" cy="5665"/>
          </a:xfrm>
        </p:grpSpPr>
        <p:sp>
          <p:nvSpPr>
            <p:cNvPr id="5" name="椭圆 4"/>
            <p:cNvSpPr>
              <a:spLocks noChangeArrowheads="1"/>
            </p:cNvSpPr>
            <p:nvPr/>
          </p:nvSpPr>
          <p:spPr bwMode="auto">
            <a:xfrm>
              <a:off x="5636" y="2333477"/>
              <a:ext cx="2034" cy="2068"/>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中心机构（首脑、总部、决策结构）</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sz="14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椭圆 5"/>
            <p:cNvSpPr>
              <a:spLocks noChangeArrowheads="1"/>
            </p:cNvSpPr>
            <p:nvPr/>
          </p:nvSpPr>
          <p:spPr bwMode="auto">
            <a:xfrm>
              <a:off x="5687" y="2332691"/>
              <a:ext cx="1691" cy="639"/>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客户部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椭圆 6"/>
            <p:cNvSpPr>
              <a:spLocks noChangeArrowheads="1"/>
            </p:cNvSpPr>
            <p:nvPr/>
          </p:nvSpPr>
          <p:spPr bwMode="auto">
            <a:xfrm>
              <a:off x="4390" y="2333290"/>
              <a:ext cx="1391" cy="625"/>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行政部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椭圆 7"/>
            <p:cNvSpPr>
              <a:spLocks noChangeArrowheads="1"/>
            </p:cNvSpPr>
            <p:nvPr/>
          </p:nvSpPr>
          <p:spPr bwMode="auto">
            <a:xfrm>
              <a:off x="4317" y="2334993"/>
              <a:ext cx="1187" cy="571"/>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研发部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椭圆 8"/>
            <p:cNvSpPr>
              <a:spLocks noChangeArrowheads="1"/>
            </p:cNvSpPr>
            <p:nvPr/>
          </p:nvSpPr>
          <p:spPr bwMode="auto">
            <a:xfrm>
              <a:off x="5788" y="2335863"/>
              <a:ext cx="1301" cy="615"/>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生产部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椭圆 9"/>
            <p:cNvSpPr>
              <a:spLocks noChangeArrowheads="1"/>
            </p:cNvSpPr>
            <p:nvPr/>
          </p:nvSpPr>
          <p:spPr bwMode="auto">
            <a:xfrm>
              <a:off x="8134" y="2334590"/>
              <a:ext cx="1242" cy="783"/>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销售部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椭圆 10"/>
            <p:cNvSpPr>
              <a:spLocks noChangeArrowheads="1"/>
            </p:cNvSpPr>
            <p:nvPr/>
          </p:nvSpPr>
          <p:spPr bwMode="auto">
            <a:xfrm>
              <a:off x="3843" y="2336243"/>
              <a:ext cx="1139" cy="612"/>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原料商</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椭圆 11"/>
            <p:cNvSpPr>
              <a:spLocks noChangeArrowheads="1"/>
            </p:cNvSpPr>
            <p:nvPr/>
          </p:nvSpPr>
          <p:spPr bwMode="auto">
            <a:xfrm>
              <a:off x="5477" y="2336927"/>
              <a:ext cx="1952" cy="628"/>
            </a:xfrm>
            <a:prstGeom prst="ellipse">
              <a:avLst/>
            </a:prstGeom>
            <a:solidFill>
              <a:srgbClr val="FFFFFF"/>
            </a:solidFill>
            <a:ln w="9525">
              <a:solidFill>
                <a:srgbClr val="000000"/>
              </a:solidFill>
              <a:round/>
            </a:ln>
            <a:effectLst/>
          </p:spPr>
          <p:txBody>
            <a:bodyPr upright="1"/>
            <a:lstStyle/>
            <a:p>
              <a:pPr marL="0" marR="0" lvl="0" indent="0" algn="l"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代加工厂</a:t>
              </a:r>
              <a:r>
                <a:rPr kumimoji="0" lang="en-US"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1</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 name="椭圆 12"/>
            <p:cNvSpPr>
              <a:spLocks noChangeArrowheads="1"/>
            </p:cNvSpPr>
            <p:nvPr/>
          </p:nvSpPr>
          <p:spPr bwMode="auto">
            <a:xfrm>
              <a:off x="9373" y="2332717"/>
              <a:ext cx="1798" cy="751"/>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物流外包</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4" name="椭圆 13"/>
            <p:cNvSpPr>
              <a:spLocks noChangeArrowheads="1"/>
            </p:cNvSpPr>
            <p:nvPr/>
          </p:nvSpPr>
          <p:spPr bwMode="auto">
            <a:xfrm>
              <a:off x="8234" y="2333330"/>
              <a:ext cx="1235" cy="691"/>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物流部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 name="椭圆 14"/>
            <p:cNvSpPr>
              <a:spLocks noChangeArrowheads="1"/>
            </p:cNvSpPr>
            <p:nvPr/>
          </p:nvSpPr>
          <p:spPr bwMode="auto">
            <a:xfrm>
              <a:off x="8740" y="2335650"/>
              <a:ext cx="1612" cy="1150"/>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外包广告商</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6" name="椭圆 15"/>
            <p:cNvSpPr>
              <a:spLocks noChangeArrowheads="1"/>
            </p:cNvSpPr>
            <p:nvPr/>
          </p:nvSpPr>
          <p:spPr bwMode="auto">
            <a:xfrm>
              <a:off x="9573" y="2334901"/>
              <a:ext cx="1564" cy="636"/>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销售代理商</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 name="椭圆 16"/>
            <p:cNvSpPr>
              <a:spLocks noChangeArrowheads="1"/>
            </p:cNvSpPr>
            <p:nvPr/>
          </p:nvSpPr>
          <p:spPr bwMode="auto">
            <a:xfrm>
              <a:off x="5636" y="2331890"/>
              <a:ext cx="1775" cy="658"/>
            </a:xfrm>
            <a:prstGeom prst="ellipse">
              <a:avLst/>
            </a:prstGeom>
            <a:solidFill>
              <a:srgbClr val="FFFFFF"/>
            </a:solidFill>
            <a:ln w="9525">
              <a:solidFill>
                <a:srgbClr val="000000"/>
              </a:solidFill>
              <a:round/>
            </a:ln>
            <a:effectLst/>
          </p:spPr>
          <p:txBody>
            <a:bodyPr upright="1"/>
            <a:lstStyle/>
            <a:p>
              <a:pPr marL="0" marR="0" lvl="0" indent="0" algn="l"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客户代理</a:t>
              </a:r>
              <a:r>
                <a:rPr kumimoji="0" lang="en-US"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daili</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 name="椭圆 17"/>
            <p:cNvSpPr>
              <a:spLocks noChangeArrowheads="1"/>
            </p:cNvSpPr>
            <p:nvPr/>
          </p:nvSpPr>
          <p:spPr bwMode="auto">
            <a:xfrm>
              <a:off x="3261" y="2332461"/>
              <a:ext cx="1738" cy="630"/>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管理咨询公司</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椭圆 18"/>
            <p:cNvSpPr>
              <a:spLocks noChangeArrowheads="1"/>
            </p:cNvSpPr>
            <p:nvPr/>
          </p:nvSpPr>
          <p:spPr bwMode="auto">
            <a:xfrm>
              <a:off x="4190" y="2334056"/>
              <a:ext cx="1269" cy="625"/>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财务部</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 name="椭圆 19"/>
            <p:cNvSpPr>
              <a:spLocks noChangeArrowheads="1"/>
            </p:cNvSpPr>
            <p:nvPr/>
          </p:nvSpPr>
          <p:spPr bwMode="auto">
            <a:xfrm>
              <a:off x="2576" y="2333832"/>
              <a:ext cx="1475" cy="1141"/>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代理记账公司</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1" name="椭圆 20"/>
            <p:cNvSpPr>
              <a:spLocks noChangeArrowheads="1"/>
            </p:cNvSpPr>
            <p:nvPr/>
          </p:nvSpPr>
          <p:spPr bwMode="auto">
            <a:xfrm>
              <a:off x="2690" y="2335127"/>
              <a:ext cx="1541" cy="1117"/>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专门研究机构</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25621" name="自选图形 98"/>
            <p:cNvCxnSpPr>
              <a:stCxn id="8" idx="3"/>
            </p:cNvCxnSpPr>
            <p:nvPr/>
          </p:nvCxnSpPr>
          <p:spPr>
            <a:xfrm flipH="1">
              <a:off x="4121" y="2335480"/>
              <a:ext cx="370" cy="10"/>
            </a:xfrm>
            <a:prstGeom prst="straightConnector1">
              <a:avLst/>
            </a:prstGeom>
            <a:ln w="9525" cap="flat" cmpd="sng">
              <a:solidFill>
                <a:srgbClr val="000000"/>
              </a:solidFill>
              <a:prstDash val="solid"/>
              <a:headEnd type="none" w="med" len="med"/>
              <a:tailEnd type="none" w="med" len="med"/>
            </a:ln>
          </p:spPr>
        </p:cxnSp>
        <p:cxnSp>
          <p:nvCxnSpPr>
            <p:cNvPr id="25622" name="自选图形 99"/>
            <p:cNvCxnSpPr>
              <a:stCxn id="8" idx="3"/>
            </p:cNvCxnSpPr>
            <p:nvPr/>
          </p:nvCxnSpPr>
          <p:spPr>
            <a:xfrm flipH="1">
              <a:off x="4051" y="2334424"/>
              <a:ext cx="113" cy="0"/>
            </a:xfrm>
            <a:prstGeom prst="straightConnector1">
              <a:avLst/>
            </a:prstGeom>
            <a:ln w="9525" cap="flat" cmpd="sng">
              <a:solidFill>
                <a:srgbClr val="000000"/>
              </a:solidFill>
              <a:prstDash val="solid"/>
              <a:headEnd type="none" w="med" len="med"/>
              <a:tailEnd type="none" w="med" len="med"/>
            </a:ln>
          </p:spPr>
        </p:cxnSp>
        <p:cxnSp>
          <p:nvCxnSpPr>
            <p:cNvPr id="25623" name="自选图形 100"/>
            <p:cNvCxnSpPr>
              <a:stCxn id="8" idx="3"/>
            </p:cNvCxnSpPr>
            <p:nvPr/>
          </p:nvCxnSpPr>
          <p:spPr>
            <a:xfrm flipH="1" flipV="1">
              <a:off x="4417" y="2333092"/>
              <a:ext cx="200" cy="277"/>
            </a:xfrm>
            <a:prstGeom prst="straightConnector1">
              <a:avLst/>
            </a:prstGeom>
            <a:ln w="9525" cap="flat" cmpd="sng">
              <a:solidFill>
                <a:srgbClr val="000000"/>
              </a:solidFill>
              <a:prstDash val="solid"/>
              <a:headEnd type="none" w="med" len="med"/>
              <a:tailEnd type="none" w="med" len="med"/>
            </a:ln>
          </p:spPr>
        </p:cxnSp>
        <p:cxnSp>
          <p:nvCxnSpPr>
            <p:cNvPr id="25624" name="自选图形 101"/>
            <p:cNvCxnSpPr>
              <a:stCxn id="8" idx="3"/>
            </p:cNvCxnSpPr>
            <p:nvPr/>
          </p:nvCxnSpPr>
          <p:spPr>
            <a:xfrm flipH="1" flipV="1">
              <a:off x="6495" y="2332547"/>
              <a:ext cx="9" cy="143"/>
            </a:xfrm>
            <a:prstGeom prst="straightConnector1">
              <a:avLst/>
            </a:prstGeom>
            <a:ln w="9525" cap="flat" cmpd="sng">
              <a:solidFill>
                <a:srgbClr val="000000"/>
              </a:solidFill>
              <a:prstDash val="solid"/>
              <a:headEnd type="none" w="med" len="med"/>
              <a:tailEnd type="none" w="med" len="med"/>
            </a:ln>
          </p:spPr>
        </p:cxnSp>
        <p:cxnSp>
          <p:nvCxnSpPr>
            <p:cNvPr id="25625" name="自选图形 102"/>
            <p:cNvCxnSpPr>
              <a:stCxn id="8" idx="3"/>
            </p:cNvCxnSpPr>
            <p:nvPr/>
          </p:nvCxnSpPr>
          <p:spPr>
            <a:xfrm flipH="1" flipV="1">
              <a:off x="7312" y="2332412"/>
              <a:ext cx="2104" cy="724"/>
            </a:xfrm>
            <a:prstGeom prst="straightConnector1">
              <a:avLst/>
            </a:prstGeom>
            <a:ln w="9525" cap="flat" cmpd="sng">
              <a:solidFill>
                <a:srgbClr val="000000"/>
              </a:solidFill>
              <a:prstDash val="solid"/>
              <a:headEnd type="none" w="med" len="med"/>
              <a:tailEnd type="none" w="med" len="med"/>
            </a:ln>
          </p:spPr>
        </p:cxnSp>
        <p:cxnSp>
          <p:nvCxnSpPr>
            <p:cNvPr id="25626" name="自选图形 103"/>
            <p:cNvCxnSpPr>
              <a:stCxn id="14" idx="7"/>
            </p:cNvCxnSpPr>
            <p:nvPr/>
          </p:nvCxnSpPr>
          <p:spPr>
            <a:xfrm flipV="1">
              <a:off x="9288" y="2333405"/>
              <a:ext cx="372" cy="26"/>
            </a:xfrm>
            <a:prstGeom prst="straightConnector1">
              <a:avLst/>
            </a:prstGeom>
            <a:ln w="9525" cap="flat" cmpd="sng">
              <a:solidFill>
                <a:srgbClr val="000000"/>
              </a:solidFill>
              <a:prstDash val="solid"/>
              <a:headEnd type="none" w="med" len="med"/>
              <a:tailEnd type="none" w="med" len="med"/>
            </a:ln>
          </p:spPr>
        </p:cxnSp>
        <p:cxnSp>
          <p:nvCxnSpPr>
            <p:cNvPr id="25627" name="自选图形 104"/>
            <p:cNvCxnSpPr>
              <a:stCxn id="10" idx="6"/>
            </p:cNvCxnSpPr>
            <p:nvPr/>
          </p:nvCxnSpPr>
          <p:spPr>
            <a:xfrm>
              <a:off x="9377" y="2334981"/>
              <a:ext cx="299" cy="132"/>
            </a:xfrm>
            <a:prstGeom prst="straightConnector1">
              <a:avLst/>
            </a:prstGeom>
            <a:ln w="9525" cap="flat" cmpd="sng">
              <a:solidFill>
                <a:srgbClr val="000000"/>
              </a:solidFill>
              <a:prstDash val="solid"/>
              <a:headEnd type="none" w="med" len="med"/>
              <a:tailEnd type="none" w="med" len="med"/>
            </a:ln>
          </p:spPr>
        </p:cxnSp>
        <p:cxnSp>
          <p:nvCxnSpPr>
            <p:cNvPr id="25628" name="自选图形 105"/>
            <p:cNvCxnSpPr>
              <a:stCxn id="10" idx="6"/>
            </p:cNvCxnSpPr>
            <p:nvPr/>
          </p:nvCxnSpPr>
          <p:spPr>
            <a:xfrm flipH="1" flipV="1">
              <a:off x="9192" y="2333965"/>
              <a:ext cx="875" cy="979"/>
            </a:xfrm>
            <a:prstGeom prst="straightConnector1">
              <a:avLst/>
            </a:prstGeom>
            <a:ln w="9525" cap="flat" cmpd="sng">
              <a:solidFill>
                <a:srgbClr val="000000"/>
              </a:solidFill>
              <a:prstDash val="solid"/>
              <a:headEnd type="none" w="med" len="med"/>
              <a:tailEnd type="none" w="med" len="med"/>
            </a:ln>
          </p:spPr>
        </p:cxnSp>
        <p:cxnSp>
          <p:nvCxnSpPr>
            <p:cNvPr id="25629" name="自选图形 106"/>
            <p:cNvCxnSpPr>
              <a:stCxn id="10" idx="5"/>
            </p:cNvCxnSpPr>
            <p:nvPr/>
          </p:nvCxnSpPr>
          <p:spPr>
            <a:xfrm flipH="1">
              <a:off x="9162" y="2335258"/>
              <a:ext cx="33" cy="426"/>
            </a:xfrm>
            <a:prstGeom prst="straightConnector1">
              <a:avLst/>
            </a:prstGeom>
            <a:ln w="9525" cap="flat" cmpd="sng">
              <a:solidFill>
                <a:srgbClr val="000000"/>
              </a:solidFill>
              <a:prstDash val="solid"/>
              <a:headEnd type="none" w="med" len="med"/>
              <a:tailEnd type="none" w="med" len="med"/>
            </a:ln>
          </p:spPr>
        </p:cxnSp>
        <p:cxnSp>
          <p:nvCxnSpPr>
            <p:cNvPr id="25630" name="自选图形 108"/>
            <p:cNvCxnSpPr>
              <a:stCxn id="10" idx="5"/>
            </p:cNvCxnSpPr>
            <p:nvPr/>
          </p:nvCxnSpPr>
          <p:spPr>
            <a:xfrm flipH="1">
              <a:off x="6284" y="2336458"/>
              <a:ext cx="151" cy="469"/>
            </a:xfrm>
            <a:prstGeom prst="straightConnector1">
              <a:avLst/>
            </a:prstGeom>
            <a:ln w="9525" cap="flat" cmpd="sng">
              <a:solidFill>
                <a:srgbClr val="000000"/>
              </a:solidFill>
              <a:prstDash val="solid"/>
              <a:headEnd type="none" w="med" len="med"/>
              <a:tailEnd type="none" w="med" len="med"/>
            </a:ln>
          </p:spPr>
        </p:cxnSp>
        <p:cxnSp>
          <p:nvCxnSpPr>
            <p:cNvPr id="25631" name="自选图形 109"/>
            <p:cNvCxnSpPr>
              <a:stCxn id="10" idx="5"/>
              <a:endCxn id="10" idx="3"/>
            </p:cNvCxnSpPr>
            <p:nvPr/>
          </p:nvCxnSpPr>
          <p:spPr>
            <a:xfrm flipV="1">
              <a:off x="6882" y="2335258"/>
              <a:ext cx="1433" cy="752"/>
            </a:xfrm>
            <a:prstGeom prst="straightConnector1">
              <a:avLst/>
            </a:prstGeom>
            <a:ln w="9525" cap="flat" cmpd="sng">
              <a:solidFill>
                <a:srgbClr val="000000"/>
              </a:solidFill>
              <a:prstDash val="solid"/>
              <a:headEnd type="none" w="med" len="med"/>
              <a:tailEnd type="none" w="med" len="med"/>
            </a:ln>
          </p:spPr>
        </p:cxnSp>
        <p:cxnSp>
          <p:nvCxnSpPr>
            <p:cNvPr id="25632" name="自选图形 110"/>
            <p:cNvCxnSpPr>
              <a:stCxn id="10" idx="5"/>
              <a:endCxn id="10" idx="3"/>
            </p:cNvCxnSpPr>
            <p:nvPr/>
          </p:nvCxnSpPr>
          <p:spPr>
            <a:xfrm>
              <a:off x="4904" y="2336658"/>
              <a:ext cx="783" cy="384"/>
            </a:xfrm>
            <a:prstGeom prst="straightConnector1">
              <a:avLst/>
            </a:prstGeom>
            <a:ln w="9525" cap="flat" cmpd="sng">
              <a:solidFill>
                <a:srgbClr val="000000"/>
              </a:solidFill>
              <a:prstDash val="solid"/>
              <a:headEnd type="none" w="med" len="med"/>
              <a:tailEnd type="none" w="med" len="med"/>
            </a:ln>
          </p:spPr>
        </p:cxnSp>
        <p:cxnSp>
          <p:nvCxnSpPr>
            <p:cNvPr id="25633" name="自选图形 111"/>
            <p:cNvCxnSpPr>
              <a:stCxn id="10" idx="5"/>
              <a:endCxn id="11" idx="7"/>
            </p:cNvCxnSpPr>
            <p:nvPr/>
          </p:nvCxnSpPr>
          <p:spPr>
            <a:xfrm flipH="1">
              <a:off x="4815" y="2336232"/>
              <a:ext cx="1034" cy="100"/>
            </a:xfrm>
            <a:prstGeom prst="straightConnector1">
              <a:avLst/>
            </a:prstGeom>
            <a:ln w="9525" cap="flat" cmpd="sng">
              <a:solidFill>
                <a:srgbClr val="000000"/>
              </a:solidFill>
              <a:prstDash val="solid"/>
              <a:headEnd type="none" w="med" len="med"/>
              <a:tailEnd type="none" w="med" len="med"/>
            </a:ln>
          </p:spPr>
        </p:cxnSp>
        <p:cxnSp>
          <p:nvCxnSpPr>
            <p:cNvPr id="25634" name="自选图形 112"/>
            <p:cNvCxnSpPr>
              <a:stCxn id="10" idx="5"/>
              <a:endCxn id="11" idx="7"/>
            </p:cNvCxnSpPr>
            <p:nvPr/>
          </p:nvCxnSpPr>
          <p:spPr>
            <a:xfrm flipV="1">
              <a:off x="7609" y="2333914"/>
              <a:ext cx="791" cy="171"/>
            </a:xfrm>
            <a:prstGeom prst="straightConnector1">
              <a:avLst/>
            </a:prstGeom>
            <a:ln w="9525" cap="flat" cmpd="sng">
              <a:solidFill>
                <a:srgbClr val="000000"/>
              </a:solidFill>
              <a:prstDash val="solid"/>
              <a:headEnd type="none" w="med" len="med"/>
              <a:tailEnd type="none" w="med" len="med"/>
            </a:ln>
          </p:spPr>
        </p:cxnSp>
        <p:cxnSp>
          <p:nvCxnSpPr>
            <p:cNvPr id="25635" name="自选图形 113"/>
            <p:cNvCxnSpPr>
              <a:stCxn id="10" idx="5"/>
              <a:endCxn id="10" idx="1"/>
            </p:cNvCxnSpPr>
            <p:nvPr/>
          </p:nvCxnSpPr>
          <p:spPr>
            <a:xfrm>
              <a:off x="7651" y="2334703"/>
              <a:ext cx="664" cy="2"/>
            </a:xfrm>
            <a:prstGeom prst="straightConnector1">
              <a:avLst/>
            </a:prstGeom>
            <a:ln w="9525" cap="flat" cmpd="sng">
              <a:solidFill>
                <a:srgbClr val="000000"/>
              </a:solidFill>
              <a:prstDash val="solid"/>
              <a:headEnd type="none" w="med" len="med"/>
              <a:tailEnd type="none" w="med" len="med"/>
            </a:ln>
          </p:spPr>
        </p:cxnSp>
        <p:cxnSp>
          <p:nvCxnSpPr>
            <p:cNvPr id="25636" name="自选图形 115"/>
            <p:cNvCxnSpPr>
              <a:stCxn id="10" idx="5"/>
              <a:endCxn id="10" idx="1"/>
            </p:cNvCxnSpPr>
            <p:nvPr/>
          </p:nvCxnSpPr>
          <p:spPr>
            <a:xfrm flipH="1">
              <a:off x="6486" y="2335576"/>
              <a:ext cx="130" cy="327"/>
            </a:xfrm>
            <a:prstGeom prst="straightConnector1">
              <a:avLst/>
            </a:prstGeom>
            <a:ln w="9525" cap="flat" cmpd="sng">
              <a:solidFill>
                <a:srgbClr val="000000"/>
              </a:solidFill>
              <a:prstDash val="solid"/>
              <a:headEnd type="none" w="med" len="med"/>
              <a:tailEnd type="none" w="med" len="med"/>
            </a:ln>
          </p:spPr>
        </p:cxnSp>
        <p:cxnSp>
          <p:nvCxnSpPr>
            <p:cNvPr id="25637" name="自选图形 116"/>
            <p:cNvCxnSpPr>
              <a:stCxn id="6" idx="4"/>
              <a:endCxn id="10" idx="1"/>
            </p:cNvCxnSpPr>
            <p:nvPr/>
          </p:nvCxnSpPr>
          <p:spPr>
            <a:xfrm flipH="1">
              <a:off x="6504" y="2333330"/>
              <a:ext cx="28" cy="137"/>
            </a:xfrm>
            <a:prstGeom prst="straightConnector1">
              <a:avLst/>
            </a:prstGeom>
            <a:ln w="9525" cap="flat" cmpd="sng">
              <a:solidFill>
                <a:srgbClr val="000000"/>
              </a:solidFill>
              <a:prstDash val="solid"/>
              <a:headEnd type="none" w="med" len="med"/>
              <a:tailEnd type="none" w="med" len="med"/>
            </a:ln>
          </p:spPr>
        </p:cxnSp>
        <p:cxnSp>
          <p:nvCxnSpPr>
            <p:cNvPr id="25638" name="自选图形 117"/>
            <p:cNvCxnSpPr>
              <a:stCxn id="6" idx="4"/>
              <a:endCxn id="10" idx="1"/>
            </p:cNvCxnSpPr>
            <p:nvPr/>
          </p:nvCxnSpPr>
          <p:spPr>
            <a:xfrm flipH="1">
              <a:off x="5422" y="2334975"/>
              <a:ext cx="374" cy="121"/>
            </a:xfrm>
            <a:prstGeom prst="straightConnector1">
              <a:avLst/>
            </a:prstGeom>
            <a:ln w="9525" cap="flat" cmpd="sng">
              <a:solidFill>
                <a:srgbClr val="000000"/>
              </a:solidFill>
              <a:prstDash val="solid"/>
              <a:headEnd type="none" w="med" len="med"/>
              <a:tailEnd type="none" w="med" len="med"/>
            </a:ln>
          </p:spPr>
        </p:cxnSp>
        <p:cxnSp>
          <p:nvCxnSpPr>
            <p:cNvPr id="25639" name="自选图形 118"/>
            <p:cNvCxnSpPr>
              <a:stCxn id="6" idx="4"/>
              <a:endCxn id="10" idx="1"/>
            </p:cNvCxnSpPr>
            <p:nvPr/>
          </p:nvCxnSpPr>
          <p:spPr>
            <a:xfrm rot="1500000" flipV="1">
              <a:off x="5479" y="2334265"/>
              <a:ext cx="168" cy="120"/>
            </a:xfrm>
            <a:prstGeom prst="straightConnector1">
              <a:avLst/>
            </a:prstGeom>
            <a:ln w="9525" cap="flat" cmpd="sng">
              <a:solidFill>
                <a:srgbClr val="000000"/>
              </a:solidFill>
              <a:prstDash val="solid"/>
              <a:headEnd type="none" w="med" len="med"/>
              <a:tailEnd type="none" w="med" len="med"/>
            </a:ln>
          </p:spPr>
        </p:cxnSp>
        <p:cxnSp>
          <p:nvCxnSpPr>
            <p:cNvPr id="25640" name="自选图形 119"/>
            <p:cNvCxnSpPr>
              <a:stCxn id="6" idx="4"/>
              <a:endCxn id="10" idx="1"/>
            </p:cNvCxnSpPr>
            <p:nvPr/>
          </p:nvCxnSpPr>
          <p:spPr>
            <a:xfrm>
              <a:off x="5272" y="2335480"/>
              <a:ext cx="878" cy="474"/>
            </a:xfrm>
            <a:prstGeom prst="straightConnector1">
              <a:avLst/>
            </a:prstGeom>
            <a:ln w="9525" cap="flat" cmpd="sng">
              <a:solidFill>
                <a:srgbClr val="000000"/>
              </a:solidFill>
              <a:prstDash val="solid"/>
              <a:headEnd type="none" w="med" len="med"/>
              <a:tailEnd type="none" w="med" len="med"/>
            </a:ln>
          </p:spPr>
        </p:cxnSp>
        <p:cxnSp>
          <p:nvCxnSpPr>
            <p:cNvPr id="25641" name="自选图形 121"/>
            <p:cNvCxnSpPr>
              <a:stCxn id="6" idx="4"/>
              <a:endCxn id="10" idx="1"/>
            </p:cNvCxnSpPr>
            <p:nvPr/>
          </p:nvCxnSpPr>
          <p:spPr>
            <a:xfrm>
              <a:off x="5646" y="2333773"/>
              <a:ext cx="217" cy="72"/>
            </a:xfrm>
            <a:prstGeom prst="straightConnector1">
              <a:avLst/>
            </a:prstGeom>
            <a:ln w="9525" cap="flat" cmpd="sng">
              <a:solidFill>
                <a:srgbClr val="000000"/>
              </a:solidFill>
              <a:prstDash val="solid"/>
              <a:headEnd type="none" w="med" len="med"/>
              <a:tailEnd type="none" w="med" len="med"/>
            </a:ln>
          </p:spPr>
        </p:cxnSp>
        <p:sp>
          <p:nvSpPr>
            <p:cNvPr id="43" name="椭圆 42"/>
            <p:cNvSpPr>
              <a:spLocks noChangeArrowheads="1"/>
            </p:cNvSpPr>
            <p:nvPr/>
          </p:nvSpPr>
          <p:spPr bwMode="auto">
            <a:xfrm>
              <a:off x="7395" y="2336495"/>
              <a:ext cx="1464" cy="740"/>
            </a:xfrm>
            <a:prstGeom prst="ellipse">
              <a:avLst/>
            </a:prstGeom>
            <a:solidFill>
              <a:srgbClr val="FFFFFF"/>
            </a:solidFill>
            <a:ln w="9525">
              <a:solidFill>
                <a:srgbClr val="000000"/>
              </a:solidFill>
              <a:round/>
            </a:ln>
            <a:effectLst/>
          </p:spPr>
          <p:txBody>
            <a:bodyPr upright="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代工厂</a:t>
              </a:r>
              <a:r>
                <a:rPr kumimoji="0" lang="en-US"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N</a:t>
              </a:r>
              <a:endParaRPr kumimoji="0" lang="zh-CN" sz="14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25643" name="自选图形 124"/>
            <p:cNvCxnSpPr>
              <a:stCxn id="6" idx="4"/>
              <a:endCxn id="43" idx="1"/>
            </p:cNvCxnSpPr>
            <p:nvPr/>
          </p:nvCxnSpPr>
          <p:spPr>
            <a:xfrm>
              <a:off x="6858" y="2336410"/>
              <a:ext cx="752" cy="192"/>
            </a:xfrm>
            <a:prstGeom prst="straightConnector1">
              <a:avLst/>
            </a:prstGeom>
            <a:ln w="9525" cap="flat" cmpd="sng">
              <a:solidFill>
                <a:srgbClr val="000000"/>
              </a:solidFill>
              <a:prstDash val="solid"/>
              <a:headEnd type="none" w="med" len="med"/>
              <a:tailEnd type="none" w="med" len="med"/>
            </a:ln>
          </p:spPr>
        </p:cxnSp>
        <p:cxnSp>
          <p:nvCxnSpPr>
            <p:cNvPr id="25644" name="自选图形 125"/>
            <p:cNvCxnSpPr>
              <a:stCxn id="6" idx="4"/>
              <a:endCxn id="14" idx="1"/>
            </p:cNvCxnSpPr>
            <p:nvPr/>
          </p:nvCxnSpPr>
          <p:spPr>
            <a:xfrm>
              <a:off x="7312" y="2332412"/>
              <a:ext cx="1103" cy="1019"/>
            </a:xfrm>
            <a:prstGeom prst="straightConnector1">
              <a:avLst/>
            </a:prstGeom>
            <a:ln w="9525" cap="flat" cmpd="sng">
              <a:solidFill>
                <a:srgbClr val="000000"/>
              </a:solidFill>
              <a:prstDash val="solid"/>
              <a:headEnd type="none" w="med" len="med"/>
              <a:tailEnd type="none" w="med" len="med"/>
            </a:ln>
          </p:spPr>
        </p:cxnSp>
        <p:cxnSp>
          <p:nvCxnSpPr>
            <p:cNvPr id="25645" name="自选图形 126"/>
            <p:cNvCxnSpPr>
              <a:stCxn id="6" idx="4"/>
              <a:endCxn id="14" idx="1"/>
            </p:cNvCxnSpPr>
            <p:nvPr/>
          </p:nvCxnSpPr>
          <p:spPr>
            <a:xfrm flipH="1" flipV="1">
              <a:off x="8939" y="2334021"/>
              <a:ext cx="104" cy="599"/>
            </a:xfrm>
            <a:prstGeom prst="straightConnector1">
              <a:avLst/>
            </a:prstGeom>
            <a:ln w="9525" cap="flat" cmpd="sng">
              <a:solidFill>
                <a:srgbClr val="000000"/>
              </a:solidFill>
              <a:prstDash val="solid"/>
              <a:headEnd type="none" w="med" len="med"/>
              <a:tailEnd type="none" w="med" len="med"/>
            </a:ln>
          </p:spPr>
        </p:cxnSp>
        <p:cxnSp>
          <p:nvCxnSpPr>
            <p:cNvPr id="25646" name="自选图形 128"/>
            <p:cNvCxnSpPr>
              <a:stCxn id="6" idx="4"/>
              <a:endCxn id="14" idx="1"/>
            </p:cNvCxnSpPr>
            <p:nvPr/>
          </p:nvCxnSpPr>
          <p:spPr>
            <a:xfrm flipH="1" flipV="1">
              <a:off x="10166" y="2333447"/>
              <a:ext cx="132" cy="1480"/>
            </a:xfrm>
            <a:prstGeom prst="straightConnector1">
              <a:avLst/>
            </a:prstGeom>
            <a:ln w="9525" cap="flat" cmpd="sng">
              <a:solidFill>
                <a:srgbClr val="000000"/>
              </a:solidFill>
              <a:prstDash val="solid"/>
              <a:headEnd type="none" w="med" len="med"/>
              <a:tailEnd type="none" w="med" len="med"/>
            </a:ln>
          </p:spPr>
        </p:cxnSp>
        <p:cxnSp>
          <p:nvCxnSpPr>
            <p:cNvPr id="25647" name="自选图形 129"/>
            <p:cNvCxnSpPr>
              <a:stCxn id="15" idx="0"/>
              <a:endCxn id="14" idx="1"/>
            </p:cNvCxnSpPr>
            <p:nvPr/>
          </p:nvCxnSpPr>
          <p:spPr>
            <a:xfrm flipV="1">
              <a:off x="9546" y="2335448"/>
              <a:ext cx="381" cy="202"/>
            </a:xfrm>
            <a:prstGeom prst="straightConnector1">
              <a:avLst/>
            </a:prstGeom>
            <a:ln w="9525" cap="flat" cmpd="sng">
              <a:solidFill>
                <a:srgbClr val="000000"/>
              </a:solidFill>
              <a:prstDash val="solid"/>
              <a:headEnd type="none" w="med" len="med"/>
              <a:tailEnd type="none" w="med" len="med"/>
            </a:ln>
          </p:spPr>
        </p:cxnSp>
        <p:cxnSp>
          <p:nvCxnSpPr>
            <p:cNvPr id="25648" name="自选图形 130"/>
            <p:cNvCxnSpPr>
              <a:stCxn id="11" idx="6"/>
              <a:endCxn id="43" idx="2"/>
            </p:cNvCxnSpPr>
            <p:nvPr/>
          </p:nvCxnSpPr>
          <p:spPr>
            <a:xfrm>
              <a:off x="4982" y="2336549"/>
              <a:ext cx="2414" cy="316"/>
            </a:xfrm>
            <a:prstGeom prst="straightConnector1">
              <a:avLst/>
            </a:prstGeom>
            <a:ln w="9525" cap="flat" cmpd="sng">
              <a:solidFill>
                <a:srgbClr val="000000"/>
              </a:solidFill>
              <a:prstDash val="solid"/>
              <a:headEnd type="none" w="med" len="med"/>
              <a:tailEnd type="none" w="med" len="med"/>
            </a:ln>
          </p:spPr>
        </p:cxnSp>
      </p:grpSp>
      <p:sp>
        <p:nvSpPr>
          <p:cNvPr id="50" name="矩形 49"/>
          <p:cNvSpPr/>
          <p:nvPr/>
        </p:nvSpPr>
        <p:spPr>
          <a:xfrm>
            <a:off x="2616200" y="5957888"/>
            <a:ext cx="3376613" cy="455613"/>
          </a:xfrm>
          <a:prstGeom prst="rect">
            <a:avLst/>
          </a:prstGeom>
        </p:spPr>
        <p:txBody>
          <a:bodyPr wrap="none">
            <a:spAutoFit/>
          </a:bodyPr>
          <a:lstStyle/>
          <a:p>
            <a:pPr marL="0" marR="0" lvl="0" indent="267970" algn="ctr" defTabSz="914400" rtl="0" eaLnBrk="0" fontAlgn="base" latinLnBrk="0" hangingPunct="0">
              <a:lnSpc>
                <a:spcPct val="150000"/>
              </a:lnSpc>
              <a:spcBef>
                <a:spcPct val="0"/>
              </a:spcBef>
              <a:spcAft>
                <a:spcPts val="0"/>
              </a:spcAft>
              <a:buClrTx/>
              <a:buSzTx/>
              <a:buFontTx/>
              <a:buNone/>
              <a:defRPr/>
            </a:pP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图</a:t>
            </a:r>
            <a:r>
              <a:rPr kumimoji="0" lang="en-US"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6-7 </a:t>
            </a: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网络型组织架构示意图</a:t>
            </a:r>
            <a:endPar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507365" y="903605"/>
            <a:ext cx="2696210" cy="645160"/>
          </a:xfrm>
          <a:prstGeom prst="rect">
            <a:avLst/>
          </a:prstGeom>
          <a:noFill/>
        </p:spPr>
        <p:txBody>
          <a:bodyPr wrap="square" rtlCol="0">
            <a:spAutoFit/>
          </a:bodyPr>
          <a:p>
            <a:r>
              <a:rPr lang="zh-CN" altLang="zh-CN" dirty="0">
                <a:solidFill>
                  <a:srgbClr val="FF0000"/>
                </a:solidFill>
                <a:latin typeface="宋体" panose="02010600030101010101" pitchFamily="2" charset="-122"/>
                <a:ea typeface="宋体" panose="02010600030101010101" pitchFamily="2" charset="-122"/>
                <a:sym typeface="+mn-ea"/>
              </a:rPr>
              <a:t>（</a:t>
            </a:r>
            <a:r>
              <a:rPr lang="en-US" altLang="zh-CN" dirty="0">
                <a:solidFill>
                  <a:srgbClr val="FF0000"/>
                </a:solidFill>
                <a:latin typeface="宋体" panose="02010600030101010101" pitchFamily="2" charset="-122"/>
                <a:ea typeface="宋体" panose="02010600030101010101" pitchFamily="2" charset="-122"/>
                <a:sym typeface="+mn-ea"/>
              </a:rPr>
              <a:t>7</a:t>
            </a:r>
            <a:r>
              <a:rPr lang="zh-CN" altLang="zh-CN" dirty="0">
                <a:solidFill>
                  <a:srgbClr val="FF0000"/>
                </a:solidFill>
                <a:latin typeface="宋体" panose="02010600030101010101" pitchFamily="2" charset="-122"/>
                <a:ea typeface="宋体" panose="02010600030101010101" pitchFamily="2" charset="-122"/>
                <a:sym typeface="+mn-ea"/>
              </a:rPr>
              <a:t>）网络型组织架构</a:t>
            </a:r>
            <a:endParaRPr lang="zh-CN" altLang="zh-CN" dirty="0">
              <a:solidFill>
                <a:srgbClr val="FF0000"/>
              </a:solidFill>
              <a:latin typeface="宋体" panose="02010600030101010101" pitchFamily="2" charset="-122"/>
              <a:ea typeface="宋体" panose="02010600030101010101" pitchFamily="2" charset="-122"/>
            </a:endParaRPr>
          </a:p>
          <a:p>
            <a:endParaRPr lang="zh-CN" altLang="zh-CN" dirty="0">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p:txBody>
          <a:bodyPr vert="horz" wrap="square" lIns="91440" tIns="45720" rIns="91440" bIns="45720" anchor="t" anchorCtr="0"/>
          <a:p>
            <a:pPr>
              <a:lnSpc>
                <a:spcPct val="150000"/>
              </a:lnSpc>
            </a:pPr>
            <a:r>
              <a:rPr lang="zh-CN" altLang="zh-CN" sz="1800" dirty="0">
                <a:latin typeface="宋体" panose="02010600030101010101" pitchFamily="2" charset="-122"/>
                <a:ea typeface="宋体" panose="02010600030101010101" pitchFamily="2" charset="-122"/>
              </a:rPr>
              <a:t>网络型组织结构是互联网时代的一种新型组织结构形式。是一种由很精干的中心机构，以契约关系的建立和维持为基础，依靠外部机构（外包）进行生产、制造、销售或其他重要业务经营活动的组织结构形式。</a:t>
            </a:r>
            <a:endParaRPr lang="en-US"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优点：减少内部管理成本，提高效益，实现企业在全世界范围内</a:t>
            </a:r>
            <a:r>
              <a:rPr lang="en-US" altLang="zh-CN" sz="1800" dirty="0">
                <a:latin typeface="宋体" panose="02010600030101010101" pitchFamily="2" charset="-122"/>
                <a:ea typeface="宋体" panose="02010600030101010101" pitchFamily="2" charset="-122"/>
                <a:hlinkClick r:id="rId1"/>
              </a:rPr>
              <a:t>供应链</a:t>
            </a:r>
            <a:r>
              <a:rPr lang="zh-CN" altLang="zh-CN" sz="1800" dirty="0">
                <a:latin typeface="宋体" panose="02010600030101010101" pitchFamily="2" charset="-122"/>
                <a:ea typeface="宋体" panose="02010600030101010101" pitchFamily="2" charset="-122"/>
              </a:rPr>
              <a:t>与销售环节的整合，机构和管理层次简化。</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由于组织中的大多数活动都实现了</a:t>
            </a:r>
            <a:r>
              <a:rPr lang="en-US" altLang="zh-CN" sz="1800" dirty="0">
                <a:latin typeface="宋体" panose="02010600030101010101" pitchFamily="2" charset="-122"/>
                <a:ea typeface="宋体" panose="02010600030101010101" pitchFamily="2" charset="-122"/>
                <a:hlinkClick r:id="rId2"/>
              </a:rPr>
              <a:t>外包</a:t>
            </a:r>
            <a:r>
              <a:rPr lang="zh-CN" altLang="zh-CN" sz="1800" dirty="0">
                <a:latin typeface="宋体" panose="02010600030101010101" pitchFamily="2" charset="-122"/>
                <a:ea typeface="宋体" panose="02010600030101010101" pitchFamily="2" charset="-122"/>
              </a:rPr>
              <a:t>，而这些活动更多地靠电子商务来协调处理，组织结构可以进一步扁平化，效率也更高了。</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缺点：可控性差，大家靠契约连在一起，难以控制，协调难度大。</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适用：跨国公司、虚拟组织、创业组织</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en-US" sz="1800" dirty="0">
              <a:latin typeface="宋体" panose="02010600030101010101" pitchFamily="2" charset="-122"/>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内容占位符 2"/>
          <p:cNvSpPr>
            <a:spLocks noGrp="1"/>
          </p:cNvSpPr>
          <p:nvPr>
            <p:ph idx="1"/>
          </p:nvPr>
        </p:nvSpPr>
        <p:spPr>
          <a:xfrm>
            <a:off x="457200" y="1219200"/>
            <a:ext cx="8435975" cy="5105400"/>
          </a:xfrm>
        </p:spPr>
        <p:txBody>
          <a:bodyPr vert="horz" wrap="square" lIns="91440" tIns="45720" rIns="91440" bIns="45720" anchor="t" anchorCtr="0"/>
          <a:p>
            <a:pPr marL="0" indent="0">
              <a:lnSpc>
                <a:spcPct val="150000"/>
              </a:lnSpc>
              <a:buNone/>
            </a:pPr>
            <a:r>
              <a:rPr lang="zh-CN" altLang="zh-CN" sz="2000" dirty="0">
                <a:latin typeface="宋体" panose="02010600030101010101" pitchFamily="2" charset="-122"/>
                <a:ea typeface="宋体" panose="02010600030101010101" pitchFamily="2" charset="-122"/>
              </a:rPr>
              <a:t>（六）组织文化</a:t>
            </a:r>
            <a:endParaRPr lang="zh-CN" altLang="zh-CN" sz="2000" dirty="0">
              <a:latin typeface="宋体" panose="02010600030101010101" pitchFamily="2" charset="-122"/>
              <a:ea typeface="宋体" panose="02010600030101010101" pitchFamily="2" charset="-122"/>
            </a:endParaRPr>
          </a:p>
          <a:p>
            <a:pPr marL="0" indent="0">
              <a:lnSpc>
                <a:spcPct val="150000"/>
              </a:lnSpc>
              <a:buNone/>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、组织文化的涵义</a:t>
            </a:r>
            <a:endParaRPr lang="zh-CN" altLang="zh-CN" sz="2000" dirty="0">
              <a:latin typeface="宋体" panose="02010600030101010101" pitchFamily="2" charset="-122"/>
              <a:ea typeface="宋体" panose="02010600030101010101" pitchFamily="2" charset="-122"/>
            </a:endParaRPr>
          </a:p>
          <a:p>
            <a:pPr marL="0" indent="0">
              <a:lnSpc>
                <a:spcPct val="150000"/>
              </a:lnSpc>
              <a:buNone/>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广义上的组织文化含义：是指企业在建设和发展中形成的</a:t>
            </a:r>
            <a:r>
              <a:rPr lang="en-US" altLang="zh-CN" sz="2000" dirty="0">
                <a:latin typeface="宋体" panose="02010600030101010101" pitchFamily="2" charset="-122"/>
                <a:ea typeface="宋体" panose="02010600030101010101" pitchFamily="2" charset="-122"/>
                <a:hlinkClick r:id="rId1"/>
              </a:rPr>
              <a:t>物质文明</a:t>
            </a:r>
            <a:r>
              <a:rPr lang="zh-CN" altLang="zh-CN" sz="2000" dirty="0">
                <a:latin typeface="宋体" panose="02010600030101010101" pitchFamily="2" charset="-122"/>
                <a:ea typeface="宋体" panose="02010600030101010101" pitchFamily="2" charset="-122"/>
              </a:rPr>
              <a:t>和</a:t>
            </a:r>
            <a:r>
              <a:rPr lang="en-US" altLang="zh-CN" sz="2000" dirty="0">
                <a:latin typeface="宋体" panose="02010600030101010101" pitchFamily="2" charset="-122"/>
                <a:ea typeface="宋体" panose="02010600030101010101" pitchFamily="2" charset="-122"/>
                <a:hlinkClick r:id="rId2"/>
              </a:rPr>
              <a:t>精神文明</a:t>
            </a:r>
            <a:r>
              <a:rPr lang="zh-CN" altLang="zh-CN" sz="2000" dirty="0">
                <a:latin typeface="宋体" panose="02010600030101010101" pitchFamily="2" charset="-122"/>
                <a:ea typeface="宋体" panose="02010600030101010101" pitchFamily="2" charset="-122"/>
              </a:rPr>
              <a:t>的总和。包括</a:t>
            </a:r>
            <a:r>
              <a:rPr lang="en-US" altLang="zh-CN" sz="2000" dirty="0">
                <a:latin typeface="宋体" panose="02010600030101010101" pitchFamily="2" charset="-122"/>
                <a:ea typeface="宋体" panose="02010600030101010101" pitchFamily="2" charset="-122"/>
                <a:hlinkClick r:id="rId3"/>
              </a:rPr>
              <a:t>组织管理</a:t>
            </a:r>
            <a:r>
              <a:rPr lang="zh-CN" altLang="zh-CN" sz="2000" dirty="0">
                <a:latin typeface="宋体" panose="02010600030101010101" pitchFamily="2" charset="-122"/>
                <a:ea typeface="宋体" panose="02010600030101010101" pitchFamily="2" charset="-122"/>
              </a:rPr>
              <a:t>中硬件和软件，</a:t>
            </a:r>
            <a:r>
              <a:rPr lang="en-US" altLang="zh-CN" sz="2000" dirty="0">
                <a:latin typeface="宋体" panose="02010600030101010101" pitchFamily="2" charset="-122"/>
                <a:ea typeface="宋体" panose="02010600030101010101" pitchFamily="2" charset="-122"/>
                <a:hlinkClick r:id="rId4"/>
              </a:rPr>
              <a:t>外显文化</a:t>
            </a:r>
            <a:r>
              <a:rPr lang="zh-CN" altLang="zh-CN" sz="2000" dirty="0">
                <a:latin typeface="宋体" panose="02010600030101010101" pitchFamily="2" charset="-122"/>
                <a:ea typeface="宋体" panose="02010600030101010101" pitchFamily="2" charset="-122"/>
              </a:rPr>
              <a:t>和</a:t>
            </a:r>
            <a:r>
              <a:rPr lang="en-US" altLang="zh-CN" sz="2000" dirty="0">
                <a:latin typeface="宋体" panose="02010600030101010101" pitchFamily="2" charset="-122"/>
                <a:ea typeface="宋体" panose="02010600030101010101" pitchFamily="2" charset="-122"/>
                <a:hlinkClick r:id="rId5"/>
              </a:rPr>
              <a:t>内隐文化</a:t>
            </a:r>
            <a:r>
              <a:rPr lang="en-US" altLang="zh-CN" sz="2000" dirty="0">
                <a:latin typeface="宋体" panose="02010600030101010101" pitchFamily="2" charset="-122"/>
                <a:ea typeface="宋体" panose="02010600030101010101" pitchFamily="2" charset="-122"/>
                <a:hlinkClick r:id="rId6"/>
              </a:rPr>
              <a:t>两部分</a:t>
            </a:r>
            <a:r>
              <a:rPr lang="zh-CN" altLang="zh-CN" sz="2000" dirty="0">
                <a:latin typeface="宋体" panose="02010600030101010101" pitchFamily="2" charset="-122"/>
                <a:ea typeface="宋体" panose="02010600030101010101" pitchFamily="2" charset="-122"/>
              </a:rPr>
              <a:t>。</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狭义上的组织文化含义</a:t>
            </a:r>
            <a:r>
              <a:rPr lang="en-US"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hlinkClick r:id="rId7"/>
              </a:rPr>
              <a:t>组织</a:t>
            </a:r>
            <a:r>
              <a:rPr lang="zh-CN" altLang="zh-CN" sz="2000" dirty="0">
                <a:latin typeface="宋体" panose="02010600030101010101" pitchFamily="2" charset="-122"/>
                <a:ea typeface="宋体" panose="02010600030101010101" pitchFamily="2" charset="-122"/>
              </a:rPr>
              <a:t>文化是组织在长期的生存和发展中所形成的为组织所特有的、且为组织多数</a:t>
            </a:r>
            <a:r>
              <a:rPr lang="en-US" altLang="zh-CN" sz="2000" dirty="0">
                <a:latin typeface="宋体" panose="02010600030101010101" pitchFamily="2" charset="-122"/>
                <a:ea typeface="宋体" panose="02010600030101010101" pitchFamily="2" charset="-122"/>
                <a:hlinkClick r:id="rId8"/>
              </a:rPr>
              <a:t>成员</a:t>
            </a:r>
            <a:r>
              <a:rPr lang="zh-CN" altLang="zh-CN" sz="2000" dirty="0">
                <a:latin typeface="宋体" panose="02010600030101010101" pitchFamily="2" charset="-122"/>
                <a:ea typeface="宋体" panose="02010600030101010101" pitchFamily="2" charset="-122"/>
              </a:rPr>
              <a:t>共同遵循的</a:t>
            </a:r>
            <a:r>
              <a:rPr lang="en-US" altLang="zh-CN" sz="2000" dirty="0">
                <a:latin typeface="宋体" panose="02010600030101010101" pitchFamily="2" charset="-122"/>
                <a:ea typeface="宋体" panose="02010600030101010101" pitchFamily="2" charset="-122"/>
                <a:hlinkClick r:id="rId9"/>
              </a:rPr>
              <a:t>最高目标</a:t>
            </a:r>
            <a:r>
              <a:rPr lang="en-US" altLang="zh-CN" sz="2000" dirty="0">
                <a:latin typeface="宋体" panose="02010600030101010101" pitchFamily="2" charset="-122"/>
                <a:ea typeface="宋体" panose="02010600030101010101" pitchFamily="2" charset="-122"/>
                <a:hlinkClick r:id="rId10"/>
              </a:rPr>
              <a:t>价值标准</a:t>
            </a:r>
            <a:r>
              <a:rPr lang="zh-CN" altLang="zh-CN" sz="2000" dirty="0">
                <a:latin typeface="宋体" panose="02010600030101010101" pitchFamily="2" charset="-122"/>
                <a:ea typeface="宋体" panose="02010600030101010101" pitchFamily="2" charset="-122"/>
              </a:rPr>
              <a:t>、基本信念和</a:t>
            </a:r>
            <a:r>
              <a:rPr lang="en-US" altLang="zh-CN" sz="2000" dirty="0">
                <a:latin typeface="宋体" panose="02010600030101010101" pitchFamily="2" charset="-122"/>
                <a:ea typeface="宋体" panose="02010600030101010101" pitchFamily="2" charset="-122"/>
                <a:hlinkClick r:id="rId11"/>
              </a:rPr>
              <a:t>行为规范</a:t>
            </a:r>
            <a:r>
              <a:rPr lang="zh-CN" altLang="zh-CN" sz="2000" dirty="0">
                <a:latin typeface="宋体" panose="02010600030101010101" pitchFamily="2" charset="-122"/>
                <a:ea typeface="宋体" panose="02010600030101010101" pitchFamily="2" charset="-122"/>
              </a:rPr>
              <a:t>等的总和及其在组织中的反映</a:t>
            </a:r>
            <a:br>
              <a:rPr lang="en-US" altLang="zh-CN" sz="2000" dirty="0">
                <a:latin typeface="宋体" panose="02010600030101010101" pitchFamily="2" charset="-122"/>
                <a:ea typeface="宋体" panose="02010600030101010101" pitchFamily="2" charset="-122"/>
              </a:rPr>
            </a:b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、组织文化的构成</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通常，人们一般认为组织文化分为四部分：一是精神文化部分，二是制度文化部分，三是物质文化部分，四是行为文化部分。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精神方面：信仰、宗旨、认知、情感、群体规范</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制度方面：规章、道德、管理、品牌</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物质方面：建筑物、装饰品、物质性产品、环境、标志等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行为方面：言语、礼节、行为、遵守、宣传</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内容占位符 2"/>
          <p:cNvSpPr>
            <a:spLocks noGrp="1"/>
          </p:cNvSpPr>
          <p:nvPr>
            <p:ph idx="1"/>
          </p:nvPr>
        </p:nvSpPr>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、组织文化的功能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）导向功能 </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）凝聚功能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）激励功能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）约束功能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）辐射功能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i="1" dirty="0">
                <a:latin typeface="宋体" panose="02010600030101010101" pitchFamily="2" charset="-122"/>
                <a:ea typeface="宋体" panose="02010600030101010101" pitchFamily="2" charset="-122"/>
              </a:rPr>
              <a:t>（课堂练习：你认为文化还有哪些功能？）</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内容占位符 2"/>
          <p:cNvSpPr>
            <a:spLocks noGrp="1"/>
          </p:cNvSpPr>
          <p:nvPr>
            <p:ph idx="1"/>
          </p:nvPr>
        </p:nvSpPr>
        <p:spPr>
          <a:xfrm>
            <a:off x="1116013" y="765175"/>
            <a:ext cx="8229600" cy="5105400"/>
          </a:xfrm>
        </p:spPr>
        <p:txBody>
          <a:bodyPr vert="horz" wrap="square" lIns="91440" tIns="45720" rIns="91440" bIns="45720" anchor="t" anchorCtr="0"/>
          <a:p>
            <a:pPr>
              <a:lnSpc>
                <a:spcPct val="150000"/>
              </a:lnSpc>
            </a:pPr>
            <a:r>
              <a:rPr lang="en-US" altLang="zh-CN" sz="1600" dirty="0">
                <a:ea typeface="宋体" panose="02010600030101010101" pitchFamily="2" charset="-122"/>
              </a:rPr>
              <a:t>1</a:t>
            </a:r>
            <a:r>
              <a:rPr lang="zh-CN" altLang="zh-CN" sz="1600" dirty="0">
                <a:ea typeface="宋体" panose="02010600030101010101" pitchFamily="2" charset="-122"/>
              </a:rPr>
              <a:t>什么是动词的组织？包含哪几个方面？</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a:t>
            </a:r>
            <a:r>
              <a:rPr lang="zh-CN" altLang="zh-CN" sz="1600" dirty="0">
                <a:ea typeface="宋体" panose="02010600030101010101" pitchFamily="2" charset="-122"/>
              </a:rPr>
              <a:t>、什么是组织设计？</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3</a:t>
            </a:r>
            <a:r>
              <a:rPr lang="zh-CN" altLang="zh-CN" sz="1600" dirty="0">
                <a:ea typeface="宋体" panose="02010600030101010101" pitchFamily="2" charset="-122"/>
              </a:rPr>
              <a:t>、组织设计的意义是什么？</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4</a:t>
            </a:r>
            <a:r>
              <a:rPr lang="zh-CN" altLang="zh-CN" sz="1600" dirty="0">
                <a:ea typeface="宋体" panose="02010600030101010101" pitchFamily="2" charset="-122"/>
              </a:rPr>
              <a:t>、组织设计的内容有哪些？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5</a:t>
            </a:r>
            <a:r>
              <a:rPr lang="zh-CN" altLang="zh-CN" sz="1600" dirty="0">
                <a:ea typeface="宋体" panose="02010600030101010101" pitchFamily="2" charset="-122"/>
              </a:rPr>
              <a:t>、设计组织需要考虑哪些影响因素？</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6</a:t>
            </a:r>
            <a:r>
              <a:rPr lang="zh-CN" altLang="zh-CN" sz="1600" dirty="0">
                <a:ea typeface="宋体" panose="02010600030101010101" pitchFamily="2" charset="-122"/>
              </a:rPr>
              <a:t>、组织建立的方法与步骤有哪些？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7</a:t>
            </a:r>
            <a:r>
              <a:rPr lang="zh-CN" altLang="zh-CN" sz="1600" dirty="0">
                <a:ea typeface="宋体" panose="02010600030101010101" pitchFamily="2" charset="-122"/>
              </a:rPr>
              <a:t>、组织设计原则是什么？</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8</a:t>
            </a:r>
            <a:r>
              <a:rPr lang="zh-CN" altLang="zh-CN" sz="1600" dirty="0">
                <a:ea typeface="宋体" panose="02010600030101010101" pitchFamily="2" charset="-122"/>
              </a:rPr>
              <a:t>、什么是组织变革？</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9</a:t>
            </a:r>
            <a:r>
              <a:rPr lang="zh-CN" altLang="zh-CN" sz="1600" dirty="0">
                <a:ea typeface="宋体" panose="02010600030101010101" pitchFamily="2" charset="-122"/>
              </a:rPr>
              <a:t>、组织为什么要变革？</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10</a:t>
            </a:r>
            <a:r>
              <a:rPr lang="zh-CN" altLang="zh-CN" sz="1600" dirty="0">
                <a:ea typeface="宋体" panose="02010600030101010101" pitchFamily="2" charset="-122"/>
              </a:rPr>
              <a:t>、组织变革的内容是什么？</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11</a:t>
            </a:r>
            <a:r>
              <a:rPr lang="zh-CN" altLang="zh-CN" sz="1600" dirty="0">
                <a:ea typeface="宋体" panose="02010600030101010101" pitchFamily="2" charset="-122"/>
              </a:rPr>
              <a:t>、组织变革的方式有哪些？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12</a:t>
            </a:r>
            <a:r>
              <a:rPr lang="zh-CN" altLang="zh-CN" sz="1600" dirty="0">
                <a:ea typeface="宋体" panose="02010600030101010101" pitchFamily="2" charset="-122"/>
              </a:rPr>
              <a:t>、组织变革的程序怎样？</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13</a:t>
            </a:r>
            <a:r>
              <a:rPr lang="zh-CN" altLang="zh-CN" sz="1600" dirty="0">
                <a:ea typeface="宋体" panose="02010600030101010101" pitchFamily="2" charset="-122"/>
              </a:rPr>
              <a:t>、名词的领导含义</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14</a:t>
            </a:r>
            <a:r>
              <a:rPr lang="zh-CN" altLang="zh-CN" sz="1600" dirty="0">
                <a:ea typeface="宋体" panose="02010600030101010101" pitchFamily="2" charset="-122"/>
              </a:rPr>
              <a:t>、领导者的功能或作用有哪些？</a:t>
            </a:r>
            <a:endParaRPr lang="zh-CN" altLang="zh-CN" sz="1600" dirty="0">
              <a:ea typeface="宋体" panose="02010600030101010101" pitchFamily="2" charset="-122"/>
            </a:endParaRPr>
          </a:p>
          <a:p>
            <a:pPr>
              <a:lnSpc>
                <a:spcPct val="150000"/>
              </a:lnSpc>
            </a:pPr>
            <a:endParaRPr lang="zh-CN" altLang="zh-CN" sz="1600" dirty="0">
              <a:ea typeface="宋体" panose="02010600030101010101" pitchFamily="2" charset="-122"/>
            </a:endParaRPr>
          </a:p>
          <a:p>
            <a:pPr>
              <a:lnSpc>
                <a:spcPct val="150000"/>
              </a:lnSpc>
            </a:pPr>
            <a:endParaRPr lang="zh-CN" altLang="en-US" sz="1600" dirty="0">
              <a:latin typeface="宋体" panose="02010600030101010101" pitchFamily="2" charset="-122"/>
              <a:ea typeface="宋体" panose="02010600030101010101" pitchFamily="2" charset="-122"/>
            </a:endParaRPr>
          </a:p>
        </p:txBody>
      </p:sp>
      <p:sp>
        <p:nvSpPr>
          <p:cNvPr id="2969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内容占位符 2"/>
          <p:cNvSpPr>
            <a:spLocks noGrp="1"/>
          </p:cNvSpPr>
          <p:nvPr>
            <p:ph idx="1"/>
          </p:nvPr>
        </p:nvSpPr>
        <p:spPr>
          <a:xfrm>
            <a:off x="696913" y="876300"/>
            <a:ext cx="8218487" cy="5505450"/>
          </a:xfrm>
        </p:spPr>
        <p:txBody>
          <a:bodyPr vert="horz" wrap="square" lIns="91440" tIns="45720" rIns="91440" bIns="45720" anchor="t" anchorCtr="0"/>
          <a:p>
            <a:pPr>
              <a:lnSpc>
                <a:spcPct val="150000"/>
              </a:lnSpc>
            </a:pPr>
            <a:r>
              <a:rPr lang="en-US" altLang="zh-CN" sz="1600" dirty="0">
                <a:ea typeface="宋体" panose="02010600030101010101" pitchFamily="2" charset="-122"/>
              </a:rPr>
              <a:t>15</a:t>
            </a:r>
            <a:r>
              <a:rPr lang="zh-CN" altLang="zh-CN" sz="1600" dirty="0">
                <a:ea typeface="宋体" panose="02010600030101010101" pitchFamily="2" charset="-122"/>
              </a:rPr>
              <a:t>、领导者通常有哪些类型？</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16</a:t>
            </a:r>
            <a:r>
              <a:rPr lang="zh-CN" altLang="zh-CN" sz="1600" dirty="0">
                <a:ea typeface="宋体" panose="02010600030101010101" pitchFamily="2" charset="-122"/>
              </a:rPr>
              <a:t>、领导者的影响力因素有哪些？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17</a:t>
            </a:r>
            <a:r>
              <a:rPr lang="zh-CN" altLang="zh-CN" sz="1600" dirty="0">
                <a:ea typeface="宋体" panose="02010600030101010101" pitchFamily="2" charset="-122"/>
              </a:rPr>
              <a:t>、领导者的特征有哪些？你认为还有哪些？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18</a:t>
            </a:r>
            <a:r>
              <a:rPr lang="zh-CN" altLang="zh-CN" sz="1600" dirty="0">
                <a:ea typeface="宋体" panose="02010600030101010101" pitchFamily="2" charset="-122"/>
              </a:rPr>
              <a:t>、领导者和管理者的区别是什么？</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19</a:t>
            </a:r>
            <a:r>
              <a:rPr lang="zh-CN" altLang="zh-CN" sz="1600" dirty="0">
                <a:ea typeface="宋体" panose="02010600030101010101" pitchFamily="2" charset="-122"/>
              </a:rPr>
              <a:t>、动词的领导的含义是什么？</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20</a:t>
            </a:r>
            <a:r>
              <a:rPr lang="zh-CN" altLang="zh-CN" sz="1600" dirty="0">
                <a:ea typeface="宋体" panose="02010600030101010101" pitchFamily="2" charset="-122"/>
              </a:rPr>
              <a:t>、领导的五力模型包括哪些？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21</a:t>
            </a:r>
            <a:r>
              <a:rPr lang="zh-CN" altLang="zh-CN" sz="1600" dirty="0">
                <a:ea typeface="宋体" panose="02010600030101010101" pitchFamily="2" charset="-122"/>
              </a:rPr>
              <a:t>、是什么领导方式？什么是领导方法？</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22</a:t>
            </a:r>
            <a:r>
              <a:rPr lang="zh-CN" altLang="zh-CN" sz="1600" dirty="0">
                <a:ea typeface="宋体" panose="02010600030101010101" pitchFamily="2" charset="-122"/>
              </a:rPr>
              <a:t>、是什么领导艺术？领导艺术通常有哪些？</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23</a:t>
            </a:r>
            <a:r>
              <a:rPr lang="zh-CN" altLang="zh-CN" sz="1600" dirty="0">
                <a:ea typeface="宋体" panose="02010600030101010101" pitchFamily="2" charset="-122"/>
              </a:rPr>
              <a:t>、是什么团队？有什么作用？</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24</a:t>
            </a:r>
            <a:r>
              <a:rPr lang="zh-CN" altLang="zh-CN" sz="1600" dirty="0">
                <a:ea typeface="宋体" panose="02010600030101010101" pitchFamily="2" charset="-122"/>
              </a:rPr>
              <a:t>、团队有哪些类型？</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25</a:t>
            </a:r>
            <a:r>
              <a:rPr lang="zh-CN" altLang="zh-CN" sz="1600" dirty="0">
                <a:ea typeface="宋体" panose="02010600030101010101" pitchFamily="2" charset="-122"/>
              </a:rPr>
              <a:t>、是什么团队精神？</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26</a:t>
            </a:r>
            <a:r>
              <a:rPr lang="zh-CN" altLang="zh-CN" sz="1600" dirty="0">
                <a:ea typeface="宋体" panose="02010600030101010101" pitchFamily="2" charset="-122"/>
              </a:rPr>
              <a:t>、如何建设一支优秀团队？</a:t>
            </a:r>
            <a:endParaRPr lang="zh-CN" altLang="zh-CN" sz="1600" dirty="0">
              <a:ea typeface="宋体" panose="02010600030101010101" pitchFamily="2" charset="-122"/>
            </a:endParaRPr>
          </a:p>
          <a:p>
            <a:pPr>
              <a:lnSpc>
                <a:spcPct val="150000"/>
              </a:lnSpc>
            </a:pPr>
            <a:r>
              <a:rPr lang="en-US" altLang="zh-CN" sz="1600" dirty="0">
                <a:ea typeface="宋体" panose="02010600030101010101" pitchFamily="2" charset="-122"/>
              </a:rPr>
              <a:t>27</a:t>
            </a:r>
            <a:r>
              <a:rPr lang="zh-CN" altLang="zh-CN" sz="1600" dirty="0">
                <a:ea typeface="宋体" panose="02010600030101010101" pitchFamily="2" charset="-122"/>
              </a:rPr>
              <a:t>、团队与群体的区别是什么？</a:t>
            </a:r>
            <a:endParaRPr lang="zh-CN" altLang="en-US" sz="1600" dirty="0">
              <a:ea typeface="宋体" panose="02010600030101010101" pitchFamily="2" charset="-122"/>
            </a:endParaRPr>
          </a:p>
        </p:txBody>
      </p:sp>
      <p:sp>
        <p:nvSpPr>
          <p:cNvPr id="3072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p:txBody>
          <a:bodyPr vert="horz" wrap="square" lIns="91440" tIns="45720" rIns="91440" bIns="45720" anchor="ctr" anchorCtr="0"/>
          <a:p>
            <a:r>
              <a:rPr lang="zh-CN" altLang="en-US" dirty="0">
                <a:ea typeface="宋体" panose="02010600030101010101" pitchFamily="2" charset="-122"/>
              </a:rPr>
              <a:t>第六章</a:t>
            </a:r>
            <a:r>
              <a:rPr lang="en-US" altLang="zh-CN" dirty="0">
                <a:ea typeface="宋体" panose="02010600030101010101" pitchFamily="2" charset="-122"/>
              </a:rPr>
              <a:t> </a:t>
            </a:r>
            <a:r>
              <a:rPr lang="zh-CN" altLang="en-US" dirty="0">
                <a:ea typeface="宋体" panose="02010600030101010101" pitchFamily="2" charset="-122"/>
              </a:rPr>
              <a:t>组织与领导</a:t>
            </a:r>
            <a:endParaRPr lang="zh-CN" altLang="en-US" dirty="0">
              <a:ea typeface="宋体" panose="02010600030101010101" pitchFamily="2" charset="-122"/>
            </a:endParaRPr>
          </a:p>
        </p:txBody>
      </p:sp>
      <p:sp>
        <p:nvSpPr>
          <p:cNvPr id="31747"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二、动词意义上的组织</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汉语词典，作为动词的组织：①安排、整顿使成系统，即安排分散的人或事物使具有一定的系统性或整体性。～人力｜这篇文章～得很好，重新～｜～起来。②实施、计划：如～实施，～活动。</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管理学研究的动词意义上的组织是①和②点的结合。通常也叫组织工作，是管理的重要职能之一。</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1748"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457200" y="981075"/>
            <a:ext cx="8229600" cy="510540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（三）组织的构成要素</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、组织目标</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是组织希望努力争取达到的未来状况。</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、组织环境</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组织环境包括组织外环境和组织内环境</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、管理要素</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管理主体和管理客体，是组织构成要素的主体。</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、组织结构</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是组织对于工作任务如何进行分工、分组和协调合作的系统框架。</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、组织文化</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hlinkClick r:id="rId1"/>
              </a:rPr>
              <a:t>组织</a:t>
            </a:r>
            <a:r>
              <a:rPr lang="zh-CN" altLang="zh-CN" sz="2000" dirty="0">
                <a:latin typeface="宋体" panose="02010600030101010101" pitchFamily="2" charset="-122"/>
                <a:ea typeface="宋体" panose="02010600030101010101" pitchFamily="2" charset="-122"/>
              </a:rPr>
              <a:t>文化是组织在长期的生存和发展中所形成的为组织所特有的，且为组织多数</a:t>
            </a:r>
            <a:r>
              <a:rPr lang="en-US" altLang="zh-CN" sz="2000" dirty="0">
                <a:latin typeface="宋体" panose="02010600030101010101" pitchFamily="2" charset="-122"/>
                <a:ea typeface="宋体" panose="02010600030101010101" pitchFamily="2" charset="-122"/>
                <a:hlinkClick r:id="rId2"/>
              </a:rPr>
              <a:t>成员</a:t>
            </a:r>
            <a:r>
              <a:rPr lang="zh-CN" altLang="zh-CN" sz="2000" dirty="0">
                <a:latin typeface="宋体" panose="02010600030101010101" pitchFamily="2" charset="-122"/>
                <a:ea typeface="宋体" panose="02010600030101010101" pitchFamily="2" charset="-122"/>
              </a:rPr>
              <a:t>共同遵循的</a:t>
            </a:r>
            <a:r>
              <a:rPr lang="en-US" altLang="zh-CN" sz="2000" dirty="0">
                <a:latin typeface="宋体" panose="02010600030101010101" pitchFamily="2" charset="-122"/>
                <a:ea typeface="宋体" panose="02010600030101010101" pitchFamily="2" charset="-122"/>
                <a:hlinkClick r:id="rId3"/>
              </a:rPr>
              <a:t>最高目标</a:t>
            </a:r>
            <a:r>
              <a:rPr lang="en-US" altLang="zh-CN" sz="2000" dirty="0">
                <a:latin typeface="宋体" panose="02010600030101010101" pitchFamily="2" charset="-122"/>
                <a:ea typeface="宋体" panose="02010600030101010101" pitchFamily="2" charset="-122"/>
                <a:hlinkClick r:id="rId4"/>
              </a:rPr>
              <a:t>价值标准</a:t>
            </a:r>
            <a:r>
              <a:rPr lang="zh-CN" altLang="zh-CN" sz="2000" dirty="0">
                <a:latin typeface="宋体" panose="02010600030101010101" pitchFamily="2" charset="-122"/>
                <a:ea typeface="宋体" panose="02010600030101010101" pitchFamily="2" charset="-122"/>
              </a:rPr>
              <a:t>、基本信念和</a:t>
            </a:r>
            <a:r>
              <a:rPr lang="en-US" altLang="zh-CN" sz="2000" dirty="0">
                <a:latin typeface="宋体" panose="02010600030101010101" pitchFamily="2" charset="-122"/>
                <a:ea typeface="宋体" panose="02010600030101010101" pitchFamily="2" charset="-122"/>
                <a:hlinkClick r:id="rId5"/>
              </a:rPr>
              <a:t>行为规范</a:t>
            </a:r>
            <a:r>
              <a:rPr lang="zh-CN" altLang="zh-CN" sz="2000" dirty="0">
                <a:latin typeface="宋体" panose="02010600030101010101" pitchFamily="2" charset="-122"/>
                <a:ea typeface="宋体" panose="02010600030101010101" pitchFamily="2" charset="-122"/>
              </a:rPr>
              <a:t>等的总和及其在组织中的反映。</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内容占位符 2"/>
          <p:cNvSpPr>
            <a:spLocks noGrp="1"/>
          </p:cNvSpPr>
          <p:nvPr>
            <p:ph idx="1"/>
          </p:nvPr>
        </p:nvSpPr>
        <p:spPr>
          <a:xfrm>
            <a:off x="323850" y="1052513"/>
            <a:ext cx="8229600" cy="510540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组织工作</a:t>
            </a:r>
            <a:r>
              <a:rPr lang="en-US" altLang="zh-CN" sz="2000" dirty="0">
                <a:latin typeface="宋体" panose="02010600030101010101" pitchFamily="2" charset="-122"/>
                <a:ea typeface="宋体" panose="02010600030101010101" pitchFamily="2" charset="-122"/>
              </a:rPr>
              <a:t>(organization work)</a:t>
            </a:r>
            <a:r>
              <a:rPr lang="zh-CN" altLang="zh-CN" sz="2000" dirty="0">
                <a:latin typeface="宋体" panose="02010600030101010101" pitchFamily="2" charset="-122"/>
                <a:ea typeface="宋体" panose="02010600030101010101" pitchFamily="2" charset="-122"/>
              </a:rPr>
              <a:t>作为一项管理职能是指在组织目标已经确定的情况下，将实现组织目标所必需进行的各项业务活动归类组合，并根据管理宽度原理，划分出不同的管理层次和部门，将监督各活动所必需的职权授予各层次、各部门的主管人员，以及规定这些层次和部门间的相互配合关系。</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组织的本质</a:t>
            </a:r>
            <a:r>
              <a:rPr lang="zh-CN" altLang="zh-CN" sz="2000" dirty="0">
                <a:latin typeface="宋体" panose="02010600030101010101" pitchFamily="2" charset="-122"/>
                <a:ea typeface="宋体" panose="02010600030101010101" pitchFamily="2" charset="-122"/>
              </a:rPr>
              <a:t>是组织内个人与个人，个人与群体，群体与群体之间的关系构成。而组织管理的本质就是通过管理组织行为，设计合理的组织结构，经过一系列的管理过程来协调个体、群体和组织的工作。</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277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组织工作包括三方面：</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en-US"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1</a:t>
            </a:r>
            <a:r>
              <a:rPr lang="zh-CN" altLang="en-US" sz="2000" dirty="0">
                <a:solidFill>
                  <a:srgbClr val="FF0000"/>
                </a:solidFill>
                <a:latin typeface="宋体" panose="02010600030101010101" pitchFamily="2" charset="-122"/>
                <a:ea typeface="宋体" panose="02010600030101010101" pitchFamily="2" charset="-122"/>
              </a:rPr>
              <a:t>）</a:t>
            </a:r>
            <a:r>
              <a:rPr lang="zh-CN" altLang="zh-CN" sz="2000" dirty="0">
                <a:solidFill>
                  <a:srgbClr val="FF0000"/>
                </a:solidFill>
                <a:latin typeface="宋体" panose="02010600030101010101" pitchFamily="2" charset="-122"/>
                <a:ea typeface="宋体" panose="02010600030101010101" pitchFamily="2" charset="-122"/>
              </a:rPr>
              <a:t>组织设计</a:t>
            </a:r>
            <a:r>
              <a:rPr lang="zh-CN" altLang="zh-CN" sz="2000" dirty="0">
                <a:latin typeface="宋体" panose="02010600030101010101" pitchFamily="2" charset="-122"/>
                <a:ea typeface="宋体" panose="02010600030101010101" pitchFamily="2" charset="-122"/>
              </a:rPr>
              <a:t>—即安排分散的人或事物使之具有一定的系统性或整体性。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）组织实施</a:t>
            </a:r>
            <a:r>
              <a:rPr lang="zh-CN" altLang="zh-CN" sz="2000" dirty="0">
                <a:latin typeface="宋体" panose="02010600030101010101" pitchFamily="2" charset="-122"/>
                <a:ea typeface="宋体" panose="02010600030101010101" pitchFamily="2" charset="-122"/>
              </a:rPr>
              <a:t>—组织成员在组织领导者的领导下实施决策和计划，从而实现组织目标的过程。</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3</a:t>
            </a:r>
            <a:r>
              <a:rPr lang="zh-CN" altLang="zh-CN" sz="2000" dirty="0">
                <a:solidFill>
                  <a:srgbClr val="FF0000"/>
                </a:solidFill>
                <a:latin typeface="宋体" panose="02010600030101010101" pitchFamily="2" charset="-122"/>
                <a:ea typeface="宋体" panose="02010600030101010101" pitchFamily="2" charset="-122"/>
              </a:rPr>
              <a:t>）组织变革</a:t>
            </a:r>
            <a:r>
              <a:rPr lang="zh-CN" altLang="zh-CN" sz="2000" dirty="0">
                <a:latin typeface="宋体" panose="02010600030101010101" pitchFamily="2" charset="-122"/>
                <a:ea typeface="宋体" panose="02010600030101010101" pitchFamily="2" charset="-122"/>
              </a:rPr>
              <a:t>—组织根据内外环境变化，及时对组织中的要素</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如组织的管理理念、工作方式、组织结构、人员配备、组织文化及技术等</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进行调整、改进和革新的过程。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379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内容占位符 2"/>
          <p:cNvSpPr>
            <a:spLocks noGrp="1"/>
          </p:cNvSpPr>
          <p:nvPr>
            <p:ph idx="1"/>
          </p:nvPr>
        </p:nvSpPr>
        <p:spPr>
          <a:xfrm>
            <a:off x="395288" y="1052513"/>
            <a:ext cx="8229600" cy="510540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（二）组织设计</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组织是管理过程中不可缺乏的手段，在组织目标确立后，就必须要进行有效的组织设计，以保证组织目标的实现。</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1</a:t>
            </a:r>
            <a:r>
              <a:rPr lang="zh-CN" altLang="zh-CN" sz="2000" dirty="0">
                <a:solidFill>
                  <a:srgbClr val="FF0000"/>
                </a:solidFill>
                <a:latin typeface="宋体" panose="02010600030101010101" pitchFamily="2" charset="-122"/>
                <a:ea typeface="宋体" panose="02010600030101010101" pitchFamily="2" charset="-122"/>
              </a:rPr>
              <a:t>、含义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　组织设计实际上就是建立组织的过程，是指管理者将组织内各要素进行合理组合，建立和实施一种特定组织结构的过程。即将组织内的人力合理</a:t>
            </a:r>
            <a:r>
              <a:rPr lang="en-US" altLang="zh-CN" sz="2000" dirty="0">
                <a:latin typeface="宋体" panose="02010600030101010101" pitchFamily="2" charset="-122"/>
                <a:ea typeface="宋体" panose="02010600030101010101" pitchFamily="2" charset="-122"/>
                <a:hlinkClick r:id="rId1" tooltip="分配"/>
              </a:rPr>
              <a:t>分配</a:t>
            </a:r>
            <a:r>
              <a:rPr lang="zh-CN" altLang="zh-CN" sz="2000" dirty="0">
                <a:latin typeface="宋体" panose="02010600030101010101" pitchFamily="2" charset="-122"/>
                <a:ea typeface="宋体" panose="02010600030101010101" pitchFamily="2" charset="-122"/>
              </a:rPr>
              <a:t>于不同的任务</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并通过对人员的分组取得协调一致的行动。</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具体说，组织结构设计就是对组织的组成要素和它们之间连接方式的设计，它是根据组织目标和组织活动的特点，划分管理层次、确定组织系统、选择合理的组织结构形式的过程。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481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三种情况下需要进行组织设计</a:t>
            </a:r>
            <a:r>
              <a:rPr lang="zh-CN" altLang="en-US" sz="2000" dirty="0">
                <a:solidFill>
                  <a:srgbClr val="FF0000"/>
                </a:solidFill>
                <a:latin typeface="宋体" panose="02010600030101010101" pitchFamily="2" charset="-122"/>
                <a:ea typeface="宋体" panose="02010600030101010101" pitchFamily="2" charset="-122"/>
              </a:rPr>
              <a:t>：</a:t>
            </a:r>
            <a:endParaRPr lang="en-US"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新建组织</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原有组织结构出现较大的问题或组织的目标发生变化，原有组织结构不适合，需要进行重新评价和设计</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第三种是现有组织结构需要进行局部的调整和完善。</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584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2"/>
          <p:cNvSpPr>
            <a:spLocks noGrp="1"/>
          </p:cNvSpPr>
          <p:nvPr>
            <p:ph idx="1"/>
          </p:nvPr>
        </p:nvSpPr>
        <p:spPr>
          <a:xfrm>
            <a:off x="179388" y="1052513"/>
            <a:ext cx="8640762" cy="5256212"/>
          </a:xfrm>
        </p:spPr>
        <p:txBody>
          <a:bodyPr vert="horz" wrap="square" lIns="91440" tIns="45720" rIns="91440" bIns="45720" anchor="t" anchorCtr="0"/>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、组织设计的意义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）通过创构柔性灵活的组织，可以动态地反映外在环境变化的要求。</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）在组织演化成长过程中，可以有效积聚新的组织资源要素。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）可以有效协调组织中部门与部门之间、人员与任务之间的关系。</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）可以使员工明确自己在组织中的权力和应承担的责任。</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）可以有效地保证组织活动的开展。</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686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2"/>
          <p:cNvSpPr>
            <a:spLocks noGrp="1"/>
          </p:cNvSpPr>
          <p:nvPr>
            <p:ph idx="1"/>
          </p:nvPr>
        </p:nvSpPr>
        <p:spPr>
          <a:xfrm>
            <a:off x="457200" y="1219200"/>
            <a:ext cx="8229600" cy="5359400"/>
          </a:xfrm>
        </p:spPr>
        <p:txBody>
          <a:bodyPr vert="horz" wrap="square" lIns="91440" tIns="45720" rIns="91440" bIns="45720" anchor="t" anchorCtr="0"/>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3</a:t>
            </a:r>
            <a:r>
              <a:rPr lang="zh-CN" altLang="zh-CN" sz="2000" dirty="0">
                <a:solidFill>
                  <a:srgbClr val="FF0000"/>
                </a:solidFill>
                <a:latin typeface="宋体" panose="02010600030101010101" pitchFamily="2" charset="-122"/>
                <a:ea typeface="宋体" panose="02010600030101010101" pitchFamily="2" charset="-122"/>
              </a:rPr>
              <a:t>、组织设计内容</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4E31F9"/>
                </a:solidFill>
                <a:latin typeface="宋体" panose="02010600030101010101" pitchFamily="2" charset="-122"/>
                <a:ea typeface="宋体" panose="02010600030101010101" pitchFamily="2" charset="-122"/>
              </a:rPr>
              <a:t>（</a:t>
            </a:r>
            <a:r>
              <a:rPr lang="en-US" altLang="zh-CN" sz="2000" dirty="0">
                <a:solidFill>
                  <a:srgbClr val="4E31F9"/>
                </a:solidFill>
                <a:latin typeface="宋体" panose="02010600030101010101" pitchFamily="2" charset="-122"/>
                <a:ea typeface="宋体" panose="02010600030101010101" pitchFamily="2" charset="-122"/>
              </a:rPr>
              <a:t>1</a:t>
            </a:r>
            <a:r>
              <a:rPr lang="zh-CN" altLang="zh-CN" sz="2000" dirty="0">
                <a:solidFill>
                  <a:srgbClr val="4E31F9"/>
                </a:solidFill>
                <a:latin typeface="宋体" panose="02010600030101010101" pitchFamily="2" charset="-122"/>
                <a:ea typeface="宋体" panose="02010600030101010101" pitchFamily="2" charset="-122"/>
              </a:rPr>
              <a:t>）组织目标设计</a:t>
            </a:r>
            <a:endParaRPr lang="zh-CN" altLang="zh-CN" sz="2000" dirty="0">
              <a:solidFill>
                <a:srgbClr val="4E31F9"/>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4E31F9"/>
                </a:solidFill>
                <a:latin typeface="宋体" panose="02010600030101010101" pitchFamily="2" charset="-122"/>
                <a:ea typeface="宋体" panose="02010600030101010101" pitchFamily="2" charset="-122"/>
              </a:rPr>
              <a:t>（</a:t>
            </a:r>
            <a:r>
              <a:rPr lang="en-US" altLang="zh-CN" sz="2000" dirty="0">
                <a:solidFill>
                  <a:srgbClr val="4E31F9"/>
                </a:solidFill>
                <a:latin typeface="宋体" panose="02010600030101010101" pitchFamily="2" charset="-122"/>
                <a:ea typeface="宋体" panose="02010600030101010101" pitchFamily="2" charset="-122"/>
              </a:rPr>
              <a:t>2</a:t>
            </a:r>
            <a:r>
              <a:rPr lang="zh-CN" altLang="zh-CN" sz="2000" dirty="0">
                <a:solidFill>
                  <a:srgbClr val="4E31F9"/>
                </a:solidFill>
                <a:latin typeface="宋体" panose="02010600030101010101" pitchFamily="2" charset="-122"/>
                <a:ea typeface="宋体" panose="02010600030101010101" pitchFamily="2" charset="-122"/>
              </a:rPr>
              <a:t>）组织结构设计</a:t>
            </a:r>
            <a:endParaRPr lang="zh-CN" altLang="zh-CN" sz="2000" dirty="0">
              <a:solidFill>
                <a:srgbClr val="4E31F9"/>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组织结构设计又包括职能结构设计、层次结构设计、部门结构设计、职权结构设计四个方面。</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en-US" sz="2000" dirty="0">
                <a:solidFill>
                  <a:srgbClr val="EA86E5"/>
                </a:solidFill>
                <a:latin typeface="宋体" panose="02010600030101010101" pitchFamily="2" charset="-122"/>
                <a:ea typeface="宋体" panose="02010600030101010101" pitchFamily="2" charset="-122"/>
              </a:rPr>
              <a:t>职能结构设计</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就是将组织中相同或相近的工作任务进行有机组合的过程。</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en-US" sz="2000" dirty="0">
                <a:solidFill>
                  <a:srgbClr val="EA86E5"/>
                </a:solidFill>
                <a:latin typeface="宋体" panose="02010600030101010101" pitchFamily="2" charset="-122"/>
                <a:ea typeface="宋体" panose="02010600030101010101" pitchFamily="2" charset="-122"/>
              </a:rPr>
              <a:t>层次结构设计</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即管理层次结构设计，是指从组织的最高层到作业层之间设置多少管理职位的级数。一般划分为上层、中层、基层。</a:t>
            </a:r>
            <a:endParaRPr lang="en-US"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789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管理层次</a:t>
            </a:r>
            <a:r>
              <a:rPr lang="zh-CN" altLang="en-US" sz="2000" dirty="0">
                <a:solidFill>
                  <a:srgbClr val="FF0000"/>
                </a:solidFill>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是指从组织的最高层到作业层之间设置多少管理职位的级数。一般划分为上层、中层、基层。</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管理幅度</a:t>
            </a:r>
            <a:r>
              <a:rPr lang="zh-CN" altLang="en-US" sz="2000" dirty="0">
                <a:solidFill>
                  <a:srgbClr val="FF0000"/>
                </a:solidFill>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管理幅度（或宽度）是指一个人或部门直接管理的下属人员或机构的数目，又称控制幅度。</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EA86E5"/>
                </a:solidFill>
                <a:latin typeface="宋体" panose="02010600030101010101" pitchFamily="2" charset="-122"/>
                <a:ea typeface="宋体" panose="02010600030101010101" pitchFamily="2" charset="-122"/>
              </a:rPr>
              <a:t>部门结构设计</a:t>
            </a:r>
            <a:r>
              <a:rPr lang="en-US" altLang="zh-CN" sz="2000" dirty="0">
                <a:solidFill>
                  <a:srgbClr val="EA86E5"/>
                </a:solidFill>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是指将职能管理部门如何有机构成</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横向结构</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。部门设计一般按照相同职能进行部门划分，如人事部、财务部、生产部、研发部等等。也有按照产品、地区和顾客划分的（事业部制）。</a:t>
            </a:r>
            <a:endParaRPr lang="zh-CN" altLang="en-US"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EA86E5"/>
                </a:solidFill>
                <a:latin typeface="宋体" panose="02010600030101010101" pitchFamily="2" charset="-122"/>
                <a:ea typeface="宋体" panose="02010600030101010101" pitchFamily="2" charset="-122"/>
              </a:rPr>
              <a:t>职权结构设计</a:t>
            </a:r>
            <a:r>
              <a:rPr lang="en-US" altLang="zh-CN" sz="2000" dirty="0">
                <a:solidFill>
                  <a:srgbClr val="EA86E5"/>
                </a:solidFill>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将不同类型的职权合理分配到各个层次和部门，明确规定各部门、各种职务的具体职权，建立起集中统一、上下左右协调配合的职权结构</a:t>
            </a:r>
            <a:endParaRPr lang="zh-CN" altLang="en-US" sz="2000" dirty="0">
              <a:latin typeface="宋体" panose="02010600030101010101" pitchFamily="2" charset="-122"/>
              <a:ea typeface="宋体" panose="02010600030101010101" pitchFamily="2" charset="-122"/>
            </a:endParaRPr>
          </a:p>
        </p:txBody>
      </p:sp>
      <p:sp>
        <p:nvSpPr>
          <p:cNvPr id="3891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组织结构设计有不同策略。如功能导向型（职能导向型）或目标导向型（产品导向型）、授权与分权等策略。根据不同策略，可以设计出不同组织结构类型，如前所述，有直线型、职能型、直线职能型、事业部型、矩阵型、立体型、网络型等。</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4E31F9"/>
                </a:solidFill>
                <a:latin typeface="宋体" panose="02010600030101010101" pitchFamily="2" charset="-122"/>
                <a:ea typeface="宋体" panose="02010600030101010101" pitchFamily="2" charset="-122"/>
              </a:rPr>
              <a:t>（</a:t>
            </a:r>
            <a:r>
              <a:rPr lang="en-US" altLang="zh-CN" sz="2000" dirty="0">
                <a:solidFill>
                  <a:srgbClr val="4E31F9"/>
                </a:solidFill>
                <a:latin typeface="宋体" panose="02010600030101010101" pitchFamily="2" charset="-122"/>
                <a:ea typeface="宋体" panose="02010600030101010101" pitchFamily="2" charset="-122"/>
              </a:rPr>
              <a:t>3</a:t>
            </a:r>
            <a:r>
              <a:rPr lang="zh-CN" altLang="zh-CN" sz="2000" dirty="0">
                <a:solidFill>
                  <a:srgbClr val="4E31F9"/>
                </a:solidFill>
                <a:latin typeface="宋体" panose="02010600030101010101" pitchFamily="2" charset="-122"/>
                <a:ea typeface="宋体" panose="02010600030101010101" pitchFamily="2" charset="-122"/>
              </a:rPr>
              <a:t>）管理标准设计</a:t>
            </a:r>
            <a:r>
              <a:rPr lang="zh-CN" altLang="en-US" sz="2000" dirty="0">
                <a:solidFill>
                  <a:srgbClr val="4E31F9"/>
                </a:solidFill>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确定各项管理业务的工作程序、工作标准和管理人员应采用的</a:t>
            </a:r>
            <a:r>
              <a:rPr lang="en-US" altLang="zh-CN" sz="2000" dirty="0">
                <a:latin typeface="宋体" panose="02010600030101010101" pitchFamily="2" charset="-122"/>
                <a:ea typeface="宋体" panose="02010600030101010101" pitchFamily="2" charset="-122"/>
                <a:hlinkClick r:id="rId1"/>
              </a:rPr>
              <a:t>管理方法</a:t>
            </a:r>
            <a:r>
              <a:rPr lang="zh-CN" altLang="zh-CN" sz="2000" dirty="0">
                <a:latin typeface="宋体" panose="02010600030101010101" pitchFamily="2" charset="-122"/>
                <a:ea typeface="宋体" panose="02010600030101010101" pitchFamily="2" charset="-122"/>
              </a:rPr>
              <a:t>等以及各类运行制度的设计。包括组织的制度标准、行为规范标准、业务流程标准等方面。</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en-US" sz="2000" dirty="0">
                <a:solidFill>
                  <a:srgbClr val="4E31F9"/>
                </a:solidFill>
                <a:latin typeface="宋体" panose="02010600030101010101" pitchFamily="2" charset="-122"/>
                <a:ea typeface="宋体" panose="02010600030101010101" pitchFamily="2" charset="-122"/>
              </a:rPr>
              <a:t>（</a:t>
            </a:r>
            <a:r>
              <a:rPr lang="en-US" altLang="zh-CN" sz="2000" dirty="0">
                <a:solidFill>
                  <a:srgbClr val="4E31F9"/>
                </a:solidFill>
                <a:latin typeface="宋体" panose="02010600030101010101" pitchFamily="2" charset="-122"/>
                <a:ea typeface="宋体" panose="02010600030101010101" pitchFamily="2" charset="-122"/>
              </a:rPr>
              <a:t>4</a:t>
            </a:r>
            <a:r>
              <a:rPr lang="zh-CN" altLang="en-US" sz="2000" dirty="0">
                <a:solidFill>
                  <a:srgbClr val="4E31F9"/>
                </a:solidFill>
                <a:latin typeface="宋体" panose="02010600030101010101" pitchFamily="2" charset="-122"/>
                <a:ea typeface="宋体" panose="02010600030101010101" pitchFamily="2" charset="-122"/>
              </a:rPr>
              <a:t>）薪酬体系设计：</a:t>
            </a:r>
            <a:r>
              <a:rPr lang="zh-CN" altLang="zh-CN" sz="2000" dirty="0">
                <a:latin typeface="宋体" panose="02010600030101010101" pitchFamily="2" charset="-122"/>
                <a:ea typeface="宋体" panose="02010600030101010101" pitchFamily="2" charset="-122"/>
              </a:rPr>
              <a:t>薪酬设计就是如何将收入、服务、福利等进行合理的设计，以达到充分调动人的工作热情，激发其才能的发挥，使其获得满足感，荣誉感，进而更好地促进组织的发展状大。</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3993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2"/>
          <p:cNvSpPr>
            <a:spLocks noGrp="1"/>
          </p:cNvSpPr>
          <p:nvPr>
            <p:ph idx="1"/>
          </p:nvPr>
        </p:nvSpPr>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、设计组织需要考虑的影响因素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）组织规模</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）战略策略</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）环境因素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）技术条件</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）权利分配：集权</a:t>
            </a:r>
            <a:r>
              <a:rPr lang="en-US" altLang="zh-CN" sz="2000" dirty="0">
                <a:latin typeface="宋体" panose="02010600030101010101" pitchFamily="2" charset="-122"/>
                <a:ea typeface="宋体" panose="02010600030101010101" pitchFamily="2" charset="-122"/>
              </a:rPr>
              <a:t>OR</a:t>
            </a:r>
            <a:r>
              <a:rPr lang="zh-CN" altLang="zh-CN" sz="2000" dirty="0">
                <a:latin typeface="宋体" panose="02010600030101010101" pitchFamily="2" charset="-122"/>
                <a:ea typeface="宋体" panose="02010600030101010101" pitchFamily="2" charset="-122"/>
              </a:rPr>
              <a:t>分权？（主要因素）</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096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2"/>
          <p:cNvSpPr>
            <a:spLocks noGrp="1"/>
          </p:cNvSpPr>
          <p:nvPr>
            <p:ph idx="1"/>
          </p:nvPr>
        </p:nvSpPr>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、组织建立的方法与步骤</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）确立组织目标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）工作任务划分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）工作部门划分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）组织结构设计</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）确定职责和权限</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）形成组织结构</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198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457200" y="981075"/>
            <a:ext cx="8229600" cy="510540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（四）组织类型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按照不同评价标准，可以将组织分成不同类型。</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、按组织规模程度分，可分为小型组织、中型组织和大型组织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如小微企业、中型企业、大型企业。</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、按组织的社会职能分类，可分为</a:t>
            </a:r>
            <a:r>
              <a:rPr lang="en-US" altLang="zh-CN" sz="2000" dirty="0">
                <a:latin typeface="宋体" panose="02010600030101010101" pitchFamily="2" charset="-122"/>
                <a:ea typeface="宋体" panose="02010600030101010101" pitchFamily="2" charset="-122"/>
                <a:hlinkClick r:id="rId1" tooltip="文化性组织"/>
              </a:rPr>
              <a:t>文化性组织</a:t>
            </a:r>
            <a:r>
              <a:rPr lang="zh-CN" altLang="zh-CN" sz="2000" dirty="0">
                <a:latin typeface="宋体" panose="02010600030101010101" pitchFamily="2" charset="-122"/>
                <a:ea typeface="宋体" panose="02010600030101010101" pitchFamily="2" charset="-122"/>
              </a:rPr>
              <a:t>、经济性组织和政治性组织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文化组织如各类学校、研究机关、艺术团体、图书馆、艺术馆、博物馆、展览馆、纪念馆、报刊出版单位、影视电台机关等都；经济性组织如各类企业、公司等；政治性组织如各级党政机关等。</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内容占位符 2"/>
          <p:cNvSpPr>
            <a:spLocks noGrp="1"/>
          </p:cNvSpPr>
          <p:nvPr>
            <p:ph idx="1"/>
          </p:nvPr>
        </p:nvSpPr>
        <p:spPr>
          <a:xfrm>
            <a:off x="457200" y="1052513"/>
            <a:ext cx="8229600" cy="5105400"/>
          </a:xfrm>
        </p:spPr>
        <p:txBody>
          <a:bodyPr vert="horz" wrap="square" lIns="91440" tIns="45720" rIns="91440" bIns="45720" anchor="t" anchorCtr="0"/>
          <a:p>
            <a:r>
              <a:rPr lang="en-US" altLang="zh-CN" sz="2000" dirty="0">
                <a:latin typeface="宋体" panose="02010600030101010101" pitchFamily="2" charset="-122"/>
                <a:ea typeface="宋体" panose="02010600030101010101" pitchFamily="2" charset="-122"/>
              </a:rPr>
              <a:t>6</a:t>
            </a:r>
            <a:r>
              <a:rPr lang="zh-CN" altLang="en-US" sz="2000" dirty="0">
                <a:latin typeface="宋体" panose="02010600030101010101" pitchFamily="2" charset="-122"/>
                <a:ea typeface="宋体" panose="02010600030101010101" pitchFamily="2" charset="-122"/>
              </a:rPr>
              <a:t>、组织设计原则</a:t>
            </a:r>
            <a:endParaRPr lang="zh-CN" altLang="en-US" sz="2000" dirty="0">
              <a:latin typeface="宋体" panose="02010600030101010101" pitchFamily="2" charset="-122"/>
              <a:ea typeface="宋体" panose="02010600030101010101" pitchFamily="2" charset="-122"/>
            </a:endParaRPr>
          </a:p>
        </p:txBody>
      </p:sp>
      <p:sp>
        <p:nvSpPr>
          <p:cNvPr id="4301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43012" name="图片 51"/>
          <p:cNvPicPr>
            <a:picLocks noChangeAspect="1"/>
          </p:cNvPicPr>
          <p:nvPr/>
        </p:nvPicPr>
        <p:blipFill>
          <a:blip r:embed="rId1"/>
          <a:stretch>
            <a:fillRect/>
          </a:stretch>
        </p:blipFill>
        <p:spPr>
          <a:xfrm>
            <a:off x="1476375" y="1520825"/>
            <a:ext cx="5468938" cy="505777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内容占位符 2"/>
          <p:cNvSpPr>
            <a:spLocks noGrp="1"/>
          </p:cNvSpPr>
          <p:nvPr>
            <p:ph idx="1"/>
          </p:nvPr>
        </p:nvSpPr>
        <p:spPr>
          <a:xfrm>
            <a:off x="395288" y="876300"/>
            <a:ext cx="8229600" cy="510540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（三）组织变革</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   1</a:t>
            </a:r>
            <a:r>
              <a:rPr lang="zh-CN" altLang="zh-CN" sz="2000" dirty="0">
                <a:solidFill>
                  <a:srgbClr val="FF0000"/>
                </a:solidFill>
                <a:latin typeface="宋体" panose="02010600030101010101" pitchFamily="2" charset="-122"/>
                <a:ea typeface="宋体" panose="02010600030101010101" pitchFamily="2" charset="-122"/>
              </a:rPr>
              <a:t>、含义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组织变革（</a:t>
            </a:r>
            <a:r>
              <a:rPr lang="en-US" altLang="zh-CN" sz="2000" dirty="0">
                <a:latin typeface="宋体" panose="02010600030101010101" pitchFamily="2" charset="-122"/>
                <a:ea typeface="宋体" panose="02010600030101010101" pitchFamily="2" charset="-122"/>
              </a:rPr>
              <a:t>organizational change</a:t>
            </a:r>
            <a:r>
              <a:rPr lang="zh-CN" altLang="zh-CN" sz="2000" dirty="0">
                <a:latin typeface="宋体" panose="02010600030101010101" pitchFamily="2" charset="-122"/>
                <a:ea typeface="宋体" panose="02010600030101010101" pitchFamily="2" charset="-122"/>
              </a:rPr>
              <a:t>），是指组织根据内部和外部环境变化，及时调整和改善自身的结构和功能，以提高其适应环境、求得生存的应变能力。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、组织变革动力和原因</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EA86E5"/>
                </a:solidFill>
                <a:latin typeface="宋体" panose="02010600030101010101" pitchFamily="2" charset="-122"/>
                <a:ea typeface="宋体" panose="02010600030101010101" pitchFamily="2" charset="-122"/>
              </a:rPr>
              <a:t>外部动力：</a:t>
            </a:r>
            <a:r>
              <a:rPr lang="zh-CN" altLang="zh-CN" sz="2000" dirty="0">
                <a:latin typeface="宋体" panose="02010600030101010101" pitchFamily="2" charset="-122"/>
                <a:ea typeface="宋体" panose="02010600030101010101" pitchFamily="2" charset="-122"/>
              </a:rPr>
              <a:t>经济的力量、技术的进步、社会和政治变革、就业人口的改变。</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EA86E5"/>
                </a:solidFill>
                <a:latin typeface="宋体" panose="02010600030101010101" pitchFamily="2" charset="-122"/>
                <a:ea typeface="宋体" panose="02010600030101010101" pitchFamily="2" charset="-122"/>
              </a:rPr>
              <a:t>内部动力：</a:t>
            </a:r>
            <a:r>
              <a:rPr lang="zh-CN" altLang="zh-CN" sz="2000" dirty="0">
                <a:latin typeface="宋体" panose="02010600030101010101" pitchFamily="2" charset="-122"/>
                <a:ea typeface="宋体" panose="02010600030101010101" pitchFamily="2" charset="-122"/>
              </a:rPr>
              <a:t>组织自身成长需要、组织目标的改变、管理条件的变化、组织发展阶段的变化、组织成员社会心理及价值观的改变、组织内部的矛盾与冲突</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403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组织需要变革的原因：</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企业经营成绩的下降。</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企业生产经营缺乏创新。</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组织机构本身病症的显露。</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职工士气低落。</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3</a:t>
            </a:r>
            <a:r>
              <a:rPr lang="zh-CN" altLang="zh-CN" sz="2000" dirty="0">
                <a:solidFill>
                  <a:srgbClr val="FF0000"/>
                </a:solidFill>
                <a:latin typeface="宋体" panose="02010600030101010101" pitchFamily="2" charset="-122"/>
                <a:ea typeface="宋体" panose="02010600030101010101" pitchFamily="2" charset="-122"/>
              </a:rPr>
              <a:t>、组织变革内容</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）对人员的变革。</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）对结构的变革。</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）对技术与任务的变革。</a:t>
            </a:r>
            <a:endParaRPr lang="zh-CN" altLang="zh-CN" sz="2000" dirty="0">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
        <p:nvSpPr>
          <p:cNvPr id="4505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内容占位符 2"/>
          <p:cNvSpPr>
            <a:spLocks noGrp="1"/>
          </p:cNvSpPr>
          <p:nvPr>
            <p:ph idx="1"/>
          </p:nvPr>
        </p:nvSpPr>
        <p:spPr/>
        <p:txBody>
          <a:bodyPr vert="horz" wrap="square" lIns="91440" tIns="45720" rIns="91440" bIns="45720" anchor="t" anchorCtr="0"/>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4</a:t>
            </a:r>
            <a:r>
              <a:rPr lang="zh-CN" altLang="zh-CN" sz="2000" dirty="0">
                <a:solidFill>
                  <a:srgbClr val="FF0000"/>
                </a:solidFill>
                <a:latin typeface="宋体" panose="02010600030101010101" pitchFamily="2" charset="-122"/>
                <a:ea typeface="宋体" panose="02010600030101010101" pitchFamily="2" charset="-122"/>
              </a:rPr>
              <a:t>、组织变革方式</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）改良式。</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）突变式。</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）渐进式。</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5</a:t>
            </a:r>
            <a:r>
              <a:rPr lang="zh-CN" altLang="zh-CN" sz="2000" dirty="0">
                <a:solidFill>
                  <a:srgbClr val="FF0000"/>
                </a:solidFill>
                <a:latin typeface="宋体" panose="02010600030101010101" pitchFamily="2" charset="-122"/>
                <a:ea typeface="宋体" panose="02010600030101010101" pitchFamily="2" charset="-122"/>
              </a:rPr>
              <a:t>、组织变革程序</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）诊断组织现状，发现存在问题。</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）分析变革因素，制定改革方案。</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）选择正确方案，实施变革计划。</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）评价变革效果，及时进行反馈。</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608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p:txBody>
          <a:bodyPr vert="horz" wrap="square" lIns="91440" tIns="45720" rIns="91440" bIns="45720" anchor="ctr" anchorCtr="0"/>
          <a:p>
            <a:r>
              <a:rPr lang="zh-CN" altLang="en-US" dirty="0">
                <a:ea typeface="宋体" panose="02010600030101010101" pitchFamily="2" charset="-122"/>
              </a:rPr>
              <a:t>第二节    领   导</a:t>
            </a:r>
            <a:endParaRPr lang="zh-CN" altLang="en-US" dirty="0">
              <a:ea typeface="宋体" panose="02010600030101010101" pitchFamily="2" charset="-122"/>
            </a:endParaRPr>
          </a:p>
        </p:txBody>
      </p:sp>
      <p:sp>
        <p:nvSpPr>
          <p:cNvPr id="47107"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建立了组织，就需要产生领导（名词），由领导者领导（带领）组织成员执行已经制定的计划和决策，从而实现组织目标。没有领导者来领导组织成员实施，就没有执行，计划和决策都将成为空话。</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由此可见，领导也有名词意义和动词意义的领导。</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一、名词意义上的领导—领导者</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名词的领导即领导者（</a:t>
            </a:r>
            <a:r>
              <a:rPr lang="en-US" altLang="zh-CN" sz="2000" dirty="0">
                <a:latin typeface="宋体" panose="02010600030101010101" pitchFamily="2" charset="-122"/>
                <a:ea typeface="宋体" panose="02010600030101010101" pitchFamily="2" charset="-122"/>
              </a:rPr>
              <a:t>Leader</a:t>
            </a:r>
            <a:r>
              <a:rPr lang="zh-CN" altLang="zh-CN" sz="2000" dirty="0">
                <a:latin typeface="宋体" panose="02010600030101010101" pitchFamily="2" charset="-122"/>
                <a:ea typeface="宋体" panose="02010600030101010101" pitchFamily="2" charset="-122"/>
              </a:rPr>
              <a:t>），日常生活中简称为领导，词典上解释是，担任领导的人。</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7108"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内容占位符 2"/>
          <p:cNvSpPr>
            <a:spLocks noGrp="1"/>
          </p:cNvSpPr>
          <p:nvPr>
            <p:ph idx="1"/>
          </p:nvPr>
        </p:nvSpPr>
        <p:spPr>
          <a:xfrm>
            <a:off x="34925" y="1219200"/>
            <a:ext cx="8651875" cy="5105400"/>
          </a:xfrm>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领导是指在</a:t>
            </a:r>
            <a:r>
              <a:rPr lang="en-US" altLang="zh-CN" sz="2000" dirty="0">
                <a:latin typeface="宋体" panose="02010600030101010101" pitchFamily="2" charset="-122"/>
                <a:ea typeface="宋体" panose="02010600030101010101" pitchFamily="2" charset="-122"/>
                <a:hlinkClick r:id="rId1"/>
              </a:rPr>
              <a:t>正式组织</a:t>
            </a:r>
            <a:r>
              <a:rPr lang="zh-CN" altLang="zh-CN" sz="2000" dirty="0">
                <a:latin typeface="宋体" panose="02010600030101010101" pitchFamily="2" charset="-122"/>
                <a:ea typeface="宋体" panose="02010600030101010101" pitchFamily="2" charset="-122"/>
              </a:rPr>
              <a:t>中经合法途径选举或被任用而担任一定管理职务、履行特定</a:t>
            </a:r>
            <a:r>
              <a:rPr lang="en-US" altLang="zh-CN" sz="2000" dirty="0">
                <a:latin typeface="宋体" panose="02010600030101010101" pitchFamily="2" charset="-122"/>
                <a:ea typeface="宋体" panose="02010600030101010101" pitchFamily="2" charset="-122"/>
                <a:hlinkClick r:id="rId2"/>
              </a:rPr>
              <a:t>管理职能</a:t>
            </a:r>
            <a:r>
              <a:rPr lang="zh-CN" altLang="zh-CN" sz="2000" dirty="0">
                <a:latin typeface="宋体" panose="02010600030101010101" pitchFamily="2" charset="-122"/>
                <a:ea typeface="宋体" panose="02010600030101010101" pitchFamily="2" charset="-122"/>
              </a:rPr>
              <a:t>、掌握一定</a:t>
            </a:r>
            <a:r>
              <a:rPr lang="en-US" altLang="zh-CN" sz="2000" dirty="0">
                <a:latin typeface="宋体" panose="02010600030101010101" pitchFamily="2" charset="-122"/>
                <a:ea typeface="宋体" panose="02010600030101010101" pitchFamily="2" charset="-122"/>
                <a:hlinkClick r:id="rId3"/>
              </a:rPr>
              <a:t>权力</a:t>
            </a:r>
            <a:r>
              <a:rPr lang="zh-CN" altLang="zh-CN" sz="2000" dirty="0">
                <a:latin typeface="宋体" panose="02010600030101010101" pitchFamily="2" charset="-122"/>
                <a:ea typeface="宋体" panose="02010600030101010101" pitchFamily="2" charset="-122"/>
              </a:rPr>
              <a:t>、肩负某种管理</a:t>
            </a:r>
            <a:r>
              <a:rPr lang="en-US" altLang="zh-CN" sz="2000" dirty="0">
                <a:latin typeface="宋体" panose="02010600030101010101" pitchFamily="2" charset="-122"/>
                <a:ea typeface="宋体" panose="02010600030101010101" pitchFamily="2" charset="-122"/>
                <a:hlinkClick r:id="rId4"/>
              </a:rPr>
              <a:t>责任</a:t>
            </a:r>
            <a:r>
              <a:rPr lang="zh-CN" altLang="zh-CN" sz="2000" dirty="0">
                <a:latin typeface="宋体" panose="02010600030101010101" pitchFamily="2" charset="-122"/>
                <a:ea typeface="宋体" panose="02010600030101010101" pitchFamily="2" charset="-122"/>
              </a:rPr>
              <a:t>以更有效实现</a:t>
            </a:r>
            <a:r>
              <a:rPr lang="en-US" altLang="zh-CN" sz="2000" dirty="0">
                <a:latin typeface="宋体" panose="02010600030101010101" pitchFamily="2" charset="-122"/>
                <a:ea typeface="宋体" panose="02010600030101010101" pitchFamily="2" charset="-122"/>
                <a:hlinkClick r:id="rId5"/>
              </a:rPr>
              <a:t>组织目标</a:t>
            </a:r>
            <a:r>
              <a:rPr lang="zh-CN" altLang="zh-CN" sz="2000" dirty="0">
                <a:latin typeface="宋体" panose="02010600030101010101" pitchFamily="2" charset="-122"/>
                <a:ea typeface="宋体" panose="02010600030101010101" pitchFamily="2" charset="-122"/>
              </a:rPr>
              <a:t>的个人或</a:t>
            </a:r>
            <a:r>
              <a:rPr lang="en-US" altLang="zh-CN" sz="2000" dirty="0">
                <a:latin typeface="宋体" panose="02010600030101010101" pitchFamily="2" charset="-122"/>
                <a:ea typeface="宋体" panose="02010600030101010101" pitchFamily="2" charset="-122"/>
                <a:hlinkClick r:id="rId6"/>
              </a:rPr>
              <a:t>集体</a:t>
            </a:r>
            <a:r>
              <a:rPr lang="zh-CN" altLang="zh-CN" sz="2000" dirty="0">
                <a:latin typeface="宋体" panose="02010600030101010101" pitchFamily="2" charset="-122"/>
                <a:ea typeface="宋体" panose="02010600030101010101" pitchFamily="2" charset="-122"/>
              </a:rPr>
              <a:t>。</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简言之，领导是指居于某一领导职位拥有一定领导职权承担一定领导责任实施一定领导职能的人</a:t>
            </a:r>
            <a:r>
              <a:rPr lang="zh-CN"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非正式组织中的“领导”</a:t>
            </a:r>
            <a:r>
              <a:rPr lang="zh-CN" altLang="en-US" sz="2000" dirty="0">
                <a:solidFill>
                  <a:srgbClr val="C00000"/>
                </a:solidFill>
                <a:latin typeface="宋体" panose="02010600030101010101" pitchFamily="2" charset="-122"/>
                <a:ea typeface="宋体" panose="02010600030101010101" pitchFamily="2" charset="-122"/>
              </a:rPr>
              <a:t>？</a:t>
            </a:r>
            <a:endParaRPr lang="en-US" altLang="zh-CN" sz="2000" dirty="0">
              <a:solidFill>
                <a:srgbClr val="C00000"/>
              </a:solidFill>
              <a:latin typeface="宋体" panose="02010600030101010101" pitchFamily="2" charset="-122"/>
              <a:ea typeface="宋体" panose="02010600030101010101" pitchFamily="2" charset="-122"/>
            </a:endParaRPr>
          </a:p>
          <a:p>
            <a:pPr>
              <a:lnSpc>
                <a:spcPct val="150000"/>
              </a:lnSpc>
            </a:pPr>
            <a:endParaRPr lang="en-US" altLang="zh-CN" sz="1800" i="1" dirty="0">
              <a:latin typeface="宋体" panose="02010600030101010101" pitchFamily="2" charset="-122"/>
              <a:ea typeface="宋体" panose="02010600030101010101" pitchFamily="2" charset="-122"/>
            </a:endParaRPr>
          </a:p>
          <a:p>
            <a:pPr>
              <a:lnSpc>
                <a:spcPct val="150000"/>
              </a:lnSpc>
            </a:pPr>
            <a:r>
              <a:rPr lang="zh-CN" altLang="zh-CN" sz="1800" i="1" dirty="0">
                <a:latin typeface="宋体" panose="02010600030101010101" pitchFamily="2" charset="-122"/>
                <a:ea typeface="宋体" panose="02010600030101010101" pitchFamily="2" charset="-122"/>
              </a:rPr>
              <a:t>（课堂练习：你理解的领导是什么？）</a:t>
            </a:r>
            <a:endParaRPr lang="zh-CN" altLang="zh-CN" sz="1800" dirty="0">
              <a:latin typeface="宋体" panose="02010600030101010101" pitchFamily="2" charset="-122"/>
              <a:ea typeface="宋体" panose="02010600030101010101" pitchFamily="2" charset="-122"/>
            </a:endParaRPr>
          </a:p>
          <a:p>
            <a:pPr>
              <a:lnSpc>
                <a:spcPct val="150000"/>
              </a:lnSpc>
            </a:pPr>
            <a:endParaRPr lang="en-US" altLang="zh-CN" sz="2000" dirty="0">
              <a:solidFill>
                <a:srgbClr val="C00000"/>
              </a:solidFill>
              <a:latin typeface="宋体" panose="02010600030101010101" pitchFamily="2" charset="-122"/>
              <a:ea typeface="宋体" panose="02010600030101010101" pitchFamily="2" charset="-122"/>
            </a:endParaRPr>
          </a:p>
          <a:p>
            <a:pPr>
              <a:lnSpc>
                <a:spcPct val="150000"/>
              </a:lnSpc>
            </a:pPr>
            <a:endParaRPr lang="zh-CN" altLang="zh-CN" sz="2000" dirty="0">
              <a:solidFill>
                <a:srgbClr val="C00000"/>
              </a:solidFill>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
        <p:nvSpPr>
          <p:cNvPr id="4813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领导包含三要素：职位、职权、职责</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职位：</a:t>
            </a:r>
            <a:r>
              <a:rPr lang="zh-CN" altLang="zh-CN" sz="2000" dirty="0">
                <a:latin typeface="宋体" panose="02010600030101010101" pitchFamily="2" charset="-122"/>
                <a:ea typeface="宋体" panose="02010600030101010101" pitchFamily="2" charset="-122"/>
              </a:rPr>
              <a:t>即职务，是领导者的身份标志，是领导的第一要素。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职权：</a:t>
            </a:r>
            <a:r>
              <a:rPr lang="zh-CN" altLang="zh-CN" sz="2000" dirty="0">
                <a:latin typeface="宋体" panose="02010600030101010101" pitchFamily="2" charset="-122"/>
                <a:ea typeface="宋体" panose="02010600030101010101" pitchFamily="2" charset="-122"/>
              </a:rPr>
              <a:t>职权是领导履行职责、行使职能的一种手段和条件，没有权力就不是领导。</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职责：</a:t>
            </a:r>
            <a:r>
              <a:rPr lang="zh-CN" altLang="zh-CN" sz="2000" dirty="0">
                <a:latin typeface="宋体" panose="02010600030101010101" pitchFamily="2" charset="-122"/>
                <a:ea typeface="宋体" panose="02010600030101010101" pitchFamily="2" charset="-122"/>
              </a:rPr>
              <a:t>是指</a:t>
            </a:r>
            <a:r>
              <a:rPr lang="en-US" altLang="zh-CN" sz="2000" dirty="0">
                <a:latin typeface="宋体" panose="02010600030101010101" pitchFamily="2" charset="-122"/>
                <a:ea typeface="宋体" panose="02010600030101010101" pitchFamily="2" charset="-122"/>
                <a:hlinkClick r:id="rId1"/>
              </a:rPr>
              <a:t>任职</a:t>
            </a:r>
            <a:r>
              <a:rPr lang="zh-CN" altLang="zh-CN" sz="2000" dirty="0">
                <a:latin typeface="宋体" panose="02010600030101010101" pitchFamily="2" charset="-122"/>
                <a:ea typeface="宋体" panose="02010600030101010101" pitchFamily="2" charset="-122"/>
              </a:rPr>
              <a:t>者为履行一定的</a:t>
            </a:r>
            <a:r>
              <a:rPr lang="en-US" altLang="zh-CN" sz="2000" dirty="0">
                <a:latin typeface="宋体" panose="02010600030101010101" pitchFamily="2" charset="-122"/>
                <a:ea typeface="宋体" panose="02010600030101010101" pitchFamily="2" charset="-122"/>
                <a:hlinkClick r:id="rId2"/>
              </a:rPr>
              <a:t>组织职能</a:t>
            </a:r>
            <a:r>
              <a:rPr lang="zh-CN" altLang="zh-CN" sz="2000" dirty="0">
                <a:latin typeface="宋体" panose="02010600030101010101" pitchFamily="2" charset="-122"/>
                <a:ea typeface="宋体" panose="02010600030101010101" pitchFamily="2" charset="-122"/>
              </a:rPr>
              <a:t>或完成工作使命，所负责的范围和承担的一系列工作任务，以及完成这些工作任务所需承担的相应责任。</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en-US" sz="2000" dirty="0">
                <a:solidFill>
                  <a:srgbClr val="C00000"/>
                </a:solidFill>
                <a:latin typeface="宋体" panose="02010600030101010101" pitchFamily="2" charset="-122"/>
                <a:ea typeface="宋体" panose="02010600030101010101" pitchFamily="2" charset="-122"/>
              </a:rPr>
              <a:t>三者关系：</a:t>
            </a:r>
            <a:r>
              <a:rPr lang="zh-CN" altLang="zh-CN" sz="2000" dirty="0">
                <a:latin typeface="宋体" panose="02010600030101010101" pitchFamily="2" charset="-122"/>
                <a:ea typeface="宋体" panose="02010600030101010101" pitchFamily="2" charset="-122"/>
              </a:rPr>
              <a:t>领导的职务、职权和职责是统一的，有职务就必须要有相应的权力，有权力必须承担起应有的职责</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4915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（二）领导者的功能</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领导者的功能，或者叫职能，或者叫作用，是领导者在管理过程中所发挥的效用。包括决策、指挥、协调、激励、监督与指导等。</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zh-CN" sz="1800" i="1" dirty="0">
                <a:latin typeface="宋体" panose="02010600030101010101" pitchFamily="2" charset="-122"/>
                <a:ea typeface="宋体" panose="02010600030101010101" pitchFamily="2" charset="-122"/>
              </a:rPr>
              <a:t>（课堂练习：你认为领导还有哪些功能？）</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017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552450" y="876300"/>
            <a:ext cx="8362950" cy="5105400"/>
          </a:xfrm>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（三）领导者的类型</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、从制度权力的集中度，可分为集权式领导者和民主式领导者</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、按工作侧重点不同可分为：决策型领导、事务型领导</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、从创新与否分为，可分为维持型领导者（守旧型）和创新型领导者</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《五型领导者》（中国）</a:t>
            </a:r>
            <a:r>
              <a:rPr lang="zh-CN" altLang="en-US" sz="2000" dirty="0">
                <a:solidFill>
                  <a:srgbClr val="C00000"/>
                </a:solidFill>
                <a:latin typeface="宋体" panose="02010600030101010101" pitchFamily="2" charset="-122"/>
                <a:ea typeface="宋体" panose="02010600030101010101" pitchFamily="2" charset="-122"/>
              </a:rPr>
              <a:t>：</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老虎型——支配性强</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孔雀型——表达力强</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考拉型——平易稳健</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猫头鹰型——追求精确</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变色龙型——灵活中庸</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i="1" dirty="0">
                <a:latin typeface="宋体" panose="02010600030101010101" pitchFamily="2" charset="-122"/>
                <a:ea typeface="宋体" panose="02010600030101010101" pitchFamily="2" charset="-122"/>
              </a:rPr>
              <a:t>（课堂练习：你认为领导还可以怎样分？）</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120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（四）领导者的影响力因素</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　　</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）权力因素：包括传统因素（人们对领导传统的观念，属于非完全强制因素）、职位因素（强制性因素）、资历因素（非完全强制性因素）；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　</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）非权力因素：包括品格、能力、知识、感情等因素（完全非强制因素）。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个人魅力、领导艺术、领导风格等。</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222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、按组织内在结构分，分为</a:t>
            </a:r>
            <a:r>
              <a:rPr lang="en-US" altLang="zh-CN" sz="2000" dirty="0">
                <a:latin typeface="宋体" panose="02010600030101010101" pitchFamily="2" charset="-122"/>
                <a:ea typeface="宋体" panose="02010600030101010101" pitchFamily="2" charset="-122"/>
                <a:hlinkClick r:id="rId1" tooltip="正式组织"/>
              </a:rPr>
              <a:t>正式组织</a:t>
            </a: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hlinkClick r:id="rId2" tooltip="非正式组织"/>
              </a:rPr>
              <a:t>非正式组织</a:t>
            </a:r>
            <a:r>
              <a:rPr lang="zh-CN" altLang="zh-CN" sz="2000" dirty="0">
                <a:latin typeface="宋体" panose="02010600030101010101" pitchFamily="2" charset="-122"/>
                <a:ea typeface="宋体" panose="02010600030101010101" pitchFamily="2" charset="-122"/>
              </a:rPr>
              <a:t>、自发组织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）正式组织。符合组织特征的群体才能叫做组织，有完整的组织结构。</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）非正式组织。有些不完全符合以上特征的一些群体有时也叫“组织”，但不是正式组织，而是叫非正式组织。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非正式组织有两个特点：第一，凝聚力。第二，灵活性。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社会生活中还存在一种组织外的“非正式组织”，我们称之为“自发组织”，是指由某些目的相同的人自发成立</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自主发展，自行动作</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具有一定规模的组织。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2"/>
          <p:cNvSpPr>
            <a:spLocks noGrp="1"/>
          </p:cNvSpPr>
          <p:nvPr>
            <p:ph idx="1"/>
          </p:nvPr>
        </p:nvSpPr>
        <p:spPr>
          <a:xfrm>
            <a:off x="457200" y="1125538"/>
            <a:ext cx="8229600" cy="5105400"/>
          </a:xfrm>
        </p:spPr>
        <p:txBody>
          <a:bodyPr vert="horz" wrap="square" lIns="91440" tIns="45720" rIns="91440" bIns="45720" anchor="t" anchorCtr="0"/>
          <a:p>
            <a:r>
              <a:rPr lang="zh-CN" altLang="zh-CN" sz="1800" dirty="0">
                <a:solidFill>
                  <a:srgbClr val="C00000"/>
                </a:solidFill>
                <a:latin typeface="宋体" panose="02010600030101010101" pitchFamily="2" charset="-122"/>
                <a:ea typeface="宋体" panose="02010600030101010101" pitchFamily="2" charset="-122"/>
              </a:rPr>
              <a:t>（五）领导者的特质</a:t>
            </a:r>
            <a:endParaRPr lang="zh-CN" altLang="zh-CN" sz="1800" dirty="0">
              <a:solidFill>
                <a:srgbClr val="C00000"/>
              </a:solidFill>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）身体特质：外貌、身心、精力；</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2</a:t>
            </a:r>
            <a:r>
              <a:rPr lang="zh-CN" altLang="zh-CN" sz="1800" dirty="0">
                <a:latin typeface="宋体" panose="02010600030101010101" pitchFamily="2" charset="-122"/>
                <a:ea typeface="宋体" panose="02010600030101010101" pitchFamily="2" charset="-122"/>
              </a:rPr>
              <a:t>）背景特质：教育经历、社会地位、社会关系；</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3</a:t>
            </a:r>
            <a:r>
              <a:rPr lang="zh-CN" altLang="zh-CN" sz="1800" dirty="0">
                <a:latin typeface="宋体" panose="02010600030101010101" pitchFamily="2" charset="-122"/>
                <a:ea typeface="宋体" panose="02010600030101010101" pitchFamily="2" charset="-122"/>
              </a:rPr>
              <a:t>）智力特质：知识水平、智商、情商、能力特质；</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4</a:t>
            </a:r>
            <a:r>
              <a:rPr lang="zh-CN" altLang="zh-CN" sz="1800" dirty="0">
                <a:latin typeface="宋体" panose="02010600030101010101" pitchFamily="2" charset="-122"/>
                <a:ea typeface="宋体" panose="02010600030101010101" pitchFamily="2" charset="-122"/>
              </a:rPr>
              <a:t>）性格特质：胆汁质、多血质、粘液质、抑郁质；</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5</a:t>
            </a:r>
            <a:r>
              <a:rPr lang="zh-CN" altLang="zh-CN" sz="1800" dirty="0">
                <a:latin typeface="宋体" panose="02010600030101010101" pitchFamily="2" charset="-122"/>
                <a:ea typeface="宋体" panose="02010600030101010101" pitchFamily="2" charset="-122"/>
              </a:rPr>
              <a:t>）职业特质：事业心、进取心、宽容心、廉洁自律；</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6</a:t>
            </a:r>
            <a:r>
              <a:rPr lang="zh-CN" altLang="zh-CN" sz="1800" dirty="0">
                <a:latin typeface="宋体" panose="02010600030101010101" pitchFamily="2" charset="-122"/>
                <a:ea typeface="宋体" panose="02010600030101010101" pitchFamily="2" charset="-122"/>
              </a:rPr>
              <a:t>）社交特质：交往能力、亲和力等。</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7</a:t>
            </a:r>
            <a:r>
              <a:rPr lang="zh-CN" altLang="zh-CN" sz="1800" dirty="0">
                <a:latin typeface="宋体" panose="02010600030101010101" pitchFamily="2" charset="-122"/>
                <a:ea typeface="宋体" panose="02010600030101010101" pitchFamily="2" charset="-122"/>
              </a:rPr>
              <a:t>）专项品德：使命感、责任感、信赖感、积极性、忠诚度、进取心、忍耐性、公平感、正义性、事业心。</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8</a:t>
            </a:r>
            <a:r>
              <a:rPr lang="zh-CN" altLang="zh-CN" sz="1800" dirty="0">
                <a:latin typeface="宋体" panose="02010600030101010101" pitchFamily="2" charset="-122"/>
                <a:ea typeface="宋体" panose="02010600030101010101" pitchFamily="2" charset="-122"/>
              </a:rPr>
              <a:t>）专项能力：思维能力、决策能力、策划能力、改造能力、洞察能力、劝说能力、理解能力、解决问题能力、培养下级能力、调动积极性等。组织、指挥、协调、创新等等。</a:t>
            </a:r>
            <a:endParaRPr lang="zh-CN" altLang="zh-CN" sz="1800" dirty="0">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9</a:t>
            </a:r>
            <a:r>
              <a:rPr lang="zh-CN" altLang="zh-CN" sz="1800" dirty="0">
                <a:latin typeface="宋体" panose="02010600030101010101" pitchFamily="2" charset="-122"/>
                <a:ea typeface="宋体" panose="02010600030101010101" pitchFamily="2" charset="-122"/>
              </a:rPr>
              <a:t>）专项品质：合作精神、决策才能、组织能力、领导力、应变力、创新力、勇于负责、敢担风险、尊重他人、德才兼备。</a:t>
            </a:r>
            <a:endParaRPr lang="zh-CN" altLang="zh-CN" sz="1800" dirty="0">
              <a:latin typeface="宋体" panose="02010600030101010101" pitchFamily="2" charset="-122"/>
              <a:ea typeface="宋体" panose="02010600030101010101" pitchFamily="2" charset="-122"/>
            </a:endParaRPr>
          </a:p>
          <a:p>
            <a:endParaRPr lang="en-US" altLang="zh-CN" sz="1800" dirty="0">
              <a:latin typeface="宋体" panose="02010600030101010101" pitchFamily="2" charset="-122"/>
              <a:ea typeface="宋体" panose="02010600030101010101" pitchFamily="2" charset="-122"/>
            </a:endParaRPr>
          </a:p>
          <a:p>
            <a:r>
              <a:rPr lang="zh-CN" altLang="en-US" sz="1800" dirty="0">
                <a:solidFill>
                  <a:srgbClr val="C00000"/>
                </a:solidFill>
                <a:latin typeface="宋体" panose="02010600030101010101" pitchFamily="2" charset="-122"/>
                <a:ea typeface="宋体" panose="02010600030101010101" pitchFamily="2" charset="-122"/>
              </a:rPr>
              <a:t>（你认为领导还有哪些特质？）</a:t>
            </a:r>
            <a:endParaRPr lang="zh-CN" altLang="en-US" sz="1800" dirty="0">
              <a:solidFill>
                <a:srgbClr val="C00000"/>
              </a:solidFill>
              <a:latin typeface="宋体" panose="02010600030101010101" pitchFamily="2" charset="-122"/>
              <a:ea typeface="宋体" panose="02010600030101010101" pitchFamily="2" charset="-122"/>
            </a:endParaRPr>
          </a:p>
        </p:txBody>
      </p:sp>
      <p:sp>
        <p:nvSpPr>
          <p:cNvPr id="5325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内容占位符 2"/>
          <p:cNvSpPr>
            <a:spLocks noGrp="1"/>
          </p:cNvSpPr>
          <p:nvPr>
            <p:ph idx="1"/>
          </p:nvPr>
        </p:nvSpPr>
        <p:spPr>
          <a:xfrm>
            <a:off x="457200" y="765175"/>
            <a:ext cx="8229600" cy="5105400"/>
          </a:xfrm>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（六）领导者和管理者区别</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1</a:t>
            </a:r>
            <a:r>
              <a:rPr lang="zh-CN" altLang="zh-CN" sz="2000" dirty="0">
                <a:solidFill>
                  <a:srgbClr val="C00000"/>
                </a:solidFill>
                <a:latin typeface="宋体" panose="02010600030101010101" pitchFamily="2" charset="-122"/>
                <a:ea typeface="宋体" panose="02010600030101010101" pitchFamily="2" charset="-122"/>
              </a:rPr>
              <a:t>）共性：</a:t>
            </a:r>
            <a:r>
              <a:rPr lang="zh-CN" altLang="zh-CN" sz="2000" dirty="0">
                <a:latin typeface="宋体" panose="02010600030101010101" pitchFamily="2" charset="-122"/>
                <a:ea typeface="宋体" panose="02010600030101010101" pitchFamily="2" charset="-122"/>
              </a:rPr>
              <a:t>从行为方式看，两者都是一种在组织内部通过影响他人的协调活动，实现组织目标的过程。从权利构成看，二者都是组织层级岗位设置的结果，都有一定管理职责和范围。有时管理者也是领导者，领导者也是管理者，二者难以明显区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实践证明，一个好的管理者不一定是个好的领导者；一个好的领导者也不一定是个好的管理者。</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2</a:t>
            </a:r>
            <a:r>
              <a:rPr lang="zh-CN" altLang="zh-CN" sz="2000" dirty="0">
                <a:solidFill>
                  <a:srgbClr val="C00000"/>
                </a:solidFill>
                <a:latin typeface="宋体" panose="02010600030101010101" pitchFamily="2" charset="-122"/>
                <a:ea typeface="宋体" panose="02010600030101010101" pitchFamily="2" charset="-122"/>
              </a:rPr>
              <a:t>） 区别：</a:t>
            </a:r>
            <a:r>
              <a:rPr lang="zh-CN" altLang="zh-CN" sz="2000" dirty="0">
                <a:latin typeface="宋体" panose="02010600030101010101" pitchFamily="2" charset="-122"/>
                <a:ea typeface="宋体" panose="02010600030101010101" pitchFamily="2" charset="-122"/>
              </a:rPr>
              <a:t>工作对象有区别（管理者管具体的人财物事，领导者重点管人）；侧重点不同（管理者主要执行，侧重微观，领导者主要是决策和策划，侧重宏观）；影响效果不同（管理者出错一般只是局部受到危害，领导者出错往往是全局性的错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人人都是管理者，但不一定都是领导者。</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427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二、动词意义上的领导—领导工作</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（一）领导的含义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汉语词典：领导：“领”和“导”组合，带领、指引，</a:t>
            </a:r>
            <a:r>
              <a:rPr lang="en-US" altLang="zh-CN" sz="2000" dirty="0">
                <a:latin typeface="宋体" panose="02010600030101010101" pitchFamily="2" charset="-122"/>
                <a:ea typeface="宋体" panose="02010600030101010101" pitchFamily="2" charset="-122"/>
              </a:rPr>
              <a:t>Lead,Exercise leadership</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领者，带路也；导者，指引，启发也。带领并引导朝一定方向前进。</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动词的领导是管理的重要职能之一。</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529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0" y="1219200"/>
            <a:ext cx="8820150" cy="5162550"/>
          </a:xfrm>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（二）领导的定义（动词）—领导活动（领导工作）</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是指领导者率领和引导被领导者按照一定的计划或方法，实现一定目标和任务的一种社会行为过程。是领导者依靠其影响力，指挥、带领、引导和激励被领导者（追随者），实现组织目标的活动过程和艺术体现，是一种对组织及其活动进行管理的职能。领导的</a:t>
            </a:r>
            <a:r>
              <a:rPr lang="en-US" altLang="zh-CN" sz="2000" dirty="0">
                <a:latin typeface="宋体" panose="02010600030101010101" pitchFamily="2" charset="-122"/>
                <a:ea typeface="宋体" panose="02010600030101010101" pitchFamily="2" charset="-122"/>
                <a:hlinkClick r:id="rId1"/>
              </a:rPr>
              <a:t>本质</a:t>
            </a:r>
            <a:r>
              <a:rPr lang="zh-CN" altLang="zh-CN" sz="2000" dirty="0">
                <a:latin typeface="宋体" panose="02010600030101010101" pitchFamily="2" charset="-122"/>
                <a:ea typeface="宋体" panose="02010600030101010101" pitchFamily="2" charset="-122"/>
              </a:rPr>
              <a:t>是一种影响力，即领导通过其影响力来影响追随者的行为以达到</a:t>
            </a:r>
            <a:r>
              <a:rPr lang="en-US" altLang="zh-CN" sz="2000" dirty="0">
                <a:latin typeface="宋体" panose="02010600030101010101" pitchFamily="2" charset="-122"/>
                <a:ea typeface="宋体" panose="02010600030101010101" pitchFamily="2" charset="-122"/>
                <a:hlinkClick r:id="rId2"/>
              </a:rPr>
              <a:t>组织目标</a:t>
            </a:r>
            <a:r>
              <a:rPr lang="zh-CN" altLang="zh-CN" sz="2000" dirty="0">
                <a:latin typeface="宋体" panose="02010600030101010101" pitchFamily="2" charset="-122"/>
                <a:ea typeface="宋体" panose="02010600030101010101" pitchFamily="2" charset="-122"/>
              </a:rPr>
              <a:t>。</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领导工作包括五个必不可少的</a:t>
            </a:r>
            <a:r>
              <a:rPr lang="en-US" altLang="zh-CN" sz="2000" dirty="0">
                <a:latin typeface="宋体" panose="02010600030101010101" pitchFamily="2" charset="-122"/>
                <a:ea typeface="宋体" panose="02010600030101010101" pitchFamily="2" charset="-122"/>
                <a:hlinkClick r:id="rId3"/>
              </a:rPr>
              <a:t>要素</a:t>
            </a:r>
            <a:r>
              <a:rPr lang="zh-CN" altLang="zh-CN" sz="2000" dirty="0">
                <a:latin typeface="宋体" panose="02010600030101010101" pitchFamily="2" charset="-122"/>
                <a:ea typeface="宋体" panose="02010600030101010101" pitchFamily="2" charset="-122"/>
              </a:rPr>
              <a:t>，领导者、</a:t>
            </a:r>
            <a:r>
              <a:rPr lang="en-US" altLang="zh-CN" sz="2000" dirty="0">
                <a:latin typeface="宋体" panose="02010600030101010101" pitchFamily="2" charset="-122"/>
                <a:ea typeface="宋体" panose="02010600030101010101" pitchFamily="2" charset="-122"/>
                <a:hlinkClick r:id="rId4"/>
              </a:rPr>
              <a:t>被领导者</a:t>
            </a:r>
            <a:r>
              <a:rPr lang="zh-CN" altLang="zh-CN" sz="2000" dirty="0">
                <a:latin typeface="宋体" panose="02010600030101010101" pitchFamily="2" charset="-122"/>
                <a:ea typeface="宋体" panose="02010600030101010101" pitchFamily="2" charset="-122"/>
              </a:rPr>
              <a:t>、作用对象（即客观环境）、职权和</a:t>
            </a:r>
            <a:r>
              <a:rPr lang="en-US" altLang="zh-CN" sz="2000" dirty="0">
                <a:latin typeface="宋体" panose="02010600030101010101" pitchFamily="2" charset="-122"/>
                <a:ea typeface="宋体" panose="02010600030101010101" pitchFamily="2" charset="-122"/>
                <a:hlinkClick r:id="rId5"/>
              </a:rPr>
              <a:t>领导行为</a:t>
            </a:r>
            <a:r>
              <a:rPr lang="zh-CN" altLang="zh-CN" sz="2000"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632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457200" y="1219200"/>
            <a:ext cx="8458200" cy="5162550"/>
          </a:xfrm>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其基本涵义可以从以下几个方面理解：</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第一，领导包含领导者和被领导者两个方面，单个人不可以形成领导。</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第二，领导是一种活动，是领导者带领、引导和鼓舞下属去完成工作、实现目标的过程，是管理的一项重要职能。</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第三，领导的基础是领导者的影响力。</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第四，领导施加影响力的方式或手段主要有激励、沟通和指挥。</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第五，领导的目的是为了实现组织的目标。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734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（三）领导力概念</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1</a:t>
            </a:r>
            <a:r>
              <a:rPr lang="zh-CN" altLang="zh-CN" sz="2000" dirty="0">
                <a:solidFill>
                  <a:srgbClr val="C00000"/>
                </a:solidFill>
                <a:latin typeface="宋体" panose="02010600030101010101" pitchFamily="2" charset="-122"/>
                <a:ea typeface="宋体" panose="02010600030101010101" pitchFamily="2" charset="-122"/>
              </a:rPr>
              <a:t>、含义：</a:t>
            </a:r>
            <a:r>
              <a:rPr lang="zh-CN" altLang="zh-CN" sz="2000" dirty="0">
                <a:latin typeface="宋体" panose="02010600030101010101" pitchFamily="2" charset="-122"/>
                <a:ea typeface="宋体" panose="02010600030101010101" pitchFamily="2" charset="-122"/>
              </a:rPr>
              <a:t>领导力即</a:t>
            </a:r>
            <a:r>
              <a:rPr lang="en-US" altLang="zh-CN" sz="2000" dirty="0">
                <a:latin typeface="宋体" panose="02010600030101010101" pitchFamily="2" charset="-122"/>
                <a:ea typeface="宋体" panose="02010600030101010101" pitchFamily="2" charset="-122"/>
                <a:hlinkClick r:id="rId1"/>
              </a:rPr>
              <a:t>领导能力</a:t>
            </a:r>
            <a:r>
              <a:rPr lang="zh-CN" altLang="zh-CN" sz="2000" dirty="0">
                <a:latin typeface="宋体" panose="02010600030101010101" pitchFamily="2" charset="-122"/>
                <a:ea typeface="宋体" panose="02010600030101010101" pitchFamily="2" charset="-122"/>
              </a:rPr>
              <a:t>，是一种能够激发团队</a:t>
            </a:r>
            <a:r>
              <a:rPr lang="en-US" altLang="zh-CN" sz="2000" dirty="0">
                <a:latin typeface="宋体" panose="02010600030101010101" pitchFamily="2" charset="-122"/>
                <a:ea typeface="宋体" panose="02010600030101010101" pitchFamily="2" charset="-122"/>
                <a:hlinkClick r:id="rId2"/>
              </a:rPr>
              <a:t>成员</a:t>
            </a:r>
            <a:r>
              <a:rPr lang="zh-CN" altLang="zh-CN" sz="2000" dirty="0">
                <a:latin typeface="宋体" panose="02010600030101010101" pitchFamily="2" charset="-122"/>
                <a:ea typeface="宋体" panose="02010600030101010101" pitchFamily="2" charset="-122"/>
              </a:rPr>
              <a:t>热情与</a:t>
            </a:r>
            <a:r>
              <a:rPr lang="en-US" altLang="zh-CN" sz="2000" dirty="0">
                <a:latin typeface="宋体" panose="02010600030101010101" pitchFamily="2" charset="-122"/>
                <a:ea typeface="宋体" panose="02010600030101010101" pitchFamily="2" charset="-122"/>
                <a:hlinkClick r:id="rId3"/>
              </a:rPr>
              <a:t>想象力</a:t>
            </a:r>
            <a:r>
              <a:rPr lang="zh-CN" altLang="zh-CN" sz="2000" dirty="0">
                <a:latin typeface="宋体" panose="02010600030101010101" pitchFamily="2" charset="-122"/>
                <a:ea typeface="宋体" panose="02010600030101010101" pitchFamily="2" charset="-122"/>
              </a:rPr>
              <a:t>的能力，也是一种能够统率团队成员全力以赴去完成</a:t>
            </a:r>
            <a:r>
              <a:rPr lang="en-US" altLang="zh-CN" sz="2000" dirty="0">
                <a:latin typeface="宋体" panose="02010600030101010101" pitchFamily="2" charset="-122"/>
                <a:ea typeface="宋体" panose="02010600030101010101" pitchFamily="2" charset="-122"/>
                <a:hlinkClick r:id="rId4"/>
              </a:rPr>
              <a:t>目标</a:t>
            </a:r>
            <a:r>
              <a:rPr lang="zh-CN" altLang="zh-CN" sz="2000" dirty="0">
                <a:latin typeface="宋体" panose="02010600030101010101" pitchFamily="2" charset="-122"/>
                <a:ea typeface="宋体" panose="02010600030101010101" pitchFamily="2" charset="-122"/>
              </a:rPr>
              <a:t>的能力。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、领导权力的来源：根据法兰西、雷文等人的研究，领导权力有</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个来源：法定性权力、奖励性权力、惩罚性权力、感召性权力、专长性权力等。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领导力模型很多，我们只介绍“领导的五力模型”。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837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59395" name="图片 4"/>
          <p:cNvPicPr>
            <a:picLocks noChangeAspect="1"/>
          </p:cNvPicPr>
          <p:nvPr/>
        </p:nvPicPr>
        <p:blipFill>
          <a:blip r:embed="rId1"/>
          <a:stretch>
            <a:fillRect/>
          </a:stretch>
        </p:blipFill>
        <p:spPr>
          <a:xfrm>
            <a:off x="1042988" y="1196975"/>
            <a:ext cx="6049962" cy="5111750"/>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（四）领导方式与艺术</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、领导方式与方法</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领导方式</a:t>
            </a:r>
            <a:r>
              <a:rPr lang="zh-CN" altLang="zh-CN" sz="2000" dirty="0">
                <a:latin typeface="宋体" panose="02010600030101010101" pitchFamily="2" charset="-122"/>
                <a:ea typeface="宋体" panose="02010600030101010101" pitchFamily="2" charset="-122"/>
              </a:rPr>
              <a:t>或领导风格，是指领导者领导被领导者时所展示出的习惯化的</a:t>
            </a:r>
            <a:r>
              <a:rPr lang="en-US" altLang="zh-CN" sz="2000" dirty="0">
                <a:latin typeface="宋体" panose="02010600030101010101" pitchFamily="2" charset="-122"/>
                <a:ea typeface="宋体" panose="02010600030101010101" pitchFamily="2" charset="-122"/>
                <a:hlinkClick r:id="rId1"/>
              </a:rPr>
              <a:t>行为模式</a:t>
            </a:r>
            <a:r>
              <a:rPr lang="zh-CN" altLang="zh-CN" sz="2000" dirty="0">
                <a:latin typeface="宋体" panose="02010600030101010101" pitchFamily="2" charset="-122"/>
                <a:ea typeface="宋体" panose="02010600030101010101" pitchFamily="2" charset="-122"/>
              </a:rPr>
              <a:t>，是领导者与被领导者之间发生影响和作用的方式。领导方式是直接影响</a:t>
            </a:r>
            <a:r>
              <a:rPr lang="en-US" altLang="zh-CN" sz="2000" dirty="0">
                <a:latin typeface="宋体" panose="02010600030101010101" pitchFamily="2" charset="-122"/>
                <a:ea typeface="宋体" panose="02010600030101010101" pitchFamily="2" charset="-122"/>
                <a:hlinkClick r:id="rId2"/>
              </a:rPr>
              <a:t>领导效能</a:t>
            </a:r>
            <a:r>
              <a:rPr lang="zh-CN" altLang="zh-CN" sz="2000" dirty="0">
                <a:latin typeface="宋体" panose="02010600030101010101" pitchFamily="2" charset="-122"/>
                <a:ea typeface="宋体" panose="02010600030101010101" pitchFamily="2" charset="-122"/>
              </a:rPr>
              <a:t>的重要因素。</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C00000"/>
                </a:solidFill>
                <a:latin typeface="宋体" panose="02010600030101010101" pitchFamily="2" charset="-122"/>
                <a:ea typeface="宋体" panose="02010600030101010101" pitchFamily="2" charset="-122"/>
              </a:rPr>
              <a:t>领导方法</a:t>
            </a:r>
            <a:r>
              <a:rPr lang="zh-CN" altLang="zh-CN" sz="2000" dirty="0">
                <a:latin typeface="宋体" panose="02010600030101010101" pitchFamily="2" charset="-122"/>
                <a:ea typeface="宋体" panose="02010600030101010101" pitchFamily="2" charset="-122"/>
              </a:rPr>
              <a:t>是指领导者为达到一定的领导目的，按照领导活动的规律而采取的各种方式、办法、手段、措施、步骤等的总和。</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领导方式是一种模式或范式，是宏观的，而领导方法是具体的、细节的。</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041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内容占位符 2"/>
          <p:cNvSpPr>
            <a:spLocks noGrp="1"/>
          </p:cNvSpPr>
          <p:nvPr>
            <p:ph idx="1"/>
          </p:nvPr>
        </p:nvSpPr>
        <p:spPr/>
        <p:txBody>
          <a:bodyPr vert="horz" wrap="square" lIns="91440" tIns="45720" rIns="91440" bIns="45720" anchor="t" anchorCtr="0"/>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2</a:t>
            </a:r>
            <a:r>
              <a:rPr lang="zh-CN" altLang="zh-CN" sz="2000" dirty="0">
                <a:solidFill>
                  <a:srgbClr val="C00000"/>
                </a:solidFill>
                <a:latin typeface="宋体" panose="02010600030101010101" pitchFamily="2" charset="-122"/>
                <a:ea typeface="宋体" panose="02010600030101010101" pitchFamily="2" charset="-122"/>
              </a:rPr>
              <a:t>、领导艺术</a:t>
            </a:r>
            <a:br>
              <a:rPr lang="en-US" altLang="zh-CN" sz="2000" dirty="0">
                <a:latin typeface="宋体" panose="02010600030101010101" pitchFamily="2" charset="-122"/>
                <a:ea typeface="宋体" panose="02010600030101010101" pitchFamily="2" charset="-122"/>
              </a:rPr>
            </a:br>
            <a:r>
              <a:rPr lang="zh-CN" altLang="zh-CN" sz="2000" dirty="0">
                <a:latin typeface="宋体" panose="02010600030101010101" pitchFamily="2" charset="-122"/>
                <a:ea typeface="宋体" panose="02010600030101010101" pitchFamily="2" charset="-122"/>
              </a:rPr>
              <a:t>　  领导艺术从广义上说，是指领导者的人格魅力、智慧、学识、胆略、经验、作风、品格、方法和能力在领导实践中的具体体现。主要包括：决策的艺术、用人的艺术、协调的艺术等等。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领导艺术的特点：非模式化、直觉性、随机性、创造性、情感性、模糊性、实践性、科学性。</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144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内容占位符 2"/>
          <p:cNvSpPr>
            <a:spLocks noGrp="1"/>
          </p:cNvSpPr>
          <p:nvPr>
            <p:ph idx="1"/>
          </p:nvPr>
        </p:nvSpPr>
        <p:spPr>
          <a:xfrm>
            <a:off x="457200" y="1196975"/>
            <a:ext cx="8229600" cy="5105400"/>
          </a:xfrm>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）决策指挥艺术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领导决策艺术具有四个特点</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一是经验性决策，根据领导者经验进行决策；二是随机性应变，在各种情况和各种突发事情来临之时进行决策；三是多样性决策，从多方面考虑进行决策；四是创造性决策，即创新性的进行决策。</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）用人用权艺术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第一，用人艺术。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第二，用权艺术。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第三，授权艺术。</a:t>
            </a:r>
            <a:endParaRPr lang="zh-CN" altLang="zh-CN" sz="2000" dirty="0">
              <a:latin typeface="宋体" panose="02010600030101010101" pitchFamily="2" charset="-122"/>
              <a:ea typeface="宋体" panose="02010600030101010101" pitchFamily="2" charset="-122"/>
            </a:endParaRPr>
          </a:p>
        </p:txBody>
      </p:sp>
      <p:sp>
        <p:nvSpPr>
          <p:cNvPr id="6246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218" name="内容占位符 9217"/>
          <p:cNvGraphicFramePr>
            <a:graphicFrameLocks noGrp="1"/>
          </p:cNvGraphicFramePr>
          <p:nvPr>
            <p:ph idx="4294967295"/>
            <p:custDataLst>
              <p:tags r:id="rId1"/>
            </p:custDataLst>
          </p:nvPr>
        </p:nvGraphicFramePr>
        <p:xfrm>
          <a:off x="654050" y="1311275"/>
          <a:ext cx="8003540" cy="4964430"/>
        </p:xfrm>
        <a:graphic>
          <a:graphicData uri="http://schemas.openxmlformats.org/drawingml/2006/table">
            <a:tbl>
              <a:tblPr/>
              <a:tblGrid>
                <a:gridCol w="713740"/>
                <a:gridCol w="1520190"/>
                <a:gridCol w="1599565"/>
                <a:gridCol w="1993265"/>
                <a:gridCol w="2176780"/>
              </a:tblGrid>
              <a:tr h="47561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序号</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比较因素</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正式组织</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组织内非正式组织</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自发组织</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3710">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1</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存在形态</a:t>
                      </a:r>
                      <a:r>
                        <a:rPr kumimoji="0" lang="zh-CN" altLang="en-US"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正式（官方）</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正式（存在组织内）</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非正式（民间）</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3710">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2</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形成机制</a:t>
                      </a:r>
                      <a:r>
                        <a:rPr kumimoji="0" lang="zh-CN" altLang="en-US"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自觉组建</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自发形成</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tabLst>
                          <a:tab pos="165100" algn="l"/>
                        </a:tabLst>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tabLst>
                          <a:tab pos="165100" algn="l"/>
                        </a:tabLst>
                        <a:defRPr sz="2000">
                          <a:solidFill>
                            <a:schemeClr val="tx1"/>
                          </a:solidFill>
                          <a:latin typeface="Arial" panose="020B0604020202020204" pitchFamily="34" charset="0"/>
                        </a:defRPr>
                      </a:lvl2pPr>
                      <a:lvl3pPr eaLnBrk="0" hangingPunct="0">
                        <a:spcBef>
                          <a:spcPct val="20000"/>
                        </a:spcBef>
                        <a:buClr>
                          <a:schemeClr val="tx1"/>
                        </a:buClr>
                        <a:tabLst>
                          <a:tab pos="165100" algn="l"/>
                        </a:tabLst>
                        <a:defRPr sz="2000">
                          <a:solidFill>
                            <a:schemeClr val="tx1"/>
                          </a:solidFill>
                          <a:latin typeface="Arial" panose="020B0604020202020204" pitchFamily="34" charset="0"/>
                        </a:defRPr>
                      </a:lvl3pPr>
                      <a:lvl4pPr eaLnBrk="0" hangingPunct="0">
                        <a:spcBef>
                          <a:spcPct val="20000"/>
                        </a:spcBef>
                        <a:tabLst>
                          <a:tab pos="165100" algn="l"/>
                        </a:tabLst>
                        <a:defRPr>
                          <a:solidFill>
                            <a:schemeClr val="tx1"/>
                          </a:solidFill>
                          <a:latin typeface="Arial" panose="020B0604020202020204" pitchFamily="34" charset="0"/>
                        </a:defRPr>
                      </a:lvl4pPr>
                      <a:lvl5pPr eaLnBrk="0" hangingPunct="0">
                        <a:spcBef>
                          <a:spcPct val="20000"/>
                        </a:spcBef>
                        <a:tabLst>
                          <a:tab pos="165100" algn="l"/>
                        </a:tabLst>
                        <a:defRPr>
                          <a:solidFill>
                            <a:schemeClr val="tx1"/>
                          </a:solidFill>
                          <a:latin typeface="Arial" panose="020B0604020202020204" pitchFamily="34" charset="0"/>
                        </a:defRPr>
                      </a:lvl5pPr>
                      <a:lvl6pPr eaLnBrk="0" fontAlgn="base" hangingPunct="0">
                        <a:spcBef>
                          <a:spcPct val="20000"/>
                        </a:spcBef>
                        <a:spcAft>
                          <a:spcPct val="0"/>
                        </a:spcAft>
                        <a:tabLst>
                          <a:tab pos="165100" algn="l"/>
                        </a:tabLst>
                        <a:defRPr>
                          <a:solidFill>
                            <a:schemeClr val="tx1"/>
                          </a:solidFill>
                          <a:latin typeface="Arial" panose="020B0604020202020204" pitchFamily="34" charset="0"/>
                        </a:defRPr>
                      </a:lvl6pPr>
                      <a:lvl7pPr eaLnBrk="0" fontAlgn="base" hangingPunct="0">
                        <a:spcBef>
                          <a:spcPct val="20000"/>
                        </a:spcBef>
                        <a:spcAft>
                          <a:spcPct val="0"/>
                        </a:spcAft>
                        <a:tabLst>
                          <a:tab pos="165100" algn="l"/>
                        </a:tabLst>
                        <a:defRPr>
                          <a:solidFill>
                            <a:schemeClr val="tx1"/>
                          </a:solidFill>
                          <a:latin typeface="Arial" panose="020B0604020202020204" pitchFamily="34" charset="0"/>
                        </a:defRPr>
                      </a:lvl7pPr>
                      <a:lvl8pPr eaLnBrk="0" fontAlgn="base" hangingPunct="0">
                        <a:spcBef>
                          <a:spcPct val="20000"/>
                        </a:spcBef>
                        <a:spcAft>
                          <a:spcPct val="0"/>
                        </a:spcAft>
                        <a:tabLst>
                          <a:tab pos="165100" algn="l"/>
                        </a:tabLst>
                        <a:defRPr>
                          <a:solidFill>
                            <a:schemeClr val="tx1"/>
                          </a:solidFill>
                          <a:latin typeface="Arial" panose="020B0604020202020204" pitchFamily="34" charset="0"/>
                        </a:defRPr>
                      </a:lvl8pPr>
                      <a:lvl9pPr eaLnBrk="0" fontAlgn="base" hangingPunct="0">
                        <a:spcBef>
                          <a:spcPct val="20000"/>
                        </a:spcBef>
                        <a:spcAft>
                          <a:spcPct val="0"/>
                        </a:spcAft>
                        <a:tabLst>
                          <a:tab pos="165100" algn="l"/>
                        </a:tabLs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tab pos="165100" algn="l"/>
                        </a:tabLst>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自发形成</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3710">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3</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运作基础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制度与规范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共同兴趣与情感上一致</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共同兴趣与情感上一致</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10210">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4</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领导权力来源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由管理者授予</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由参与成员授认</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由参与成员授认</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379730">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5</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组织的稳定性</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相对稳定</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不稳定</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不稳定</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38290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6</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目标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利润或服务社会</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成员满意</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成员满意</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307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7</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影响力的基础</a:t>
                      </a:r>
                      <a:r>
                        <a:rPr kumimoji="0" lang="zh-CN" altLang="en-US"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职位权力</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个人威信</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个人威信</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434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8</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控制机制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纪律制度</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物质、义气</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物质、义气</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307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9</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沟通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正式渠道、公开 </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小道消息、私下</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正式、公开</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r h="474345">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10</a:t>
                      </a:r>
                      <a:endParaRPr kumimoji="0" lang="en-US"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管理</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主管部门</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无</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c>
                  <a:txBody>
                    <a:bodyPr/>
                    <a:lstStyle>
                      <a:lvl1pPr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eaLnBrk="0" hangingPunct="0">
                        <a:spcBef>
                          <a:spcPct val="20000"/>
                        </a:spcBef>
                        <a:buClr>
                          <a:schemeClr val="tx1"/>
                        </a:buClr>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无</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2E9"/>
                    </a:solidFill>
                  </a:tcPr>
                </a:tc>
              </a:tr>
            </a:tbl>
          </a:graphicData>
        </a:graphic>
      </p:graphicFrame>
      <p:sp>
        <p:nvSpPr>
          <p:cNvPr id="8268" name="文本框 4"/>
          <p:cNvSpPr txBox="1"/>
          <p:nvPr/>
        </p:nvSpPr>
        <p:spPr>
          <a:xfrm>
            <a:off x="2267268" y="764223"/>
            <a:ext cx="3455987" cy="368300"/>
          </a:xfrm>
          <a:prstGeom prst="rect">
            <a:avLst/>
          </a:prstGeom>
          <a:noFill/>
          <a:ln w="9525">
            <a:noFill/>
          </a:ln>
        </p:spPr>
        <p:txBody>
          <a:bodyPr>
            <a:spAutoFit/>
          </a:bodyPr>
          <a:p>
            <a:r>
              <a:rPr lang="zh-CN" altLang="zh-CN" b="1" dirty="0">
                <a:latin typeface="Arial" panose="020B0604020202020204" pitchFamily="34" charset="0"/>
                <a:ea typeface="宋体" panose="02010600030101010101" pitchFamily="2" charset="-122"/>
              </a:rPr>
              <a:t> 各类组织比较表</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）待人处事艺术</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）对待下级：胸怀宽广，容人缺点，知人善任，用人不疑，委婉批评，鼓励为主，关心爱护，积极培养。</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）对待同事：团结合作、相互支持、宽宏大量、尊重谦让。</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对待上级：执行力要强，不卑不亢，把工作做好，为领导分忧，工作勤奋努力，尊敬领导不越级。</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）对待工作：事业心要强，敢于担当，抓大放小，善于放权，总结经验，提高效率。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349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）开会说话艺术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开会，是领导干部的一项经常性工作。领导干部开会大体上可分为四类</a:t>
            </a: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第一类参加上级或者友好单位部门的会议； 第二类是研究本单位工作的会议，是最多的</a:t>
            </a:r>
            <a:r>
              <a:rPr lang="zh-CN" altLang="zh-CN" sz="2000" dirty="0">
                <a:latin typeface="宋体" panose="02010600030101010101" pitchFamily="2" charset="-122"/>
                <a:ea typeface="宋体" panose="02010600030101010101" pitchFamily="2" charset="-122"/>
                <a:sym typeface="+mn-ea"/>
              </a:rPr>
              <a:t>会议</a:t>
            </a:r>
            <a:r>
              <a:rPr lang="zh-CN" altLang="zh-CN" sz="2000" dirty="0">
                <a:latin typeface="宋体" panose="02010600030101010101" pitchFamily="2" charset="-122"/>
                <a:ea typeface="宋体" panose="02010600030101010101" pitchFamily="2" charset="-122"/>
              </a:rPr>
              <a:t>；第三类是给下面的单位开会；第四类是研究如何开会的会。但什么样的会应该开？开多长时间合适？怎样才能开成高效率的会议？其中有方法有规律有艺术可寻。</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451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内容占位符 2"/>
          <p:cNvSpPr>
            <a:spLocks noGrp="1"/>
          </p:cNvSpPr>
          <p:nvPr>
            <p:ph idx="1"/>
          </p:nvPr>
        </p:nvSpPr>
        <p:spPr/>
        <p:txBody>
          <a:bodyPr vert="horz" wrap="square" lIns="91440" tIns="45720" rIns="91440" bIns="45720" anchor="t" anchorCtr="0"/>
          <a:p>
            <a:pPr>
              <a:lnSpc>
                <a:spcPct val="20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）沟通协调艺术</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第一，对上请示</a:t>
            </a:r>
            <a:r>
              <a:rPr lang="en-US" altLang="zh-CN" sz="2000" dirty="0">
                <a:latin typeface="宋体" panose="02010600030101010101" pitchFamily="2" charset="-122"/>
                <a:ea typeface="宋体" panose="02010600030101010101" pitchFamily="2" charset="-122"/>
                <a:hlinkClick r:id="rId1"/>
              </a:rPr>
              <a:t>沟通</a:t>
            </a:r>
            <a:r>
              <a:rPr lang="zh-CN" altLang="zh-CN" sz="2000"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第二，对下</a:t>
            </a:r>
            <a:r>
              <a:rPr lang="en-US" altLang="zh-CN" sz="2000" dirty="0">
                <a:latin typeface="宋体" panose="02010600030101010101" pitchFamily="2" charset="-122"/>
                <a:ea typeface="宋体" panose="02010600030101010101" pitchFamily="2" charset="-122"/>
                <a:hlinkClick r:id="rId2"/>
              </a:rPr>
              <a:t>沟通协调</a:t>
            </a:r>
            <a:r>
              <a:rPr lang="zh-CN" altLang="zh-CN" sz="2000"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第三，对外争让有度。</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i="1" dirty="0">
                <a:latin typeface="宋体" panose="02010600030101010101" pitchFamily="2" charset="-122"/>
                <a:ea typeface="宋体" panose="02010600030101010101" pitchFamily="2" charset="-122"/>
              </a:rPr>
              <a:t>（课堂练习：你认为领导还需要哪些沟通能力？）</a:t>
            </a:r>
            <a:endParaRPr lang="zh-CN" altLang="zh-CN" sz="2000" dirty="0">
              <a:latin typeface="宋体" panose="02010600030101010101" pitchFamily="2" charset="-122"/>
              <a:ea typeface="宋体" panose="02010600030101010101" pitchFamily="2" charset="-122"/>
            </a:endParaRPr>
          </a:p>
        </p:txBody>
      </p:sp>
      <p:sp>
        <p:nvSpPr>
          <p:cNvPr id="6553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 （五）团队建设</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团队建设也是领导的重要职责之一，是领导者领导力重要体现。</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、团队的含义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团队定义有很多种：</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管理学家</a:t>
            </a:r>
            <a:r>
              <a:rPr lang="en-US" altLang="zh-CN" sz="2000" dirty="0">
                <a:latin typeface="宋体" panose="02010600030101010101" pitchFamily="2" charset="-122"/>
                <a:ea typeface="宋体" panose="02010600030101010101" pitchFamily="2" charset="-122"/>
                <a:hlinkClick r:id="rId1"/>
              </a:rPr>
              <a:t>斯蒂芬·P·罗宾斯</a:t>
            </a:r>
            <a:r>
              <a:rPr lang="zh-CN" altLang="zh-CN" sz="2000" dirty="0">
                <a:latin typeface="宋体" panose="02010600030101010101" pitchFamily="2" charset="-122"/>
                <a:ea typeface="宋体" panose="02010600030101010101" pitchFamily="2" charset="-122"/>
              </a:rPr>
              <a:t>认为，团队是由两个或者两个以上的，相互作用，相互依赖的个体，为了特定目标而按照一定规则</a:t>
            </a:r>
            <a:r>
              <a:rPr lang="en-US" altLang="zh-CN" sz="2000" dirty="0">
                <a:latin typeface="宋体" panose="02010600030101010101" pitchFamily="2" charset="-122"/>
                <a:ea typeface="宋体" panose="02010600030101010101" pitchFamily="2" charset="-122"/>
                <a:hlinkClick r:id="rId2"/>
              </a:rPr>
              <a:t>结合</a:t>
            </a:r>
            <a:r>
              <a:rPr lang="zh-CN" altLang="zh-CN" sz="2000" dirty="0">
                <a:latin typeface="宋体" panose="02010600030101010101" pitchFamily="2" charset="-122"/>
                <a:ea typeface="宋体" panose="02010600030101010101" pitchFamily="2" charset="-122"/>
              </a:rPr>
              <a:t>在一起的组织。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656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内容占位符 2"/>
          <p:cNvSpPr>
            <a:spLocks noGrp="1"/>
          </p:cNvSpPr>
          <p:nvPr>
            <p:ph idx="1"/>
          </p:nvPr>
        </p:nvSpPr>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共同特征：</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）团队是一个扁平化的组织。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）团队以共同目标为导向。</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）团队以团结协作为基础。</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）团队有共同的规范和方法。</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）团队成员在技术或技能上形成互补。</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758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内容占位符 2"/>
          <p:cNvSpPr>
            <a:spLocks noGrp="1"/>
          </p:cNvSpPr>
          <p:nvPr>
            <p:ph idx="1"/>
          </p:nvPr>
        </p:nvSpPr>
        <p:spPr>
          <a:xfrm>
            <a:off x="457200" y="981075"/>
            <a:ext cx="8229600" cy="5105400"/>
          </a:xfrm>
        </p:spPr>
        <p:txBody>
          <a:bodyPr vert="horz" wrap="square" lIns="91440" tIns="45720" rIns="91440" bIns="45720" anchor="t" anchorCtr="0"/>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2</a:t>
            </a:r>
            <a:r>
              <a:rPr lang="zh-CN" altLang="zh-CN" sz="2000" dirty="0">
                <a:solidFill>
                  <a:srgbClr val="C00000"/>
                </a:solidFill>
                <a:latin typeface="宋体" panose="02010600030101010101" pitchFamily="2" charset="-122"/>
                <a:ea typeface="宋体" panose="02010600030101010101" pitchFamily="2" charset="-122"/>
              </a:rPr>
              <a:t>、团队的作用</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）团队具有目标导向作用。</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2</a:t>
            </a:r>
            <a:r>
              <a:rPr lang="zh-CN" altLang="zh-CN" sz="2000" dirty="0">
                <a:latin typeface="宋体" panose="02010600030101010101" pitchFamily="2" charset="-122"/>
                <a:ea typeface="宋体" panose="02010600030101010101" pitchFamily="2" charset="-122"/>
              </a:rPr>
              <a:t>）团队具有激励作用。</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3</a:t>
            </a:r>
            <a:r>
              <a:rPr lang="zh-CN" altLang="zh-CN" sz="2000" dirty="0">
                <a:latin typeface="宋体" panose="02010600030101010101" pitchFamily="2" charset="-122"/>
                <a:ea typeface="宋体" panose="02010600030101010101" pitchFamily="2" charset="-122"/>
              </a:rPr>
              <a:t>）团队具有凝聚作用。</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4</a:t>
            </a:r>
            <a:r>
              <a:rPr lang="zh-CN" altLang="zh-CN" sz="2000" dirty="0">
                <a:latin typeface="宋体" panose="02010600030101010101" pitchFamily="2" charset="-122"/>
                <a:ea typeface="宋体" panose="02010600030101010101" pitchFamily="2" charset="-122"/>
              </a:rPr>
              <a:t>）团队具有控制作用。</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3</a:t>
            </a:r>
            <a:r>
              <a:rPr lang="zh-CN" altLang="zh-CN" sz="2000" dirty="0">
                <a:solidFill>
                  <a:srgbClr val="C00000"/>
                </a:solidFill>
                <a:latin typeface="宋体" panose="02010600030101010101" pitchFamily="2" charset="-122"/>
                <a:ea typeface="宋体" panose="02010600030101010101" pitchFamily="2" charset="-122"/>
              </a:rPr>
              <a:t>、团队类型</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团队类型很多，下面主要介绍两种：</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第一，自我管理型团队</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　第二，管理团队</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包括工作团队、项目团队、领导团队</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i="1" dirty="0">
                <a:latin typeface="宋体" panose="02010600030101010101" pitchFamily="2" charset="-122"/>
                <a:ea typeface="宋体" panose="02010600030101010101" pitchFamily="2" charset="-122"/>
              </a:rPr>
              <a:t>（课堂练习：下面四个类型，哪些是群体</a:t>
            </a:r>
            <a:r>
              <a:rPr lang="en-US" altLang="zh-CN" sz="2000" i="1" dirty="0">
                <a:latin typeface="宋体" panose="02010600030101010101" pitchFamily="2" charset="-122"/>
                <a:ea typeface="宋体" panose="02010600030101010101" pitchFamily="2" charset="-122"/>
              </a:rPr>
              <a:t>?</a:t>
            </a:r>
            <a:r>
              <a:rPr lang="zh-CN" altLang="zh-CN" sz="2000" i="1" dirty="0">
                <a:latin typeface="宋体" panose="02010600030101010101" pitchFamily="2" charset="-122"/>
                <a:ea typeface="宋体" panose="02010600030101010101" pitchFamily="2" charset="-122"/>
              </a:rPr>
              <a:t>哪些是团队</a:t>
            </a:r>
            <a:r>
              <a:rPr lang="en-US" altLang="zh-CN" sz="2000" i="1"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i="1" dirty="0">
                <a:latin typeface="宋体" panose="02010600030101010101" pitchFamily="2" charset="-122"/>
                <a:ea typeface="宋体" panose="02010600030101010101" pitchFamily="2" charset="-122"/>
              </a:rPr>
              <a:t>龙舟队；旅行团；足球队；候机旅客）</a:t>
            </a:r>
            <a:endParaRPr lang="zh-CN" altLang="en-US" sz="2000" dirty="0">
              <a:latin typeface="宋体" panose="02010600030101010101" pitchFamily="2" charset="-122"/>
              <a:ea typeface="宋体" panose="02010600030101010101" pitchFamily="2" charset="-122"/>
            </a:endParaRPr>
          </a:p>
        </p:txBody>
      </p:sp>
      <p:sp>
        <p:nvSpPr>
          <p:cNvPr id="68611"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内容占位符 2"/>
          <p:cNvSpPr>
            <a:spLocks noGrp="1"/>
          </p:cNvSpPr>
          <p:nvPr>
            <p:ph idx="1"/>
          </p:nvPr>
        </p:nvSpPr>
        <p:spPr/>
        <p:txBody>
          <a:bodyPr vert="horz" wrap="square" lIns="91440" tIns="45720" rIns="91440" bIns="45720" anchor="t" anchorCtr="0"/>
          <a:p>
            <a:pPr>
              <a:lnSpc>
                <a:spcPct val="150000"/>
              </a:lnSpc>
            </a:pPr>
            <a:r>
              <a:rPr lang="en-US" altLang="zh-CN" sz="2000" dirty="0">
                <a:solidFill>
                  <a:srgbClr val="C00000"/>
                </a:solidFill>
                <a:latin typeface="宋体" panose="02010600030101010101" pitchFamily="2" charset="-122"/>
                <a:ea typeface="宋体" panose="02010600030101010101" pitchFamily="2" charset="-122"/>
              </a:rPr>
              <a:t>4</a:t>
            </a:r>
            <a:r>
              <a:rPr lang="zh-CN" altLang="zh-CN" sz="2000" dirty="0">
                <a:solidFill>
                  <a:srgbClr val="C00000"/>
                </a:solidFill>
                <a:latin typeface="宋体" panose="02010600030101010101" pitchFamily="2" charset="-122"/>
                <a:ea typeface="宋体" panose="02010600030101010101" pitchFamily="2" charset="-122"/>
              </a:rPr>
              <a:t>、团队建设</a:t>
            </a:r>
            <a:endParaRPr lang="zh-CN" altLang="zh-CN" sz="2000" dirty="0">
              <a:solidFill>
                <a:srgbClr val="C0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）优秀团队特征</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）优秀的团队领导</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）共同的事业愿景</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）清晰的团队目标</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）互补的成员类型</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）合理的激励考核</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）学习型团队</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963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内容占位符 2"/>
          <p:cNvSpPr>
            <a:spLocks noGrp="1"/>
          </p:cNvSpPr>
          <p:nvPr>
            <p:ph idx="1"/>
          </p:nvPr>
        </p:nvSpPr>
        <p:spPr/>
        <p:txBody>
          <a:bodyPr vert="horz" wrap="square" lIns="91440" tIns="45720" rIns="91440" bIns="45720" anchor="t" anchorCtr="0"/>
          <a:p>
            <a:r>
              <a:rPr lang="en-US" altLang="zh-CN" sz="2000" dirty="0">
                <a:solidFill>
                  <a:srgbClr val="C00000"/>
                </a:solidFill>
                <a:latin typeface="宋体" panose="02010600030101010101" pitchFamily="2" charset="-122"/>
                <a:ea typeface="宋体" panose="02010600030101010101" pitchFamily="2" charset="-122"/>
              </a:rPr>
              <a:t>5</a:t>
            </a:r>
            <a:r>
              <a:rPr lang="zh-CN" altLang="zh-CN" sz="2000" dirty="0">
                <a:solidFill>
                  <a:srgbClr val="C00000"/>
                </a:solidFill>
                <a:latin typeface="宋体" panose="02010600030101010101" pitchFamily="2" charset="-122"/>
                <a:ea typeface="宋体" panose="02010600030101010101" pitchFamily="2" charset="-122"/>
              </a:rPr>
              <a:t>、团队精神</a:t>
            </a:r>
            <a:endParaRPr lang="zh-CN" altLang="zh-CN" sz="2000" dirty="0">
              <a:solidFill>
                <a:srgbClr val="C00000"/>
              </a:solidFill>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团队精神体现在五个统一：统一的目标、统一的思想、统一的规则、统一的行动、统一的声音。</a:t>
            </a:r>
            <a:endParaRPr lang="zh-CN" altLang="zh-CN" sz="2000" dirty="0">
              <a:latin typeface="宋体" panose="02010600030101010101" pitchFamily="2" charset="-122"/>
              <a:ea typeface="宋体" panose="02010600030101010101" pitchFamily="2" charset="-122"/>
            </a:endParaRPr>
          </a:p>
          <a:p>
            <a:r>
              <a:rPr lang="en-US" altLang="zh-CN" sz="2000" dirty="0">
                <a:solidFill>
                  <a:srgbClr val="C00000"/>
                </a:solidFill>
                <a:latin typeface="宋体" panose="02010600030101010101" pitchFamily="2" charset="-122"/>
                <a:ea typeface="宋体" panose="02010600030101010101" pitchFamily="2" charset="-122"/>
              </a:rPr>
              <a:t>6</a:t>
            </a:r>
            <a:r>
              <a:rPr lang="zh-CN" altLang="zh-CN" sz="2000" dirty="0">
                <a:solidFill>
                  <a:srgbClr val="C00000"/>
                </a:solidFill>
                <a:latin typeface="宋体" panose="02010600030101010101" pitchFamily="2" charset="-122"/>
                <a:ea typeface="宋体" panose="02010600030101010101" pitchFamily="2" charset="-122"/>
              </a:rPr>
              <a:t>、团队与组织群体的区别</a:t>
            </a:r>
            <a:endParaRPr lang="zh-CN" altLang="zh-CN" sz="2000" dirty="0">
              <a:solidFill>
                <a:srgbClr val="C00000"/>
              </a:solidFill>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）在领导方面：</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）目标方面： </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）协作方面：</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）责任方面： </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）技能方面：</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）结果方面：群体的绩效是每一个个体的</a:t>
            </a:r>
            <a:r>
              <a:rPr lang="en-US" altLang="zh-CN" sz="2000" dirty="0">
                <a:latin typeface="宋体" panose="02010600030101010101" pitchFamily="2" charset="-122"/>
                <a:ea typeface="宋体" panose="02010600030101010101" pitchFamily="2" charset="-122"/>
                <a:hlinkClick r:id="rId1"/>
              </a:rPr>
              <a:t>绩效</a:t>
            </a:r>
            <a:r>
              <a:rPr lang="zh-CN" altLang="zh-CN" sz="2000" dirty="0">
                <a:latin typeface="宋体" panose="02010600030101010101" pitchFamily="2" charset="-122"/>
                <a:ea typeface="宋体" panose="02010600030101010101" pitchFamily="2" charset="-122"/>
              </a:rPr>
              <a:t>相加之和，团队的结果或绩效是由大家共同合作完成的产品。</a:t>
            </a:r>
            <a:endParaRPr lang="zh-CN" altLang="zh-CN" sz="2000" dirty="0">
              <a:latin typeface="宋体" panose="02010600030101010101" pitchFamily="2" charset="-122"/>
              <a:ea typeface="宋体" panose="02010600030101010101" pitchFamily="2" charset="-122"/>
            </a:endParaRPr>
          </a:p>
        </p:txBody>
      </p:sp>
      <p:sp>
        <p:nvSpPr>
          <p:cNvPr id="7065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p:cNvSpPr>
          <p:nvPr>
            <p:ph idx="1"/>
          </p:nvPr>
        </p:nvSpPr>
        <p:spPr>
          <a:xfrm>
            <a:off x="457200" y="981075"/>
            <a:ext cx="8229600" cy="5105400"/>
          </a:xfrm>
        </p:spPr>
        <p:txBody>
          <a:bodyPr vert="horz" wrap="square" lIns="91440" tIns="45720" rIns="91440" bIns="45720" anchor="t" anchorCtr="0"/>
          <a:lstStyle/>
          <a:p>
            <a:r>
              <a:rPr lang="zh-CN" altLang="en-US" sz="2000" dirty="0">
                <a:latin typeface="宋体" panose="02010600030101010101" pitchFamily="2" charset="-122"/>
                <a:ea typeface="宋体" panose="02010600030101010101" pitchFamily="2" charset="-122"/>
              </a:rPr>
              <a:t>下节课问题</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、沟通的含义和特征是什么？</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、沟通包含哪些要素？</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、协调的含义</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、沟通的重要性是什么？</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、沟通的作用是什么？</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6</a:t>
            </a:r>
            <a:r>
              <a:rPr lang="zh-CN" altLang="en-US" sz="2000" dirty="0">
                <a:latin typeface="宋体" panose="02010600030101010101" pitchFamily="2" charset="-122"/>
                <a:ea typeface="宋体" panose="02010600030101010101" pitchFamily="2" charset="-122"/>
              </a:rPr>
              <a:t>、、沟通过程包括哪些？</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7</a:t>
            </a:r>
            <a:r>
              <a:rPr lang="zh-CN" altLang="en-US" sz="2000" dirty="0">
                <a:latin typeface="宋体" panose="02010600030101010101" pitchFamily="2" charset="-122"/>
                <a:ea typeface="宋体" panose="02010600030101010101" pitchFamily="2" charset="-122"/>
              </a:rPr>
              <a:t>、沟通有哪些类型？</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8</a:t>
            </a:r>
            <a:r>
              <a:rPr lang="zh-CN" altLang="en-US" sz="2000" dirty="0">
                <a:latin typeface="宋体" panose="02010600030101010101" pitchFamily="2" charset="-122"/>
                <a:ea typeface="宋体" panose="02010600030101010101" pitchFamily="2" charset="-122"/>
              </a:rPr>
              <a:t>、什么是横向沟通？什么是纵向沟通？</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9</a:t>
            </a:r>
            <a:r>
              <a:rPr lang="zh-CN" altLang="en-US" sz="2000" dirty="0">
                <a:latin typeface="宋体" panose="02010600030101010101" pitchFamily="2" charset="-122"/>
                <a:ea typeface="宋体" panose="02010600030101010101" pitchFamily="2" charset="-122"/>
              </a:rPr>
              <a:t>、什么是单向沟通？什么是双向沟通？</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10</a:t>
            </a:r>
            <a:r>
              <a:rPr lang="zh-CN" altLang="en-US" sz="2000" dirty="0">
                <a:latin typeface="宋体" panose="02010600030101010101" pitchFamily="2" charset="-122"/>
                <a:ea typeface="宋体" panose="02010600030101010101" pitchFamily="2" charset="-122"/>
              </a:rPr>
              <a:t>、什么是语言沟通？什么是非语言沟通？</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11</a:t>
            </a:r>
            <a:r>
              <a:rPr lang="zh-CN" altLang="en-US" sz="2000" dirty="0">
                <a:latin typeface="宋体" panose="02010600030101010101" pitchFamily="2" charset="-122"/>
                <a:ea typeface="宋体" panose="02010600030101010101" pitchFamily="2" charset="-122"/>
              </a:rPr>
              <a:t>、什么是正式沟通？什么是非正式沟通？</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12</a:t>
            </a:r>
            <a:r>
              <a:rPr lang="zh-CN" altLang="en-US" sz="2000" dirty="0">
                <a:latin typeface="宋体" panose="02010600030101010101" pitchFamily="2" charset="-122"/>
                <a:ea typeface="宋体" panose="02010600030101010101" pitchFamily="2" charset="-122"/>
              </a:rPr>
              <a:t>、什么是有效沟通？</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13</a:t>
            </a:r>
            <a:r>
              <a:rPr lang="zh-CN" altLang="en-US" sz="2000" dirty="0">
                <a:latin typeface="宋体" panose="02010600030101010101" pitchFamily="2" charset="-122"/>
                <a:ea typeface="宋体" panose="02010600030101010101" pitchFamily="2" charset="-122"/>
              </a:rPr>
              <a:t>、有效沟通技巧有哪些？</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14</a:t>
            </a:r>
            <a:r>
              <a:rPr lang="zh-CN" altLang="en-US" sz="2000" dirty="0">
                <a:latin typeface="宋体" panose="02010600030101010101" pitchFamily="2" charset="-122"/>
                <a:ea typeface="宋体" panose="02010600030101010101" pitchFamily="2" charset="-122"/>
              </a:rPr>
              <a:t>、与上级沟通原则是什么？</a:t>
            </a:r>
            <a:endParaRPr lang="en-US" altLang="zh-CN" sz="2000" dirty="0">
              <a:latin typeface="宋体" panose="02010600030101010101" pitchFamily="2" charset="-122"/>
              <a:ea typeface="宋体" panose="02010600030101010101" pitchFamily="2" charset="-122"/>
            </a:endParaRPr>
          </a:p>
          <a:p>
            <a:endParaRPr lang="en-US" altLang="zh-CN" sz="2000" dirty="0">
              <a:latin typeface="宋体" panose="02010600030101010101" pitchFamily="2" charset="-122"/>
              <a:ea typeface="宋体" panose="02010600030101010101" pitchFamily="2" charset="-122"/>
            </a:endParaRPr>
          </a:p>
        </p:txBody>
      </p:sp>
      <p:sp>
        <p:nvSpPr>
          <p:cNvPr id="4710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p:cNvSpPr>
          <p:nvPr>
            <p:ph idx="1"/>
          </p:nvPr>
        </p:nvSpPr>
        <p:spPr/>
        <p:txBody>
          <a:bodyPr vert="horz" wrap="square" lIns="91440" tIns="45720" rIns="91440" bIns="45720" anchor="t" anchorCtr="0"/>
          <a:lstStyle/>
          <a:p>
            <a:r>
              <a:rPr lang="en-US" altLang="zh-CN" sz="2000" dirty="0">
                <a:latin typeface="宋体" panose="02010600030101010101" pitchFamily="2" charset="-122"/>
                <a:ea typeface="宋体" panose="02010600030101010101" pitchFamily="2" charset="-122"/>
              </a:rPr>
              <a:t>15</a:t>
            </a:r>
            <a:r>
              <a:rPr lang="zh-CN" altLang="en-US" sz="2000" dirty="0">
                <a:latin typeface="宋体" panose="02010600030101010101" pitchFamily="2" charset="-122"/>
                <a:ea typeface="宋体" panose="02010600030101010101" pitchFamily="2" charset="-122"/>
              </a:rPr>
              <a:t>、与上级沟通的技巧有哪些？</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16</a:t>
            </a:r>
            <a:r>
              <a:rPr lang="zh-CN" altLang="en-US" sz="2000" dirty="0">
                <a:latin typeface="宋体" panose="02010600030101010101" pitchFamily="2" charset="-122"/>
                <a:ea typeface="宋体" panose="02010600030101010101" pitchFamily="2" charset="-122"/>
              </a:rPr>
              <a:t>、与下级沟通原则是什么？</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17</a:t>
            </a:r>
            <a:r>
              <a:rPr lang="zh-CN" altLang="en-US" sz="2000" dirty="0">
                <a:latin typeface="宋体" panose="02010600030101010101" pitchFamily="2" charset="-122"/>
                <a:ea typeface="宋体" panose="02010600030101010101" pitchFamily="2" charset="-122"/>
              </a:rPr>
              <a:t>、与下属有效沟通的技巧有哪些？</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18</a:t>
            </a:r>
            <a:r>
              <a:rPr lang="zh-CN" altLang="en-US" sz="2000" dirty="0">
                <a:latin typeface="宋体" panose="02010600030101010101" pitchFamily="2" charset="-122"/>
                <a:ea typeface="宋体" panose="02010600030101010101" pitchFamily="2" charset="-122"/>
              </a:rPr>
              <a:t>、与同事或同学沟通原则是什么？</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19</a:t>
            </a:r>
            <a:r>
              <a:rPr lang="zh-CN" altLang="en-US" sz="2000" dirty="0">
                <a:latin typeface="宋体" panose="02010600030101010101" pitchFamily="2" charset="-122"/>
                <a:ea typeface="宋体" panose="02010600030101010101" pitchFamily="2" charset="-122"/>
              </a:rPr>
              <a:t>、与同事或同学沟通技巧有哪些？</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20</a:t>
            </a:r>
            <a:r>
              <a:rPr lang="zh-CN" altLang="en-US" sz="2000" dirty="0">
                <a:latin typeface="宋体" panose="02010600030101010101" pitchFamily="2" charset="-122"/>
                <a:ea typeface="宋体" panose="02010600030101010101" pitchFamily="2" charset="-122"/>
              </a:rPr>
              <a:t>、倾听的技巧有哪些？（课堂练习：归纳总结父母与子女沟通的技巧？）</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21</a:t>
            </a:r>
            <a:r>
              <a:rPr lang="zh-CN" altLang="en-US" sz="2000" dirty="0">
                <a:latin typeface="宋体" panose="02010600030101010101" pitchFamily="2" charset="-122"/>
                <a:ea typeface="宋体" panose="02010600030101010101" pitchFamily="2" charset="-122"/>
              </a:rPr>
              <a:t>、有效沟通的障碍因素有哪些？</a:t>
            </a:r>
            <a:endParaRPr lang="en-US" altLang="zh-CN" sz="2000"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）发送者的障碍因素</a:t>
            </a:r>
            <a:endParaRPr lang="en-US" altLang="zh-CN" sz="2000"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）接受者的障碍因素</a:t>
            </a:r>
            <a:endParaRPr lang="en-US" altLang="zh-CN" sz="2000"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）沟通渠道的障碍因素（</a:t>
            </a:r>
            <a:endParaRPr lang="en-US"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）举例说明传递的信息难理解人事处小王的故事，日常沟通的事例     </a:t>
            </a:r>
            <a:endParaRPr lang="en-US" altLang="zh-CN" sz="2000"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（课堂练习：你在生活中是否遇到过类似情况？说说看）</a:t>
            </a:r>
            <a:endParaRPr lang="zh-CN" altLang="en-US" sz="2000" dirty="0">
              <a:latin typeface="宋体" panose="02010600030101010101" pitchFamily="2" charset="-122"/>
              <a:ea typeface="宋体" panose="02010600030101010101" pitchFamily="2" charset="-122"/>
            </a:endParaRPr>
          </a:p>
          <a:p>
            <a:endParaRPr lang="zh-CN" altLang="en-US" sz="2000" dirty="0">
              <a:ea typeface="宋体" panose="02010600030101010101" pitchFamily="2" charset="-122"/>
            </a:endParaRPr>
          </a:p>
        </p:txBody>
      </p:sp>
      <p:sp>
        <p:nvSpPr>
          <p:cNvPr id="4813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179388" y="1052513"/>
            <a:ext cx="8507412" cy="5105400"/>
          </a:xfrm>
        </p:spPr>
        <p:txBody>
          <a:bodyPr vert="horz" wrap="square" lIns="91440" tIns="45720" rIns="91440" bIns="45720" anchor="t" anchorCtr="0"/>
          <a:p>
            <a:pPr>
              <a:lnSpc>
                <a:spcPct val="150000"/>
              </a:lnSpc>
            </a:pPr>
            <a:r>
              <a:rPr lang="en-US" altLang="zh-CN" sz="1800" dirty="0">
                <a:latin typeface="宋体" panose="02010600030101010101" pitchFamily="2" charset="-122"/>
                <a:ea typeface="宋体" panose="02010600030101010101" pitchFamily="2" charset="-122"/>
              </a:rPr>
              <a:t>4</a:t>
            </a:r>
            <a:r>
              <a:rPr lang="zh-CN" altLang="zh-CN" sz="1800" dirty="0">
                <a:latin typeface="宋体" panose="02010600030101010101" pitchFamily="2" charset="-122"/>
                <a:ea typeface="宋体" panose="02010600030101010101" pitchFamily="2" charset="-122"/>
              </a:rPr>
              <a:t>、按照组织性质不同，可分为政府组织、社会组织、企业组织、家庭组织等</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）政府组织指行使国家权力的所有机关组织。</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2</a:t>
            </a:r>
            <a:r>
              <a:rPr lang="zh-CN" altLang="zh-CN" sz="1800" dirty="0">
                <a:latin typeface="宋体" panose="02010600030101010101" pitchFamily="2" charset="-122"/>
                <a:ea typeface="宋体" panose="02010600030101010101" pitchFamily="2" charset="-122"/>
              </a:rPr>
              <a:t>）社会组织又称民间组织、非营利组织，对应国外一般称为非政府组织。在我国是指政党、政府和工商企业之外的各类民间性组织，是经过民政部门注册登记的组织。</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3</a:t>
            </a:r>
            <a:r>
              <a:rPr lang="zh-CN" altLang="zh-CN" sz="1800" dirty="0">
                <a:latin typeface="宋体" panose="02010600030101010101" pitchFamily="2" charset="-122"/>
                <a:ea typeface="宋体" panose="02010600030101010101" pitchFamily="2" charset="-122"/>
              </a:rPr>
              <a:t>）企业组织是指依法设立的以营利为目的、从事</a:t>
            </a:r>
            <a:r>
              <a:rPr lang="en-US" altLang="zh-CN" sz="1800" dirty="0">
                <a:latin typeface="宋体" panose="02010600030101010101" pitchFamily="2" charset="-122"/>
                <a:ea typeface="宋体" panose="02010600030101010101" pitchFamily="2" charset="-122"/>
                <a:hlinkClick r:id="rId1"/>
              </a:rPr>
              <a:t>商品</a:t>
            </a:r>
            <a:r>
              <a:rPr lang="zh-CN" altLang="zh-CN" sz="1800" dirty="0">
                <a:latin typeface="宋体" panose="02010600030101010101" pitchFamily="2" charset="-122"/>
                <a:ea typeface="宋体" panose="02010600030101010101" pitchFamily="2" charset="-122"/>
              </a:rPr>
              <a:t>的</a:t>
            </a:r>
            <a:r>
              <a:rPr lang="en-US" altLang="zh-CN" sz="1800" dirty="0">
                <a:latin typeface="宋体" panose="02010600030101010101" pitchFamily="2" charset="-122"/>
                <a:ea typeface="宋体" panose="02010600030101010101" pitchFamily="2" charset="-122"/>
                <a:hlinkClick r:id="rId2"/>
              </a:rPr>
              <a:t>生产经营</a:t>
            </a:r>
            <a:r>
              <a:rPr lang="zh-CN" altLang="zh-CN" sz="1800" dirty="0">
                <a:latin typeface="宋体" panose="02010600030101010101" pitchFamily="2" charset="-122"/>
                <a:ea typeface="宋体" panose="02010600030101010101" pitchFamily="2" charset="-122"/>
              </a:rPr>
              <a:t>和服务活动的独立核算经济组织。</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4</a:t>
            </a:r>
            <a:r>
              <a:rPr lang="zh-CN" altLang="zh-CN" sz="1800" dirty="0">
                <a:latin typeface="宋体" panose="02010600030101010101" pitchFamily="2" charset="-122"/>
                <a:ea typeface="宋体" panose="02010600030101010101" pitchFamily="2" charset="-122"/>
              </a:rPr>
              <a:t>）家庭是以婚姻和血缘为纽带的基本社会单位，包括父母、子女及生活在一起的其他亲属。</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除以上分类外，现代管理学对组织形式还有更多分类，如按照组织形态分，可分为实体组织、虚拟组织、无边界组织等。这里不一一论述。</a:t>
            </a:r>
            <a:endParaRPr lang="zh-CN" altLang="en-US" sz="1800" dirty="0">
              <a:latin typeface="宋体" panose="02010600030101010101" pitchFamily="2" charset="-122"/>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p:txBody>
          <a:bodyPr vert="horz" wrap="square" lIns="91440" tIns="45720" rIns="91440" bIns="45720" anchor="ctr" anchorCtr="0"/>
          <a:lstStyle/>
          <a:p>
            <a:r>
              <a:rPr lang="zh-CN" altLang="en-US" dirty="0">
                <a:ea typeface="宋体" panose="02010600030101010101" pitchFamily="2" charset="-122"/>
              </a:rPr>
              <a:t>第三节  沟通与协调</a:t>
            </a:r>
            <a:endParaRPr lang="zh-CN" altLang="en-US" dirty="0">
              <a:ea typeface="宋体" panose="02010600030101010101" pitchFamily="2" charset="-122"/>
            </a:endParaRPr>
          </a:p>
        </p:txBody>
      </p:sp>
      <p:sp>
        <p:nvSpPr>
          <p:cNvPr id="50179" name="内容占位符 2"/>
          <p:cNvSpPr>
            <a:spLocks noGrp="1"/>
          </p:cNvSpPr>
          <p:nvPr>
            <p:ph idx="1"/>
          </p:nvPr>
        </p:nvSpPr>
        <p:spPr/>
        <p:txBody>
          <a:bodyPr vert="horz" wrap="square" lIns="91440" tIns="45720" rIns="91440" bIns="45720" anchor="t" anchorCtr="0"/>
          <a:lstStyle/>
          <a:p>
            <a:pPr>
              <a:lnSpc>
                <a:spcPct val="200000"/>
              </a:lnSpc>
            </a:pPr>
            <a:r>
              <a:rPr lang="zh-CN" altLang="zh-CN" sz="2000" dirty="0">
                <a:solidFill>
                  <a:srgbClr val="FF0000"/>
                </a:solidFill>
                <a:latin typeface="宋体" panose="02010600030101010101" pitchFamily="2" charset="-122"/>
                <a:ea typeface="宋体" panose="02010600030101010101" pitchFamily="2" charset="-122"/>
              </a:rPr>
              <a:t>一、沟通与协调的含义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200000"/>
              </a:lnSpc>
            </a:pPr>
            <a:r>
              <a:rPr lang="zh-CN" altLang="zh-CN" sz="2000" dirty="0">
                <a:solidFill>
                  <a:srgbClr val="FF0000"/>
                </a:solidFill>
                <a:latin typeface="宋体" panose="02010600030101010101" pitchFamily="2" charset="-122"/>
                <a:ea typeface="宋体" panose="02010600030101010101" pitchFamily="2" charset="-122"/>
              </a:rPr>
              <a:t>（一）沟通的含义和特征</a:t>
            </a:r>
            <a:endParaRPr lang="zh-CN" altLang="zh-CN" sz="2000" dirty="0">
              <a:solidFill>
                <a:srgbClr val="FF0000"/>
              </a:solidFill>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rPr>
              <a:t>沟通也称为信息交流，是指发讯者把信息</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也包括发讯者的思想、知识、观念、意图、想法等在内</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按照可以理解的方式传递给收讯者，达到相互了解和协调一致的效果，以确保组织目标的实现。</a:t>
            </a:r>
            <a:endParaRPr lang="zh-CN" altLang="zh-CN" sz="2000" dirty="0">
              <a:latin typeface="宋体" panose="02010600030101010101" pitchFamily="2" charset="-122"/>
              <a:ea typeface="宋体" panose="02010600030101010101" pitchFamily="2" charset="-122"/>
            </a:endParaRPr>
          </a:p>
        </p:txBody>
      </p:sp>
      <p:sp>
        <p:nvSpPr>
          <p:cNvPr id="50180"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沟通有人际沟通和管理沟通之分</a:t>
            </a:r>
            <a:r>
              <a:rPr lang="zh-CN" altLang="en-US" sz="2000" dirty="0">
                <a:solidFill>
                  <a:srgbClr val="FF0000"/>
                </a:solidFill>
                <a:latin typeface="宋体" panose="02010600030101010101" pitchFamily="2" charset="-122"/>
                <a:ea typeface="宋体" panose="02010600030101010101" pitchFamily="2" charset="-122"/>
              </a:rPr>
              <a:t>：</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人际沟通是指日常生活中人与人之间进行的信息交流、思想和情感的传递和反馈的过程，其目的是为了达成双方的意见一致或者增进彼此感情。</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管理沟通是组织内人与人之间、组织与个人之间、部门与部门之间进行的管理信息的传递与反馈的过程。其目的是为了更好的实现组织目标。</a:t>
            </a:r>
            <a:endParaRPr lang="en-US" altLang="zh-CN" sz="2000" dirty="0">
              <a:latin typeface="宋体" panose="02010600030101010101" pitchFamily="2" charset="-122"/>
              <a:ea typeface="宋体" panose="02010600030101010101" pitchFamily="2" charset="-122"/>
            </a:endParaRPr>
          </a:p>
          <a:p>
            <a:r>
              <a:rPr lang="zh-CN" altLang="zh-CN" sz="2000" dirty="0">
                <a:solidFill>
                  <a:srgbClr val="FF0000"/>
                </a:solidFill>
                <a:latin typeface="宋体" panose="02010600030101010101" pitchFamily="2" charset="-122"/>
                <a:ea typeface="宋体" panose="02010600030101010101" pitchFamily="2" charset="-122"/>
              </a:rPr>
              <a:t>沟通包含四个要素：</a:t>
            </a:r>
            <a:endParaRPr lang="zh-CN" altLang="zh-CN" sz="2000" dirty="0">
              <a:solidFill>
                <a:srgbClr val="FF0000"/>
              </a:solidFill>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一是沟通者。</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二是沟通信息。</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三是沟通载体。</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四是特定目标。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120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（二）协调的含义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沟通与协调相辅相成，但也有区别。协调在汉语中意思是使搭配得适当，使</a:t>
            </a:r>
            <a:r>
              <a:rPr lang="en-US" altLang="zh-CN" sz="2000" dirty="0">
                <a:latin typeface="宋体" panose="02010600030101010101" pitchFamily="2" charset="-122"/>
                <a:ea typeface="宋体" panose="02010600030101010101" pitchFamily="2" charset="-122"/>
                <a:hlinkClick r:id="rId1"/>
              </a:rPr>
              <a:t>配合</a:t>
            </a:r>
            <a:r>
              <a:rPr lang="zh-CN" altLang="zh-CN" sz="2000" dirty="0">
                <a:latin typeface="宋体" panose="02010600030101010101" pitchFamily="2" charset="-122"/>
                <a:ea typeface="宋体" panose="02010600030101010101" pitchFamily="2" charset="-122"/>
              </a:rPr>
              <a:t>得</a:t>
            </a:r>
            <a:r>
              <a:rPr lang="en-US" altLang="zh-CN" sz="2000" dirty="0">
                <a:latin typeface="宋体" panose="02010600030101010101" pitchFamily="2" charset="-122"/>
                <a:ea typeface="宋体" panose="02010600030101010101" pitchFamily="2" charset="-122"/>
                <a:hlinkClick r:id="rId2"/>
              </a:rPr>
              <a:t>适当</a:t>
            </a:r>
            <a:r>
              <a:rPr lang="zh-CN" altLang="zh-CN" sz="2000" dirty="0">
                <a:latin typeface="宋体" panose="02010600030101010101" pitchFamily="2" charset="-122"/>
                <a:ea typeface="宋体" panose="02010600030101010101" pitchFamily="2" charset="-122"/>
              </a:rPr>
              <a:t>，使之和谐一致。</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管理学上的含义</a:t>
            </a:r>
            <a:r>
              <a:rPr lang="zh-CN" altLang="zh-CN" sz="2000" dirty="0">
                <a:latin typeface="宋体" panose="02010600030101010101" pitchFamily="2" charset="-122"/>
                <a:ea typeface="宋体" panose="02010600030101010101" pitchFamily="2" charset="-122"/>
              </a:rPr>
              <a:t>是指正确处理</a:t>
            </a:r>
            <a:r>
              <a:rPr lang="en-US" altLang="zh-CN" sz="2000" dirty="0">
                <a:latin typeface="宋体" panose="02010600030101010101" pitchFamily="2" charset="-122"/>
                <a:ea typeface="宋体" panose="02010600030101010101" pitchFamily="2" charset="-122"/>
                <a:hlinkClick r:id="rId3"/>
              </a:rPr>
              <a:t>组织</a:t>
            </a:r>
            <a:r>
              <a:rPr lang="en-US" altLang="zh-CN" sz="2000" dirty="0">
                <a:latin typeface="宋体" panose="02010600030101010101" pitchFamily="2" charset="-122"/>
                <a:ea typeface="宋体" panose="02010600030101010101" pitchFamily="2" charset="-122"/>
                <a:hlinkClick r:id="rId4"/>
              </a:rPr>
              <a:t>内外</a:t>
            </a:r>
            <a:r>
              <a:rPr lang="zh-CN" altLang="zh-CN" sz="2000" dirty="0">
                <a:latin typeface="宋体" panose="02010600030101010101" pitchFamily="2" charset="-122"/>
                <a:ea typeface="宋体" panose="02010600030101010101" pitchFamily="2" charset="-122"/>
              </a:rPr>
              <a:t>各种</a:t>
            </a:r>
            <a:r>
              <a:rPr lang="en-US" altLang="zh-CN" sz="2000" dirty="0">
                <a:latin typeface="宋体" panose="02010600030101010101" pitchFamily="2" charset="-122"/>
                <a:ea typeface="宋体" panose="02010600030101010101" pitchFamily="2" charset="-122"/>
                <a:hlinkClick r:id="rId5"/>
              </a:rPr>
              <a:t>关系</a:t>
            </a:r>
            <a:r>
              <a:rPr lang="zh-CN" altLang="zh-CN" sz="2000" dirty="0">
                <a:latin typeface="宋体" panose="02010600030101010101" pitchFamily="2" charset="-122"/>
                <a:ea typeface="宋体" panose="02010600030101010101" pitchFamily="2" charset="-122"/>
              </a:rPr>
              <a:t>，为组织正常运转创造良好的条件和</a:t>
            </a:r>
            <a:r>
              <a:rPr lang="en-US" altLang="zh-CN" sz="2000" dirty="0">
                <a:latin typeface="宋体" panose="02010600030101010101" pitchFamily="2" charset="-122"/>
                <a:ea typeface="宋体" panose="02010600030101010101" pitchFamily="2" charset="-122"/>
                <a:hlinkClick r:id="rId6"/>
              </a:rPr>
              <a:t>环境</a:t>
            </a:r>
            <a:r>
              <a:rPr lang="zh-CN" altLang="zh-CN" sz="2000" dirty="0">
                <a:latin typeface="宋体" panose="02010600030101010101" pitchFamily="2" charset="-122"/>
                <a:ea typeface="宋体" panose="02010600030101010101" pitchFamily="2" charset="-122"/>
              </a:rPr>
              <a:t>，促进</a:t>
            </a:r>
            <a:r>
              <a:rPr lang="en-US" altLang="zh-CN" sz="2000" dirty="0">
                <a:latin typeface="宋体" panose="02010600030101010101" pitchFamily="2" charset="-122"/>
                <a:ea typeface="宋体" panose="02010600030101010101" pitchFamily="2" charset="-122"/>
                <a:hlinkClick r:id="rId7"/>
              </a:rPr>
              <a:t>组织目标</a:t>
            </a:r>
            <a:r>
              <a:rPr lang="zh-CN" altLang="zh-CN" sz="2000" dirty="0">
                <a:latin typeface="宋体" panose="02010600030101010101" pitchFamily="2" charset="-122"/>
                <a:ea typeface="宋体" panose="02010600030101010101" pitchFamily="2" charset="-122"/>
              </a:rPr>
              <a:t>的实现的手段。</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如</a:t>
            </a:r>
            <a:r>
              <a:rPr lang="zh-CN" altLang="en-US" sz="2000" dirty="0">
                <a:latin typeface="宋体" panose="02010600030101010101" pitchFamily="2" charset="-122"/>
                <a:ea typeface="宋体" panose="02010600030101010101" pitchFamily="2" charset="-122"/>
              </a:rPr>
              <a:t>使</a:t>
            </a:r>
            <a:r>
              <a:rPr lang="zh-CN" altLang="zh-CN" sz="2000" dirty="0">
                <a:latin typeface="宋体" panose="02010600030101010101" pitchFamily="2" charset="-122"/>
                <a:ea typeface="宋体" panose="02010600030101010101" pitchFamily="2" charset="-122"/>
              </a:rPr>
              <a:t>收入与支出保持平衡，人与事平衡，部门与部门之间的平衡，材料与消耗成一定的比例等。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按照法约尔的观点，协调是管理的职能之一。</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222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二、沟通的重要性和作用</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（一）沟通的重要性</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第一，沟通是</a:t>
            </a:r>
            <a:r>
              <a:rPr lang="en-US" altLang="zh-CN" sz="2000" dirty="0">
                <a:latin typeface="宋体" panose="02010600030101010101" pitchFamily="2" charset="-122"/>
                <a:ea typeface="宋体" panose="02010600030101010101" pitchFamily="2" charset="-122"/>
                <a:hlinkClick r:id="rId1"/>
              </a:rPr>
              <a:t>人类</a:t>
            </a:r>
            <a:r>
              <a:rPr lang="zh-CN" altLang="zh-CN" sz="2000" dirty="0">
                <a:latin typeface="宋体" panose="02010600030101010101" pitchFamily="2" charset="-122"/>
                <a:ea typeface="宋体" panose="02010600030101010101" pitchFamily="2" charset="-122"/>
              </a:rPr>
              <a:t>集体活动的</a:t>
            </a:r>
            <a:r>
              <a:rPr lang="en-US" altLang="zh-CN" sz="2000" dirty="0">
                <a:latin typeface="宋体" panose="02010600030101010101" pitchFamily="2" charset="-122"/>
                <a:ea typeface="宋体" panose="02010600030101010101" pitchFamily="2" charset="-122"/>
                <a:hlinkClick r:id="rId2"/>
              </a:rPr>
              <a:t>基础</a:t>
            </a:r>
            <a:r>
              <a:rPr lang="zh-CN" altLang="zh-CN" sz="2000" dirty="0">
                <a:latin typeface="宋体" panose="02010600030101010101" pitchFamily="2" charset="-122"/>
                <a:ea typeface="宋体" panose="02010600030101010101" pitchFamily="2" charset="-122"/>
              </a:rPr>
              <a:t>，是人类生存、生产、发展和进步的基本手段和途径。沟通是人与动物的显著区别。</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第二，沟通是现代管理的</a:t>
            </a:r>
            <a:r>
              <a:rPr lang="en-US" altLang="zh-CN" sz="2000" dirty="0">
                <a:latin typeface="宋体" panose="02010600030101010101" pitchFamily="2" charset="-122"/>
                <a:ea typeface="宋体" panose="02010600030101010101" pitchFamily="2" charset="-122"/>
                <a:hlinkClick r:id="rId3"/>
              </a:rPr>
              <a:t>命脉</a:t>
            </a:r>
            <a:r>
              <a:rPr lang="zh-CN" altLang="zh-CN" sz="2000" dirty="0">
                <a:latin typeface="宋体" panose="02010600030101010101" pitchFamily="2" charset="-122"/>
                <a:ea typeface="宋体" panose="02010600030101010101" pitchFamily="2" charset="-122"/>
              </a:rPr>
              <a:t>。</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第三，沟通是加强</a:t>
            </a:r>
            <a:r>
              <a:rPr lang="en-US" altLang="zh-CN" sz="2000" dirty="0">
                <a:latin typeface="宋体" panose="02010600030101010101" pitchFamily="2" charset="-122"/>
                <a:ea typeface="宋体" panose="02010600030101010101" pitchFamily="2" charset="-122"/>
                <a:hlinkClick r:id="rId4"/>
              </a:rPr>
              <a:t>人际</a:t>
            </a:r>
            <a:r>
              <a:rPr lang="en-US" altLang="zh-CN" sz="2000" dirty="0">
                <a:latin typeface="宋体" panose="02010600030101010101" pitchFamily="2" charset="-122"/>
                <a:ea typeface="宋体" panose="02010600030101010101" pitchFamily="2" charset="-122"/>
                <a:hlinkClick r:id="rId5"/>
              </a:rPr>
              <a:t>情感</a:t>
            </a:r>
            <a:r>
              <a:rPr lang="zh-CN" altLang="zh-CN" sz="2000" dirty="0">
                <a:latin typeface="宋体" panose="02010600030101010101" pitchFamily="2" charset="-122"/>
                <a:ea typeface="宋体" panose="02010600030101010101" pitchFamily="2" charset="-122"/>
              </a:rPr>
              <a:t>的</a:t>
            </a:r>
            <a:r>
              <a:rPr lang="en-US" altLang="zh-CN" sz="2000" dirty="0">
                <a:latin typeface="宋体" panose="02010600030101010101" pitchFamily="2" charset="-122"/>
                <a:ea typeface="宋体" panose="02010600030101010101" pitchFamily="2" charset="-122"/>
                <a:hlinkClick r:id="rId6"/>
              </a:rPr>
              <a:t>基石</a:t>
            </a:r>
            <a:r>
              <a:rPr lang="zh-CN" altLang="zh-CN" sz="2000" dirty="0">
                <a:latin typeface="宋体" panose="02010600030101010101" pitchFamily="2" charset="-122"/>
                <a:ea typeface="宋体" panose="02010600030101010101" pitchFamily="2" charset="-122"/>
              </a:rPr>
              <a:t>。</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第四，沟通是实现领导职能的重要途径。</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325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a:xfrm>
            <a:off x="457200" y="981075"/>
            <a:ext cx="8229600" cy="5105400"/>
          </a:xfrm>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（二）沟通的作用</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、沟通有利于消除误会，确立互信的人际关系，营造良好的工作氛围，增强组织的凝聚力。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、沟通有利于协调组织成员的步伐和行动，确保组织计划和目标的顺利完成。</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、沟通有利于领导者准确、迅速、完整地了解组织及部属的动态，获取高质量的信息，有助于提高领导工作的效率。</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、沟通有利于加强组织与外部环境的联系，同外部环境进行物质、信息及能量的交换，保证组织与环境协调一致。</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、沟通有利于激励下属的斗志，激发整体创新智慧，增强组织的持续发展动力。</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427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p:cNvSpPr>
          <p:nvPr>
            <p:ph idx="1"/>
          </p:nvPr>
        </p:nvSpPr>
        <p:spPr/>
        <p:txBody>
          <a:bodyPr vert="horz" wrap="square" lIns="91440" tIns="45720" rIns="91440" bIns="45720" anchor="t" anchorCtr="0"/>
          <a:lstStyle/>
          <a:p>
            <a:r>
              <a:rPr lang="zh-CN" altLang="zh-CN" sz="2000" dirty="0">
                <a:solidFill>
                  <a:srgbClr val="FF0000"/>
                </a:solidFill>
                <a:latin typeface="宋体" panose="02010600030101010101" pitchFamily="2" charset="-122"/>
                <a:ea typeface="宋体" panose="02010600030101010101" pitchFamily="2" charset="-122"/>
              </a:rPr>
              <a:t>三、沟通过程</a:t>
            </a:r>
            <a:endParaRPr lang="zh-CN" altLang="zh-CN" sz="2000" dirty="0">
              <a:solidFill>
                <a:srgbClr val="FF0000"/>
              </a:solidFill>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
        <p:nvSpPr>
          <p:cNvPr id="5529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55300" name="图片 4"/>
          <p:cNvPicPr>
            <a:picLocks noChangeAspect="1"/>
          </p:cNvPicPr>
          <p:nvPr/>
        </p:nvPicPr>
        <p:blipFill>
          <a:blip r:embed="rId1"/>
          <a:stretch>
            <a:fillRect/>
          </a:stretch>
        </p:blipFill>
        <p:spPr>
          <a:xfrm>
            <a:off x="2916238" y="1600200"/>
            <a:ext cx="4032250" cy="4724400"/>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四、沟通类型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（一）按照沟通的流动方向来划分，可以分为横向沟通和纵向沟通</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（二）按照沟通信息的流向，可以分为</a:t>
            </a:r>
            <a:r>
              <a:rPr lang="en-US" altLang="zh-CN" sz="2000" dirty="0">
                <a:latin typeface="宋体" panose="02010600030101010101" pitchFamily="2" charset="-122"/>
                <a:ea typeface="宋体" panose="02010600030101010101" pitchFamily="2" charset="-122"/>
                <a:hlinkClick r:id="rId1"/>
              </a:rPr>
              <a:t>单向沟通</a:t>
            </a:r>
            <a:r>
              <a:rPr lang="zh-CN" altLang="zh-CN" sz="2000" dirty="0">
                <a:latin typeface="宋体" panose="02010600030101010101" pitchFamily="2" charset="-122"/>
                <a:ea typeface="宋体" panose="02010600030101010101" pitchFamily="2" charset="-122"/>
              </a:rPr>
              <a:t>和双向沟通</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（三）按照沟通载体，可分语言沟通和非语言沟通</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（四）按沟通方式，可分为正式沟通与非正式沟通</a:t>
            </a:r>
            <a:endParaRPr lang="zh-CN" altLang="zh-CN" sz="2000" dirty="0">
              <a:latin typeface="宋体" panose="02010600030101010101" pitchFamily="2" charset="-122"/>
              <a:ea typeface="宋体" panose="02010600030101010101" pitchFamily="2" charset="-122"/>
            </a:endParaRPr>
          </a:p>
        </p:txBody>
      </p:sp>
      <p:sp>
        <p:nvSpPr>
          <p:cNvPr id="5632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2"/>
          <p:cNvSpPr>
            <a:spLocks noGrp="1"/>
          </p:cNvSpPr>
          <p:nvPr>
            <p:ph idx="1"/>
          </p:nvPr>
        </p:nvSpPr>
        <p:spPr/>
        <p:txBody>
          <a:bodyPr vert="horz" wrap="square" lIns="91440" tIns="45720" rIns="91440" bIns="45720" anchor="t" anchorCtr="0"/>
          <a:lstStyle/>
          <a:p>
            <a:r>
              <a:rPr lang="zh-CN" altLang="zh-CN" sz="1800" dirty="0">
                <a:solidFill>
                  <a:srgbClr val="FF0000"/>
                </a:solidFill>
                <a:latin typeface="宋体" panose="02010600030101010101" pitchFamily="2" charset="-122"/>
                <a:ea typeface="宋体" panose="02010600030101010101" pitchFamily="2" charset="-122"/>
              </a:rPr>
              <a:t>五、有效沟通的艺术</a:t>
            </a:r>
            <a:endParaRPr lang="zh-CN" altLang="zh-CN" sz="1800" dirty="0">
              <a:solidFill>
                <a:srgbClr val="FF0000"/>
              </a:solidFill>
              <a:latin typeface="宋体" panose="02010600030101010101" pitchFamily="2" charset="-122"/>
              <a:ea typeface="宋体" panose="02010600030101010101" pitchFamily="2" charset="-122"/>
            </a:endParaRPr>
          </a:p>
          <a:p>
            <a:r>
              <a:rPr lang="zh-CN" altLang="zh-CN" sz="1800" dirty="0">
                <a:solidFill>
                  <a:srgbClr val="FF0000"/>
                </a:solidFill>
                <a:latin typeface="宋体" panose="02010600030101010101" pitchFamily="2" charset="-122"/>
                <a:ea typeface="宋体" panose="02010600030101010101" pitchFamily="2" charset="-122"/>
              </a:rPr>
              <a:t>（一）有效沟通概念</a:t>
            </a:r>
            <a:endParaRPr lang="zh-CN" altLang="zh-CN" sz="1800" dirty="0">
              <a:solidFill>
                <a:srgbClr val="FF0000"/>
              </a:solidFill>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是指沟通双方传递的信息清楚、准确，双方能达成一致的沟通。</a:t>
            </a:r>
            <a:endParaRPr lang="zh-CN" altLang="zh-CN" sz="1800" dirty="0">
              <a:latin typeface="宋体" panose="02010600030101010101" pitchFamily="2" charset="-122"/>
              <a:ea typeface="宋体" panose="02010600030101010101" pitchFamily="2" charset="-122"/>
            </a:endParaRPr>
          </a:p>
          <a:p>
            <a:r>
              <a:rPr lang="zh-CN" altLang="zh-CN" sz="1800" dirty="0">
                <a:solidFill>
                  <a:srgbClr val="FF0000"/>
                </a:solidFill>
                <a:latin typeface="宋体" panose="02010600030101010101" pitchFamily="2" charset="-122"/>
                <a:ea typeface="宋体" panose="02010600030101010101" pitchFamily="2" charset="-122"/>
              </a:rPr>
              <a:t>（二）有效沟通技巧</a:t>
            </a:r>
            <a:endParaRPr lang="zh-CN" altLang="zh-CN" sz="1800" dirty="0">
              <a:solidFill>
                <a:srgbClr val="FF0000"/>
              </a:solidFill>
              <a:latin typeface="宋体" panose="02010600030101010101" pitchFamily="2" charset="-122"/>
              <a:ea typeface="宋体" panose="02010600030101010101" pitchFamily="2" charset="-122"/>
            </a:endParaRPr>
          </a:p>
          <a:p>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、与上级沟通原则与技巧</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a:t>
            </a:r>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）与上级沟通原则</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①了解领导最重要。</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②沟通态度要积极。</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③汇报工作要简洁。</a:t>
            </a:r>
            <a:r>
              <a:rPr lang="en-US" altLang="zh-CN" sz="1800" dirty="0">
                <a:latin typeface="宋体" panose="02010600030101010101" pitchFamily="2" charset="-122"/>
                <a:ea typeface="宋体" panose="02010600030101010101" pitchFamily="2" charset="-122"/>
              </a:rPr>
              <a:t>	</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④聆听领导教诲。</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⑤保持适当距离。</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⑥诚实又守信。</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⑦帮领导出主意。</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⑧劝说领导要委婉。</a:t>
            </a:r>
            <a:endParaRPr lang="zh-CN" altLang="zh-CN" sz="1800" dirty="0">
              <a:latin typeface="宋体" panose="02010600030101010101" pitchFamily="2" charset="-122"/>
              <a:ea typeface="宋体" panose="02010600030101010101" pitchFamily="2" charset="-122"/>
            </a:endParaRPr>
          </a:p>
          <a:p>
            <a:r>
              <a:rPr lang="zh-CN" altLang="zh-CN" sz="1800" dirty="0">
                <a:latin typeface="宋体" panose="02010600030101010101" pitchFamily="2" charset="-122"/>
                <a:ea typeface="宋体" panose="02010600030101010101" pitchFamily="2" charset="-122"/>
              </a:rPr>
              <a:t>⑨维护上司形象。</a:t>
            </a:r>
            <a:endParaRPr lang="zh-CN" altLang="zh-CN" sz="1800" dirty="0">
              <a:latin typeface="宋体" panose="02010600030101010101" pitchFamily="2" charset="-122"/>
              <a:ea typeface="宋体" panose="02010600030101010101" pitchFamily="2" charset="-122"/>
            </a:endParaRPr>
          </a:p>
          <a:p>
            <a:endParaRPr lang="zh-CN" altLang="en-US" sz="1800" dirty="0">
              <a:latin typeface="宋体" panose="02010600030101010101" pitchFamily="2" charset="-122"/>
              <a:ea typeface="宋体" panose="02010600030101010101" pitchFamily="2" charset="-122"/>
            </a:endParaRPr>
          </a:p>
        </p:txBody>
      </p:sp>
      <p:sp>
        <p:nvSpPr>
          <p:cNvPr id="5734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2"/>
          <p:cNvSpPr>
            <a:spLocks noGrp="1"/>
          </p:cNvSpPr>
          <p:nvPr>
            <p:ph idx="1"/>
          </p:nvPr>
        </p:nvSpPr>
        <p:spPr/>
        <p:txBody>
          <a:bodyPr vert="horz" wrap="square" lIns="91440" tIns="45720" rIns="91440" bIns="45720" anchor="t" anchorCtr="0"/>
          <a:lstStyle/>
          <a:p>
            <a:r>
              <a:rPr lang="zh-CN" altLang="zh-CN"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）与上级沟通的技巧</a:t>
            </a:r>
            <a:endParaRPr lang="zh-CN" altLang="zh-CN" sz="2000" dirty="0">
              <a:solidFill>
                <a:srgbClr val="FF0000"/>
              </a:solidFill>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第一、处理好与上级的关系</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①为上计出谋划策</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②勇于为上级做出牺牲</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第二、让上级关注的方法</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①时时请教；②常常赞美；③不邀功请赏</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第三、如何面对上级的发火</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当时不反驳，事后再解释，以实际行动消除不利影响。</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第四、如何对待上级的冷遇</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①调整好自己的心态</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②不断充电武装自己</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③增加与上级的接触</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④借助他人力量</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它山之石可以攻玉</a:t>
            </a:r>
            <a:endParaRPr lang="zh-CN" altLang="zh-CN" sz="2000" dirty="0">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sp>
        <p:nvSpPr>
          <p:cNvPr id="5837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第五、如何与上级说“</a:t>
            </a:r>
            <a:r>
              <a:rPr lang="en-US" altLang="zh-CN" sz="2000" dirty="0">
                <a:latin typeface="宋体" panose="02010600030101010101" pitchFamily="2" charset="-122"/>
                <a:ea typeface="宋体" panose="02010600030101010101" pitchFamily="2" charset="-122"/>
              </a:rPr>
              <a:t>NO</a:t>
            </a:r>
            <a:r>
              <a:rPr lang="zh-CN" altLang="zh-CN" sz="2000"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委婉表达立场，沉静地表达观点，不排除非常情况用非常手段。</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）和上级沟通的最佳途径—请示汇报</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①向领导请示汇报的程序</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第一，仔细聆听领导的指示。</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第二，复述领导指示</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②请示与汇报的基本态度</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尊重而不吹捧，请示而不依赖 ，主动而不越权。 </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）杜绝两种不良作风：</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一是领导说啥是啥，叫怎么着就怎么着，好坏没有自己的责任；二是自恃高明，认为领导不知道，对领导的工作思路不研究，不落实，甚至阳奉阴违。</a:t>
            </a:r>
            <a:endParaRPr lang="zh-CN" altLang="zh-CN" sz="2000" dirty="0">
              <a:latin typeface="宋体" panose="02010600030101010101" pitchFamily="2" charset="-122"/>
              <a:ea typeface="宋体" panose="02010600030101010101" pitchFamily="2" charset="-122"/>
            </a:endParaRPr>
          </a:p>
          <a:p>
            <a:pPr>
              <a:lnSpc>
                <a:spcPct val="150000"/>
              </a:lnSpc>
            </a:pPr>
            <a:endParaRPr lang="en-US"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5939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（五）组织结构</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1</a:t>
            </a:r>
            <a:r>
              <a:rPr lang="zh-CN" altLang="zh-CN" sz="2000" dirty="0">
                <a:solidFill>
                  <a:srgbClr val="FF0000"/>
                </a:solidFill>
                <a:latin typeface="宋体" panose="02010600030101010101" pitchFamily="2" charset="-122"/>
                <a:ea typeface="宋体" panose="02010600030101010101" pitchFamily="2" charset="-122"/>
              </a:rPr>
              <a:t>、组织结构的含义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组织结构是指为了实现组织的目标，在</a:t>
            </a:r>
            <a:r>
              <a:rPr lang="en-US" altLang="zh-CN" sz="2000" dirty="0">
                <a:latin typeface="宋体" panose="02010600030101010101" pitchFamily="2" charset="-122"/>
                <a:ea typeface="宋体" panose="02010600030101010101" pitchFamily="2" charset="-122"/>
                <a:hlinkClick r:id="rId1"/>
              </a:rPr>
              <a:t>组织理论</a:t>
            </a:r>
            <a:r>
              <a:rPr lang="zh-CN" altLang="zh-CN" sz="2000" dirty="0">
                <a:latin typeface="宋体" panose="02010600030101010101" pitchFamily="2" charset="-122"/>
                <a:ea typeface="宋体" panose="02010600030101010101" pitchFamily="2" charset="-122"/>
              </a:rPr>
              <a:t>指导下，经过</a:t>
            </a:r>
            <a:r>
              <a:rPr lang="en-US" altLang="zh-CN" sz="2000" dirty="0">
                <a:latin typeface="宋体" panose="02010600030101010101" pitchFamily="2" charset="-122"/>
                <a:ea typeface="宋体" panose="02010600030101010101" pitchFamily="2" charset="-122"/>
                <a:hlinkClick r:id="rId2"/>
              </a:rPr>
              <a:t>组织设计</a:t>
            </a:r>
            <a:r>
              <a:rPr lang="zh-CN" altLang="zh-CN" sz="2000" dirty="0">
                <a:latin typeface="宋体" panose="02010600030101010101" pitchFamily="2" charset="-122"/>
                <a:ea typeface="宋体" panose="02010600030101010101" pitchFamily="2" charset="-122"/>
              </a:rPr>
              <a:t>形成的组织内部各个部门、各个层次之间相对固定的排列方式，即组织内部的构成方式。组织结构是组织的流程运转、部门设置及职能规划等最基本的结构依据。常见的组织结构形式包括中央集权制、</a:t>
            </a:r>
            <a:r>
              <a:rPr lang="en-US" altLang="zh-CN" sz="2000" dirty="0">
                <a:latin typeface="宋体" panose="02010600030101010101" pitchFamily="2" charset="-122"/>
                <a:ea typeface="宋体" panose="02010600030101010101" pitchFamily="2" charset="-122"/>
                <a:hlinkClick r:id="rId3"/>
              </a:rPr>
              <a:t>分权制</a:t>
            </a:r>
            <a:r>
              <a:rPr lang="zh-CN" altLang="zh-CN" sz="2000" dirty="0">
                <a:latin typeface="宋体" panose="02010600030101010101" pitchFamily="2" charset="-122"/>
                <a:ea typeface="宋体" panose="02010600030101010101" pitchFamily="2" charset="-122"/>
              </a:rPr>
              <a:t>、直线式以及矩阵式等。</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p:txBody>
          <a:bodyPr vert="horz" wrap="square" lIns="91440" tIns="45720" rIns="91440" bIns="45720" anchor="t" anchorCtr="0"/>
          <a:lstStyle/>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、与下级沟通原则与技巧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）原则</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①发挥下级能力。</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②调整自己态度。</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③宽严相济。</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④宽松环境。</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⑤畅所欲言。</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⑥坦诚交流。</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041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）与下属有效沟通的技巧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①让下级知道你关心他</a:t>
            </a:r>
            <a:r>
              <a:rPr lang="en-US" altLang="zh-CN" sz="2000" dirty="0">
                <a:latin typeface="宋体" panose="02010600030101010101" pitchFamily="2" charset="-122"/>
                <a:ea typeface="宋体" panose="02010600030101010101" pitchFamily="2" charset="-122"/>
              </a:rPr>
              <a:t>  </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②宽容大度</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③诚心接受意见</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④正确对待越级沟通</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⑤帮助下级改进工作方法</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⑥纠正下级习惯性毛病</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144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p:cNvSpPr>
          <p:nvPr>
            <p:ph idx="1"/>
          </p:nvPr>
        </p:nvSpPr>
        <p:spPr/>
        <p:txBody>
          <a:bodyPr vert="horz" wrap="square" lIns="91440" tIns="45720" rIns="91440" bIns="45720" anchor="t" anchorCtr="0"/>
          <a:lstStyle/>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、与同事或同学沟通原则和技巧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）原则：</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①容忍差异。</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②为他人着想。</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③克服傲慢。</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④树立内部服务观念，树立团队意识。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⑤了解对方需要你做什么。</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246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）技巧：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①尊重是与同事沟通的前提。不要钻牛角尖，不要打破砂锅问到底。</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②倾听对方意见，重视对方意见，要给对方留面子。</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③说话留有余地。</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④不吝啬使用赞美。</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⑤自觉保守同事的秘密。</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⑥善用微笑和幽默。</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349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）聪明应对异议和分歧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①以大局为重，多补台少拆台，不能让人笑话，更不能落井下石。</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②在合作过程中，有了成绩，不要把功绩包揽给自己。</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③则要勇于负起责任，该承担的要承担。</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④对待分歧，应求大同存小异。</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⑤对待同事获得荣誉或升迁，要保持平常心，不要嫉妒。</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⑥与同事交往时，保持适当距离。</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⑦发生矛盾时，要宽容忍让，学会道歉。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⑧虚心向老同事学习。</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451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2"/>
          <p:cNvSpPr>
            <a:spLocks noGrp="1"/>
          </p:cNvSpPr>
          <p:nvPr>
            <p:ph idx="1"/>
          </p:nvPr>
        </p:nvSpPr>
        <p:spPr>
          <a:xfrm>
            <a:off x="179388" y="1125538"/>
            <a:ext cx="8229600" cy="5105400"/>
          </a:xfrm>
        </p:spPr>
        <p:txBody>
          <a:bodyPr vert="horz" wrap="square" lIns="91440" tIns="45720" rIns="91440" bIns="45720" anchor="t" anchorCtr="0"/>
          <a:lstStyle/>
          <a:p>
            <a:r>
              <a:rPr lang="zh-CN" altLang="zh-CN" sz="2000" dirty="0">
                <a:latin typeface="宋体" panose="02010600030101010101" pitchFamily="2" charset="-122"/>
                <a:ea typeface="宋体" panose="02010600030101010101" pitchFamily="2" charset="-122"/>
              </a:rPr>
              <a:t>（三）学会积极倾听——最重要的沟通技巧</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无论跟哪一级沟通，学会倾听是最重要的沟通技巧。</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沟通技巧——“听”的艺术，“八要六不要”</a:t>
            </a:r>
            <a:endParaRPr lang="zh-CN" altLang="zh-CN" sz="2000" dirty="0">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sp>
        <p:nvSpPr>
          <p:cNvPr id="6553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65540" name="图片 5"/>
          <p:cNvPicPr>
            <a:picLocks noChangeAspect="1"/>
          </p:cNvPicPr>
          <p:nvPr/>
        </p:nvPicPr>
        <p:blipFill>
          <a:blip r:embed="rId1"/>
          <a:stretch>
            <a:fillRect/>
          </a:stretch>
        </p:blipFill>
        <p:spPr>
          <a:xfrm>
            <a:off x="2411413" y="2492375"/>
            <a:ext cx="5275262" cy="3783013"/>
          </a:xfrm>
          <a:prstGeom prst="rect">
            <a:avLst/>
          </a:prstGeom>
          <a:noFill/>
          <a:ln w="9525">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2"/>
          <p:cNvSpPr>
            <a:spLocks noGrp="1"/>
          </p:cNvSpPr>
          <p:nvPr>
            <p:ph idx="1"/>
          </p:nvPr>
        </p:nvSpPr>
        <p:spPr/>
        <p:txBody>
          <a:bodyPr vert="horz" wrap="square" lIns="91440" tIns="45720" rIns="91440" bIns="45720" anchor="t" anchorCtr="0"/>
          <a:lstStyle/>
          <a:p>
            <a:r>
              <a:rPr lang="zh-CN" altLang="zh-CN" sz="2000" dirty="0">
                <a:latin typeface="宋体" panose="02010600030101010101" pitchFamily="2" charset="-122"/>
                <a:ea typeface="宋体" panose="02010600030101010101" pitchFamily="2" charset="-122"/>
              </a:rPr>
              <a:t>六、有效沟通的障碍因素</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（一）发送者的障碍</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在沟通过程中，信息发送者的情绪、倾向、个人感受、表达能力、判断力、人格影响力等都会影响信息的完整传递。障碍主要表现在：</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信息传达的方式不佳；</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信息传达着能力不佳；</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信息发送无目的或目的混乱；</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信息传送不完整；</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信息传递不及时或不适时；</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知识经验的局限；</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对信息的过滤不当；</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发送者信度不高。</a:t>
            </a:r>
            <a:endParaRPr lang="zh-CN" altLang="zh-CN" sz="2000" dirty="0">
              <a:latin typeface="宋体" panose="02010600030101010101" pitchFamily="2" charset="-122"/>
              <a:ea typeface="宋体" panose="02010600030101010101" pitchFamily="2" charset="-122"/>
            </a:endParaRPr>
          </a:p>
        </p:txBody>
      </p:sp>
      <p:sp>
        <p:nvSpPr>
          <p:cNvPr id="6656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（二）接受者的障碍</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hlinkClick r:id="rId1" tooltip="信息接收者"/>
              </a:rPr>
              <a:t>信息接收者</a:t>
            </a:r>
            <a:r>
              <a:rPr lang="zh-CN" altLang="zh-CN" sz="2000" dirty="0">
                <a:latin typeface="宋体" panose="02010600030101010101" pitchFamily="2" charset="-122"/>
                <a:ea typeface="宋体" panose="02010600030101010101" pitchFamily="2" charset="-122"/>
              </a:rPr>
              <a:t>的不良情绪或心理障碍；</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信息的理解力不够；</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接收者译码不对称；</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信息不符合接收者的习惯；</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接收者对信息的筛选；</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接收者的承受力有限；</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偏见与成见。</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758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2"/>
          <p:cNvSpPr>
            <a:spLocks noGrp="1"/>
          </p:cNvSpPr>
          <p:nvPr>
            <p:ph idx="1"/>
          </p:nvPr>
        </p:nvSpPr>
        <p:spPr/>
        <p:txBody>
          <a:bodyPr vert="horz" wrap="square" lIns="91440" tIns="45720" rIns="91440" bIns="45720" anchor="t" anchorCtr="0"/>
          <a:lstStyle/>
          <a:p>
            <a:pPr>
              <a:lnSpc>
                <a:spcPct val="150000"/>
              </a:lnSpc>
            </a:pPr>
            <a:r>
              <a:rPr lang="zh-CN" altLang="zh-CN" sz="2000" dirty="0">
                <a:latin typeface="宋体" panose="02010600030101010101" pitchFamily="2" charset="-122"/>
                <a:ea typeface="宋体" panose="02010600030101010101" pitchFamily="2" charset="-122"/>
              </a:rPr>
              <a:t>（三）沟通渠道的障碍</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、选择沟通媒介不当。</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、几种媒介相互冲突。</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、沟通渠道过长。</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、外部干扰。</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（四）传递的信息难理解</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人事处小王的故事，日常沟通的事例</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     </a:t>
            </a:r>
            <a:r>
              <a:rPr lang="zh-CN" altLang="zh-CN" sz="2000" i="1" dirty="0">
                <a:latin typeface="宋体" panose="02010600030101010101" pitchFamily="2" charset="-122"/>
                <a:ea typeface="宋体" panose="02010600030101010101" pitchFamily="2" charset="-122"/>
              </a:rPr>
              <a:t>（课堂练习：你在生活中是否遇到过类似情况？说说看）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861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2"/>
          <p:cNvSpPr>
            <a:spLocks noGrp="1"/>
          </p:cNvSpPr>
          <p:nvPr>
            <p:ph idx="1"/>
          </p:nvPr>
        </p:nvSpPr>
        <p:spPr>
          <a:xfrm>
            <a:off x="457200" y="876300"/>
            <a:ext cx="8229600" cy="5105400"/>
          </a:xfrm>
        </p:spPr>
        <p:txBody>
          <a:bodyPr vert="horz" wrap="square" lIns="91440" tIns="45720" rIns="91440" bIns="45720" anchor="t" anchorCtr="0"/>
          <a:lstStyle/>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、什么是监督？</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、监督的作用是什么？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、监督的类型有哪些？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、企业内部监督目的是什么？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、监督的内容有哪些？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、监督周期如何分？</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7</a:t>
            </a:r>
            <a:r>
              <a:rPr lang="zh-CN" altLang="zh-CN" sz="2000" dirty="0">
                <a:latin typeface="宋体" panose="02010600030101010101" pitchFamily="2" charset="-122"/>
                <a:ea typeface="宋体" panose="02010600030101010101" pitchFamily="2" charset="-122"/>
              </a:rPr>
              <a:t>、监督方法有哪些？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8</a:t>
            </a:r>
            <a:r>
              <a:rPr lang="zh-CN" altLang="zh-CN" sz="2000" dirty="0">
                <a:latin typeface="宋体" panose="02010600030101010101" pitchFamily="2" charset="-122"/>
                <a:ea typeface="宋体" panose="02010600030101010101" pitchFamily="2" charset="-122"/>
              </a:rPr>
              <a:t>、什么是行政监督？</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9</a:t>
            </a:r>
            <a:r>
              <a:rPr lang="zh-CN" altLang="zh-CN" sz="2000" dirty="0">
                <a:latin typeface="宋体" panose="02010600030101010101" pitchFamily="2" charset="-122"/>
                <a:ea typeface="宋体" panose="02010600030101010101" pitchFamily="2" charset="-122"/>
              </a:rPr>
              <a:t>、行政监督有哪些特征与要素？</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10</a:t>
            </a:r>
            <a:r>
              <a:rPr lang="zh-CN" altLang="zh-CN" sz="2000" dirty="0">
                <a:latin typeface="宋体" panose="02010600030101010101" pitchFamily="2" charset="-122"/>
                <a:ea typeface="宋体" panose="02010600030101010101" pitchFamily="2" charset="-122"/>
              </a:rPr>
              <a:t>、行政监督有什么作用？</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11</a:t>
            </a:r>
            <a:r>
              <a:rPr lang="zh-CN" altLang="zh-CN" sz="2000" dirty="0">
                <a:latin typeface="宋体" panose="02010600030101010101" pitchFamily="2" charset="-122"/>
                <a:ea typeface="宋体" panose="02010600030101010101" pitchFamily="2" charset="-122"/>
              </a:rPr>
              <a:t>、行政监督怎样分类？</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963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内容占位符 2"/>
          <p:cNvSpPr>
            <a:spLocks noGrp="1"/>
          </p:cNvSpPr>
          <p:nvPr>
            <p:ph idx="1"/>
          </p:nvPr>
        </p:nvSpPr>
        <p:spPr>
          <a:xfrm>
            <a:off x="539750" y="1196975"/>
            <a:ext cx="8229600" cy="5105400"/>
          </a:xfrm>
        </p:spPr>
        <p:txBody>
          <a:bodyPr vert="horz" wrap="square" lIns="91440" tIns="45720" rIns="91440" bIns="45720" anchor="t" anchorCtr="0"/>
          <a:p>
            <a:pPr>
              <a:lnSpc>
                <a:spcPct val="150000"/>
              </a:lnSpc>
            </a:pPr>
            <a:r>
              <a:rPr lang="en-US" altLang="zh-CN" sz="1600" dirty="0">
                <a:solidFill>
                  <a:srgbClr val="FF0000"/>
                </a:solidFill>
                <a:latin typeface="宋体" panose="02010600030101010101" pitchFamily="2" charset="-122"/>
                <a:ea typeface="宋体" panose="02010600030101010101" pitchFamily="2" charset="-122"/>
              </a:rPr>
              <a:t>2</a:t>
            </a:r>
            <a:r>
              <a:rPr lang="zh-CN" altLang="zh-CN" sz="1600" dirty="0">
                <a:solidFill>
                  <a:srgbClr val="FF0000"/>
                </a:solidFill>
                <a:latin typeface="宋体" panose="02010600030101010101" pitchFamily="2" charset="-122"/>
                <a:ea typeface="宋体" panose="02010600030101010101" pitchFamily="2" charset="-122"/>
              </a:rPr>
              <a:t>、组织结构类型</a:t>
            </a:r>
            <a:endParaRPr lang="zh-CN" altLang="zh-CN" sz="16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组织结构通常按形式分为：直线制、职能制、直线职能制、事业部制、矩阵架构、立体架构、网络架构</a:t>
            </a:r>
            <a:endParaRPr lang="zh-CN" altLang="zh-CN" sz="1600" dirty="0">
              <a:latin typeface="宋体" panose="02010600030101010101" pitchFamily="2" charset="-122"/>
              <a:ea typeface="宋体" panose="02010600030101010101" pitchFamily="2" charset="-122"/>
            </a:endParaRPr>
          </a:p>
          <a:p>
            <a:pPr>
              <a:lnSpc>
                <a:spcPct val="150000"/>
              </a:lnSpc>
            </a:pPr>
            <a:r>
              <a:rPr lang="zh-CN" altLang="zh-CN" sz="1600" dirty="0">
                <a:solidFill>
                  <a:srgbClr val="FF0000"/>
                </a:solidFill>
                <a:latin typeface="宋体" panose="02010600030101010101" pitchFamily="2" charset="-122"/>
                <a:ea typeface="宋体" panose="02010600030101010101" pitchFamily="2" charset="-122"/>
              </a:rPr>
              <a:t>（</a:t>
            </a:r>
            <a:r>
              <a:rPr lang="en-US" altLang="zh-CN" sz="1600" dirty="0">
                <a:solidFill>
                  <a:srgbClr val="FF0000"/>
                </a:solidFill>
                <a:latin typeface="宋体" panose="02010600030101010101" pitchFamily="2" charset="-122"/>
                <a:ea typeface="宋体" panose="02010600030101010101" pitchFamily="2" charset="-122"/>
              </a:rPr>
              <a:t>1</a:t>
            </a:r>
            <a:r>
              <a:rPr lang="zh-CN" altLang="zh-CN" sz="1600" dirty="0">
                <a:solidFill>
                  <a:srgbClr val="FF0000"/>
                </a:solidFill>
                <a:latin typeface="宋体" panose="02010600030101010101" pitchFamily="2" charset="-122"/>
                <a:ea typeface="宋体" panose="02010600030101010101" pitchFamily="2" charset="-122"/>
              </a:rPr>
              <a:t>）直线制组织架构</a:t>
            </a:r>
            <a:endParaRPr lang="zh-CN" altLang="zh-CN" sz="16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是指一个组织由</a:t>
            </a:r>
            <a:r>
              <a:rPr lang="en-US" altLang="zh-CN" sz="1600" dirty="0">
                <a:latin typeface="宋体" panose="02010600030101010101" pitchFamily="2" charset="-122"/>
                <a:ea typeface="宋体" panose="02010600030101010101" pitchFamily="2" charset="-122"/>
                <a:hlinkClick r:id="rId1"/>
              </a:rPr>
              <a:t>最高</a:t>
            </a:r>
            <a:r>
              <a:rPr lang="zh-CN" altLang="zh-CN" sz="1600" dirty="0">
                <a:latin typeface="宋体" panose="02010600030101010101" pitchFamily="2" charset="-122"/>
                <a:ea typeface="宋体" panose="02010600030101010101" pitchFamily="2" charset="-122"/>
              </a:rPr>
              <a:t>管理者至最低执行者之间的行政指挥系统架构。类似于一条直线，一个下级只对一个上级负责，一个下级也只由一个上级进行管理的组织与管理结构。是最早使用也是最为简单的一种架构，是一种低度部门化、宽管理跨度、集权式的组织结构形式。</a:t>
            </a:r>
            <a:endParaRPr lang="zh-CN" altLang="zh-CN" sz="1600" dirty="0">
              <a:latin typeface="宋体" panose="02010600030101010101" pitchFamily="2" charset="-122"/>
              <a:ea typeface="宋体" panose="02010600030101010101" pitchFamily="2" charset="-122"/>
            </a:endParaRPr>
          </a:p>
          <a:p>
            <a:pPr>
              <a:lnSpc>
                <a:spcPct val="150000"/>
              </a:lnSpc>
            </a:pPr>
            <a:r>
              <a:rPr lang="zh-CN" altLang="zh-CN" sz="1600" dirty="0">
                <a:latin typeface="宋体" panose="02010600030101010101" pitchFamily="2" charset="-122"/>
                <a:ea typeface="宋体" panose="02010600030101010101" pitchFamily="2" charset="-122"/>
              </a:rPr>
              <a:t>特点：</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(1)</a:t>
            </a:r>
            <a:r>
              <a:rPr lang="zh-CN" altLang="zh-CN" sz="1600" dirty="0">
                <a:latin typeface="宋体" panose="02010600030101010101" pitchFamily="2" charset="-122"/>
                <a:ea typeface="宋体" panose="02010600030101010101" pitchFamily="2" charset="-122"/>
              </a:rPr>
              <a:t>组织中每一位主管人员对其直接下属拥有直接职权。</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(2)</a:t>
            </a:r>
            <a:r>
              <a:rPr lang="zh-CN" altLang="zh-CN" sz="1600" dirty="0">
                <a:latin typeface="宋体" panose="02010600030101010101" pitchFamily="2" charset="-122"/>
                <a:ea typeface="宋体" panose="02010600030101010101" pitchFamily="2" charset="-122"/>
              </a:rPr>
              <a:t>组织中的每一个人只对他的直接上级负责或报告工作。</a:t>
            </a:r>
            <a:endParaRPr lang="zh-CN" altLang="zh-CN"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(3)</a:t>
            </a:r>
            <a:r>
              <a:rPr lang="zh-CN" altLang="zh-CN" sz="1600" dirty="0">
                <a:latin typeface="宋体" panose="02010600030101010101" pitchFamily="2" charset="-122"/>
                <a:ea typeface="宋体" panose="02010600030101010101" pitchFamily="2" charset="-122"/>
              </a:rPr>
              <a:t>主管人员在其管辖范围内，拥有绝对的职权或完全职权。即，主管人员对所管辖的部门的所有</a:t>
            </a:r>
            <a:r>
              <a:rPr lang="en-US" altLang="zh-CN" sz="1600" dirty="0">
                <a:latin typeface="宋体" panose="02010600030101010101" pitchFamily="2" charset="-122"/>
                <a:ea typeface="宋体" panose="02010600030101010101" pitchFamily="2" charset="-122"/>
                <a:hlinkClick r:id="rId2"/>
              </a:rPr>
              <a:t>业务活动</a:t>
            </a:r>
            <a:r>
              <a:rPr lang="zh-CN" altLang="zh-CN" sz="1600" dirty="0">
                <a:latin typeface="宋体" panose="02010600030101010101" pitchFamily="2" charset="-122"/>
                <a:ea typeface="宋体" panose="02010600030101010101" pitchFamily="2" charset="-122"/>
              </a:rPr>
              <a:t>行使决策权、指挥权和监督权。</a:t>
            </a:r>
            <a:endParaRPr lang="zh-CN" altLang="zh-CN" sz="1600" dirty="0">
              <a:latin typeface="宋体" panose="02010600030101010101" pitchFamily="2" charset="-122"/>
              <a:ea typeface="宋体" panose="02010600030101010101" pitchFamily="2" charset="-122"/>
            </a:endParaRPr>
          </a:p>
          <a:p>
            <a:pPr>
              <a:lnSpc>
                <a:spcPct val="150000"/>
              </a:lnSpc>
            </a:pPr>
            <a:endParaRPr lang="zh-CN" altLang="en-US" sz="1600" dirty="0">
              <a:latin typeface="宋体" panose="02010600030101010101" pitchFamily="2" charset="-122"/>
              <a:ea typeface="宋体" panose="02010600030101010101"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2"/>
          <p:cNvSpPr>
            <a:spLocks noGrp="1"/>
          </p:cNvSpPr>
          <p:nvPr>
            <p:ph idx="1"/>
          </p:nvPr>
        </p:nvSpPr>
        <p:spPr>
          <a:xfrm>
            <a:off x="395288" y="876300"/>
            <a:ext cx="8229600" cy="5105400"/>
          </a:xfrm>
        </p:spPr>
        <p:txBody>
          <a:bodyPr vert="horz" wrap="square" lIns="91440" tIns="45720" rIns="91440" bIns="45720" anchor="t" anchorCtr="0"/>
          <a:lstStyle/>
          <a:p>
            <a:pPr>
              <a:lnSpc>
                <a:spcPct val="150000"/>
              </a:lnSpc>
            </a:pPr>
            <a:r>
              <a:rPr lang="en-US" altLang="zh-CN" sz="2000" dirty="0">
                <a:latin typeface="宋体" panose="02010600030101010101" pitchFamily="2" charset="-122"/>
                <a:ea typeface="宋体" panose="02010600030101010101" pitchFamily="2" charset="-122"/>
              </a:rPr>
              <a:t>12</a:t>
            </a:r>
            <a:r>
              <a:rPr lang="zh-CN" altLang="zh-CN" sz="2000" dirty="0">
                <a:latin typeface="宋体" panose="02010600030101010101" pitchFamily="2" charset="-122"/>
                <a:ea typeface="宋体" panose="02010600030101010101" pitchFamily="2" charset="-122"/>
              </a:rPr>
              <a:t>、行政监督的原则是什么？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13</a:t>
            </a:r>
            <a:r>
              <a:rPr lang="zh-CN" altLang="zh-CN" sz="2000" dirty="0">
                <a:latin typeface="宋体" panose="02010600030101010101" pitchFamily="2" charset="-122"/>
                <a:ea typeface="宋体" panose="02010600030101010101" pitchFamily="2" charset="-122"/>
              </a:rPr>
              <a:t>、什么是控制？</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14</a:t>
            </a:r>
            <a:r>
              <a:rPr lang="zh-CN" altLang="zh-CN" sz="2000" dirty="0">
                <a:latin typeface="宋体" panose="02010600030101010101" pitchFamily="2" charset="-122"/>
                <a:ea typeface="宋体" panose="02010600030101010101" pitchFamily="2" charset="-122"/>
              </a:rPr>
              <a:t>、控制有什么特征？</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15</a:t>
            </a:r>
            <a:r>
              <a:rPr lang="zh-CN" altLang="zh-CN" sz="2000" dirty="0">
                <a:latin typeface="宋体" panose="02010600030101010101" pitchFamily="2" charset="-122"/>
                <a:ea typeface="宋体" panose="02010600030101010101" pitchFamily="2" charset="-122"/>
              </a:rPr>
              <a:t>、什么情况下需要控制？</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16</a:t>
            </a:r>
            <a:r>
              <a:rPr lang="zh-CN" altLang="zh-CN" sz="2000" dirty="0">
                <a:latin typeface="宋体" panose="02010600030101010101" pitchFamily="2" charset="-122"/>
                <a:ea typeface="宋体" panose="02010600030101010101" pitchFamily="2" charset="-122"/>
              </a:rPr>
              <a:t>、控制的目的和作用是什么？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17</a:t>
            </a:r>
            <a:r>
              <a:rPr lang="zh-CN" altLang="zh-CN" sz="2000" dirty="0">
                <a:latin typeface="宋体" panose="02010600030101010101" pitchFamily="2" charset="-122"/>
                <a:ea typeface="宋体" panose="02010600030101010101" pitchFamily="2" charset="-122"/>
              </a:rPr>
              <a:t>、控制与计划的关系怎样？</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18</a:t>
            </a:r>
            <a:r>
              <a:rPr lang="zh-CN" altLang="zh-CN" sz="2000" dirty="0">
                <a:latin typeface="宋体" panose="02010600030101010101" pitchFamily="2" charset="-122"/>
                <a:ea typeface="宋体" panose="02010600030101010101" pitchFamily="2" charset="-122"/>
              </a:rPr>
              <a:t>、管理控制的内容有哪些？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19</a:t>
            </a:r>
            <a:r>
              <a:rPr lang="zh-CN" altLang="zh-CN" sz="2000" dirty="0">
                <a:latin typeface="宋体" panose="02010600030101010101" pitchFamily="2" charset="-122"/>
                <a:ea typeface="宋体" panose="02010600030101010101" pitchFamily="2" charset="-122"/>
              </a:rPr>
              <a:t>、企业内部控制的内容有哪些？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20</a:t>
            </a:r>
            <a:r>
              <a:rPr lang="zh-CN" altLang="zh-CN" sz="2000" dirty="0">
                <a:latin typeface="宋体" panose="02010600030101010101" pitchFamily="2" charset="-122"/>
                <a:ea typeface="宋体" panose="02010600030101010101" pitchFamily="2" charset="-122"/>
              </a:rPr>
              <a:t>、控制的类型有哪些？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21</a:t>
            </a:r>
            <a:r>
              <a:rPr lang="zh-CN" altLang="zh-CN" sz="2000" dirty="0">
                <a:latin typeface="宋体" panose="02010600030101010101" pitchFamily="2" charset="-122"/>
                <a:ea typeface="宋体" panose="02010600030101010101" pitchFamily="2" charset="-122"/>
              </a:rPr>
              <a:t>、一般控制过程有哪些？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22</a:t>
            </a:r>
            <a:r>
              <a:rPr lang="zh-CN" altLang="zh-CN" sz="2000" dirty="0">
                <a:latin typeface="宋体" panose="02010600030101010101" pitchFamily="2" charset="-122"/>
                <a:ea typeface="宋体" panose="02010600030101010101" pitchFamily="2" charset="-122"/>
              </a:rPr>
              <a:t>、控制注意事项有哪些？</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7065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WordArt 3"/>
          <p:cNvSpPr>
            <a:spLocks noChangeArrowheads="1" noChangeShapeType="1" noTextEdit="1"/>
          </p:cNvSpPr>
          <p:nvPr/>
        </p:nvSpPr>
        <p:spPr bwMode="auto">
          <a:xfrm>
            <a:off x="1979613" y="2492375"/>
            <a:ext cx="5710237" cy="1058863"/>
          </a:xfrm>
          <a:prstGeom prst="rect">
            <a:avLst/>
          </a:prstGeom>
        </p:spPr>
        <p:txBody>
          <a:bodyPr wrap="none" numCol="1" fromWordArt="1">
            <a:prstTxWarp prst="textDeflate">
              <a:avLst>
                <a:gd name="adj" fmla="val 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ea typeface="+mn-ea"/>
                <a:cs typeface="+mn-cs"/>
              </a:rPr>
              <a:t>谢谢</a:t>
            </a:r>
            <a:r>
              <a:rPr kumimoji="0" lang="en-US" altLang="zh-CN"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ea typeface="+mn-ea"/>
                <a:cs typeface="+mn-cs"/>
              </a:rPr>
              <a:t>!</a:t>
            </a:r>
            <a:endPar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ea typeface="+mn-ea"/>
              <a:cs typeface="+mn-cs"/>
            </a:endParaRPr>
          </a:p>
        </p:txBody>
      </p:sp>
    </p:spTree>
  </p:cSld>
  <p:clrMapOvr>
    <a:masterClrMapping/>
  </p:clrMapOvr>
</p:sld>
</file>

<file path=ppt/tags/tag1.xml><?xml version="1.0" encoding="utf-8"?>
<p:tagLst xmlns:p="http://schemas.openxmlformats.org/presentationml/2006/main">
  <p:tag name="TABLE_ENDDRAG_ORIGIN_RECT" val="630*390"/>
  <p:tag name="TABLE_ENDDRAG_RECT" val="51*103*630*390"/>
</p:tagLst>
</file>

<file path=ppt/tags/tag2.xml><?xml version="1.0" encoding="utf-8"?>
<p:tagLst xmlns:p="http://schemas.openxmlformats.org/presentationml/2006/main">
  <p:tag name="COMMONDATA" val="eyJoZGlkIjoiMDQ4YThkZDc1ZDY5MGY2Y2QyMDlkY2VmOWYyOTFmZjAifQ=="/>
  <p:tag name="commondata" val="eyJoZGlkIjoiZjhhMjg3YjVjOTY5ZGZhZTYwY2E4YzgwOGU3YjlkMzcifQ=="/>
  <p:tag name="KSO_WPP_MARK_KEY" val="8b411fbb-d44c-4120-8ef2-e402ca1936a4"/>
</p:tagLst>
</file>

<file path=ppt/theme/theme1.xml><?xml version="1.0" encoding="utf-8"?>
<a:theme xmlns:a="http://schemas.openxmlformats.org/drawingml/2006/main" name="漂亮的蓝天绿树PPT模板">
  <a:themeElements>
    <a:clrScheme name="漂亮的蓝天绿树PPT模板 1">
      <a:dk1>
        <a:srgbClr val="14179C"/>
      </a:dk1>
      <a:lt1>
        <a:srgbClr val="FFFFFF"/>
      </a:lt1>
      <a:dk2>
        <a:srgbClr val="0774C5"/>
      </a:dk2>
      <a:lt2>
        <a:srgbClr val="B2B2B2"/>
      </a:lt2>
      <a:accent1>
        <a:srgbClr val="1CAE49"/>
      </a:accent1>
      <a:accent2>
        <a:srgbClr val="E57B1B"/>
      </a:accent2>
      <a:accent3>
        <a:srgbClr val="FFFFFF"/>
      </a:accent3>
      <a:accent4>
        <a:srgbClr val="0F1285"/>
      </a:accent4>
      <a:accent5>
        <a:srgbClr val="ABD3B1"/>
      </a:accent5>
      <a:accent6>
        <a:srgbClr val="CF6F17"/>
      </a:accent6>
      <a:hlink>
        <a:srgbClr val="3366FF"/>
      </a:hlink>
      <a:folHlink>
        <a:srgbClr val="9AC763"/>
      </a:folHlink>
    </a:clrScheme>
    <a:fontScheme name="漂亮的蓝天绿树PPT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漂亮的蓝天绿树PPT模板 1">
        <a:dk1>
          <a:srgbClr val="14179C"/>
        </a:dk1>
        <a:lt1>
          <a:srgbClr val="FFFFFF"/>
        </a:lt1>
        <a:dk2>
          <a:srgbClr val="0774C5"/>
        </a:dk2>
        <a:lt2>
          <a:srgbClr val="B2B2B2"/>
        </a:lt2>
        <a:accent1>
          <a:srgbClr val="1CAE49"/>
        </a:accent1>
        <a:accent2>
          <a:srgbClr val="E57B1B"/>
        </a:accent2>
        <a:accent3>
          <a:srgbClr val="FFFFFF"/>
        </a:accent3>
        <a:accent4>
          <a:srgbClr val="0F1285"/>
        </a:accent4>
        <a:accent5>
          <a:srgbClr val="ABD3B1"/>
        </a:accent5>
        <a:accent6>
          <a:srgbClr val="CF6F17"/>
        </a:accent6>
        <a:hlink>
          <a:srgbClr val="3366FF"/>
        </a:hlink>
        <a:folHlink>
          <a:srgbClr val="9AC763"/>
        </a:folHlink>
      </a:clrScheme>
      <a:clrMap bg1="lt1" tx1="dk1" bg2="lt2" tx2="dk2" accent1="accent1" accent2="accent2" accent3="accent3" accent4="accent4" accent5="accent5" accent6="accent6" hlink="hlink" folHlink="folHlink"/>
    </a:extraClrScheme>
    <a:extraClrScheme>
      <a:clrScheme name="漂亮的蓝天绿树PPT模板 2">
        <a:dk1>
          <a:srgbClr val="08087E"/>
        </a:dk1>
        <a:lt1>
          <a:srgbClr val="FFFFFF"/>
        </a:lt1>
        <a:dk2>
          <a:srgbClr val="5965DB"/>
        </a:dk2>
        <a:lt2>
          <a:srgbClr val="B2B2B2"/>
        </a:lt2>
        <a:accent1>
          <a:srgbClr val="45A0F3"/>
        </a:accent1>
        <a:accent2>
          <a:srgbClr val="32BA9D"/>
        </a:accent2>
        <a:accent3>
          <a:srgbClr val="FFFFFF"/>
        </a:accent3>
        <a:accent4>
          <a:srgbClr val="06066B"/>
        </a:accent4>
        <a:accent5>
          <a:srgbClr val="B0CDF8"/>
        </a:accent5>
        <a:accent6>
          <a:srgbClr val="2CA88E"/>
        </a:accent6>
        <a:hlink>
          <a:srgbClr val="4438DE"/>
        </a:hlink>
        <a:folHlink>
          <a:srgbClr val="55B028"/>
        </a:folHlink>
      </a:clrScheme>
      <a:clrMap bg1="lt1" tx1="dk1" bg2="lt2" tx2="dk2" accent1="accent1" accent2="accent2" accent3="accent3" accent4="accent4" accent5="accent5" accent6="accent6" hlink="hlink" folHlink="folHlink"/>
    </a:extraClrScheme>
    <a:extraClrScheme>
      <a:clrScheme name="漂亮的蓝天绿树PPT模板 3">
        <a:dk1>
          <a:srgbClr val="08087E"/>
        </a:dk1>
        <a:lt1>
          <a:srgbClr val="FFFFFF"/>
        </a:lt1>
        <a:dk2>
          <a:srgbClr val="5965DB"/>
        </a:dk2>
        <a:lt2>
          <a:srgbClr val="B2B2B2"/>
        </a:lt2>
        <a:accent1>
          <a:srgbClr val="9970EA"/>
        </a:accent1>
        <a:accent2>
          <a:srgbClr val="32BA9D"/>
        </a:accent2>
        <a:accent3>
          <a:srgbClr val="FFFFFF"/>
        </a:accent3>
        <a:accent4>
          <a:srgbClr val="06066B"/>
        </a:accent4>
        <a:accent5>
          <a:srgbClr val="CABBF3"/>
        </a:accent5>
        <a:accent6>
          <a:srgbClr val="2CA88E"/>
        </a:accent6>
        <a:hlink>
          <a:srgbClr val="4438DE"/>
        </a:hlink>
        <a:folHlink>
          <a:srgbClr val="94AC2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漂亮的蓝天绿树PPT模板</Template>
  <TotalTime>0</TotalTime>
  <Words>14046</Words>
  <Application>WPS 演示</Application>
  <PresentationFormat/>
  <Paragraphs>1077</Paragraphs>
  <Slides>91</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91</vt:i4>
      </vt:variant>
    </vt:vector>
  </HeadingPairs>
  <TitlesOfParts>
    <vt:vector size="101" baseType="lpstr">
      <vt:lpstr>Arial</vt:lpstr>
      <vt:lpstr>宋体</vt:lpstr>
      <vt:lpstr>Wingdings</vt:lpstr>
      <vt:lpstr>Verdana</vt:lpstr>
      <vt:lpstr>Times New Roman</vt:lpstr>
      <vt:lpstr>Calibri</vt:lpstr>
      <vt:lpstr>微软雅黑</vt:lpstr>
      <vt:lpstr>Arial Unicode MS</vt:lpstr>
      <vt:lpstr>漂亮的蓝天绿树PPT模板</vt:lpstr>
      <vt:lpstr>Photoshop.Image.6</vt:lpstr>
      <vt:lpstr>第六章 组织与领导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第六章 组织与领导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领   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沟通与协调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网页设计整体介绍</dc:title>
  <dc:creator>*</dc:creator>
  <cp:lastModifiedBy>王凤基</cp:lastModifiedBy>
  <cp:revision>94</cp:revision>
  <dcterms:created xsi:type="dcterms:W3CDTF">2008-04-23T13:36:00Z</dcterms:created>
  <dcterms:modified xsi:type="dcterms:W3CDTF">2024-03-04T07:57:43Z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1AE599A3A76B4142B4B66CA7CE4BCDD9</vt:lpwstr>
  </property>
  <property fmtid="{D5CDD505-2E9C-101B-9397-08002B2CF9AE}" pid="3" name="KSOProductBuildVer">
    <vt:lpwstr>2052-12.1.0.16250</vt:lpwstr>
  </property>
</Properties>
</file>