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第四篇</a:t>
            </a:r>
            <a:r>
              <a:rPr lang="en-US" altLang="zh-CN"/>
              <a:t> </a:t>
            </a:r>
            <a:r>
              <a:rPr lang="zh-CN" altLang="en-US"/>
              <a:t>自我管理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2985" y="94685"/>
            <a:ext cx="10969200" cy="705600"/>
          </a:xfrm>
        </p:spPr>
        <p:txBody>
          <a:bodyPr/>
          <a:p>
            <a:pPr algn="ctr"/>
            <a:r>
              <a:rPr lang="zh-CN" altLang="en-US"/>
              <a:t>第十一章</a:t>
            </a:r>
            <a:r>
              <a:rPr lang="en-US" altLang="zh-CN"/>
              <a:t> </a:t>
            </a:r>
            <a:r>
              <a:rPr lang="zh-CN" altLang="en-US"/>
              <a:t>认知</a:t>
            </a:r>
            <a:r>
              <a:rPr lang="zh-CN" altLang="en-US"/>
              <a:t>管理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2915" y="1035685"/>
            <a:ext cx="11327765" cy="5631180"/>
          </a:xfrm>
        </p:spPr>
        <p:txBody>
          <a:bodyPr>
            <a:noAutofit/>
          </a:bodyPr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【本章介绍】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知管理是自我管理的基础与重要组成，一个人只有学会认知，才能发现事物的优缺点，进而探索成长的道路，最终提升自身的素养。本章从自我认知能力培养的角度出发，对认知自我、认知他人的概念与方法进行介绍，帮助同学们提升知己知人能力，为自我认知管理能力素养的提高奠定基础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【学习目标】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知识目标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（1）了解认知自我的概念与方法。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（2）了解认知他人的概念与方法。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（3）了解认知测评工具。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能力目标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（1）能正确的认知自我、剖析自我。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（2）能正确认知他人、评价他人。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素质目标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（1）具有正确对待自我的思想。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（2）具有正确对待他人的意识。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0590" y="83890"/>
            <a:ext cx="10969200" cy="705600"/>
          </a:xfrm>
        </p:spPr>
        <p:txBody>
          <a:bodyPr/>
          <a:p>
            <a:pPr algn="ctr"/>
            <a:r>
              <a:rPr lang="zh-CN" altLang="en-US"/>
              <a:t>第一节 认知自我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5770" y="788670"/>
            <a:ext cx="11131550" cy="5461000"/>
          </a:xfrm>
        </p:spPr>
        <p:txBody>
          <a:bodyPr>
            <a:normAutofit fontScale="90000" lnSpcReduction="10000"/>
          </a:bodyPr>
          <a:p>
            <a:r>
              <a:rPr lang="zh-CN" altLang="en-US">
                <a:solidFill>
                  <a:schemeClr val="accent2"/>
                </a:solidFill>
              </a:rPr>
              <a:t>知人者智，自知者明——道德经</a:t>
            </a:r>
            <a:endParaRPr lang="zh-CN" altLang="en-US">
              <a:solidFill>
                <a:schemeClr val="accent2"/>
              </a:solidFill>
            </a:endParaRPr>
          </a:p>
          <a:p>
            <a:r>
              <a:rPr lang="zh-CN" altLang="en-US">
                <a:solidFill>
                  <a:schemeClr val="accent2"/>
                </a:solidFill>
              </a:rPr>
              <a:t>不知人之短，不知人之长，不知人长中之短，不知人短中之长，则不可以用人，不可以教人。——清代思想家魏源</a:t>
            </a:r>
            <a:endParaRPr lang="zh-CN" altLang="en-US">
              <a:solidFill>
                <a:schemeClr val="accent2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一、自我认知的含义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自我认知，也叫“自我意识”或“自我（EGO）”。自我是一种意识，是个体对自己存在的觉察，其中既有对行为的认知，也有对心理的认知。认识自己，客观评价自己，是个体自我素养完善与提升的重要前提。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二、自我认知的重要性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一是如何把自己的特长发挥到极致；二是如何规避自己的不足之处。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三、自我认知能力的塑造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1. 正确的自我判断</a:t>
            </a:r>
            <a:endParaRPr lang="zh-CN" altLang="en-US"/>
          </a:p>
          <a:p>
            <a:r>
              <a:rPr lang="zh-CN" altLang="en-US"/>
              <a:t>（1）正确认识</a:t>
            </a:r>
            <a:endParaRPr lang="zh-CN" altLang="en-US"/>
          </a:p>
          <a:p>
            <a:r>
              <a:rPr lang="zh-CN" altLang="en-US"/>
              <a:t>（2）综合评价</a:t>
            </a:r>
            <a:endParaRPr lang="zh-CN" altLang="en-US"/>
          </a:p>
          <a:p>
            <a:r>
              <a:rPr lang="zh-CN" altLang="en-US"/>
              <a:t>（3）积极反思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9900" y="592455"/>
            <a:ext cx="11107420" cy="5657215"/>
          </a:xfrm>
        </p:spPr>
        <p:txBody>
          <a:bodyPr/>
          <a:p>
            <a:r>
              <a:rPr lang="zh-CN" altLang="en-US"/>
              <a:t>2. 宽容的自我接纳</a:t>
            </a:r>
            <a:endParaRPr lang="zh-CN" altLang="en-US"/>
          </a:p>
          <a:p>
            <a:r>
              <a:rPr lang="zh-CN" altLang="en-US"/>
              <a:t>（1）喜欢自己</a:t>
            </a:r>
            <a:endParaRPr lang="zh-CN" altLang="en-US"/>
          </a:p>
          <a:p>
            <a:r>
              <a:rPr lang="zh-CN" altLang="en-US"/>
              <a:t>（2）接纳自己</a:t>
            </a:r>
            <a:endParaRPr lang="zh-CN" altLang="en-US"/>
          </a:p>
          <a:p>
            <a:r>
              <a:rPr lang="zh-CN" altLang="en-US"/>
              <a:t>（3）释放自己</a:t>
            </a:r>
            <a:endParaRPr lang="zh-CN" altLang="en-US"/>
          </a:p>
          <a:p>
            <a:r>
              <a:rPr lang="zh-CN" altLang="en-US"/>
              <a:t>3. 有效的自我控制</a:t>
            </a:r>
            <a:endParaRPr lang="zh-CN" altLang="en-US"/>
          </a:p>
          <a:p>
            <a:r>
              <a:rPr lang="zh-CN" altLang="en-US"/>
              <a:t>（1）培养意志</a:t>
            </a:r>
            <a:endParaRPr lang="zh-CN" altLang="en-US"/>
          </a:p>
          <a:p>
            <a:r>
              <a:rPr lang="zh-CN" altLang="en-US"/>
              <a:t>（2）提高自信</a:t>
            </a:r>
            <a:endParaRPr lang="zh-CN" altLang="en-US"/>
          </a:p>
          <a:p>
            <a:r>
              <a:rPr lang="zh-CN" altLang="en-US"/>
              <a:t>（3）超越自我</a:t>
            </a:r>
            <a:endParaRPr lang="zh-CN" altLang="en-US"/>
          </a:p>
          <a:p>
            <a:r>
              <a:rPr lang="zh-CN" altLang="en-US"/>
              <a:t>课堂</a:t>
            </a:r>
            <a:r>
              <a:rPr lang="zh-CN" altLang="en-US"/>
              <a:t>练习：</a:t>
            </a:r>
            <a:endParaRPr lang="zh-CN" altLang="en-US"/>
          </a:p>
          <a:p>
            <a:r>
              <a:rPr lang="zh-CN" altLang="en-US"/>
              <a:t>四、认知能力训练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第二节  认知他人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一、知人的含义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知人就是通过一定方式方法认知他（她）人。由于人是具有复杂情感的高级动物，因此，人与人的交往是一种互动过程。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二、知人的内容</a:t>
            </a:r>
            <a:endParaRPr lang="zh-CN" altLang="en-US"/>
          </a:p>
          <a:p>
            <a:r>
              <a:rPr lang="zh-CN" altLang="en-US"/>
              <a:t>1. 对人感情的认知</a:t>
            </a:r>
            <a:r>
              <a:rPr lang="en-US" altLang="zh-CN"/>
              <a:t>:感情包括情感和情绪。</a:t>
            </a:r>
            <a:endParaRPr lang="en-US" altLang="zh-CN"/>
          </a:p>
          <a:p>
            <a:r>
              <a:rPr lang="zh-CN" altLang="en-US"/>
              <a:t>2. 对人能力的认知</a:t>
            </a:r>
            <a:r>
              <a:rPr lang="en-US" altLang="zh-CN"/>
              <a:t>:如思维能力、学习能力、工作能力、组织能力、生活能力、交际能力、创造能力、应变能力等等</a:t>
            </a:r>
            <a:endParaRPr lang="en-US" altLang="zh-CN"/>
          </a:p>
          <a:p>
            <a:r>
              <a:rPr lang="zh-CN" altLang="en-US"/>
              <a:t>3. 对个性倾向的认识</a:t>
            </a:r>
            <a:r>
              <a:rPr lang="en-US" altLang="zh-CN"/>
              <a:t>:包括对人的需要、动机、兴趣、理想、信念与世界观的认知。</a:t>
            </a:r>
            <a:endParaRPr lang="en-US" altLang="zh-CN"/>
          </a:p>
          <a:p>
            <a:r>
              <a:rPr lang="zh-CN" altLang="en-US"/>
              <a:t>4. 对个性特征的认知</a:t>
            </a:r>
            <a:r>
              <a:rPr lang="en-US" altLang="zh-CN"/>
              <a:t>:个性特征包括气质、性格和能力</a:t>
            </a:r>
            <a:r>
              <a:rPr lang="zh-CN" altLang="zh-CN"/>
              <a:t>（智力）</a:t>
            </a:r>
            <a:r>
              <a:rPr lang="en-US" altLang="zh-CN"/>
              <a:t>等。</a:t>
            </a:r>
            <a:endParaRPr lang="en-US" altLang="zh-CN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715" y="260350"/>
            <a:ext cx="11190605" cy="5989320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三、知人用人策略</a:t>
            </a:r>
            <a:endParaRPr lang="zh-CN" altLang="en-US"/>
          </a:p>
          <a:p>
            <a:r>
              <a:rPr lang="zh-CN" altLang="en-US"/>
              <a:t>1. 知人非相</a:t>
            </a:r>
            <a:endParaRPr lang="zh-CN" altLang="en-US"/>
          </a:p>
          <a:p>
            <a:r>
              <a:rPr lang="zh-CN" altLang="en-US"/>
              <a:t>2. 知人善交</a:t>
            </a:r>
            <a:endParaRPr lang="zh-CN" altLang="en-US"/>
          </a:p>
          <a:p>
            <a:r>
              <a:rPr lang="zh-CN" altLang="en-US"/>
              <a:t>3. 知人善教</a:t>
            </a:r>
            <a:endParaRPr lang="zh-CN" altLang="en-US"/>
          </a:p>
          <a:p>
            <a:r>
              <a:rPr lang="zh-CN" altLang="en-US"/>
              <a:t>4. 知人善任</a:t>
            </a:r>
            <a:endParaRPr lang="zh-CN" altLang="en-US"/>
          </a:p>
          <a:p>
            <a:r>
              <a:rPr lang="zh-CN" altLang="en-US"/>
              <a:t>5. 知人善举</a:t>
            </a:r>
            <a:endParaRPr lang="zh-CN" altLang="en-US"/>
          </a:p>
          <a:p>
            <a:r>
              <a:rPr lang="zh-CN" altLang="en-US"/>
              <a:t>6. 知人善谏</a:t>
            </a:r>
            <a:endParaRPr lang="zh-CN" altLang="en-US"/>
          </a:p>
          <a:p>
            <a:r>
              <a:rPr lang="zh-CN" altLang="en-US"/>
              <a:t>7. 知人善去</a:t>
            </a:r>
            <a:endParaRPr lang="zh-CN" altLang="en-US"/>
          </a:p>
          <a:p>
            <a:r>
              <a:rPr lang="zh-CN" altLang="en-US"/>
              <a:t>8. 知人善学</a:t>
            </a:r>
            <a:endParaRPr lang="zh-CN" altLang="en-US"/>
          </a:p>
          <a:p>
            <a:r>
              <a:rPr lang="zh-CN" altLang="en-US"/>
              <a:t>9. 知人善助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1320" y="412115"/>
            <a:ext cx="11176000" cy="5837555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四、知人的方法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1. 我国古代对人认知的方法</a:t>
            </a:r>
            <a:endParaRPr lang="zh-CN" altLang="en-US"/>
          </a:p>
          <a:p>
            <a:r>
              <a:rPr lang="zh-CN" altLang="en-US"/>
              <a:t>“外则用八观六验”，“内则用六戚四隐”</a:t>
            </a:r>
            <a:endParaRPr lang="zh-CN" altLang="en-US"/>
          </a:p>
          <a:p>
            <a:r>
              <a:rPr lang="zh-CN" altLang="en-US"/>
              <a:t>2. 现代社会知人的方法</a:t>
            </a:r>
            <a:endParaRPr lang="zh-CN" altLang="en-US"/>
          </a:p>
          <a:p>
            <a:r>
              <a:rPr lang="zh-CN" altLang="en-US"/>
              <a:t>（1）主动接触</a:t>
            </a:r>
            <a:endParaRPr lang="zh-CN" altLang="en-US"/>
          </a:p>
          <a:p>
            <a:r>
              <a:rPr lang="zh-CN" altLang="en-US"/>
              <a:t>（2）减少偏见</a:t>
            </a:r>
            <a:endParaRPr lang="zh-CN" altLang="en-US"/>
          </a:p>
          <a:p>
            <a:r>
              <a:rPr lang="zh-CN" altLang="en-US"/>
              <a:t>（3）消除情绪</a:t>
            </a:r>
            <a:endParaRPr lang="zh-CN" altLang="en-US"/>
          </a:p>
          <a:p>
            <a:r>
              <a:rPr lang="zh-CN" altLang="en-US"/>
              <a:t>（4）细心观察</a:t>
            </a:r>
            <a:endParaRPr lang="zh-CN" altLang="en-US"/>
          </a:p>
          <a:p>
            <a:r>
              <a:rPr lang="zh-CN" altLang="en-US"/>
              <a:t>3. 知人的技巧与细节</a:t>
            </a:r>
            <a:endParaRPr lang="zh-CN" altLang="en-US"/>
          </a:p>
          <a:p>
            <a:r>
              <a:rPr lang="zh-CN" altLang="en-US"/>
              <a:t>（1）通过寒暄了解对方</a:t>
            </a:r>
            <a:endParaRPr lang="zh-CN" altLang="en-US"/>
          </a:p>
          <a:p>
            <a:r>
              <a:rPr lang="zh-CN" altLang="en-US"/>
              <a:t>①表情；②握手的力度；③手掌的湿度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578485"/>
            <a:ext cx="11272520" cy="5671185"/>
          </a:xfrm>
        </p:spPr>
        <p:txBody>
          <a:bodyPr/>
          <a:p>
            <a:endParaRPr lang="zh-CN" altLang="en-US"/>
          </a:p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790" y="871220"/>
            <a:ext cx="10717530" cy="5696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01345" y="289560"/>
            <a:ext cx="259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ym typeface="+mn-ea"/>
              </a:rPr>
              <a:t>（2）通过表情了解对方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105" y="481330"/>
            <a:ext cx="11245215" cy="5768340"/>
          </a:xfrm>
        </p:spPr>
        <p:txBody>
          <a:bodyPr/>
          <a:p>
            <a:r>
              <a:rPr lang="zh-CN" altLang="en-US"/>
              <a:t>（3）通过视线了解对方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（4）通过言谈了解对方</a:t>
            </a:r>
            <a:endParaRPr lang="zh-CN" altLang="en-US"/>
          </a:p>
          <a:p>
            <a:r>
              <a:rPr lang="zh-CN" altLang="en-US"/>
              <a:t>①语速</a:t>
            </a:r>
            <a:r>
              <a:rPr lang="en-US" altLang="zh-CN"/>
              <a:t>  </a:t>
            </a:r>
            <a:r>
              <a:rPr lang="zh-CN" altLang="en-US"/>
              <a:t>②音调</a:t>
            </a:r>
            <a:r>
              <a:rPr lang="en-US" altLang="zh-CN"/>
              <a:t>  </a:t>
            </a:r>
            <a:r>
              <a:rPr lang="zh-CN" altLang="en-US"/>
              <a:t>③节奏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（5）通过行为举止了解对方</a:t>
            </a:r>
            <a:endParaRPr lang="zh-CN" altLang="en-US"/>
          </a:p>
          <a:p>
            <a:r>
              <a:rPr lang="zh-CN" altLang="en-US"/>
              <a:t>①手姿</a:t>
            </a:r>
            <a:r>
              <a:rPr lang="en-US" altLang="zh-CN"/>
              <a:t>  </a:t>
            </a:r>
            <a:r>
              <a:rPr lang="zh-CN" altLang="en-US"/>
              <a:t>②坐姿</a:t>
            </a:r>
            <a:r>
              <a:rPr lang="en-US" altLang="zh-CN"/>
              <a:t>  </a:t>
            </a:r>
            <a:r>
              <a:rPr lang="zh-CN" altLang="en-US"/>
              <a:t>③站姿</a:t>
            </a:r>
            <a:r>
              <a:rPr lang="en-US" altLang="zh-CN"/>
              <a:t>  </a:t>
            </a:r>
            <a:r>
              <a:rPr lang="zh-CN" altLang="en-US"/>
              <a:t>④行姿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课堂</a:t>
            </a:r>
            <a:r>
              <a:rPr lang="zh-CN" altLang="en-US"/>
              <a:t>练习</a:t>
            </a:r>
            <a:endParaRPr lang="zh-CN" altLang="en-US"/>
          </a:p>
          <a:p>
            <a:r>
              <a:rPr lang="zh-CN" altLang="en-US"/>
              <a:t>五、认知他人能力训练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jI0Mzc4MjcyYWU2OWEzYjA4NzlkMzNkNjc3Y2JlNGQifQ=="/>
  <p:tag name="KSO_WPP_MARK_KEY" val="8eef8833-9fd5-4cd2-a344-3b878a9f2447"/>
  <p:tag name="commondata" val="eyJoZGlkIjoiZjhhMjg3YjVjOTY5ZGZhZTYwY2E4YzgwOGU3YjlkMz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1122</Words>
  <Application>WPS 演示</Application>
  <PresentationFormat>宽屏</PresentationFormat>
  <Paragraphs>95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第四篇 自我管理</vt:lpstr>
      <vt:lpstr>第十一章 认知管理</vt:lpstr>
      <vt:lpstr>第一节 认知自我</vt:lpstr>
      <vt:lpstr>PowerPoint 演示文稿</vt:lpstr>
      <vt:lpstr>第二节  认知他人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hk</dc:creator>
  <cp:lastModifiedBy>王凤基</cp:lastModifiedBy>
  <cp:revision>153</cp:revision>
  <dcterms:created xsi:type="dcterms:W3CDTF">2019-06-19T02:08:00Z</dcterms:created>
  <dcterms:modified xsi:type="dcterms:W3CDTF">2024-03-04T08:39:46Z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79D660DFD85C458EAE805A76FEE9ECF3</vt:lpwstr>
  </property>
</Properties>
</file>