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323" r:id="rId5"/>
    <p:sldId id="364" r:id="rId6"/>
    <p:sldId id="347" r:id="rId7"/>
    <p:sldId id="348" r:id="rId8"/>
    <p:sldId id="349" r:id="rId9"/>
    <p:sldId id="350" r:id="rId10"/>
    <p:sldId id="351" r:id="rId11"/>
    <p:sldId id="352" r:id="rId12"/>
    <p:sldId id="368" r:id="rId13"/>
    <p:sldId id="354" r:id="rId14"/>
    <p:sldId id="357" r:id="rId15"/>
    <p:sldId id="358" r:id="rId16"/>
    <p:sldId id="362" r:id="rId17"/>
    <p:sldId id="360" r:id="rId18"/>
    <p:sldId id="361" r:id="rId19"/>
    <p:sldId id="365" r:id="rId20"/>
    <p:sldId id="367" r:id="rId21"/>
    <p:sldId id="366" r:id="rId22"/>
    <p:sldId id="369" r:id="rId23"/>
    <p:sldId id="276" r:id="rId24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9DBF8"/>
    <a:srgbClr val="EA86E5"/>
    <a:srgbClr val="FA9576"/>
    <a:srgbClr val="C0968E"/>
    <a:srgbClr val="825248"/>
    <a:srgbClr val="4E31F9"/>
    <a:srgbClr val="F4BA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444"/>
    <p:restoredTop sz="94599"/>
  </p:normalViewPr>
  <p:slideViewPr>
    <p:cSldViewPr showGuides="1">
      <p:cViewPr varScale="1">
        <p:scale>
          <a:sx n="108" d="100"/>
          <a:sy n="108" d="100"/>
        </p:scale>
        <p:origin x="165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13494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645957-E298-4BAE-A7D6-4C14273D23F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F2AD364F-C771-42BD-859B-0D37C35D01DB}">
      <dgm:prSet custT="1"/>
      <dgm:spPr/>
      <dgm:t>
        <a:bodyPr/>
        <a:lstStyle/>
        <a:p>
          <a:pPr rtl="0"/>
          <a:r>
            <a:rPr lang="zh-CN" altLang="en-US" sz="2400" b="1" dirty="0"/>
            <a:t>管理的普遍性</a:t>
          </a:r>
          <a:endParaRPr lang="zh-CN" altLang="en-US" sz="2400" dirty="0"/>
        </a:p>
      </dgm:t>
    </dgm:pt>
    <dgm:pt modelId="{B754998C-6E3E-4101-9DD5-B187755C0635}" cxnId="{AB5913F5-09E8-41F6-B530-072B33466A50}" type="parTrans">
      <dgm:prSet/>
      <dgm:spPr/>
      <dgm:t>
        <a:bodyPr/>
        <a:lstStyle/>
        <a:p>
          <a:endParaRPr lang="zh-CN" altLang="en-US" sz="2400"/>
        </a:p>
      </dgm:t>
    </dgm:pt>
    <dgm:pt modelId="{6E2A79D8-EBB2-404B-B1D8-E1D217C5CE2C}" cxnId="{AB5913F5-09E8-41F6-B530-072B33466A50}" type="sibTrans">
      <dgm:prSet/>
      <dgm:spPr/>
      <dgm:t>
        <a:bodyPr/>
        <a:lstStyle/>
        <a:p>
          <a:endParaRPr lang="zh-CN" altLang="en-US" sz="2400"/>
        </a:p>
      </dgm:t>
    </dgm:pt>
    <dgm:pt modelId="{A72F2540-2784-45A0-9CB4-CD4F3FBEB2A1}">
      <dgm:prSet custT="1"/>
      <dgm:spPr/>
      <dgm:t>
        <a:bodyPr/>
        <a:lstStyle/>
        <a:p>
          <a:pPr rtl="0"/>
          <a:r>
            <a:rPr lang="zh-CN" altLang="en-US" sz="2400" b="1" dirty="0"/>
            <a:t>管理的科学性</a:t>
          </a:r>
          <a:endParaRPr lang="zh-CN" altLang="en-US" sz="2400" dirty="0"/>
        </a:p>
      </dgm:t>
    </dgm:pt>
    <dgm:pt modelId="{D225CC77-40FE-4FB4-984F-2400F87FFE7A}" cxnId="{304C7A37-C246-47D9-B16D-54996A46675D}" type="parTrans">
      <dgm:prSet/>
      <dgm:spPr/>
      <dgm:t>
        <a:bodyPr/>
        <a:lstStyle/>
        <a:p>
          <a:endParaRPr lang="zh-CN" altLang="en-US" sz="2400"/>
        </a:p>
      </dgm:t>
    </dgm:pt>
    <dgm:pt modelId="{C9EF0C14-2B13-4235-ACCC-3CB9B2989095}" cxnId="{304C7A37-C246-47D9-B16D-54996A46675D}" type="sibTrans">
      <dgm:prSet/>
      <dgm:spPr/>
      <dgm:t>
        <a:bodyPr/>
        <a:lstStyle/>
        <a:p>
          <a:endParaRPr lang="zh-CN" altLang="en-US" sz="2400"/>
        </a:p>
      </dgm:t>
    </dgm:pt>
    <dgm:pt modelId="{E371E8FC-34BD-4F1B-817A-09C993650B7B}">
      <dgm:prSet custT="1"/>
      <dgm:spPr/>
      <dgm:t>
        <a:bodyPr/>
        <a:lstStyle/>
        <a:p>
          <a:pPr rtl="0"/>
          <a:r>
            <a:rPr lang="zh-CN" altLang="en-US" sz="2400" b="1"/>
            <a:t>管理的艺术性</a:t>
          </a:r>
          <a:endParaRPr lang="zh-CN" altLang="en-US" sz="2400"/>
        </a:p>
      </dgm:t>
    </dgm:pt>
    <dgm:pt modelId="{B3178B08-A471-45FA-ACDF-228F2EF1EE45}" cxnId="{208BE197-C0BC-4A28-A8F1-C82E9DE1465E}" type="parTrans">
      <dgm:prSet/>
      <dgm:spPr/>
      <dgm:t>
        <a:bodyPr/>
        <a:lstStyle/>
        <a:p>
          <a:endParaRPr lang="zh-CN" altLang="en-US" sz="2400"/>
        </a:p>
      </dgm:t>
    </dgm:pt>
    <dgm:pt modelId="{9793AA91-B22B-480F-84D2-6F55934B3C9D}" cxnId="{208BE197-C0BC-4A28-A8F1-C82E9DE1465E}" type="sibTrans">
      <dgm:prSet/>
      <dgm:spPr/>
      <dgm:t>
        <a:bodyPr/>
        <a:lstStyle/>
        <a:p>
          <a:endParaRPr lang="zh-CN" altLang="en-US" sz="2400"/>
        </a:p>
      </dgm:t>
    </dgm:pt>
    <dgm:pt modelId="{9D19CA34-4C8A-41AA-A31E-689AE86F0CE2}">
      <dgm:prSet custT="1"/>
      <dgm:spPr/>
      <dgm:t>
        <a:bodyPr/>
        <a:lstStyle/>
        <a:p>
          <a:pPr rtl="0"/>
          <a:r>
            <a:rPr lang="zh-CN" altLang="en-US" sz="2400" b="1"/>
            <a:t>管理的动态性</a:t>
          </a:r>
          <a:endParaRPr lang="zh-CN" altLang="en-US" sz="2400"/>
        </a:p>
      </dgm:t>
    </dgm:pt>
    <dgm:pt modelId="{E1E15EED-0CA4-4359-9A51-D9C033588549}" cxnId="{27F2F640-FD4F-4C53-97D6-AC1AA9C57E50}" type="parTrans">
      <dgm:prSet/>
      <dgm:spPr/>
      <dgm:t>
        <a:bodyPr/>
        <a:lstStyle/>
        <a:p>
          <a:endParaRPr lang="zh-CN" altLang="en-US" sz="2400"/>
        </a:p>
      </dgm:t>
    </dgm:pt>
    <dgm:pt modelId="{9B7BCD9C-D648-4BED-9C51-644EFFFF42DC}" cxnId="{27F2F640-FD4F-4C53-97D6-AC1AA9C57E50}" type="sibTrans">
      <dgm:prSet/>
      <dgm:spPr/>
      <dgm:t>
        <a:bodyPr/>
        <a:lstStyle/>
        <a:p>
          <a:endParaRPr lang="zh-CN" altLang="en-US" sz="2400"/>
        </a:p>
      </dgm:t>
    </dgm:pt>
    <dgm:pt modelId="{A1F872CA-1E4F-4529-A6B8-5E987B293B0E}" type="pres">
      <dgm:prSet presAssocID="{4E645957-E298-4BAE-A7D6-4C14273D23F0}" presName="compositeShape" presStyleCnt="0">
        <dgm:presLayoutVars>
          <dgm:dir/>
          <dgm:resizeHandles/>
        </dgm:presLayoutVars>
      </dgm:prSet>
      <dgm:spPr/>
    </dgm:pt>
    <dgm:pt modelId="{4FDFA443-8077-4FCF-98E3-89BD3D474FBF}" type="pres">
      <dgm:prSet presAssocID="{4E645957-E298-4BAE-A7D6-4C14273D23F0}" presName="pyramid" presStyleLbl="node1" presStyleIdx="0" presStyleCnt="1"/>
      <dgm:spPr/>
    </dgm:pt>
    <dgm:pt modelId="{5E224520-8B3A-4277-9EB3-4EF88395BF48}" type="pres">
      <dgm:prSet presAssocID="{4E645957-E298-4BAE-A7D6-4C14273D23F0}" presName="theList" presStyleCnt="0"/>
      <dgm:spPr/>
    </dgm:pt>
    <dgm:pt modelId="{64DB45DF-C22C-49E1-A06B-06013D6D29A8}" type="pres">
      <dgm:prSet presAssocID="{F2AD364F-C771-42BD-859B-0D37C35D01DB}" presName="aNode" presStyleLbl="fgAcc1" presStyleIdx="0" presStyleCnt="4">
        <dgm:presLayoutVars>
          <dgm:bulletEnabled val="1"/>
        </dgm:presLayoutVars>
      </dgm:prSet>
      <dgm:spPr/>
    </dgm:pt>
    <dgm:pt modelId="{0F0DA174-61AD-4361-8E0F-B9465E044B4D}" type="pres">
      <dgm:prSet presAssocID="{F2AD364F-C771-42BD-859B-0D37C35D01DB}" presName="aSpace" presStyleCnt="0"/>
      <dgm:spPr/>
    </dgm:pt>
    <dgm:pt modelId="{AD00CE4B-4AA0-4314-BC27-2486BA84B5BC}" type="pres">
      <dgm:prSet presAssocID="{A72F2540-2784-45A0-9CB4-CD4F3FBEB2A1}" presName="aNode" presStyleLbl="fgAcc1" presStyleIdx="1" presStyleCnt="4">
        <dgm:presLayoutVars>
          <dgm:bulletEnabled val="1"/>
        </dgm:presLayoutVars>
      </dgm:prSet>
      <dgm:spPr/>
    </dgm:pt>
    <dgm:pt modelId="{30FABF0C-B80F-4B6F-BAFC-146DBC6C4982}" type="pres">
      <dgm:prSet presAssocID="{A72F2540-2784-45A0-9CB4-CD4F3FBEB2A1}" presName="aSpace" presStyleCnt="0"/>
      <dgm:spPr/>
    </dgm:pt>
    <dgm:pt modelId="{019823DD-CCFA-4BF8-9E3F-6567E7B54AFB}" type="pres">
      <dgm:prSet presAssocID="{E371E8FC-34BD-4F1B-817A-09C993650B7B}" presName="aNode" presStyleLbl="fgAcc1" presStyleIdx="2" presStyleCnt="4">
        <dgm:presLayoutVars>
          <dgm:bulletEnabled val="1"/>
        </dgm:presLayoutVars>
      </dgm:prSet>
      <dgm:spPr/>
    </dgm:pt>
    <dgm:pt modelId="{0191A024-147B-47C2-B0B8-5753DA0C18EF}" type="pres">
      <dgm:prSet presAssocID="{E371E8FC-34BD-4F1B-817A-09C993650B7B}" presName="aSpace" presStyleCnt="0"/>
      <dgm:spPr/>
    </dgm:pt>
    <dgm:pt modelId="{2720F3C5-14BD-418A-BE1D-CD41AD50DE5F}" type="pres">
      <dgm:prSet presAssocID="{9D19CA34-4C8A-41AA-A31E-689AE86F0CE2}" presName="aNode" presStyleLbl="fgAcc1" presStyleIdx="3" presStyleCnt="4">
        <dgm:presLayoutVars>
          <dgm:bulletEnabled val="1"/>
        </dgm:presLayoutVars>
      </dgm:prSet>
      <dgm:spPr/>
    </dgm:pt>
    <dgm:pt modelId="{DD35BE70-AAD2-491C-BA21-331EC6BE5920}" type="pres">
      <dgm:prSet presAssocID="{9D19CA34-4C8A-41AA-A31E-689AE86F0CE2}" presName="aSpace" presStyleCnt="0"/>
      <dgm:spPr/>
    </dgm:pt>
  </dgm:ptLst>
  <dgm:cxnLst>
    <dgm:cxn modelId="{304C7A37-C246-47D9-B16D-54996A46675D}" srcId="{4E645957-E298-4BAE-A7D6-4C14273D23F0}" destId="{A72F2540-2784-45A0-9CB4-CD4F3FBEB2A1}" srcOrd="1" destOrd="0" parTransId="{D225CC77-40FE-4FB4-984F-2400F87FFE7A}" sibTransId="{C9EF0C14-2B13-4235-ACCC-3CB9B2989095}"/>
    <dgm:cxn modelId="{27F2F640-FD4F-4C53-97D6-AC1AA9C57E50}" srcId="{4E645957-E298-4BAE-A7D6-4C14273D23F0}" destId="{9D19CA34-4C8A-41AA-A31E-689AE86F0CE2}" srcOrd="3" destOrd="0" parTransId="{E1E15EED-0CA4-4359-9A51-D9C033588549}" sibTransId="{9B7BCD9C-D648-4BED-9C51-644EFFFF42DC}"/>
    <dgm:cxn modelId="{A993AB51-728D-4E1D-9DDE-1956B8226F8C}" type="presOf" srcId="{4E645957-E298-4BAE-A7D6-4C14273D23F0}" destId="{A1F872CA-1E4F-4529-A6B8-5E987B293B0E}" srcOrd="0" destOrd="0" presId="urn:microsoft.com/office/officeart/2005/8/layout/pyramid2"/>
    <dgm:cxn modelId="{25A64857-4D5B-4D17-B26D-31AB8FD300AB}" type="presOf" srcId="{F2AD364F-C771-42BD-859B-0D37C35D01DB}" destId="{64DB45DF-C22C-49E1-A06B-06013D6D29A8}" srcOrd="0" destOrd="0" presId="urn:microsoft.com/office/officeart/2005/8/layout/pyramid2"/>
    <dgm:cxn modelId="{208BE197-C0BC-4A28-A8F1-C82E9DE1465E}" srcId="{4E645957-E298-4BAE-A7D6-4C14273D23F0}" destId="{E371E8FC-34BD-4F1B-817A-09C993650B7B}" srcOrd="2" destOrd="0" parTransId="{B3178B08-A471-45FA-ACDF-228F2EF1EE45}" sibTransId="{9793AA91-B22B-480F-84D2-6F55934B3C9D}"/>
    <dgm:cxn modelId="{1CF29A9A-A418-4350-B67D-6D7D69441344}" type="presOf" srcId="{9D19CA34-4C8A-41AA-A31E-689AE86F0CE2}" destId="{2720F3C5-14BD-418A-BE1D-CD41AD50DE5F}" srcOrd="0" destOrd="0" presId="urn:microsoft.com/office/officeart/2005/8/layout/pyramid2"/>
    <dgm:cxn modelId="{F8E7EACA-1195-455F-A45C-4F9FE334BC46}" type="presOf" srcId="{A72F2540-2784-45A0-9CB4-CD4F3FBEB2A1}" destId="{AD00CE4B-4AA0-4314-BC27-2486BA84B5BC}" srcOrd="0" destOrd="0" presId="urn:microsoft.com/office/officeart/2005/8/layout/pyramid2"/>
    <dgm:cxn modelId="{6060A5D5-F429-4AAC-8E93-0838B72BDBE4}" type="presOf" srcId="{E371E8FC-34BD-4F1B-817A-09C993650B7B}" destId="{019823DD-CCFA-4BF8-9E3F-6567E7B54AFB}" srcOrd="0" destOrd="0" presId="urn:microsoft.com/office/officeart/2005/8/layout/pyramid2"/>
    <dgm:cxn modelId="{AB5913F5-09E8-41F6-B530-072B33466A50}" srcId="{4E645957-E298-4BAE-A7D6-4C14273D23F0}" destId="{F2AD364F-C771-42BD-859B-0D37C35D01DB}" srcOrd="0" destOrd="0" parTransId="{B754998C-6E3E-4101-9DD5-B187755C0635}" sibTransId="{6E2A79D8-EBB2-404B-B1D8-E1D217C5CE2C}"/>
    <dgm:cxn modelId="{B1AE597B-9497-496C-8B91-23D7299CEF7B}" type="presParOf" srcId="{A1F872CA-1E4F-4529-A6B8-5E987B293B0E}" destId="{4FDFA443-8077-4FCF-98E3-89BD3D474FBF}" srcOrd="0" destOrd="0" presId="urn:microsoft.com/office/officeart/2005/8/layout/pyramid2"/>
    <dgm:cxn modelId="{9E45B1D3-6B65-4589-AC8D-E97BDA89A8FA}" type="presParOf" srcId="{A1F872CA-1E4F-4529-A6B8-5E987B293B0E}" destId="{5E224520-8B3A-4277-9EB3-4EF88395BF48}" srcOrd="1" destOrd="0" presId="urn:microsoft.com/office/officeart/2005/8/layout/pyramid2"/>
    <dgm:cxn modelId="{5E33E382-3572-48C0-8991-B94FFD1C753A}" type="presParOf" srcId="{5E224520-8B3A-4277-9EB3-4EF88395BF48}" destId="{64DB45DF-C22C-49E1-A06B-06013D6D29A8}" srcOrd="0" destOrd="0" presId="urn:microsoft.com/office/officeart/2005/8/layout/pyramid2"/>
    <dgm:cxn modelId="{944D293E-A2B1-4BAF-876F-CB00E8A31DC5}" type="presParOf" srcId="{5E224520-8B3A-4277-9EB3-4EF88395BF48}" destId="{0F0DA174-61AD-4361-8E0F-B9465E044B4D}" srcOrd="1" destOrd="0" presId="urn:microsoft.com/office/officeart/2005/8/layout/pyramid2"/>
    <dgm:cxn modelId="{E1D88298-7475-4DB5-99DF-7599AF1644E6}" type="presParOf" srcId="{5E224520-8B3A-4277-9EB3-4EF88395BF48}" destId="{AD00CE4B-4AA0-4314-BC27-2486BA84B5BC}" srcOrd="2" destOrd="0" presId="urn:microsoft.com/office/officeart/2005/8/layout/pyramid2"/>
    <dgm:cxn modelId="{376A0C6C-3CBF-4E5F-AB7D-55D811E65CEF}" type="presParOf" srcId="{5E224520-8B3A-4277-9EB3-4EF88395BF48}" destId="{30FABF0C-B80F-4B6F-BAFC-146DBC6C4982}" srcOrd="3" destOrd="0" presId="urn:microsoft.com/office/officeart/2005/8/layout/pyramid2"/>
    <dgm:cxn modelId="{A3762B0F-9EF9-4703-A3C0-6B718907F2B0}" type="presParOf" srcId="{5E224520-8B3A-4277-9EB3-4EF88395BF48}" destId="{019823DD-CCFA-4BF8-9E3F-6567E7B54AFB}" srcOrd="4" destOrd="0" presId="urn:microsoft.com/office/officeart/2005/8/layout/pyramid2"/>
    <dgm:cxn modelId="{1343FEB4-6E34-4B47-984F-0C3C812FEBAD}" type="presParOf" srcId="{5E224520-8B3A-4277-9EB3-4EF88395BF48}" destId="{0191A024-147B-47C2-B0B8-5753DA0C18EF}" srcOrd="5" destOrd="0" presId="urn:microsoft.com/office/officeart/2005/8/layout/pyramid2"/>
    <dgm:cxn modelId="{3B0411F0-E241-44B9-9950-D0F0769E0B5D}" type="presParOf" srcId="{5E224520-8B3A-4277-9EB3-4EF88395BF48}" destId="{2720F3C5-14BD-418A-BE1D-CD41AD50DE5F}" srcOrd="6" destOrd="0" presId="urn:microsoft.com/office/officeart/2005/8/layout/pyramid2"/>
    <dgm:cxn modelId="{064539BC-C217-443C-A7ED-FCC2E4EA0026}" type="presParOf" srcId="{5E224520-8B3A-4277-9EB3-4EF88395BF48}" destId="{DD35BE70-AAD2-491C-BA21-331EC6BE5920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29600" cy="5105400"/>
        <a:chOff x="0" y="0"/>
        <a:chExt cx="8229600" cy="5105400"/>
      </a:xfrm>
    </dsp:grpSpPr>
    <dsp:sp modelId="{4FDFA443-8077-4FCF-98E3-89BD3D474FBF}">
      <dsp:nvSpPr>
        <dsp:cNvPr id="3" name="等腰三角形 2"/>
        <dsp:cNvSpPr/>
      </dsp:nvSpPr>
      <dsp:spPr bwMode="white">
        <a:xfrm>
          <a:off x="1179195" y="0"/>
          <a:ext cx="5105400" cy="5105400"/>
        </a:xfrm>
        <a:prstGeom prst="triangl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179195" y="0"/>
        <a:ext cx="5105400" cy="5105400"/>
      </dsp:txXfrm>
    </dsp:sp>
    <dsp:sp modelId="{64DB45DF-C22C-49E1-A06B-06013D6D29A8}">
      <dsp:nvSpPr>
        <dsp:cNvPr id="4" name="圆角矩形 3"/>
        <dsp:cNvSpPr/>
      </dsp:nvSpPr>
      <dsp:spPr bwMode="white">
        <a:xfrm>
          <a:off x="3731895" y="510540"/>
          <a:ext cx="3318510" cy="907627"/>
        </a:xfrm>
        <a:prstGeom prst="round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91439" tIns="91439" rIns="91439" bIns="9143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dk1"/>
              </a:solidFill>
            </a:rPr>
            <a:t>管理的普遍性</a:t>
          </a:r>
          <a:endParaRPr lang="zh-CN" altLang="en-US" sz="2400" dirty="0">
            <a:solidFill>
              <a:schemeClr val="dk1"/>
            </a:solidFill>
          </a:endParaRPr>
        </a:p>
      </dsp:txBody>
      <dsp:txXfrm>
        <a:off x="3731895" y="510540"/>
        <a:ext cx="3318510" cy="907627"/>
      </dsp:txXfrm>
    </dsp:sp>
    <dsp:sp modelId="{AD00CE4B-4AA0-4314-BC27-2486BA84B5BC}">
      <dsp:nvSpPr>
        <dsp:cNvPr id="5" name="圆角矩形 4"/>
        <dsp:cNvSpPr/>
      </dsp:nvSpPr>
      <dsp:spPr bwMode="white">
        <a:xfrm>
          <a:off x="3731895" y="1531620"/>
          <a:ext cx="3318510" cy="907627"/>
        </a:xfrm>
        <a:prstGeom prst="round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91439" tIns="91439" rIns="91439" bIns="9143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dk1"/>
              </a:solidFill>
            </a:rPr>
            <a:t>管理的科学性</a:t>
          </a:r>
          <a:endParaRPr lang="zh-CN" altLang="en-US" sz="2400" dirty="0">
            <a:solidFill>
              <a:schemeClr val="dk1"/>
            </a:solidFill>
          </a:endParaRPr>
        </a:p>
      </dsp:txBody>
      <dsp:txXfrm>
        <a:off x="3731895" y="1531620"/>
        <a:ext cx="3318510" cy="907627"/>
      </dsp:txXfrm>
    </dsp:sp>
    <dsp:sp modelId="{019823DD-CCFA-4BF8-9E3F-6567E7B54AFB}">
      <dsp:nvSpPr>
        <dsp:cNvPr id="6" name="圆角矩形 5"/>
        <dsp:cNvSpPr/>
      </dsp:nvSpPr>
      <dsp:spPr bwMode="white">
        <a:xfrm>
          <a:off x="3731895" y="2552700"/>
          <a:ext cx="3318510" cy="907627"/>
        </a:xfrm>
        <a:prstGeom prst="round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91439" tIns="91439" rIns="91439" bIns="9143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>
              <a:solidFill>
                <a:schemeClr val="dk1"/>
              </a:solidFill>
            </a:rPr>
            <a:t>管理的艺术性</a:t>
          </a:r>
          <a:endParaRPr lang="zh-CN" altLang="en-US" sz="2400">
            <a:solidFill>
              <a:schemeClr val="dk1"/>
            </a:solidFill>
          </a:endParaRPr>
        </a:p>
      </dsp:txBody>
      <dsp:txXfrm>
        <a:off x="3731895" y="2552700"/>
        <a:ext cx="3318510" cy="907627"/>
      </dsp:txXfrm>
    </dsp:sp>
    <dsp:sp modelId="{2720F3C5-14BD-418A-BE1D-CD41AD50DE5F}">
      <dsp:nvSpPr>
        <dsp:cNvPr id="7" name="圆角矩形 6"/>
        <dsp:cNvSpPr/>
      </dsp:nvSpPr>
      <dsp:spPr bwMode="white">
        <a:xfrm>
          <a:off x="3731895" y="3573780"/>
          <a:ext cx="3318510" cy="907627"/>
        </a:xfrm>
        <a:prstGeom prst="round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91439" tIns="91439" rIns="91439" bIns="9143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>
              <a:solidFill>
                <a:schemeClr val="dk1"/>
              </a:solidFill>
            </a:rPr>
            <a:t>管理的动态性</a:t>
          </a:r>
          <a:endParaRPr lang="zh-CN" altLang="en-US" sz="2400">
            <a:solidFill>
              <a:schemeClr val="dk1"/>
            </a:solidFill>
          </a:endParaRPr>
        </a:p>
      </dsp:txBody>
      <dsp:txXfrm>
        <a:off x="3731895" y="3573780"/>
        <a:ext cx="3318510" cy="9076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dir/>
      <dgm:resizeHandles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image" Target="../media/image2.png"/><Relationship Id="rId3" Type="http://schemas.openxmlformats.org/officeDocument/2006/relationships/oleObject" Target="../embeddings/oleObject1.bin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76700"/>
            <a:ext cx="9144000" cy="280828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051" name="Object 29"/>
          <p:cNvGraphicFramePr>
            <a:graphicFrameLocks noChangeAspect="1"/>
          </p:cNvGraphicFramePr>
          <p:nvPr/>
        </p:nvGraphicFramePr>
        <p:xfrm>
          <a:off x="0" y="0"/>
          <a:ext cx="9144000" cy="264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7429500" imgH="2146300" progId="Photoshop.Image.6">
                  <p:embed/>
                </p:oleObj>
              </mc:Choice>
              <mc:Fallback>
                <p:oleObj name="" r:id="rId3" imgW="7429500" imgH="2146300" progId="Photoshop.Image.6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2641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476375" y="4149725"/>
            <a:ext cx="3887788" cy="3810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0"/>
              <a:t>广东女子职业技术学院</a:t>
            </a:r>
            <a:endParaRPr lang="zh-CN" altLang="en-US" noProof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 hasCustomPrompt="1"/>
          </p:nvPr>
        </p:nvSpPr>
        <p:spPr bwMode="gray">
          <a:xfrm>
            <a:off x="762000" y="1052513"/>
            <a:ext cx="6905625" cy="2736850"/>
          </a:xfrm>
          <a:effectLst>
            <a:outerShdw dist="53882" dir="2700000" algn="ctr" rotWithShape="0">
              <a:schemeClr val="bg2"/>
            </a:outerShdw>
          </a:effectLst>
        </p:spPr>
        <p:txBody>
          <a:bodyPr/>
          <a:lstStyle>
            <a:lvl1pPr algn="l">
              <a:defRPr sz="6000">
                <a:solidFill>
                  <a:srgbClr val="000000"/>
                </a:solidFill>
              </a:defRPr>
            </a:lvl1pPr>
          </a:lstStyle>
          <a:p>
            <a:pPr lvl="0"/>
            <a:r>
              <a:rPr lang="zh-CN" altLang="en-US" noProof="0"/>
              <a:t>网页设计课程</a:t>
            </a:r>
            <a:br>
              <a:rPr lang="zh-CN" altLang="en-US" noProof="0"/>
            </a:br>
            <a:r>
              <a:rPr lang="zh-CN" altLang="en-US" noProof="0"/>
              <a:t>整体设计介绍 </a:t>
            </a:r>
            <a:endParaRPr lang="en-US" altLang="zh-CN" noProof="0"/>
          </a:p>
        </p:txBody>
      </p:sp>
      <p:sp>
        <p:nvSpPr>
          <p:cNvPr id="20" name="Rectangle 4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457200" y="6564313"/>
            <a:ext cx="2133600" cy="1571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Rectangle 5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3124200" y="6550025"/>
            <a:ext cx="2895600" cy="171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Rectangle 6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6553200" y="6535738"/>
            <a:ext cx="2133600" cy="1857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 eaLnBrk="1" hangingPunct="1">
              <a:buNone/>
            </a:pPr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076450" cy="61722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76950" cy="6172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05800" cy="563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19200"/>
            <a:ext cx="8229600" cy="51054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68" name="Freeform 44"/>
          <p:cNvSpPr/>
          <p:nvPr/>
        </p:nvSpPr>
        <p:spPr bwMode="ltGray">
          <a:xfrm>
            <a:off x="0" y="-1587"/>
            <a:ext cx="9144000" cy="1743075"/>
          </a:xfrm>
          <a:custGeom>
            <a:avLst/>
            <a:gdLst>
              <a:gd name="T0" fmla="*/ 0 w 5760"/>
              <a:gd name="T1" fmla="*/ 0 h 1098"/>
              <a:gd name="T2" fmla="*/ 0 w 5760"/>
              <a:gd name="T3" fmla="*/ 619 h 1098"/>
              <a:gd name="T4" fmla="*/ 2633 w 5760"/>
              <a:gd name="T5" fmla="*/ 495 h 1098"/>
              <a:gd name="T6" fmla="*/ 5760 w 5760"/>
              <a:gd name="T7" fmla="*/ 1098 h 1098"/>
              <a:gd name="T8" fmla="*/ 5760 w 5760"/>
              <a:gd name="T9" fmla="*/ 1 h 1098"/>
              <a:gd name="T10" fmla="*/ 0 w 5760"/>
              <a:gd name="T11" fmla="*/ 0 h 10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60" h="1098">
                <a:moveTo>
                  <a:pt x="0" y="0"/>
                </a:moveTo>
                <a:lnTo>
                  <a:pt x="0" y="619"/>
                </a:lnTo>
                <a:cubicBezTo>
                  <a:pt x="420" y="536"/>
                  <a:pt x="2221" y="477"/>
                  <a:pt x="2633" y="495"/>
                </a:cubicBezTo>
                <a:cubicBezTo>
                  <a:pt x="3045" y="513"/>
                  <a:pt x="4699" y="513"/>
                  <a:pt x="5760" y="1098"/>
                </a:cubicBezTo>
                <a:lnTo>
                  <a:pt x="5760" y="1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3529"/>
                  <a:invGamma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7" name="Rectangle 34"/>
          <p:cNvSpPr>
            <a:spLocks noChangeArrowheads="1"/>
          </p:cNvSpPr>
          <p:nvPr/>
        </p:nvSpPr>
        <p:spPr bwMode="gray">
          <a:xfrm>
            <a:off x="0" y="6551613"/>
            <a:ext cx="9144000" cy="3333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Freeform 35" descr="sky"/>
          <p:cNvSpPr/>
          <p:nvPr/>
        </p:nvSpPr>
        <p:spPr>
          <a:xfrm>
            <a:off x="0" y="-1587"/>
            <a:ext cx="9158288" cy="13509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0"/>
              </a:cxn>
            </a:cxnLst>
            <a:pathLst>
              <a:path w="5769" h="851">
                <a:moveTo>
                  <a:pt x="0" y="0"/>
                </a:moveTo>
                <a:lnTo>
                  <a:pt x="0" y="732"/>
                </a:lnTo>
                <a:cubicBezTo>
                  <a:pt x="72" y="726"/>
                  <a:pt x="896" y="522"/>
                  <a:pt x="2277" y="476"/>
                </a:cubicBezTo>
                <a:cubicBezTo>
                  <a:pt x="3658" y="430"/>
                  <a:pt x="5102" y="568"/>
                  <a:pt x="5769" y="851"/>
                </a:cubicBezTo>
                <a:lnTo>
                  <a:pt x="5768" y="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3"/>
            <a:stretch>
              <a:fillRect/>
            </a:stretch>
          </a:blip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9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5105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228600" y="6567488"/>
            <a:ext cx="2667000" cy="230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b="1">
                <a:solidFill>
                  <a:schemeClr val="bg1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6019800" y="6578600"/>
            <a:ext cx="2895600" cy="214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3276600" y="6572250"/>
            <a:ext cx="2133600" cy="2095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1033" name="Rectang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05800" cy="563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grpSp>
        <p:nvGrpSpPr>
          <p:cNvPr id="1034" name="Group 36"/>
          <p:cNvGrpSpPr/>
          <p:nvPr/>
        </p:nvGrpSpPr>
        <p:grpSpPr>
          <a:xfrm>
            <a:off x="250825" y="5832475"/>
            <a:ext cx="720725" cy="792163"/>
            <a:chOff x="158" y="3612"/>
            <a:chExt cx="545" cy="605"/>
          </a:xfrm>
        </p:grpSpPr>
        <p:grpSp>
          <p:nvGrpSpPr>
            <p:cNvPr id="1035" name="Group 37"/>
            <p:cNvGrpSpPr/>
            <p:nvPr userDrawn="1"/>
          </p:nvGrpSpPr>
          <p:grpSpPr>
            <a:xfrm>
              <a:off x="158" y="3612"/>
              <a:ext cx="545" cy="589"/>
              <a:chOff x="68" y="3475"/>
              <a:chExt cx="635" cy="680"/>
            </a:xfrm>
          </p:grpSpPr>
          <p:sp>
            <p:nvSpPr>
              <p:cNvPr id="1039" name="Oval 38"/>
              <p:cNvSpPr>
                <a:spLocks noChangeArrowheads="1"/>
              </p:cNvSpPr>
              <p:nvPr/>
            </p:nvSpPr>
            <p:spPr bwMode="gray">
              <a:xfrm>
                <a:off x="68" y="3657"/>
                <a:ext cx="158" cy="483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0" name="Oval 39"/>
              <p:cNvSpPr>
                <a:spLocks noChangeArrowheads="1"/>
              </p:cNvSpPr>
              <p:nvPr/>
            </p:nvSpPr>
            <p:spPr bwMode="gray">
              <a:xfrm>
                <a:off x="248" y="3475"/>
                <a:ext cx="273" cy="680"/>
              </a:xfrm>
              <a:prstGeom prst="ellipse">
                <a:avLst/>
              </a:prstGeom>
              <a:solidFill>
                <a:schemeClr val="folHlink"/>
              </a:soli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1" name="Oval 40"/>
              <p:cNvSpPr>
                <a:spLocks noChangeArrowheads="1"/>
              </p:cNvSpPr>
              <p:nvPr/>
            </p:nvSpPr>
            <p:spPr bwMode="gray">
              <a:xfrm>
                <a:off x="545" y="3657"/>
                <a:ext cx="158" cy="483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36" name="Freeform 41"/>
            <p:cNvSpPr/>
            <p:nvPr userDrawn="1"/>
          </p:nvSpPr>
          <p:spPr>
            <a:xfrm>
              <a:off x="381" y="3929"/>
              <a:ext cx="112" cy="28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2" y="169"/>
                </a:cxn>
                <a:cxn ang="0">
                  <a:pos x="50" y="272"/>
                </a:cxn>
                <a:cxn ang="0">
                  <a:pos x="75" y="265"/>
                </a:cxn>
                <a:cxn ang="0">
                  <a:pos x="66" y="187"/>
                </a:cxn>
                <a:cxn ang="0">
                  <a:pos x="111" y="52"/>
                </a:cxn>
                <a:cxn ang="0">
                  <a:pos x="57" y="145"/>
                </a:cxn>
                <a:cxn ang="0">
                  <a:pos x="4" y="0"/>
                </a:cxn>
              </a:cxnLst>
              <a:pathLst>
                <a:path w="112" h="288">
                  <a:moveTo>
                    <a:pt x="4" y="0"/>
                  </a:moveTo>
                  <a:cubicBezTo>
                    <a:pt x="0" y="8"/>
                    <a:pt x="34" y="124"/>
                    <a:pt x="42" y="169"/>
                  </a:cubicBezTo>
                  <a:cubicBezTo>
                    <a:pt x="50" y="214"/>
                    <a:pt x="45" y="256"/>
                    <a:pt x="50" y="272"/>
                  </a:cubicBezTo>
                  <a:cubicBezTo>
                    <a:pt x="55" y="288"/>
                    <a:pt x="72" y="279"/>
                    <a:pt x="75" y="265"/>
                  </a:cubicBezTo>
                  <a:cubicBezTo>
                    <a:pt x="78" y="251"/>
                    <a:pt x="60" y="222"/>
                    <a:pt x="66" y="187"/>
                  </a:cubicBezTo>
                  <a:cubicBezTo>
                    <a:pt x="72" y="152"/>
                    <a:pt x="112" y="59"/>
                    <a:pt x="111" y="52"/>
                  </a:cubicBezTo>
                  <a:cubicBezTo>
                    <a:pt x="110" y="45"/>
                    <a:pt x="75" y="154"/>
                    <a:pt x="57" y="145"/>
                  </a:cubicBezTo>
                  <a:cubicBezTo>
                    <a:pt x="39" y="136"/>
                    <a:pt x="15" y="30"/>
                    <a:pt x="4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7" name="Freeform 42"/>
            <p:cNvSpPr/>
            <p:nvPr userDrawn="1"/>
          </p:nvSpPr>
          <p:spPr>
            <a:xfrm>
              <a:off x="597" y="3992"/>
              <a:ext cx="67" cy="19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2"/>
                </a:cxn>
                <a:cxn ang="0">
                  <a:pos x="1" y="19"/>
                </a:cxn>
                <a:cxn ang="0">
                  <a:pos x="2" y="18"/>
                </a:cxn>
                <a:cxn ang="0">
                  <a:pos x="2" y="13"/>
                </a:cxn>
                <a:cxn ang="0">
                  <a:pos x="3" y="3"/>
                </a:cxn>
                <a:cxn ang="0">
                  <a:pos x="1" y="10"/>
                </a:cxn>
                <a:cxn ang="0">
                  <a:pos x="1" y="0"/>
                </a:cxn>
              </a:cxnLst>
              <a:pathLst>
                <a:path w="112" h="288">
                  <a:moveTo>
                    <a:pt x="4" y="0"/>
                  </a:moveTo>
                  <a:cubicBezTo>
                    <a:pt x="0" y="8"/>
                    <a:pt x="34" y="124"/>
                    <a:pt x="42" y="169"/>
                  </a:cubicBezTo>
                  <a:cubicBezTo>
                    <a:pt x="50" y="214"/>
                    <a:pt x="45" y="256"/>
                    <a:pt x="50" y="272"/>
                  </a:cubicBezTo>
                  <a:cubicBezTo>
                    <a:pt x="55" y="288"/>
                    <a:pt x="72" y="279"/>
                    <a:pt x="75" y="265"/>
                  </a:cubicBezTo>
                  <a:cubicBezTo>
                    <a:pt x="78" y="251"/>
                    <a:pt x="60" y="222"/>
                    <a:pt x="66" y="187"/>
                  </a:cubicBezTo>
                  <a:cubicBezTo>
                    <a:pt x="72" y="152"/>
                    <a:pt x="112" y="59"/>
                    <a:pt x="111" y="52"/>
                  </a:cubicBezTo>
                  <a:cubicBezTo>
                    <a:pt x="110" y="45"/>
                    <a:pt x="75" y="154"/>
                    <a:pt x="57" y="145"/>
                  </a:cubicBezTo>
                  <a:cubicBezTo>
                    <a:pt x="39" y="136"/>
                    <a:pt x="15" y="30"/>
                    <a:pt x="4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8" name="Freeform 43"/>
            <p:cNvSpPr/>
            <p:nvPr userDrawn="1"/>
          </p:nvSpPr>
          <p:spPr>
            <a:xfrm>
              <a:off x="204" y="4029"/>
              <a:ext cx="50" cy="168"/>
            </a:xfrm>
            <a:custGeom>
              <a:avLst/>
              <a:gdLst/>
              <a:ahLst/>
              <a:cxnLst>
                <a:cxn ang="0">
                  <a:pos x="1" y="41"/>
                </a:cxn>
                <a:cxn ang="0">
                  <a:pos x="1" y="87"/>
                </a:cxn>
                <a:cxn ang="0">
                  <a:pos x="1" y="157"/>
                </a:cxn>
                <a:cxn ang="0">
                  <a:pos x="2" y="152"/>
                </a:cxn>
                <a:cxn ang="0">
                  <a:pos x="1" y="99"/>
                </a:cxn>
                <a:cxn ang="0">
                  <a:pos x="2" y="7"/>
                </a:cxn>
                <a:cxn ang="0">
                  <a:pos x="1" y="56"/>
                </a:cxn>
                <a:cxn ang="0">
                  <a:pos x="1" y="41"/>
                </a:cxn>
              </a:cxnLst>
              <a:pathLst>
                <a:path w="81" h="168">
                  <a:moveTo>
                    <a:pt x="1" y="41"/>
                  </a:moveTo>
                  <a:cubicBezTo>
                    <a:pt x="0" y="44"/>
                    <a:pt x="31" y="68"/>
                    <a:pt x="38" y="87"/>
                  </a:cubicBezTo>
                  <a:cubicBezTo>
                    <a:pt x="45" y="106"/>
                    <a:pt x="40" y="146"/>
                    <a:pt x="43" y="157"/>
                  </a:cubicBezTo>
                  <a:cubicBezTo>
                    <a:pt x="46" y="168"/>
                    <a:pt x="56" y="162"/>
                    <a:pt x="58" y="152"/>
                  </a:cubicBezTo>
                  <a:cubicBezTo>
                    <a:pt x="60" y="143"/>
                    <a:pt x="49" y="123"/>
                    <a:pt x="52" y="99"/>
                  </a:cubicBezTo>
                  <a:cubicBezTo>
                    <a:pt x="56" y="75"/>
                    <a:pt x="81" y="14"/>
                    <a:pt x="79" y="7"/>
                  </a:cubicBezTo>
                  <a:cubicBezTo>
                    <a:pt x="77" y="0"/>
                    <a:pt x="53" y="50"/>
                    <a:pt x="40" y="56"/>
                  </a:cubicBezTo>
                  <a:cubicBezTo>
                    <a:pt x="27" y="62"/>
                    <a:pt x="9" y="44"/>
                    <a:pt x="1" y="41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s://tech.ifeng.com/c/7tlhk2SSvcY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ctrTitle" hasCustomPrompt="1"/>
          </p:nvPr>
        </p:nvSpPr>
        <p:spPr>
          <a:xfrm>
            <a:off x="1042988" y="836613"/>
            <a:ext cx="6834187" cy="4505325"/>
          </a:xfrm>
          <a:effectLst>
            <a:outerShdw dist="53882" dir="2699999" algn="ctr" rotWithShape="0">
              <a:schemeClr val="bg2">
                <a:alpha val="100000"/>
              </a:schemeClr>
            </a:outerShdw>
          </a:effectLst>
        </p:spPr>
        <p:txBody>
          <a:bodyPr vert="horz" wrap="square" lIns="91440" tIns="45720" rIns="91440" bIns="45720" anchor="ctr" anchorCtr="0"/>
          <a:p>
            <a:pPr algn="ctr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4400" dirty="0">
                <a:solidFill>
                  <a:srgbClr val="990033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j-cs"/>
              </a:rPr>
              <a:t>第一篇  管理基础</a:t>
            </a:r>
            <a:br>
              <a:rPr lang="en-US" altLang="zh-CN" sz="4400" dirty="0">
                <a:solidFill>
                  <a:srgbClr val="990033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j-cs"/>
              </a:rPr>
            </a:br>
            <a:r>
              <a:rPr lang="zh-CN" altLang="en-US" sz="44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j-cs"/>
              </a:rPr>
              <a:t>第一章  管理知识</a:t>
            </a:r>
            <a:br>
              <a:rPr lang="en-US" altLang="zh-CN" sz="44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j-cs"/>
              </a:rPr>
            </a:br>
            <a:r>
              <a:rPr lang="zh-CN" altLang="en-US" sz="44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j-cs"/>
              </a:rPr>
              <a:t>第二章 管理学知识</a:t>
            </a:r>
            <a:endParaRPr lang="zh-CN" altLang="en-US" sz="4400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第一节 什么是管理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4339" name="内容占位符 2"/>
          <p:cNvSpPr>
            <a:spLocks noGrp="1"/>
          </p:cNvSpPr>
          <p:nvPr>
            <p:ph idx="1"/>
          </p:nvPr>
        </p:nvSpPr>
        <p:spPr>
          <a:xfrm>
            <a:off x="458788" y="1093788"/>
            <a:ext cx="8304212" cy="5359400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（三）管理者的技能</a:t>
            </a: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    </a:t>
            </a:r>
            <a:r>
              <a:rPr lang="zh-CN" altLang="en-US" sz="2000" dirty="0">
                <a:ea typeface="宋体" panose="02010600030101010101" pitchFamily="2" charset="-122"/>
              </a:rPr>
              <a:t>根据罗伯特</a:t>
            </a:r>
            <a:r>
              <a:rPr lang="en-US" altLang="zh-CN" sz="2000" dirty="0">
                <a:ea typeface="宋体" panose="02010600030101010101" pitchFamily="2" charset="-122"/>
              </a:rPr>
              <a:t>•</a:t>
            </a:r>
            <a:r>
              <a:rPr lang="zh-CN" altLang="en-US" sz="2000" dirty="0">
                <a:ea typeface="宋体" panose="02010600030101010101" pitchFamily="2" charset="-122"/>
              </a:rPr>
              <a:t>卡茨（</a:t>
            </a:r>
            <a:r>
              <a:rPr lang="en-US" altLang="zh-CN" sz="2000" dirty="0">
                <a:ea typeface="宋体" panose="02010600030101010101" pitchFamily="2" charset="-122"/>
              </a:rPr>
              <a:t>Robert.katz</a:t>
            </a:r>
            <a:r>
              <a:rPr lang="zh-CN" altLang="en-US" sz="2000" dirty="0">
                <a:ea typeface="宋体" panose="02010600030101010101" pitchFamily="2" charset="-122"/>
              </a:rPr>
              <a:t>）的研究，管理人员应该具备的技能包括技术技能、人际技能和概念技能三种。</a:t>
            </a:r>
            <a:endParaRPr lang="zh-CN" altLang="en-US" sz="2000" dirty="0"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4340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pic>
        <p:nvPicPr>
          <p:cNvPr id="14341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2781300"/>
            <a:ext cx="6110288" cy="3078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613" y="5926138"/>
            <a:ext cx="5948362" cy="527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内容占位符 2"/>
          <p:cNvSpPr>
            <a:spLocks noGrp="1"/>
          </p:cNvSpPr>
          <p:nvPr>
            <p:ph idx="1"/>
          </p:nvPr>
        </p:nvSpPr>
        <p:spPr>
          <a:xfrm>
            <a:off x="323850" y="1052830"/>
            <a:ext cx="7618730" cy="4780280"/>
          </a:xfrm>
        </p:spPr>
        <p:txBody>
          <a:bodyPr vert="horz" wrap="square" lIns="91440" tIns="45720" rIns="91440" bIns="45720" anchor="t" anchorCtr="0"/>
          <a:p>
            <a:r>
              <a:rPr sz="1600" dirty="0">
                <a:ea typeface="宋体" panose="02010600030101010101" pitchFamily="2" charset="-122"/>
              </a:rPr>
              <a:t>1.什么是管理？怎样理解？2.管理的特性是什么？3、说出不同管理者所需技能的关系</a:t>
            </a:r>
            <a:endParaRPr sz="1600" dirty="0">
              <a:ea typeface="宋体" panose="02010600030101010101" pitchFamily="2" charset="-122"/>
            </a:endParaRPr>
          </a:p>
          <a:p>
            <a:r>
              <a:rPr sz="1600" dirty="0">
                <a:ea typeface="宋体" panose="02010600030101010101" pitchFamily="2" charset="-122"/>
              </a:rPr>
              <a:t>4、什么是管理环境？</a:t>
            </a:r>
            <a:endParaRPr sz="1600" dirty="0">
              <a:ea typeface="宋体" panose="02010600030101010101" pitchFamily="2" charset="-122"/>
            </a:endParaRPr>
          </a:p>
          <a:p>
            <a:r>
              <a:rPr sz="1600" dirty="0">
                <a:ea typeface="宋体" panose="02010600030101010101" pitchFamily="2" charset="-122"/>
              </a:rPr>
              <a:t>5、 说出PEST分析法</a:t>
            </a:r>
            <a:endParaRPr sz="1600" dirty="0">
              <a:ea typeface="宋体" panose="02010600030101010101" pitchFamily="2" charset="-122"/>
            </a:endParaRPr>
          </a:p>
          <a:p>
            <a:r>
              <a:rPr sz="1600" dirty="0">
                <a:ea typeface="宋体" panose="02010600030101010101" pitchFamily="2" charset="-122"/>
              </a:rPr>
              <a:t>6、说出五力分析法</a:t>
            </a:r>
            <a:endParaRPr sz="1600" dirty="0">
              <a:ea typeface="宋体" panose="02010600030101010101" pitchFamily="2" charset="-122"/>
            </a:endParaRPr>
          </a:p>
          <a:p>
            <a:r>
              <a:rPr sz="1600" dirty="0">
                <a:ea typeface="宋体" panose="02010600030101010101" pitchFamily="2" charset="-122"/>
              </a:rPr>
              <a:t>7、说出3C分析法</a:t>
            </a:r>
            <a:endParaRPr sz="1600" dirty="0">
              <a:ea typeface="宋体" panose="02010600030101010101" pitchFamily="2" charset="-122"/>
            </a:endParaRPr>
          </a:p>
          <a:p>
            <a:r>
              <a:rPr sz="1600" dirty="0">
                <a:ea typeface="宋体" panose="02010600030101010101" pitchFamily="2" charset="-122"/>
              </a:rPr>
              <a:t>8、说出SWOT分析法</a:t>
            </a:r>
            <a:endParaRPr sz="1600" dirty="0">
              <a:ea typeface="宋体" panose="02010600030101010101" pitchFamily="2" charset="-122"/>
            </a:endParaRPr>
          </a:p>
          <a:p>
            <a:r>
              <a:rPr sz="1600" dirty="0">
                <a:ea typeface="宋体" panose="02010600030101010101" pitchFamily="2" charset="-122"/>
              </a:rPr>
              <a:t>9、什么是管理学？</a:t>
            </a:r>
            <a:endParaRPr sz="1600" dirty="0">
              <a:ea typeface="宋体" panose="02010600030101010101" pitchFamily="2" charset="-122"/>
            </a:endParaRPr>
          </a:p>
          <a:p>
            <a:r>
              <a:rPr sz="1600" dirty="0">
                <a:ea typeface="宋体" panose="02010600030101010101" pitchFamily="2" charset="-122"/>
              </a:rPr>
              <a:t>10、管理学研究的内容是什么？</a:t>
            </a:r>
            <a:endParaRPr sz="1600" dirty="0">
              <a:ea typeface="宋体" panose="02010600030101010101" pitchFamily="2" charset="-122"/>
            </a:endParaRPr>
          </a:p>
          <a:p>
            <a:r>
              <a:rPr sz="1600" dirty="0">
                <a:ea typeface="宋体" panose="02010600030101010101" pitchFamily="2" charset="-122"/>
              </a:rPr>
              <a:t>11、管理学是如何分类的？</a:t>
            </a:r>
            <a:endParaRPr sz="1600" dirty="0">
              <a:ea typeface="宋体" panose="02010600030101010101" pitchFamily="2" charset="-122"/>
            </a:endParaRPr>
          </a:p>
          <a:p>
            <a:r>
              <a:rPr sz="1600" dirty="0">
                <a:ea typeface="宋体" panose="02010600030101010101" pitchFamily="2" charset="-122"/>
              </a:rPr>
              <a:t>12、管理学有什么特点？</a:t>
            </a:r>
            <a:endParaRPr sz="1600" dirty="0">
              <a:ea typeface="宋体" panose="02010600030101010101" pitchFamily="2" charset="-122"/>
            </a:endParaRPr>
          </a:p>
          <a:p>
            <a:r>
              <a:rPr sz="1600" dirty="0">
                <a:ea typeface="宋体" panose="02010600030101010101" pitchFamily="2" charset="-122"/>
              </a:rPr>
              <a:t>13、管理学经过了哪几个发展阶段？</a:t>
            </a:r>
            <a:endParaRPr sz="1600" dirty="0">
              <a:ea typeface="宋体" panose="02010600030101010101" pitchFamily="2" charset="-122"/>
            </a:endParaRPr>
          </a:p>
          <a:p>
            <a:r>
              <a:rPr sz="1600" dirty="0">
                <a:ea typeface="宋体" panose="02010600030101010101" pitchFamily="2" charset="-122"/>
              </a:rPr>
              <a:t>14、古典管理理论有哪些学派？</a:t>
            </a:r>
            <a:endParaRPr sz="1600" dirty="0">
              <a:ea typeface="宋体" panose="02010600030101010101" pitchFamily="2" charset="-122"/>
            </a:endParaRPr>
          </a:p>
          <a:p>
            <a:r>
              <a:rPr sz="1600" dirty="0">
                <a:ea typeface="宋体" panose="02010600030101010101" pitchFamily="2" charset="-122"/>
              </a:rPr>
              <a:t>15、简要阐述科学管理理论</a:t>
            </a:r>
            <a:endParaRPr sz="1600" dirty="0">
              <a:ea typeface="宋体" panose="02010600030101010101" pitchFamily="2" charset="-122"/>
            </a:endParaRPr>
          </a:p>
          <a:p>
            <a:r>
              <a:rPr sz="1600" dirty="0">
                <a:ea typeface="宋体" panose="02010600030101010101" pitchFamily="2" charset="-122"/>
              </a:rPr>
              <a:t>16、简要阐述一般管理理论</a:t>
            </a:r>
            <a:endParaRPr sz="1600" dirty="0">
              <a:ea typeface="宋体" panose="02010600030101010101" pitchFamily="2" charset="-122"/>
            </a:endParaRPr>
          </a:p>
          <a:p>
            <a:r>
              <a:rPr sz="1600" dirty="0">
                <a:ea typeface="宋体" panose="02010600030101010101" pitchFamily="2" charset="-122"/>
              </a:rPr>
              <a:t>17、简要阐述组织管理理论</a:t>
            </a:r>
            <a:endParaRPr sz="1600" dirty="0">
              <a:ea typeface="宋体" panose="02010600030101010101" pitchFamily="2" charset="-122"/>
            </a:endParaRPr>
          </a:p>
          <a:p>
            <a:r>
              <a:rPr sz="1600" dirty="0">
                <a:ea typeface="宋体" panose="02010600030101010101" pitchFamily="2" charset="-122"/>
              </a:rPr>
              <a:t>18、行为科学理论有哪几个学派？</a:t>
            </a:r>
            <a:endParaRPr sz="1600" dirty="0">
              <a:ea typeface="宋体" panose="02010600030101010101" pitchFamily="2" charset="-122"/>
            </a:endParaRPr>
          </a:p>
          <a:p>
            <a:r>
              <a:rPr sz="1600" dirty="0">
                <a:ea typeface="宋体" panose="02010600030101010101" pitchFamily="2" charset="-122"/>
              </a:rPr>
              <a:t>19、现代管理理论有哪些学派？</a:t>
            </a:r>
            <a:endParaRPr sz="1600" dirty="0">
              <a:ea typeface="宋体" panose="02010600030101010101" pitchFamily="2" charset="-122"/>
            </a:endParaRPr>
          </a:p>
          <a:p>
            <a:r>
              <a:rPr sz="1600" dirty="0">
                <a:ea typeface="宋体" panose="02010600030101010101" pitchFamily="2" charset="-122"/>
              </a:rPr>
              <a:t>20、中国古代管理理论</a:t>
            </a:r>
            <a:endParaRPr sz="1600" dirty="0">
              <a:ea typeface="宋体" panose="02010600030101010101" pitchFamily="2" charset="-122"/>
            </a:endParaRPr>
          </a:p>
        </p:txBody>
      </p:sp>
      <p:sp>
        <p:nvSpPr>
          <p:cNvPr id="12292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第二节 管理环境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536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一、什么是管理环境？</a:t>
            </a: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   </a:t>
            </a:r>
            <a:r>
              <a:rPr lang="zh-CN" altLang="en-US" sz="2000" dirty="0">
                <a:ea typeface="宋体" panose="02010600030101010101" pitchFamily="2" charset="-122"/>
              </a:rPr>
              <a:t>管理境是影响个人或组织生存和发展的各种宏观、</a:t>
            </a:r>
            <a:r>
              <a:rPr lang="zh-CN" altLang="en-US" sz="2000" dirty="0">
                <a:ea typeface="宋体" panose="02010600030101010101" pitchFamily="2" charset="-122"/>
              </a:rPr>
              <a:t>中观和微观因素的总称。通常构成组织环境的因素分为两大类</a:t>
            </a:r>
            <a:r>
              <a:rPr lang="en-US" altLang="zh-CN" sz="2000" dirty="0">
                <a:ea typeface="宋体" panose="02010600030101010101" pitchFamily="2" charset="-122"/>
              </a:rPr>
              <a:t>:</a:t>
            </a:r>
            <a:r>
              <a:rPr lang="zh-CN" altLang="en-US" sz="2000" dirty="0">
                <a:ea typeface="宋体" panose="02010600030101010101" pitchFamily="2" charset="-122"/>
              </a:rPr>
              <a:t>一类是组织的微观环境（内部）；另一类是组织的宏观环境（外部的、行业的、不可控的）。</a:t>
            </a:r>
            <a:endParaRPr lang="en-US" altLang="zh-CN" sz="2000" dirty="0"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二、环境分析方法</a:t>
            </a: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000" dirty="0">
                <a:ea typeface="宋体" panose="02010600030101010101" pitchFamily="2" charset="-122"/>
              </a:rPr>
              <a:t>（一）宏观环境</a:t>
            </a:r>
            <a:r>
              <a:rPr lang="en-US" altLang="zh-CN" sz="2000" dirty="0">
                <a:ea typeface="宋体" panose="02010600030101010101" pitchFamily="2" charset="-122"/>
              </a:rPr>
              <a:t>PEST</a:t>
            </a:r>
            <a:r>
              <a:rPr lang="zh-CN" altLang="en-US" sz="2000" dirty="0">
                <a:ea typeface="宋体" panose="02010600030101010101" pitchFamily="2" charset="-122"/>
              </a:rPr>
              <a:t>分析法</a:t>
            </a:r>
            <a:endParaRPr lang="en-US" altLang="zh-CN" sz="2000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000" dirty="0">
                <a:ea typeface="宋体" panose="02010600030101010101" pitchFamily="2" charset="-122"/>
              </a:rPr>
              <a:t>    对政治</a:t>
            </a:r>
            <a:r>
              <a:rPr lang="en-US" altLang="zh-CN" sz="2000" dirty="0">
                <a:ea typeface="宋体" panose="02010600030101010101" pitchFamily="2" charset="-122"/>
              </a:rPr>
              <a:t>Political</a:t>
            </a:r>
            <a:r>
              <a:rPr lang="zh-CN" altLang="en-US" sz="2000" dirty="0">
                <a:ea typeface="宋体" panose="02010600030101010101" pitchFamily="2" charset="-122"/>
              </a:rPr>
              <a:t>）、经济（</a:t>
            </a:r>
            <a:r>
              <a:rPr lang="en-US" altLang="zh-CN" sz="2000" dirty="0">
                <a:ea typeface="宋体" panose="02010600030101010101" pitchFamily="2" charset="-122"/>
              </a:rPr>
              <a:t>Economic</a:t>
            </a:r>
            <a:r>
              <a:rPr lang="zh-CN" altLang="en-US" sz="2000" dirty="0">
                <a:ea typeface="宋体" panose="02010600030101010101" pitchFamily="2" charset="-122"/>
              </a:rPr>
              <a:t>）、社会（</a:t>
            </a:r>
            <a:r>
              <a:rPr lang="en-US" altLang="zh-CN" sz="2000" dirty="0">
                <a:ea typeface="宋体" panose="02010600030101010101" pitchFamily="2" charset="-122"/>
              </a:rPr>
              <a:t>Social</a:t>
            </a:r>
            <a:r>
              <a:rPr lang="zh-CN" altLang="en-US" sz="2000" dirty="0">
                <a:ea typeface="宋体" panose="02010600030101010101" pitchFamily="2" charset="-122"/>
              </a:rPr>
              <a:t>）和技术（</a:t>
            </a:r>
            <a:r>
              <a:rPr lang="en-US" altLang="zh-CN" sz="2000" dirty="0">
                <a:ea typeface="宋体" panose="02010600030101010101" pitchFamily="2" charset="-122"/>
              </a:rPr>
              <a:t>Technological</a:t>
            </a:r>
            <a:r>
              <a:rPr lang="zh-CN" altLang="en-US" sz="2000" dirty="0">
                <a:ea typeface="宋体" panose="02010600030101010101" pitchFamily="2" charset="-122"/>
              </a:rPr>
              <a:t>）四大类影响企业的主要外部环境因素进行分析。简单而言，称之为</a:t>
            </a:r>
            <a:r>
              <a:rPr lang="en-US" altLang="zh-CN" sz="2000" dirty="0">
                <a:ea typeface="宋体" panose="02010600030101010101" pitchFamily="2" charset="-122"/>
              </a:rPr>
              <a:t>PEST</a:t>
            </a:r>
            <a:r>
              <a:rPr lang="zh-CN" altLang="en-US" sz="2000" dirty="0">
                <a:ea typeface="宋体" panose="02010600030101010101" pitchFamily="2" charset="-122"/>
              </a:rPr>
              <a:t>分析法。</a:t>
            </a:r>
            <a:endParaRPr lang="zh-CN" altLang="en-US" sz="2000" dirty="0"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5364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第二节 管理环境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6387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pic>
        <p:nvPicPr>
          <p:cNvPr id="16388" name="内容占位符 4"/>
          <p:cNvPicPr>
            <a:picLocks noGrp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457200" y="1457325"/>
            <a:ext cx="8229600" cy="434975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（二）行业环境的五力分析法（现有竞争对手、潜在竞争对手、替代品生产商、供应商、顾客）</a:t>
            </a:r>
            <a:endParaRPr lang="en-US" altLang="zh-CN" dirty="0"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17411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2219325"/>
            <a:ext cx="8183563" cy="460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第二节 管理环境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7413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页脚占位符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pSp>
        <p:nvGrpSpPr>
          <p:cNvPr id="18435" name="Group 3"/>
          <p:cNvGrpSpPr/>
          <p:nvPr/>
        </p:nvGrpSpPr>
        <p:grpSpPr>
          <a:xfrm>
            <a:off x="1143000" y="1831975"/>
            <a:ext cx="2170113" cy="4035425"/>
            <a:chOff x="720" y="1296"/>
            <a:chExt cx="1367" cy="2542"/>
          </a:xfrm>
        </p:grpSpPr>
        <p:sp>
          <p:nvSpPr>
            <p:cNvPr id="18467" name="AutoShape 4"/>
            <p:cNvSpPr/>
            <p:nvPr/>
          </p:nvSpPr>
          <p:spPr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8" name="AutoShape 5"/>
            <p:cNvSpPr/>
            <p:nvPr/>
          </p:nvSpPr>
          <p:spPr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9" name="AutoShape 6"/>
            <p:cNvSpPr/>
            <p:nvPr/>
          </p:nvSpPr>
          <p:spPr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0" name="AutoShape 7"/>
            <p:cNvSpPr/>
            <p:nvPr/>
          </p:nvSpPr>
          <p:spPr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1" name="AutoShape 8"/>
            <p:cNvSpPr/>
            <p:nvPr/>
          </p:nvSpPr>
          <p:spPr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2" name="AutoShape 9"/>
            <p:cNvSpPr/>
            <p:nvPr/>
          </p:nvSpPr>
          <p:spPr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8473" name="Group 10"/>
            <p:cNvGrpSpPr/>
            <p:nvPr/>
          </p:nvGrpSpPr>
          <p:grpSpPr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18476" name="Oval 11"/>
              <p:cNvSpPr/>
              <p:nvPr/>
            </p:nvSpPr>
            <p:spPr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>
                <a:noFill/>
              </a:ln>
            </p:spPr>
            <p:txBody>
              <a:bodyPr anchor="ctr" anchorCtr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77" name="Oval 12"/>
              <p:cNvSpPr/>
              <p:nvPr/>
            </p:nvSpPr>
            <p:spPr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vert="eaVert"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78" name="Oval 13"/>
              <p:cNvSpPr/>
              <p:nvPr/>
            </p:nvSpPr>
            <p:spPr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vert="eaVert"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79" name="Oval 14"/>
              <p:cNvSpPr/>
              <p:nvPr/>
            </p:nvSpPr>
            <p:spPr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vert="eaVert"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80" name="Oval 15"/>
              <p:cNvSpPr/>
              <p:nvPr/>
            </p:nvSpPr>
            <p:spPr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vert="eaVert"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474" name="Text Box 16"/>
            <p:cNvSpPr txBox="1"/>
            <p:nvPr/>
          </p:nvSpPr>
          <p:spPr>
            <a:xfrm>
              <a:off x="1276" y="1354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2400" b="0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en-US" altLang="zh-CN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5" name="Text Box 17"/>
            <p:cNvSpPr txBox="1"/>
            <p:nvPr/>
          </p:nvSpPr>
          <p:spPr>
            <a:xfrm>
              <a:off x="768" y="1776"/>
              <a:ext cx="1296" cy="10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600" b="0" dirty="0">
                  <a:solidFill>
                    <a:srgbClr val="000000"/>
                  </a:solidFill>
                  <a:ea typeface="宋体" panose="02010600030101010101" pitchFamily="2" charset="-122"/>
                </a:rPr>
                <a:t>企业自身</a:t>
              </a:r>
              <a:endParaRPr lang="en-US" altLang="zh-CN" sz="3600" b="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  <a:p>
              <a:pPr marL="0" lvl="0" indent="0" algn="ctr"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zh-CN" sz="3600" b="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  <a:p>
              <a:pPr marL="0" lvl="0" indent="0"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b="0" dirty="0">
                  <a:solidFill>
                    <a:srgbClr val="000000"/>
                  </a:solidFill>
                  <a:ea typeface="宋体" panose="02010600030101010101" pitchFamily="2" charset="-122"/>
                </a:rPr>
                <a:t>Company</a:t>
              </a:r>
              <a:endParaRPr lang="zh-CN" altLang="en-US" b="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8436" name="Group 18"/>
          <p:cNvGrpSpPr/>
          <p:nvPr/>
        </p:nvGrpSpPr>
        <p:grpSpPr>
          <a:xfrm>
            <a:off x="3505200" y="1831975"/>
            <a:ext cx="2166938" cy="4035425"/>
            <a:chOff x="2208" y="1296"/>
            <a:chExt cx="1365" cy="2542"/>
          </a:xfrm>
        </p:grpSpPr>
        <p:sp>
          <p:nvSpPr>
            <p:cNvPr id="18454" name="AutoShape 19"/>
            <p:cNvSpPr/>
            <p:nvPr/>
          </p:nvSpPr>
          <p:spPr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5" name="AutoShape 20"/>
            <p:cNvSpPr/>
            <p:nvPr/>
          </p:nvSpPr>
          <p:spPr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6" name="AutoShape 21"/>
            <p:cNvSpPr/>
            <p:nvPr/>
          </p:nvSpPr>
          <p:spPr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7" name="AutoShape 22"/>
            <p:cNvSpPr/>
            <p:nvPr/>
          </p:nvSpPr>
          <p:spPr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8" name="Oval 23"/>
            <p:cNvSpPr/>
            <p:nvPr/>
          </p:nvSpPr>
          <p:spPr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 w="38100">
              <a:noFill/>
            </a:ln>
          </p:spPr>
          <p:txBody>
            <a:bodyPr anchor="ctr" anchorCtr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9" name="Oval 24"/>
            <p:cNvSpPr/>
            <p:nvPr/>
          </p:nvSpPr>
          <p:spPr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eaVert"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0" name="Oval 25"/>
            <p:cNvSpPr/>
            <p:nvPr/>
          </p:nvSpPr>
          <p:spPr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eaVert"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1" name="Oval 26"/>
            <p:cNvSpPr/>
            <p:nvPr/>
          </p:nvSpPr>
          <p:spPr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eaVert"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2" name="Oval 27"/>
            <p:cNvSpPr/>
            <p:nvPr/>
          </p:nvSpPr>
          <p:spPr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eaVert"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3" name="Text Box 28"/>
            <p:cNvSpPr txBox="1"/>
            <p:nvPr/>
          </p:nvSpPr>
          <p:spPr>
            <a:xfrm>
              <a:off x="2764" y="1354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2400" b="0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4" name="Text Box 29"/>
            <p:cNvSpPr txBox="1"/>
            <p:nvPr/>
          </p:nvSpPr>
          <p:spPr>
            <a:xfrm>
              <a:off x="2256" y="1776"/>
              <a:ext cx="1296" cy="10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600" b="0" dirty="0">
                  <a:solidFill>
                    <a:srgbClr val="000000"/>
                  </a:solidFill>
                  <a:ea typeface="宋体" panose="02010600030101010101" pitchFamily="2" charset="-122"/>
                </a:rPr>
                <a:t>消费者</a:t>
              </a:r>
              <a:endParaRPr lang="en-US" altLang="zh-CN" sz="3600" b="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  <a:p>
              <a:pPr marL="0" lvl="0" indent="0" algn="ctr"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zh-CN" sz="3600" b="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  <a:p>
              <a:pPr marL="0" lvl="0" indent="0"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b="0" dirty="0">
                  <a:solidFill>
                    <a:srgbClr val="000000"/>
                  </a:solidFill>
                  <a:ea typeface="宋体" panose="02010600030101010101" pitchFamily="2" charset="-122"/>
                </a:rPr>
                <a:t>Customer</a:t>
              </a:r>
              <a:endParaRPr lang="zh-CN" altLang="en-US" b="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8465" name="AutoShape 30"/>
            <p:cNvSpPr/>
            <p:nvPr/>
          </p:nvSpPr>
          <p:spPr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6" name="AutoShape 31"/>
            <p:cNvSpPr/>
            <p:nvPr/>
          </p:nvSpPr>
          <p:spPr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437" name="Group 32"/>
          <p:cNvGrpSpPr/>
          <p:nvPr/>
        </p:nvGrpSpPr>
        <p:grpSpPr>
          <a:xfrm>
            <a:off x="5861050" y="1831975"/>
            <a:ext cx="2170113" cy="4035425"/>
            <a:chOff x="3692" y="1296"/>
            <a:chExt cx="1367" cy="2542"/>
          </a:xfrm>
        </p:grpSpPr>
        <p:sp>
          <p:nvSpPr>
            <p:cNvPr id="18440" name="AutoShape 33"/>
            <p:cNvSpPr/>
            <p:nvPr/>
          </p:nvSpPr>
          <p:spPr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1" name="AutoShape 34"/>
            <p:cNvSpPr/>
            <p:nvPr/>
          </p:nvSpPr>
          <p:spPr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2" name="AutoShape 35"/>
            <p:cNvSpPr/>
            <p:nvPr/>
          </p:nvSpPr>
          <p:spPr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3" name="AutoShape 36"/>
            <p:cNvSpPr/>
            <p:nvPr/>
          </p:nvSpPr>
          <p:spPr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8444" name="Group 37"/>
            <p:cNvGrpSpPr/>
            <p:nvPr/>
          </p:nvGrpSpPr>
          <p:grpSpPr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18449" name="Oval 38"/>
              <p:cNvSpPr/>
              <p:nvPr/>
            </p:nvSpPr>
            <p:spPr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>
                <a:noFill/>
              </a:ln>
            </p:spPr>
            <p:txBody>
              <a:bodyPr anchor="ctr" anchorCtr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50" name="Oval 39"/>
              <p:cNvSpPr/>
              <p:nvPr/>
            </p:nvSpPr>
            <p:spPr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vert="eaVert"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51" name="Oval 40"/>
              <p:cNvSpPr/>
              <p:nvPr/>
            </p:nvSpPr>
            <p:spPr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vert="eaVert"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52" name="Oval 41"/>
              <p:cNvSpPr/>
              <p:nvPr/>
            </p:nvSpPr>
            <p:spPr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vert="eaVert"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53" name="Oval 42"/>
              <p:cNvSpPr/>
              <p:nvPr/>
            </p:nvSpPr>
            <p:spPr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vert="eaVert"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445" name="Text Box 43"/>
            <p:cNvSpPr txBox="1"/>
            <p:nvPr/>
          </p:nvSpPr>
          <p:spPr>
            <a:xfrm>
              <a:off x="4252" y="1354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2400" b="0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3</a:t>
              </a:r>
              <a:endParaRPr lang="en-US" altLang="zh-CN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6" name="Text Box 44"/>
            <p:cNvSpPr txBox="1"/>
            <p:nvPr/>
          </p:nvSpPr>
          <p:spPr>
            <a:xfrm>
              <a:off x="3744" y="1776"/>
              <a:ext cx="1296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600" b="0" dirty="0">
                  <a:solidFill>
                    <a:srgbClr val="000000"/>
                  </a:solidFill>
                  <a:ea typeface="宋体" panose="02010600030101010101" pitchFamily="2" charset="-122"/>
                </a:rPr>
                <a:t>竞争对手</a:t>
              </a:r>
              <a:endParaRPr lang="en-US" altLang="zh-CN" sz="3600" b="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zh-CN" sz="2400" b="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  <a:p>
              <a:pPr marL="0" lvl="0" indent="0"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2400" b="0" dirty="0">
                  <a:solidFill>
                    <a:srgbClr val="000000"/>
                  </a:solidFill>
                  <a:ea typeface="宋体" panose="02010600030101010101" pitchFamily="2" charset="-122"/>
                </a:rPr>
                <a:t>Competitor</a:t>
              </a:r>
              <a:endParaRPr lang="zh-CN" altLang="en-US" sz="2400" b="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8447" name="AutoShape 45"/>
            <p:cNvSpPr/>
            <p:nvPr/>
          </p:nvSpPr>
          <p:spPr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6F9DB7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8" name="AutoShape 46"/>
            <p:cNvSpPr/>
            <p:nvPr/>
          </p:nvSpPr>
          <p:spPr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8BAAF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3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第二节 管理环境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8439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（三）微观环境的</a:t>
            </a:r>
            <a:r>
              <a:rPr lang="en-US" altLang="zh-CN" dirty="0">
                <a:ea typeface="宋体" panose="02010600030101010101" pitchFamily="2" charset="-122"/>
              </a:rPr>
              <a:t>3C</a:t>
            </a:r>
            <a:r>
              <a:rPr lang="zh-CN" altLang="en-US" dirty="0">
                <a:ea typeface="宋体" panose="02010600030101010101" pitchFamily="2" charset="-122"/>
              </a:rPr>
              <a:t>分析法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第二节 管理环境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lang="zh-CN" altLang="zh-CN" dirty="0">
                <a:ea typeface="宋体" panose="02010600030101010101" pitchFamily="2" charset="-122"/>
              </a:rPr>
              <a:t>（四）管理环境的</a:t>
            </a:r>
            <a:r>
              <a:rPr lang="en-US" altLang="zh-CN" dirty="0">
                <a:ea typeface="宋体" panose="02010600030101010101" pitchFamily="2" charset="-122"/>
              </a:rPr>
              <a:t>SWOT</a:t>
            </a:r>
            <a:r>
              <a:rPr lang="zh-CN" altLang="zh-CN" dirty="0">
                <a:ea typeface="宋体" panose="02010600030101010101" pitchFamily="2" charset="-122"/>
              </a:rPr>
              <a:t>分析法</a:t>
            </a:r>
            <a:r>
              <a:rPr lang="en-US" altLang="zh-CN" dirty="0">
                <a:ea typeface="宋体" panose="02010600030101010101" pitchFamily="2" charset="-122"/>
              </a:rPr>
              <a:t>——</a:t>
            </a:r>
            <a:r>
              <a:rPr lang="zh-CN" altLang="en-US" dirty="0">
                <a:ea typeface="宋体" panose="02010600030101010101" pitchFamily="2" charset="-122"/>
              </a:rPr>
              <a:t>安德鲁</a:t>
            </a:r>
            <a:endParaRPr lang="en-US" altLang="zh-CN" dirty="0"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460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pic>
        <p:nvPicPr>
          <p:cNvPr id="1946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1989138"/>
            <a:ext cx="6438900" cy="3743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第二节 管理环境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0483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pic>
        <p:nvPicPr>
          <p:cNvPr id="20484" name="内容占位符 4"/>
          <p:cNvPicPr>
            <a:picLocks noGrp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957263" y="1314450"/>
            <a:ext cx="7229475" cy="49149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zh-CN" altLang="en-US" dirty="0">
                <a:ea typeface="宋体" panose="02010600030101010101" pitchFamily="2" charset="-122"/>
              </a:rPr>
              <a:t>表</a:t>
            </a:r>
            <a:r>
              <a:rPr lang="en-US" altLang="zh-CN" dirty="0">
                <a:ea typeface="宋体" panose="02010600030101010101" pitchFamily="2" charset="-122"/>
              </a:rPr>
              <a:t>1-2   SWOT</a:t>
            </a:r>
            <a:r>
              <a:rPr lang="zh-CN" altLang="zh-CN" dirty="0">
                <a:ea typeface="宋体" panose="02010600030101010101" pitchFamily="2" charset="-122"/>
              </a:rPr>
              <a:t>的分析因素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1507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258888" y="974725"/>
          <a:ext cx="6327775" cy="5370513"/>
        </p:xfrm>
        <a:graphic>
          <a:graphicData uri="http://schemas.openxmlformats.org/drawingml/2006/table">
            <a:tbl>
              <a:tblPr/>
              <a:tblGrid>
                <a:gridCol w="1484312"/>
                <a:gridCol w="2422525"/>
                <a:gridCol w="2420938"/>
              </a:tblGrid>
              <a:tr h="199696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内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部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环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境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4850" marR="648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indent="2667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潜在内部优势（</a:t>
                      </a: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S</a:t>
                      </a: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）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4850" marR="648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indent="2667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潜在内部劣势（</a:t>
                      </a: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W</a:t>
                      </a: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）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4850" marR="648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942733">
                <a:tc vMerge="1">
                  <a:tcPr/>
                </a:tc>
                <a:tc>
                  <a:txBody>
                    <a:bodyPr/>
                    <a:lstStyle>
                      <a:lvl1pPr indent="2667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产权技术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成本优势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竞争优势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特殊能力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产品创新常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具有规模经济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良好的财务来源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高素质的管理人员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公认的行业领先者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买主的良好印象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适应力强的经营战略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其他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4850" marR="64850" marT="0" marB="0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3CF"/>
                    </a:solidFill>
                  </a:tcPr>
                </a:tc>
                <a:tc>
                  <a:txBody>
                    <a:bodyPr/>
                    <a:lstStyle>
                      <a:lvl1pPr indent="2667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竞争劣势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设备老化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战略方向不同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竞争地位恶化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产品线范围太窄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技术开发滞后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营销水平低于同行业其他企业管理不善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战略实施的历史记录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不佳不明原因导致的利润率下降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资金拮据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相对于竞争对手的高成本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其他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4850" marR="648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3CF"/>
                    </a:solidFill>
                  </a:tcPr>
                </a:tc>
              </a:tr>
              <a:tr h="199696">
                <a:tc rowSpan="2">
                  <a:txBody>
                    <a:bodyPr/>
                    <a:lstStyle>
                      <a:lvl1pPr indent="2667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外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部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环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境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4850" marR="648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indent="2667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潜在外部机会（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）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4850" marR="648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  <a:tc>
                  <a:txBody>
                    <a:bodyPr/>
                    <a:lstStyle>
                      <a:lvl1pPr indent="2667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潜在外部威胁（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T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）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4850" marR="648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E9"/>
                    </a:solidFill>
                  </a:tcPr>
                </a:tc>
              </a:tr>
              <a:tr h="2028388">
                <a:tc vMerge="1">
                  <a:tcPr/>
                </a:tc>
                <a:tc>
                  <a:txBody>
                    <a:bodyPr/>
                    <a:lstStyle>
                      <a:lvl1pPr indent="2667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纵向一体化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市场增长迅速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可以增加互补产品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能争取到新的用户群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有进入新市场的可能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有能力进入更好的企业集团在同行业中竞争业绩优良扩展产品线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满足用户需要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其他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4850" marR="648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3CF"/>
                    </a:solidFill>
                  </a:tcPr>
                </a:tc>
                <a:tc>
                  <a:txBody>
                    <a:bodyPr/>
                    <a:lstStyle>
                      <a:lvl1pPr indent="2667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市场增长较缓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竞争压力增大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不利的政府政策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新的竞争者进入行业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替代产品销售额正在逐步上升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用户讨价还价能力增强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用户需要与爱好逐步转变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通货膨胀递增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14179C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其他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14179C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4850" marR="648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3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xfrm>
            <a:off x="250825" y="1052513"/>
            <a:ext cx="8435975" cy="5272087"/>
          </a:xfrm>
        </p:spPr>
        <p:txBody>
          <a:bodyPr vert="horz" wrap="square" lIns="91440" tIns="45720" rIns="91440" bIns="45720" anchor="t" anchorCtr="0"/>
          <a:p>
            <a:r>
              <a:rPr lang="zh-CN" altLang="en-US" dirty="0">
                <a:ea typeface="宋体" panose="02010600030101010101" pitchFamily="2" charset="-122"/>
              </a:rPr>
              <a:t>小结：</a:t>
            </a:r>
            <a:endParaRPr lang="en-US" altLang="zh-CN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zh-CN" altLang="en-US" dirty="0">
                <a:ea typeface="宋体" panose="02010600030101010101" pitchFamily="2" charset="-122"/>
              </a:rPr>
              <a:t>、什么是管理？管理特性？管理属性？</a:t>
            </a:r>
            <a:endParaRPr lang="en-US" altLang="zh-CN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ea typeface="宋体" panose="02010600030101010101" pitchFamily="2" charset="-122"/>
              </a:rPr>
              <a:t>2</a:t>
            </a:r>
            <a:r>
              <a:rPr lang="zh-CN" altLang="en-US" dirty="0">
                <a:ea typeface="宋体" panose="02010600030101010101" pitchFamily="2" charset="-122"/>
              </a:rPr>
              <a:t>、为什么需要管理？</a:t>
            </a:r>
            <a:endParaRPr lang="en-US" altLang="zh-CN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ea typeface="宋体" panose="02010600030101010101" pitchFamily="2" charset="-122"/>
              </a:rPr>
              <a:t>3</a:t>
            </a:r>
            <a:r>
              <a:rPr lang="zh-CN" altLang="en-US" dirty="0">
                <a:ea typeface="宋体" panose="02010600030101010101" pitchFamily="2" charset="-122"/>
              </a:rPr>
              <a:t>、管理者及其技能？</a:t>
            </a:r>
            <a:endParaRPr lang="en-US" altLang="zh-CN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ea typeface="宋体" panose="02010600030101010101" pitchFamily="2" charset="-122"/>
              </a:rPr>
              <a:t>4</a:t>
            </a:r>
            <a:r>
              <a:rPr lang="zh-CN" altLang="en-US" dirty="0">
                <a:ea typeface="宋体" panose="02010600030101010101" pitchFamily="2" charset="-122"/>
              </a:rPr>
              <a:t>、管理环境？</a:t>
            </a:r>
            <a:endParaRPr lang="en-US" altLang="zh-CN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ea typeface="宋体" panose="02010600030101010101" pitchFamily="2" charset="-122"/>
              </a:rPr>
              <a:t>5</a:t>
            </a:r>
            <a:r>
              <a:rPr lang="zh-CN" altLang="en-US" dirty="0">
                <a:ea typeface="宋体" panose="02010600030101010101" pitchFamily="2" charset="-122"/>
              </a:rPr>
              <a:t>、管理环境分析方法：</a:t>
            </a:r>
            <a:r>
              <a:rPr lang="en-US" altLang="zh-CN" dirty="0">
                <a:ea typeface="宋体" panose="02010600030101010101" pitchFamily="2" charset="-122"/>
              </a:rPr>
              <a:t>PEST</a:t>
            </a:r>
            <a:r>
              <a:rPr lang="zh-CN" altLang="en-US" dirty="0">
                <a:ea typeface="宋体" panose="02010600030101010101" pitchFamily="2" charset="-122"/>
              </a:rPr>
              <a:t>分析法、五力分析法、</a:t>
            </a:r>
            <a:r>
              <a:rPr lang="en-US" altLang="zh-CN" dirty="0">
                <a:ea typeface="宋体" panose="02010600030101010101" pitchFamily="2" charset="-122"/>
              </a:rPr>
              <a:t> 3C</a:t>
            </a:r>
            <a:r>
              <a:rPr lang="zh-CN" altLang="en-US" dirty="0">
                <a:ea typeface="宋体" panose="02010600030101010101" pitchFamily="2" charset="-122"/>
              </a:rPr>
              <a:t>分析法、</a:t>
            </a:r>
            <a:r>
              <a:rPr lang="en-US" altLang="zh-CN" dirty="0">
                <a:ea typeface="宋体" panose="02010600030101010101" pitchFamily="2" charset="-122"/>
              </a:rPr>
              <a:t>SWOT</a:t>
            </a:r>
            <a:r>
              <a:rPr lang="zh-CN" altLang="zh-CN" dirty="0">
                <a:ea typeface="宋体" panose="02010600030101010101" pitchFamily="2" charset="-122"/>
              </a:rPr>
              <a:t>分析法</a:t>
            </a:r>
            <a:r>
              <a:rPr lang="zh-CN" altLang="en-US" dirty="0">
                <a:ea typeface="宋体" panose="02010600030101010101" pitchFamily="2" charset="-122"/>
              </a:rPr>
              <a:t>。</a:t>
            </a:r>
            <a:endParaRPr lang="en-US" altLang="zh-CN" dirty="0">
              <a:ea typeface="宋体" panose="02010600030101010101" pitchFamily="2" charset="-122"/>
            </a:endParaRPr>
          </a:p>
          <a:p>
            <a:endParaRPr lang="en-US" altLang="zh-CN" dirty="0">
              <a:ea typeface="宋体" panose="02010600030101010101" pitchFamily="2" charset="-122"/>
            </a:endParaRPr>
          </a:p>
          <a:p>
            <a:endParaRPr lang="en-US" altLang="zh-CN" dirty="0">
              <a:ea typeface="宋体" panose="02010600030101010101" pitchFamily="2" charset="-122"/>
            </a:endParaRPr>
          </a:p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2531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页脚占位符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5123" name="Text Box 3"/>
          <p:cNvSpPr txBox="1"/>
          <p:nvPr/>
        </p:nvSpPr>
        <p:spPr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2468" name="Group 4"/>
          <p:cNvGrpSpPr/>
          <p:nvPr/>
        </p:nvGrpSpPr>
        <p:grpSpPr>
          <a:xfrm>
            <a:off x="1941513" y="3090863"/>
            <a:ext cx="4724400" cy="685800"/>
            <a:chOff x="1296" y="1824"/>
            <a:chExt cx="2976" cy="432"/>
          </a:xfrm>
        </p:grpSpPr>
        <p:sp>
          <p:nvSpPr>
            <p:cNvPr id="62469" name="AutoShape 5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2" name="AutoShape 6"/>
            <p:cNvSpPr/>
            <p:nvPr/>
          </p:nvSpPr>
          <p:spPr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63500" dir="2212193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Text Box 7"/>
            <p:cNvSpPr txBox="1"/>
            <p:nvPr/>
          </p:nvSpPr>
          <p:spPr>
            <a:xfrm>
              <a:off x="1680" y="1934"/>
              <a:ext cx="216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000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什么是管理</a:t>
              </a:r>
              <a:endParaRPr lang="en-US" altLang="zh-CN" sz="2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Text Box 8"/>
            <p:cNvSpPr txBox="1"/>
            <p:nvPr/>
          </p:nvSpPr>
          <p:spPr>
            <a:xfrm>
              <a:off x="1350" y="1874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 dirty="0">
                  <a:solidFill>
                    <a:schemeClr val="bg1"/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一</a:t>
              </a:r>
              <a:endParaRPr lang="zh-CN" altLang="en-US" sz="2400" b="0" dirty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</p:grpSp>
      <p:grpSp>
        <p:nvGrpSpPr>
          <p:cNvPr id="62473" name="Group 9"/>
          <p:cNvGrpSpPr/>
          <p:nvPr/>
        </p:nvGrpSpPr>
        <p:grpSpPr>
          <a:xfrm>
            <a:off x="1979613" y="4271963"/>
            <a:ext cx="4724400" cy="685800"/>
            <a:chOff x="1296" y="1824"/>
            <a:chExt cx="2976" cy="432"/>
          </a:xfrm>
        </p:grpSpPr>
        <p:sp>
          <p:nvSpPr>
            <p:cNvPr id="62474" name="AutoShape 10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28" name="AutoShape 11"/>
            <p:cNvSpPr/>
            <p:nvPr/>
          </p:nvSpPr>
          <p:spPr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63500" dir="2212193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Text Box 12"/>
            <p:cNvSpPr txBox="1"/>
            <p:nvPr/>
          </p:nvSpPr>
          <p:spPr>
            <a:xfrm>
              <a:off x="1680" y="1934"/>
              <a:ext cx="216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000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管理环境</a:t>
              </a:r>
              <a:endParaRPr lang="en-US" altLang="zh-CN" sz="2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Text Box 13"/>
            <p:cNvSpPr txBox="1"/>
            <p:nvPr/>
          </p:nvSpPr>
          <p:spPr>
            <a:xfrm>
              <a:off x="1334" y="1841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FontTx/>
                <a:buNone/>
              </a:pPr>
              <a:r>
                <a:rPr lang="zh-CN" altLang="en-US" b="0" dirty="0">
                  <a:solidFill>
                    <a:schemeClr val="bg1"/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二</a:t>
              </a:r>
              <a:endParaRPr lang="zh-CN" altLang="en-US" b="0" dirty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</p:grpSp>
      <p:sp>
        <p:nvSpPr>
          <p:cNvPr id="5126" name="矩形 1"/>
          <p:cNvSpPr/>
          <p:nvPr/>
        </p:nvSpPr>
        <p:spPr>
          <a:xfrm>
            <a:off x="2351088" y="1814513"/>
            <a:ext cx="3878262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 dirty="0">
                <a:latin typeface="新宋体" panose="02010609030101010101" pitchFamily="49" charset="-122"/>
                <a:ea typeface="新宋体" panose="02010609030101010101" pitchFamily="49" charset="-122"/>
              </a:rPr>
              <a:t>第一章  管理知识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6246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r>
              <a:rPr lang="zh-CN" altLang="en-US" dirty="0">
                <a:ea typeface="宋体" panose="02010600030101010101" pitchFamily="2" charset="-122"/>
              </a:rPr>
              <a:t>作业：</a:t>
            </a:r>
            <a:endParaRPr lang="en-US" altLang="zh-CN" dirty="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>
                <a:ea typeface="宋体" panose="02010600030101010101" pitchFamily="2" charset="-122"/>
              </a:rPr>
              <a:t>P17</a:t>
            </a:r>
            <a:r>
              <a:rPr lang="zh-CN" altLang="en-US" dirty="0">
                <a:ea typeface="宋体" panose="02010600030101010101" pitchFamily="2" charset="-122"/>
              </a:rPr>
              <a:t>：</a:t>
            </a:r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zh-CN" altLang="en-US" dirty="0">
                <a:ea typeface="宋体" panose="02010600030101010101" pitchFamily="2" charset="-122"/>
              </a:rPr>
              <a:t>、第一题（个人完成）；</a:t>
            </a:r>
            <a:r>
              <a:rPr lang="en-US" altLang="zh-CN" dirty="0">
                <a:ea typeface="宋体" panose="02010600030101010101" pitchFamily="2" charset="-122"/>
              </a:rPr>
              <a:t>2</a:t>
            </a:r>
            <a:r>
              <a:rPr lang="zh-CN" altLang="en-US" dirty="0">
                <a:ea typeface="宋体" panose="02010600030101010101" pitchFamily="2" charset="-122"/>
              </a:rPr>
              <a:t>、三（</a:t>
            </a:r>
            <a:r>
              <a:rPr lang="en-US" altLang="zh-CN" dirty="0">
                <a:ea typeface="宋体" panose="02010600030101010101" pitchFamily="2" charset="-122"/>
              </a:rPr>
              <a:t>2</a:t>
            </a:r>
            <a:r>
              <a:rPr lang="zh-CN" altLang="en-US" dirty="0">
                <a:ea typeface="宋体" panose="02010600030101010101" pitchFamily="2" charset="-122"/>
              </a:rPr>
              <a:t>），小组单位，可以期末交。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3555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9100" y="1055688"/>
            <a:ext cx="8305800" cy="53054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、法约尔的管理职能是？搜索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种不同说法的管理职能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、法约尔的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14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条管理原则是？搜索其它说法的管理原则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、霍桑实验的主要内容和结论是什么？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4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、什么是权变理论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5</a:t>
            </a:r>
            <a:r>
              <a:rPr kumimoji="0" lang="zh-CN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什么是</a:t>
            </a:r>
            <a:r>
              <a:rPr kumimoji="0" lang="zh-CN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战略管理理论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6</a:t>
            </a:r>
            <a:r>
              <a:rPr kumimoji="0" lang="zh-CN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什么是</a:t>
            </a:r>
            <a:r>
              <a:rPr kumimoji="0" lang="zh-CN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企业再造理论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7</a:t>
            </a:r>
            <a:r>
              <a:rPr kumimoji="0" lang="zh-CN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什么是</a:t>
            </a:r>
            <a:r>
              <a:rPr kumimoji="0" lang="zh-CN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“学习型组织”理论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8</a:t>
            </a:r>
            <a:r>
              <a:rPr kumimoji="0" lang="zh-CN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什么是</a:t>
            </a:r>
            <a:r>
              <a:rPr kumimoji="0" lang="zh-CN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跨文化管理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9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、中国古代管理理论：一般有几家？代表人物是谁？主要观点是？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10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、管理学通常有哪些研究方法？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11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、为什么要学习管理学？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12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、学习管理学的方法？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13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、一、管理的一般过程是什么？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14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、第二篇共有几章？分别是？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15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、写出两条以上关于理想的名言名句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16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、什么是理想？特性？作用？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17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lang="zh-CN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理想与梦想、幻想、空想、妄想、欲望的区别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18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、理想有哪些类型？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19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、怎样实现自己的理想？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200" b="1" dirty="0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rPr>
            </a:fld>
            <a:endParaRPr lang="en-US" altLang="zh-CN" sz="1200" b="1" dirty="0">
              <a:solidFill>
                <a:schemeClr val="bg1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5" name="WordArt 3"/>
          <p:cNvSpPr>
            <a:spLocks noChangeArrowheads="1" noChangeShapeType="1" noTextEdit="1"/>
          </p:cNvSpPr>
          <p:nvPr/>
        </p:nvSpPr>
        <p:spPr bwMode="gray">
          <a:xfrm>
            <a:off x="1979613" y="2492375"/>
            <a:ext cx="5710237" cy="1058863"/>
          </a:xfrm>
          <a:prstGeom prst="rect">
            <a:avLst/>
          </a:prstGeom>
        </p:spPr>
        <p:txBody>
          <a:bodyPr wrap="none" numCol="1" fromWordArt="1">
            <a:prstTxWarp prst="textDeflate">
              <a:avLst>
                <a:gd name="adj" fmla="val 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0" cap="none" spc="0" normalizeH="0" baseline="0" noProof="0">
                <a:ln w="28575">
                  <a:solidFill>
                    <a:schemeClr val="bg1"/>
                  </a:solidFill>
                  <a:round/>
                </a:ln>
                <a:gradFill rotWithShape="1">
                  <a:gsLst>
                    <a:gs pos="0">
                      <a:schemeClr val="folHlink"/>
                    </a:gs>
                    <a:gs pos="100000">
                      <a:schemeClr val="tx2"/>
                    </a:gs>
                  </a:gsLst>
                  <a:lin ang="0" scaled="1"/>
                </a:gradFill>
                <a:effectLst>
                  <a:outerShdw dist="89803" dir="2700000" algn="ctr" rotWithShape="0">
                    <a:schemeClr val="tx1">
                      <a:alpha val="50000"/>
                    </a:schemeClr>
                  </a:outerShdw>
                </a:effectLst>
                <a:uLnTx/>
                <a:uFillTx/>
                <a:latin typeface="Verdana" panose="020B0604030504040204"/>
                <a:ea typeface="+mn-ea"/>
                <a:cs typeface="+mn-cs"/>
              </a:rPr>
              <a:t>谢谢</a:t>
            </a:r>
            <a:r>
              <a:rPr kumimoji="0" lang="en-US" altLang="zh-CN" sz="5400" b="1" i="0" u="none" strike="noStrike" kern="10" cap="none" spc="0" normalizeH="0" baseline="0" noProof="0">
                <a:ln w="28575">
                  <a:solidFill>
                    <a:schemeClr val="bg1"/>
                  </a:solidFill>
                  <a:round/>
                </a:ln>
                <a:gradFill rotWithShape="1">
                  <a:gsLst>
                    <a:gs pos="0">
                      <a:schemeClr val="folHlink"/>
                    </a:gs>
                    <a:gs pos="100000">
                      <a:schemeClr val="tx2"/>
                    </a:gs>
                  </a:gsLst>
                  <a:lin ang="0" scaled="1"/>
                </a:gradFill>
                <a:effectLst>
                  <a:outerShdw dist="89803" dir="2700000" algn="ctr" rotWithShape="0">
                    <a:schemeClr val="tx1">
                      <a:alpha val="50000"/>
                    </a:schemeClr>
                  </a:outerShdw>
                </a:effectLst>
                <a:uLnTx/>
                <a:uFillTx/>
                <a:latin typeface="Verdana" panose="020B0604030504040204"/>
                <a:ea typeface="Verdana" panose="020B0604030504040204"/>
                <a:cs typeface="+mn-cs"/>
              </a:rPr>
              <a:t>!</a:t>
            </a:r>
            <a:endParaRPr kumimoji="0" lang="zh-CN" altLang="en-US" sz="5400" b="1" i="0" u="none" strike="noStrike" kern="10" cap="none" spc="0" normalizeH="0" baseline="0" noProof="0">
              <a:ln w="28575">
                <a:solidFill>
                  <a:schemeClr val="bg1"/>
                </a:solidFill>
                <a:round/>
              </a:ln>
              <a:gradFill rotWithShape="1">
                <a:gsLst>
                  <a:gs pos="0">
                    <a:schemeClr val="folHlink"/>
                  </a:gs>
                  <a:gs pos="100000">
                    <a:schemeClr val="tx2"/>
                  </a:gs>
                </a:gsLst>
                <a:lin ang="0" scaled="1"/>
              </a:gradFill>
              <a:effectLst>
                <a:outerShdw dist="89803" dir="2700000" algn="ctr" rotWithShape="0">
                  <a:schemeClr val="tx1">
                    <a:alpha val="50000"/>
                  </a:schemeClr>
                </a:outerShdw>
              </a:effectLst>
              <a:uLnTx/>
              <a:uFillTx/>
              <a:latin typeface="Verdana" panose="020B060403050404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页脚占位符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2800" dirty="0">
                <a:ea typeface="宋体" panose="02010600030101010101" pitchFamily="2" charset="-122"/>
              </a:rPr>
              <a:t>第一节 什么是管理</a:t>
            </a:r>
            <a:endParaRPr lang="zh-CN" altLang="en-US" sz="2800" dirty="0">
              <a:ea typeface="宋体" panose="02010600030101010101" pitchFamily="2" charset="-122"/>
            </a:endParaRPr>
          </a:p>
        </p:txBody>
      </p:sp>
      <p:sp>
        <p:nvSpPr>
          <p:cNvPr id="6148" name="Rectangle 3"/>
          <p:cNvSpPr>
            <a:spLocks noGrp="1"/>
          </p:cNvSpPr>
          <p:nvPr>
            <p:ph idx="1"/>
          </p:nvPr>
        </p:nvSpPr>
        <p:spPr>
          <a:xfrm>
            <a:off x="495300" y="1093788"/>
            <a:ext cx="8229600" cy="5105400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学习目标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en-US" altLang="zh-CN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、知识目标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）掌握管理的概念；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）知道什么是管理者、管理者技能；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）掌握环境分析的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PEST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、五力、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3Cs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SWOT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分析法；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、能力目标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）能分析不同层次管理者的不同管理技能；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）熟练运用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PEST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、五力、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3Cs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SWOT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等工具分析管理环境；</a:t>
            </a:r>
            <a:endParaRPr lang="en-US" altLang="zh-CN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1600" dirty="0">
                <a:ea typeface="宋体" panose="02010600030101010101" pitchFamily="2" charset="-122"/>
              </a:rPr>
              <a:t>3</a:t>
            </a:r>
            <a:r>
              <a:rPr lang="zh-CN" altLang="en-US" sz="1600" dirty="0">
                <a:ea typeface="宋体" panose="02010600030101010101" pitchFamily="2" charset="-122"/>
              </a:rPr>
              <a:t>、素质目标</a:t>
            </a:r>
            <a:endParaRPr lang="zh-CN" altLang="en-US" sz="1600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1600" dirty="0">
                <a:ea typeface="宋体" panose="02010600030101010101" pitchFamily="2" charset="-122"/>
              </a:rPr>
              <a:t>（</a:t>
            </a:r>
            <a:r>
              <a:rPr lang="en-US" altLang="zh-CN" sz="1600" dirty="0">
                <a:ea typeface="宋体" panose="02010600030101010101" pitchFamily="2" charset="-122"/>
              </a:rPr>
              <a:t>1</a:t>
            </a:r>
            <a:r>
              <a:rPr lang="zh-CN" altLang="en-US" sz="1600" dirty="0">
                <a:ea typeface="宋体" panose="02010600030101010101" pitchFamily="2" charset="-122"/>
              </a:rPr>
              <a:t>）培养良好的职业道德品质；</a:t>
            </a:r>
            <a:endParaRPr lang="zh-CN" altLang="en-US" sz="1600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1600" dirty="0">
                <a:ea typeface="宋体" panose="02010600030101010101" pitchFamily="2" charset="-122"/>
              </a:rPr>
              <a:t>（</a:t>
            </a:r>
            <a:r>
              <a:rPr lang="en-US" altLang="zh-CN" sz="1600" dirty="0">
                <a:ea typeface="宋体" panose="02010600030101010101" pitchFamily="2" charset="-122"/>
              </a:rPr>
              <a:t>2</a:t>
            </a:r>
            <a:r>
              <a:rPr lang="zh-CN" altLang="en-US" sz="1600" dirty="0">
                <a:ea typeface="宋体" panose="02010600030101010101" pitchFamily="2" charset="-122"/>
              </a:rPr>
              <a:t>）提升团队合作的职业观念；</a:t>
            </a:r>
            <a:endParaRPr lang="zh-CN" altLang="en-US" sz="1600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1600" dirty="0">
                <a:ea typeface="宋体" panose="02010600030101010101" pitchFamily="2" charset="-122"/>
              </a:rPr>
              <a:t>（</a:t>
            </a:r>
            <a:r>
              <a:rPr lang="en-US" altLang="zh-CN" sz="1600" dirty="0">
                <a:ea typeface="宋体" panose="02010600030101010101" pitchFamily="2" charset="-122"/>
              </a:rPr>
              <a:t>3</a:t>
            </a:r>
            <a:r>
              <a:rPr lang="zh-CN" altLang="en-US" sz="1600" dirty="0">
                <a:ea typeface="宋体" panose="02010600030101010101" pitchFamily="2" charset="-122"/>
              </a:rPr>
              <a:t>）树立积极向上的工作态度。</a:t>
            </a:r>
            <a:endParaRPr lang="zh-CN" altLang="en-US" sz="1600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页脚占位符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7171" name="Text Box 3"/>
          <p:cNvSpPr txBox="1"/>
          <p:nvPr/>
        </p:nvSpPr>
        <p:spPr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2468" name="Group 4"/>
          <p:cNvGrpSpPr/>
          <p:nvPr/>
        </p:nvGrpSpPr>
        <p:grpSpPr>
          <a:xfrm>
            <a:off x="2124075" y="1557338"/>
            <a:ext cx="4724400" cy="685800"/>
            <a:chOff x="1296" y="1824"/>
            <a:chExt cx="2976" cy="432"/>
          </a:xfrm>
        </p:grpSpPr>
        <p:sp>
          <p:nvSpPr>
            <p:cNvPr id="62469" name="AutoShape 5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75" name="AutoShape 6"/>
            <p:cNvSpPr/>
            <p:nvPr/>
          </p:nvSpPr>
          <p:spPr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63500" dir="2212193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6" name="Text Box 7"/>
            <p:cNvSpPr txBox="1"/>
            <p:nvPr/>
          </p:nvSpPr>
          <p:spPr>
            <a:xfrm>
              <a:off x="1680" y="1934"/>
              <a:ext cx="216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000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什么是管理</a:t>
              </a:r>
              <a:endParaRPr lang="en-US" altLang="zh-CN" sz="2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7" name="Text Box 8"/>
            <p:cNvSpPr txBox="1"/>
            <p:nvPr/>
          </p:nvSpPr>
          <p:spPr>
            <a:xfrm>
              <a:off x="1350" y="1874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 dirty="0">
                  <a:solidFill>
                    <a:schemeClr val="bg1"/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一</a:t>
              </a:r>
              <a:endParaRPr lang="zh-CN" altLang="en-US" sz="2400" b="0" dirty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</p:grpSp>
      <p:sp>
        <p:nvSpPr>
          <p:cNvPr id="7173" name="文本框 1"/>
          <p:cNvSpPr txBox="1"/>
          <p:nvPr/>
        </p:nvSpPr>
        <p:spPr>
          <a:xfrm>
            <a:off x="1476375" y="2860675"/>
            <a:ext cx="7127875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案例：</a:t>
            </a:r>
            <a:r>
              <a:rPr lang="en-US" altLang="zh-CN" sz="1800" b="0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rPr>
              <a:t>日建成火神山：</a:t>
            </a:r>
            <a:r>
              <a:rPr lang="en-US" altLang="zh-CN" sz="1800" b="0" dirty="0">
                <a:latin typeface="Arial" panose="020B0604020202020204" pitchFamily="34" charset="0"/>
                <a:ea typeface="宋体" panose="02010600030101010101" pitchFamily="2" charset="-122"/>
              </a:rPr>
              <a:t>3.40</a:t>
            </a:r>
            <a:r>
              <a: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rPr>
              <a:t>万平方米，</a:t>
            </a:r>
            <a:r>
              <a:rPr lang="en-US" altLang="zh-CN" sz="1800" b="0" dirty="0">
                <a:latin typeface="Arial" panose="020B0604020202020204" pitchFamily="34" charset="0"/>
                <a:ea typeface="宋体" panose="02010600030101010101" pitchFamily="2" charset="-122"/>
              </a:rPr>
              <a:t>1000</a:t>
            </a:r>
            <a:r>
              <a: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rPr>
              <a:t>多张床位。靠的是什么？</a:t>
            </a:r>
            <a:endParaRPr lang="en-US" altLang="zh-CN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lang="en-US" altLang="zh-CN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800" b="0" dirty="0">
                <a:latin typeface="Arial" panose="020B0604020202020204" pitchFamily="34" charset="0"/>
                <a:ea typeface="宋体" panose="02010600030101010101" pitchFamily="2" charset="-122"/>
                <a:hlinkClick r:id="rId1"/>
              </a:rPr>
              <a:t>https://tech.ifeng.com/c/7tlhk2SSvcY</a:t>
            </a:r>
            <a:endParaRPr lang="en-US" altLang="zh-CN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lang="en-US" altLang="zh-CN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lang="en-US" altLang="zh-CN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rPr>
              <a:t>计划、组织、领导、指挥、协调、控制</a:t>
            </a: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6246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第一节 什么是管理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195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一、管理的含义</a:t>
            </a:r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（看看其他人的定义）</a:t>
            </a:r>
            <a:endParaRPr lang="zh-CN" altLang="en-US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    管理就是管理者通过一定方式方法对被管理者施加影响，从而有效实现其目标的过程。</a:t>
            </a: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dirty="0">
                <a:ea typeface="宋体" panose="02010600030101010101" pitchFamily="2" charset="-122"/>
              </a:rPr>
              <a:t>   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、管理包含管理主体和管理客体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    2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、管理是一种手段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    3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、管理是一个过程，是一个不断实现管理者预先设定目标的过程。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    4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、管理是具有一定目的的活动，其目的是实现管理者事先设定的目标。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196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第一节 什么是管理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457200" y="1219200"/>
          <a:ext cx="82296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9220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9221" name="内容占位符 2"/>
          <p:cNvSpPr txBox="1"/>
          <p:nvPr/>
        </p:nvSpPr>
        <p:spPr>
          <a:xfrm>
            <a:off x="609600" y="1371600"/>
            <a:ext cx="8229600" cy="5105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二、管理的特性</a:t>
            </a:r>
            <a:endParaRPr lang="zh-CN" altLang="en-US" dirty="0">
              <a:ea typeface="宋体" panose="02010600030101010101" pitchFamily="2" charset="-122"/>
            </a:endParaRPr>
          </a:p>
          <a:p>
            <a:pPr marL="0" lvl="0" indent="0" eaLnBrk="1" hangingPunct="1">
              <a:buNone/>
            </a:pPr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第一节 什么是管理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三、管理的属性</a:t>
            </a:r>
            <a:endParaRPr lang="en-US" altLang="zh-CN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20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    一种是与生产力、社会化大生产相联系的管理的</a:t>
            </a:r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自然属性</a:t>
            </a:r>
            <a:r>
              <a:rPr lang="zh-CN" altLang="en-US" dirty="0">
                <a:ea typeface="宋体" panose="02010600030101010101" pitchFamily="2" charset="-122"/>
              </a:rPr>
              <a:t>；一种是与生产关系、社会制度相联系的管理的</a:t>
            </a:r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社会属性</a:t>
            </a:r>
            <a:r>
              <a:rPr lang="zh-CN" altLang="en-US" dirty="0">
                <a:ea typeface="宋体" panose="02010600030101010101" pitchFamily="2" charset="-122"/>
              </a:rPr>
              <a:t>。这就是管理的二重性</a:t>
            </a:r>
            <a:r>
              <a:rPr lang="en-US" altLang="zh-CN" dirty="0">
                <a:ea typeface="宋体" panose="02010600030101010101" pitchFamily="2" charset="-122"/>
              </a:rPr>
              <a:t>(</a:t>
            </a:r>
            <a:r>
              <a:rPr lang="zh-CN" altLang="en-US" dirty="0">
                <a:ea typeface="宋体" panose="02010600030101010101" pitchFamily="2" charset="-122"/>
              </a:rPr>
              <a:t>管理的性质</a:t>
            </a:r>
            <a:r>
              <a:rPr lang="en-US" altLang="zh-CN" dirty="0">
                <a:ea typeface="宋体" panose="02010600030101010101" pitchFamily="2" charset="-122"/>
              </a:rPr>
              <a:t>)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244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第一节 什么是管理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四、管理的目的与意义</a:t>
            </a: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2000" dirty="0">
                <a:ea typeface="宋体" panose="02010600030101010101" pitchFamily="2" charset="-122"/>
              </a:rPr>
              <a:t>    1</a:t>
            </a:r>
            <a:r>
              <a:rPr lang="zh-CN" altLang="en-US" sz="2000" dirty="0">
                <a:ea typeface="宋体" panose="02010600030101010101" pitchFamily="2" charset="-122"/>
              </a:rPr>
              <a:t>、管理的目的：为了更加有效的实现组织或个人目标。</a:t>
            </a:r>
            <a:endParaRPr lang="zh-CN" altLang="en-US" sz="2000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2000" dirty="0">
                <a:ea typeface="宋体" panose="02010600030101010101" pitchFamily="2" charset="-122"/>
              </a:rPr>
              <a:t>    2</a:t>
            </a:r>
            <a:r>
              <a:rPr lang="zh-CN" altLang="en-US" sz="2000" dirty="0">
                <a:ea typeface="宋体" panose="02010600030101010101" pitchFamily="2" charset="-122"/>
              </a:rPr>
              <a:t>、为什么需要管理？</a:t>
            </a:r>
            <a:endParaRPr lang="zh-CN" altLang="en-US" sz="2000" dirty="0">
              <a:ea typeface="宋体" panose="02010600030101010101" pitchFamily="2" charset="-122"/>
            </a:endParaRPr>
          </a:p>
          <a:p>
            <a:pPr marL="400050" lvl="1" indent="0" eaLnBrk="1" hangingPunct="1">
              <a:lnSpc>
                <a:spcPct val="150000"/>
              </a:lnSpc>
              <a:buNone/>
            </a:pPr>
            <a:r>
              <a:rPr lang="zh-CN" altLang="en-US" sz="2000" dirty="0">
                <a:ea typeface="宋体" panose="02010600030101010101" pitchFamily="2" charset="-122"/>
              </a:rPr>
              <a:t>（</a:t>
            </a:r>
            <a:r>
              <a:rPr lang="en-US" altLang="zh-CN" sz="2000" dirty="0">
                <a:ea typeface="宋体" panose="02010600030101010101" pitchFamily="2" charset="-122"/>
              </a:rPr>
              <a:t>1</a:t>
            </a:r>
            <a:r>
              <a:rPr lang="zh-CN" altLang="en-US" sz="2000" dirty="0">
                <a:ea typeface="宋体" panose="02010600030101010101" pitchFamily="2" charset="-122"/>
              </a:rPr>
              <a:t>）管理是人类社会普遍的现象之一，存在于任何个人和组织的活动过程之中。</a:t>
            </a:r>
            <a:endParaRPr lang="zh-CN" altLang="en-US" sz="2000" dirty="0">
              <a:ea typeface="宋体" panose="02010600030101010101" pitchFamily="2" charset="-122"/>
            </a:endParaRPr>
          </a:p>
          <a:p>
            <a:pPr marL="400050" lvl="1" indent="0" eaLnBrk="1" hangingPunct="1">
              <a:lnSpc>
                <a:spcPct val="150000"/>
              </a:lnSpc>
              <a:buNone/>
            </a:pPr>
            <a:r>
              <a:rPr lang="zh-CN" altLang="en-US" sz="2000" dirty="0">
                <a:ea typeface="宋体" panose="02010600030101010101" pitchFamily="2" charset="-122"/>
              </a:rPr>
              <a:t>（</a:t>
            </a:r>
            <a:r>
              <a:rPr lang="en-US" altLang="zh-CN" sz="2000" dirty="0">
                <a:ea typeface="宋体" panose="02010600030101010101" pitchFamily="2" charset="-122"/>
              </a:rPr>
              <a:t>2</a:t>
            </a:r>
            <a:r>
              <a:rPr lang="zh-CN" altLang="en-US" sz="2000" dirty="0">
                <a:ea typeface="宋体" panose="02010600030101010101" pitchFamily="2" charset="-122"/>
              </a:rPr>
              <a:t>）管理是个人或组织生存和发展以及获得成功的主要手段。</a:t>
            </a:r>
            <a:endParaRPr lang="zh-CN" altLang="en-US" sz="2000" dirty="0">
              <a:ea typeface="宋体" panose="02010600030101010101" pitchFamily="2" charset="-122"/>
            </a:endParaRPr>
          </a:p>
          <a:p>
            <a:pPr marL="400050" lvl="1" indent="0" eaLnBrk="1" hangingPunct="1">
              <a:lnSpc>
                <a:spcPct val="150000"/>
              </a:lnSpc>
              <a:buNone/>
            </a:pPr>
            <a:r>
              <a:rPr lang="zh-CN" altLang="en-US" sz="2000" dirty="0">
                <a:ea typeface="宋体" panose="02010600030101010101" pitchFamily="2" charset="-122"/>
              </a:rPr>
              <a:t>（</a:t>
            </a:r>
            <a:r>
              <a:rPr lang="en-US" altLang="zh-CN" sz="2000" dirty="0">
                <a:ea typeface="宋体" panose="02010600030101010101" pitchFamily="2" charset="-122"/>
              </a:rPr>
              <a:t>3</a:t>
            </a:r>
            <a:r>
              <a:rPr lang="zh-CN" altLang="en-US" sz="2000" dirty="0">
                <a:ea typeface="宋体" panose="02010600030101010101" pitchFamily="2" charset="-122"/>
              </a:rPr>
              <a:t>）管理有利于推动社会有序向前发展</a:t>
            </a:r>
            <a:r>
              <a:rPr lang="zh-CN" altLang="en-US" dirty="0">
                <a:ea typeface="宋体" panose="02010600030101010101" pitchFamily="2" charset="-122"/>
              </a:rPr>
              <a:t>。</a:t>
            </a:r>
            <a:endParaRPr lang="en-US" altLang="zh-CN" dirty="0"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zh-CN" dirty="0">
                <a:ea typeface="宋体" panose="02010600030101010101" pitchFamily="2" charset="-122"/>
              </a:rPr>
              <a:t>五、管理职能</a:t>
            </a:r>
            <a:r>
              <a:rPr lang="zh-CN" altLang="en-US" dirty="0">
                <a:ea typeface="宋体" panose="02010600030101010101" pitchFamily="2" charset="-122"/>
              </a:rPr>
              <a:t>概念</a:t>
            </a: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268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6100" y="3284538"/>
            <a:ext cx="4197350" cy="302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第一节 什么是管理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3316" name="内容占位符 2"/>
          <p:cNvSpPr>
            <a:spLocks noGrp="1"/>
          </p:cNvSpPr>
          <p:nvPr>
            <p:ph idx="1"/>
          </p:nvPr>
        </p:nvSpPr>
        <p:spPr>
          <a:xfrm>
            <a:off x="457200" y="993775"/>
            <a:ext cx="8229600" cy="5105400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六、管理者及其技能</a:t>
            </a: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（</a:t>
            </a:r>
            <a:r>
              <a:rPr lang="zh-CN" altLang="en-US" sz="2400" dirty="0">
                <a:ea typeface="宋体" panose="02010600030101010101" pitchFamily="2" charset="-122"/>
              </a:rPr>
              <a:t>一）什么是管理者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   管理者（或管理主体）是指掌握管理权力、承担管理责任的有关集体和个人。管理者和管理机构是管理主体的两个有机组成部分。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（二）管理者的类型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   管理者可分为</a:t>
            </a:r>
            <a:r>
              <a:rPr lang="en-US" altLang="zh-CN" sz="2400" dirty="0">
                <a:ea typeface="宋体" panose="02010600030101010101" pitchFamily="2" charset="-122"/>
              </a:rPr>
              <a:t>4</a:t>
            </a:r>
            <a:r>
              <a:rPr lang="zh-CN" altLang="en-US" sz="2400" dirty="0">
                <a:ea typeface="宋体" panose="02010600030101010101" pitchFamily="2" charset="-122"/>
              </a:rPr>
              <a:t>个层级：</a:t>
            </a:r>
            <a:endParaRPr lang="en-US" altLang="zh-CN" sz="2400" dirty="0"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3317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DQ4YThkZDc1ZDY5MGY2Y2QyMDlkY2VmOWYyOTFmZjAifQ=="/>
  <p:tag name="commondata" val="eyJoZGlkIjoiZjhhMjg3YjVjOTY5ZGZhZTYwY2E4YzgwOGU3YjlkMzcifQ=="/>
  <p:tag name="KSO_WPP_MARK_KEY" val="ea2ac3db-ff0b-4f2e-96d9-4939ebf4fc83"/>
</p:tagLst>
</file>

<file path=ppt/theme/theme1.xml><?xml version="1.0" encoding="utf-8"?>
<a:theme xmlns:a="http://schemas.openxmlformats.org/drawingml/2006/main" name="漂亮的蓝天绿树PPT模板">
  <a:themeElements>
    <a:clrScheme name="漂亮的蓝天绿树PPT模板 1">
      <a:dk1>
        <a:srgbClr val="14179C"/>
      </a:dk1>
      <a:lt1>
        <a:srgbClr val="FFFFFF"/>
      </a:lt1>
      <a:dk2>
        <a:srgbClr val="0774C5"/>
      </a:dk2>
      <a:lt2>
        <a:srgbClr val="B2B2B2"/>
      </a:lt2>
      <a:accent1>
        <a:srgbClr val="1CAE49"/>
      </a:accent1>
      <a:accent2>
        <a:srgbClr val="E57B1B"/>
      </a:accent2>
      <a:accent3>
        <a:srgbClr val="FFFFFF"/>
      </a:accent3>
      <a:accent4>
        <a:srgbClr val="0F1285"/>
      </a:accent4>
      <a:accent5>
        <a:srgbClr val="ABD3B1"/>
      </a:accent5>
      <a:accent6>
        <a:srgbClr val="CF6F17"/>
      </a:accent6>
      <a:hlink>
        <a:srgbClr val="3366FF"/>
      </a:hlink>
      <a:folHlink>
        <a:srgbClr val="9AC763"/>
      </a:folHlink>
    </a:clrScheme>
    <a:fontScheme name="漂亮的蓝天绿树PPT模板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漂亮的蓝天绿树PPT模板 1">
        <a:dk1>
          <a:srgbClr val="14179C"/>
        </a:dk1>
        <a:lt1>
          <a:srgbClr val="FFFFFF"/>
        </a:lt1>
        <a:dk2>
          <a:srgbClr val="0774C5"/>
        </a:dk2>
        <a:lt2>
          <a:srgbClr val="B2B2B2"/>
        </a:lt2>
        <a:accent1>
          <a:srgbClr val="1CAE49"/>
        </a:accent1>
        <a:accent2>
          <a:srgbClr val="E57B1B"/>
        </a:accent2>
        <a:accent3>
          <a:srgbClr val="FFFFFF"/>
        </a:accent3>
        <a:accent4>
          <a:srgbClr val="0F1285"/>
        </a:accent4>
        <a:accent5>
          <a:srgbClr val="ABD3B1"/>
        </a:accent5>
        <a:accent6>
          <a:srgbClr val="CF6F17"/>
        </a:accent6>
        <a:hlink>
          <a:srgbClr val="3366FF"/>
        </a:hlink>
        <a:folHlink>
          <a:srgbClr val="9AC76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漂亮的蓝天绿树PPT模板 2">
        <a:dk1>
          <a:srgbClr val="08087E"/>
        </a:dk1>
        <a:lt1>
          <a:srgbClr val="FFFFFF"/>
        </a:lt1>
        <a:dk2>
          <a:srgbClr val="5965DB"/>
        </a:dk2>
        <a:lt2>
          <a:srgbClr val="B2B2B2"/>
        </a:lt2>
        <a:accent1>
          <a:srgbClr val="45A0F3"/>
        </a:accent1>
        <a:accent2>
          <a:srgbClr val="32BA9D"/>
        </a:accent2>
        <a:accent3>
          <a:srgbClr val="FFFFFF"/>
        </a:accent3>
        <a:accent4>
          <a:srgbClr val="06066B"/>
        </a:accent4>
        <a:accent5>
          <a:srgbClr val="B0CDF8"/>
        </a:accent5>
        <a:accent6>
          <a:srgbClr val="2CA88E"/>
        </a:accent6>
        <a:hlink>
          <a:srgbClr val="4438DE"/>
        </a:hlink>
        <a:folHlink>
          <a:srgbClr val="55B02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漂亮的蓝天绿树PPT模板 3">
        <a:dk1>
          <a:srgbClr val="08087E"/>
        </a:dk1>
        <a:lt1>
          <a:srgbClr val="FFFFFF"/>
        </a:lt1>
        <a:dk2>
          <a:srgbClr val="5965DB"/>
        </a:dk2>
        <a:lt2>
          <a:srgbClr val="B2B2B2"/>
        </a:lt2>
        <a:accent1>
          <a:srgbClr val="9970EA"/>
        </a:accent1>
        <a:accent2>
          <a:srgbClr val="32BA9D"/>
        </a:accent2>
        <a:accent3>
          <a:srgbClr val="FFFFFF"/>
        </a:accent3>
        <a:accent4>
          <a:srgbClr val="06066B"/>
        </a:accent4>
        <a:accent5>
          <a:srgbClr val="CABBF3"/>
        </a:accent5>
        <a:accent6>
          <a:srgbClr val="2CA88E"/>
        </a:accent6>
        <a:hlink>
          <a:srgbClr val="4438DE"/>
        </a:hlink>
        <a:folHlink>
          <a:srgbClr val="94AC2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漂亮的蓝天绿树PPT模板</Template>
  <TotalTime>0</TotalTime>
  <Words>2470</Words>
  <Application>WPS 演示</Application>
  <PresentationFormat>全屏显示(4:3)</PresentationFormat>
  <Paragraphs>312</Paragraphs>
  <Slides>22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Verdana</vt:lpstr>
      <vt:lpstr>Times New Roman</vt:lpstr>
      <vt:lpstr>新宋体</vt:lpstr>
      <vt:lpstr>隶书</vt:lpstr>
      <vt:lpstr>微软雅黑</vt:lpstr>
      <vt:lpstr>Arial Unicode MS</vt:lpstr>
      <vt:lpstr>Calibri</vt:lpstr>
      <vt:lpstr>Verdana</vt:lpstr>
      <vt:lpstr>漂亮的蓝天绿树PPT模板</vt:lpstr>
      <vt:lpstr>Photoshop.Image.6</vt:lpstr>
      <vt:lpstr>第一篇  管理基础 第一章  管理知识 第二章 管理学知识</vt:lpstr>
      <vt:lpstr>PowerPoint 演示文稿</vt:lpstr>
      <vt:lpstr>第一节 什么是管理</vt:lpstr>
      <vt:lpstr>PowerPoint 演示文稿</vt:lpstr>
      <vt:lpstr>第一节 什么是管理</vt:lpstr>
      <vt:lpstr>第一节 什么是管理</vt:lpstr>
      <vt:lpstr>第一节 什么是管理</vt:lpstr>
      <vt:lpstr>第一节 什么是管理</vt:lpstr>
      <vt:lpstr>第一节 什么是管理</vt:lpstr>
      <vt:lpstr>第一节 什么是管理</vt:lpstr>
      <vt:lpstr>PowerPoint 演示文稿</vt:lpstr>
      <vt:lpstr>第二节 管理环境</vt:lpstr>
      <vt:lpstr>第二节 管理环境</vt:lpstr>
      <vt:lpstr>第二节 管理环境</vt:lpstr>
      <vt:lpstr>第二节 管理环境</vt:lpstr>
      <vt:lpstr>第二节 管理环境</vt:lpstr>
      <vt:lpstr>第二节 管理环境</vt:lpstr>
      <vt:lpstr>表1-2   SWOT的分析因素</vt:lpstr>
      <vt:lpstr>PowerPoint 演示文稿</vt:lpstr>
      <vt:lpstr>PowerPoint 演示文稿</vt:lpstr>
      <vt:lpstr>PowerPoint 演示文稿</vt:lpstr>
      <vt:lpstr>PowerPoint 演示文稿</vt:lpstr>
    </vt:vector>
  </TitlesOfParts>
  <Company>gdfs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网页设计整体介绍</dc:title>
  <dc:creator>*</dc:creator>
  <cp:lastModifiedBy>Administrator</cp:lastModifiedBy>
  <cp:revision>72</cp:revision>
  <dcterms:created xsi:type="dcterms:W3CDTF">2008-04-23T13:36:00Z</dcterms:created>
  <dcterms:modified xsi:type="dcterms:W3CDTF">2023-10-18T03:36:29Z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ACE6C9DB9B244B20961F56DB2496F239</vt:lpwstr>
  </property>
  <property fmtid="{D5CDD505-2E9C-101B-9397-08002B2CF9AE}" pid="3" name="KSOProductBuildVer">
    <vt:lpwstr>2052-11.1.0.12598</vt:lpwstr>
  </property>
</Properties>
</file>