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59"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260" r:id="rId54"/>
    <p:sldId id="261" r:id="rId55"/>
    <p:sldId id="262" r:id="rId56"/>
    <p:sldId id="263" r:id="rId57"/>
    <p:sldId id="264" r:id="rId58"/>
    <p:sldId id="265" r:id="rId59"/>
    <p:sldId id="266" r:id="rId60"/>
    <p:sldId id="267" r:id="rId61"/>
    <p:sldId id="268" r:id="rId62"/>
    <p:sldId id="269" r:id="rId63"/>
    <p:sldId id="270" r:id="rId64"/>
  </p:sldIdLst>
  <p:sldSz cx="12192000" cy="6858000"/>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8" Type="http://schemas.openxmlformats.org/officeDocument/2006/relationships/tags" Target="tags/tag64.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emf"/><Relationship Id="rId1" Type="http://schemas.openxmlformats.org/officeDocument/2006/relationships/oleObject" Target="../embeddings/oleObject1.bin"/></Relationships>
</file>

<file path=ppt/slides/_rels/slide4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oleObject" Target="../embeddings/oleObject2.bin"/></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1495" y="1120775"/>
            <a:ext cx="11045825" cy="5128895"/>
          </a:xfrm>
        </p:spPr>
        <p:txBody>
          <a:bodyPr/>
          <a:lstStyle/>
          <a:p>
            <a:pPr>
              <a:lnSpc>
                <a:spcPct val="150000"/>
              </a:lnSpc>
            </a:pPr>
            <a:r>
              <a:rPr lang="zh-CN" altLang="en-US" sz="2800"/>
              <a:t>第一节 管理的一般原则</a:t>
            </a:r>
            <a:endParaRPr lang="zh-CN" altLang="en-US" sz="2800"/>
          </a:p>
          <a:p>
            <a:pPr>
              <a:lnSpc>
                <a:spcPct val="150000"/>
              </a:lnSpc>
            </a:pPr>
            <a:r>
              <a:rPr lang="zh-CN" altLang="en-US" sz="2800"/>
              <a:t>第二节 管理的一般方法</a:t>
            </a:r>
            <a:endParaRPr lang="zh-CN" altLang="en-US" sz="2800"/>
          </a:p>
          <a:p>
            <a:pPr>
              <a:lnSpc>
                <a:spcPct val="150000"/>
              </a:lnSpc>
            </a:pPr>
            <a:r>
              <a:rPr lang="zh-CN" altLang="en-US" sz="2800"/>
              <a:t>第三节 管理的一般定律</a:t>
            </a:r>
            <a:endParaRPr lang="zh-CN" altLang="en-US" sz="2800"/>
          </a:p>
        </p:txBody>
      </p:sp>
      <p:sp>
        <p:nvSpPr>
          <p:cNvPr id="4" name="文本框 3"/>
          <p:cNvSpPr txBox="1"/>
          <p:nvPr/>
        </p:nvSpPr>
        <p:spPr>
          <a:xfrm>
            <a:off x="3719830" y="45085"/>
            <a:ext cx="3764280" cy="645160"/>
          </a:xfrm>
          <a:prstGeom prst="rect">
            <a:avLst/>
          </a:prstGeom>
          <a:noFill/>
        </p:spPr>
        <p:txBody>
          <a:bodyPr wrap="none" rtlCol="0">
            <a:spAutoFit/>
          </a:bodyPr>
          <a:lstStyle/>
          <a:p>
            <a:pPr algn="l"/>
            <a:r>
              <a:rPr lang="zh-CN" altLang="en-US" sz="3600" b="1">
                <a:solidFill>
                  <a:srgbClr val="FF0000"/>
                </a:solidFill>
                <a:sym typeface="+mn-ea"/>
              </a:rPr>
              <a:t>第三篇   管理技术</a:t>
            </a:r>
            <a:endParaRPr lang="zh-CN" altLang="en-US" sz="3600" b="1">
              <a:solidFill>
                <a:srgbClr val="FF0000"/>
              </a:solidFill>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39420" y="415925"/>
            <a:ext cx="11137900" cy="5833745"/>
          </a:xfrm>
        </p:spPr>
        <p:txBody>
          <a:bodyPr/>
          <a:p>
            <a:pPr>
              <a:lnSpc>
                <a:spcPct val="150000"/>
              </a:lnSpc>
            </a:pPr>
            <a:r>
              <a:rPr lang="zh-CN" altLang="en-US" sz="2800"/>
              <a:t>“以人为本”的管理具有下列几个特点： </a:t>
            </a:r>
            <a:endParaRPr lang="zh-CN" altLang="en-US" sz="2800"/>
          </a:p>
          <a:p>
            <a:pPr>
              <a:lnSpc>
                <a:spcPct val="150000"/>
              </a:lnSpc>
            </a:pPr>
            <a:r>
              <a:rPr lang="zh-CN" altLang="en-US" sz="2800"/>
              <a:t> (1)以人为本的管理主要是指在组织管理过程中以人为出发点和中心的指导思想。 </a:t>
            </a:r>
            <a:endParaRPr lang="zh-CN" altLang="en-US" sz="2800"/>
          </a:p>
          <a:p>
            <a:pPr>
              <a:lnSpc>
                <a:spcPct val="150000"/>
              </a:lnSpc>
            </a:pPr>
            <a:r>
              <a:rPr lang="zh-CN" altLang="en-US" sz="2800"/>
              <a:t> (2)以人为本的管理活动围绕着激发和调动人的主动性、积极性和创造性来展开。 </a:t>
            </a:r>
            <a:endParaRPr lang="zh-CN" altLang="en-US" sz="2800"/>
          </a:p>
          <a:p>
            <a:pPr>
              <a:lnSpc>
                <a:spcPct val="150000"/>
              </a:lnSpc>
            </a:pPr>
            <a:r>
              <a:rPr lang="zh-CN" altLang="en-US" sz="2800"/>
              <a:t> (3)以人为本的管理致力于人与组织的共同发展。</a:t>
            </a:r>
            <a:endParaRPr lang="zh-CN" altLang="en-US" sz="2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（二）管理运用</a:t>
            </a:r>
            <a:br>
              <a:rPr lang="zh-CN" altLang="en-US"/>
            </a:br>
            <a:endParaRPr lang="zh-CN" altLang="en-US"/>
          </a:p>
        </p:txBody>
      </p:sp>
      <p:sp>
        <p:nvSpPr>
          <p:cNvPr id="3" name="内容占位符 2"/>
          <p:cNvSpPr>
            <a:spLocks noGrp="1"/>
          </p:cNvSpPr>
          <p:nvPr>
            <p:ph idx="1"/>
          </p:nvPr>
        </p:nvSpPr>
        <p:spPr/>
        <p:txBody>
          <a:bodyPr/>
          <a:p>
            <a:pPr>
              <a:lnSpc>
                <a:spcPct val="150000"/>
              </a:lnSpc>
            </a:pPr>
            <a:r>
              <a:rPr lang="zh-CN" altLang="en-US" sz="2800"/>
              <a:t>1. 基本要求</a:t>
            </a:r>
            <a:endParaRPr lang="zh-CN" altLang="en-US" sz="2800"/>
          </a:p>
          <a:p>
            <a:pPr>
              <a:lnSpc>
                <a:spcPct val="150000"/>
              </a:lnSpc>
            </a:pPr>
            <a:r>
              <a:rPr lang="zh-CN" altLang="en-US" sz="2800"/>
              <a:t>（1）要重视人的需要。</a:t>
            </a:r>
            <a:endParaRPr lang="zh-CN" altLang="en-US" sz="2800"/>
          </a:p>
          <a:p>
            <a:pPr>
              <a:lnSpc>
                <a:spcPct val="150000"/>
              </a:lnSpc>
            </a:pPr>
            <a:r>
              <a:rPr lang="zh-CN" altLang="en-US" sz="2800"/>
              <a:t>（2）要以鼓励员工为主。</a:t>
            </a:r>
            <a:endParaRPr lang="zh-CN" altLang="en-US" sz="2800"/>
          </a:p>
          <a:p>
            <a:pPr>
              <a:lnSpc>
                <a:spcPct val="150000"/>
              </a:lnSpc>
            </a:pPr>
            <a:r>
              <a:rPr lang="zh-CN" altLang="en-US" sz="2800"/>
              <a:t>（3）要重视对员工培养。</a:t>
            </a:r>
            <a:endParaRPr lang="zh-CN" altLang="en-US" sz="2800"/>
          </a:p>
          <a:p>
            <a:pPr>
              <a:lnSpc>
                <a:spcPct val="150000"/>
              </a:lnSpc>
            </a:pPr>
            <a:r>
              <a:rPr lang="zh-CN" altLang="en-US" sz="2800"/>
              <a:t>（4）组织设计以人为中心。</a:t>
            </a:r>
            <a:endParaRPr lang="zh-CN" altLang="en-US" sz="2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1650" y="370205"/>
            <a:ext cx="11075670" cy="5879465"/>
          </a:xfrm>
        </p:spPr>
        <p:txBody>
          <a:bodyPr>
            <a:noAutofit/>
          </a:bodyPr>
          <a:p>
            <a:r>
              <a:rPr lang="zh-CN" altLang="en-US" sz="2800"/>
              <a:t>2. 建立机制</a:t>
            </a:r>
            <a:endParaRPr lang="zh-CN" altLang="en-US" sz="2800"/>
          </a:p>
          <a:p>
            <a:r>
              <a:rPr lang="zh-CN" altLang="en-US" sz="2800"/>
              <a:t>（1）建立激励机制。</a:t>
            </a:r>
            <a:endParaRPr lang="zh-CN" altLang="en-US" sz="2800"/>
          </a:p>
          <a:p>
            <a:r>
              <a:rPr lang="zh-CN" altLang="en-US" sz="2800"/>
              <a:t>（2）建立压力机制。</a:t>
            </a:r>
            <a:endParaRPr lang="zh-CN" altLang="en-US" sz="2800"/>
          </a:p>
          <a:p>
            <a:r>
              <a:rPr lang="zh-CN" altLang="en-US" sz="2800"/>
              <a:t>（3）建立约束机制。</a:t>
            </a:r>
            <a:endParaRPr lang="zh-CN" altLang="en-US" sz="2800"/>
          </a:p>
          <a:p>
            <a:r>
              <a:rPr lang="zh-CN" altLang="en-US" sz="2800"/>
              <a:t>（4）建立保障机制。</a:t>
            </a:r>
            <a:endParaRPr lang="zh-CN" altLang="en-US" sz="2800"/>
          </a:p>
          <a:p>
            <a:r>
              <a:rPr lang="zh-CN" altLang="en-US" sz="2800"/>
              <a:t>（5）构建竞争机制。</a:t>
            </a:r>
            <a:endParaRPr lang="zh-CN" altLang="en-US" sz="2800"/>
          </a:p>
          <a:p>
            <a:r>
              <a:rPr lang="zh-CN" altLang="en-US" sz="2800"/>
              <a:t>（6）构建环境机制。</a:t>
            </a:r>
            <a:endParaRPr lang="zh-CN" altLang="en-US" sz="2800"/>
          </a:p>
          <a:p>
            <a:r>
              <a:rPr lang="zh-CN" altLang="en-US" sz="2800"/>
              <a:t>以人为本就是要尊重人、理解人、关心人，就是要把不断满足人的全面需求、促进人的全面发展，作为发展的根本出发点。</a:t>
            </a:r>
            <a:endParaRPr lang="zh-CN" altLang="en-US" sz="28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四、效益优先原则</a:t>
            </a:r>
            <a:endParaRPr lang="zh-CN" altLang="en-US"/>
          </a:p>
        </p:txBody>
      </p:sp>
      <p:sp>
        <p:nvSpPr>
          <p:cNvPr id="3" name="内容占位符 2"/>
          <p:cNvSpPr>
            <a:spLocks noGrp="1"/>
          </p:cNvSpPr>
          <p:nvPr>
            <p:ph idx="1"/>
          </p:nvPr>
        </p:nvSpPr>
        <p:spPr/>
        <p:txBody>
          <a:bodyPr/>
          <a:p>
            <a:r>
              <a:rPr lang="zh-CN" altLang="en-US" sz="2800"/>
              <a:t>（一）含义</a:t>
            </a:r>
            <a:endParaRPr lang="zh-CN" altLang="en-US" sz="2800"/>
          </a:p>
          <a:p>
            <a:r>
              <a:rPr lang="zh-CN" altLang="en-US" sz="2800"/>
              <a:t>效益优先原则是一种资源配置的机制。是指将组织的各种资源进行有效配置，从而实现组织效益最优化。所谓效益最优原则，是指在一定条件下，管理系统的内部根据内外条件的相互作用，使管理系统的某个方面最大限度 (或最小限度)地接近或适合某种客观标准，实现最优化。</a:t>
            </a:r>
            <a:endParaRPr lang="zh-CN" altLang="en-US" sz="2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5425" y="538480"/>
            <a:ext cx="11351895" cy="5711190"/>
          </a:xfrm>
        </p:spPr>
        <p:txBody>
          <a:bodyPr/>
          <a:p>
            <a:r>
              <a:rPr lang="zh-CN" altLang="en-US" sz="3200" b="1"/>
              <a:t>（二）管理运用</a:t>
            </a:r>
            <a:endParaRPr lang="zh-CN" altLang="en-US" sz="3200" b="1"/>
          </a:p>
          <a:p>
            <a:r>
              <a:rPr lang="zh-CN" altLang="en-US" sz="2800"/>
              <a:t>效益优先的原则是经济学的概念，是以最小的投入获取最大的收益。运用在管理学上也是一条基本原则。如果管理只求效率，不讲成本，没有效益，那么就偏离了管理的目标，失去了管理的意义。</a:t>
            </a:r>
            <a:endParaRPr lang="zh-CN" altLang="en-US" sz="2800"/>
          </a:p>
          <a:p>
            <a:r>
              <a:rPr lang="zh-CN" altLang="en-US" sz="2800"/>
              <a:t>在管理实践中，运用这一原则要注意做好以下几点：</a:t>
            </a:r>
            <a:endParaRPr lang="zh-CN" altLang="en-US" sz="2800"/>
          </a:p>
          <a:p>
            <a:r>
              <a:rPr lang="zh-CN" altLang="en-US" sz="2800"/>
              <a:t>首先，要树立效益概念。</a:t>
            </a:r>
            <a:endParaRPr lang="zh-CN" altLang="en-US" sz="2800"/>
          </a:p>
          <a:p>
            <a:r>
              <a:rPr lang="zh-CN" altLang="en-US" sz="2800"/>
              <a:t>其次，注重效益原则的运用。</a:t>
            </a:r>
            <a:endParaRPr lang="zh-CN" altLang="en-US" sz="2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五、依法管理原则</a:t>
            </a:r>
            <a:endParaRPr lang="zh-CN" altLang="en-US"/>
          </a:p>
        </p:txBody>
      </p:sp>
      <p:sp>
        <p:nvSpPr>
          <p:cNvPr id="3" name="内容占位符 2"/>
          <p:cNvSpPr>
            <a:spLocks noGrp="1"/>
          </p:cNvSpPr>
          <p:nvPr>
            <p:ph idx="1"/>
          </p:nvPr>
        </p:nvSpPr>
        <p:spPr/>
        <p:txBody>
          <a:bodyPr/>
          <a:p>
            <a:r>
              <a:rPr lang="zh-CN" altLang="en-US" sz="2800"/>
              <a:t>（一）含义</a:t>
            </a:r>
            <a:endParaRPr lang="zh-CN" altLang="en-US" sz="2800"/>
          </a:p>
          <a:p>
            <a:r>
              <a:rPr lang="zh-CN" altLang="en-US" sz="2800"/>
              <a:t>是指组织在运行过程中，必须以国家法律法规为依据，在生产经营、人财物管理等各个方面，遵守和实施法律法规的各项规范，实现组织运行的和谐。</a:t>
            </a:r>
            <a:endParaRPr lang="zh-CN" altLang="en-US" sz="2800"/>
          </a:p>
          <a:p>
            <a:r>
              <a:rPr lang="zh-CN" altLang="en-US" sz="2800"/>
              <a:t>依法管理是组织管理工作的基本原则之一。任何组织都必须依法管理，大到国家要依法治国，小到单位要依法管理，就是个人也要遵纪守法。</a:t>
            </a:r>
            <a:endParaRPr lang="zh-CN" altLang="en-US" sz="28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sz="2800"/>
              <a:t>对政府组织和各类社会组织来说，依法管理原则是其必须遵守的第一原则。对于企业组织，依法管理同样重要。</a:t>
            </a:r>
            <a:endParaRPr lang="zh-CN" altLang="en-US" sz="2800"/>
          </a:p>
          <a:p>
            <a:r>
              <a:rPr lang="zh-CN" altLang="en-US" sz="2800"/>
              <a:t>1. 树立依法管理的思想。</a:t>
            </a:r>
            <a:endParaRPr lang="zh-CN" altLang="en-US" sz="2800"/>
          </a:p>
          <a:p>
            <a:r>
              <a:rPr lang="zh-CN" altLang="en-US" sz="2800"/>
              <a:t>2. 依法建立组织的各种制度。</a:t>
            </a:r>
            <a:endParaRPr lang="zh-CN" altLang="en-US" sz="2800"/>
          </a:p>
          <a:p>
            <a:r>
              <a:rPr lang="zh-CN" altLang="en-US" sz="2800"/>
              <a:t>3. 建立依法管理的组织文化。</a:t>
            </a:r>
            <a:endParaRPr lang="zh-CN" altLang="en-US" sz="2800"/>
          </a:p>
          <a:p>
            <a:r>
              <a:rPr lang="zh-CN" altLang="en-US" sz="2800"/>
              <a:t>4. 实行法律顾问制度。</a:t>
            </a:r>
            <a:endParaRPr lang="zh-CN" altLang="en-US" sz="2800"/>
          </a:p>
        </p:txBody>
      </p:sp>
      <p:sp>
        <p:nvSpPr>
          <p:cNvPr id="4" name="标题 3"/>
          <p:cNvSpPr/>
          <p:nvPr>
            <p:ph type="title"/>
          </p:nvPr>
        </p:nvSpPr>
        <p:spPr>
          <a:xfrm>
            <a:off x="393135" y="347415"/>
            <a:ext cx="10969200" cy="705600"/>
          </a:xfrm>
        </p:spPr>
        <p:txBody>
          <a:bodyPr/>
          <a:p>
            <a:r>
              <a:rPr lang="zh-CN" altLang="en-US"/>
              <a:t>（二）管理运用</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08940" y="568960"/>
            <a:ext cx="11168380" cy="5680710"/>
          </a:xfrm>
        </p:spPr>
        <p:txBody>
          <a:bodyPr/>
          <a:p>
            <a:r>
              <a:rPr lang="zh-CN" altLang="en-US" sz="2800"/>
              <a:t>在管理实践中，依法管理处于管理的各个环节。主要有：</a:t>
            </a:r>
            <a:endParaRPr lang="zh-CN" altLang="en-US" sz="2800"/>
          </a:p>
          <a:p>
            <a:r>
              <a:rPr lang="zh-CN" altLang="en-US" sz="2800"/>
              <a:t>1. 依法决策</a:t>
            </a:r>
            <a:endParaRPr lang="zh-CN" altLang="en-US" sz="2800"/>
          </a:p>
          <a:p>
            <a:r>
              <a:rPr lang="zh-CN" altLang="en-US" sz="2800"/>
              <a:t>2. 依法监督</a:t>
            </a:r>
            <a:endParaRPr lang="zh-CN" altLang="en-US" sz="2800"/>
          </a:p>
          <a:p>
            <a:r>
              <a:rPr lang="zh-CN" altLang="en-US" sz="2800"/>
              <a:t>3. 民主管理</a:t>
            </a:r>
            <a:endParaRPr lang="zh-CN" altLang="en-US" sz="2800"/>
          </a:p>
          <a:p>
            <a:r>
              <a:rPr lang="zh-CN" altLang="en-US" sz="2800"/>
              <a:t>4. 制度管理</a:t>
            </a:r>
            <a:endParaRPr lang="zh-CN" altLang="en-US" sz="2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31470" y="408940"/>
            <a:ext cx="11245850" cy="904875"/>
          </a:xfrm>
        </p:spPr>
        <p:txBody>
          <a:bodyPr/>
          <a:p>
            <a:r>
              <a:rPr lang="zh-CN" altLang="en-US"/>
              <a:t>六、延旧创新原则</a:t>
            </a:r>
            <a:endParaRPr lang="zh-CN" altLang="en-US"/>
          </a:p>
        </p:txBody>
      </p:sp>
      <p:sp>
        <p:nvSpPr>
          <p:cNvPr id="3" name="内容占位符 2"/>
          <p:cNvSpPr>
            <a:spLocks noGrp="1"/>
          </p:cNvSpPr>
          <p:nvPr>
            <p:ph idx="1"/>
          </p:nvPr>
        </p:nvSpPr>
        <p:spPr/>
        <p:txBody>
          <a:bodyPr/>
          <a:p>
            <a:pPr>
              <a:lnSpc>
                <a:spcPct val="150000"/>
              </a:lnSpc>
            </a:pPr>
            <a:r>
              <a:rPr lang="zh-CN" altLang="en-US" sz="2800"/>
              <a:t>（一）含义</a:t>
            </a:r>
            <a:endParaRPr lang="zh-CN" altLang="en-US" sz="2800"/>
          </a:p>
          <a:p>
            <a:pPr>
              <a:lnSpc>
                <a:spcPct val="150000"/>
              </a:lnSpc>
            </a:pPr>
            <a:r>
              <a:rPr lang="zh-CN" altLang="en-US" sz="2800"/>
              <a:t>延旧创新原则也是管理中的基本原则。延旧是维持、延续的意思，创新就是使用新的管理方法。顾名思义，延旧创新就是延续旧的管理模式、管理方法和管理手段，在延旧的基础上进行改造、变革和创造新的模式、方法和手段等。</a:t>
            </a:r>
            <a:endParaRPr lang="zh-CN" altLang="en-US" sz="28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（二）管理运用</a:t>
            </a:r>
            <a:br>
              <a:rPr lang="zh-CN" altLang="en-US"/>
            </a:br>
            <a:endParaRPr lang="zh-CN" altLang="en-US"/>
          </a:p>
        </p:txBody>
      </p:sp>
      <p:sp>
        <p:nvSpPr>
          <p:cNvPr id="3" name="内容占位符 2"/>
          <p:cNvSpPr>
            <a:spLocks noGrp="1"/>
          </p:cNvSpPr>
          <p:nvPr>
            <p:ph idx="1"/>
          </p:nvPr>
        </p:nvSpPr>
        <p:spPr/>
        <p:txBody>
          <a:bodyPr/>
          <a:p>
            <a:r>
              <a:rPr lang="zh-CN" altLang="en-US" sz="2800"/>
              <a:t>在管理实践中要正确运用延旧创新原则，既不能固执守旧，也不能突变创新，而要做到延旧创新。</a:t>
            </a:r>
            <a:endParaRPr lang="zh-CN" altLang="en-US" sz="2800"/>
          </a:p>
          <a:p>
            <a:r>
              <a:rPr lang="zh-CN" altLang="en-US" sz="2800"/>
              <a:t>1. 管理工作要保持延续</a:t>
            </a:r>
            <a:endParaRPr lang="zh-CN" altLang="en-US" sz="2800"/>
          </a:p>
          <a:p>
            <a:r>
              <a:rPr lang="zh-CN" altLang="en-US" sz="2800"/>
              <a:t>2. 管理工作要致力创新</a:t>
            </a:r>
            <a:endParaRPr lang="zh-CN" altLang="en-US" sz="2800"/>
          </a:p>
          <a:p>
            <a:r>
              <a:rPr lang="zh-CN" altLang="en-US" sz="2800"/>
              <a:t>3. 管理决策既要延旧，又要创新</a:t>
            </a:r>
            <a:endParaRPr lang="zh-CN" altLang="en-US" sz="2800"/>
          </a:p>
          <a:p>
            <a:r>
              <a:rPr lang="zh-CN" altLang="en-US" sz="2800"/>
              <a:t>4. 管理制度既要延旧，又要创新</a:t>
            </a:r>
            <a:endParaRPr lang="zh-CN" altLang="en-US" sz="2800"/>
          </a:p>
          <a:p>
            <a:r>
              <a:rPr lang="zh-CN" altLang="en-US" sz="2800"/>
              <a:t>5. 管理职能既要延旧，也要创新</a:t>
            </a:r>
            <a:endParaRPr lang="zh-CN" altLang="en-US" sz="2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8620" y="170180"/>
            <a:ext cx="9801225" cy="5080635"/>
          </a:xfrm>
        </p:spPr>
        <p:txBody>
          <a:bodyPr>
            <a:noAutofit/>
          </a:bodyPr>
          <a:lstStyle/>
          <a:p>
            <a:r>
              <a:rPr lang="zh-CN" altLang="en-US" sz="2400">
                <a:solidFill>
                  <a:srgbClr val="FF0000"/>
                </a:solidFill>
              </a:rPr>
              <a:t>第一节  管理的一般原则</a:t>
            </a:r>
            <a:endParaRPr lang="zh-CN" altLang="en-US" sz="2400">
              <a:solidFill>
                <a:srgbClr val="FF0000"/>
              </a:solidFill>
            </a:endParaRPr>
          </a:p>
          <a:p>
            <a:r>
              <a:rPr lang="zh-CN" altLang="en-US" sz="2400"/>
              <a:t>一、实事求是原则</a:t>
            </a:r>
            <a:endParaRPr lang="zh-CN" altLang="en-US" sz="2400"/>
          </a:p>
          <a:p>
            <a:r>
              <a:rPr lang="zh-CN" altLang="en-US" sz="2400"/>
              <a:t>二、“三公”原则</a:t>
            </a:r>
            <a:endParaRPr lang="zh-CN" altLang="en-US" sz="2400"/>
          </a:p>
          <a:p>
            <a:r>
              <a:rPr lang="zh-CN" altLang="en-US" sz="2400"/>
              <a:t>三、以人为本原则</a:t>
            </a:r>
            <a:endParaRPr lang="zh-CN" altLang="en-US" sz="2400"/>
          </a:p>
          <a:p>
            <a:r>
              <a:rPr lang="zh-CN" altLang="en-US" sz="2400"/>
              <a:t>四、效益优先原则</a:t>
            </a:r>
            <a:endParaRPr lang="zh-CN" altLang="en-US" sz="2400"/>
          </a:p>
          <a:p>
            <a:r>
              <a:rPr lang="zh-CN" altLang="en-US" sz="2400"/>
              <a:t>五、依法管理原则</a:t>
            </a:r>
            <a:endParaRPr lang="zh-CN" altLang="en-US" sz="2400"/>
          </a:p>
          <a:p>
            <a:r>
              <a:rPr lang="zh-CN" altLang="en-US" sz="2400"/>
              <a:t>六、延旧创新原则</a:t>
            </a:r>
            <a:endParaRPr lang="zh-CN" altLang="en-US" sz="2400"/>
          </a:p>
          <a:p>
            <a:r>
              <a:rPr lang="zh-CN" altLang="en-US" sz="2400"/>
              <a:t>七、民主集中制原则</a:t>
            </a:r>
            <a:endParaRPr lang="zh-CN" altLang="en-US" sz="2400"/>
          </a:p>
          <a:p>
            <a:r>
              <a:rPr lang="zh-CN" altLang="en-US" sz="2400"/>
              <a:t>八、责权利相统一原则</a:t>
            </a:r>
            <a:endParaRPr lang="zh-CN" altLang="en-US" sz="2400"/>
          </a:p>
          <a:p>
            <a:r>
              <a:rPr lang="zh-CN" altLang="en-US" sz="2400"/>
              <a:t>九、随机应变原则</a:t>
            </a:r>
            <a:endParaRPr lang="zh-CN" altLang="en-US" sz="2400"/>
          </a:p>
          <a:p>
            <a:r>
              <a:rPr lang="zh-CN" altLang="en-US" sz="2400"/>
              <a:t>十、“二八”原则</a:t>
            </a:r>
            <a:endParaRPr lang="zh-CN" altLang="en-US" sz="24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七、民主集中制</a:t>
            </a:r>
            <a:r>
              <a:rPr lang="zh-CN" altLang="en-US"/>
              <a:t>原则</a:t>
            </a:r>
            <a:endParaRPr lang="zh-CN" altLang="en-US"/>
          </a:p>
        </p:txBody>
      </p:sp>
      <p:sp>
        <p:nvSpPr>
          <p:cNvPr id="3" name="内容占位符 2"/>
          <p:cNvSpPr>
            <a:spLocks noGrp="1"/>
          </p:cNvSpPr>
          <p:nvPr>
            <p:ph idx="1"/>
          </p:nvPr>
        </p:nvSpPr>
        <p:spPr/>
        <p:txBody>
          <a:bodyPr/>
          <a:p>
            <a:pPr>
              <a:lnSpc>
                <a:spcPct val="150000"/>
              </a:lnSpc>
            </a:pPr>
            <a:r>
              <a:rPr lang="zh-CN" altLang="en-US" sz="2800"/>
              <a:t>（一）含义</a:t>
            </a:r>
            <a:endParaRPr lang="zh-CN" altLang="en-US" sz="2800"/>
          </a:p>
          <a:p>
            <a:pPr>
              <a:lnSpc>
                <a:spcPct val="150000"/>
              </a:lnSpc>
            </a:pPr>
            <a:r>
              <a:rPr lang="zh-CN" altLang="en-US" sz="2800"/>
              <a:t>民主集中制由列宁最早提出的，就是在民主基础上的集中和集中指导下的民主相结合。它既是我们党的根本组织原则，是群众路线在党的生活中的运用，也是我们在管理工作中必须坚持的原则。民主与集中是辩证统一的关系。</a:t>
            </a:r>
            <a:endParaRPr lang="zh-CN" altLang="en-US" sz="28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（二）管理运用</a:t>
            </a:r>
            <a:br>
              <a:rPr lang="zh-CN" altLang="en-US"/>
            </a:br>
            <a:endParaRPr lang="zh-CN" altLang="en-US"/>
          </a:p>
        </p:txBody>
      </p:sp>
      <p:sp>
        <p:nvSpPr>
          <p:cNvPr id="3" name="内容占位符 2"/>
          <p:cNvSpPr>
            <a:spLocks noGrp="1"/>
          </p:cNvSpPr>
          <p:nvPr>
            <p:ph idx="1"/>
          </p:nvPr>
        </p:nvSpPr>
        <p:spPr/>
        <p:txBody>
          <a:bodyPr/>
          <a:p>
            <a:r>
              <a:rPr lang="zh-CN" altLang="en-US" sz="2800"/>
              <a:t>1. 集体决策</a:t>
            </a:r>
            <a:endParaRPr lang="zh-CN" altLang="en-US" sz="2800"/>
          </a:p>
          <a:p>
            <a:r>
              <a:rPr lang="zh-CN" altLang="en-US" sz="2800"/>
              <a:t>2. 民主管理</a:t>
            </a:r>
            <a:endParaRPr lang="zh-CN" altLang="en-US" sz="2800"/>
          </a:p>
          <a:p>
            <a:r>
              <a:rPr lang="zh-CN" altLang="en-US" sz="2800"/>
              <a:t>3. 集中管理</a:t>
            </a:r>
            <a:endParaRPr lang="zh-CN" altLang="en-US" sz="2800"/>
          </a:p>
          <a:p>
            <a:r>
              <a:rPr lang="zh-CN" altLang="en-US" sz="2800"/>
              <a:t>4. 民主集中</a:t>
            </a:r>
            <a:endParaRPr lang="zh-CN" altLang="en-US" sz="2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八、责权利相统一原则</a:t>
            </a:r>
            <a:endParaRPr lang="zh-CN" altLang="en-US"/>
          </a:p>
        </p:txBody>
      </p:sp>
      <p:sp>
        <p:nvSpPr>
          <p:cNvPr id="3" name="内容占位符 2"/>
          <p:cNvSpPr>
            <a:spLocks noGrp="1"/>
          </p:cNvSpPr>
          <p:nvPr>
            <p:ph idx="1"/>
          </p:nvPr>
        </p:nvSpPr>
        <p:spPr/>
        <p:txBody>
          <a:bodyPr/>
          <a:p>
            <a:pPr>
              <a:lnSpc>
                <a:spcPct val="150000"/>
              </a:lnSpc>
            </a:pPr>
            <a:r>
              <a:rPr lang="zh-CN" altLang="en-US" sz="2800"/>
              <a:t>（一）含义</a:t>
            </a:r>
            <a:endParaRPr lang="zh-CN" altLang="en-US" sz="2800"/>
          </a:p>
          <a:p>
            <a:pPr>
              <a:lnSpc>
                <a:spcPct val="150000"/>
              </a:lnSpc>
            </a:pPr>
            <a:r>
              <a:rPr lang="zh-CN" altLang="en-US" sz="2800"/>
              <a:t>责任、权力、利益的简称，是经济学的概念。在管理学上，权责利相统一原则是指管理过程中的权力、责任、利益既结合又统一的管理方式与过程。权力、责任、利益是管理过程中管理者实施管理的“三要素”，缺一不可。</a:t>
            </a:r>
            <a:endParaRPr lang="zh-CN" altLang="en-US" sz="2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（二）管理运用</a:t>
            </a:r>
            <a:endParaRPr lang="zh-CN" altLang="en-US">
              <a:sym typeface="+mn-ea"/>
            </a:endParaRPr>
          </a:p>
        </p:txBody>
      </p:sp>
      <p:sp>
        <p:nvSpPr>
          <p:cNvPr id="3" name="内容占位符 2"/>
          <p:cNvSpPr>
            <a:spLocks noGrp="1"/>
          </p:cNvSpPr>
          <p:nvPr>
            <p:ph idx="1"/>
          </p:nvPr>
        </p:nvSpPr>
        <p:spPr/>
        <p:txBody>
          <a:bodyPr/>
          <a:p>
            <a:pPr>
              <a:lnSpc>
                <a:spcPct val="150000"/>
              </a:lnSpc>
            </a:pPr>
            <a:r>
              <a:rPr lang="zh-CN" altLang="en-US" sz="2800"/>
              <a:t>责权利统一性原则虽然是经济学上的概念，但在管理学上也有重要启示：</a:t>
            </a:r>
            <a:endParaRPr lang="zh-CN" altLang="en-US" sz="2800"/>
          </a:p>
          <a:p>
            <a:pPr>
              <a:lnSpc>
                <a:spcPct val="150000"/>
              </a:lnSpc>
            </a:pPr>
            <a:r>
              <a:rPr lang="zh-CN" altLang="en-US" sz="2800"/>
              <a:t>在物理学中，鼎足而立是较为稳固的一种物理状态，它由此形成了一个三角形，而等边三角形则是三角形中最稳固的形态。在管理学中也存在这样一个“等边三角形”，这就是责、权、利对等原则。</a:t>
            </a:r>
            <a:endParaRPr lang="zh-CN" altLang="en-US" sz="28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0510" y="415925"/>
            <a:ext cx="11306810" cy="5833745"/>
          </a:xfrm>
        </p:spPr>
        <p:txBody>
          <a:bodyPr/>
          <a:p>
            <a:pPr>
              <a:lnSpc>
                <a:spcPct val="150000"/>
              </a:lnSpc>
            </a:pPr>
            <a:r>
              <a:rPr lang="zh-CN" altLang="en-US" sz="2800"/>
              <a:t>1、责权利三者是统一的，没有权力的管理是空泛的，没有管理的权力是虚构的，权力与管理是紧密相关的。</a:t>
            </a:r>
            <a:endParaRPr lang="zh-CN" altLang="en-US" sz="2800"/>
          </a:p>
          <a:p>
            <a:pPr>
              <a:lnSpc>
                <a:spcPct val="150000"/>
              </a:lnSpc>
            </a:pPr>
            <a:r>
              <a:rPr lang="zh-CN" altLang="en-US" sz="2800"/>
              <a:t>2、责权利三者之间，责任是传导层次，也是关键环节。</a:t>
            </a:r>
            <a:endParaRPr lang="zh-CN" altLang="en-US" sz="2800"/>
          </a:p>
          <a:p>
            <a:pPr>
              <a:lnSpc>
                <a:spcPct val="150000"/>
              </a:lnSpc>
            </a:pPr>
            <a:r>
              <a:rPr lang="zh-CN" altLang="en-US" sz="2800"/>
              <a:t>3、在管理实践中，责权利原则还要与相应管理者的能力相匹配，大材小用与小材大用都会使责权利原则难以落实。</a:t>
            </a:r>
            <a:endParaRPr lang="zh-CN" altLang="en-US" sz="28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九、随机应变原则</a:t>
            </a:r>
            <a:endParaRPr lang="zh-CN" altLang="en-US"/>
          </a:p>
        </p:txBody>
      </p:sp>
      <p:sp>
        <p:nvSpPr>
          <p:cNvPr id="3" name="内容占位符 2"/>
          <p:cNvSpPr>
            <a:spLocks noGrp="1"/>
          </p:cNvSpPr>
          <p:nvPr>
            <p:ph idx="1"/>
          </p:nvPr>
        </p:nvSpPr>
        <p:spPr/>
        <p:txBody>
          <a:bodyPr/>
          <a:p>
            <a:pPr>
              <a:lnSpc>
                <a:spcPct val="150000"/>
              </a:lnSpc>
            </a:pPr>
            <a:r>
              <a:rPr lang="zh-CN" altLang="en-US" sz="2800"/>
              <a:t>（一）含义</a:t>
            </a:r>
            <a:endParaRPr lang="zh-CN" altLang="en-US" sz="2800"/>
          </a:p>
          <a:p>
            <a:pPr>
              <a:lnSpc>
                <a:spcPct val="150000"/>
              </a:lnSpc>
            </a:pPr>
            <a:r>
              <a:rPr lang="zh-CN" altLang="en-US" sz="2800"/>
              <a:t>词典中，机：时机，形势。指随着情况的变化灵活机动地应付。随机应变就是管理者要根据组织环境的变化而采取相应的管理措施和办法进行应对的一种管理方式。随机应变既是做事的一条原则，也是做人的一种态度和处世的一种智慧。“随机”就要学会观察把握时机，“应变”就是要适时做出反应，将事件向有益有利的方向发展。</a:t>
            </a:r>
            <a:endParaRPr lang="zh-CN" altLang="en-US" sz="28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（二）管理运用</a:t>
            </a:r>
            <a:br>
              <a:rPr lang="zh-CN" altLang="en-US"/>
            </a:br>
            <a:endParaRPr lang="zh-CN" altLang="en-US"/>
          </a:p>
        </p:txBody>
      </p:sp>
      <p:sp>
        <p:nvSpPr>
          <p:cNvPr id="3" name="内容占位符 2"/>
          <p:cNvSpPr>
            <a:spLocks noGrp="1"/>
          </p:cNvSpPr>
          <p:nvPr>
            <p:ph idx="1"/>
          </p:nvPr>
        </p:nvSpPr>
        <p:spPr>
          <a:xfrm>
            <a:off x="485210" y="1313870"/>
            <a:ext cx="10969200" cy="4759200"/>
          </a:xfrm>
        </p:spPr>
        <p:txBody>
          <a:bodyPr/>
          <a:p>
            <a:pPr>
              <a:lnSpc>
                <a:spcPct val="150000"/>
              </a:lnSpc>
            </a:pPr>
            <a:r>
              <a:rPr lang="zh-CN" altLang="en-US" sz="2800"/>
              <a:t>1. 增强组织的弹性</a:t>
            </a:r>
            <a:endParaRPr lang="zh-CN" altLang="en-US" sz="2800"/>
          </a:p>
          <a:p>
            <a:pPr>
              <a:lnSpc>
                <a:spcPct val="150000"/>
              </a:lnSpc>
            </a:pPr>
            <a:r>
              <a:rPr lang="zh-CN" altLang="en-US" sz="2800"/>
              <a:t>2. 增强计划、目标、战略的弹性</a:t>
            </a:r>
            <a:endParaRPr lang="zh-CN" altLang="en-US" sz="2800"/>
          </a:p>
          <a:p>
            <a:pPr>
              <a:lnSpc>
                <a:spcPct val="150000"/>
              </a:lnSpc>
            </a:pPr>
            <a:r>
              <a:rPr lang="zh-CN" altLang="en-US" sz="2800"/>
              <a:t>3. 增强管理者随机应变、灵活管理的能力</a:t>
            </a:r>
            <a:endParaRPr lang="zh-CN" altLang="en-US" sz="28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十、“二八”原则</a:t>
            </a:r>
            <a:endParaRPr lang="zh-CN" altLang="en-US"/>
          </a:p>
        </p:txBody>
      </p:sp>
      <p:sp>
        <p:nvSpPr>
          <p:cNvPr id="3" name="内容占位符 2"/>
          <p:cNvSpPr>
            <a:spLocks noGrp="1"/>
          </p:cNvSpPr>
          <p:nvPr>
            <p:ph idx="1"/>
          </p:nvPr>
        </p:nvSpPr>
        <p:spPr/>
        <p:txBody>
          <a:bodyPr/>
          <a:p>
            <a:r>
              <a:rPr lang="zh-CN" altLang="en-US" sz="2800"/>
              <a:t>（一）含义</a:t>
            </a:r>
            <a:endParaRPr lang="zh-CN" altLang="en-US" sz="2800"/>
          </a:p>
          <a:p>
            <a:r>
              <a:rPr lang="zh-CN" altLang="en-US" sz="2800"/>
              <a:t>二八原则，又称为帕累托法则，也叫重点法则，又叫关键少数法则或多数不重要法则。</a:t>
            </a:r>
            <a:endParaRPr lang="zh-CN" altLang="en-US" sz="2800"/>
          </a:p>
          <a:p>
            <a:r>
              <a:rPr lang="zh-CN" altLang="en-US" sz="2800"/>
              <a:t>现实中，一个有趣现象：80%的产出源自20%的投入；80%的结果源自20%的起因；80%的收获源自20%的人努力。80%的财富掌握在20%的人手里，.....。</a:t>
            </a:r>
            <a:endParaRPr lang="zh-CN" altLang="en-US" sz="28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（二）管理运用</a:t>
            </a:r>
            <a:br>
              <a:rPr lang="zh-CN" altLang="en-US"/>
            </a:br>
            <a:endParaRPr lang="zh-CN" altLang="en-US"/>
          </a:p>
        </p:txBody>
      </p:sp>
      <p:sp>
        <p:nvSpPr>
          <p:cNvPr id="3" name="内容占位符 2"/>
          <p:cNvSpPr>
            <a:spLocks noGrp="1"/>
          </p:cNvSpPr>
          <p:nvPr>
            <p:ph idx="1"/>
          </p:nvPr>
        </p:nvSpPr>
        <p:spPr/>
        <p:txBody>
          <a:bodyPr/>
          <a:p>
            <a:pPr>
              <a:lnSpc>
                <a:spcPct val="150000"/>
              </a:lnSpc>
            </a:pPr>
            <a:r>
              <a:rPr lang="zh-CN" altLang="en-US" sz="2800"/>
              <a:t>二八原则不仅在经济学上运用广泛，在管理学领域应用也非常广泛，它对我们的自身发展也有重要启示，特别是时间管理，让我们学会避免将时间和精力花在琐事上，要学会抓主要矛盾。</a:t>
            </a:r>
            <a:endParaRPr lang="zh-CN" altLang="en-US" sz="2800"/>
          </a:p>
          <a:p>
            <a:pPr>
              <a:lnSpc>
                <a:spcPct val="150000"/>
              </a:lnSpc>
            </a:pPr>
            <a:r>
              <a:rPr lang="zh-CN" altLang="en-US" sz="2800"/>
              <a:t>对企业来说，二八原则体现更加明显。管理者要善于运用二八法则进行管理，这样既使自己相对轻松，又能提高管理效率。</a:t>
            </a:r>
            <a:endParaRPr lang="zh-CN" altLang="en-US" sz="28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40030" y="400050"/>
            <a:ext cx="11751945" cy="6247765"/>
          </a:xfrm>
        </p:spPr>
        <p:txBody>
          <a:bodyPr>
            <a:noAutofit/>
          </a:bodyPr>
          <a:p>
            <a:r>
              <a:rPr lang="zh-CN" altLang="en-US" sz="2400"/>
              <a:t>一是善于运用“二八管理法则”。就是要抓好20%的关键骨干力量的管理，特别是对企业的核心员工，要结合80/20法则，从岗位安排、薪资设计以及职位晋升等方面做好核心员工的各项工作。再以20%的少数带动80%的多数员工，以提高企业效率。</a:t>
            </a:r>
            <a:endParaRPr lang="zh-CN" altLang="en-US" sz="2400"/>
          </a:p>
          <a:p>
            <a:r>
              <a:rPr lang="zh-CN" altLang="en-US" sz="2400"/>
              <a:t>二是善于运用“二八决策法则”。就是善于抓住企业普遍问题中的最关键性的问题进行决策，以达到纲举目张的效应。</a:t>
            </a:r>
            <a:endParaRPr lang="zh-CN" altLang="en-US" sz="2400"/>
          </a:p>
          <a:p>
            <a:r>
              <a:rPr lang="zh-CN" altLang="en-US" sz="2400"/>
              <a:t>三是善于运用“二八融资法则”。</a:t>
            </a:r>
            <a:endParaRPr lang="zh-CN" altLang="en-US" sz="2400"/>
          </a:p>
          <a:p>
            <a:r>
              <a:rPr lang="zh-CN" altLang="en-US" sz="2400"/>
              <a:t>四是善于运用“二八营销法则”。管理者要善于找出那些能给企业带来80%利润、总量却仅占20%的关键客户，加强重点服务，以此达到事半功倍的效果。</a:t>
            </a:r>
            <a:endParaRPr lang="zh-CN" altLang="en-US" sz="2400"/>
          </a:p>
          <a:p>
            <a:r>
              <a:rPr lang="zh-CN" altLang="en-US" sz="2400"/>
              <a:t>总之，“二八法则” 要求管理者在工作中不能“胡子眉毛一把抓”，而是要抓关键人员、关键环节、关键用户、关键项目、关键岗位。</a:t>
            </a:r>
            <a:endParaRPr lang="zh-CN" altLang="en-US"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一、实事求是原则</a:t>
            </a:r>
            <a:endParaRPr lang="zh-CN" altLang="en-US"/>
          </a:p>
        </p:txBody>
      </p:sp>
      <p:sp>
        <p:nvSpPr>
          <p:cNvPr id="3" name="内容占位符 2"/>
          <p:cNvSpPr>
            <a:spLocks noGrp="1"/>
          </p:cNvSpPr>
          <p:nvPr>
            <p:ph idx="1"/>
          </p:nvPr>
        </p:nvSpPr>
        <p:spPr/>
        <p:txBody>
          <a:bodyPr>
            <a:normAutofit lnSpcReduction="10000"/>
          </a:bodyPr>
          <a:p>
            <a:pPr>
              <a:lnSpc>
                <a:spcPct val="150000"/>
              </a:lnSpc>
            </a:pPr>
            <a:r>
              <a:rPr lang="zh-CN" altLang="en-US" sz="2400"/>
              <a:t>（一）含义</a:t>
            </a:r>
            <a:endParaRPr lang="zh-CN" altLang="en-US" sz="2400"/>
          </a:p>
          <a:p>
            <a:pPr>
              <a:lnSpc>
                <a:spcPct val="150000"/>
              </a:lnSpc>
            </a:pPr>
            <a:r>
              <a:rPr lang="zh-CN" altLang="en-US" sz="2400"/>
              <a:t>“实事”，就是客观存在着的一切事物；“是”，就是客观事物内在的必然的联系，即规律性；“求”，就是去研究和探讨。</a:t>
            </a:r>
            <a:endParaRPr lang="zh-CN" altLang="en-US" sz="2400"/>
          </a:p>
          <a:p>
            <a:pPr>
              <a:lnSpc>
                <a:spcPct val="150000"/>
              </a:lnSpc>
            </a:pPr>
            <a:r>
              <a:rPr lang="zh-CN" altLang="en-US" sz="2400"/>
              <a:t>指从实际对象出发，探求事物的内部联系及其发展的规律性，认识事物的本质。通常指按照事物的实际情况办事和处理问题。</a:t>
            </a:r>
            <a:endParaRPr lang="zh-CN" altLang="en-US" sz="2400"/>
          </a:p>
          <a:p>
            <a:pPr>
              <a:lnSpc>
                <a:spcPct val="150000"/>
              </a:lnSpc>
            </a:pPr>
            <a:r>
              <a:rPr lang="zh-CN" altLang="en-US" sz="2400"/>
              <a:t>实事求是，是辩证唯物主义的思想路线和重要原则，也是我们党历来经验的科学总结，是我们做人做事、处理问题必须坚持的基本原则。科学决策和管理各环节同样离不开这一基本原则。</a:t>
            </a:r>
            <a:endParaRPr lang="zh-CN" altLang="en-US" sz="24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0210" y="-255905"/>
            <a:ext cx="10103485" cy="5752465"/>
          </a:xfrm>
        </p:spPr>
        <p:txBody>
          <a:bodyPr>
            <a:noAutofit/>
          </a:bodyPr>
          <a:lstStyle/>
          <a:p>
            <a:r>
              <a:rPr lang="zh-CN" altLang="en-US" sz="2400">
                <a:solidFill>
                  <a:srgbClr val="FF0000"/>
                </a:solidFill>
              </a:rPr>
              <a:t>第二节  管理的一般方法</a:t>
            </a:r>
            <a:endParaRPr lang="zh-CN" altLang="en-US" sz="2400">
              <a:solidFill>
                <a:srgbClr val="FF0000"/>
              </a:solidFill>
            </a:endParaRPr>
          </a:p>
          <a:p>
            <a:r>
              <a:rPr lang="zh-CN" altLang="en-US" sz="2400"/>
              <a:t>一、 经验管理法</a:t>
            </a:r>
            <a:endParaRPr lang="zh-CN" altLang="en-US" sz="2400"/>
          </a:p>
          <a:p>
            <a:r>
              <a:rPr lang="zh-CN" altLang="en-US" sz="2400"/>
              <a:t>二、科学管理法</a:t>
            </a:r>
            <a:endParaRPr lang="zh-CN" altLang="en-US" sz="2400"/>
          </a:p>
          <a:p>
            <a:r>
              <a:rPr lang="zh-CN" altLang="en-US" sz="2400"/>
              <a:t>（一）传统科学管理概念</a:t>
            </a:r>
            <a:endParaRPr lang="zh-CN" altLang="en-US" sz="2400"/>
          </a:p>
          <a:p>
            <a:r>
              <a:rPr lang="zh-CN" altLang="en-US" sz="2400"/>
              <a:t>（二）现代科学管理概念</a:t>
            </a:r>
            <a:endParaRPr lang="zh-CN" altLang="en-US" sz="2400"/>
          </a:p>
          <a:p>
            <a:r>
              <a:rPr lang="zh-CN" altLang="en-US" sz="2400"/>
              <a:t>三、 标准化管理法</a:t>
            </a:r>
            <a:endParaRPr lang="zh-CN" altLang="en-US" sz="2400"/>
          </a:p>
          <a:p>
            <a:r>
              <a:rPr lang="zh-CN" altLang="en-US" sz="2400"/>
              <a:t>四、程序化管理法</a:t>
            </a:r>
            <a:endParaRPr lang="zh-CN" altLang="en-US" sz="2400"/>
          </a:p>
          <a:p>
            <a:r>
              <a:rPr lang="zh-CN" altLang="en-US" sz="2400"/>
              <a:t>五、PDCA循环法</a:t>
            </a:r>
            <a:endParaRPr lang="zh-CN" altLang="en-US" sz="2400"/>
          </a:p>
          <a:p>
            <a:r>
              <a:rPr lang="zh-CN" altLang="en-US" sz="2400"/>
              <a:t>六、 精细化管理法</a:t>
            </a:r>
            <a:endParaRPr lang="zh-CN" altLang="en-US" sz="2400"/>
          </a:p>
          <a:p>
            <a:r>
              <a:rPr lang="zh-CN" altLang="en-US" sz="2400"/>
              <a:t>七、目标管理法</a:t>
            </a:r>
            <a:endParaRPr lang="zh-CN" altLang="en-US" sz="2400"/>
          </a:p>
          <a:p>
            <a:r>
              <a:rPr lang="zh-CN" altLang="en-US" sz="2400"/>
              <a:t>八、5S现场管理法</a:t>
            </a:r>
            <a:endParaRPr lang="zh-CN" altLang="en-US" sz="2400"/>
          </a:p>
          <a:p>
            <a:r>
              <a:rPr lang="zh-CN" altLang="en-US" sz="2400"/>
              <a:t>九、因果图法（鱼骨头）</a:t>
            </a:r>
            <a:endParaRPr lang="zh-CN" altLang="en-US" sz="24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32175" y="101670"/>
            <a:ext cx="10969200" cy="705600"/>
          </a:xfrm>
        </p:spPr>
        <p:txBody>
          <a:bodyPr/>
          <a:p>
            <a:r>
              <a:rPr lang="zh-CN" altLang="en-US"/>
              <a:t>一、 经验管理法</a:t>
            </a:r>
            <a:endParaRPr lang="zh-CN" altLang="en-US"/>
          </a:p>
        </p:txBody>
      </p:sp>
      <p:sp>
        <p:nvSpPr>
          <p:cNvPr id="3" name="内容占位符 2"/>
          <p:cNvSpPr>
            <a:spLocks noGrp="1"/>
          </p:cNvSpPr>
          <p:nvPr>
            <p:ph idx="1"/>
          </p:nvPr>
        </p:nvSpPr>
        <p:spPr>
          <a:xfrm>
            <a:off x="332105" y="1049020"/>
            <a:ext cx="11659870" cy="5680710"/>
          </a:xfrm>
        </p:spPr>
        <p:txBody>
          <a:bodyPr>
            <a:noAutofit/>
          </a:bodyPr>
          <a:p>
            <a:r>
              <a:rPr lang="zh-CN" altLang="en-US" sz="2400"/>
              <a:t>（一）概念</a:t>
            </a:r>
            <a:endParaRPr lang="zh-CN" altLang="en-US" sz="2400"/>
          </a:p>
          <a:p>
            <a:r>
              <a:rPr lang="zh-CN" altLang="en-US" sz="2400"/>
              <a:t>经验管理指凭借个人经验，以分析成功的管理案例为主的方法来进行的管理。经验管理可以追溯到管理活动的开始，管理活动产生伊始，管理者就是凭借自己的经验进行管理的。一直到手工业时代，基本都是经验管理。</a:t>
            </a:r>
            <a:endParaRPr lang="zh-CN" altLang="en-US" sz="2400"/>
          </a:p>
          <a:p>
            <a:r>
              <a:rPr lang="zh-CN" altLang="en-US" sz="2400"/>
              <a:t>企业经验管理的主要特点：</a:t>
            </a:r>
            <a:endParaRPr lang="zh-CN" altLang="en-US" sz="2400"/>
          </a:p>
          <a:p>
            <a:r>
              <a:rPr lang="zh-CN" altLang="en-US" sz="2400"/>
              <a:t>1. 企业的管理者一般就是企业的资本所有者。</a:t>
            </a:r>
            <a:endParaRPr lang="zh-CN" altLang="en-US" sz="2400"/>
          </a:p>
          <a:p>
            <a:r>
              <a:rPr lang="zh-CN" altLang="en-US" sz="2400"/>
              <a:t>2. 管理和生产工作主要凭借个人的经验办事。工人主要凭自己的经验进行操作，没有统一的标准；管理人员主要凭自己的经验来进行管理，没有统一的管理办法。</a:t>
            </a:r>
            <a:endParaRPr lang="zh-CN" altLang="en-US" sz="2400"/>
          </a:p>
          <a:p>
            <a:r>
              <a:rPr lang="zh-CN" altLang="en-US" sz="2400"/>
              <a:t>3. 工人的培训主要是采用师傅带徒弟传授个人经验的办法来进行。</a:t>
            </a:r>
            <a:endParaRPr lang="zh-CN" altLang="en-US" sz="2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（二）经验管理的步骤</a:t>
            </a:r>
            <a:br>
              <a:rPr lang="zh-CN" altLang="en-US"/>
            </a:br>
            <a:endParaRPr lang="zh-CN" altLang="en-US"/>
          </a:p>
        </p:txBody>
      </p:sp>
      <p:sp>
        <p:nvSpPr>
          <p:cNvPr id="3" name="内容占位符 2"/>
          <p:cNvSpPr>
            <a:spLocks noGrp="1"/>
          </p:cNvSpPr>
          <p:nvPr>
            <p:ph idx="1"/>
          </p:nvPr>
        </p:nvSpPr>
        <p:spPr/>
        <p:txBody>
          <a:bodyPr/>
          <a:p>
            <a:pPr>
              <a:lnSpc>
                <a:spcPct val="150000"/>
              </a:lnSpc>
            </a:pPr>
            <a:r>
              <a:rPr lang="zh-CN" altLang="en-US" sz="2800"/>
              <a:t>1. 经验积累</a:t>
            </a:r>
            <a:endParaRPr lang="zh-CN" altLang="en-US" sz="2800"/>
          </a:p>
          <a:p>
            <a:pPr>
              <a:lnSpc>
                <a:spcPct val="150000"/>
              </a:lnSpc>
            </a:pPr>
            <a:r>
              <a:rPr lang="zh-CN" altLang="en-US" sz="2800"/>
              <a:t>2. 经验分类</a:t>
            </a:r>
            <a:endParaRPr lang="zh-CN" altLang="en-US" sz="2800"/>
          </a:p>
          <a:p>
            <a:pPr>
              <a:lnSpc>
                <a:spcPct val="150000"/>
              </a:lnSpc>
            </a:pPr>
            <a:r>
              <a:rPr lang="zh-CN" altLang="en-US" sz="2800"/>
              <a:t>3. 经验存储</a:t>
            </a:r>
            <a:endParaRPr lang="zh-CN" altLang="en-US" sz="2800"/>
          </a:p>
          <a:p>
            <a:pPr>
              <a:lnSpc>
                <a:spcPct val="150000"/>
              </a:lnSpc>
            </a:pPr>
            <a:r>
              <a:rPr lang="zh-CN" altLang="en-US" sz="2800"/>
              <a:t>4. 经验重用</a:t>
            </a:r>
            <a:endParaRPr lang="zh-CN" altLang="en-US" sz="28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二、科学管理法</a:t>
            </a:r>
            <a:endParaRPr lang="zh-CN" altLang="en-US"/>
          </a:p>
        </p:txBody>
      </p:sp>
      <p:sp>
        <p:nvSpPr>
          <p:cNvPr id="3" name="内容占位符 2"/>
          <p:cNvSpPr>
            <a:spLocks noGrp="1"/>
          </p:cNvSpPr>
          <p:nvPr>
            <p:ph idx="1"/>
          </p:nvPr>
        </p:nvSpPr>
        <p:spPr/>
        <p:txBody>
          <a:bodyPr/>
          <a:p>
            <a:r>
              <a:rPr lang="zh-CN" altLang="en-US" sz="2800"/>
              <a:t>（一）传统科学管理概念</a:t>
            </a:r>
            <a:endParaRPr lang="zh-CN" altLang="en-US" sz="2800"/>
          </a:p>
          <a:p>
            <a:r>
              <a:rPr lang="zh-CN" altLang="en-US" sz="2800"/>
              <a:t>传统科学管理，是以美国F.W.泰罗（又译为：F.W.泰勒）为代表的管理阶段、管理理论和管理制度的统称，又称古典管理理论、传统管理理论。</a:t>
            </a:r>
            <a:endParaRPr lang="zh-CN" altLang="en-US" sz="2800"/>
          </a:p>
          <a:p>
            <a:r>
              <a:rPr lang="zh-CN" altLang="en-US" sz="2800"/>
              <a:t>科学管理是相对于经验管理而言的。科学管理排除了个人的主管臆断，通过对客观事物进行调查和实验的结果为依据行事，遵循客观的原则、程序和方法，蕴科学于管理之中。</a:t>
            </a:r>
            <a:endParaRPr lang="zh-CN" altLang="en-US" sz="28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（二）现代科学管理概念</a:t>
            </a:r>
            <a:endParaRPr lang="zh-CN" altLang="en-US">
              <a:sym typeface="+mn-ea"/>
            </a:endParaRPr>
          </a:p>
        </p:txBody>
      </p:sp>
      <p:sp>
        <p:nvSpPr>
          <p:cNvPr id="3" name="内容占位符 2"/>
          <p:cNvSpPr>
            <a:spLocks noGrp="1"/>
          </p:cNvSpPr>
          <p:nvPr>
            <p:ph idx="1"/>
          </p:nvPr>
        </p:nvSpPr>
        <p:spPr/>
        <p:txBody>
          <a:bodyPr/>
          <a:p>
            <a:pPr>
              <a:lnSpc>
                <a:spcPct val="150000"/>
              </a:lnSpc>
            </a:pPr>
            <a:r>
              <a:rPr lang="zh-CN" altLang="en-US" sz="2800"/>
              <a:t>现代科学管理包括两个方面内容：一是应用科学管理方法，如计划管理、绩效管理、组织管理、经营业务管理、市场与价格管理等行之有效的方法；二是运用管理科学新的技术工具和方法，如计算机、管理软件及模拟法、统筹法、实验法、调查研究、系统工程等运用于管理之中，对企业的经营业务活动进行定量分析、决策，从而有效实现企业目标。</a:t>
            </a:r>
            <a:endParaRPr lang="zh-CN" altLang="en-US" sz="28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0510" y="384810"/>
            <a:ext cx="11306810" cy="5864860"/>
          </a:xfrm>
        </p:spPr>
        <p:txBody>
          <a:bodyPr/>
          <a:p>
            <a:pPr>
              <a:lnSpc>
                <a:spcPct val="150000"/>
              </a:lnSpc>
            </a:pPr>
            <a:r>
              <a:rPr lang="zh-CN" altLang="en-US" sz="2800"/>
              <a:t>现代科学管理的特点，大致有以下几个方面:</a:t>
            </a:r>
            <a:endParaRPr lang="zh-CN" altLang="en-US" sz="2800"/>
          </a:p>
          <a:p>
            <a:pPr>
              <a:lnSpc>
                <a:spcPct val="150000"/>
              </a:lnSpc>
            </a:pPr>
            <a:r>
              <a:rPr lang="zh-CN" altLang="en-US" sz="2800"/>
              <a:t>（1）管理思想的科学化。</a:t>
            </a:r>
            <a:endParaRPr lang="zh-CN" altLang="en-US" sz="2800"/>
          </a:p>
          <a:p>
            <a:pPr>
              <a:lnSpc>
                <a:spcPct val="150000"/>
              </a:lnSpc>
            </a:pPr>
            <a:r>
              <a:rPr lang="zh-CN" altLang="en-US" sz="2800"/>
              <a:t>（2）管理方法的数量化。</a:t>
            </a:r>
            <a:endParaRPr lang="zh-CN" altLang="en-US" sz="2800"/>
          </a:p>
          <a:p>
            <a:pPr>
              <a:lnSpc>
                <a:spcPct val="150000"/>
              </a:lnSpc>
            </a:pPr>
            <a:r>
              <a:rPr lang="zh-CN" altLang="en-US" sz="2800"/>
              <a:t>（3）管理手段的电子化。</a:t>
            </a:r>
            <a:endParaRPr lang="zh-CN" altLang="en-US" sz="2800"/>
          </a:p>
          <a:p>
            <a:pPr>
              <a:lnSpc>
                <a:spcPct val="150000"/>
              </a:lnSpc>
            </a:pPr>
            <a:r>
              <a:rPr lang="zh-CN" altLang="en-US" sz="2800"/>
              <a:t>（4）管理人员的专业化。</a:t>
            </a:r>
            <a:endParaRPr lang="zh-CN" altLang="en-US" sz="28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三、 标准化管理法</a:t>
            </a:r>
            <a:endParaRPr lang="zh-CN" altLang="en-US"/>
          </a:p>
        </p:txBody>
      </p:sp>
      <p:sp>
        <p:nvSpPr>
          <p:cNvPr id="3" name="内容占位符 2"/>
          <p:cNvSpPr>
            <a:spLocks noGrp="1"/>
          </p:cNvSpPr>
          <p:nvPr>
            <p:ph idx="1"/>
          </p:nvPr>
        </p:nvSpPr>
        <p:spPr/>
        <p:txBody>
          <a:bodyPr>
            <a:normAutofit fontScale="90000" lnSpcReduction="10000"/>
          </a:bodyPr>
          <a:p>
            <a:pPr>
              <a:lnSpc>
                <a:spcPct val="150000"/>
              </a:lnSpc>
            </a:pPr>
            <a:r>
              <a:rPr lang="zh-CN" altLang="en-US" sz="2800"/>
              <a:t>（一）概念</a:t>
            </a:r>
            <a:endParaRPr lang="zh-CN" altLang="en-US" sz="2800"/>
          </a:p>
          <a:p>
            <a:pPr>
              <a:lnSpc>
                <a:spcPct val="150000"/>
              </a:lnSpc>
            </a:pPr>
            <a:r>
              <a:rPr lang="zh-CN" altLang="en-US" sz="2800"/>
              <a:t>所谓标准，是指依据科学技术和实践经验的综合成果，在协商的基础上，对经济、技术和管理等活动中，具有多样性的、相关性的重复事物，以特定的程序和形式形成的统一规定。标准可分为技术标准和管理标准两大类。</a:t>
            </a:r>
            <a:endParaRPr lang="zh-CN" altLang="en-US" sz="2800"/>
          </a:p>
          <a:p>
            <a:pPr>
              <a:lnSpc>
                <a:spcPct val="150000"/>
              </a:lnSpc>
            </a:pPr>
            <a:r>
              <a:rPr lang="zh-CN" altLang="en-US" sz="2800"/>
              <a:t>标准化是制度化的最高形式，可运用到生产、开发设计、管理等方面，是一种非常有效的工作方法。一流企业做标准、二流企业做品牌、三流企业做产品。</a:t>
            </a:r>
            <a:endParaRPr lang="zh-CN" altLang="en-US" sz="28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二）企业标准化管理体系的建立</a:t>
            </a:r>
            <a:br>
              <a:rPr lang="zh-CN" altLang="en-US"/>
            </a:br>
            <a:endParaRPr lang="zh-CN" altLang="en-US"/>
          </a:p>
        </p:txBody>
      </p:sp>
      <p:sp>
        <p:nvSpPr>
          <p:cNvPr id="3" name="内容占位符 2"/>
          <p:cNvSpPr>
            <a:spLocks noGrp="1"/>
          </p:cNvSpPr>
          <p:nvPr>
            <p:ph idx="1"/>
          </p:nvPr>
        </p:nvSpPr>
        <p:spPr/>
        <p:txBody>
          <a:bodyPr/>
          <a:p>
            <a:r>
              <a:rPr lang="zh-CN" altLang="en-US" sz="2800"/>
              <a:t>（（1)技术标准 </a:t>
            </a:r>
            <a:endParaRPr lang="zh-CN" altLang="en-US" sz="2800"/>
          </a:p>
          <a:p>
            <a:r>
              <a:rPr lang="zh-CN" altLang="en-US" sz="2800"/>
              <a:t>（2)管理标准</a:t>
            </a:r>
            <a:endParaRPr lang="zh-CN" altLang="en-US" sz="2800"/>
          </a:p>
          <a:p>
            <a:r>
              <a:rPr lang="zh-CN" altLang="en-US" sz="2800"/>
              <a:t>（3)工作标准</a:t>
            </a:r>
            <a:endParaRPr lang="zh-CN" altLang="en-US" sz="2800"/>
          </a:p>
          <a:p>
            <a:r>
              <a:rPr lang="zh-CN" altLang="en-US" sz="2800"/>
              <a:t>ISO9000质量管理</a:t>
            </a:r>
            <a:r>
              <a:rPr lang="zh-CN" altLang="en-US" sz="2800">
                <a:solidFill>
                  <a:srgbClr val="FF0000"/>
                </a:solidFill>
              </a:rPr>
              <a:t>体系</a:t>
            </a:r>
            <a:r>
              <a:rPr lang="zh-CN" altLang="en-US" sz="2800"/>
              <a:t>是国际标准化组织(ISO)制定的国际标准之一，该标准可帮助企业组织实施并有效运行质量管理体系，是质量管理体系通用的要求和指南。</a:t>
            </a:r>
            <a:endParaRPr lang="zh-CN" altLang="en-US" sz="28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四、程序化管理法</a:t>
            </a:r>
            <a:endParaRPr lang="zh-CN" altLang="en-US"/>
          </a:p>
        </p:txBody>
      </p:sp>
      <p:sp>
        <p:nvSpPr>
          <p:cNvPr id="3" name="内容占位符 2"/>
          <p:cNvSpPr>
            <a:spLocks noGrp="1"/>
          </p:cNvSpPr>
          <p:nvPr>
            <p:ph idx="1"/>
          </p:nvPr>
        </p:nvSpPr>
        <p:spPr/>
        <p:txBody>
          <a:bodyPr/>
          <a:p>
            <a:r>
              <a:rPr lang="zh-CN" altLang="en-US" sz="2800"/>
              <a:t>（一）概念</a:t>
            </a:r>
            <a:endParaRPr lang="zh-CN" altLang="en-US" sz="2800"/>
          </a:p>
          <a:p>
            <a:r>
              <a:rPr lang="zh-CN" altLang="en-US" sz="2800"/>
              <a:t>程序化管理也叫流程化管理，是现代管理的主要方法之一。可以理解为，对于按照工作内在逻辑关系而确定的一系列相互关联的活动所实施的管理方式。</a:t>
            </a:r>
            <a:endParaRPr lang="zh-CN" altLang="en-US" sz="2800"/>
          </a:p>
          <a:p>
            <a:r>
              <a:rPr lang="zh-CN" altLang="en-US" sz="2800"/>
              <a:t>管理者一般把反复出现的业务编制成具有相对确定性的程序，执行人员只要按照编好的程序去做，就能得到较好的效果。</a:t>
            </a:r>
            <a:endParaRPr lang="zh-CN" altLang="en-US" sz="28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（二）程序化管理的作用</a:t>
            </a:r>
            <a:br>
              <a:rPr lang="zh-CN" altLang="en-US"/>
            </a:br>
            <a:endParaRPr lang="zh-CN" altLang="en-US"/>
          </a:p>
        </p:txBody>
      </p:sp>
      <p:sp>
        <p:nvSpPr>
          <p:cNvPr id="3" name="内容占位符 2"/>
          <p:cNvSpPr>
            <a:spLocks noGrp="1"/>
          </p:cNvSpPr>
          <p:nvPr>
            <p:ph idx="1"/>
          </p:nvPr>
        </p:nvSpPr>
        <p:spPr/>
        <p:txBody>
          <a:bodyPr/>
          <a:p>
            <a:r>
              <a:rPr lang="zh-CN" altLang="en-US" sz="2800"/>
              <a:t>（1）明确职责权限，规范各类人员行为；</a:t>
            </a:r>
            <a:endParaRPr lang="zh-CN" altLang="en-US" sz="2800"/>
          </a:p>
          <a:p>
            <a:r>
              <a:rPr lang="zh-CN" altLang="en-US" sz="2800"/>
              <a:t>（2）有利于调动员工的积极性；</a:t>
            </a:r>
            <a:endParaRPr lang="zh-CN" altLang="en-US" sz="2800"/>
          </a:p>
          <a:p>
            <a:r>
              <a:rPr lang="zh-CN" altLang="en-US" sz="2800"/>
              <a:t>（3）有利于提高劳动生产率；</a:t>
            </a:r>
            <a:endParaRPr lang="zh-CN" altLang="en-US" sz="2800"/>
          </a:p>
          <a:p>
            <a:r>
              <a:rPr lang="zh-CN" altLang="en-US" sz="2800"/>
              <a:t>（4）为绩效考核标准的制定提供依据；</a:t>
            </a:r>
            <a:endParaRPr lang="zh-CN" altLang="en-US" sz="2800"/>
          </a:p>
          <a:p>
            <a:r>
              <a:rPr lang="zh-CN" altLang="en-US" sz="2800"/>
              <a:t>（5）有利于提高管理效率；</a:t>
            </a:r>
            <a:endParaRPr lang="zh-CN" altLang="en-US" sz="2800"/>
          </a:p>
          <a:p>
            <a:r>
              <a:rPr lang="zh-CN" altLang="en-US" sz="2800"/>
              <a:t>（6）为战略管理和人本管理创造条件。</a:t>
            </a:r>
            <a:endParaRPr lang="zh-CN" altLang="en-US" sz="2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85140" y="737870"/>
            <a:ext cx="11061065" cy="5404485"/>
          </a:xfrm>
        </p:spPr>
        <p:txBody>
          <a:bodyPr/>
          <a:p>
            <a:pPr>
              <a:lnSpc>
                <a:spcPct val="150000"/>
              </a:lnSpc>
            </a:pPr>
            <a:r>
              <a:rPr lang="zh-CN" altLang="en-US" sz="2800"/>
              <a:t>（二）管理运用</a:t>
            </a:r>
            <a:endParaRPr lang="zh-CN" altLang="en-US" sz="2800"/>
          </a:p>
          <a:p>
            <a:pPr>
              <a:lnSpc>
                <a:spcPct val="150000"/>
              </a:lnSpc>
            </a:pPr>
            <a:r>
              <a:rPr lang="zh-CN" altLang="en-US" sz="2800"/>
              <a:t>1. 坚持实事求是，最基础的工作在于搞清楚“实事”，就是了解实际、掌握实情。</a:t>
            </a:r>
            <a:endParaRPr lang="zh-CN" altLang="en-US" sz="2800"/>
          </a:p>
          <a:p>
            <a:pPr>
              <a:lnSpc>
                <a:spcPct val="150000"/>
              </a:lnSpc>
            </a:pPr>
            <a:r>
              <a:rPr lang="zh-CN" altLang="en-US" sz="2800"/>
              <a:t>2. 坚持实事求是，关键在于“求是”，就是探求和掌握事物发展的规律。</a:t>
            </a:r>
            <a:endParaRPr lang="zh-CN" altLang="en-US" sz="2800"/>
          </a:p>
          <a:p>
            <a:pPr>
              <a:lnSpc>
                <a:spcPct val="150000"/>
              </a:lnSpc>
            </a:pPr>
            <a:r>
              <a:rPr lang="zh-CN" altLang="en-US" sz="2800"/>
              <a:t>3. 要坚持以联系的、全面的、发展的观点看待管理中出现的问题。</a:t>
            </a:r>
            <a:endParaRPr lang="zh-CN" altLang="en-US" sz="28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（三）程序化管理的运用</a:t>
            </a:r>
            <a:br>
              <a:rPr lang="zh-CN" altLang="en-US"/>
            </a:br>
            <a:endParaRPr lang="zh-CN" altLang="en-US"/>
          </a:p>
        </p:txBody>
      </p:sp>
      <p:sp>
        <p:nvSpPr>
          <p:cNvPr id="3" name="内容占位符 2"/>
          <p:cNvSpPr>
            <a:spLocks noGrp="1"/>
          </p:cNvSpPr>
          <p:nvPr>
            <p:ph idx="1"/>
          </p:nvPr>
        </p:nvSpPr>
        <p:spPr/>
        <p:txBody>
          <a:bodyPr/>
          <a:p>
            <a:r>
              <a:rPr lang="zh-CN" altLang="en-US" sz="2800"/>
              <a:t>（1）建立适度的集权与分权</a:t>
            </a:r>
            <a:endParaRPr lang="zh-CN" altLang="en-US" sz="2800"/>
          </a:p>
          <a:p>
            <a:r>
              <a:rPr lang="zh-CN" altLang="en-US" sz="2800"/>
              <a:t>（2）进行工作分析 </a:t>
            </a:r>
            <a:endParaRPr lang="zh-CN" altLang="en-US" sz="2800"/>
          </a:p>
          <a:p>
            <a:r>
              <a:rPr lang="zh-CN" altLang="en-US" sz="2800"/>
              <a:t>（3）编制程序图</a:t>
            </a:r>
            <a:endParaRPr lang="zh-CN" altLang="en-US" sz="2800"/>
          </a:p>
          <a:p>
            <a:r>
              <a:rPr lang="zh-CN" altLang="en-US" sz="2800"/>
              <a:t>（4）对程序图做注释：是要具体说明每项工作由谁负责，经由什么样的组织审批程序后谁来执行等一系列问题。</a:t>
            </a:r>
            <a:endParaRPr lang="zh-CN" altLang="en-US" sz="28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五、PDCA循环法</a:t>
            </a:r>
            <a:endParaRPr lang="zh-CN" altLang="en-US"/>
          </a:p>
        </p:txBody>
      </p:sp>
      <p:sp>
        <p:nvSpPr>
          <p:cNvPr id="3" name="内容占位符 2"/>
          <p:cNvSpPr>
            <a:spLocks noGrp="1"/>
          </p:cNvSpPr>
          <p:nvPr>
            <p:ph idx="1"/>
          </p:nvPr>
        </p:nvSpPr>
        <p:spPr>
          <a:xfrm>
            <a:off x="608330" y="1490345"/>
            <a:ext cx="6301740" cy="4759325"/>
          </a:xfrm>
        </p:spPr>
        <p:txBody>
          <a:bodyPr/>
          <a:p>
            <a:pPr>
              <a:lnSpc>
                <a:spcPct val="150000"/>
              </a:lnSpc>
            </a:pPr>
            <a:r>
              <a:rPr lang="zh-CN" altLang="en-US" sz="2800"/>
              <a:t>（一）概念</a:t>
            </a:r>
            <a:endParaRPr lang="zh-CN" altLang="en-US" sz="2800"/>
          </a:p>
          <a:p>
            <a:pPr>
              <a:lnSpc>
                <a:spcPct val="150000"/>
              </a:lnSpc>
            </a:pPr>
            <a:r>
              <a:rPr lang="zh-CN" altLang="en-US" sz="2800"/>
              <a:t>PDCA循环也称戴明环，它是一个持续改进模型，包括持续改进与不断学习的四个循环反复的步骤，即计划（Plan）、执行（Do）、检查(Check)、改进 (Action)。</a:t>
            </a:r>
            <a:endParaRPr lang="zh-CN" altLang="en-US" sz="2800"/>
          </a:p>
          <a:p>
            <a:endParaRPr lang="zh-CN" altLang="en-US" sz="2800"/>
          </a:p>
        </p:txBody>
      </p:sp>
      <p:graphicFrame>
        <p:nvGraphicFramePr>
          <p:cNvPr id="4" name="对象 -2147482624"/>
          <p:cNvGraphicFramePr>
            <a:graphicFrameLocks noChangeAspect="1"/>
          </p:cNvGraphicFramePr>
          <p:nvPr/>
        </p:nvGraphicFramePr>
        <p:xfrm>
          <a:off x="7091680" y="2039620"/>
          <a:ext cx="4897755" cy="4209415"/>
        </p:xfrm>
        <a:graphic>
          <a:graphicData uri="http://schemas.openxmlformats.org/presentationml/2006/ole">
            <mc:AlternateContent xmlns:mc="http://schemas.openxmlformats.org/markup-compatibility/2006">
              <mc:Choice xmlns:v="urn:schemas-microsoft-com:vml" Requires="v">
                <p:oleObj spid="_x0000_s3076" name="" r:id="rId1" imgW="2603500" imgH="2235200" progId="Visio.Drawing.11">
                  <p:embed/>
                </p:oleObj>
              </mc:Choice>
              <mc:Fallback>
                <p:oleObj name="" r:id="rId1" imgW="2603500" imgH="2235200" progId="Visio.Drawing.11">
                  <p:embed/>
                  <p:pic>
                    <p:nvPicPr>
                      <p:cNvPr id="0" name="图片 3075"/>
                      <p:cNvPicPr/>
                      <p:nvPr/>
                    </p:nvPicPr>
                    <p:blipFill>
                      <a:blip r:embed="rId2"/>
                      <a:stretch>
                        <a:fillRect/>
                      </a:stretch>
                    </p:blipFill>
                    <p:spPr>
                      <a:xfrm>
                        <a:off x="7091680" y="2039620"/>
                        <a:ext cx="4897755" cy="4209415"/>
                      </a:xfrm>
                      <a:prstGeom prst="rect">
                        <a:avLst/>
                      </a:prstGeom>
                      <a:noFill/>
                      <a:ln w="38100">
                        <a:noFill/>
                        <a:miter/>
                      </a:ln>
                    </p:spPr>
                  </p:pic>
                </p:oleObj>
              </mc:Fallback>
            </mc:AlternateContent>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（二）PDCA循环法的特点</a:t>
            </a:r>
            <a:br>
              <a:rPr lang="zh-CN" altLang="en-US"/>
            </a:br>
            <a:endParaRPr lang="zh-CN" altLang="en-US"/>
          </a:p>
        </p:txBody>
      </p:sp>
      <p:sp>
        <p:nvSpPr>
          <p:cNvPr id="3" name="内容占位符 2"/>
          <p:cNvSpPr>
            <a:spLocks noGrp="1"/>
          </p:cNvSpPr>
          <p:nvPr>
            <p:ph idx="1"/>
          </p:nvPr>
        </p:nvSpPr>
        <p:spPr>
          <a:xfrm>
            <a:off x="608330" y="1490345"/>
            <a:ext cx="5010150" cy="4759325"/>
          </a:xfrm>
        </p:spPr>
        <p:txBody>
          <a:bodyPr>
            <a:noAutofit/>
          </a:bodyPr>
          <a:p>
            <a:r>
              <a:rPr lang="zh-CN" altLang="en-US" sz="2800"/>
              <a:t>1. 大环套小环、小环保大环、推动大循环。</a:t>
            </a:r>
            <a:endParaRPr lang="zh-CN" altLang="en-US" sz="2800"/>
          </a:p>
          <a:p>
            <a:r>
              <a:rPr lang="zh-CN" altLang="en-US" sz="2800"/>
              <a:t>2. 不断前进、不断提高。一次PDCA循环——二次PDCA循环像....车轮滚滚向前。</a:t>
            </a:r>
            <a:endParaRPr lang="zh-CN" altLang="en-US" sz="2800"/>
          </a:p>
        </p:txBody>
      </p:sp>
      <p:graphicFrame>
        <p:nvGraphicFramePr>
          <p:cNvPr id="4" name="对象 -2147482623"/>
          <p:cNvGraphicFramePr>
            <a:graphicFrameLocks noChangeAspect="1"/>
          </p:cNvGraphicFramePr>
          <p:nvPr/>
        </p:nvGraphicFramePr>
        <p:xfrm>
          <a:off x="6136640" y="1698625"/>
          <a:ext cx="5135245" cy="3675380"/>
        </p:xfrm>
        <a:graphic>
          <a:graphicData uri="http://schemas.openxmlformats.org/presentationml/2006/ole">
            <mc:AlternateContent xmlns:mc="http://schemas.openxmlformats.org/markup-compatibility/2006">
              <mc:Choice xmlns:v="urn:schemas-microsoft-com:vml" Requires="v">
                <p:oleObj spid="_x0000_s3076" name="" r:id="rId1" imgW="3009900" imgH="2006600" progId="Visio.Drawing.11">
                  <p:embed/>
                </p:oleObj>
              </mc:Choice>
              <mc:Fallback>
                <p:oleObj name="" r:id="rId1" imgW="3009900" imgH="2006600" progId="Visio.Drawing.11">
                  <p:embed/>
                  <p:pic>
                    <p:nvPicPr>
                      <p:cNvPr id="0" name="图片 3075"/>
                      <p:cNvPicPr/>
                      <p:nvPr/>
                    </p:nvPicPr>
                    <p:blipFill>
                      <a:blip r:embed="rId2"/>
                      <a:stretch>
                        <a:fillRect/>
                      </a:stretch>
                    </p:blipFill>
                    <p:spPr>
                      <a:xfrm>
                        <a:off x="6136640" y="1698625"/>
                        <a:ext cx="5135245" cy="3675380"/>
                      </a:xfrm>
                      <a:prstGeom prst="rect">
                        <a:avLst/>
                      </a:prstGeom>
                      <a:noFill/>
                      <a:ln w="38100">
                        <a:noFill/>
                        <a:miter/>
                      </a:ln>
                    </p:spPr>
                  </p:pic>
                </p:oleObj>
              </mc:Fallback>
            </mc:AlternateContent>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24180" y="255270"/>
            <a:ext cx="3276600" cy="2778760"/>
          </a:xfrm>
        </p:spPr>
        <p:txBody>
          <a:bodyPr>
            <a:normAutofit/>
          </a:bodyPr>
          <a:p>
            <a:r>
              <a:rPr lang="zh-CN" altLang="en-US"/>
              <a:t>（三）使用PDCA循环法的方法和步骤</a:t>
            </a:r>
            <a:endParaRPr lang="zh-CN" altLang="en-US"/>
          </a:p>
        </p:txBody>
      </p:sp>
      <p:sp>
        <p:nvSpPr>
          <p:cNvPr id="5" name="文本框 4"/>
          <p:cNvSpPr txBox="1"/>
          <p:nvPr/>
        </p:nvSpPr>
        <p:spPr>
          <a:xfrm>
            <a:off x="3556000" y="5166995"/>
            <a:ext cx="6339205" cy="943610"/>
          </a:xfrm>
          <a:prstGeom prst="rect">
            <a:avLst/>
          </a:prstGeom>
          <a:noFill/>
          <a:ln w="9525">
            <a:noFill/>
          </a:ln>
        </p:spPr>
        <p:txBody>
          <a:bodyPr>
            <a:noAutofit/>
          </a:bodyPr>
          <a:p>
            <a:pPr indent="0"/>
            <a:r>
              <a:rPr lang="en-US" sz="1200" b="0">
                <a:latin typeface="宋体" panose="02010600030101010101" pitchFamily="2" charset="-122"/>
                <a:ea typeface="宋体" panose="02010600030101010101" pitchFamily="2" charset="-122"/>
                <a:cs typeface="Times New Roman" panose="02020603050405020304" charset="0"/>
              </a:rPr>
              <a:t> </a:t>
            </a:r>
            <a:r>
              <a:rPr lang="en-US" sz="1050" b="0">
                <a:latin typeface="Times New Roman" panose="02020603050405020304" charset="0"/>
                <a:ea typeface="宋体" panose="02010600030101010101" pitchFamily="2" charset="-122"/>
              </a:rPr>
              <a:t> </a:t>
            </a:r>
            <a:endParaRPr lang="zh-CN" altLang="en-US"/>
          </a:p>
        </p:txBody>
      </p:sp>
      <p:graphicFrame>
        <p:nvGraphicFramePr>
          <p:cNvPr id="10" name="表格 9"/>
          <p:cNvGraphicFramePr/>
          <p:nvPr>
            <p:custDataLst>
              <p:tags r:id="rId1"/>
            </p:custDataLst>
          </p:nvPr>
        </p:nvGraphicFramePr>
        <p:xfrm>
          <a:off x="4363720" y="685800"/>
          <a:ext cx="6874510" cy="5424170"/>
        </p:xfrm>
        <a:graphic>
          <a:graphicData uri="http://schemas.openxmlformats.org/drawingml/2006/table">
            <a:tbl>
              <a:tblPr/>
              <a:tblGrid>
                <a:gridCol w="1869440"/>
                <a:gridCol w="5005070"/>
              </a:tblGrid>
              <a:tr h="582930">
                <a:tc>
                  <a:txBody>
                    <a:bodyPr/>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阶段</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步骤</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r>
              <a:tr h="608965">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P</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1. 分析现状，找出问题</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r>
              <a:tr h="450215">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2. 分析各种影响因素或原因</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r>
              <a:tr h="423545">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3. 找出主要影响因素</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r>
              <a:tr h="714375">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4. 针对主要原因，制定措施计划</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r>
              <a:tr h="556895">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D</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5. 执行、实施计划</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r>
              <a:tr h="582930">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C</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6. 检查计划执行结果</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r>
              <a:tr h="821055">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A</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7. 总结成功经验，制定相应标准</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r>
              <a:tr h="683260">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8. 把未解决或新出现问题转入下一个PDCA循环</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26669" marR="26669" marT="26669" marB="26669" vert="horz" anchor="ctr" anchorCtr="0">
                    <a:lnL w="12700" cap="flat" cmpd="sng">
                      <a:solidFill>
                        <a:srgbClr val="AAAAAA"/>
                      </a:solidFill>
                      <a:prstDash val="solid"/>
                      <a:headEnd type="none" w="med" len="med"/>
                      <a:tailEnd type="none" w="med" len="med"/>
                    </a:lnL>
                    <a:lnR w="12700" cap="flat" cmpd="sng">
                      <a:solidFill>
                        <a:srgbClr val="AAAAAA"/>
                      </a:solidFill>
                      <a:prstDash val="solid"/>
                      <a:headEnd type="none" w="med" len="med"/>
                      <a:tailEnd type="none" w="med" len="med"/>
                    </a:lnR>
                    <a:lnT w="12700" cap="flat" cmpd="sng">
                      <a:solidFill>
                        <a:srgbClr val="AAAAAA"/>
                      </a:solidFill>
                      <a:prstDash val="solid"/>
                      <a:headEnd type="none" w="med" len="med"/>
                      <a:tailEnd type="none" w="med" len="med"/>
                    </a:lnT>
                    <a:lnB w="12700" cap="flat" cmpd="sng">
                      <a:solidFill>
                        <a:srgbClr val="AAAAAA"/>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六、 精细化管理法</a:t>
            </a:r>
            <a:endParaRPr lang="zh-CN" altLang="en-US"/>
          </a:p>
        </p:txBody>
      </p:sp>
      <p:sp>
        <p:nvSpPr>
          <p:cNvPr id="3" name="内容占位符 2"/>
          <p:cNvSpPr>
            <a:spLocks noGrp="1"/>
          </p:cNvSpPr>
          <p:nvPr>
            <p:ph idx="1"/>
          </p:nvPr>
        </p:nvSpPr>
        <p:spPr/>
        <p:txBody>
          <a:bodyPr/>
          <a:p>
            <a:r>
              <a:rPr lang="zh-CN" altLang="en-US" sz="2800"/>
              <a:t>（一）概念</a:t>
            </a:r>
            <a:endParaRPr lang="zh-CN" altLang="en-US" sz="2800"/>
          </a:p>
          <a:p>
            <a:r>
              <a:rPr lang="zh-CN" altLang="en-US" sz="2800"/>
              <a:t>精细化管理，是一种管理理念和管理技术，是通过规则的系统化和细化，运用程序化、标准化、数据化和信息化的手段，来组织管理各单元精确、高效、协同和持续运行的一种管理方法。现代管理学认为，科学化管理有三个层次:第一个层次是规范化，第二层次是精细化，第三个层次是个性化。</a:t>
            </a:r>
            <a:endParaRPr lang="zh-CN" altLang="en-US" sz="28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6230" y="293370"/>
            <a:ext cx="11522075" cy="6247130"/>
          </a:xfrm>
        </p:spPr>
        <p:txBody>
          <a:bodyPr/>
          <a:p>
            <a:pPr>
              <a:lnSpc>
                <a:spcPct val="150000"/>
              </a:lnSpc>
            </a:pPr>
            <a:r>
              <a:rPr lang="zh-CN" altLang="en-US" sz="2400"/>
              <a:t>1. 精细化管理的特征：精、准、细、严</a:t>
            </a:r>
            <a:endParaRPr lang="zh-CN" altLang="en-US" sz="2400"/>
          </a:p>
          <a:p>
            <a:pPr>
              <a:lnSpc>
                <a:spcPct val="150000"/>
              </a:lnSpc>
            </a:pPr>
            <a:r>
              <a:rPr lang="zh-CN" altLang="en-US" sz="2400"/>
              <a:t>（1）精是做精、精湛、精益求精，追求最佳、最优。就是切中要点，抓住运营管理中的关键环节。</a:t>
            </a:r>
            <a:endParaRPr lang="zh-CN" altLang="en-US" sz="2400"/>
          </a:p>
          <a:p>
            <a:pPr>
              <a:lnSpc>
                <a:spcPct val="150000"/>
              </a:lnSpc>
            </a:pPr>
            <a:r>
              <a:rPr lang="zh-CN" altLang="en-US" sz="2400"/>
              <a:t>（2）准是准确、准时、精准。</a:t>
            </a:r>
            <a:endParaRPr lang="zh-CN" altLang="en-US" sz="2400"/>
          </a:p>
          <a:p>
            <a:pPr>
              <a:lnSpc>
                <a:spcPct val="150000"/>
              </a:lnSpc>
            </a:pPr>
            <a:r>
              <a:rPr lang="zh-CN" altLang="en-US" sz="2400"/>
              <a:t>（3）细是细节、最小的工作单元，具体是把工作做细，管理做细，流程管细。“细”是精细化必经的途径，就是管理标准具体量化、考核、督促和执行。</a:t>
            </a:r>
            <a:endParaRPr lang="zh-CN" altLang="en-US" sz="2400"/>
          </a:p>
          <a:p>
            <a:pPr>
              <a:lnSpc>
                <a:spcPct val="150000"/>
              </a:lnSpc>
            </a:pPr>
            <a:r>
              <a:rPr lang="zh-CN" altLang="en-US" sz="2400"/>
              <a:t>（4）严就是严格执行，主要体现对管理制度和流程的严格执行与控制。</a:t>
            </a:r>
            <a:endParaRPr lang="zh-CN" altLang="en-US" sz="24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（二）精细化管理内容</a:t>
            </a:r>
            <a:br>
              <a:rPr lang="zh-CN" altLang="en-US"/>
            </a:br>
            <a:endParaRPr lang="zh-CN" altLang="en-US"/>
          </a:p>
        </p:txBody>
      </p:sp>
      <p:sp>
        <p:nvSpPr>
          <p:cNvPr id="3" name="内容占位符 2"/>
          <p:cNvSpPr>
            <a:spLocks noGrp="1"/>
          </p:cNvSpPr>
          <p:nvPr>
            <p:ph idx="1"/>
          </p:nvPr>
        </p:nvSpPr>
        <p:spPr/>
        <p:txBody>
          <a:bodyPr/>
          <a:p>
            <a:r>
              <a:rPr lang="zh-CN" altLang="en-US" sz="2800"/>
              <a:t>1. 精细化的操作</a:t>
            </a:r>
            <a:endParaRPr lang="zh-CN" altLang="en-US" sz="2800"/>
          </a:p>
          <a:p>
            <a:r>
              <a:rPr lang="zh-CN" altLang="en-US" sz="2800"/>
              <a:t>2. 精细化的控制</a:t>
            </a:r>
            <a:endParaRPr lang="zh-CN" altLang="en-US" sz="2800"/>
          </a:p>
          <a:p>
            <a:r>
              <a:rPr lang="zh-CN" altLang="en-US" sz="2800"/>
              <a:t>3. 精细化的核算</a:t>
            </a:r>
            <a:endParaRPr lang="zh-CN" altLang="en-US" sz="2800"/>
          </a:p>
          <a:p>
            <a:r>
              <a:rPr lang="zh-CN" altLang="en-US" sz="2800"/>
              <a:t>4. 精细化的分析</a:t>
            </a:r>
            <a:endParaRPr lang="zh-CN" altLang="en-US" sz="2800"/>
          </a:p>
          <a:p>
            <a:r>
              <a:rPr lang="zh-CN" altLang="en-US" sz="2800"/>
              <a:t>5. 精细化的规划</a:t>
            </a:r>
            <a:endParaRPr lang="zh-CN" altLang="en-US" sz="28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（三）精细化管理的实施</a:t>
            </a:r>
            <a:br>
              <a:rPr lang="zh-CN" altLang="en-US"/>
            </a:br>
            <a:endParaRPr lang="zh-CN" altLang="en-US"/>
          </a:p>
        </p:txBody>
      </p:sp>
      <p:sp>
        <p:nvSpPr>
          <p:cNvPr id="3" name="内容占位符 2"/>
          <p:cNvSpPr>
            <a:spLocks noGrp="1"/>
          </p:cNvSpPr>
          <p:nvPr>
            <p:ph idx="1"/>
          </p:nvPr>
        </p:nvSpPr>
        <p:spPr>
          <a:xfrm>
            <a:off x="608400" y="1313870"/>
            <a:ext cx="10969200" cy="4759200"/>
          </a:xfrm>
        </p:spPr>
        <p:txBody>
          <a:bodyPr>
            <a:noAutofit/>
          </a:bodyPr>
          <a:p>
            <a:r>
              <a:rPr lang="zh-CN" altLang="en-US" sz="2400"/>
              <a:t>1. “八化”</a:t>
            </a:r>
            <a:endParaRPr lang="zh-CN" altLang="en-US" sz="2400"/>
          </a:p>
          <a:p>
            <a:r>
              <a:rPr lang="zh-CN" altLang="en-US" sz="2400"/>
              <a:t>（1）细化</a:t>
            </a:r>
            <a:endParaRPr lang="zh-CN" altLang="en-US" sz="2400"/>
          </a:p>
          <a:p>
            <a:r>
              <a:rPr lang="zh-CN" altLang="en-US" sz="2400"/>
              <a:t>（2）量化</a:t>
            </a:r>
            <a:endParaRPr lang="zh-CN" altLang="en-US" sz="2400"/>
          </a:p>
          <a:p>
            <a:r>
              <a:rPr lang="zh-CN" altLang="en-US" sz="2400"/>
              <a:t>（3）流程优化</a:t>
            </a:r>
            <a:endParaRPr lang="zh-CN" altLang="en-US" sz="2400"/>
          </a:p>
          <a:p>
            <a:r>
              <a:rPr lang="zh-CN" altLang="en-US" sz="2400"/>
              <a:t>（4）协同化</a:t>
            </a:r>
            <a:endParaRPr lang="zh-CN" altLang="en-US" sz="2400"/>
          </a:p>
          <a:p>
            <a:r>
              <a:rPr lang="zh-CN" altLang="en-US" sz="2400"/>
              <a:t>（5）模板化</a:t>
            </a:r>
            <a:endParaRPr lang="zh-CN" altLang="en-US" sz="2400"/>
          </a:p>
          <a:p>
            <a:r>
              <a:rPr lang="zh-CN" altLang="en-US" sz="2400"/>
              <a:t>（6）标准化</a:t>
            </a:r>
            <a:endParaRPr lang="zh-CN" altLang="en-US" sz="2400"/>
          </a:p>
          <a:p>
            <a:r>
              <a:rPr lang="zh-CN" altLang="en-US" sz="2400"/>
              <a:t>（7）实证化</a:t>
            </a:r>
            <a:endParaRPr lang="zh-CN" altLang="en-US" sz="2400"/>
          </a:p>
          <a:p>
            <a:r>
              <a:rPr lang="zh-CN" altLang="en-US" sz="2400"/>
              <a:t>（8）严格化</a:t>
            </a:r>
            <a:endParaRPr lang="zh-CN" altLang="en-US" sz="24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39420" y="400685"/>
            <a:ext cx="11137900" cy="5848985"/>
          </a:xfrm>
        </p:spPr>
        <p:txBody>
          <a:bodyPr/>
          <a:p>
            <a:r>
              <a:rPr lang="zh-CN" altLang="en-US" sz="2800"/>
              <a:t>2. 四细</a:t>
            </a:r>
            <a:endParaRPr lang="zh-CN" altLang="en-US" sz="2800"/>
          </a:p>
          <a:p>
            <a:r>
              <a:rPr lang="zh-CN" altLang="en-US" sz="2800"/>
              <a:t>（1）细分市场和客户</a:t>
            </a:r>
            <a:endParaRPr lang="zh-CN" altLang="en-US" sz="2800"/>
          </a:p>
          <a:p>
            <a:r>
              <a:rPr lang="zh-CN" altLang="en-US" sz="2800"/>
              <a:t>（2）细分企业组织机构中的职能和岗位</a:t>
            </a:r>
            <a:endParaRPr lang="zh-CN" altLang="en-US" sz="2800"/>
          </a:p>
          <a:p>
            <a:r>
              <a:rPr lang="zh-CN" altLang="en-US" sz="2800"/>
              <a:t>（3）细分每一个战略、决策、目标、任务、计划、指令，使之落实到人。</a:t>
            </a:r>
            <a:endParaRPr lang="zh-CN" altLang="en-US" sz="2800"/>
          </a:p>
          <a:p>
            <a:r>
              <a:rPr lang="zh-CN" altLang="en-US" sz="2800"/>
              <a:t>（4）细化企业管理制度的编制、实施、控制、检查、激励等程序、环节，做到制度到位。</a:t>
            </a:r>
            <a:endParaRPr lang="zh-CN" altLang="en-US" sz="28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47415" y="224860"/>
            <a:ext cx="10969200" cy="705600"/>
          </a:xfrm>
        </p:spPr>
        <p:txBody>
          <a:bodyPr/>
          <a:p>
            <a:r>
              <a:rPr lang="zh-CN" altLang="en-US"/>
              <a:t>七、目标管理法</a:t>
            </a:r>
            <a:endParaRPr lang="zh-CN" altLang="en-US"/>
          </a:p>
        </p:txBody>
      </p:sp>
      <p:sp>
        <p:nvSpPr>
          <p:cNvPr id="3" name="内容占位符 2"/>
          <p:cNvSpPr>
            <a:spLocks noGrp="1"/>
          </p:cNvSpPr>
          <p:nvPr>
            <p:ph idx="1"/>
          </p:nvPr>
        </p:nvSpPr>
        <p:spPr>
          <a:xfrm>
            <a:off x="347415" y="1049710"/>
            <a:ext cx="10969200" cy="4759200"/>
          </a:xfrm>
        </p:spPr>
        <p:txBody>
          <a:bodyPr/>
          <a:p>
            <a:r>
              <a:rPr lang="zh-CN" altLang="en-US" sz="2800">
                <a:sym typeface="+mn-ea"/>
              </a:rPr>
              <a:t>（</a:t>
            </a:r>
            <a:r>
              <a:rPr lang="zh-CN" altLang="en-US" sz="2800"/>
              <a:t>一）概念：目标管理亦叫“成果管理”，俗称责任制，基本特征是以目标为导向，以人为中心，以成果为标准，使组织和个人取得最佳业绩。目标管理在企业中普遍运用。它是在企业个体职工的积极参与下，自上而下地确定工作目标，并在工作中实行“自我控制”，自下而上地保证目标实现的一种管理办法。</a:t>
            </a:r>
            <a:endParaRPr lang="zh-CN" altLang="en-US" sz="2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（三） 决策工作时</a:t>
            </a:r>
            <a:r>
              <a:rPr lang="zh-CN" altLang="en-US">
                <a:sym typeface="+mn-ea"/>
              </a:rPr>
              <a:t>运用这一原则</a:t>
            </a:r>
            <a:r>
              <a:rPr lang="zh-CN" altLang="en-US">
                <a:sym typeface="+mn-ea"/>
              </a:rPr>
              <a:t>的基本要求</a:t>
            </a:r>
            <a:endParaRPr lang="zh-CN" altLang="en-US">
              <a:sym typeface="+mn-ea"/>
            </a:endParaRPr>
          </a:p>
        </p:txBody>
      </p:sp>
      <p:sp>
        <p:nvSpPr>
          <p:cNvPr id="3" name="内容占位符 2"/>
          <p:cNvSpPr>
            <a:spLocks noGrp="1"/>
          </p:cNvSpPr>
          <p:nvPr>
            <p:ph idx="1"/>
          </p:nvPr>
        </p:nvSpPr>
        <p:spPr/>
        <p:txBody>
          <a:bodyPr/>
          <a:p>
            <a:endParaRPr lang="zh-CN" altLang="en-US" sz="3200"/>
          </a:p>
          <a:p>
            <a:r>
              <a:rPr lang="zh-CN" altLang="en-US" sz="3200"/>
              <a:t>（1）要从决策对象的实际出发。</a:t>
            </a:r>
            <a:endParaRPr lang="zh-CN" altLang="en-US" sz="3200"/>
          </a:p>
          <a:p>
            <a:r>
              <a:rPr lang="zh-CN" altLang="en-US" sz="3200"/>
              <a:t>（2）要从决策环境的客观实际出发。</a:t>
            </a:r>
            <a:endParaRPr lang="zh-CN" altLang="en-US" sz="3200"/>
          </a:p>
          <a:p>
            <a:r>
              <a:rPr lang="zh-CN" altLang="en-US" sz="3200"/>
              <a:t>（3）要从决策主体的实际出发。</a:t>
            </a:r>
            <a:endParaRPr lang="zh-CN" altLang="en-US" sz="3200"/>
          </a:p>
          <a:p>
            <a:r>
              <a:rPr lang="zh-CN" altLang="en-US" sz="3200"/>
              <a:t>（4）要从现代决策活动本身的特点和规律出发</a:t>
            </a:r>
            <a:endParaRPr lang="zh-CN" altLang="en-US" sz="32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（二）实施步骤</a:t>
            </a:r>
            <a:endParaRPr lang="zh-CN" altLang="en-US"/>
          </a:p>
        </p:txBody>
      </p:sp>
      <p:sp>
        <p:nvSpPr>
          <p:cNvPr id="3" name="内容占位符 2"/>
          <p:cNvSpPr>
            <a:spLocks noGrp="1"/>
          </p:cNvSpPr>
          <p:nvPr>
            <p:ph idx="1"/>
          </p:nvPr>
        </p:nvSpPr>
        <p:spPr/>
        <p:txBody>
          <a:bodyPr/>
          <a:p>
            <a:pPr>
              <a:lnSpc>
                <a:spcPct val="150000"/>
              </a:lnSpc>
            </a:pPr>
            <a:r>
              <a:rPr lang="zh-CN" altLang="en-US" sz="2400"/>
              <a:t>目标管理的具体做法分三个阶段：第一阶段为目标的设置与分解；第二阶段为实现目标过程的管理；第三阶段为测定与评价所取得的成果。</a:t>
            </a:r>
            <a:endParaRPr lang="zh-CN" altLang="en-US" sz="2400"/>
          </a:p>
          <a:p>
            <a:pPr>
              <a:lnSpc>
                <a:spcPct val="150000"/>
              </a:lnSpc>
            </a:pPr>
            <a:r>
              <a:rPr lang="zh-CN" altLang="en-US" sz="2400"/>
              <a:t>目标管理是现代企业运用较多的一种管理方法，有利有弊。优点在于：目标明确，人人参与，激励明显，管理者负担减轻，对事不对人，管理效率高。不足是：对于关键产品，如果只管目标，不管过程，一旦过程出现问题就会造成满盘皆输，如制造子弹、手机等，一旦过程中出现问题，造出不合格产品，损失无法估量。所以，目标管理还是结合过程管理。设置和分解目标遵循SMART原则</a:t>
            </a:r>
            <a:endParaRPr lang="zh-CN" altLang="en-US" sz="24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8435" y="231775"/>
            <a:ext cx="11214735" cy="5495925"/>
          </a:xfrm>
        </p:spPr>
        <p:txBody>
          <a:bodyPr/>
          <a:p>
            <a:r>
              <a:rPr lang="zh-CN" altLang="en-US" sz="3200" b="1"/>
              <a:t>八、5S现场管理法</a:t>
            </a:r>
            <a:endParaRPr lang="zh-CN" altLang="en-US" sz="3200" b="1"/>
          </a:p>
          <a:p>
            <a:r>
              <a:rPr lang="zh-CN" altLang="en-US"/>
              <a:t> </a:t>
            </a:r>
            <a:r>
              <a:rPr lang="zh-CN" altLang="en-US" sz="2800"/>
              <a:t>“5S”是整理(Seiri)、整顿(Seiton)、清扫(Seiso)、清洁(Seiketsu)和素养(Shitsuke)这5个词的缩写，又被称为“五常法则”或“五常法”。</a:t>
            </a:r>
            <a:endParaRPr lang="zh-CN" altLang="en-US" sz="2800"/>
          </a:p>
          <a:p>
            <a:r>
              <a:rPr lang="zh-CN" altLang="en-US" sz="3200" b="1"/>
              <a:t>九、因果图法</a:t>
            </a:r>
            <a:endParaRPr lang="zh-CN" altLang="en-US" sz="3200" b="1"/>
          </a:p>
          <a:p>
            <a:endParaRPr lang="zh-CN" altLang="en-US" sz="3200" b="1"/>
          </a:p>
        </p:txBody>
      </p:sp>
      <p:pic>
        <p:nvPicPr>
          <p:cNvPr id="2" name="图片 -2147482546"/>
          <p:cNvPicPr>
            <a:picLocks noChangeAspect="1"/>
          </p:cNvPicPr>
          <p:nvPr/>
        </p:nvPicPr>
        <p:blipFill>
          <a:blip r:embed="rId1"/>
          <a:stretch>
            <a:fillRect/>
          </a:stretch>
        </p:blipFill>
        <p:spPr>
          <a:xfrm>
            <a:off x="3637280" y="3198495"/>
            <a:ext cx="6454140" cy="3224530"/>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7025" y="416560"/>
            <a:ext cx="11428730" cy="6037580"/>
          </a:xfrm>
        </p:spPr>
        <p:txBody>
          <a:bodyPr/>
          <a:lstStyle/>
          <a:p>
            <a:r>
              <a:rPr lang="zh-CN" altLang="en-US" sz="2800">
                <a:solidFill>
                  <a:srgbClr val="FF0000"/>
                </a:solidFill>
              </a:rPr>
              <a:t>第三节  管理的一般定律</a:t>
            </a:r>
            <a:endParaRPr lang="zh-CN" altLang="en-US" sz="2800">
              <a:solidFill>
                <a:srgbClr val="FF0000"/>
              </a:solidFill>
            </a:endParaRPr>
          </a:p>
          <a:p>
            <a:r>
              <a:rPr lang="zh-CN" altLang="en-US" sz="2400"/>
              <a:t>一、彼得定律</a:t>
            </a:r>
            <a:endParaRPr lang="zh-CN" altLang="en-US" sz="2400"/>
          </a:p>
          <a:p>
            <a:endParaRPr lang="zh-CN" altLang="en-US" sz="2400"/>
          </a:p>
        </p:txBody>
      </p:sp>
      <p:pic>
        <p:nvPicPr>
          <p:cNvPr id="1073743112" name="图片 66"/>
          <p:cNvPicPr>
            <a:picLocks noChangeAspect="1"/>
          </p:cNvPicPr>
          <p:nvPr/>
        </p:nvPicPr>
        <p:blipFill>
          <a:blip r:embed="rId1"/>
          <a:stretch>
            <a:fillRect/>
          </a:stretch>
        </p:blipFill>
        <p:spPr>
          <a:xfrm>
            <a:off x="2711450" y="1686560"/>
            <a:ext cx="8150225" cy="5171440"/>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7040" y="457200"/>
            <a:ext cx="11136630" cy="5752465"/>
          </a:xfrm>
        </p:spPr>
        <p:txBody>
          <a:bodyPr/>
          <a:lstStyle/>
          <a:p>
            <a:r>
              <a:rPr lang="zh-CN" altLang="en-US" sz="2400"/>
              <a:t>二、污水定律</a:t>
            </a:r>
            <a:endParaRPr lang="zh-CN" altLang="en-US" sz="2400"/>
          </a:p>
          <a:p>
            <a:r>
              <a:rPr lang="zh-CN" altLang="en-US" sz="2400"/>
              <a:t>（一）含义</a:t>
            </a:r>
            <a:endParaRPr lang="zh-CN" altLang="en-US" sz="2400"/>
          </a:p>
          <a:p>
            <a:r>
              <a:rPr lang="zh-CN" altLang="en-US" sz="2400"/>
              <a:t>酒与污水定律是指把一匙酒倒进一桶污水，得到的是一桶污水；如果把一匙污水倒进一桶酒，得到的还是一桶污水。</a:t>
            </a:r>
            <a:endParaRPr lang="zh-CN" altLang="en-US" sz="2400"/>
          </a:p>
        </p:txBody>
      </p:sp>
      <p:pic>
        <p:nvPicPr>
          <p:cNvPr id="1073743111" name="图片 96"/>
          <p:cNvPicPr>
            <a:picLocks noChangeAspect="1"/>
          </p:cNvPicPr>
          <p:nvPr/>
        </p:nvPicPr>
        <p:blipFill>
          <a:blip r:embed="rId1"/>
          <a:stretch>
            <a:fillRect/>
          </a:stretch>
        </p:blipFill>
        <p:spPr>
          <a:xfrm>
            <a:off x="3935730" y="2781300"/>
            <a:ext cx="4521835" cy="3587115"/>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1625" y="276225"/>
            <a:ext cx="11275695" cy="5973445"/>
          </a:xfrm>
        </p:spPr>
        <p:txBody>
          <a:bodyPr/>
          <a:lstStyle/>
          <a:p>
            <a:r>
              <a:rPr lang="zh-CN" altLang="en-US" sz="2400"/>
              <a:t>三、木桶定律（长板、短板）</a:t>
            </a:r>
            <a:endParaRPr lang="zh-CN" altLang="en-US" sz="2400"/>
          </a:p>
          <a:p>
            <a:endParaRPr lang="zh-CN" altLang="en-US" sz="2400"/>
          </a:p>
        </p:txBody>
      </p:sp>
      <p:pic>
        <p:nvPicPr>
          <p:cNvPr id="4" name="图片 97"/>
          <p:cNvPicPr>
            <a:picLocks noChangeAspect="1"/>
          </p:cNvPicPr>
          <p:nvPr/>
        </p:nvPicPr>
        <p:blipFill>
          <a:blip r:embed="rId1"/>
          <a:stretch>
            <a:fillRect/>
          </a:stretch>
        </p:blipFill>
        <p:spPr>
          <a:xfrm>
            <a:off x="301625" y="1790700"/>
            <a:ext cx="4382770" cy="3277235"/>
          </a:xfrm>
          <a:prstGeom prst="rect">
            <a:avLst/>
          </a:prstGeom>
          <a:noFill/>
          <a:ln>
            <a:noFill/>
          </a:ln>
        </p:spPr>
      </p:pic>
      <p:pic>
        <p:nvPicPr>
          <p:cNvPr id="2" name="图片 1"/>
          <p:cNvPicPr>
            <a:picLocks noChangeAspect="1"/>
          </p:cNvPicPr>
          <p:nvPr/>
        </p:nvPicPr>
        <p:blipFill>
          <a:blip r:embed="rId2"/>
          <a:stretch>
            <a:fillRect/>
          </a:stretch>
        </p:blipFill>
        <p:spPr>
          <a:xfrm>
            <a:off x="4943475" y="1790700"/>
            <a:ext cx="6751955" cy="343344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7195" y="495300"/>
            <a:ext cx="5053965" cy="5591175"/>
          </a:xfrm>
        </p:spPr>
        <p:txBody>
          <a:bodyPr/>
          <a:lstStyle/>
          <a:p>
            <a:pPr>
              <a:lnSpc>
                <a:spcPct val="150000"/>
              </a:lnSpc>
            </a:pPr>
            <a:r>
              <a:rPr lang="zh-CN" altLang="en-US" sz="2400"/>
              <a:t>四、马太效应</a:t>
            </a:r>
            <a:endParaRPr lang="zh-CN" altLang="en-US" sz="2400"/>
          </a:p>
          <a:p>
            <a:pPr>
              <a:lnSpc>
                <a:spcPct val="150000"/>
              </a:lnSpc>
            </a:pPr>
            <a:r>
              <a:rPr lang="zh-CN" altLang="en-US" sz="2400"/>
              <a:t>（一）含义</a:t>
            </a:r>
            <a:endParaRPr lang="zh-CN" altLang="en-US" sz="2400"/>
          </a:p>
          <a:p>
            <a:pPr>
              <a:lnSpc>
                <a:spcPct val="150000"/>
              </a:lnSpc>
            </a:pPr>
            <a:r>
              <a:rPr lang="zh-CN" altLang="en-US" sz="2400"/>
              <a:t>马太效应（Matthew Effect），是指好的愈好，坏的愈坏，多的愈多，少的愈少的一种现象。</a:t>
            </a:r>
            <a:endParaRPr lang="zh-CN" altLang="en-US" sz="2400"/>
          </a:p>
          <a:p>
            <a:endParaRPr lang="zh-CN" altLang="en-US" sz="2400"/>
          </a:p>
        </p:txBody>
      </p:sp>
      <p:pic>
        <p:nvPicPr>
          <p:cNvPr id="5" name="图片 98"/>
          <p:cNvPicPr>
            <a:picLocks noChangeAspect="1"/>
          </p:cNvPicPr>
          <p:nvPr/>
        </p:nvPicPr>
        <p:blipFill>
          <a:blip r:embed="rId1"/>
          <a:stretch>
            <a:fillRect/>
          </a:stretch>
        </p:blipFill>
        <p:spPr>
          <a:xfrm>
            <a:off x="5471160" y="203835"/>
            <a:ext cx="6041390" cy="644969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6860" y="291465"/>
            <a:ext cx="11300460" cy="5871210"/>
          </a:xfrm>
        </p:spPr>
        <p:txBody>
          <a:bodyPr/>
          <a:lstStyle/>
          <a:p>
            <a:r>
              <a:rPr lang="zh-CN" altLang="en-US" sz="2800"/>
              <a:t>五、蝴蝶效应</a:t>
            </a:r>
            <a:endParaRPr lang="zh-CN" altLang="en-US" sz="2800"/>
          </a:p>
          <a:p>
            <a:endParaRPr lang="zh-CN" altLang="en-US" sz="2800"/>
          </a:p>
        </p:txBody>
      </p:sp>
      <p:pic>
        <p:nvPicPr>
          <p:cNvPr id="6" name="图片 99"/>
          <p:cNvPicPr>
            <a:picLocks noChangeAspect="1"/>
          </p:cNvPicPr>
          <p:nvPr/>
        </p:nvPicPr>
        <p:blipFill>
          <a:blip r:embed="rId1"/>
          <a:stretch>
            <a:fillRect/>
          </a:stretch>
        </p:blipFill>
        <p:spPr>
          <a:xfrm>
            <a:off x="7660640" y="1332865"/>
            <a:ext cx="3916680" cy="4426585"/>
          </a:xfrm>
          <a:prstGeom prst="rect">
            <a:avLst/>
          </a:prstGeom>
          <a:noFill/>
          <a:ln>
            <a:noFill/>
          </a:ln>
        </p:spPr>
      </p:pic>
      <p:sp>
        <p:nvSpPr>
          <p:cNvPr id="2" name="文本框 1"/>
          <p:cNvSpPr txBox="1"/>
          <p:nvPr/>
        </p:nvSpPr>
        <p:spPr>
          <a:xfrm>
            <a:off x="581025" y="1088390"/>
            <a:ext cx="6511290" cy="5442585"/>
          </a:xfrm>
          <a:prstGeom prst="rect">
            <a:avLst/>
          </a:prstGeom>
          <a:noFill/>
        </p:spPr>
        <p:txBody>
          <a:bodyPr wrap="square" rtlCol="0">
            <a:noAutofit/>
          </a:bodyPr>
          <a:p>
            <a:pPr>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美国气象学家爱德华·罗伦兹1963年在一篇提交纽约科学院的论文中分析了这个效应。“一个气象学家提及，如果这个理论被证明正确，一只海鸥扇动翅膀足以永远改变天气变化。”在以后的演讲和论文中他用了更加有诗意的蝴蝶。对于这个效应最常见的阐述是：</a:t>
            </a:r>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“一只南美洲亚马逊河流域热带雨林中的蝴蝶，偶尔扇动几下翅膀，可以在两周以后引起美国得克萨斯州的一场龙卷风。”</a:t>
            </a:r>
            <a:r>
              <a:rPr lang="zh-CN" altLang="en-US">
                <a:latin typeface="宋体" panose="02010600030101010101" pitchFamily="2" charset="-122"/>
                <a:ea typeface="宋体" panose="02010600030101010101" pitchFamily="2" charset="-122"/>
                <a:cs typeface="宋体" panose="02010600030101010101" pitchFamily="2" charset="-122"/>
              </a:rPr>
              <a:t>其原因就是蝴蝶扇动翅膀的运动，导致其身边的空气系统发生变化，并产生微弱的气流，而微弱的气流的产生又会引起四周空气或其他系统产生相应的变化，由此引起一个连锁反应，最终导致其他系统的极大变化。他称之为混沌学。当然，“蝴蝶效应”主要还是关于混沌学的一个比喻。也是蝴蝶效应的真实反应。</a:t>
            </a:r>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不起眼的一个小动作却能引起一连串的巨大反应。</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千里之堤毁于蚁穴，</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勿以恶小而为之</a:t>
            </a:r>
            <a:endPar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100"/>
          <p:cNvPicPr>
            <a:picLocks noGrp="1" noChangeAspect="1"/>
          </p:cNvPicPr>
          <p:nvPr>
            <p:ph idx="1"/>
          </p:nvPr>
        </p:nvPicPr>
        <p:blipFill>
          <a:blip r:embed="rId1"/>
          <a:stretch>
            <a:fillRect/>
          </a:stretch>
        </p:blipFill>
        <p:spPr>
          <a:xfrm>
            <a:off x="3046095" y="906145"/>
            <a:ext cx="8244205" cy="5330825"/>
          </a:xfrm>
          <a:prstGeom prst="rect">
            <a:avLst/>
          </a:prstGeom>
          <a:noFill/>
          <a:ln>
            <a:noFill/>
          </a:ln>
        </p:spPr>
      </p:pic>
      <p:sp>
        <p:nvSpPr>
          <p:cNvPr id="100" name="文本框 99"/>
          <p:cNvSpPr txBox="1"/>
          <p:nvPr/>
        </p:nvSpPr>
        <p:spPr>
          <a:xfrm>
            <a:off x="401320" y="384492"/>
            <a:ext cx="5080000" cy="521970"/>
          </a:xfrm>
          <a:prstGeom prst="rect">
            <a:avLst/>
          </a:prstGeom>
          <a:noFill/>
          <a:ln w="9525">
            <a:noFill/>
          </a:ln>
        </p:spPr>
        <p:txBody>
          <a:bodyPr>
            <a:spAutoFit/>
          </a:bodyPr>
          <a:lstStyle/>
          <a:p>
            <a:pPr algn="l"/>
            <a:r>
              <a:rPr lang="zh-CN" sz="2800" b="1">
                <a:latin typeface="Cambria" panose="02040503050406030204" charset="0"/>
                <a:ea typeface="宋体" panose="02010600030101010101" pitchFamily="2" charset="-122"/>
              </a:rPr>
              <a:t>六、</a:t>
            </a:r>
            <a:r>
              <a:rPr lang="zh-CN" sz="2800" b="1">
                <a:ea typeface="宋体" panose="02010600030101010101" pitchFamily="2" charset="-122"/>
              </a:rPr>
              <a:t>破窗效应</a:t>
            </a:r>
            <a:endParaRPr lang="zh-CN" altLang="en-US" sz="28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6630" y="250245"/>
            <a:ext cx="10969200" cy="4759200"/>
          </a:xfrm>
        </p:spPr>
        <p:txBody>
          <a:bodyPr/>
          <a:lstStyle/>
          <a:p>
            <a:r>
              <a:rPr lang="zh-CN" altLang="en-US" sz="2800"/>
              <a:t>六、手表定律</a:t>
            </a:r>
            <a:endParaRPr lang="zh-CN" altLang="en-US" sz="2800"/>
          </a:p>
        </p:txBody>
      </p:sp>
      <p:pic>
        <p:nvPicPr>
          <p:cNvPr id="11" name="图片 101"/>
          <p:cNvPicPr>
            <a:picLocks noChangeAspect="1"/>
          </p:cNvPicPr>
          <p:nvPr/>
        </p:nvPicPr>
        <p:blipFill>
          <a:blip r:embed="rId1"/>
          <a:stretch>
            <a:fillRect/>
          </a:stretch>
        </p:blipFill>
        <p:spPr>
          <a:xfrm>
            <a:off x="3841115" y="377825"/>
            <a:ext cx="6574790" cy="574421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6860" y="340360"/>
            <a:ext cx="11300460" cy="5909310"/>
          </a:xfrm>
        </p:spPr>
        <p:txBody>
          <a:bodyPr/>
          <a:lstStyle/>
          <a:p>
            <a:r>
              <a:rPr lang="zh-CN" altLang="en-US" sz="2400"/>
              <a:t>八、鲶鱼效应</a:t>
            </a:r>
            <a:endParaRPr lang="zh-CN" altLang="en-US" sz="2400"/>
          </a:p>
          <a:p>
            <a:endParaRPr lang="zh-CN" altLang="en-US" sz="2400"/>
          </a:p>
        </p:txBody>
      </p:sp>
      <p:pic>
        <p:nvPicPr>
          <p:cNvPr id="12" name="图片 102"/>
          <p:cNvPicPr>
            <a:picLocks noChangeAspect="1"/>
          </p:cNvPicPr>
          <p:nvPr/>
        </p:nvPicPr>
        <p:blipFill>
          <a:blip r:embed="rId1"/>
          <a:stretch>
            <a:fillRect/>
          </a:stretch>
        </p:blipFill>
        <p:spPr>
          <a:xfrm>
            <a:off x="4267200" y="-80010"/>
            <a:ext cx="5769610" cy="701738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224225"/>
            <a:ext cx="10969200" cy="705600"/>
          </a:xfrm>
        </p:spPr>
        <p:txBody>
          <a:bodyPr/>
          <a:p>
            <a:r>
              <a:rPr lang="zh-CN" altLang="en-US">
                <a:sym typeface="+mn-ea"/>
              </a:rPr>
              <a:t>二、“三公”原则</a:t>
            </a:r>
            <a:endParaRPr lang="zh-CN" altLang="en-US"/>
          </a:p>
        </p:txBody>
      </p:sp>
      <p:sp>
        <p:nvSpPr>
          <p:cNvPr id="3" name="内容占位符 2"/>
          <p:cNvSpPr>
            <a:spLocks noGrp="1"/>
          </p:cNvSpPr>
          <p:nvPr>
            <p:ph idx="1"/>
          </p:nvPr>
        </p:nvSpPr>
        <p:spPr>
          <a:xfrm>
            <a:off x="485775" y="1214120"/>
            <a:ext cx="11198225" cy="5495925"/>
          </a:xfrm>
        </p:spPr>
        <p:txBody>
          <a:bodyPr>
            <a:noAutofit/>
          </a:bodyPr>
          <a:p>
            <a:r>
              <a:rPr lang="zh-CN" altLang="en-US" sz="2400"/>
              <a:t>（一）含义</a:t>
            </a:r>
            <a:endParaRPr lang="zh-CN" altLang="en-US" sz="2400"/>
          </a:p>
          <a:p>
            <a:r>
              <a:rPr lang="zh-CN" altLang="en-US" sz="2400"/>
              <a:t>“三公”原则是指公平、公正、公开的原则：</a:t>
            </a:r>
            <a:endParaRPr lang="zh-CN" altLang="en-US" sz="2400"/>
          </a:p>
          <a:p>
            <a:r>
              <a:rPr lang="zh-CN" altLang="en-US" sz="2400"/>
              <a:t>1. 公平：是指管理者对待人或对待事要“一视同仁”。</a:t>
            </a:r>
            <a:endParaRPr lang="zh-CN" altLang="en-US" sz="2400"/>
          </a:p>
          <a:p>
            <a:r>
              <a:rPr lang="zh-CN" altLang="en-US" sz="2400"/>
              <a:t> 2. 公正：伦理学的基本范畴，意为公平正直，没有偏私。</a:t>
            </a:r>
            <a:endParaRPr lang="zh-CN" altLang="en-US" sz="2400"/>
          </a:p>
          <a:p>
            <a:r>
              <a:rPr lang="zh-CN" altLang="en-US" sz="2400"/>
              <a:t> 3. 公开：是要求任何的相关信息必须真实、准确、完整地予以披露，让大家有知情权（当然涉及机密的除外）。</a:t>
            </a:r>
            <a:endParaRPr lang="zh-CN" altLang="en-US" sz="2400"/>
          </a:p>
          <a:p>
            <a:r>
              <a:rPr lang="zh-CN" altLang="en-US" sz="2400"/>
              <a:t>公平讲的是平等，公正讲的是合理，当然，合理要建立在公平的制度之上。</a:t>
            </a:r>
            <a:endParaRPr lang="zh-CN" altLang="en-US" sz="2400"/>
          </a:p>
          <a:p>
            <a:r>
              <a:rPr lang="zh-CN" altLang="en-US" sz="2400"/>
              <a:t>问：公司的福利每人一份是（？），福利多发或优先给困难的员工是（？）。</a:t>
            </a:r>
            <a:endParaRPr lang="zh-CN" altLang="en-US" sz="24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8935" y="390525"/>
            <a:ext cx="10400665" cy="5591175"/>
          </a:xfrm>
        </p:spPr>
        <p:txBody>
          <a:bodyPr/>
          <a:lstStyle/>
          <a:p>
            <a:r>
              <a:rPr lang="zh-CN" altLang="en-US" sz="2400"/>
              <a:t>九、蘑菇定律</a:t>
            </a:r>
            <a:endParaRPr lang="zh-CN" altLang="en-US" sz="2400"/>
          </a:p>
          <a:p>
            <a:r>
              <a:rPr lang="zh-CN" altLang="en-US" sz="2400"/>
              <a:t>（一）含义</a:t>
            </a:r>
            <a:endParaRPr lang="zh-CN" altLang="en-US" sz="2400"/>
          </a:p>
          <a:p>
            <a:r>
              <a:rPr lang="zh-CN" altLang="en-US" sz="2400"/>
              <a:t>“蘑菇管理定律”指的是组织或个人对待新进者的一种管理心态。</a:t>
            </a:r>
            <a:endParaRPr lang="zh-CN" altLang="en-US" sz="2400"/>
          </a:p>
        </p:txBody>
      </p:sp>
      <p:pic>
        <p:nvPicPr>
          <p:cNvPr id="15" name="图片 103"/>
          <p:cNvPicPr>
            <a:picLocks noChangeAspect="1"/>
          </p:cNvPicPr>
          <p:nvPr/>
        </p:nvPicPr>
        <p:blipFill>
          <a:blip r:embed="rId1"/>
          <a:stretch>
            <a:fillRect/>
          </a:stretch>
        </p:blipFill>
        <p:spPr>
          <a:xfrm>
            <a:off x="3863975" y="2421255"/>
            <a:ext cx="4923790" cy="417385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6075" y="558800"/>
            <a:ext cx="4905375" cy="5527675"/>
          </a:xfrm>
        </p:spPr>
        <p:txBody>
          <a:bodyPr/>
          <a:lstStyle/>
          <a:p>
            <a:r>
              <a:rPr lang="zh-CN" altLang="en-US" sz="2800"/>
              <a:t>十、不值得定律</a:t>
            </a:r>
            <a:endParaRPr lang="zh-CN" altLang="en-US" sz="2800"/>
          </a:p>
          <a:p>
            <a:r>
              <a:rPr lang="zh-CN" altLang="en-US" sz="2800"/>
              <a:t>（一）含义</a:t>
            </a:r>
            <a:endParaRPr lang="zh-CN" altLang="en-US" sz="2800"/>
          </a:p>
          <a:p>
            <a:r>
              <a:rPr lang="zh-CN" altLang="en-US" sz="2800"/>
              <a:t>最直观的表达为：不值得做的事情，就不值得做好，这就是“不值得”定律，一个管理学中的经典定律。</a:t>
            </a:r>
            <a:endParaRPr lang="zh-CN" altLang="en-US" sz="2800"/>
          </a:p>
        </p:txBody>
      </p:sp>
      <p:pic>
        <p:nvPicPr>
          <p:cNvPr id="14" name="图片 104"/>
          <p:cNvPicPr>
            <a:picLocks noChangeAspect="1"/>
          </p:cNvPicPr>
          <p:nvPr/>
        </p:nvPicPr>
        <p:blipFill>
          <a:blip r:embed="rId1"/>
          <a:stretch>
            <a:fillRect/>
          </a:stretch>
        </p:blipFill>
        <p:spPr>
          <a:xfrm>
            <a:off x="6687185" y="398145"/>
            <a:ext cx="4726305" cy="584835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WordArt 3"/>
          <p:cNvSpPr>
            <a:spLocks noChangeArrowheads="1" noChangeShapeType="1" noTextEdit="1"/>
          </p:cNvSpPr>
          <p:nvPr/>
        </p:nvSpPr>
        <p:spPr bwMode="gray">
          <a:xfrm>
            <a:off x="3503613" y="2492375"/>
            <a:ext cx="5710237" cy="1058863"/>
          </a:xfrm>
          <a:prstGeom prst="rect">
            <a:avLst/>
          </a:prstGeom>
        </p:spPr>
        <p:txBody>
          <a:bodyPr wrap="none" numCol="1" fromWordArt="1">
            <a:prstTxWarp prst="textDeflate">
              <a:avLst>
                <a:gd name="adj" fmla="val 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latin typeface="Verdana" panose="020B0604030504040204"/>
                <a:ea typeface="+mn-ea"/>
                <a:cs typeface="+mn-cs"/>
              </a:rPr>
              <a:t>谢谢</a:t>
            </a:r>
            <a:r>
              <a:rPr kumimoji="0" lang="en-US" altLang="zh-CN"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latin typeface="Verdana" panose="020B0604030504040204"/>
                <a:ea typeface="Verdana" panose="020B0604030504040204"/>
                <a:cs typeface="+mn-cs"/>
              </a:rPr>
              <a:t>!</a:t>
            </a:r>
            <a:endParaRPr kumimoji="0" lang="zh-CN" altLang="en-US" sz="5400" b="1" i="0" u="none" strike="noStrike" kern="10" cap="none" spc="0" normalizeH="0" baseline="0" noProof="0">
              <a:ln w="28575">
                <a:solidFill>
                  <a:schemeClr val="bg1"/>
                </a:solidFill>
                <a:round/>
              </a:ln>
              <a:gradFill rotWithShape="1">
                <a:gsLst>
                  <a:gs pos="0">
                    <a:schemeClr val="folHlink"/>
                  </a:gs>
                  <a:gs pos="100000">
                    <a:schemeClr val="tx2"/>
                  </a:gs>
                </a:gsLst>
                <a:lin ang="0" scaled="1"/>
              </a:gradFill>
              <a:effectLst>
                <a:outerShdw dist="89803" dir="2700000" algn="ctr" rotWithShape="0">
                  <a:schemeClr val="tx1">
                    <a:alpha val="50000"/>
                  </a:schemeClr>
                </a:outerShdw>
              </a:effectLst>
              <a:uLnTx/>
              <a:uFillTx/>
              <a:latin typeface="Verdana" panose="020B0604030504040204"/>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4730" y="285820"/>
            <a:ext cx="10969200" cy="705600"/>
          </a:xfrm>
        </p:spPr>
        <p:txBody>
          <a:bodyPr>
            <a:normAutofit fontScale="90000"/>
          </a:bodyPr>
          <a:p>
            <a:r>
              <a:rPr lang="zh-CN" altLang="en-US">
                <a:sym typeface="+mn-ea"/>
              </a:rPr>
              <a:t>（二）管理运用</a:t>
            </a:r>
            <a:br>
              <a:rPr lang="zh-CN" altLang="en-US"/>
            </a:br>
            <a:endParaRPr lang="zh-CN" altLang="en-US"/>
          </a:p>
        </p:txBody>
      </p:sp>
      <p:sp>
        <p:nvSpPr>
          <p:cNvPr id="3" name="内容占位符 2"/>
          <p:cNvSpPr>
            <a:spLocks noGrp="1"/>
          </p:cNvSpPr>
          <p:nvPr>
            <p:ph idx="1"/>
          </p:nvPr>
        </p:nvSpPr>
        <p:spPr>
          <a:xfrm>
            <a:off x="608330" y="1049655"/>
            <a:ext cx="11076305" cy="5680710"/>
          </a:xfrm>
        </p:spPr>
        <p:txBody>
          <a:bodyPr>
            <a:noAutofit/>
          </a:bodyPr>
          <a:p>
            <a:r>
              <a:rPr lang="zh-CN" altLang="en-US" sz="2400"/>
              <a:t>“三公“原则体现在组织管理的各个方面，组织管理若能在各方面都做到公平与公正，将大大提高员工的满意度，激发他们内心深处的潜能，从而为组织不遗余力地奉献才智。</a:t>
            </a:r>
            <a:endParaRPr lang="zh-CN" altLang="en-US" sz="2400"/>
          </a:p>
          <a:p>
            <a:r>
              <a:rPr lang="zh-CN" altLang="en-US" sz="2400"/>
              <a:t>1. “三公”原则的重点是信息透明，监督有效</a:t>
            </a:r>
            <a:endParaRPr lang="zh-CN" altLang="en-US" sz="2400"/>
          </a:p>
          <a:p>
            <a:r>
              <a:rPr lang="zh-CN" altLang="en-US" sz="2400"/>
              <a:t>开展公平公正公开的管理工作要做到以下方面：</a:t>
            </a:r>
            <a:endParaRPr lang="zh-CN" altLang="en-US" sz="2400"/>
          </a:p>
          <a:p>
            <a:r>
              <a:rPr lang="zh-CN" altLang="en-US" sz="2400"/>
              <a:t>第一，行为必须阳光化。</a:t>
            </a:r>
            <a:endParaRPr lang="zh-CN" altLang="en-US" sz="2400"/>
          </a:p>
          <a:p>
            <a:r>
              <a:rPr lang="zh-CN" altLang="en-US" sz="2400"/>
              <a:t>第二，要有监督机制，制定严密的、严肃的监督机制，有权威的、令人信服的监督机构。</a:t>
            </a:r>
            <a:endParaRPr lang="zh-CN" altLang="en-US" sz="2400"/>
          </a:p>
          <a:p>
            <a:r>
              <a:rPr lang="zh-CN" altLang="en-US" sz="2400"/>
              <a:t>第三，要讲求科学性。</a:t>
            </a:r>
            <a:endParaRPr lang="zh-CN" altLang="en-US" sz="2400"/>
          </a:p>
          <a:p>
            <a:r>
              <a:rPr lang="zh-CN" altLang="en-US" sz="2400"/>
              <a:t>第四，要保持连续性。</a:t>
            </a:r>
            <a:endParaRPr lang="zh-CN"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2585" y="507365"/>
            <a:ext cx="11214735" cy="5742305"/>
          </a:xfrm>
        </p:spPr>
        <p:txBody>
          <a:bodyPr/>
          <a:p>
            <a:pPr>
              <a:lnSpc>
                <a:spcPct val="150000"/>
              </a:lnSpc>
            </a:pPr>
            <a:r>
              <a:rPr lang="zh-CN" altLang="en-US" sz="2400"/>
              <a:t>2. 要制定系列的相关制度作为保障</a:t>
            </a:r>
            <a:endParaRPr lang="zh-CN" altLang="en-US" sz="2400"/>
          </a:p>
          <a:p>
            <a:pPr>
              <a:lnSpc>
                <a:spcPct val="150000"/>
              </a:lnSpc>
            </a:pPr>
            <a:r>
              <a:rPr lang="zh-CN" altLang="en-US" sz="2400"/>
              <a:t>（1）要建立公平的薪酬体系，奖勤罚懒</a:t>
            </a:r>
            <a:endParaRPr lang="zh-CN" altLang="en-US" sz="2400"/>
          </a:p>
          <a:p>
            <a:pPr>
              <a:lnSpc>
                <a:spcPct val="150000"/>
              </a:lnSpc>
            </a:pPr>
            <a:r>
              <a:rPr lang="zh-CN" altLang="en-US" sz="2400"/>
              <a:t>（2）建立公平的绩效考核制度，使员工心服口服</a:t>
            </a:r>
            <a:endParaRPr lang="zh-CN" altLang="en-US" sz="2400"/>
          </a:p>
          <a:p>
            <a:pPr>
              <a:lnSpc>
                <a:spcPct val="150000"/>
              </a:lnSpc>
            </a:pPr>
            <a:r>
              <a:rPr lang="zh-CN" altLang="en-US" sz="2400"/>
              <a:t>（3）要建立公平处罚制度，提高员工公平感</a:t>
            </a:r>
            <a:endParaRPr lang="zh-CN" altLang="en-US" sz="2400"/>
          </a:p>
          <a:p>
            <a:pPr>
              <a:lnSpc>
                <a:spcPct val="150000"/>
              </a:lnSpc>
            </a:pPr>
            <a:r>
              <a:rPr lang="zh-CN" altLang="en-US" sz="2400"/>
              <a:t>（4）要建立畅通的申诉制度，降低员工的不公平感</a:t>
            </a:r>
            <a:endParaRPr lang="zh-CN" altLang="en-US" sz="2400"/>
          </a:p>
          <a:p>
            <a:pPr>
              <a:lnSpc>
                <a:spcPct val="150000"/>
              </a:lnSpc>
            </a:pPr>
            <a:r>
              <a:rPr lang="zh-CN" altLang="en-US" sz="2400"/>
              <a:t>（5）建立有效的监督制度，保证公正性</a:t>
            </a:r>
            <a:endParaRPr lang="zh-CN" altLang="en-US" sz="2400"/>
          </a:p>
          <a:p>
            <a:pPr>
              <a:lnSpc>
                <a:spcPct val="150000"/>
              </a:lnSpc>
            </a:pPr>
            <a:r>
              <a:rPr lang="zh-CN" altLang="en-US" sz="2400"/>
              <a:t>（6）科学合理的用人和晋升制度，为各类人员提供公平的竞争舞台。</a:t>
            </a:r>
            <a:endParaRPr lang="zh-CN" altLang="en-US"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240100"/>
            <a:ext cx="10969200" cy="705600"/>
          </a:xfrm>
        </p:spPr>
        <p:txBody>
          <a:bodyPr/>
          <a:p>
            <a:r>
              <a:rPr lang="zh-CN" altLang="en-US">
                <a:sym typeface="+mn-ea"/>
              </a:rPr>
              <a:t>三、以人为本原则</a:t>
            </a:r>
            <a:endParaRPr lang="zh-CN" altLang="en-US"/>
          </a:p>
        </p:txBody>
      </p:sp>
      <p:sp>
        <p:nvSpPr>
          <p:cNvPr id="3" name="内容占位符 2"/>
          <p:cNvSpPr>
            <a:spLocks noGrp="1"/>
          </p:cNvSpPr>
          <p:nvPr>
            <p:ph idx="1"/>
          </p:nvPr>
        </p:nvSpPr>
        <p:spPr>
          <a:xfrm>
            <a:off x="485775" y="1049655"/>
            <a:ext cx="11351895" cy="5450205"/>
          </a:xfrm>
        </p:spPr>
        <p:txBody>
          <a:bodyPr/>
          <a:p>
            <a:pPr>
              <a:lnSpc>
                <a:spcPct val="150000"/>
              </a:lnSpc>
            </a:pPr>
            <a:r>
              <a:rPr lang="zh-CN" altLang="en-US" sz="2400"/>
              <a:t>（一）含义</a:t>
            </a:r>
            <a:endParaRPr lang="zh-CN" altLang="en-US" sz="2400"/>
          </a:p>
          <a:p>
            <a:pPr>
              <a:lnSpc>
                <a:spcPct val="150000"/>
              </a:lnSpc>
            </a:pPr>
            <a:r>
              <a:rPr lang="zh-CN" altLang="en-US" sz="2400"/>
              <a:t>就是指组织的各项管理活动，都应以调动和激发人的积极性、主动性和创造性为根本，追求人的全面发展的一项管理原则。</a:t>
            </a:r>
            <a:endParaRPr lang="zh-CN" altLang="en-US" sz="2400"/>
          </a:p>
          <a:p>
            <a:pPr>
              <a:lnSpc>
                <a:spcPct val="150000"/>
              </a:lnSpc>
            </a:pPr>
            <a:r>
              <a:rPr lang="zh-CN" altLang="en-US" sz="2400"/>
              <a:t>“以人为本”的管理是指在管理过程中以人为出发点和中心，围绕着激发和调动人的主动性、积极性、创造性展开的，以实现人与组织共同发展的一系列管理活动。以人为本的管理致力于人与组织的共同发展，这是管理理论发展到20世纪末的主要特点。组织成员是组织的主体，组织成员参与组织的管理是组织进行有效管理的关键。使人性得到最完善的发展是现代管理的核心，服务于人是管理的根本目的。 </a:t>
            </a:r>
            <a:endParaRPr lang="zh-CN" altLang="en-US" sz="2400"/>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TABLE_ENDDRAG_ORIGIN_RECT" val="541*427"/>
  <p:tag name="TABLE_ENDDRAG_RECT" val="343*54*541*427"/>
</p:tagLst>
</file>

<file path=ppt/tags/tag64.xml><?xml version="1.0" encoding="utf-8"?>
<p:tagLst xmlns:p="http://schemas.openxmlformats.org/presentationml/2006/main">
  <p:tag name="COMMONDATA" val="eyJoZGlkIjoiMDQ4YThkZDc1ZDY5MGY2Y2QyMDlkY2VmOWYyOTFmZjAifQ=="/>
  <p:tag name="KSO_WPP_MARK_KEY" val="ad7e1aaf-a492-4b0a-b5b1-9785ec10c1be"/>
  <p:tag name="commondata" val="eyJoZGlkIjoiMmUwMzNlYmZlODAzODYxZDgwZWNmY2E3YWU3ZDNmM2Q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7184</Words>
  <Application>WPS 演示</Application>
  <PresentationFormat>宽屏</PresentationFormat>
  <Paragraphs>413</Paragraphs>
  <Slides>62</Slides>
  <Notes>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62</vt:i4>
      </vt:variant>
    </vt:vector>
  </HeadingPairs>
  <TitlesOfParts>
    <vt:vector size="75" baseType="lpstr">
      <vt:lpstr>Arial</vt:lpstr>
      <vt:lpstr>宋体</vt:lpstr>
      <vt:lpstr>Wingdings</vt:lpstr>
      <vt:lpstr>Wingdings</vt:lpstr>
      <vt:lpstr>微软雅黑</vt:lpstr>
      <vt:lpstr>Arial Unicode MS</vt:lpstr>
      <vt:lpstr>Calibri</vt:lpstr>
      <vt:lpstr>Times New Roman</vt:lpstr>
      <vt:lpstr>Cambria</vt:lpstr>
      <vt:lpstr>Verdana</vt:lpstr>
      <vt:lpstr>Office 主题​​</vt:lpstr>
      <vt:lpstr>Visio.Drawing.11</vt:lpstr>
      <vt:lpstr>Visio.Drawing.11</vt:lpstr>
      <vt:lpstr>PowerPoint 演示文稿</vt:lpstr>
      <vt:lpstr>PowerPoint 演示文稿</vt:lpstr>
      <vt:lpstr>一、实事求是原则</vt:lpstr>
      <vt:lpstr>PowerPoint 演示文稿</vt:lpstr>
      <vt:lpstr>（三） 决策工作时运用这一原则的基本要求</vt:lpstr>
      <vt:lpstr>二、“三公”原则</vt:lpstr>
      <vt:lpstr>（二）管理运用 </vt:lpstr>
      <vt:lpstr>PowerPoint 演示文稿</vt:lpstr>
      <vt:lpstr>三、以人为本原则</vt:lpstr>
      <vt:lpstr>PowerPoint 演示文稿</vt:lpstr>
      <vt:lpstr>（二）管理运用 </vt:lpstr>
      <vt:lpstr>PowerPoint 演示文稿</vt:lpstr>
      <vt:lpstr>四、效益优先原则</vt:lpstr>
      <vt:lpstr>PowerPoint 演示文稿</vt:lpstr>
      <vt:lpstr>五、依法管理原则</vt:lpstr>
      <vt:lpstr>（二）管理运用</vt:lpstr>
      <vt:lpstr>PowerPoint 演示文稿</vt:lpstr>
      <vt:lpstr>六、延旧创新原则</vt:lpstr>
      <vt:lpstr>（二）管理运用 </vt:lpstr>
      <vt:lpstr>七、民主集中制原则</vt:lpstr>
      <vt:lpstr>（二）管理运用 </vt:lpstr>
      <vt:lpstr>八、责权利相统一原则</vt:lpstr>
      <vt:lpstr>（二）管理运用</vt:lpstr>
      <vt:lpstr>PowerPoint 演示文稿</vt:lpstr>
      <vt:lpstr>九、随机应变原则</vt:lpstr>
      <vt:lpstr>（二）管理运用 </vt:lpstr>
      <vt:lpstr>十、“二八”原则</vt:lpstr>
      <vt:lpstr>（二）管理运用 </vt:lpstr>
      <vt:lpstr>PowerPoint 演示文稿</vt:lpstr>
      <vt:lpstr>PowerPoint 演示文稿</vt:lpstr>
      <vt:lpstr>一、 经验管理法</vt:lpstr>
      <vt:lpstr>（二）经验管理的步骤 </vt:lpstr>
      <vt:lpstr>二、科学管理法</vt:lpstr>
      <vt:lpstr>（二）现代科学管理概念</vt:lpstr>
      <vt:lpstr>PowerPoint 演示文稿</vt:lpstr>
      <vt:lpstr>三、 标准化管理法</vt:lpstr>
      <vt:lpstr>二）企业标准化管理体系的建立 </vt:lpstr>
      <vt:lpstr>四、程序化管理法</vt:lpstr>
      <vt:lpstr>（二）程序化管理的作用 </vt:lpstr>
      <vt:lpstr>（三）程序化管理的运用 </vt:lpstr>
      <vt:lpstr>五、PDCA循环法</vt:lpstr>
      <vt:lpstr>（二）PDCA循环法的特点 </vt:lpstr>
      <vt:lpstr>（三）使用PDCA循环法的方法和步骤</vt:lpstr>
      <vt:lpstr>六、 精细化管理法</vt:lpstr>
      <vt:lpstr>PowerPoint 演示文稿</vt:lpstr>
      <vt:lpstr>（二）精细化管理内容 </vt:lpstr>
      <vt:lpstr>（三）精细化管理的实施 </vt:lpstr>
      <vt:lpstr>PowerPoint 演示文稿</vt:lpstr>
      <vt:lpstr>七、目标管理法</vt:lpstr>
      <vt:lpstr>（二）实施步骤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hk</dc:creator>
  <cp:lastModifiedBy>Administrator</cp:lastModifiedBy>
  <cp:revision>157</cp:revision>
  <dcterms:created xsi:type="dcterms:W3CDTF">2019-06-19T02:08:00Z</dcterms:created>
  <dcterms:modified xsi:type="dcterms:W3CDTF">2024-06-25T03:34:44Z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ICV">
    <vt:lpwstr>FF4E286744FB492DA0CA95F39732A1B3</vt:lpwstr>
  </property>
</Properties>
</file>